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360" r:id="rId4"/>
    <p:sldId id="364" r:id="rId5"/>
    <p:sldId id="362" r:id="rId6"/>
    <p:sldId id="363" r:id="rId7"/>
    <p:sldId id="365" r:id="rId8"/>
    <p:sldId id="366" r:id="rId9"/>
    <p:sldId id="367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81703" autoAdjust="0"/>
  </p:normalViewPr>
  <p:slideViewPr>
    <p:cSldViewPr snapToGrid="0">
      <p:cViewPr varScale="1">
        <p:scale>
          <a:sx n="69" d="100"/>
          <a:sy n="69" d="100"/>
        </p:scale>
        <p:origin x="450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450D05-F7B0-7D44-87A4-C4197DE42AE7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3B30BF5-4310-0245-B371-46E8D36D7B32}">
      <dgm:prSet/>
      <dgm:spPr/>
      <dgm:t>
        <a:bodyPr/>
        <a:lstStyle/>
        <a:p>
          <a:pPr algn="ctr"/>
          <a:r>
            <a:rPr lang="en-US" dirty="0"/>
            <a:t>Requirements created by GDPR for Incident Response</a:t>
          </a:r>
          <a:endParaRPr lang="en-GB" dirty="0"/>
        </a:p>
      </dgm:t>
    </dgm:pt>
    <dgm:pt modelId="{3925266D-3B52-7448-B038-830CAAA92A43}" type="parTrans" cxnId="{E94C6D89-122A-2D48-A379-51618A2F76A7}">
      <dgm:prSet/>
      <dgm:spPr/>
      <dgm:t>
        <a:bodyPr/>
        <a:lstStyle/>
        <a:p>
          <a:pPr algn="ctr"/>
          <a:endParaRPr lang="en-US"/>
        </a:p>
      </dgm:t>
    </dgm:pt>
    <dgm:pt modelId="{C26B49BF-79C1-CF44-AAA9-A22AFB97F84B}" type="sibTrans" cxnId="{E94C6D89-122A-2D48-A379-51618A2F76A7}">
      <dgm:prSet/>
      <dgm:spPr/>
      <dgm:t>
        <a:bodyPr/>
        <a:lstStyle/>
        <a:p>
          <a:pPr algn="ctr"/>
          <a:endParaRPr lang="en-US"/>
        </a:p>
      </dgm:t>
    </dgm:pt>
    <dgm:pt modelId="{14F40F8E-4298-CA46-806A-DCC674446203}">
      <dgm:prSet/>
      <dgm:spPr/>
      <dgm:t>
        <a:bodyPr/>
        <a:lstStyle/>
        <a:p>
          <a:pPr algn="ctr"/>
          <a:r>
            <a:rPr lang="en-US" dirty="0"/>
            <a:t>Data breaches as an incident</a:t>
          </a:r>
          <a:endParaRPr lang="en-GB" dirty="0"/>
        </a:p>
      </dgm:t>
    </dgm:pt>
    <dgm:pt modelId="{051CD102-35FE-B24F-96C1-A2E50659AA20}" type="parTrans" cxnId="{4A94FF87-8BC1-4F4A-A605-4FEA75869119}">
      <dgm:prSet/>
      <dgm:spPr/>
      <dgm:t>
        <a:bodyPr/>
        <a:lstStyle/>
        <a:p>
          <a:pPr algn="ctr"/>
          <a:endParaRPr lang="en-US"/>
        </a:p>
      </dgm:t>
    </dgm:pt>
    <dgm:pt modelId="{4C4DD21B-C266-2945-B223-5144623962E7}" type="sibTrans" cxnId="{4A94FF87-8BC1-4F4A-A605-4FEA75869119}">
      <dgm:prSet/>
      <dgm:spPr/>
      <dgm:t>
        <a:bodyPr/>
        <a:lstStyle/>
        <a:p>
          <a:pPr algn="ctr"/>
          <a:endParaRPr lang="en-US"/>
        </a:p>
      </dgm:t>
    </dgm:pt>
    <dgm:pt modelId="{077A67C9-979B-1F42-AA67-97A6C85A2070}" type="pres">
      <dgm:prSet presAssocID="{80450D05-F7B0-7D44-87A4-C4197DE42A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768A26-B802-7947-8E7E-EE7E217AD7B4}" type="pres">
      <dgm:prSet presAssocID="{E3B30BF5-4310-0245-B371-46E8D36D7B32}" presName="parentText" presStyleLbl="node1" presStyleIdx="0" presStyleCnt="2" custLinFactNeighborX="1349" custLinFactNeighborY="-149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713860-3AEA-B549-8ED3-A16CD7C70E8D}" type="pres">
      <dgm:prSet presAssocID="{C26B49BF-79C1-CF44-AAA9-A22AFB97F84B}" presName="spacer" presStyleCnt="0"/>
      <dgm:spPr/>
    </dgm:pt>
    <dgm:pt modelId="{A6C1B007-F13B-7A4F-ADAF-A4D5E2162BD2}" type="pres">
      <dgm:prSet presAssocID="{14F40F8E-4298-CA46-806A-DCC67444620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9D4D4F-DE7A-4F45-BC58-7ABC3C015D54}" type="presOf" srcId="{14F40F8E-4298-CA46-806A-DCC674446203}" destId="{A6C1B007-F13B-7A4F-ADAF-A4D5E2162BD2}" srcOrd="0" destOrd="0" presId="urn:microsoft.com/office/officeart/2005/8/layout/vList2"/>
    <dgm:cxn modelId="{E2128298-2D25-3C4E-8150-E2AE0A284E4C}" type="presOf" srcId="{80450D05-F7B0-7D44-87A4-C4197DE42AE7}" destId="{077A67C9-979B-1F42-AA67-97A6C85A2070}" srcOrd="0" destOrd="0" presId="urn:microsoft.com/office/officeart/2005/8/layout/vList2"/>
    <dgm:cxn modelId="{1E2DE479-F61F-794A-9286-85FCB1666877}" type="presOf" srcId="{E3B30BF5-4310-0245-B371-46E8D36D7B32}" destId="{3D768A26-B802-7947-8E7E-EE7E217AD7B4}" srcOrd="0" destOrd="0" presId="urn:microsoft.com/office/officeart/2005/8/layout/vList2"/>
    <dgm:cxn modelId="{4A94FF87-8BC1-4F4A-A605-4FEA75869119}" srcId="{80450D05-F7B0-7D44-87A4-C4197DE42AE7}" destId="{14F40F8E-4298-CA46-806A-DCC674446203}" srcOrd="1" destOrd="0" parTransId="{051CD102-35FE-B24F-96C1-A2E50659AA20}" sibTransId="{4C4DD21B-C266-2945-B223-5144623962E7}"/>
    <dgm:cxn modelId="{E94C6D89-122A-2D48-A379-51618A2F76A7}" srcId="{80450D05-F7B0-7D44-87A4-C4197DE42AE7}" destId="{E3B30BF5-4310-0245-B371-46E8D36D7B32}" srcOrd="0" destOrd="0" parTransId="{3925266D-3B52-7448-B038-830CAAA92A43}" sibTransId="{C26B49BF-79C1-CF44-AAA9-A22AFB97F84B}"/>
    <dgm:cxn modelId="{00D4C5BB-BDF1-9A41-9EC6-3DF215B37ECB}" type="presParOf" srcId="{077A67C9-979B-1F42-AA67-97A6C85A2070}" destId="{3D768A26-B802-7947-8E7E-EE7E217AD7B4}" srcOrd="0" destOrd="0" presId="urn:microsoft.com/office/officeart/2005/8/layout/vList2"/>
    <dgm:cxn modelId="{AB81DE5E-8A3F-FE49-BD7D-3ED0356DB4CA}" type="presParOf" srcId="{077A67C9-979B-1F42-AA67-97A6C85A2070}" destId="{C2713860-3AEA-B549-8ED3-A16CD7C70E8D}" srcOrd="1" destOrd="0" presId="urn:microsoft.com/office/officeart/2005/8/layout/vList2"/>
    <dgm:cxn modelId="{F5BD646F-1851-5648-B327-BD267D4D9B4B}" type="presParOf" srcId="{077A67C9-979B-1F42-AA67-97A6C85A2070}" destId="{A6C1B007-F13B-7A4F-ADAF-A4D5E2162BD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A8B461-AA1E-DD4A-8FD6-04F0CD0E66DC}" type="doc">
      <dgm:prSet loTypeId="urn:microsoft.com/office/officeart/2005/8/layout/cycle6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7C483CA8-5BA9-2B4C-B565-B65CD9D32129}">
      <dgm:prSet/>
      <dgm:spPr/>
      <dgm:t>
        <a:bodyPr/>
        <a:lstStyle/>
        <a:p>
          <a:r>
            <a:rPr lang="en-US"/>
            <a:t>ISM</a:t>
          </a:r>
          <a:endParaRPr lang="en-GB"/>
        </a:p>
      </dgm:t>
    </dgm:pt>
    <dgm:pt modelId="{45E06BF7-E3A3-2342-8BEF-B2FE9040964D}" type="parTrans" cxnId="{B69CB474-5527-B14D-A044-6E4297E03A78}">
      <dgm:prSet/>
      <dgm:spPr/>
      <dgm:t>
        <a:bodyPr/>
        <a:lstStyle/>
        <a:p>
          <a:endParaRPr lang="en-US"/>
        </a:p>
      </dgm:t>
    </dgm:pt>
    <dgm:pt modelId="{A145C6E4-F3A3-D64E-9EA5-6D2819DEAAE6}" type="sibTrans" cxnId="{B69CB474-5527-B14D-A044-6E4297E03A78}">
      <dgm:prSet/>
      <dgm:spPr/>
      <dgm:t>
        <a:bodyPr/>
        <a:lstStyle/>
        <a:p>
          <a:endParaRPr lang="en-US"/>
        </a:p>
      </dgm:t>
    </dgm:pt>
    <dgm:pt modelId="{E8CAB0A1-B050-7C43-BB5E-6395BB68B36D}">
      <dgm:prSet/>
      <dgm:spPr/>
      <dgm:t>
        <a:bodyPr/>
        <a:lstStyle/>
        <a:p>
          <a:r>
            <a:rPr lang="en-US" dirty="0"/>
            <a:t>Incident Response</a:t>
          </a:r>
          <a:endParaRPr lang="en-GB" dirty="0"/>
        </a:p>
      </dgm:t>
    </dgm:pt>
    <dgm:pt modelId="{8CD8E40A-FA05-3740-92B3-9732EF1950BC}" type="parTrans" cxnId="{39E68791-CC7E-1845-8262-43E23EAF6D00}">
      <dgm:prSet/>
      <dgm:spPr/>
      <dgm:t>
        <a:bodyPr/>
        <a:lstStyle/>
        <a:p>
          <a:endParaRPr lang="en-US"/>
        </a:p>
      </dgm:t>
    </dgm:pt>
    <dgm:pt modelId="{A56DC741-139D-5249-83A2-5C2F27309B56}" type="sibTrans" cxnId="{39E68791-CC7E-1845-8262-43E23EAF6D00}">
      <dgm:prSet/>
      <dgm:spPr/>
      <dgm:t>
        <a:bodyPr/>
        <a:lstStyle/>
        <a:p>
          <a:endParaRPr lang="en-US"/>
        </a:p>
      </dgm:t>
    </dgm:pt>
    <dgm:pt modelId="{D56208CC-04F2-0141-8FD1-E43D2FB0DC37}">
      <dgm:prSet/>
      <dgm:spPr/>
      <dgm:t>
        <a:bodyPr/>
        <a:lstStyle/>
        <a:p>
          <a:r>
            <a:rPr lang="en-US" dirty="0"/>
            <a:t>Data Protection</a:t>
          </a:r>
          <a:endParaRPr lang="en-GB" dirty="0"/>
        </a:p>
      </dgm:t>
    </dgm:pt>
    <dgm:pt modelId="{1932D8E9-4B4E-514E-B901-EDED1B3D27C7}" type="parTrans" cxnId="{8F3B95EA-FF2C-E746-B15F-F0940BDF6293}">
      <dgm:prSet/>
      <dgm:spPr/>
      <dgm:t>
        <a:bodyPr/>
        <a:lstStyle/>
        <a:p>
          <a:endParaRPr lang="en-US"/>
        </a:p>
      </dgm:t>
    </dgm:pt>
    <dgm:pt modelId="{978C7BCA-49AC-9C4A-93A5-6316925709CB}" type="sibTrans" cxnId="{8F3B95EA-FF2C-E746-B15F-F0940BDF6293}">
      <dgm:prSet/>
      <dgm:spPr/>
      <dgm:t>
        <a:bodyPr/>
        <a:lstStyle/>
        <a:p>
          <a:endParaRPr lang="en-US"/>
        </a:p>
      </dgm:t>
    </dgm:pt>
    <dgm:pt modelId="{4E324CDA-67A4-064B-BF69-1E2DAF29A3BC}" type="pres">
      <dgm:prSet presAssocID="{93A8B461-AA1E-DD4A-8FD6-04F0CD0E66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106D0C-4C4D-234B-AA87-27B2F80D4A23}" type="pres">
      <dgm:prSet presAssocID="{7C483CA8-5BA9-2B4C-B565-B65CD9D321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22761-6B00-9845-BAD7-F9992879E0FF}" type="pres">
      <dgm:prSet presAssocID="{7C483CA8-5BA9-2B4C-B565-B65CD9D32129}" presName="spNode" presStyleCnt="0"/>
      <dgm:spPr/>
    </dgm:pt>
    <dgm:pt modelId="{1F8F8AF2-DA08-064B-B468-F02ABD5F456C}" type="pres">
      <dgm:prSet presAssocID="{A145C6E4-F3A3-D64E-9EA5-6D2819DEAAE6}" presName="sibTrans" presStyleLbl="sibTrans1D1" presStyleIdx="0" presStyleCnt="3"/>
      <dgm:spPr/>
      <dgm:t>
        <a:bodyPr/>
        <a:lstStyle/>
        <a:p>
          <a:endParaRPr lang="en-US"/>
        </a:p>
      </dgm:t>
    </dgm:pt>
    <dgm:pt modelId="{2C5A2DDD-E3C8-6C41-A8E8-032F7C8D2490}" type="pres">
      <dgm:prSet presAssocID="{E8CAB0A1-B050-7C43-BB5E-6395BB68B36D}" presName="node" presStyleLbl="node1" presStyleIdx="1" presStyleCnt="3" custRadScaleRad="96705" custRadScaleInc="-456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316BE-89AA-594D-A8E9-91A8B3242387}" type="pres">
      <dgm:prSet presAssocID="{E8CAB0A1-B050-7C43-BB5E-6395BB68B36D}" presName="spNode" presStyleCnt="0"/>
      <dgm:spPr/>
    </dgm:pt>
    <dgm:pt modelId="{62F61CFF-5007-9A46-9458-10370D4E0AF4}" type="pres">
      <dgm:prSet presAssocID="{A56DC741-139D-5249-83A2-5C2F27309B56}" presName="sibTrans" presStyleLbl="sibTrans1D1" presStyleIdx="1" presStyleCnt="3"/>
      <dgm:spPr/>
      <dgm:t>
        <a:bodyPr/>
        <a:lstStyle/>
        <a:p>
          <a:endParaRPr lang="en-US"/>
        </a:p>
      </dgm:t>
    </dgm:pt>
    <dgm:pt modelId="{FDF84F0A-2724-E849-8C90-71875E7F39B0}" type="pres">
      <dgm:prSet presAssocID="{D56208CC-04F2-0141-8FD1-E43D2FB0DC37}" presName="node" presStyleLbl="node1" presStyleIdx="2" presStyleCnt="3" custRadScaleRad="86246" custRadScaleInc="420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F62E32-7E86-1E4A-B243-43E19F90548A}" type="pres">
      <dgm:prSet presAssocID="{D56208CC-04F2-0141-8FD1-E43D2FB0DC37}" presName="spNode" presStyleCnt="0"/>
      <dgm:spPr/>
    </dgm:pt>
    <dgm:pt modelId="{CA2BE5F9-A650-F74A-80C0-A7B211952293}" type="pres">
      <dgm:prSet presAssocID="{978C7BCA-49AC-9C4A-93A5-6316925709CB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F076605D-30C1-764A-A243-B69C12CCCF9C}" type="presOf" srcId="{A145C6E4-F3A3-D64E-9EA5-6D2819DEAAE6}" destId="{1F8F8AF2-DA08-064B-B468-F02ABD5F456C}" srcOrd="0" destOrd="0" presId="urn:microsoft.com/office/officeart/2005/8/layout/cycle6"/>
    <dgm:cxn modelId="{42AD4A74-71DB-D44F-BE8A-F528A4E3E182}" type="presOf" srcId="{E8CAB0A1-B050-7C43-BB5E-6395BB68B36D}" destId="{2C5A2DDD-E3C8-6C41-A8E8-032F7C8D2490}" srcOrd="0" destOrd="0" presId="urn:microsoft.com/office/officeart/2005/8/layout/cycle6"/>
    <dgm:cxn modelId="{83DA1AC2-5E7C-214B-A353-6100800AEE3A}" type="presOf" srcId="{7C483CA8-5BA9-2B4C-B565-B65CD9D32129}" destId="{BD106D0C-4C4D-234B-AA87-27B2F80D4A23}" srcOrd="0" destOrd="0" presId="urn:microsoft.com/office/officeart/2005/8/layout/cycle6"/>
    <dgm:cxn modelId="{31C515DC-F439-9649-94DD-5D4704F950C1}" type="presOf" srcId="{93A8B461-AA1E-DD4A-8FD6-04F0CD0E66DC}" destId="{4E324CDA-67A4-064B-BF69-1E2DAF29A3BC}" srcOrd="0" destOrd="0" presId="urn:microsoft.com/office/officeart/2005/8/layout/cycle6"/>
    <dgm:cxn modelId="{8F3B95EA-FF2C-E746-B15F-F0940BDF6293}" srcId="{93A8B461-AA1E-DD4A-8FD6-04F0CD0E66DC}" destId="{D56208CC-04F2-0141-8FD1-E43D2FB0DC37}" srcOrd="2" destOrd="0" parTransId="{1932D8E9-4B4E-514E-B901-EDED1B3D27C7}" sibTransId="{978C7BCA-49AC-9C4A-93A5-6316925709CB}"/>
    <dgm:cxn modelId="{53F22DC2-B106-C346-9DE0-3172C3EEA421}" type="presOf" srcId="{978C7BCA-49AC-9C4A-93A5-6316925709CB}" destId="{CA2BE5F9-A650-F74A-80C0-A7B211952293}" srcOrd="0" destOrd="0" presId="urn:microsoft.com/office/officeart/2005/8/layout/cycle6"/>
    <dgm:cxn modelId="{39E68791-CC7E-1845-8262-43E23EAF6D00}" srcId="{93A8B461-AA1E-DD4A-8FD6-04F0CD0E66DC}" destId="{E8CAB0A1-B050-7C43-BB5E-6395BB68B36D}" srcOrd="1" destOrd="0" parTransId="{8CD8E40A-FA05-3740-92B3-9732EF1950BC}" sibTransId="{A56DC741-139D-5249-83A2-5C2F27309B56}"/>
    <dgm:cxn modelId="{B91FB2F6-CD2B-CA4D-ADBD-3F43F47584E0}" type="presOf" srcId="{A56DC741-139D-5249-83A2-5C2F27309B56}" destId="{62F61CFF-5007-9A46-9458-10370D4E0AF4}" srcOrd="0" destOrd="0" presId="urn:microsoft.com/office/officeart/2005/8/layout/cycle6"/>
    <dgm:cxn modelId="{33AAB37D-1701-F440-A30E-4FA60B70DFB7}" type="presOf" srcId="{D56208CC-04F2-0141-8FD1-E43D2FB0DC37}" destId="{FDF84F0A-2724-E849-8C90-71875E7F39B0}" srcOrd="0" destOrd="0" presId="urn:microsoft.com/office/officeart/2005/8/layout/cycle6"/>
    <dgm:cxn modelId="{B69CB474-5527-B14D-A044-6E4297E03A78}" srcId="{93A8B461-AA1E-DD4A-8FD6-04F0CD0E66DC}" destId="{7C483CA8-5BA9-2B4C-B565-B65CD9D32129}" srcOrd="0" destOrd="0" parTransId="{45E06BF7-E3A3-2342-8BEF-B2FE9040964D}" sibTransId="{A145C6E4-F3A3-D64E-9EA5-6D2819DEAAE6}"/>
    <dgm:cxn modelId="{BFCCFC58-75BA-0744-922D-29037781EAC2}" type="presParOf" srcId="{4E324CDA-67A4-064B-BF69-1E2DAF29A3BC}" destId="{BD106D0C-4C4D-234B-AA87-27B2F80D4A23}" srcOrd="0" destOrd="0" presId="urn:microsoft.com/office/officeart/2005/8/layout/cycle6"/>
    <dgm:cxn modelId="{550F0B56-82CF-7244-9C22-0096FAA66CEF}" type="presParOf" srcId="{4E324CDA-67A4-064B-BF69-1E2DAF29A3BC}" destId="{4C022761-6B00-9845-BAD7-F9992879E0FF}" srcOrd="1" destOrd="0" presId="urn:microsoft.com/office/officeart/2005/8/layout/cycle6"/>
    <dgm:cxn modelId="{E7D86671-2DFB-9446-AF69-7A66630C5105}" type="presParOf" srcId="{4E324CDA-67A4-064B-BF69-1E2DAF29A3BC}" destId="{1F8F8AF2-DA08-064B-B468-F02ABD5F456C}" srcOrd="2" destOrd="0" presId="urn:microsoft.com/office/officeart/2005/8/layout/cycle6"/>
    <dgm:cxn modelId="{A19515D8-B333-E94D-9AA5-D9BB2433D5F8}" type="presParOf" srcId="{4E324CDA-67A4-064B-BF69-1E2DAF29A3BC}" destId="{2C5A2DDD-E3C8-6C41-A8E8-032F7C8D2490}" srcOrd="3" destOrd="0" presId="urn:microsoft.com/office/officeart/2005/8/layout/cycle6"/>
    <dgm:cxn modelId="{D3D7F2E2-2CCF-E346-B607-9EE08A6CD185}" type="presParOf" srcId="{4E324CDA-67A4-064B-BF69-1E2DAF29A3BC}" destId="{A26316BE-89AA-594D-A8E9-91A8B3242387}" srcOrd="4" destOrd="0" presId="urn:microsoft.com/office/officeart/2005/8/layout/cycle6"/>
    <dgm:cxn modelId="{FC041A15-A379-094F-A4DE-037D884CCB15}" type="presParOf" srcId="{4E324CDA-67A4-064B-BF69-1E2DAF29A3BC}" destId="{62F61CFF-5007-9A46-9458-10370D4E0AF4}" srcOrd="5" destOrd="0" presId="urn:microsoft.com/office/officeart/2005/8/layout/cycle6"/>
    <dgm:cxn modelId="{F69A934B-C009-2E42-9E0A-6A440F6736C7}" type="presParOf" srcId="{4E324CDA-67A4-064B-BF69-1E2DAF29A3BC}" destId="{FDF84F0A-2724-E849-8C90-71875E7F39B0}" srcOrd="6" destOrd="0" presId="urn:microsoft.com/office/officeart/2005/8/layout/cycle6"/>
    <dgm:cxn modelId="{FA6C75C0-CBA3-4B4B-BCFB-E9C3F307BA31}" type="presParOf" srcId="{4E324CDA-67A4-064B-BF69-1E2DAF29A3BC}" destId="{53F62E32-7E86-1E4A-B243-43E19F90548A}" srcOrd="7" destOrd="0" presId="urn:microsoft.com/office/officeart/2005/8/layout/cycle6"/>
    <dgm:cxn modelId="{1622E113-750F-D446-A512-EE3A1F7411E9}" type="presParOf" srcId="{4E324CDA-67A4-064B-BF69-1E2DAF29A3BC}" destId="{CA2BE5F9-A650-F74A-80C0-A7B211952293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057B48-961F-3247-853F-4581C3DE9DD5}" type="doc">
      <dgm:prSet loTypeId="urn:microsoft.com/office/officeart/2005/8/layout/arrow5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9828A20-DC67-CF42-B7EF-490F496251A6}">
      <dgm:prSet/>
      <dgm:spPr/>
      <dgm:t>
        <a:bodyPr/>
        <a:lstStyle/>
        <a:p>
          <a:r>
            <a:rPr lang="en-US"/>
            <a:t>DPO</a:t>
          </a:r>
          <a:endParaRPr lang="en-GB"/>
        </a:p>
      </dgm:t>
    </dgm:pt>
    <dgm:pt modelId="{FAD36C2D-B848-4E43-9FA7-46C9F86C0410}" type="parTrans" cxnId="{6F41C5B8-330F-0B4A-902C-3988E31DF4FF}">
      <dgm:prSet/>
      <dgm:spPr/>
      <dgm:t>
        <a:bodyPr/>
        <a:lstStyle/>
        <a:p>
          <a:endParaRPr lang="en-US"/>
        </a:p>
      </dgm:t>
    </dgm:pt>
    <dgm:pt modelId="{0C5B0D79-4655-6048-9018-DA6BCE7721EF}" type="sibTrans" cxnId="{6F41C5B8-330F-0B4A-902C-3988E31DF4FF}">
      <dgm:prSet/>
      <dgm:spPr/>
      <dgm:t>
        <a:bodyPr/>
        <a:lstStyle/>
        <a:p>
          <a:endParaRPr lang="en-US"/>
        </a:p>
      </dgm:t>
    </dgm:pt>
    <dgm:pt modelId="{DF4A49FF-0E18-9A41-B709-9ED9DF11415B}">
      <dgm:prSet/>
      <dgm:spPr/>
      <dgm:t>
        <a:bodyPr/>
        <a:lstStyle/>
        <a:p>
          <a:r>
            <a:rPr lang="en-US"/>
            <a:t>CSIRT</a:t>
          </a:r>
          <a:endParaRPr lang="en-GB"/>
        </a:p>
      </dgm:t>
    </dgm:pt>
    <dgm:pt modelId="{1537F081-C1B7-7949-921B-5E8C22EEE64B}" type="parTrans" cxnId="{223C5F34-0E3E-0F4B-8DF1-3EBF48A27898}">
      <dgm:prSet/>
      <dgm:spPr/>
      <dgm:t>
        <a:bodyPr/>
        <a:lstStyle/>
        <a:p>
          <a:endParaRPr lang="en-US"/>
        </a:p>
      </dgm:t>
    </dgm:pt>
    <dgm:pt modelId="{41110281-9E3D-8541-B0D3-BE9124E0C79E}" type="sibTrans" cxnId="{223C5F34-0E3E-0F4B-8DF1-3EBF48A27898}">
      <dgm:prSet/>
      <dgm:spPr/>
      <dgm:t>
        <a:bodyPr/>
        <a:lstStyle/>
        <a:p>
          <a:endParaRPr lang="en-US"/>
        </a:p>
      </dgm:t>
    </dgm:pt>
    <dgm:pt modelId="{4DF45343-6B1B-A34B-857F-33B68DF50EE9}" type="pres">
      <dgm:prSet presAssocID="{2F057B48-961F-3247-853F-4581C3DE9DD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A2E77-23AF-8A4E-9924-BDD4E7FB0F5F}" type="pres">
      <dgm:prSet presAssocID="{B9828A20-DC67-CF42-B7EF-490F496251A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E7AA8-2468-AB47-9139-0CC6024AB743}" type="pres">
      <dgm:prSet presAssocID="{DF4A49FF-0E18-9A41-B709-9ED9DF11415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C7C8E9-64B4-CC46-8926-6A633F2BBAA7}" type="presOf" srcId="{B9828A20-DC67-CF42-B7EF-490F496251A6}" destId="{1A7A2E77-23AF-8A4E-9924-BDD4E7FB0F5F}" srcOrd="0" destOrd="0" presId="urn:microsoft.com/office/officeart/2005/8/layout/arrow5"/>
    <dgm:cxn modelId="{D1EE9350-DF33-8B41-9346-0E7C7B6F8929}" type="presOf" srcId="{DF4A49FF-0E18-9A41-B709-9ED9DF11415B}" destId="{DF0E7AA8-2468-AB47-9139-0CC6024AB743}" srcOrd="0" destOrd="0" presId="urn:microsoft.com/office/officeart/2005/8/layout/arrow5"/>
    <dgm:cxn modelId="{6F41C5B8-330F-0B4A-902C-3988E31DF4FF}" srcId="{2F057B48-961F-3247-853F-4581C3DE9DD5}" destId="{B9828A20-DC67-CF42-B7EF-490F496251A6}" srcOrd="0" destOrd="0" parTransId="{FAD36C2D-B848-4E43-9FA7-46C9F86C0410}" sibTransId="{0C5B0D79-4655-6048-9018-DA6BCE7721EF}"/>
    <dgm:cxn modelId="{223C5F34-0E3E-0F4B-8DF1-3EBF48A27898}" srcId="{2F057B48-961F-3247-853F-4581C3DE9DD5}" destId="{DF4A49FF-0E18-9A41-B709-9ED9DF11415B}" srcOrd="1" destOrd="0" parTransId="{1537F081-C1B7-7949-921B-5E8C22EEE64B}" sibTransId="{41110281-9E3D-8541-B0D3-BE9124E0C79E}"/>
    <dgm:cxn modelId="{104C48EB-45DE-0447-90B9-01EBE71CF2A9}" type="presOf" srcId="{2F057B48-961F-3247-853F-4581C3DE9DD5}" destId="{4DF45343-6B1B-A34B-857F-33B68DF50EE9}" srcOrd="0" destOrd="0" presId="urn:microsoft.com/office/officeart/2005/8/layout/arrow5"/>
    <dgm:cxn modelId="{CC3288CB-BCEA-BA4D-92E2-03126333617D}" type="presParOf" srcId="{4DF45343-6B1B-A34B-857F-33B68DF50EE9}" destId="{1A7A2E77-23AF-8A4E-9924-BDD4E7FB0F5F}" srcOrd="0" destOrd="0" presId="urn:microsoft.com/office/officeart/2005/8/layout/arrow5"/>
    <dgm:cxn modelId="{8BA16DF9-F333-F946-BF58-9BB65AA4E326}" type="presParOf" srcId="{4DF45343-6B1B-A34B-857F-33B68DF50EE9}" destId="{DF0E7AA8-2468-AB47-9139-0CC6024AB74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68A26-B802-7947-8E7E-EE7E217AD7B4}">
      <dsp:nvSpPr>
        <dsp:cNvPr id="0" name=""/>
        <dsp:cNvSpPr/>
      </dsp:nvSpPr>
      <dsp:spPr>
        <a:xfrm>
          <a:off x="0" y="9796"/>
          <a:ext cx="4580111" cy="208961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/>
            <a:t>Requirements created by GDPR for Incident Response</a:t>
          </a:r>
          <a:endParaRPr lang="en-GB" sz="3800" kern="1200" dirty="0"/>
        </a:p>
      </dsp:txBody>
      <dsp:txXfrm>
        <a:off x="102007" y="111803"/>
        <a:ext cx="4376097" cy="1885605"/>
      </dsp:txXfrm>
    </dsp:sp>
    <dsp:sp modelId="{A6C1B007-F13B-7A4F-ADAF-A4D5E2162BD2}">
      <dsp:nvSpPr>
        <dsp:cNvPr id="0" name=""/>
        <dsp:cNvSpPr/>
      </dsp:nvSpPr>
      <dsp:spPr>
        <a:xfrm>
          <a:off x="0" y="2225202"/>
          <a:ext cx="4580111" cy="208961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/>
            <a:t>Data breaches as an incident</a:t>
          </a:r>
          <a:endParaRPr lang="en-GB" sz="3800" kern="1200" dirty="0"/>
        </a:p>
      </dsp:txBody>
      <dsp:txXfrm>
        <a:off x="102007" y="2327209"/>
        <a:ext cx="4376097" cy="1885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06D0C-4C4D-234B-AA87-27B2F80D4A23}">
      <dsp:nvSpPr>
        <dsp:cNvPr id="0" name=""/>
        <dsp:cNvSpPr/>
      </dsp:nvSpPr>
      <dsp:spPr>
        <a:xfrm>
          <a:off x="1368414" y="306"/>
          <a:ext cx="1588036" cy="10322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ISM</a:t>
          </a:r>
          <a:endParaRPr lang="en-GB" sz="2400" kern="1200"/>
        </a:p>
      </dsp:txBody>
      <dsp:txXfrm>
        <a:off x="1418803" y="50695"/>
        <a:ext cx="1487258" cy="931445"/>
      </dsp:txXfrm>
    </dsp:sp>
    <dsp:sp modelId="{1F8F8AF2-DA08-064B-B468-F02ABD5F456C}">
      <dsp:nvSpPr>
        <dsp:cNvPr id="0" name=""/>
        <dsp:cNvSpPr/>
      </dsp:nvSpPr>
      <dsp:spPr>
        <a:xfrm>
          <a:off x="733518" y="477346"/>
          <a:ext cx="2752601" cy="2752601"/>
        </a:xfrm>
        <a:custGeom>
          <a:avLst/>
          <a:gdLst/>
          <a:ahLst/>
          <a:cxnLst/>
          <a:rect l="0" t="0" r="0" b="0"/>
          <a:pathLst>
            <a:path>
              <a:moveTo>
                <a:pt x="2230936" y="297503"/>
              </a:moveTo>
              <a:arcTo wR="1376300" hR="1376300" stAng="18503200" swAng="2554136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5A2DDD-E3C8-6C41-A8E8-032F7C8D2490}">
      <dsp:nvSpPr>
        <dsp:cNvPr id="0" name=""/>
        <dsp:cNvSpPr/>
      </dsp:nvSpPr>
      <dsp:spPr>
        <a:xfrm>
          <a:off x="2671537" y="1647353"/>
          <a:ext cx="1588036" cy="10322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Incident Response</a:t>
          </a:r>
          <a:endParaRPr lang="en-GB" sz="2400" kern="1200" dirty="0"/>
        </a:p>
      </dsp:txBody>
      <dsp:txXfrm>
        <a:off x="2721926" y="1697742"/>
        <a:ext cx="1487258" cy="931445"/>
      </dsp:txXfrm>
    </dsp:sp>
    <dsp:sp modelId="{62F61CFF-5007-9A46-9458-10370D4E0AF4}">
      <dsp:nvSpPr>
        <dsp:cNvPr id="0" name=""/>
        <dsp:cNvSpPr/>
      </dsp:nvSpPr>
      <dsp:spPr>
        <a:xfrm>
          <a:off x="878491" y="338043"/>
          <a:ext cx="2752601" cy="2752601"/>
        </a:xfrm>
        <a:custGeom>
          <a:avLst/>
          <a:gdLst/>
          <a:ahLst/>
          <a:cxnLst/>
          <a:rect l="0" t="0" r="0" b="0"/>
          <a:pathLst>
            <a:path>
              <a:moveTo>
                <a:pt x="2343526" y="2355422"/>
              </a:moveTo>
              <a:arcTo wR="1376300" hR="1376300" stAng="2721010" swAng="5357978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F84F0A-2724-E849-8C90-71875E7F39B0}">
      <dsp:nvSpPr>
        <dsp:cNvPr id="0" name=""/>
        <dsp:cNvSpPr/>
      </dsp:nvSpPr>
      <dsp:spPr>
        <a:xfrm>
          <a:off x="212699" y="1647354"/>
          <a:ext cx="1588036" cy="10322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Data Protection</a:t>
          </a:r>
          <a:endParaRPr lang="en-GB" sz="2400" kern="1200" dirty="0"/>
        </a:p>
      </dsp:txBody>
      <dsp:txXfrm>
        <a:off x="263088" y="1697743"/>
        <a:ext cx="1487258" cy="931445"/>
      </dsp:txXfrm>
    </dsp:sp>
    <dsp:sp modelId="{CA2BE5F9-A650-F74A-80C0-A7B211952293}">
      <dsp:nvSpPr>
        <dsp:cNvPr id="0" name=""/>
        <dsp:cNvSpPr/>
      </dsp:nvSpPr>
      <dsp:spPr>
        <a:xfrm>
          <a:off x="999815" y="329668"/>
          <a:ext cx="2752601" cy="2752601"/>
        </a:xfrm>
        <a:custGeom>
          <a:avLst/>
          <a:gdLst/>
          <a:ahLst/>
          <a:cxnLst/>
          <a:rect l="0" t="0" r="0" b="0"/>
          <a:pathLst>
            <a:path>
              <a:moveTo>
                <a:pt x="1687" y="1308171"/>
              </a:moveTo>
              <a:arcTo wR="1376300" hR="1376300" stAng="10970244" swAng="2381788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A2E77-23AF-8A4E-9924-BDD4E7FB0F5F}">
      <dsp:nvSpPr>
        <dsp:cNvPr id="0" name=""/>
        <dsp:cNvSpPr/>
      </dsp:nvSpPr>
      <dsp:spPr>
        <a:xfrm rot="16200000">
          <a:off x="1132" y="691"/>
          <a:ext cx="2574155" cy="2574155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/>
            <a:t>DPO</a:t>
          </a:r>
          <a:endParaRPr lang="en-GB" sz="4500" kern="1200"/>
        </a:p>
      </dsp:txBody>
      <dsp:txXfrm rot="5400000">
        <a:off x="1133" y="644229"/>
        <a:ext cx="2123678" cy="1287077"/>
      </dsp:txXfrm>
    </dsp:sp>
    <dsp:sp modelId="{DF0E7AA8-2468-AB47-9139-0CC6024AB743}">
      <dsp:nvSpPr>
        <dsp:cNvPr id="0" name=""/>
        <dsp:cNvSpPr/>
      </dsp:nvSpPr>
      <dsp:spPr>
        <a:xfrm rot="5400000">
          <a:off x="3807121" y="691"/>
          <a:ext cx="2574155" cy="2574155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/>
            <a:t>CSIRT</a:t>
          </a:r>
          <a:endParaRPr lang="en-GB" sz="4500" kern="1200"/>
        </a:p>
      </dsp:txBody>
      <dsp:txXfrm rot="-5400000">
        <a:off x="4257599" y="644230"/>
        <a:ext cx="2123678" cy="1287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6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2" y="2689286"/>
            <a:ext cx="7521047" cy="9155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Ancient Signs, Symbols, and Incident Response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65752" y="3731427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As seen through the eyes of GDPR</a:t>
            </a:r>
          </a:p>
          <a:p>
            <a:r>
              <a:rPr lang="en-US" sz="2000" dirty="0">
                <a:solidFill>
                  <a:schemeClr val="bg1"/>
                </a:solidFill>
              </a:rPr>
              <a:t>TF-DPR, April 2018 </a:t>
            </a:r>
          </a:p>
          <a:p>
            <a:r>
              <a:rPr lang="en-US" sz="2000" dirty="0">
                <a:solidFill>
                  <a:schemeClr val="bg1"/>
                </a:solidFill>
              </a:rPr>
              <a:t>Nicole Harris, GÉANT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655895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do we need to worry about?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 descr="Image result for janus">
            <a:extLst>
              <a:ext uri="{FF2B5EF4-FFF2-40B4-BE49-F238E27FC236}">
                <a16:creationId xmlns:a16="http://schemas.microsoft.com/office/drawing/2014/main" id="{147FCA9E-7D19-5840-9862-5A0374B96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66" y="1501312"/>
            <a:ext cx="3708400" cy="448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AE4F394-9A8B-8741-9B8F-A2ACE6D4B7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7910640"/>
              </p:ext>
            </p:extLst>
          </p:nvPr>
        </p:nvGraphicFramePr>
        <p:xfrm>
          <a:off x="5280581" y="1643447"/>
          <a:ext cx="4580111" cy="4340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E04E61D-AA07-BF4C-AF1D-0F2CF708A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45" y="585790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85226-9C5F-3743-927B-C42E92CA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 Join-up (1)</a:t>
            </a:r>
          </a:p>
        </p:txBody>
      </p:sp>
      <p:pic>
        <p:nvPicPr>
          <p:cNvPr id="2052" name="Picture 4" descr="Image result for ouroboros">
            <a:extLst>
              <a:ext uri="{FF2B5EF4-FFF2-40B4-BE49-F238E27FC236}">
                <a16:creationId xmlns:a16="http://schemas.microsoft.com/office/drawing/2014/main" id="{1CCAA6B3-F5A0-8B4E-BDAE-B7BAC0F52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8" y="1136073"/>
            <a:ext cx="3924817" cy="556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FBC0A7-EAA8-7A45-857A-F15476F63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82" y="551742"/>
            <a:ext cx="737754" cy="737754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435148B-33EB-8C4F-92D3-2305B9122F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362461"/>
              </p:ext>
            </p:extLst>
          </p:nvPr>
        </p:nvGraphicFramePr>
        <p:xfrm>
          <a:off x="5449329" y="2188176"/>
          <a:ext cx="4324865" cy="345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988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2EF95-05EB-DE42-AD16-4B1299CB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 Join-Up 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AB7E24-B5E6-464C-98F7-BF7277C6A2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887" y="1678226"/>
            <a:ext cx="6876388" cy="3647537"/>
          </a:xfrm>
          <a:prstGeom prst="rect">
            <a:avLst/>
          </a:prstGeom>
        </p:spPr>
      </p:pic>
      <p:pic>
        <p:nvPicPr>
          <p:cNvPr id="4100" name="Picture 4" descr="https://greekgodsandgoddesses.net/wp-content/uploads/2017/02/medusa.jpg">
            <a:extLst>
              <a:ext uri="{FF2B5EF4-FFF2-40B4-BE49-F238E27FC236}">
                <a16:creationId xmlns:a16="http://schemas.microsoft.com/office/drawing/2014/main" id="{2AE6C0B2-0F0A-AA44-BB51-A979CDCF7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01" y="1801794"/>
            <a:ext cx="2750080" cy="331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AFD0C9-C655-694C-8830-5C22F84A5B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82" y="551742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0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56889-444E-4048-9CD5-6EF64561E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the GDPR say? (thanks Andrew!)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DC7FD59-71C7-CD4A-BA03-334BAC6E4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 eaLnBrk="1" hangingPunct="1">
              <a:buFont typeface="Lucida Grande"/>
              <a:buNone/>
              <a:defRPr/>
            </a:pPr>
            <a:r>
              <a:rPr lang="en-GB" b="1" dirty="0"/>
              <a:t>Breach</a:t>
            </a:r>
            <a:r>
              <a:rPr lang="en-GB" dirty="0"/>
              <a:t>: Unauthorised/accidental loss, alteration, disclosure or access to personal data</a:t>
            </a:r>
          </a:p>
          <a:p>
            <a:pPr marL="215900" lvl="1" indent="-215900">
              <a:buFont typeface="Lucida Grande"/>
              <a:buChar char="»"/>
              <a:defRPr/>
            </a:pPr>
            <a:r>
              <a:rPr lang="en-GB" altLang="en-US" dirty="0"/>
              <a:t>Loss includes temporary: e.g. DDoS, Ransomware</a:t>
            </a:r>
          </a:p>
          <a:p>
            <a:pPr marL="215900" lvl="1" indent="-215900">
              <a:buFont typeface="Lucida Grande"/>
              <a:buChar char="»"/>
              <a:defRPr/>
            </a:pPr>
            <a:r>
              <a:rPr lang="en-GB" altLang="en-US" dirty="0"/>
              <a:t>Record all of these</a:t>
            </a:r>
          </a:p>
          <a:p>
            <a:pPr indent="-216000">
              <a:defRPr/>
            </a:pPr>
            <a:r>
              <a:rPr lang="en-GB" altLang="en-US" dirty="0"/>
              <a:t>If it creates </a:t>
            </a:r>
            <a:r>
              <a:rPr lang="en-GB" altLang="en-US" b="1" dirty="0"/>
              <a:t>risk</a:t>
            </a:r>
            <a:r>
              <a:rPr lang="en-GB" altLang="en-US" dirty="0"/>
              <a:t> to rights and freedoms of data subjects, inform ICO (Art.33)</a:t>
            </a:r>
          </a:p>
          <a:p>
            <a:pPr lvl="1">
              <a:buFont typeface="Lucida Grande"/>
              <a:buChar char="»"/>
              <a:defRPr/>
            </a:pPr>
            <a:r>
              <a:rPr lang="en-GB" altLang="en-US" dirty="0"/>
              <a:t>Within 72 hours of “becoming aware”</a:t>
            </a:r>
          </a:p>
          <a:p>
            <a:pPr lvl="2">
              <a:buFont typeface="Lucida Grande"/>
              <a:buChar char="›"/>
              <a:defRPr/>
            </a:pPr>
            <a:r>
              <a:rPr lang="en-GB" altLang="en-US" dirty="0"/>
              <a:t>Can investigate (briefly, ~24hr) to confirm breach, before clock starts</a:t>
            </a:r>
          </a:p>
          <a:p>
            <a:pPr lvl="2">
              <a:buFont typeface="Lucida Grande"/>
              <a:buChar char="›"/>
              <a:defRPr/>
            </a:pPr>
            <a:r>
              <a:rPr lang="en-GB" altLang="en-US" dirty="0"/>
              <a:t>But starts immediately if notified by a data processor</a:t>
            </a:r>
          </a:p>
          <a:p>
            <a:pPr>
              <a:defRPr/>
            </a:pPr>
            <a:r>
              <a:rPr lang="en-GB" altLang="en-US" dirty="0"/>
              <a:t>If it creates </a:t>
            </a:r>
            <a:r>
              <a:rPr lang="en-GB" altLang="en-US" b="1" dirty="0"/>
              <a:t>high risk</a:t>
            </a:r>
            <a:r>
              <a:rPr lang="en-GB" altLang="en-US" dirty="0"/>
              <a:t> to rights and freedoms, inform data subjects (Art.34)</a:t>
            </a:r>
          </a:p>
          <a:p>
            <a:pPr lvl="1">
              <a:buFont typeface="Lucida Grande"/>
              <a:buChar char="»"/>
              <a:defRPr/>
            </a:pPr>
            <a:r>
              <a:rPr lang="en-GB" altLang="en-US" dirty="0"/>
              <a:t>Either individually, or by public notice</a:t>
            </a:r>
          </a:p>
          <a:p>
            <a:pPr lvl="1">
              <a:buFont typeface="Lucida Grande"/>
              <a:buChar char="»"/>
              <a:defRPr/>
            </a:pPr>
            <a:r>
              <a:rPr lang="en-GB" altLang="en-US" dirty="0"/>
              <a:t>Without undue delay, so can consult ICO if unsure</a:t>
            </a:r>
          </a:p>
          <a:p>
            <a:pPr marL="0" lvl="1" indent="0">
              <a:buFont typeface="Lucida Grande"/>
              <a:buNone/>
              <a:defRPr/>
            </a:pPr>
            <a:endParaRPr lang="en-GB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97E067-20FB-C144-ABCD-DAAAE0676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10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337CD-10D5-4A40-A3DA-2C797A762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A780488-3646-F94D-B353-560832D040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316529"/>
              </p:ext>
            </p:extLst>
          </p:nvPr>
        </p:nvGraphicFramePr>
        <p:xfrm>
          <a:off x="2069613" y="1378623"/>
          <a:ext cx="6382409" cy="257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49256AC-C54F-4F49-AF7B-0F93B2C888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42" y="558126"/>
            <a:ext cx="724984" cy="7249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0F79C8-B831-9647-8C9A-9979695274DD}"/>
              </a:ext>
            </a:extLst>
          </p:cNvPr>
          <p:cNvSpPr txBox="1"/>
          <p:nvPr/>
        </p:nvSpPr>
        <p:spPr>
          <a:xfrm>
            <a:off x="1562986" y="4349578"/>
            <a:ext cx="76735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Who informs the regulator?</a:t>
            </a:r>
          </a:p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Who informs users?</a:t>
            </a:r>
          </a:p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Who hears from users? (right to complain)</a:t>
            </a:r>
          </a:p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Joined up process?</a:t>
            </a:r>
          </a:p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Joined up people?</a:t>
            </a:r>
          </a:p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Joint controllers / processors? </a:t>
            </a:r>
          </a:p>
        </p:txBody>
      </p:sp>
    </p:spTree>
    <p:extLst>
      <p:ext uri="{BB962C8B-B14F-4D97-AF65-F5344CB8AC3E}">
        <p14:creationId xmlns:p14="http://schemas.microsoft.com/office/powerpoint/2010/main" val="391875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19B0E-F925-E04B-90AE-87A25A6ED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2035E-1CD7-6743-8E69-FD8A21887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Logs. </a:t>
            </a:r>
          </a:p>
          <a:p>
            <a:r>
              <a:rPr lang="en-US" dirty="0"/>
              <a:t>Ticketing system (see SIG-NOC presentation).</a:t>
            </a:r>
          </a:p>
          <a:p>
            <a:r>
              <a:rPr lang="en-US" dirty="0"/>
              <a:t>Breach notification. </a:t>
            </a:r>
          </a:p>
          <a:p>
            <a:r>
              <a:rPr lang="en-US" dirty="0"/>
              <a:t>Vulnerability reports.</a:t>
            </a:r>
          </a:p>
          <a:p>
            <a:r>
              <a:rPr lang="en-US" dirty="0"/>
              <a:t>Communication channels / press? </a:t>
            </a:r>
          </a:p>
          <a:p>
            <a:r>
              <a:rPr lang="en-US" dirty="0"/>
              <a:t>Crisis management!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919F2-1F6A-F24E-8EB5-D3D5A989B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4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22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7D5D4-D153-5A4B-AE8F-69F3EB9F6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ECA65-F142-6443-A246-6115EAFEC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Secure communication channel?</a:t>
            </a:r>
          </a:p>
          <a:p>
            <a:pPr lvl="1"/>
            <a:r>
              <a:rPr lang="en-US" dirty="0"/>
              <a:t>Example: </a:t>
            </a:r>
            <a:r>
              <a:rPr lang="en-US" dirty="0" err="1"/>
              <a:t>eduGAIN</a:t>
            </a:r>
            <a:r>
              <a:rPr lang="en-US" dirty="0"/>
              <a:t> incident response.</a:t>
            </a:r>
          </a:p>
          <a:p>
            <a:r>
              <a:rPr lang="en-US" dirty="0"/>
              <a:t>Can staff send encrypted mail? </a:t>
            </a:r>
          </a:p>
          <a:p>
            <a:r>
              <a:rPr lang="en-US" dirty="0"/>
              <a:t>Which trust circle?</a:t>
            </a:r>
          </a:p>
          <a:p>
            <a:r>
              <a:rPr lang="en-US" dirty="0"/>
              <a:t>Disclosure processes:</a:t>
            </a:r>
          </a:p>
          <a:p>
            <a:pPr lvl="1"/>
            <a:r>
              <a:rPr lang="en-US" dirty="0"/>
              <a:t>TLP</a:t>
            </a:r>
          </a:p>
          <a:p>
            <a:pPr lvl="1"/>
            <a:r>
              <a:rPr lang="en-US" dirty="0"/>
              <a:t>Responsible disclosure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AF7B34-DE88-7E44-9F53-BACD3CF24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4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Themis">
            <a:extLst>
              <a:ext uri="{FF2B5EF4-FFF2-40B4-BE49-F238E27FC236}">
                <a16:creationId xmlns:a16="http://schemas.microsoft.com/office/drawing/2014/main" id="{BB120FCB-4BDE-EC46-BF6F-356DD7649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507" y="747346"/>
            <a:ext cx="3557875" cy="526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866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C29CEE4-349B-2640-8FC8-18C52A5F6B6B}" vid="{A606F777-D225-1E48-9ADB-BD8F0DA1D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308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Lucida Grande</vt:lpstr>
      <vt:lpstr>Times New Roman</vt:lpstr>
      <vt:lpstr>Office Theme</vt:lpstr>
      <vt:lpstr>PowerPoint Presentation</vt:lpstr>
      <vt:lpstr>PowerPoint Presentation</vt:lpstr>
      <vt:lpstr>Community Join-up (1)</vt:lpstr>
      <vt:lpstr>Community Join-Up (2)</vt:lpstr>
      <vt:lpstr>What does the GDPR say? (thanks Andrew!)</vt:lpstr>
      <vt:lpstr>Who </vt:lpstr>
      <vt:lpstr>What? </vt:lpstr>
      <vt:lpstr>Where?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surf</cp:lastModifiedBy>
  <cp:revision>4</cp:revision>
  <dcterms:created xsi:type="dcterms:W3CDTF">2018-04-22T17:00:11Z</dcterms:created>
  <dcterms:modified xsi:type="dcterms:W3CDTF">2018-04-23T08:29:53Z</dcterms:modified>
</cp:coreProperties>
</file>