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9" r:id="rId5"/>
    <p:sldId id="260" r:id="rId6"/>
    <p:sldId id="256" r:id="rId7"/>
    <p:sldId id="258" r:id="rId8"/>
    <p:sldId id="257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orient="horz" pos="4229">
          <p15:clr>
            <a:srgbClr val="A4A3A4"/>
          </p15:clr>
        </p15:guide>
        <p15:guide id="3" orient="horz" pos="182">
          <p15:clr>
            <a:srgbClr val="A4A3A4"/>
          </p15:clr>
        </p15:guide>
        <p15:guide id="4" orient="horz" pos="3958">
          <p15:clr>
            <a:srgbClr val="A4A3A4"/>
          </p15:clr>
        </p15:guide>
        <p15:guide id="5" orient="horz" pos="91">
          <p15:clr>
            <a:srgbClr val="A4A3A4"/>
          </p15:clr>
        </p15:guide>
        <p15:guide id="6" orient="horz" pos="272">
          <p15:clr>
            <a:srgbClr val="A4A3A4"/>
          </p15:clr>
        </p15:guide>
        <p15:guide id="7" orient="horz" pos="4137">
          <p15:clr>
            <a:srgbClr val="A4A3A4"/>
          </p15:clr>
        </p15:guide>
        <p15:guide id="8" orient="horz" pos="4047">
          <p15:clr>
            <a:srgbClr val="A4A3A4"/>
          </p15:clr>
        </p15:guide>
        <p15:guide id="9" orient="horz" pos="364">
          <p15:clr>
            <a:srgbClr val="A4A3A4"/>
          </p15:clr>
        </p15:guide>
        <p15:guide id="10" orient="horz" pos="454">
          <p15:clr>
            <a:srgbClr val="A4A3A4"/>
          </p15:clr>
        </p15:guide>
        <p15:guide id="11" orient="horz" pos="3866">
          <p15:clr>
            <a:srgbClr val="A4A3A4"/>
          </p15:clr>
        </p15:guide>
        <p15:guide id="12" orient="horz" pos="3775">
          <p15:clr>
            <a:srgbClr val="A4A3A4"/>
          </p15:clr>
        </p15:guide>
        <p15:guide id="13" orient="horz" pos="546">
          <p15:clr>
            <a:srgbClr val="A4A3A4"/>
          </p15:clr>
        </p15:guide>
        <p15:guide id="14" orient="horz" pos="637">
          <p15:clr>
            <a:srgbClr val="A4A3A4"/>
          </p15:clr>
        </p15:guide>
        <p15:guide id="15" orient="horz" pos="727">
          <p15:clr>
            <a:srgbClr val="A4A3A4"/>
          </p15:clr>
        </p15:guide>
        <p15:guide id="16" orient="horz" pos="818">
          <p15:clr>
            <a:srgbClr val="A4A3A4"/>
          </p15:clr>
        </p15:guide>
        <p15:guide id="17" orient="horz" pos="908">
          <p15:clr>
            <a:srgbClr val="A4A3A4"/>
          </p15:clr>
        </p15:guide>
        <p15:guide id="18" orient="horz" pos="998">
          <p15:clr>
            <a:srgbClr val="A4A3A4"/>
          </p15:clr>
        </p15:guide>
        <p15:guide id="19" orient="horz" pos="1089">
          <p15:clr>
            <a:srgbClr val="A4A3A4"/>
          </p15:clr>
        </p15:guide>
        <p15:guide id="20" orient="horz" pos="1181">
          <p15:clr>
            <a:srgbClr val="A4A3A4"/>
          </p15:clr>
        </p15:guide>
        <p15:guide id="21" orient="horz" pos="1272">
          <p15:clr>
            <a:srgbClr val="A4A3A4"/>
          </p15:clr>
        </p15:guide>
        <p15:guide id="22" orient="horz" pos="1362">
          <p15:clr>
            <a:srgbClr val="A4A3A4"/>
          </p15:clr>
        </p15:guide>
        <p15:guide id="23" orient="horz" pos="1452">
          <p15:clr>
            <a:srgbClr val="A4A3A4"/>
          </p15:clr>
        </p15:guide>
        <p15:guide id="24" orient="horz" pos="1542">
          <p15:clr>
            <a:srgbClr val="A4A3A4"/>
          </p15:clr>
        </p15:guide>
        <p15:guide id="25" orient="horz" pos="1633">
          <p15:clr>
            <a:srgbClr val="A4A3A4"/>
          </p15:clr>
        </p15:guide>
        <p15:guide id="26" orient="horz" pos="3685">
          <p15:clr>
            <a:srgbClr val="A4A3A4"/>
          </p15:clr>
        </p15:guide>
        <p15:guide id="27" orient="horz" pos="3594">
          <p15:clr>
            <a:srgbClr val="A4A3A4"/>
          </p15:clr>
        </p15:guide>
        <p15:guide id="28" orient="horz" pos="3502">
          <p15:clr>
            <a:srgbClr val="A4A3A4"/>
          </p15:clr>
        </p15:guide>
        <p15:guide id="29" orient="horz" pos="3412">
          <p15:clr>
            <a:srgbClr val="A4A3A4"/>
          </p15:clr>
        </p15:guide>
        <p15:guide id="30" pos="2880">
          <p15:clr>
            <a:srgbClr val="A4A3A4"/>
          </p15:clr>
        </p15:guide>
        <p15:guide id="31" pos="181">
          <p15:clr>
            <a:srgbClr val="A4A3A4"/>
          </p15:clr>
        </p15:guide>
        <p15:guide id="32" pos="274">
          <p15:clr>
            <a:srgbClr val="A4A3A4"/>
          </p15:clr>
        </p15:guide>
        <p15:guide id="33" pos="363">
          <p15:clr>
            <a:srgbClr val="A4A3A4"/>
          </p15:clr>
        </p15:guide>
        <p15:guide id="34" pos="90">
          <p15:clr>
            <a:srgbClr val="A4A3A4"/>
          </p15:clr>
        </p15:guide>
        <p15:guide id="35" pos="5670">
          <p15:clr>
            <a:srgbClr val="A4A3A4"/>
          </p15:clr>
        </p15:guide>
        <p15:guide id="36" pos="5579">
          <p15:clr>
            <a:srgbClr val="A4A3A4"/>
          </p15:clr>
        </p15:guide>
        <p15:guide id="37" pos="2835">
          <p15:clr>
            <a:srgbClr val="A4A3A4"/>
          </p15:clr>
        </p15:guide>
        <p15:guide id="38" pos="2926">
          <p15:clr>
            <a:srgbClr val="A4A3A4"/>
          </p15:clr>
        </p15:guide>
        <p15:guide id="39" pos="5398">
          <p15:clr>
            <a:srgbClr val="A4A3A4"/>
          </p15:clr>
        </p15:guide>
        <p15:guide id="40" pos="5488">
          <p15:clr>
            <a:srgbClr val="A4A3A4"/>
          </p15:clr>
        </p15:guide>
        <p15:guide id="41" pos="453">
          <p15:clr>
            <a:srgbClr val="A4A3A4"/>
          </p15:clr>
        </p15:guide>
        <p15:guide id="42" pos="5307">
          <p15:clr>
            <a:srgbClr val="A4A3A4"/>
          </p15:clr>
        </p15:guide>
        <p15:guide id="43" pos="1887">
          <p15:clr>
            <a:srgbClr val="A4A3A4"/>
          </p15:clr>
        </p15:guide>
        <p15:guide id="44" pos="1977">
          <p15:clr>
            <a:srgbClr val="A4A3A4"/>
          </p15:clr>
        </p15:guide>
        <p15:guide id="45" pos="3782">
          <p15:clr>
            <a:srgbClr val="A4A3A4"/>
          </p15:clr>
        </p15:guide>
        <p15:guide id="46" pos="3874">
          <p15:clr>
            <a:srgbClr val="A4A3A4"/>
          </p15:clr>
        </p15:guide>
        <p15:guide id="47" pos="2069">
          <p15:clr>
            <a:srgbClr val="A4A3A4"/>
          </p15:clr>
        </p15:guide>
        <p15:guide id="48" pos="36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C5E3"/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1399"/>
  </p:normalViewPr>
  <p:slideViewPr>
    <p:cSldViewPr snapToGrid="0">
      <p:cViewPr varScale="1">
        <p:scale>
          <a:sx n="69" d="100"/>
          <a:sy n="69" d="100"/>
        </p:scale>
        <p:origin x="1227" y="51"/>
      </p:cViewPr>
      <p:guideLst>
        <p:guide orient="horz" pos="2161"/>
        <p:guide orient="horz" pos="4229"/>
        <p:guide orient="horz" pos="182"/>
        <p:guide orient="horz" pos="3958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2880"/>
        <p:guide pos="181"/>
        <p:guide pos="274"/>
        <p:guide pos="363"/>
        <p:guide pos="90"/>
        <p:guide pos="5670"/>
        <p:guide pos="5579"/>
        <p:guide pos="2835"/>
        <p:guide pos="2926"/>
        <p:guide pos="5398"/>
        <p:guide pos="5488"/>
        <p:guide pos="453"/>
        <p:guide pos="5307"/>
        <p:guide pos="1887"/>
        <p:guide pos="1977"/>
        <p:guide pos="3782"/>
        <p:guide pos="3874"/>
        <p:guide pos="2069"/>
        <p:guide pos="369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30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13719-9F5E-4B85-A78F-3C278C353A0A}" type="datetimeFigureOut">
              <a:rPr lang="nl-NL" smtClean="0"/>
              <a:pPr/>
              <a:t>23-4-2018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8AE1-1792-42F7-8388-41230FC629A7}" type="datetimeFigureOut">
              <a:rPr lang="nl-NL" smtClean="0"/>
              <a:pPr/>
              <a:t>23-4-2018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42875" y="144001"/>
            <a:ext cx="885825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4"/>
            <a:ext cx="8856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287338" y="285222"/>
            <a:ext cx="8569325" cy="5707592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3" name="Afbeelding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463"/>
            <a:ext cx="8856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87339" y="288000"/>
            <a:ext cx="8569324" cy="6279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4213226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645024" y="1584325"/>
            <a:ext cx="4210975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6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87337" y="1584325"/>
            <a:ext cx="4213225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5" y="1584324"/>
            <a:ext cx="4211638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87338" y="1584324"/>
            <a:ext cx="4212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584325"/>
            <a:ext cx="4207238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49"/>
            <a:ext cx="4357687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5024" y="1441450"/>
            <a:ext cx="4356101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7" name="Rechthoek 16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Afbeelding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49"/>
            <a:ext cx="435609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42875" y="1441450"/>
            <a:ext cx="4357687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7" name="Rechthoek 16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Afbeelding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5025" y="1441450"/>
            <a:ext cx="4356100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42875" y="1441450"/>
            <a:ext cx="4357687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7" name="Rechthoek 16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Afbeelding 17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645025" y="1441450"/>
            <a:ext cx="4356100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41450"/>
            <a:ext cx="4357688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9" name="Groeperen 18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20" name="Rechthoek 19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1" name="Afbeelding 2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74908"/>
            <a:ext cx="9144000" cy="396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49"/>
            <a:ext cx="885825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27612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098400" y="1584325"/>
            <a:ext cx="27612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3193200" y="1584325"/>
            <a:ext cx="27612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9" name="Groeperen 18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21" name="Rechthoek 20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2" name="Afbeelding 2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3507" y="1441450"/>
            <a:ext cx="2852106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5" y="1441450"/>
            <a:ext cx="2851149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41450"/>
            <a:ext cx="2872172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11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49974" y="1441450"/>
            <a:ext cx="28500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3132000" y="1441450"/>
            <a:ext cx="287192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2000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41450"/>
            <a:ext cx="2852739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49974" y="1441450"/>
            <a:ext cx="28511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9975" y="1441449"/>
            <a:ext cx="2851150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8488" y="1441450"/>
            <a:ext cx="2865437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8" name="Rechthoek 17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print"/>
          <a:srcRect b="9725"/>
          <a:stretch>
            <a:fillRect/>
          </a:stretch>
        </p:blipFill>
        <p:spPr>
          <a:xfrm>
            <a:off x="0" y="0"/>
            <a:ext cx="9144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49975" y="1441450"/>
            <a:ext cx="2851150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41450"/>
            <a:ext cx="2852738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41449"/>
            <a:ext cx="2871925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7" name="Rechthoek 16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Afbeelding 18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5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7337" y="288000"/>
            <a:ext cx="421798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87338" y="1584324"/>
            <a:ext cx="4213226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2" name="Groeperen 11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3" name="Rechthoek 12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Afbeelding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824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45025" y="1584324"/>
            <a:ext cx="4211638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645026" y="287999"/>
            <a:ext cx="4211638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4" name="Rechthoek 13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6" name="Afbeelding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9" name="Groeperen 8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Afbeelding 1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6" name="Groeperen 5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7" name="Rechthoek 6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Afbeelding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09" y="2395428"/>
            <a:ext cx="439978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56324" y="4105536"/>
            <a:ext cx="5183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582213" y="838200"/>
            <a:ext cx="504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582213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582213" y="1580814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585831" y="3265722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259721" y="883200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59721" y="162133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59721" y="2504268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259721" y="3359322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59721" y="4216757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err="1" smtClean="0"/>
              <a:t>www.surf.nl</a:t>
            </a:r>
            <a:r>
              <a:rPr lang="nl-NL" noProof="0" dirty="0" smtClean="0"/>
              <a:t>/surfnet</a:t>
            </a:r>
            <a:endParaRPr lang="nl-NL" noProof="0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59721" y="5061593"/>
            <a:ext cx="759694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114026" y="5889129"/>
            <a:ext cx="6742636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print"/>
          <a:srcRect b="10000"/>
          <a:stretch>
            <a:fillRect/>
          </a:stretch>
        </p:blipFill>
        <p:spPr>
          <a:xfrm>
            <a:off x="0" y="0"/>
            <a:ext cx="9144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Picture 15" descr="pic_surfnet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88000" y="288925"/>
            <a:ext cx="8568000" cy="1836218"/>
          </a:xfrm>
          <a:prstGeom prst="rect">
            <a:avLst/>
          </a:prstGeom>
        </p:spPr>
      </p:pic>
      <p:pic>
        <p:nvPicPr>
          <p:cNvPr id="13" name="Picture 12" descr="pic_surfnet2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42875" y="5557477"/>
            <a:ext cx="8856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3454"/>
            <a:ext cx="9144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548000"/>
            <a:ext cx="8568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288000" y="288000"/>
            <a:ext cx="8568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42875" y="5562000"/>
            <a:ext cx="648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44000" y="5562000"/>
            <a:ext cx="6768938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Edit Master text styles</a:t>
            </a:r>
          </a:p>
        </p:txBody>
      </p:sp>
      <p:pic>
        <p:nvPicPr>
          <p:cNvPr id="6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774" y="5547642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4000"/>
            <a:ext cx="8856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66606" y="5535324"/>
            <a:ext cx="3888432" cy="853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869820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41450"/>
            <a:ext cx="8856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408488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5" name="Groeperen 4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4" name="Rechthoek 3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3" name="Afbeelding 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42875" y="1441450"/>
            <a:ext cx="8856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983163"/>
          </a:xfrm>
        </p:spPr>
        <p:txBody>
          <a:bodyPr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net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44000" y="144464"/>
            <a:ext cx="8856000" cy="1151951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1450"/>
            <a:ext cx="8856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13" name="Rechthoek 12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4" name="Afbeelding 13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4463"/>
            <a:ext cx="8856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96" y="6283922"/>
            <a:ext cx="8855208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56896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226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8" name="Groeperen 7"/>
          <p:cNvGrpSpPr/>
          <p:nvPr userDrawn="1"/>
        </p:nvGrpSpPr>
        <p:grpSpPr>
          <a:xfrm>
            <a:off x="8248594" y="6335965"/>
            <a:ext cx="658628" cy="342000"/>
            <a:chOff x="6995702" y="5235271"/>
            <a:chExt cx="658628" cy="342000"/>
          </a:xfrm>
        </p:grpSpPr>
        <p:sp>
          <p:nvSpPr>
            <p:cNvPr id="9" name="Rechthoek 8"/>
            <p:cNvSpPr/>
            <p:nvPr userDrawn="1"/>
          </p:nvSpPr>
          <p:spPr>
            <a:xfrm>
              <a:off x="6995702" y="5235271"/>
              <a:ext cx="658628" cy="342000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" name="Afbeelding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4986" y="5266670"/>
              <a:ext cx="620059" cy="255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999" y="1584325"/>
            <a:ext cx="8568663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44000" y="143999"/>
            <a:ext cx="8856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875" y="6282000"/>
            <a:ext cx="648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5803951" y="6373219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36943" y="6372000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Welcome</a:t>
            </a:r>
            <a:r>
              <a:rPr lang="nl-NL" dirty="0" smtClean="0"/>
              <a:t> </a:t>
            </a:r>
            <a:r>
              <a:rPr lang="nl-NL" dirty="0" err="1" smtClean="0"/>
              <a:t>again</a:t>
            </a:r>
            <a:r>
              <a:rPr lang="nl-NL" dirty="0" smtClean="0"/>
              <a:t>!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TF-DPR Meeting 4, Barcelona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82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</a:t>
            </a:r>
            <a:endParaRPr lang="nl-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7469950"/>
              </p:ext>
            </p:extLst>
          </p:nvPr>
        </p:nvGraphicFramePr>
        <p:xfrm>
          <a:off x="221670" y="1503218"/>
          <a:ext cx="8679874" cy="4551218"/>
        </p:xfrm>
        <a:graphic>
          <a:graphicData uri="http://schemas.openxmlformats.org/drawingml/2006/table">
            <a:tbl>
              <a:tblPr/>
              <a:tblGrid>
                <a:gridCol w="4339937">
                  <a:extLst>
                    <a:ext uri="{9D8B030D-6E8A-4147-A177-3AD203B41FA5}">
                      <a16:colId xmlns:a16="http://schemas.microsoft.com/office/drawing/2014/main" val="3196031487"/>
                    </a:ext>
                  </a:extLst>
                </a:gridCol>
                <a:gridCol w="4339937">
                  <a:extLst>
                    <a:ext uri="{9D8B030D-6E8A-4147-A177-3AD203B41FA5}">
                      <a16:colId xmlns:a16="http://schemas.microsoft.com/office/drawing/2014/main" val="3202777435"/>
                    </a:ext>
                  </a:extLst>
                </a:gridCol>
              </a:tblGrid>
              <a:tr h="307870">
                <a:tc>
                  <a:txBody>
                    <a:bodyPr/>
                    <a:lstStyle/>
                    <a:p>
                      <a:r>
                        <a:rPr lang="nl-NL" sz="1500"/>
                        <a:t>Time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500"/>
                        <a:t>Session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17947"/>
                  </a:ext>
                </a:extLst>
              </a:tr>
              <a:tr h="307870">
                <a:tc>
                  <a:txBody>
                    <a:bodyPr/>
                    <a:lstStyle/>
                    <a:p>
                      <a:r>
                        <a:rPr lang="nl-NL" sz="1500"/>
                        <a:t>9.45 - 10.00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/>
                        <a:t>Arrival and Start of the Day</a:t>
                      </a:r>
                      <a:endParaRPr lang="en-US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834389"/>
                  </a:ext>
                </a:extLst>
              </a:tr>
              <a:tr h="771927">
                <a:tc>
                  <a:txBody>
                    <a:bodyPr/>
                    <a:lstStyle/>
                    <a:p>
                      <a:r>
                        <a:rPr lang="nl-NL" sz="1500"/>
                        <a:t>10.00 - 10.45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b="1"/>
                        <a:t>Update GÉANT services - </a:t>
                      </a:r>
                      <a:r>
                        <a:rPr lang="nl-NL" sz="1500"/>
                        <a:t>Nicole Harris,</a:t>
                      </a:r>
                      <a:r>
                        <a:rPr lang="nl-NL" sz="1500" b="1"/>
                        <a:t> </a:t>
                      </a:r>
                      <a:r>
                        <a:rPr lang="nl-NL" sz="1500" i="1"/>
                        <a:t>GÉANT</a:t>
                      </a:r>
                      <a:r>
                        <a:rPr lang="nl-NL" sz="1500" b="1"/>
                        <a:t> </a:t>
                      </a:r>
                      <a:br>
                        <a:rPr lang="nl-NL" sz="1500" b="1"/>
                      </a:br>
                      <a:r>
                        <a:rPr lang="nl-NL" sz="1500"/>
                        <a:t>and Ana Alves, </a:t>
                      </a:r>
                      <a:r>
                        <a:rPr lang="nl-NL" sz="1500" i="1"/>
                        <a:t>GÉANT</a:t>
                      </a:r>
                      <a:endParaRPr lang="nl-NL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667976"/>
                  </a:ext>
                </a:extLst>
              </a:tr>
              <a:tr h="771927">
                <a:tc>
                  <a:txBody>
                    <a:bodyPr/>
                    <a:lstStyle/>
                    <a:p>
                      <a:r>
                        <a:rPr lang="nl-NL" sz="1500"/>
                        <a:t>10.45 - 11.15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/>
                        <a:t>Discussion on relationship with the DPA</a:t>
                      </a:r>
                      <a:r>
                        <a:rPr lang="en-US" sz="1500"/>
                        <a:t> - Lead by Charlie van Genuchten, </a:t>
                      </a:r>
                      <a:r>
                        <a:rPr lang="en-US" sz="1500" i="1"/>
                        <a:t>SURFnet</a:t>
                      </a:r>
                      <a:endParaRPr lang="en-US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7478665"/>
                  </a:ext>
                </a:extLst>
              </a:tr>
              <a:tr h="539899">
                <a:tc>
                  <a:txBody>
                    <a:bodyPr/>
                    <a:lstStyle/>
                    <a:p>
                      <a:r>
                        <a:rPr lang="nl-NL" sz="1500"/>
                        <a:t>11.15 - 12.00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>
                          <a:solidFill>
                            <a:srgbClr val="000000"/>
                          </a:solidFill>
                          <a:effectLst/>
                        </a:rPr>
                        <a:t>Tools To Help GDPR Compliance - 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effectLst/>
                        </a:rPr>
                        <a:t>Albert Portugal, </a:t>
                      </a:r>
                      <a:r>
                        <a:rPr lang="en-US" sz="1500" i="1">
                          <a:solidFill>
                            <a:srgbClr val="000000"/>
                          </a:solidFill>
                          <a:effectLst/>
                        </a:rPr>
                        <a:t>CSUC</a:t>
                      </a:r>
                      <a:endParaRPr lang="en-US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763858"/>
                  </a:ext>
                </a:extLst>
              </a:tr>
              <a:tr h="771927">
                <a:tc>
                  <a:txBody>
                    <a:bodyPr/>
                    <a:lstStyle/>
                    <a:p>
                      <a:r>
                        <a:rPr lang="nl-NL" sz="1500"/>
                        <a:t>12.00 - 13.00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b="1"/>
                        <a:t>Roundtable on Implementation Practices - </a:t>
                      </a:r>
                      <a:r>
                        <a:rPr lang="en-US" sz="1500"/>
                        <a:t>Lead by</a:t>
                      </a:r>
                      <a:r>
                        <a:rPr lang="en-US" sz="1500" b="1"/>
                        <a:t> </a:t>
                      </a:r>
                      <a:r>
                        <a:rPr lang="en-US" sz="1500"/>
                        <a:t>Morten Eeg Ejrnæs Nielsen, </a:t>
                      </a:r>
                      <a:r>
                        <a:rPr lang="en-US" sz="1500" i="1"/>
                        <a:t>DeiC</a:t>
                      </a:r>
                      <a:endParaRPr lang="en-US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49003"/>
                  </a:ext>
                </a:extLst>
              </a:tr>
              <a:tr h="539899">
                <a:tc>
                  <a:txBody>
                    <a:bodyPr/>
                    <a:lstStyle/>
                    <a:p>
                      <a:r>
                        <a:rPr lang="nl-NL" sz="1500"/>
                        <a:t>13.00 - 13.15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b="1"/>
                        <a:t>Closing Remarks</a:t>
                      </a:r>
                      <a:r>
                        <a:rPr lang="nl-NL" sz="1500" i="1"/>
                        <a:t/>
                      </a:r>
                      <a:br>
                        <a:rPr lang="nl-NL" sz="1500" i="1"/>
                      </a:br>
                      <a:endParaRPr lang="nl-NL" sz="150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873251"/>
                  </a:ext>
                </a:extLst>
              </a:tr>
              <a:tr h="539899">
                <a:tc>
                  <a:txBody>
                    <a:bodyPr/>
                    <a:lstStyle/>
                    <a:p>
                      <a:r>
                        <a:rPr lang="nl-NL" sz="1500"/>
                        <a:t>13.15 - 14.00</a:t>
                      </a:r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500" b="1" dirty="0"/>
                        <a:t>Lunch </a:t>
                      </a:r>
                      <a:r>
                        <a:rPr lang="nl-NL" sz="1500" i="1" dirty="0"/>
                        <a:t/>
                      </a:r>
                      <a:br>
                        <a:rPr lang="nl-NL" sz="1500" i="1" dirty="0"/>
                      </a:br>
                      <a:endParaRPr lang="nl-NL" sz="1500" dirty="0"/>
                    </a:p>
                  </a:txBody>
                  <a:tcPr marL="74720" marR="74720" marT="37360" marB="373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3724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28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3" b="5363"/>
          <a:stretch>
            <a:fillRect/>
          </a:stretch>
        </p:blipFill>
        <p:spPr/>
      </p:pic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Just a </a:t>
            </a:r>
            <a:r>
              <a:rPr lang="nl-NL" dirty="0" err="1" smtClean="0"/>
              <a:t>fling</a:t>
            </a:r>
            <a:r>
              <a:rPr lang="nl-NL" dirty="0" smtClean="0"/>
              <a:t> or </a:t>
            </a:r>
            <a:r>
              <a:rPr lang="nl-NL" dirty="0" err="1" smtClean="0"/>
              <a:t>something</a:t>
            </a:r>
            <a:r>
              <a:rPr lang="nl-NL" dirty="0" smtClean="0"/>
              <a:t> </a:t>
            </a:r>
            <a:r>
              <a:rPr lang="nl-NL" dirty="0" err="1" smtClean="0"/>
              <a:t>serious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Relationship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DPA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Charlie van Genuchten, SURFnet, GÉANT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937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NL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Signals</a:t>
            </a:r>
            <a:r>
              <a:rPr lang="nl-NL" dirty="0" smtClean="0"/>
              <a:t> at community meeting: a lot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same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concerns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DPA (</a:t>
            </a:r>
            <a:r>
              <a:rPr lang="nl-NL" dirty="0" err="1" smtClean="0"/>
              <a:t>ranging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very</a:t>
            </a:r>
            <a:r>
              <a:rPr lang="nl-NL" dirty="0" smtClean="0"/>
              <a:t> practical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form </a:t>
            </a:r>
            <a:r>
              <a:rPr lang="nl-NL" dirty="0" err="1" smtClean="0"/>
              <a:t>to</a:t>
            </a:r>
            <a:r>
              <a:rPr lang="nl-NL" dirty="0" smtClean="0"/>
              <a:t> report data </a:t>
            </a:r>
            <a:r>
              <a:rPr lang="nl-NL" dirty="0" err="1" smtClean="0"/>
              <a:t>breaches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more </a:t>
            </a:r>
            <a:r>
              <a:rPr lang="nl-NL" dirty="0" err="1" smtClean="0"/>
              <a:t>strategic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deal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things</a:t>
            </a:r>
            <a:r>
              <a:rPr lang="nl-NL" dirty="0" smtClean="0"/>
              <a:t> in R&amp;E context)</a:t>
            </a:r>
          </a:p>
          <a:p>
            <a:r>
              <a:rPr lang="nl-NL" dirty="0" smtClean="0"/>
              <a:t>End of </a:t>
            </a:r>
            <a:r>
              <a:rPr lang="nl-NL" dirty="0" err="1" smtClean="0"/>
              <a:t>June</a:t>
            </a:r>
            <a:r>
              <a:rPr lang="nl-NL" dirty="0" smtClean="0"/>
              <a:t>: meeting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our</a:t>
            </a:r>
            <a:r>
              <a:rPr lang="nl-NL" dirty="0" smtClean="0"/>
              <a:t> DPA </a:t>
            </a:r>
            <a:r>
              <a:rPr lang="nl-NL" dirty="0" err="1" smtClean="0"/>
              <a:t>to</a:t>
            </a:r>
            <a:r>
              <a:rPr lang="nl-NL" dirty="0" smtClean="0"/>
              <a:t> deal </a:t>
            </a:r>
            <a:r>
              <a:rPr lang="nl-NL" dirty="0" err="1" smtClean="0"/>
              <a:t>with</a:t>
            </a:r>
            <a:r>
              <a:rPr lang="nl-NL" dirty="0" smtClean="0"/>
              <a:t> these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intermediary</a:t>
            </a:r>
            <a:r>
              <a:rPr lang="nl-NL" dirty="0" smtClean="0"/>
              <a:t> </a:t>
            </a:r>
            <a:r>
              <a:rPr lang="nl-NL" dirty="0" err="1" smtClean="0"/>
              <a:t>function</a:t>
            </a:r>
            <a:r>
              <a:rPr lang="nl-NL" dirty="0" smtClean="0"/>
              <a:t> of SURFnet.</a:t>
            </a:r>
          </a:p>
          <a:p>
            <a:r>
              <a:rPr lang="nl-NL" dirty="0" smtClean="0"/>
              <a:t>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find</a:t>
            </a:r>
            <a:r>
              <a:rPr lang="nl-NL" dirty="0" smtClean="0"/>
              <a:t> out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sectors are </a:t>
            </a:r>
            <a:r>
              <a:rPr lang="nl-NL" dirty="0" err="1" smtClean="0"/>
              <a:t>doing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, </a:t>
            </a:r>
            <a:r>
              <a:rPr lang="nl-NL" dirty="0" err="1" smtClean="0"/>
              <a:t>how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find</a:t>
            </a:r>
            <a:r>
              <a:rPr lang="nl-NL" dirty="0" smtClean="0"/>
              <a:t> </a:t>
            </a:r>
            <a:r>
              <a:rPr lang="nl-NL" dirty="0" err="1" smtClean="0"/>
              <a:t>balance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</a:t>
            </a:r>
            <a:r>
              <a:rPr lang="nl-NL" dirty="0" err="1" smtClean="0"/>
              <a:t>helping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supervising</a:t>
            </a:r>
            <a:r>
              <a:rPr lang="nl-NL" dirty="0" smtClean="0"/>
              <a:t>/</a:t>
            </a:r>
            <a:r>
              <a:rPr lang="nl-NL" dirty="0" err="1" smtClean="0"/>
              <a:t>monotoring</a:t>
            </a:r>
            <a:r>
              <a:rPr lang="nl-NL" dirty="0" smtClean="0"/>
              <a:t> etc.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552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How do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guys</a:t>
            </a:r>
            <a:r>
              <a:rPr lang="nl-NL" dirty="0" smtClean="0"/>
              <a:t> do </a:t>
            </a:r>
            <a:r>
              <a:rPr lang="nl-NL" dirty="0" err="1" smtClean="0"/>
              <a:t>this</a:t>
            </a:r>
            <a:r>
              <a:rPr lang="nl-NL" dirty="0" smtClean="0"/>
              <a:t>?</a:t>
            </a:r>
          </a:p>
          <a:p>
            <a:r>
              <a:rPr lang="nl-NL" dirty="0" smtClean="0"/>
              <a:t>How does </a:t>
            </a:r>
            <a:r>
              <a:rPr lang="nl-NL" dirty="0" err="1" smtClean="0"/>
              <a:t>your</a:t>
            </a:r>
            <a:r>
              <a:rPr lang="nl-NL" dirty="0" smtClean="0"/>
              <a:t> DPA </a:t>
            </a:r>
            <a:r>
              <a:rPr lang="nl-NL" dirty="0" err="1" smtClean="0"/>
              <a:t>work</a:t>
            </a:r>
            <a:r>
              <a:rPr lang="nl-NL" dirty="0" smtClean="0"/>
              <a:t>?</a:t>
            </a:r>
          </a:p>
          <a:p>
            <a:r>
              <a:rPr lang="nl-NL" dirty="0" smtClean="0"/>
              <a:t>Does </a:t>
            </a:r>
            <a:r>
              <a:rPr lang="nl-NL" dirty="0" err="1" smtClean="0"/>
              <a:t>your</a:t>
            </a:r>
            <a:r>
              <a:rPr lang="nl-NL" dirty="0" smtClean="0"/>
              <a:t> DPA approach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about</a:t>
            </a:r>
            <a:r>
              <a:rPr lang="nl-NL" dirty="0" smtClean="0"/>
              <a:t> </a:t>
            </a:r>
            <a:r>
              <a:rPr lang="nl-NL" dirty="0" err="1" smtClean="0"/>
              <a:t>certain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?</a:t>
            </a:r>
          </a:p>
          <a:p>
            <a:r>
              <a:rPr lang="nl-NL" dirty="0" smtClean="0"/>
              <a:t>Do </a:t>
            </a:r>
            <a:r>
              <a:rPr lang="nl-NL" dirty="0" err="1" smtClean="0"/>
              <a:t>you</a:t>
            </a:r>
            <a:r>
              <a:rPr lang="nl-NL" dirty="0" smtClean="0"/>
              <a:t> take on </a:t>
            </a:r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intermediary</a:t>
            </a:r>
            <a:r>
              <a:rPr lang="nl-NL" dirty="0" smtClean="0"/>
              <a:t> </a:t>
            </a:r>
            <a:r>
              <a:rPr lang="nl-NL" dirty="0" err="1" smtClean="0"/>
              <a:t>function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R&amp;E sector?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80900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">
  <a:themeElements>
    <a:clrScheme name="Surf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DB4"/>
      </a:accent1>
      <a:accent2>
        <a:srgbClr val="0090C4"/>
      </a:accent2>
      <a:accent3>
        <a:srgbClr val="5EA8D2"/>
      </a:accent3>
      <a:accent4>
        <a:srgbClr val="9BC4E1"/>
      </a:accent4>
      <a:accent5>
        <a:srgbClr val="CEE0F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2" id="{862718FC-274B-DF4A-8A33-F02929D7C1D1}" vid="{E031732A-EECB-9C42-BD1D-19AEE5A66D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9EB17D-20AA-4E4E-949B-6F7A74234A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3ADDF6-C92D-48EC-A5F4-E3D83B582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86F37FF-871A-4413-B2EA-18FCE92FA643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SURFnet powerpoint template 4-3</Template>
  <TotalTime>0</TotalTime>
  <Words>226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SURF</vt:lpstr>
      <vt:lpstr>TF-DPR Meeting 4, Barcelona</vt:lpstr>
      <vt:lpstr>Agenda </vt:lpstr>
      <vt:lpstr>Relationship with DPA</vt:lpstr>
      <vt:lpstr>In NL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2018-04-23T07:19:34Z</dcterms:created>
  <dcterms:modified xsi:type="dcterms:W3CDTF">2018-04-23T08:32:42Z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