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1"/>
  </p:notesMasterIdLst>
  <p:sldIdLst>
    <p:sldId id="297" r:id="rId6"/>
    <p:sldId id="298" r:id="rId7"/>
    <p:sldId id="299" r:id="rId8"/>
    <p:sldId id="300" r:id="rId9"/>
    <p:sldId id="301" r:id="rId10"/>
    <p:sldId id="302" r:id="rId11"/>
    <p:sldId id="308" r:id="rId12"/>
    <p:sldId id="303" r:id="rId13"/>
    <p:sldId id="304" r:id="rId14"/>
    <p:sldId id="305" r:id="rId15"/>
    <p:sldId id="306" r:id="rId16"/>
    <p:sldId id="307" r:id="rId17"/>
    <p:sldId id="310" r:id="rId18"/>
    <p:sldId id="311" r:id="rId19"/>
    <p:sldId id="295" r:id="rId2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3961"/>
    <a:srgbClr val="EF00CF"/>
    <a:srgbClr val="E3B400"/>
    <a:srgbClr val="18355E"/>
    <a:srgbClr val="1C2C4F"/>
    <a:srgbClr val="6396BA"/>
    <a:srgbClr val="285D93"/>
    <a:srgbClr val="414140"/>
    <a:srgbClr val="1A6992"/>
    <a:srgbClr val="F6A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25" autoAdjust="0"/>
    <p:restoredTop sz="60045"/>
  </p:normalViewPr>
  <p:slideViewPr>
    <p:cSldViewPr snapToGrid="0">
      <p:cViewPr varScale="1">
        <p:scale>
          <a:sx n="71" d="100"/>
          <a:sy n="71" d="100"/>
        </p:scale>
        <p:origin x="3000" y="464"/>
      </p:cViewPr>
      <p:guideLst>
        <p:guide orient="horz" pos="162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04/06/2025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9CBC110B-1C27-4A5B-8007-E6BF4BB6C5F7}" type="slidenum">
              <a:rPr lang="en-GB" smtClean="0"/>
              <a:t>1</a:t>
            </a:fld>
            <a:endParaRPr lang="en-GB"/>
          </a:p>
        </p:txBody>
      </p:sp>
    </p:spTree>
    <p:extLst>
      <p:ext uri="{BB962C8B-B14F-4D97-AF65-F5344CB8AC3E}">
        <p14:creationId xmlns:p14="http://schemas.microsoft.com/office/powerpoint/2010/main" val="162129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Anke does good job, but in general we lack decisiveness and expertise to move towards a clear direction. Very CO2 focused, I believe scope should be wider, no governance structure such as JISC and SURF, projects not clearly defined.</a:t>
            </a:r>
          </a:p>
          <a:p>
            <a:endParaRPr lang="en-NL" dirty="0"/>
          </a:p>
          <a:p>
            <a:r>
              <a:rPr lang="en-NL" dirty="0"/>
              <a:t>No procurement policy to support practices</a:t>
            </a:r>
          </a:p>
          <a:p>
            <a:endParaRPr lang="en-NL" dirty="0"/>
          </a:p>
          <a:p>
            <a:r>
              <a:rPr lang="en-NL" dirty="0"/>
              <a:t>Public proc is written from council and govt POV and it is challenging to dilute what is practical for us to use.</a:t>
            </a:r>
          </a:p>
          <a:p>
            <a:endParaRPr lang="en-NL" dirty="0"/>
          </a:p>
          <a:p>
            <a:endParaRPr lang="en-NL" dirty="0"/>
          </a:p>
          <a:p>
            <a:endParaRPr lang="en-NL" dirty="0"/>
          </a:p>
          <a:p>
            <a:endParaRPr lang="en-NL" dirty="0"/>
          </a:p>
        </p:txBody>
      </p:sp>
      <p:sp>
        <p:nvSpPr>
          <p:cNvPr id="4" name="Slide Number Placeholder 3"/>
          <p:cNvSpPr>
            <a:spLocks noGrp="1"/>
          </p:cNvSpPr>
          <p:nvPr>
            <p:ph type="sldNum" sz="quarter" idx="5"/>
          </p:nvPr>
        </p:nvSpPr>
        <p:spPr/>
        <p:txBody>
          <a:bodyPr/>
          <a:lstStyle/>
          <a:p>
            <a:fld id="{9CBC110B-1C27-4A5B-8007-E6BF4BB6C5F7}" type="slidenum">
              <a:rPr lang="en-GB" smtClean="0"/>
              <a:t>12</a:t>
            </a:fld>
            <a:endParaRPr lang="en-GB"/>
          </a:p>
        </p:txBody>
      </p:sp>
    </p:spTree>
    <p:extLst>
      <p:ext uri="{BB962C8B-B14F-4D97-AF65-F5344CB8AC3E}">
        <p14:creationId xmlns:p14="http://schemas.microsoft.com/office/powerpoint/2010/main" val="2425093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eriod"/>
            </a:pPr>
            <a:r>
              <a:rPr lang="en-US" sz="1800" dirty="0">
                <a:effectLst/>
                <a:latin typeface="Aptos" panose="020B0004020202020204" pitchFamily="34" charset="0"/>
                <a:ea typeface="Aptos" panose="020B0004020202020204" pitchFamily="34" charset="0"/>
                <a:cs typeface="Times New Roman" panose="02020603050405020304" pitchFamily="18" charset="0"/>
              </a:rPr>
              <a:t>Embedding procurement into all phases</a:t>
            </a:r>
            <a:endParaRPr lang="en-NL" sz="18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buFont typeface="+mj-lt"/>
              <a:buAutoNum type="arabicPeriod"/>
            </a:pPr>
            <a:r>
              <a:rPr lang="en-US" sz="1800" dirty="0">
                <a:effectLst/>
                <a:latin typeface="Aptos" panose="020B0004020202020204" pitchFamily="34" charset="0"/>
                <a:ea typeface="Aptos" panose="020B0004020202020204" pitchFamily="34" charset="0"/>
                <a:cs typeface="Times New Roman" panose="02020603050405020304" pitchFamily="18" charset="0"/>
              </a:rPr>
              <a:t>Social return</a:t>
            </a:r>
            <a:endParaRPr lang="en-GB"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Inclusivity and diversity</a:t>
            </a:r>
            <a:endParaRPr lang="en-NL" sz="2800" kern="12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NL" sz="2800" kern="1200" dirty="0">
                <a:effectLst/>
                <a:latin typeface="Aptos" panose="020B0004020202020204" pitchFamily="34" charset="0"/>
                <a:ea typeface="Aptos" panose="020B0004020202020204" pitchFamily="34" charset="0"/>
                <a:cs typeface="Times New Roman" panose="02020603050405020304" pitchFamily="18" charset="0"/>
              </a:rPr>
              <a:t>Sustainability - green</a:t>
            </a:r>
            <a:endParaRPr lang="en-NL" sz="2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800" dirty="0">
                <a:effectLst/>
                <a:latin typeface="Aptos" panose="020B0004020202020204" pitchFamily="34" charset="0"/>
                <a:ea typeface="Aptos" panose="020B0004020202020204" pitchFamily="34" charset="0"/>
                <a:cs typeface="Times New Roman" panose="02020603050405020304" pitchFamily="18" charset="0"/>
              </a:rPr>
              <a:t>SME friendly</a:t>
            </a:r>
            <a:endParaRPr lang="en-NL" sz="2800" dirty="0">
              <a:effectLst/>
              <a:latin typeface="Aptos" panose="020B0004020202020204" pitchFamily="34" charset="0"/>
              <a:ea typeface="Aptos" panose="020B0004020202020204" pitchFamily="34" charset="0"/>
              <a:cs typeface="Times New Roman" panose="02020603050405020304" pitchFamily="18" charset="0"/>
            </a:endParaRPr>
          </a:p>
          <a:p>
            <a:pPr marL="342900" indent="-342900">
              <a:lnSpc>
                <a:spcPct val="107000"/>
              </a:lnSpc>
              <a:spcAft>
                <a:spcPts val="800"/>
              </a:spcAft>
              <a:buFont typeface="+mj-lt"/>
              <a:buAutoNum type="arabicPeriod"/>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International social conditions</a:t>
            </a:r>
          </a:p>
          <a:p>
            <a:pPr marL="342900" indent="-342900">
              <a:lnSpc>
                <a:spcPct val="107000"/>
              </a:lnSpc>
              <a:spcAft>
                <a:spcPts val="800"/>
              </a:spcAft>
              <a:buFont typeface="+mj-lt"/>
              <a:buAutoNum type="arabicPeriod"/>
            </a:pPr>
            <a:r>
              <a:rPr lang="en-US" sz="1800" dirty="0">
                <a:effectLst/>
                <a:latin typeface="Aptos" panose="020B0004020202020204" pitchFamily="34" charset="0"/>
                <a:ea typeface="Aptos" panose="020B0004020202020204" pitchFamily="34" charset="0"/>
                <a:cs typeface="Times New Roman" panose="02020603050405020304" pitchFamily="18" charset="0"/>
              </a:rPr>
              <a:t>Innovation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800100" lvl="1" indent="-342900">
              <a:lnSpc>
                <a:spcPct val="107000"/>
              </a:lnSpc>
              <a:spcAft>
                <a:spcPts val="800"/>
              </a:spcAft>
              <a:buFont typeface="Arial" panose="020B0604020202020204" pitchFamily="34" charset="0"/>
              <a:buChar cha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a:p>
            <a:pPr marL="800100" lvl="1" indent="-342900">
              <a:buFont typeface="Arial" panose="020B0604020202020204" pitchFamily="34" charset="0"/>
              <a:buChar char="•"/>
            </a:pPr>
            <a:endParaRPr lang="en-US" sz="18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buFont typeface="Arial" panose="020B0604020202020204" pitchFamily="34" charset="0"/>
              <a:buNone/>
            </a:pPr>
            <a:endParaRPr lang="en-US" sz="1800" dirty="0">
              <a:effectLst/>
              <a:latin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CBC110B-1C27-4A5B-8007-E6BF4BB6C5F7}" type="slidenum">
              <a:rPr lang="en-GB" smtClean="0"/>
              <a:t>3</a:t>
            </a:fld>
            <a:endParaRPr lang="en-GB"/>
          </a:p>
        </p:txBody>
      </p:sp>
    </p:spTree>
    <p:extLst>
      <p:ext uri="{BB962C8B-B14F-4D97-AF65-F5344CB8AC3E}">
        <p14:creationId xmlns:p14="http://schemas.microsoft.com/office/powerpoint/2010/main" val="3720918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As mentioned, it is applicable to all steps of the process.</a:t>
            </a:r>
          </a:p>
          <a:p>
            <a:r>
              <a:rPr lang="en-NL" dirty="0"/>
              <a:t>I’d like to get out of this session: how to embed best practices in the strategic part of procuring.</a:t>
            </a:r>
          </a:p>
          <a:p>
            <a:r>
              <a:rPr lang="en-NL" dirty="0"/>
              <a:t>Creating good basis there will lead to snowball effect that the process profits from.</a:t>
            </a:r>
          </a:p>
        </p:txBody>
      </p:sp>
      <p:sp>
        <p:nvSpPr>
          <p:cNvPr id="4" name="Slide Number Placeholder 3"/>
          <p:cNvSpPr>
            <a:spLocks noGrp="1"/>
          </p:cNvSpPr>
          <p:nvPr>
            <p:ph type="sldNum" sz="quarter" idx="5"/>
          </p:nvPr>
        </p:nvSpPr>
        <p:spPr/>
        <p:txBody>
          <a:bodyPr/>
          <a:lstStyle/>
          <a:p>
            <a:fld id="{9CBC110B-1C27-4A5B-8007-E6BF4BB6C5F7}" type="slidenum">
              <a:rPr lang="en-GB" smtClean="0"/>
              <a:t>4</a:t>
            </a:fld>
            <a:endParaRPr lang="en-GB"/>
          </a:p>
        </p:txBody>
      </p:sp>
    </p:spTree>
    <p:extLst>
      <p:ext uri="{BB962C8B-B14F-4D97-AF65-F5344CB8AC3E}">
        <p14:creationId xmlns:p14="http://schemas.microsoft.com/office/powerpoint/2010/main" val="1095069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a:p>
            <a:pPr marL="171450" indent="-171450">
              <a:buFontTx/>
              <a:buChar char="-"/>
            </a:pPr>
            <a:r>
              <a:rPr lang="en-GB" dirty="0"/>
              <a:t>Market</a:t>
            </a:r>
            <a:r>
              <a:rPr lang="en-NL" dirty="0"/>
              <a:t> engagement, question/challenge for suppliers to think about the subject – not just share a procurement policy but actually link it to the specific project for tangible results </a:t>
            </a:r>
            <a:r>
              <a:rPr lang="en-NL" dirty="0">
                <a:sym typeface="Wingdings" pitchFamily="2" charset="2"/>
              </a:rPr>
              <a:t> how is this project going to benefit from that policy?</a:t>
            </a:r>
            <a:endParaRPr lang="en-NL" dirty="0"/>
          </a:p>
          <a:p>
            <a:pPr marL="171450" indent="-171450">
              <a:buFontTx/>
              <a:buChar char="-"/>
            </a:pPr>
            <a:r>
              <a:rPr lang="en-GB" dirty="0"/>
              <a:t>Q</a:t>
            </a:r>
            <a:r>
              <a:rPr lang="en-NL" dirty="0"/>
              <a:t>uestion/engage own internal customers, how do they perceive sustainability in what they’re trying to achieve? Is it feasible? We cannot depend on suppliers to initiate the topic</a:t>
            </a:r>
          </a:p>
          <a:p>
            <a:pPr marL="171450" indent="-171450">
              <a:buFontTx/>
              <a:buChar char="-"/>
            </a:pPr>
            <a:r>
              <a:rPr lang="en-GB" dirty="0"/>
              <a:t>Common trends in the form of requirements</a:t>
            </a:r>
            <a:r>
              <a:rPr lang="en-NL" dirty="0"/>
              <a:t> that actually force suppliers to re-consider their practices, influence the market and force them to include best practices if they are common market practice. First identify common market practice.</a:t>
            </a:r>
          </a:p>
          <a:p>
            <a:pPr marL="171450" indent="-171450">
              <a:buFontTx/>
              <a:buChar char="-"/>
            </a:pPr>
            <a:r>
              <a:rPr lang="en-GB" dirty="0"/>
              <a:t>B</a:t>
            </a:r>
            <a:r>
              <a:rPr lang="en-NL" dirty="0"/>
              <a:t>alance between sustainability / potential financial or qualitative implications created by requesting it – how to determine that balance is key</a:t>
            </a:r>
          </a:p>
          <a:p>
            <a:endParaRPr lang="en-NL" dirty="0"/>
          </a:p>
        </p:txBody>
      </p:sp>
      <p:sp>
        <p:nvSpPr>
          <p:cNvPr id="4" name="Slide Number Placeholder 3"/>
          <p:cNvSpPr>
            <a:spLocks noGrp="1"/>
          </p:cNvSpPr>
          <p:nvPr>
            <p:ph type="sldNum" sz="quarter" idx="5"/>
          </p:nvPr>
        </p:nvSpPr>
        <p:spPr/>
        <p:txBody>
          <a:bodyPr/>
          <a:lstStyle/>
          <a:p>
            <a:fld id="{9CBC110B-1C27-4A5B-8007-E6BF4BB6C5F7}" type="slidenum">
              <a:rPr lang="en-GB" smtClean="0"/>
              <a:t>5</a:t>
            </a:fld>
            <a:endParaRPr lang="en-GB"/>
          </a:p>
        </p:txBody>
      </p:sp>
    </p:spTree>
    <p:extLst>
      <p:ext uri="{BB962C8B-B14F-4D97-AF65-F5344CB8AC3E}">
        <p14:creationId xmlns:p14="http://schemas.microsoft.com/office/powerpoint/2010/main" val="2125248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NL" dirty="0"/>
              <a:t>We must comply with EU Green Deal, net zero emissions by 2050 </a:t>
            </a:r>
            <a:r>
              <a:rPr lang="en-NL" dirty="0">
                <a:sym typeface="Wingdings" pitchFamily="2" charset="2"/>
              </a:rPr>
              <a:t> our goal is 2035, very ambitious. Too ambitious?</a:t>
            </a:r>
            <a:br>
              <a:rPr lang="en-NL" dirty="0"/>
            </a:br>
            <a:br>
              <a:rPr lang="en-NL" dirty="0"/>
            </a:br>
            <a:r>
              <a:rPr lang="en-GB" dirty="0"/>
              <a:t>GÉANT policy prescribed to contribute to the global Sustainable Development Goals (SDGs) of the United Nations, in particular to the goals of ‘Quality Education’ (SDG 4), ‘Gender Equality’ (SDG 5), ‘Industry, Innovation and Infrastructure’ (SDG 9), ‘Climate Action’ (SDG 13), ‘Peace, Justice and Strong Institutions’ (SDG 16), and ‘Partnership for the Goals’ (SDG 17), in addition to the EU Fundamental Rights Charter and the EU Green Deal.</a:t>
            </a:r>
            <a:endParaRPr lang="en-NL" dirty="0"/>
          </a:p>
        </p:txBody>
      </p:sp>
      <p:sp>
        <p:nvSpPr>
          <p:cNvPr id="4" name="Slide Number Placeholder 3"/>
          <p:cNvSpPr>
            <a:spLocks noGrp="1"/>
          </p:cNvSpPr>
          <p:nvPr>
            <p:ph type="sldNum" sz="quarter" idx="5"/>
          </p:nvPr>
        </p:nvSpPr>
        <p:spPr/>
        <p:txBody>
          <a:bodyPr/>
          <a:lstStyle/>
          <a:p>
            <a:fld id="{9CBC110B-1C27-4A5B-8007-E6BF4BB6C5F7}" type="slidenum">
              <a:rPr lang="en-GB" smtClean="0"/>
              <a:t>6</a:t>
            </a:fld>
            <a:endParaRPr lang="en-GB"/>
          </a:p>
        </p:txBody>
      </p:sp>
    </p:spTree>
    <p:extLst>
      <p:ext uri="{BB962C8B-B14F-4D97-AF65-F5344CB8AC3E}">
        <p14:creationId xmlns:p14="http://schemas.microsoft.com/office/powerpoint/2010/main" val="886724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The field opened when the CSR-term was coined, including ethical and economic aspects.</a:t>
            </a:r>
          </a:p>
          <a:p>
            <a:r>
              <a:rPr lang="en-NL" dirty="0"/>
              <a:t>Point 2: indirectly the public. This policy must reflect that responsibility.</a:t>
            </a:r>
          </a:p>
          <a:p>
            <a:r>
              <a:rPr lang="en-NL" dirty="0"/>
              <a:t>Point 3: must not underestimate our influence and be aware of our responsibility.</a:t>
            </a:r>
          </a:p>
          <a:p>
            <a:r>
              <a:rPr lang="en-NL" dirty="0"/>
              <a:t>Point 4: no big ambitions, look at own processes first.</a:t>
            </a:r>
          </a:p>
        </p:txBody>
      </p:sp>
      <p:sp>
        <p:nvSpPr>
          <p:cNvPr id="4" name="Slide Number Placeholder 3"/>
          <p:cNvSpPr>
            <a:spLocks noGrp="1"/>
          </p:cNvSpPr>
          <p:nvPr>
            <p:ph type="sldNum" sz="quarter" idx="5"/>
          </p:nvPr>
        </p:nvSpPr>
        <p:spPr/>
        <p:txBody>
          <a:bodyPr/>
          <a:lstStyle/>
          <a:p>
            <a:fld id="{9CBC110B-1C27-4A5B-8007-E6BF4BB6C5F7}" type="slidenum">
              <a:rPr lang="en-GB" smtClean="0"/>
              <a:t>7</a:t>
            </a:fld>
            <a:endParaRPr lang="en-GB"/>
          </a:p>
        </p:txBody>
      </p:sp>
    </p:spTree>
    <p:extLst>
      <p:ext uri="{BB962C8B-B14F-4D97-AF65-F5344CB8AC3E}">
        <p14:creationId xmlns:p14="http://schemas.microsoft.com/office/powerpoint/2010/main" val="3958350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For those that attended Sustainable NREN presentation, I would like to hear your opinions.</a:t>
            </a:r>
          </a:p>
          <a:p>
            <a:endParaRPr lang="en-NL" dirty="0"/>
          </a:p>
          <a:p>
            <a:r>
              <a:rPr lang="en-NL" dirty="0"/>
              <a:t>Hoping this session can give me some tools to develop it further.</a:t>
            </a:r>
          </a:p>
          <a:p>
            <a:endParaRPr lang="en-NL" dirty="0"/>
          </a:p>
          <a:p>
            <a:r>
              <a:rPr lang="en-NL" dirty="0"/>
              <a:t>Criteria document:</a:t>
            </a:r>
          </a:p>
          <a:p>
            <a:pPr marL="171450" indent="-171450">
              <a:buFontTx/>
              <a:buChar char="-"/>
            </a:pPr>
            <a:r>
              <a:rPr lang="en-US" dirty="0"/>
              <a:t>Energy efficiency</a:t>
            </a:r>
          </a:p>
          <a:p>
            <a:pPr marL="171450" indent="-171450">
              <a:buFontTx/>
              <a:buChar char="-"/>
            </a:pPr>
            <a:r>
              <a:rPr lang="en-US" dirty="0"/>
              <a:t>Life cycle assessment</a:t>
            </a:r>
          </a:p>
          <a:p>
            <a:pPr marL="171450" indent="-171450">
              <a:buFontTx/>
              <a:buChar char="-"/>
            </a:pPr>
            <a:r>
              <a:rPr lang="en-US" dirty="0"/>
              <a:t>Hardware management -&gt; waste processing, circularity</a:t>
            </a:r>
          </a:p>
          <a:p>
            <a:pPr marL="171450" indent="-171450">
              <a:buFontTx/>
              <a:buChar char="-"/>
            </a:pPr>
            <a:r>
              <a:rPr lang="en-US" dirty="0"/>
              <a:t>Social return</a:t>
            </a:r>
          </a:p>
          <a:p>
            <a:pPr marL="171450" indent="-171450">
              <a:buFontTx/>
              <a:buChar char="-"/>
            </a:pPr>
            <a:r>
              <a:rPr lang="en-US" dirty="0"/>
              <a:t>International social conditions</a:t>
            </a:r>
            <a:endParaRPr lang="en-NL" dirty="0"/>
          </a:p>
          <a:p>
            <a:pPr marL="171450" indent="-171450">
              <a:buFontTx/>
              <a:buChar char="-"/>
            </a:pPr>
            <a:endParaRPr lang="en-NL" dirty="0"/>
          </a:p>
        </p:txBody>
      </p:sp>
      <p:sp>
        <p:nvSpPr>
          <p:cNvPr id="4" name="Slide Number Placeholder 3"/>
          <p:cNvSpPr>
            <a:spLocks noGrp="1"/>
          </p:cNvSpPr>
          <p:nvPr>
            <p:ph type="sldNum" sz="quarter" idx="5"/>
          </p:nvPr>
        </p:nvSpPr>
        <p:spPr/>
        <p:txBody>
          <a:bodyPr/>
          <a:lstStyle/>
          <a:p>
            <a:fld id="{9CBC110B-1C27-4A5B-8007-E6BF4BB6C5F7}" type="slidenum">
              <a:rPr lang="en-GB" smtClean="0"/>
              <a:t>8</a:t>
            </a:fld>
            <a:endParaRPr lang="en-GB"/>
          </a:p>
        </p:txBody>
      </p:sp>
    </p:spTree>
    <p:extLst>
      <p:ext uri="{BB962C8B-B14F-4D97-AF65-F5344CB8AC3E}">
        <p14:creationId xmlns:p14="http://schemas.microsoft.com/office/powerpoint/2010/main" val="4111910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0" dirty="0" err="1"/>
              <a:t>Pianoo</a:t>
            </a:r>
            <a:r>
              <a:rPr lang="en-GB" sz="900" b="0" dirty="0"/>
              <a:t>: government endorsed procurement knowledge centre – lots of guidance on sustainability.</a:t>
            </a:r>
          </a:p>
          <a:p>
            <a:r>
              <a:rPr lang="en-GB" sz="900" b="0" dirty="0"/>
              <a:t>EC: webinars and documents.</a:t>
            </a:r>
          </a:p>
          <a:p>
            <a:r>
              <a:rPr lang="en-GB" sz="900" b="0" dirty="0"/>
              <a:t>AW: measure sustainability priorities per project or the organisation as a whole.</a:t>
            </a:r>
          </a:p>
          <a:p>
            <a:endParaRPr lang="en-GB" sz="900" b="1" dirty="0"/>
          </a:p>
          <a:p>
            <a:r>
              <a:rPr lang="en-GB" sz="900" b="1" dirty="0"/>
              <a:t>Level 1, </a:t>
            </a:r>
            <a:r>
              <a:rPr lang="en-GB" sz="900" dirty="0"/>
              <a:t>basic, allows buyers to quickly and easily carry out a sustainable procurement process by setting requirements. </a:t>
            </a:r>
          </a:p>
          <a:p>
            <a:endParaRPr lang="en-GB" sz="900" dirty="0"/>
          </a:p>
          <a:p>
            <a:r>
              <a:rPr lang="en-GB" sz="900" b="1" dirty="0"/>
              <a:t>Level 2, </a:t>
            </a:r>
            <a:r>
              <a:rPr lang="en-GB" sz="900" dirty="0"/>
              <a:t>significant, entails formulating stricter requirements and challenging the market to improve their sustainability performance by applying performance-related award criteria. </a:t>
            </a:r>
          </a:p>
          <a:p>
            <a:endParaRPr lang="en-GB" sz="900" dirty="0"/>
          </a:p>
          <a:p>
            <a:r>
              <a:rPr lang="en-GB" sz="900" b="1" dirty="0"/>
              <a:t>Level 3, </a:t>
            </a:r>
            <a:r>
              <a:rPr lang="en-GB" sz="900" dirty="0"/>
              <a:t>ambitious, goes beyond the ambitions corresponding to level 2. Purchasing officers and clients are expected to show more involvement with the procurement project and the implementation of the contract. All steps of procurement must include sustainability.</a:t>
            </a:r>
            <a:endParaRPr lang="en-NL" dirty="0"/>
          </a:p>
        </p:txBody>
      </p:sp>
      <p:sp>
        <p:nvSpPr>
          <p:cNvPr id="4" name="Slide Number Placeholder 3"/>
          <p:cNvSpPr>
            <a:spLocks noGrp="1"/>
          </p:cNvSpPr>
          <p:nvPr>
            <p:ph type="sldNum" sz="quarter" idx="5"/>
          </p:nvPr>
        </p:nvSpPr>
        <p:spPr/>
        <p:txBody>
          <a:bodyPr/>
          <a:lstStyle/>
          <a:p>
            <a:fld id="{9CBC110B-1C27-4A5B-8007-E6BF4BB6C5F7}" type="slidenum">
              <a:rPr lang="en-GB" smtClean="0"/>
              <a:t>9</a:t>
            </a:fld>
            <a:endParaRPr lang="en-GB"/>
          </a:p>
        </p:txBody>
      </p:sp>
    </p:spTree>
    <p:extLst>
      <p:ext uri="{BB962C8B-B14F-4D97-AF65-F5344CB8AC3E}">
        <p14:creationId xmlns:p14="http://schemas.microsoft.com/office/powerpoint/2010/main" val="3070037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2027: we must first finalize own policy before being able to engage with NRENs about it.</a:t>
            </a:r>
          </a:p>
          <a:p>
            <a:r>
              <a:rPr lang="en-NL" dirty="0"/>
              <a:t>2029: using the tools we are hoping to implement to measure this.</a:t>
            </a:r>
          </a:p>
        </p:txBody>
      </p:sp>
      <p:sp>
        <p:nvSpPr>
          <p:cNvPr id="4" name="Slide Number Placeholder 3"/>
          <p:cNvSpPr>
            <a:spLocks noGrp="1"/>
          </p:cNvSpPr>
          <p:nvPr>
            <p:ph type="sldNum" sz="quarter" idx="5"/>
          </p:nvPr>
        </p:nvSpPr>
        <p:spPr/>
        <p:txBody>
          <a:bodyPr/>
          <a:lstStyle/>
          <a:p>
            <a:fld id="{9CBC110B-1C27-4A5B-8007-E6BF4BB6C5F7}" type="slidenum">
              <a:rPr lang="en-GB" smtClean="0"/>
              <a:t>11</a:t>
            </a:fld>
            <a:endParaRPr lang="en-GB"/>
          </a:p>
        </p:txBody>
      </p:sp>
    </p:spTree>
    <p:extLst>
      <p:ext uri="{BB962C8B-B14F-4D97-AF65-F5344CB8AC3E}">
        <p14:creationId xmlns:p14="http://schemas.microsoft.com/office/powerpoint/2010/main" val="18966960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pic>
        <p:nvPicPr>
          <p:cNvPr id="18" name="Picture 17" descr="A colorful swirly circle on a blue background&#10;&#10;Description automatically generated">
            <a:extLst>
              <a:ext uri="{FF2B5EF4-FFF2-40B4-BE49-F238E27FC236}">
                <a16:creationId xmlns:a16="http://schemas.microsoft.com/office/drawing/2014/main" id="{BA2D9F37-CECE-956D-E16A-DA131AFCDF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7" name="Text Placeholder 4"/>
          <p:cNvSpPr>
            <a:spLocks noGrp="1"/>
          </p:cNvSpPr>
          <p:nvPr>
            <p:ph type="body" sz="quarter" idx="11" hasCustomPrompt="1"/>
          </p:nvPr>
        </p:nvSpPr>
        <p:spPr>
          <a:xfrm>
            <a:off x="460601" y="3317146"/>
            <a:ext cx="3822700" cy="237388"/>
          </a:xfrm>
        </p:spPr>
        <p:txBody>
          <a:bodyPr>
            <a:noAutofit/>
          </a:bodyPr>
          <a:lstStyle>
            <a:lvl1pPr marL="0" indent="0">
              <a:buNone/>
              <a:defRPr sz="1400" b="1" baseline="0">
                <a:solidFill>
                  <a:srgbClr val="E3B400"/>
                </a:solidFill>
              </a:defRPr>
            </a:lvl1pPr>
          </a:lstStyle>
          <a:p>
            <a:pPr lvl="0"/>
            <a:r>
              <a:rPr lang="en-US" dirty="0"/>
              <a:t>Presenter</a:t>
            </a:r>
          </a:p>
        </p:txBody>
      </p:sp>
      <p:sp>
        <p:nvSpPr>
          <p:cNvPr id="19" name="Text Placeholder 10"/>
          <p:cNvSpPr>
            <a:spLocks noGrp="1"/>
          </p:cNvSpPr>
          <p:nvPr>
            <p:ph type="body" sz="quarter" idx="17" hasCustomPrompt="1"/>
          </p:nvPr>
        </p:nvSpPr>
        <p:spPr>
          <a:xfrm>
            <a:off x="460602" y="2442175"/>
            <a:ext cx="5044588" cy="545199"/>
          </a:xfrm>
        </p:spPr>
        <p:txBody>
          <a:bodyPr wrap="square">
            <a:noAutofit/>
          </a:bodyPr>
          <a:lstStyle>
            <a:lvl1pPr marL="0" indent="0">
              <a:lnSpc>
                <a:spcPct val="150000"/>
              </a:lnSpc>
              <a:buNone/>
              <a:defRPr sz="1600" b="0">
                <a:solidFill>
                  <a:schemeClr val="bg1"/>
                </a:solidFill>
              </a:defRPr>
            </a:lvl1pPr>
          </a:lstStyle>
          <a:p>
            <a:pPr lvl="0"/>
            <a:r>
              <a:rPr lang="en-US" dirty="0"/>
              <a:t>Subtitle</a:t>
            </a:r>
          </a:p>
        </p:txBody>
      </p:sp>
      <p:sp>
        <p:nvSpPr>
          <p:cNvPr id="20" name="Text Placeholder 10"/>
          <p:cNvSpPr>
            <a:spLocks noGrp="1"/>
          </p:cNvSpPr>
          <p:nvPr>
            <p:ph type="body" sz="quarter" idx="14" hasCustomPrompt="1"/>
          </p:nvPr>
        </p:nvSpPr>
        <p:spPr>
          <a:xfrm>
            <a:off x="466907" y="1672929"/>
            <a:ext cx="5000704" cy="709965"/>
          </a:xfrm>
        </p:spPr>
        <p:txBody>
          <a:bodyPr wrap="square">
            <a:noAutofit/>
          </a:bodyPr>
          <a:lstStyle>
            <a:lvl1pPr marL="0" indent="0">
              <a:lnSpc>
                <a:spcPct val="100000"/>
              </a:lnSpc>
              <a:buNone/>
              <a:defRPr sz="2400" b="0">
                <a:solidFill>
                  <a:schemeClr val="bg1"/>
                </a:solidFill>
              </a:defRPr>
            </a:lvl1pPr>
          </a:lstStyle>
          <a:p>
            <a:pPr lvl="0"/>
            <a:r>
              <a:rPr lang="en-US" dirty="0"/>
              <a:t>Title</a:t>
            </a:r>
          </a:p>
        </p:txBody>
      </p:sp>
      <p:sp>
        <p:nvSpPr>
          <p:cNvPr id="25" name="Text Placeholder 6"/>
          <p:cNvSpPr>
            <a:spLocks noGrp="1"/>
          </p:cNvSpPr>
          <p:nvPr>
            <p:ph type="body" sz="quarter" idx="12" hasCustomPrompt="1"/>
          </p:nvPr>
        </p:nvSpPr>
        <p:spPr>
          <a:xfrm>
            <a:off x="460601" y="3601634"/>
            <a:ext cx="3752453" cy="229228"/>
          </a:xfrm>
        </p:spPr>
        <p:txBody>
          <a:bodyPr>
            <a:normAutofit/>
          </a:bodyPr>
          <a:lstStyle>
            <a:lvl1pPr marL="0" indent="0">
              <a:buNone/>
              <a:defRPr sz="1200">
                <a:solidFill>
                  <a:srgbClr val="E3B400"/>
                </a:solidFill>
              </a:defRPr>
            </a:lvl1pPr>
          </a:lstStyle>
          <a:p>
            <a:pPr lvl="0"/>
            <a:r>
              <a:rPr lang="en-US" dirty="0"/>
              <a:t>Location</a:t>
            </a:r>
            <a:endParaRPr lang="en-GB" dirty="0"/>
          </a:p>
        </p:txBody>
      </p:sp>
      <p:sp>
        <p:nvSpPr>
          <p:cNvPr id="26" name="Text Placeholder 6"/>
          <p:cNvSpPr>
            <a:spLocks noGrp="1"/>
          </p:cNvSpPr>
          <p:nvPr>
            <p:ph type="body" sz="quarter" idx="18" hasCustomPrompt="1"/>
          </p:nvPr>
        </p:nvSpPr>
        <p:spPr>
          <a:xfrm>
            <a:off x="460601" y="3814701"/>
            <a:ext cx="3752453" cy="237387"/>
          </a:xfrm>
        </p:spPr>
        <p:txBody>
          <a:bodyPr>
            <a:normAutofit/>
          </a:bodyPr>
          <a:lstStyle>
            <a:lvl1pPr marL="0" indent="0">
              <a:buNone/>
              <a:defRPr sz="1200">
                <a:solidFill>
                  <a:srgbClr val="E3B400"/>
                </a:solidFill>
              </a:defRPr>
            </a:lvl1pPr>
          </a:lstStyle>
          <a:p>
            <a:pPr lvl="0"/>
            <a:r>
              <a:rPr lang="en-US" dirty="0"/>
              <a:t>Date</a:t>
            </a:r>
            <a:endParaRPr lang="en-GB" dirty="0"/>
          </a:p>
        </p:txBody>
      </p:sp>
      <p:pic>
        <p:nvPicPr>
          <p:cNvPr id="7" name="Picture 6" descr="A black background with white text&#10;&#10;Description automatically generated">
            <a:extLst>
              <a:ext uri="{FF2B5EF4-FFF2-40B4-BE49-F238E27FC236}">
                <a16:creationId xmlns:a16="http://schemas.microsoft.com/office/drawing/2014/main" id="{8DCCF5F0-1DF6-300C-424D-3E72A981A8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0835" y="4492489"/>
            <a:ext cx="1507657" cy="321239"/>
          </a:xfrm>
          <a:prstGeom prst="rect">
            <a:avLst/>
          </a:prstGeom>
        </p:spPr>
      </p:pic>
      <p:pic>
        <p:nvPicPr>
          <p:cNvPr id="9" name="Picture 8" descr="A black and white logo&#10;&#10;Description automatically generated">
            <a:extLst>
              <a:ext uri="{FF2B5EF4-FFF2-40B4-BE49-F238E27FC236}">
                <a16:creationId xmlns:a16="http://schemas.microsoft.com/office/drawing/2014/main" id="{9475E73F-3C4A-B878-50A1-1B7888C031C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03731" y="4426116"/>
            <a:ext cx="762024" cy="330830"/>
          </a:xfrm>
          <a:prstGeom prst="rect">
            <a:avLst/>
          </a:prstGeom>
        </p:spPr>
      </p:pic>
      <p:pic>
        <p:nvPicPr>
          <p:cNvPr id="14" name="Picture 13" descr="A black background with white text and colorful letters&#10;&#10;Description automatically generated">
            <a:extLst>
              <a:ext uri="{FF2B5EF4-FFF2-40B4-BE49-F238E27FC236}">
                <a16:creationId xmlns:a16="http://schemas.microsoft.com/office/drawing/2014/main" id="{5D091CCF-46BF-82B9-2DE0-ECDA90878FC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12640" y="301261"/>
            <a:ext cx="1688014" cy="948532"/>
          </a:xfrm>
          <a:prstGeom prst="rect">
            <a:avLst/>
          </a:prstGeom>
        </p:spPr>
      </p:pic>
    </p:spTree>
    <p:extLst>
      <p:ext uri="{BB962C8B-B14F-4D97-AF65-F5344CB8AC3E}">
        <p14:creationId xmlns:p14="http://schemas.microsoft.com/office/powerpoint/2010/main" val="416442241"/>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47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78242A-115F-FAAB-3C19-C8B609AB6C4B}"/>
              </a:ext>
            </a:extLst>
          </p:cNvPr>
          <p:cNvSpPr/>
          <p:nvPr userDrawn="1"/>
        </p:nvSpPr>
        <p:spPr>
          <a:xfrm>
            <a:off x="0" y="4340267"/>
            <a:ext cx="9144000" cy="824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50201" y="964417"/>
            <a:ext cx="8439238" cy="3601320"/>
          </a:xfrm>
        </p:spPr>
        <p:txBody>
          <a:bodyPr/>
          <a:lstStyle>
            <a:lvl1pPr>
              <a:defRPr sz="1600">
                <a:solidFill>
                  <a:srgbClr val="18355E"/>
                </a:solidFill>
                <a:latin typeface="Arial" panose="020B0604020202020204" pitchFamily="34" charset="0"/>
                <a:cs typeface="Arial" panose="020B0604020202020204" pitchFamily="34" charset="0"/>
              </a:defRPr>
            </a:lvl1pPr>
            <a:lvl2pPr>
              <a:defRPr sz="1400">
                <a:solidFill>
                  <a:srgbClr val="18355E"/>
                </a:solidFill>
                <a:latin typeface="Arial" panose="020B0604020202020204" pitchFamily="34" charset="0"/>
                <a:cs typeface="Arial" panose="020B0604020202020204" pitchFamily="34" charset="0"/>
              </a:defRPr>
            </a:lvl2pPr>
            <a:lvl3pPr>
              <a:defRPr sz="1200">
                <a:solidFill>
                  <a:srgbClr val="18355E"/>
                </a:solidFill>
                <a:latin typeface="Arial" panose="020B0604020202020204" pitchFamily="34" charset="0"/>
                <a:cs typeface="Arial" panose="020B0604020202020204" pitchFamily="34" charset="0"/>
              </a:defRPr>
            </a:lvl3pPr>
            <a:lvl4pPr>
              <a:defRPr>
                <a:solidFill>
                  <a:srgbClr val="18355E"/>
                </a:solidFill>
                <a:latin typeface="Arial" panose="020B0604020202020204" pitchFamily="34" charset="0"/>
                <a:cs typeface="Arial" panose="020B0604020202020204" pitchFamily="34" charset="0"/>
              </a:defRPr>
            </a:lvl4pPr>
            <a:lvl5pPr>
              <a:defRPr>
                <a:solidFill>
                  <a:srgbClr val="18355E"/>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9CD09B77-3BA4-BCF3-6CA1-68C8CEC66BE6}"/>
              </a:ext>
            </a:extLst>
          </p:cNvPr>
          <p:cNvSpPr>
            <a:spLocks noGrp="1"/>
          </p:cNvSpPr>
          <p:nvPr>
            <p:ph type="title"/>
          </p:nvPr>
        </p:nvSpPr>
        <p:spPr/>
        <p:txBody>
          <a:bodyPr/>
          <a:lstStyle>
            <a:lvl1pPr>
              <a:defRPr>
                <a:solidFill>
                  <a:srgbClr val="E63961"/>
                </a:solidFill>
              </a:defRPr>
            </a:lvl1pPr>
          </a:lstStyle>
          <a:p>
            <a:r>
              <a:rPr lang="en-GB" dirty="0"/>
              <a:t>Click to edit Master title style</a:t>
            </a:r>
            <a:endParaRPr lang="en-US" dirty="0"/>
          </a:p>
        </p:txBody>
      </p:sp>
      <p:pic>
        <p:nvPicPr>
          <p:cNvPr id="8" name="Picture 7" descr="A colorful background with lines&#10;&#10;Description automatically generated with medium confidence">
            <a:extLst>
              <a:ext uri="{FF2B5EF4-FFF2-40B4-BE49-F238E27FC236}">
                <a16:creationId xmlns:a16="http://schemas.microsoft.com/office/drawing/2014/main" id="{F477A8E2-0B99-ED90-CC54-CF0C457577B0}"/>
              </a:ext>
            </a:extLst>
          </p:cNvPr>
          <p:cNvPicPr>
            <a:picLocks noChangeAspect="1"/>
          </p:cNvPicPr>
          <p:nvPr userDrawn="1"/>
        </p:nvPicPr>
        <p:blipFill>
          <a:blip r:embed="rId2">
            <a:extLst>
              <a:ext uri="{28A0092B-C50C-407E-A947-70E740481C1C}">
                <a14:useLocalDpi xmlns:a14="http://schemas.microsoft.com/office/drawing/2010/main" val="0"/>
              </a:ext>
            </a:extLst>
          </a:blip>
          <a:srcRect l="-4589" t="67861" r="4589" b="1"/>
          <a:stretch/>
        </p:blipFill>
        <p:spPr>
          <a:xfrm>
            <a:off x="0" y="4755599"/>
            <a:ext cx="9144000" cy="412398"/>
          </a:xfrm>
          <a:prstGeom prst="rect">
            <a:avLst/>
          </a:prstGeom>
          <a:solidFill>
            <a:srgbClr val="18355E"/>
          </a:solidFill>
        </p:spPr>
      </p:pic>
      <p:sp>
        <p:nvSpPr>
          <p:cNvPr id="6" name="Slide Number Placeholder 4">
            <a:extLst>
              <a:ext uri="{FF2B5EF4-FFF2-40B4-BE49-F238E27FC236}">
                <a16:creationId xmlns:a16="http://schemas.microsoft.com/office/drawing/2014/main" id="{16A8FE16-D059-EE45-A0EF-28AC780580E5}"/>
              </a:ext>
            </a:extLst>
          </p:cNvPr>
          <p:cNvSpPr>
            <a:spLocks noGrp="1"/>
          </p:cNvSpPr>
          <p:nvPr>
            <p:ph type="sldNum" sz="quarter" idx="4"/>
          </p:nvPr>
        </p:nvSpPr>
        <p:spPr>
          <a:xfrm>
            <a:off x="6732039" y="4825515"/>
            <a:ext cx="2057400" cy="274637"/>
          </a:xfrm>
          <a:prstGeom prst="rect">
            <a:avLst/>
          </a:prstGeom>
        </p:spPr>
        <p:txBody>
          <a:bodyPr vert="horz" lIns="91440" tIns="45720" rIns="91440" bIns="45720" rtlCol="0" anchor="ctr"/>
          <a:lstStyle>
            <a:lvl1pPr algn="r">
              <a:defRPr sz="1000" i="1">
                <a:solidFill>
                  <a:srgbClr val="B4E9E2"/>
                </a:solidFill>
              </a:defRPr>
            </a:lvl1pPr>
          </a:lstStyle>
          <a:p>
            <a:fld id="{9E7CA0F2-EE66-4F60-8C00-E0BE38E7AEC5}" type="slidenum">
              <a:rPr lang="en-GB" smtClean="0"/>
              <a:pPr/>
              <a:t>‹#›</a:t>
            </a:fld>
            <a:endParaRPr lang="en-GB" dirty="0"/>
          </a:p>
        </p:txBody>
      </p:sp>
      <p:pic>
        <p:nvPicPr>
          <p:cNvPr id="9" name="Picture 8" descr="A black background with white text and colorful letters&#10;&#10;Description automatically generated">
            <a:extLst>
              <a:ext uri="{FF2B5EF4-FFF2-40B4-BE49-F238E27FC236}">
                <a16:creationId xmlns:a16="http://schemas.microsoft.com/office/drawing/2014/main" id="{98D6321C-472B-7FBA-DCAD-482BD2B909B6}"/>
              </a:ext>
            </a:extLst>
          </p:cNvPr>
          <p:cNvPicPr>
            <a:picLocks noChangeAspect="1"/>
          </p:cNvPicPr>
          <p:nvPr userDrawn="1"/>
        </p:nvPicPr>
        <p:blipFill>
          <a:blip r:embed="rId3">
            <a:extLst>
              <a:ext uri="{28A0092B-C50C-407E-A947-70E740481C1C}">
                <a14:useLocalDpi xmlns:a14="http://schemas.microsoft.com/office/drawing/2010/main" val="0"/>
              </a:ext>
            </a:extLst>
          </a:blip>
          <a:srcRect b="43243"/>
          <a:stretch/>
        </p:blipFill>
        <p:spPr>
          <a:xfrm>
            <a:off x="350201" y="4818216"/>
            <a:ext cx="861109" cy="274637"/>
          </a:xfrm>
          <a:prstGeom prst="rect">
            <a:avLst/>
          </a:prstGeom>
        </p:spPr>
      </p:pic>
    </p:spTree>
    <p:extLst>
      <p:ext uri="{BB962C8B-B14F-4D97-AF65-F5344CB8AC3E}">
        <p14:creationId xmlns:p14="http://schemas.microsoft.com/office/powerpoint/2010/main" val="410512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201" y="964417"/>
            <a:ext cx="8439238" cy="3357062"/>
          </a:xfrm>
        </p:spPr>
        <p:txBody>
          <a:bodyPr/>
          <a:lstStyle>
            <a:lvl1pPr>
              <a:defRPr sz="1600">
                <a:solidFill>
                  <a:srgbClr val="1C2C4F"/>
                </a:solidFill>
                <a:latin typeface="Arial" panose="020B0604020202020204" pitchFamily="34" charset="0"/>
                <a:cs typeface="Arial" panose="020B0604020202020204" pitchFamily="34" charset="0"/>
              </a:defRPr>
            </a:lvl1pPr>
            <a:lvl2pPr>
              <a:defRPr sz="1400">
                <a:solidFill>
                  <a:srgbClr val="1C2C4F"/>
                </a:solidFill>
                <a:latin typeface="Arial" panose="020B0604020202020204" pitchFamily="34" charset="0"/>
                <a:cs typeface="Arial" panose="020B0604020202020204" pitchFamily="34" charset="0"/>
              </a:defRPr>
            </a:lvl2pPr>
            <a:lvl3pPr>
              <a:defRPr sz="1200">
                <a:solidFill>
                  <a:srgbClr val="1C2C4F"/>
                </a:solidFill>
                <a:latin typeface="Arial" panose="020B0604020202020204" pitchFamily="34" charset="0"/>
                <a:cs typeface="Arial" panose="020B0604020202020204" pitchFamily="34" charset="0"/>
              </a:defRPr>
            </a:lvl3pPr>
            <a:lvl4pPr>
              <a:defRPr>
                <a:solidFill>
                  <a:srgbClr val="1C2C4F"/>
                </a:solidFill>
                <a:latin typeface="Arial" panose="020B0604020202020204" pitchFamily="34" charset="0"/>
                <a:cs typeface="Arial" panose="020B0604020202020204" pitchFamily="34" charset="0"/>
              </a:defRPr>
            </a:lvl4pPr>
            <a:lvl5pPr>
              <a:defRPr>
                <a:solidFill>
                  <a:srgbClr val="1C2C4F"/>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4">
            <a:extLst>
              <a:ext uri="{FF2B5EF4-FFF2-40B4-BE49-F238E27FC236}">
                <a16:creationId xmlns:a16="http://schemas.microsoft.com/office/drawing/2014/main" id="{16A8FE16-D059-EE45-A0EF-28AC780580E5}"/>
              </a:ext>
            </a:extLst>
          </p:cNvPr>
          <p:cNvSpPr>
            <a:spLocks noGrp="1"/>
          </p:cNvSpPr>
          <p:nvPr>
            <p:ph type="sldNum" sz="quarter" idx="4"/>
          </p:nvPr>
        </p:nvSpPr>
        <p:spPr>
          <a:xfrm>
            <a:off x="6732039" y="4633780"/>
            <a:ext cx="2057400" cy="274637"/>
          </a:xfrm>
          <a:prstGeom prst="rect">
            <a:avLst/>
          </a:prstGeom>
        </p:spPr>
        <p:txBody>
          <a:bodyPr vert="horz" lIns="91440" tIns="45720" rIns="91440" bIns="45720" rtlCol="0" anchor="ctr"/>
          <a:lstStyle>
            <a:lvl1pPr algn="r">
              <a:defRPr sz="1000" i="1">
                <a:solidFill>
                  <a:srgbClr val="B4E9E2"/>
                </a:solidFill>
              </a:defRPr>
            </a:lvl1pPr>
          </a:lstStyle>
          <a:p>
            <a:fld id="{9E7CA0F2-EE66-4F60-8C00-E0BE38E7AEC5}" type="slidenum">
              <a:rPr lang="en-GB" smtClean="0"/>
              <a:pPr/>
              <a:t>‹#›</a:t>
            </a:fld>
            <a:endParaRPr lang="en-GB" dirty="0"/>
          </a:p>
        </p:txBody>
      </p:sp>
      <p:sp>
        <p:nvSpPr>
          <p:cNvPr id="2" name="Title 1">
            <a:extLst>
              <a:ext uri="{FF2B5EF4-FFF2-40B4-BE49-F238E27FC236}">
                <a16:creationId xmlns:a16="http://schemas.microsoft.com/office/drawing/2014/main" id="{9CD09B77-3BA4-BCF3-6CA1-68C8CEC66BE6}"/>
              </a:ext>
            </a:extLst>
          </p:cNvPr>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2631399380"/>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608"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4" name="Picture 3" descr="A colorful swirly circle on a blue background&#10;&#10;Description automatically generated">
            <a:extLst>
              <a:ext uri="{FF2B5EF4-FFF2-40B4-BE49-F238E27FC236}">
                <a16:creationId xmlns:a16="http://schemas.microsoft.com/office/drawing/2014/main" id="{96F747BC-CA05-EF83-86CD-9413EFB5A3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7" name="Picture 6" descr="A black background with white text&#10;&#10;Description automatically generated">
            <a:extLst>
              <a:ext uri="{FF2B5EF4-FFF2-40B4-BE49-F238E27FC236}">
                <a16:creationId xmlns:a16="http://schemas.microsoft.com/office/drawing/2014/main" id="{102E3BFA-A031-B223-B9E0-F61758792D7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0835" y="4492489"/>
            <a:ext cx="1507657" cy="321239"/>
          </a:xfrm>
          <a:prstGeom prst="rect">
            <a:avLst/>
          </a:prstGeom>
        </p:spPr>
      </p:pic>
      <p:pic>
        <p:nvPicPr>
          <p:cNvPr id="8" name="Picture 7" descr="A black and white logo&#10;&#10;Description automatically generated">
            <a:extLst>
              <a:ext uri="{FF2B5EF4-FFF2-40B4-BE49-F238E27FC236}">
                <a16:creationId xmlns:a16="http://schemas.microsoft.com/office/drawing/2014/main" id="{9773C053-F1AA-0816-AD3B-A02CA69E172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03731" y="4426116"/>
            <a:ext cx="762024" cy="330830"/>
          </a:xfrm>
          <a:prstGeom prst="rect">
            <a:avLst/>
          </a:prstGeom>
        </p:spPr>
      </p:pic>
    </p:spTree>
    <p:extLst>
      <p:ext uri="{BB962C8B-B14F-4D97-AF65-F5344CB8AC3E}">
        <p14:creationId xmlns:p14="http://schemas.microsoft.com/office/powerpoint/2010/main" val="2118516048"/>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476"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descr="A colorful background with lines&#10;&#10;Description automatically generated with medium confidence">
            <a:extLst>
              <a:ext uri="{FF2B5EF4-FFF2-40B4-BE49-F238E27FC236}">
                <a16:creationId xmlns:a16="http://schemas.microsoft.com/office/drawing/2014/main" id="{AD9C7099-EDE5-12F7-416D-ECC87915A591}"/>
              </a:ext>
            </a:extLst>
          </p:cNvPr>
          <p:cNvPicPr>
            <a:picLocks noChangeAspect="1"/>
          </p:cNvPicPr>
          <p:nvPr userDrawn="1"/>
        </p:nvPicPr>
        <p:blipFill>
          <a:blip r:embed="rId6">
            <a:extLst>
              <a:ext uri="{28A0092B-C50C-407E-A947-70E740481C1C}">
                <a14:useLocalDpi xmlns:a14="http://schemas.microsoft.com/office/drawing/2010/main" val="0"/>
              </a:ext>
            </a:extLst>
          </a:blip>
          <a:srcRect l="-4589" t="45774" r="4589"/>
          <a:stretch/>
        </p:blipFill>
        <p:spPr>
          <a:xfrm>
            <a:off x="0" y="4465908"/>
            <a:ext cx="9144000" cy="695826"/>
          </a:xfrm>
          <a:prstGeom prst="rect">
            <a:avLst/>
          </a:prstGeom>
          <a:solidFill>
            <a:srgbClr val="18355E"/>
          </a:solidFill>
        </p:spPr>
      </p:pic>
      <p:sp>
        <p:nvSpPr>
          <p:cNvPr id="2" name="Title Placeholder 1"/>
          <p:cNvSpPr>
            <a:spLocks noGrp="1"/>
          </p:cNvSpPr>
          <p:nvPr>
            <p:ph type="title"/>
          </p:nvPr>
        </p:nvSpPr>
        <p:spPr>
          <a:xfrm>
            <a:off x="350201" y="131562"/>
            <a:ext cx="8439238" cy="695826"/>
          </a:xfrm>
          <a:prstGeom prst="rect">
            <a:avLst/>
          </a:prstGeom>
        </p:spPr>
        <p:txBody>
          <a:bodyPr vert="horz" lIns="91440" tIns="45720" rIns="91440" bIns="45720" rtlCol="0" anchor="ctr">
            <a:normAutofit/>
          </a:bodyPr>
          <a:lstStyle/>
          <a:p>
            <a:r>
              <a:rPr lang="en-US" dirty="0"/>
              <a:t>Slide Title</a:t>
            </a:r>
            <a:endParaRPr lang="en-GB" dirty="0"/>
          </a:p>
        </p:txBody>
      </p:sp>
      <p:sp>
        <p:nvSpPr>
          <p:cNvPr id="3" name="Text Placeholder 2"/>
          <p:cNvSpPr>
            <a:spLocks noGrp="1"/>
          </p:cNvSpPr>
          <p:nvPr>
            <p:ph type="body" idx="1"/>
          </p:nvPr>
        </p:nvSpPr>
        <p:spPr>
          <a:xfrm>
            <a:off x="350201" y="964414"/>
            <a:ext cx="8439238" cy="330684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6" name="Slide Number Placeholder 4">
            <a:extLst>
              <a:ext uri="{FF2B5EF4-FFF2-40B4-BE49-F238E27FC236}">
                <a16:creationId xmlns:a16="http://schemas.microsoft.com/office/drawing/2014/main" id="{271CF10B-5905-E541-B922-641440E09CC2}"/>
              </a:ext>
            </a:extLst>
          </p:cNvPr>
          <p:cNvSpPr>
            <a:spLocks noGrp="1"/>
          </p:cNvSpPr>
          <p:nvPr>
            <p:ph type="sldNum" sz="quarter" idx="4"/>
          </p:nvPr>
        </p:nvSpPr>
        <p:spPr>
          <a:xfrm>
            <a:off x="6732039" y="4692443"/>
            <a:ext cx="2057400" cy="274637"/>
          </a:xfrm>
          <a:prstGeom prst="rect">
            <a:avLst/>
          </a:prstGeom>
        </p:spPr>
        <p:txBody>
          <a:bodyPr vert="horz" lIns="91440" tIns="45720" rIns="91440" bIns="45720" rtlCol="0" anchor="ctr"/>
          <a:lstStyle>
            <a:lvl1pPr algn="r">
              <a:defRPr sz="1000" i="1">
                <a:solidFill>
                  <a:srgbClr val="B4E9E2"/>
                </a:solidFill>
              </a:defRPr>
            </a:lvl1pPr>
          </a:lstStyle>
          <a:p>
            <a:fld id="{9E7CA0F2-EE66-4F60-8C00-E0BE38E7AEC5}" type="slidenum">
              <a:rPr lang="en-GB" smtClean="0"/>
              <a:pPr/>
              <a:t>‹#›</a:t>
            </a:fld>
            <a:endParaRPr lang="en-GB" dirty="0"/>
          </a:p>
        </p:txBody>
      </p:sp>
      <p:pic>
        <p:nvPicPr>
          <p:cNvPr id="7" name="Picture 6" descr="A black background with white text and colorful letters&#10;&#10;Description automatically generated">
            <a:extLst>
              <a:ext uri="{FF2B5EF4-FFF2-40B4-BE49-F238E27FC236}">
                <a16:creationId xmlns:a16="http://schemas.microsoft.com/office/drawing/2014/main" id="{1DEE7437-BF42-38B7-CCA3-CE0457B53B0D}"/>
              </a:ext>
            </a:extLst>
          </p:cNvPr>
          <p:cNvPicPr>
            <a:picLocks noChangeAspect="1"/>
          </p:cNvPicPr>
          <p:nvPr userDrawn="1"/>
        </p:nvPicPr>
        <p:blipFill>
          <a:blip r:embed="rId7">
            <a:extLst>
              <a:ext uri="{28A0092B-C50C-407E-A947-70E740481C1C}">
                <a14:useLocalDpi xmlns:a14="http://schemas.microsoft.com/office/drawing/2010/main" val="0"/>
              </a:ext>
            </a:extLst>
          </a:blip>
          <a:srcRect b="23528"/>
          <a:stretch/>
        </p:blipFill>
        <p:spPr>
          <a:xfrm>
            <a:off x="350202" y="4598129"/>
            <a:ext cx="977558" cy="420071"/>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63" r:id="rId2"/>
    <p:sldLayoutId id="2147483650" r:id="rId3"/>
    <p:sldLayoutId id="2147483661" r:id="rId4"/>
  </p:sldLayoutIdLst>
  <p:hf hdr="0" ftr="0" dt="0"/>
  <p:txStyles>
    <p:titleStyle>
      <a:lvl1pPr algn="l" defTabSz="685800" rtl="0" eaLnBrk="1" latinLnBrk="0" hangingPunct="1">
        <a:lnSpc>
          <a:spcPct val="90000"/>
        </a:lnSpc>
        <a:spcBef>
          <a:spcPct val="0"/>
        </a:spcBef>
        <a:buNone/>
        <a:defRPr sz="2000" b="1" kern="1200">
          <a:solidFill>
            <a:srgbClr val="E63961"/>
          </a:solidFill>
          <a:latin typeface="Arial" panose="020B0604020202020204" pitchFamily="34" charset="0"/>
          <a:ea typeface="Verdana" panose="020B060403050404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600" kern="1200">
          <a:solidFill>
            <a:srgbClr val="18355E"/>
          </a:solidFill>
          <a:latin typeface="Arial" panose="020B0604020202020204" pitchFamily="34" charset="0"/>
          <a:ea typeface="Verdana" panose="020B060403050404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rgbClr val="18355E"/>
          </a:solidFill>
          <a:latin typeface="Arial" panose="020B0604020202020204" pitchFamily="34" charset="0"/>
          <a:ea typeface="Verdana" panose="020B0604030504040204" pitchFamily="34" charset="0"/>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18355E"/>
          </a:solidFill>
          <a:latin typeface="Arial" panose="020B0604020202020204" pitchFamily="34" charset="0"/>
          <a:ea typeface="Verdana" panose="020B0604030504040204" pitchFamily="34" charset="0"/>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18355E"/>
          </a:solidFill>
          <a:latin typeface="Arial" panose="020B0604020202020204" pitchFamily="34" charset="0"/>
          <a:ea typeface="Verdana" panose="020B0604030504040204" pitchFamily="34" charset="0"/>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18355E"/>
          </a:solidFill>
          <a:latin typeface="Arial" panose="020B0604020202020204" pitchFamily="34" charset="0"/>
          <a:ea typeface="Verdana" panose="020B0604030504040204" pitchFamily="34" charset="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A08FEB-7D89-4706-0C59-EAB786EECACF}"/>
              </a:ext>
            </a:extLst>
          </p:cNvPr>
          <p:cNvSpPr>
            <a:spLocks noGrp="1"/>
          </p:cNvSpPr>
          <p:nvPr>
            <p:ph type="body" sz="quarter" idx="11"/>
          </p:nvPr>
        </p:nvSpPr>
        <p:spPr/>
        <p:txBody>
          <a:bodyPr/>
          <a:lstStyle/>
          <a:p>
            <a:r>
              <a:rPr lang="en-US" dirty="0"/>
              <a:t>Joost van Kessel</a:t>
            </a:r>
          </a:p>
        </p:txBody>
      </p:sp>
      <p:sp>
        <p:nvSpPr>
          <p:cNvPr id="8" name="Text Placeholder 7">
            <a:extLst>
              <a:ext uri="{FF2B5EF4-FFF2-40B4-BE49-F238E27FC236}">
                <a16:creationId xmlns:a16="http://schemas.microsoft.com/office/drawing/2014/main" id="{C39933F4-5A63-35A2-B85D-8BAAB008C01A}"/>
              </a:ext>
            </a:extLst>
          </p:cNvPr>
          <p:cNvSpPr>
            <a:spLocks noGrp="1"/>
          </p:cNvSpPr>
          <p:nvPr>
            <p:ph type="body" sz="quarter" idx="17"/>
          </p:nvPr>
        </p:nvSpPr>
        <p:spPr/>
        <p:txBody>
          <a:bodyPr/>
          <a:lstStyle/>
          <a:p>
            <a:r>
              <a:rPr lang="en-US" dirty="0"/>
              <a:t>Sustainable procurement at GÉANT </a:t>
            </a:r>
          </a:p>
        </p:txBody>
      </p:sp>
      <p:sp>
        <p:nvSpPr>
          <p:cNvPr id="7" name="Text Placeholder 6">
            <a:extLst>
              <a:ext uri="{FF2B5EF4-FFF2-40B4-BE49-F238E27FC236}">
                <a16:creationId xmlns:a16="http://schemas.microsoft.com/office/drawing/2014/main" id="{A23465FD-75EF-F8F6-54FF-3113B792E549}"/>
              </a:ext>
            </a:extLst>
          </p:cNvPr>
          <p:cNvSpPr>
            <a:spLocks noGrp="1"/>
          </p:cNvSpPr>
          <p:nvPr>
            <p:ph type="body" sz="quarter" idx="14"/>
          </p:nvPr>
        </p:nvSpPr>
        <p:spPr/>
        <p:txBody>
          <a:bodyPr/>
          <a:lstStyle/>
          <a:p>
            <a:r>
              <a:rPr lang="en-US" dirty="0"/>
              <a:t>The challenges of practicing what you preach</a:t>
            </a:r>
          </a:p>
        </p:txBody>
      </p:sp>
      <p:sp>
        <p:nvSpPr>
          <p:cNvPr id="4" name="Text Placeholder 3">
            <a:extLst>
              <a:ext uri="{FF2B5EF4-FFF2-40B4-BE49-F238E27FC236}">
                <a16:creationId xmlns:a16="http://schemas.microsoft.com/office/drawing/2014/main" id="{E17CE6B3-0A94-472D-F8D4-F5D0EE9E7976}"/>
              </a:ext>
            </a:extLst>
          </p:cNvPr>
          <p:cNvSpPr>
            <a:spLocks noGrp="1"/>
          </p:cNvSpPr>
          <p:nvPr>
            <p:ph type="body" sz="quarter" idx="12"/>
          </p:nvPr>
        </p:nvSpPr>
        <p:spPr/>
        <p:txBody>
          <a:bodyPr>
            <a:normAutofit fontScale="92500" lnSpcReduction="10000"/>
          </a:bodyPr>
          <a:lstStyle/>
          <a:p>
            <a:r>
              <a:rPr lang="en-US" dirty="0"/>
              <a:t>Brighton, United Kingdom</a:t>
            </a:r>
          </a:p>
        </p:txBody>
      </p:sp>
      <p:sp>
        <p:nvSpPr>
          <p:cNvPr id="9" name="Text Placeholder 8">
            <a:extLst>
              <a:ext uri="{FF2B5EF4-FFF2-40B4-BE49-F238E27FC236}">
                <a16:creationId xmlns:a16="http://schemas.microsoft.com/office/drawing/2014/main" id="{7FA79CE5-2B6A-BA67-AAD6-05CD56D779CA}"/>
              </a:ext>
            </a:extLst>
          </p:cNvPr>
          <p:cNvSpPr>
            <a:spLocks noGrp="1"/>
          </p:cNvSpPr>
          <p:nvPr>
            <p:ph type="body" sz="quarter" idx="18"/>
          </p:nvPr>
        </p:nvSpPr>
        <p:spPr/>
        <p:txBody>
          <a:bodyPr>
            <a:normAutofit fontScale="92500" lnSpcReduction="10000"/>
          </a:bodyPr>
          <a:lstStyle/>
          <a:p>
            <a:r>
              <a:rPr lang="en-US" dirty="0"/>
              <a:t>June 13, 2025</a:t>
            </a:r>
          </a:p>
        </p:txBody>
      </p:sp>
      <p:sp>
        <p:nvSpPr>
          <p:cNvPr id="3" name="Slide Number Placeholder 2">
            <a:extLst>
              <a:ext uri="{FF2B5EF4-FFF2-40B4-BE49-F238E27FC236}">
                <a16:creationId xmlns:a16="http://schemas.microsoft.com/office/drawing/2014/main" id="{7A33E1CB-530C-3CD0-5CDA-3523DC6449D6}"/>
              </a:ext>
            </a:extLst>
          </p:cNvPr>
          <p:cNvSpPr>
            <a:spLocks noGrp="1"/>
          </p:cNvSpPr>
          <p:nvPr>
            <p:ph type="sldNum" sz="quarter" idx="4294967295"/>
          </p:nvPr>
        </p:nvSpPr>
        <p:spPr>
          <a:xfrm>
            <a:off x="7086600" y="4633913"/>
            <a:ext cx="2057400" cy="274637"/>
          </a:xfrm>
        </p:spPr>
        <p:txBody>
          <a:bodyPr/>
          <a:lstStyle/>
          <a:p>
            <a:fld id="{9E7CA0F2-EE66-4F60-8C00-E0BE38E7AEC5}" type="slidenum">
              <a:rPr lang="en-GB" smtClean="0"/>
              <a:pPr/>
              <a:t>1</a:t>
            </a:fld>
            <a:endParaRPr lang="en-GB" dirty="0"/>
          </a:p>
        </p:txBody>
      </p:sp>
    </p:spTree>
    <p:extLst>
      <p:ext uri="{BB962C8B-B14F-4D97-AF65-F5344CB8AC3E}">
        <p14:creationId xmlns:p14="http://schemas.microsoft.com/office/powerpoint/2010/main" val="2030137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0B0270-A4D8-27D0-59B1-361A83AC384F}"/>
              </a:ext>
            </a:extLst>
          </p:cNvPr>
          <p:cNvSpPr>
            <a:spLocks noGrp="1"/>
          </p:cNvSpPr>
          <p:nvPr>
            <p:ph idx="1"/>
          </p:nvPr>
        </p:nvSpPr>
        <p:spPr/>
        <p:txBody>
          <a:bodyPr/>
          <a:lstStyle/>
          <a:p>
            <a:endParaRPr lang="en-NL" dirty="0"/>
          </a:p>
        </p:txBody>
      </p:sp>
      <p:sp>
        <p:nvSpPr>
          <p:cNvPr id="3" name="Slide Number Placeholder 2">
            <a:extLst>
              <a:ext uri="{FF2B5EF4-FFF2-40B4-BE49-F238E27FC236}">
                <a16:creationId xmlns:a16="http://schemas.microsoft.com/office/drawing/2014/main" id="{7495FE12-D882-D2BC-7B20-664BE36F2F61}"/>
              </a:ext>
            </a:extLst>
          </p:cNvPr>
          <p:cNvSpPr>
            <a:spLocks noGrp="1"/>
          </p:cNvSpPr>
          <p:nvPr>
            <p:ph type="sldNum" sz="quarter" idx="4"/>
          </p:nvPr>
        </p:nvSpPr>
        <p:spPr/>
        <p:txBody>
          <a:bodyPr/>
          <a:lstStyle/>
          <a:p>
            <a:fld id="{9E7CA0F2-EE66-4F60-8C00-E0BE38E7AEC5}" type="slidenum">
              <a:rPr lang="en-GB" smtClean="0"/>
              <a:pPr/>
              <a:t>10</a:t>
            </a:fld>
            <a:endParaRPr lang="en-GB" dirty="0"/>
          </a:p>
        </p:txBody>
      </p:sp>
      <p:sp>
        <p:nvSpPr>
          <p:cNvPr id="4" name="Title 3">
            <a:extLst>
              <a:ext uri="{FF2B5EF4-FFF2-40B4-BE49-F238E27FC236}">
                <a16:creationId xmlns:a16="http://schemas.microsoft.com/office/drawing/2014/main" id="{A1F3E36E-EB83-22E3-62D5-F2E203740C7B}"/>
              </a:ext>
            </a:extLst>
          </p:cNvPr>
          <p:cNvSpPr>
            <a:spLocks noGrp="1"/>
          </p:cNvSpPr>
          <p:nvPr>
            <p:ph type="title"/>
          </p:nvPr>
        </p:nvSpPr>
        <p:spPr/>
        <p:txBody>
          <a:bodyPr/>
          <a:lstStyle/>
          <a:p>
            <a:r>
              <a:rPr lang="en-NL" dirty="0"/>
              <a:t>Roadmap (short term)</a:t>
            </a:r>
          </a:p>
        </p:txBody>
      </p:sp>
      <p:sp>
        <p:nvSpPr>
          <p:cNvPr id="5" name="Text Placeholder 29">
            <a:extLst>
              <a:ext uri="{FF2B5EF4-FFF2-40B4-BE49-F238E27FC236}">
                <a16:creationId xmlns:a16="http://schemas.microsoft.com/office/drawing/2014/main" id="{55711287-C08C-C63B-2B94-BE0111C43BB1}"/>
              </a:ext>
            </a:extLst>
          </p:cNvPr>
          <p:cNvSpPr txBox="1">
            <a:spLocks/>
          </p:cNvSpPr>
          <p:nvPr/>
        </p:nvSpPr>
        <p:spPr>
          <a:xfrm>
            <a:off x="7746307" y="1264906"/>
            <a:ext cx="1161288" cy="1161288"/>
          </a:xfrm>
          <a:prstGeom prst="ellipse">
            <a:avLst/>
          </a:prstGeom>
          <a:ln w="38100">
            <a:solidFill>
              <a:srgbClr val="20A472"/>
            </a:solid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kern="1200" cap="all" baseline="0">
                <a:solidFill>
                  <a:schemeClr val="accent3"/>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20A472"/>
                </a:solidFill>
                <a:effectLst/>
                <a:uLnTx/>
                <a:uFillTx/>
                <a:latin typeface="Avenir Next LT Pro Light"/>
                <a:ea typeface="+mn-ea"/>
                <a:cs typeface="+mn-cs"/>
              </a:rPr>
              <a:t>Q3/4 2025</a:t>
            </a:r>
          </a:p>
        </p:txBody>
      </p:sp>
      <p:sp>
        <p:nvSpPr>
          <p:cNvPr id="6" name="Text Placeholder 28">
            <a:extLst>
              <a:ext uri="{FF2B5EF4-FFF2-40B4-BE49-F238E27FC236}">
                <a16:creationId xmlns:a16="http://schemas.microsoft.com/office/drawing/2014/main" id="{4ECBFB8C-24DB-12A2-029F-C66BA41A7CB0}"/>
              </a:ext>
            </a:extLst>
          </p:cNvPr>
          <p:cNvSpPr txBox="1">
            <a:spLocks/>
          </p:cNvSpPr>
          <p:nvPr/>
        </p:nvSpPr>
        <p:spPr>
          <a:xfrm>
            <a:off x="5176661" y="1261423"/>
            <a:ext cx="1161288" cy="1161288"/>
          </a:xfrm>
          <a:prstGeom prst="ellipse">
            <a:avLst/>
          </a:prstGeom>
          <a:ln w="38100">
            <a:solidFill>
              <a:srgbClr val="00B0F0"/>
            </a:solid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kern="1200" cap="all" baseline="0">
                <a:solidFill>
                  <a:schemeClr val="accent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00B0F0"/>
                </a:solidFill>
                <a:effectLst/>
                <a:uLnTx/>
                <a:uFillTx/>
                <a:latin typeface="Avenir Next LT Pro Light"/>
                <a:ea typeface="+mn-ea"/>
                <a:cs typeface="+mn-cs"/>
              </a:rPr>
              <a:t>Q1/2 2025</a:t>
            </a:r>
          </a:p>
        </p:txBody>
      </p:sp>
      <p:sp>
        <p:nvSpPr>
          <p:cNvPr id="7" name="Text Placeholder 27">
            <a:extLst>
              <a:ext uri="{FF2B5EF4-FFF2-40B4-BE49-F238E27FC236}">
                <a16:creationId xmlns:a16="http://schemas.microsoft.com/office/drawing/2014/main" id="{AEF187B8-E2AD-A096-9809-624053CBE9C0}"/>
              </a:ext>
            </a:extLst>
          </p:cNvPr>
          <p:cNvSpPr txBox="1">
            <a:spLocks/>
          </p:cNvSpPr>
          <p:nvPr/>
        </p:nvSpPr>
        <p:spPr>
          <a:xfrm>
            <a:off x="2691389" y="1247489"/>
            <a:ext cx="1161288" cy="1161288"/>
          </a:xfrm>
          <a:prstGeom prst="ellipse">
            <a:avLst/>
          </a:prstGeom>
          <a:ln w="38100">
            <a:solidFill>
              <a:srgbClr val="172DA6"/>
            </a:solid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kern="1200" cap="all" baseline="0">
                <a:solidFill>
                  <a:schemeClr val="accent5"/>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172DA6"/>
                </a:solidFill>
                <a:effectLst/>
                <a:uLnTx/>
                <a:uFillTx/>
                <a:latin typeface="Avenir Next LT Pro Light"/>
                <a:ea typeface="+mn-ea"/>
                <a:cs typeface="+mn-cs"/>
              </a:rPr>
              <a:t>Q3/4</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172DA6"/>
                </a:solidFill>
                <a:effectLst/>
                <a:uLnTx/>
                <a:uFillTx/>
                <a:latin typeface="Avenir Next LT Pro Light"/>
                <a:ea typeface="+mn-ea"/>
                <a:cs typeface="+mn-cs"/>
              </a:rPr>
              <a:t>2024</a:t>
            </a:r>
          </a:p>
        </p:txBody>
      </p:sp>
      <p:sp>
        <p:nvSpPr>
          <p:cNvPr id="8" name="Text Placeholder 26">
            <a:extLst>
              <a:ext uri="{FF2B5EF4-FFF2-40B4-BE49-F238E27FC236}">
                <a16:creationId xmlns:a16="http://schemas.microsoft.com/office/drawing/2014/main" id="{C5B2756D-CBFB-C823-4C07-24D87AC3A79E}"/>
              </a:ext>
            </a:extLst>
          </p:cNvPr>
          <p:cNvSpPr txBox="1">
            <a:spLocks/>
          </p:cNvSpPr>
          <p:nvPr/>
        </p:nvSpPr>
        <p:spPr>
          <a:xfrm>
            <a:off x="121743" y="1261423"/>
            <a:ext cx="1161288" cy="1161288"/>
          </a:xfrm>
          <a:prstGeom prst="ellipse">
            <a:avLst/>
          </a:prstGeom>
          <a:ln w="38100">
            <a:solidFill>
              <a:srgbClr val="B13DC8"/>
            </a:solid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kern="1200" cap="all" baseline="0">
                <a:solidFill>
                  <a:schemeClr val="accent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800" dirty="0">
                <a:solidFill>
                  <a:srgbClr val="B13DC8"/>
                </a:solidFill>
                <a:latin typeface="Avenir Next LT Pro Light"/>
              </a:rPr>
              <a:t>Q1/2</a:t>
            </a:r>
            <a:endParaRPr kumimoji="0" lang="en-US" sz="1800" b="0" i="0" u="none" strike="noStrike" kern="1200" cap="all" spc="0" normalizeH="0" baseline="0" noProof="0" dirty="0">
              <a:ln>
                <a:noFill/>
              </a:ln>
              <a:solidFill>
                <a:srgbClr val="B13DC8"/>
              </a:solidFill>
              <a:effectLst/>
              <a:uLnTx/>
              <a:uFillTx/>
              <a:latin typeface="Avenir Next LT Pro Light"/>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B13DC8"/>
                </a:solidFill>
                <a:effectLst/>
                <a:uLnTx/>
                <a:uFillTx/>
                <a:latin typeface="Avenir Next LT Pro Light"/>
                <a:ea typeface="+mn-ea"/>
                <a:cs typeface="+mn-cs"/>
              </a:rPr>
              <a:t>2024</a:t>
            </a:r>
          </a:p>
        </p:txBody>
      </p:sp>
      <p:sp>
        <p:nvSpPr>
          <p:cNvPr id="9" name="Text Placeholder 20">
            <a:extLst>
              <a:ext uri="{FF2B5EF4-FFF2-40B4-BE49-F238E27FC236}">
                <a16:creationId xmlns:a16="http://schemas.microsoft.com/office/drawing/2014/main" id="{236BB41B-C374-A71E-A112-85CD641CABBA}"/>
              </a:ext>
            </a:extLst>
          </p:cNvPr>
          <p:cNvSpPr txBox="1">
            <a:spLocks/>
          </p:cNvSpPr>
          <p:nvPr/>
        </p:nvSpPr>
        <p:spPr>
          <a:xfrm>
            <a:off x="0" y="2542941"/>
            <a:ext cx="1428311" cy="154461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cap="all" baseline="0">
                <a:solidFill>
                  <a:schemeClr val="accent6"/>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400" dirty="0">
                <a:solidFill>
                  <a:srgbClr val="EF00CF"/>
                </a:solidFill>
              </a:rPr>
              <a:t>O</a:t>
            </a:r>
            <a:r>
              <a:rPr lang="en-NL" sz="1400" dirty="0">
                <a:solidFill>
                  <a:srgbClr val="EF00CF"/>
                </a:solidFill>
              </a:rPr>
              <a:t>pening market dialogue with suppliers</a:t>
            </a:r>
          </a:p>
        </p:txBody>
      </p:sp>
      <p:sp>
        <p:nvSpPr>
          <p:cNvPr id="10" name="Text Placeholder 17">
            <a:extLst>
              <a:ext uri="{FF2B5EF4-FFF2-40B4-BE49-F238E27FC236}">
                <a16:creationId xmlns:a16="http://schemas.microsoft.com/office/drawing/2014/main" id="{DD656116-1972-4F87-1B05-3625B5C322BE}"/>
              </a:ext>
            </a:extLst>
          </p:cNvPr>
          <p:cNvSpPr txBox="1">
            <a:spLocks/>
          </p:cNvSpPr>
          <p:nvPr/>
        </p:nvSpPr>
        <p:spPr>
          <a:xfrm>
            <a:off x="2578454" y="2539976"/>
            <a:ext cx="1387158" cy="178150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cap="all" baseline="0">
                <a:solidFill>
                  <a:schemeClr val="accent5"/>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400" dirty="0">
                <a:solidFill>
                  <a:srgbClr val="7030A0"/>
                </a:solidFill>
              </a:rPr>
              <a:t>Resource &amp; staff allocation to sustainability committee</a:t>
            </a:r>
          </a:p>
          <a:p>
            <a:pPr algn="ctr"/>
            <a:endParaRPr lang="en-NL" sz="1400" dirty="0">
              <a:solidFill>
                <a:srgbClr val="7030A0"/>
              </a:solidFil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1" i="0" u="none" strike="noStrike" kern="1200" cap="all" spc="0" normalizeH="0" baseline="0" noProof="0" dirty="0">
              <a:ln>
                <a:noFill/>
              </a:ln>
              <a:solidFill>
                <a:srgbClr val="172DA6"/>
              </a:solidFill>
              <a:effectLst/>
              <a:uLnTx/>
              <a:uFillTx/>
              <a:latin typeface="Speak Pro"/>
              <a:ea typeface="+mn-ea"/>
              <a:cs typeface="+mn-cs"/>
            </a:endParaRPr>
          </a:p>
        </p:txBody>
      </p:sp>
      <p:sp>
        <p:nvSpPr>
          <p:cNvPr id="11" name="Text Placeholder 17">
            <a:extLst>
              <a:ext uri="{FF2B5EF4-FFF2-40B4-BE49-F238E27FC236}">
                <a16:creationId xmlns:a16="http://schemas.microsoft.com/office/drawing/2014/main" id="{C0FA12C5-18EC-0B9C-A684-D43A3C13B46C}"/>
              </a:ext>
            </a:extLst>
          </p:cNvPr>
          <p:cNvSpPr txBox="1">
            <a:spLocks/>
          </p:cNvSpPr>
          <p:nvPr/>
        </p:nvSpPr>
        <p:spPr>
          <a:xfrm>
            <a:off x="5104004" y="2539976"/>
            <a:ext cx="1387158" cy="178150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cap="all" baseline="0">
                <a:solidFill>
                  <a:schemeClr val="accent5"/>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400" dirty="0">
                <a:solidFill>
                  <a:srgbClr val="00B0F0"/>
                </a:solidFill>
              </a:rPr>
              <a:t>Actively E</a:t>
            </a:r>
            <a:r>
              <a:rPr lang="en-NL" sz="1400" dirty="0">
                <a:solidFill>
                  <a:srgbClr val="00B0F0"/>
                </a:solidFill>
              </a:rPr>
              <a:t>mbedding sustainable criteria into procurement processes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1" i="0" u="none" strike="noStrike" kern="1200" cap="all" spc="0" normalizeH="0" baseline="0" noProof="0" dirty="0">
              <a:ln>
                <a:noFill/>
              </a:ln>
              <a:solidFill>
                <a:srgbClr val="172DA6"/>
              </a:solidFill>
              <a:effectLst/>
              <a:uLnTx/>
              <a:uFillTx/>
              <a:latin typeface="Speak Pro"/>
              <a:ea typeface="+mn-ea"/>
              <a:cs typeface="+mn-cs"/>
            </a:endParaRPr>
          </a:p>
        </p:txBody>
      </p:sp>
      <p:sp>
        <p:nvSpPr>
          <p:cNvPr id="12" name="Text Placeholder 23">
            <a:extLst>
              <a:ext uri="{FF2B5EF4-FFF2-40B4-BE49-F238E27FC236}">
                <a16:creationId xmlns:a16="http://schemas.microsoft.com/office/drawing/2014/main" id="{9E6F49D0-1383-18D4-4376-7DA2CB837FAE}"/>
              </a:ext>
            </a:extLst>
          </p:cNvPr>
          <p:cNvSpPr txBox="1">
            <a:spLocks/>
          </p:cNvSpPr>
          <p:nvPr/>
        </p:nvSpPr>
        <p:spPr>
          <a:xfrm>
            <a:off x="7629555" y="2540805"/>
            <a:ext cx="1394791" cy="10779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cap="all" baseline="0">
                <a:solidFill>
                  <a:schemeClr val="accent3"/>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1" i="0" u="none" strike="noStrike" kern="1200" cap="all" spc="0" normalizeH="0" baseline="0" noProof="0" dirty="0">
                <a:ln>
                  <a:noFill/>
                </a:ln>
                <a:solidFill>
                  <a:srgbClr val="20A472"/>
                </a:solidFill>
                <a:effectLst/>
                <a:uLnTx/>
                <a:uFillTx/>
                <a:latin typeface="Speak Pro"/>
                <a:ea typeface="+mn-ea"/>
                <a:cs typeface="+mn-cs"/>
              </a:rPr>
              <a:t>Finalize internal Green Procurement policy</a:t>
            </a:r>
          </a:p>
        </p:txBody>
      </p:sp>
    </p:spTree>
    <p:extLst>
      <p:ext uri="{BB962C8B-B14F-4D97-AF65-F5344CB8AC3E}">
        <p14:creationId xmlns:p14="http://schemas.microsoft.com/office/powerpoint/2010/main" val="1160494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40F5AD-2BFA-5E21-A959-2AA88A9C7D27}"/>
              </a:ext>
            </a:extLst>
          </p:cNvPr>
          <p:cNvSpPr>
            <a:spLocks noGrp="1"/>
          </p:cNvSpPr>
          <p:nvPr>
            <p:ph idx="1"/>
          </p:nvPr>
        </p:nvSpPr>
        <p:spPr/>
        <p:txBody>
          <a:bodyPr/>
          <a:lstStyle/>
          <a:p>
            <a:endParaRPr lang="en-NL" dirty="0"/>
          </a:p>
        </p:txBody>
      </p:sp>
      <p:sp>
        <p:nvSpPr>
          <p:cNvPr id="3" name="Slide Number Placeholder 2">
            <a:extLst>
              <a:ext uri="{FF2B5EF4-FFF2-40B4-BE49-F238E27FC236}">
                <a16:creationId xmlns:a16="http://schemas.microsoft.com/office/drawing/2014/main" id="{939BDA25-F6EF-0890-D814-603BF0904C44}"/>
              </a:ext>
            </a:extLst>
          </p:cNvPr>
          <p:cNvSpPr>
            <a:spLocks noGrp="1"/>
          </p:cNvSpPr>
          <p:nvPr>
            <p:ph type="sldNum" sz="quarter" idx="4"/>
          </p:nvPr>
        </p:nvSpPr>
        <p:spPr/>
        <p:txBody>
          <a:bodyPr/>
          <a:lstStyle/>
          <a:p>
            <a:fld id="{9E7CA0F2-EE66-4F60-8C00-E0BE38E7AEC5}" type="slidenum">
              <a:rPr lang="en-GB" smtClean="0"/>
              <a:pPr/>
              <a:t>11</a:t>
            </a:fld>
            <a:endParaRPr lang="en-GB" dirty="0"/>
          </a:p>
        </p:txBody>
      </p:sp>
      <p:sp>
        <p:nvSpPr>
          <p:cNvPr id="4" name="Title 3">
            <a:extLst>
              <a:ext uri="{FF2B5EF4-FFF2-40B4-BE49-F238E27FC236}">
                <a16:creationId xmlns:a16="http://schemas.microsoft.com/office/drawing/2014/main" id="{285CB851-F8E2-CB81-0888-FAF9DE4E27AD}"/>
              </a:ext>
            </a:extLst>
          </p:cNvPr>
          <p:cNvSpPr>
            <a:spLocks noGrp="1"/>
          </p:cNvSpPr>
          <p:nvPr>
            <p:ph type="title"/>
          </p:nvPr>
        </p:nvSpPr>
        <p:spPr/>
        <p:txBody>
          <a:bodyPr/>
          <a:lstStyle/>
          <a:p>
            <a:r>
              <a:rPr lang="en-NL" dirty="0"/>
              <a:t>Roadmap (mid-long term)</a:t>
            </a:r>
          </a:p>
        </p:txBody>
      </p:sp>
      <p:sp>
        <p:nvSpPr>
          <p:cNvPr id="10" name="Text Placeholder 26">
            <a:extLst>
              <a:ext uri="{FF2B5EF4-FFF2-40B4-BE49-F238E27FC236}">
                <a16:creationId xmlns:a16="http://schemas.microsoft.com/office/drawing/2014/main" id="{CEFCF505-B104-DA47-07F0-BE749F12881A}"/>
              </a:ext>
            </a:extLst>
          </p:cNvPr>
          <p:cNvSpPr txBox="1">
            <a:spLocks/>
          </p:cNvSpPr>
          <p:nvPr/>
        </p:nvSpPr>
        <p:spPr>
          <a:xfrm>
            <a:off x="121743" y="978351"/>
            <a:ext cx="1161288" cy="1161288"/>
          </a:xfrm>
          <a:prstGeom prst="ellipse">
            <a:avLst/>
          </a:prstGeom>
          <a:ln w="38100">
            <a:solidFill>
              <a:srgbClr val="B13DC8"/>
            </a:solid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kern="1200" cap="all" baseline="0">
                <a:solidFill>
                  <a:schemeClr val="accent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B13DC8"/>
                </a:solidFill>
                <a:effectLst/>
                <a:uLnTx/>
                <a:uFillTx/>
                <a:latin typeface="Avenir Next LT Pro Light"/>
                <a:ea typeface="+mn-ea"/>
                <a:cs typeface="+mn-cs"/>
              </a:rPr>
              <a:t>2026</a:t>
            </a:r>
          </a:p>
        </p:txBody>
      </p:sp>
      <p:sp>
        <p:nvSpPr>
          <p:cNvPr id="11" name="Text Placeholder 28">
            <a:extLst>
              <a:ext uri="{FF2B5EF4-FFF2-40B4-BE49-F238E27FC236}">
                <a16:creationId xmlns:a16="http://schemas.microsoft.com/office/drawing/2014/main" id="{D46264FE-1C53-22CA-A949-2873847B93C9}"/>
              </a:ext>
            </a:extLst>
          </p:cNvPr>
          <p:cNvSpPr txBox="1">
            <a:spLocks/>
          </p:cNvSpPr>
          <p:nvPr/>
        </p:nvSpPr>
        <p:spPr>
          <a:xfrm>
            <a:off x="5176661" y="978351"/>
            <a:ext cx="1161288" cy="1161288"/>
          </a:xfrm>
          <a:prstGeom prst="ellipse">
            <a:avLst/>
          </a:prstGeom>
          <a:ln w="38100">
            <a:solidFill>
              <a:srgbClr val="00B0F0"/>
            </a:solid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kern="1200" cap="all" baseline="0">
                <a:solidFill>
                  <a:schemeClr val="accent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00B0F0"/>
                </a:solidFill>
                <a:effectLst/>
                <a:uLnTx/>
                <a:uFillTx/>
                <a:latin typeface="Avenir Next LT Pro Light"/>
                <a:ea typeface="+mn-ea"/>
                <a:cs typeface="+mn-cs"/>
              </a:rPr>
              <a:t>2028</a:t>
            </a:r>
          </a:p>
        </p:txBody>
      </p:sp>
      <p:sp>
        <p:nvSpPr>
          <p:cNvPr id="12" name="Text Placeholder 29">
            <a:extLst>
              <a:ext uri="{FF2B5EF4-FFF2-40B4-BE49-F238E27FC236}">
                <a16:creationId xmlns:a16="http://schemas.microsoft.com/office/drawing/2014/main" id="{47AEA6D6-857F-1B65-CDFC-C19981C9E293}"/>
              </a:ext>
            </a:extLst>
          </p:cNvPr>
          <p:cNvSpPr txBox="1">
            <a:spLocks/>
          </p:cNvSpPr>
          <p:nvPr/>
        </p:nvSpPr>
        <p:spPr>
          <a:xfrm>
            <a:off x="7746307" y="981834"/>
            <a:ext cx="1161288" cy="1161288"/>
          </a:xfrm>
          <a:prstGeom prst="ellipse">
            <a:avLst/>
          </a:prstGeom>
          <a:ln w="38100">
            <a:solidFill>
              <a:srgbClr val="20A472"/>
            </a:solid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kern="1200" cap="all" baseline="0">
                <a:solidFill>
                  <a:schemeClr val="accent3"/>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20A472"/>
                </a:solidFill>
                <a:effectLst/>
                <a:uLnTx/>
                <a:uFillTx/>
                <a:latin typeface="Avenir Next LT Pro Light"/>
                <a:ea typeface="+mn-ea"/>
                <a:cs typeface="+mn-cs"/>
              </a:rPr>
              <a:t>2029</a:t>
            </a:r>
          </a:p>
        </p:txBody>
      </p:sp>
      <p:sp>
        <p:nvSpPr>
          <p:cNvPr id="13" name="Text Placeholder 27">
            <a:extLst>
              <a:ext uri="{FF2B5EF4-FFF2-40B4-BE49-F238E27FC236}">
                <a16:creationId xmlns:a16="http://schemas.microsoft.com/office/drawing/2014/main" id="{A39FE8A1-8920-8CC2-EBF8-6DA7B5884D19}"/>
              </a:ext>
            </a:extLst>
          </p:cNvPr>
          <p:cNvSpPr txBox="1">
            <a:spLocks/>
          </p:cNvSpPr>
          <p:nvPr/>
        </p:nvSpPr>
        <p:spPr>
          <a:xfrm>
            <a:off x="2691389" y="964417"/>
            <a:ext cx="1161288" cy="1161288"/>
          </a:xfrm>
          <a:prstGeom prst="ellipse">
            <a:avLst/>
          </a:prstGeom>
          <a:ln w="38100">
            <a:solidFill>
              <a:srgbClr val="172DA6"/>
            </a:solid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kern="1200" cap="all" baseline="0">
                <a:solidFill>
                  <a:schemeClr val="accent5"/>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all" spc="0" normalizeH="0" baseline="0" noProof="0" dirty="0">
                <a:ln>
                  <a:noFill/>
                </a:ln>
                <a:solidFill>
                  <a:srgbClr val="172DA6"/>
                </a:solidFill>
                <a:effectLst/>
                <a:uLnTx/>
                <a:uFillTx/>
                <a:latin typeface="Avenir Next LT Pro Light"/>
                <a:ea typeface="+mn-ea"/>
                <a:cs typeface="+mn-cs"/>
              </a:rPr>
              <a:t>2027</a:t>
            </a:r>
          </a:p>
        </p:txBody>
      </p:sp>
      <p:sp>
        <p:nvSpPr>
          <p:cNvPr id="14" name="Text Placeholder 20">
            <a:extLst>
              <a:ext uri="{FF2B5EF4-FFF2-40B4-BE49-F238E27FC236}">
                <a16:creationId xmlns:a16="http://schemas.microsoft.com/office/drawing/2014/main" id="{74C9FC71-3834-280F-040A-CB95A3E52CAA}"/>
              </a:ext>
            </a:extLst>
          </p:cNvPr>
          <p:cNvSpPr txBox="1">
            <a:spLocks/>
          </p:cNvSpPr>
          <p:nvPr/>
        </p:nvSpPr>
        <p:spPr>
          <a:xfrm>
            <a:off x="0" y="2259869"/>
            <a:ext cx="1428311" cy="154461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cap="all" baseline="0">
                <a:solidFill>
                  <a:schemeClr val="accent6"/>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NL" sz="1400" dirty="0">
                <a:solidFill>
                  <a:srgbClr val="EF00CF"/>
                </a:solidFill>
              </a:rPr>
              <a:t>Creation of an ambition web tool to measure maturity</a:t>
            </a:r>
          </a:p>
        </p:txBody>
      </p:sp>
      <p:sp>
        <p:nvSpPr>
          <p:cNvPr id="15" name="Text Placeholder 17">
            <a:extLst>
              <a:ext uri="{FF2B5EF4-FFF2-40B4-BE49-F238E27FC236}">
                <a16:creationId xmlns:a16="http://schemas.microsoft.com/office/drawing/2014/main" id="{5AB38B78-5B41-5589-F979-6BC8DEFB6E7F}"/>
              </a:ext>
            </a:extLst>
          </p:cNvPr>
          <p:cNvSpPr txBox="1">
            <a:spLocks/>
          </p:cNvSpPr>
          <p:nvPr/>
        </p:nvSpPr>
        <p:spPr>
          <a:xfrm>
            <a:off x="2578454" y="2256904"/>
            <a:ext cx="1387158" cy="178150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cap="all" baseline="0">
                <a:solidFill>
                  <a:schemeClr val="accent5"/>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solidFill>
                  <a:srgbClr val="7030A0"/>
                </a:solidFill>
              </a:rPr>
              <a:t>E</a:t>
            </a:r>
            <a:r>
              <a:rPr lang="en-NL" sz="1600" dirty="0">
                <a:solidFill>
                  <a:srgbClr val="7030A0"/>
                </a:solidFill>
              </a:rPr>
              <a:t>xpand activities to NRENs + R&amp;E community</a:t>
            </a:r>
            <a:endParaRPr lang="en-NL" sz="1400" dirty="0">
              <a:solidFill>
                <a:srgbClr val="7030A0"/>
              </a:solidFill>
            </a:endParaRPr>
          </a:p>
          <a:p>
            <a:endParaRPr lang="en-NL" sz="1600" dirty="0">
              <a:solidFill>
                <a:srgbClr val="7030A0"/>
              </a:solidFil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1" i="0" u="none" strike="noStrike" kern="1200" cap="all" spc="0" normalizeH="0" baseline="0" noProof="0" dirty="0">
              <a:ln>
                <a:noFill/>
              </a:ln>
              <a:solidFill>
                <a:srgbClr val="7030A0"/>
              </a:solidFill>
              <a:effectLst/>
              <a:uLnTx/>
              <a:uFillTx/>
              <a:latin typeface="Speak Pro"/>
              <a:ea typeface="+mn-ea"/>
              <a:cs typeface="+mn-cs"/>
            </a:endParaRPr>
          </a:p>
        </p:txBody>
      </p:sp>
      <p:sp>
        <p:nvSpPr>
          <p:cNvPr id="16" name="Text Placeholder 17">
            <a:extLst>
              <a:ext uri="{FF2B5EF4-FFF2-40B4-BE49-F238E27FC236}">
                <a16:creationId xmlns:a16="http://schemas.microsoft.com/office/drawing/2014/main" id="{52A4E720-C830-7EE7-612B-9B2DF33A8CAA}"/>
              </a:ext>
            </a:extLst>
          </p:cNvPr>
          <p:cNvSpPr txBox="1">
            <a:spLocks/>
          </p:cNvSpPr>
          <p:nvPr/>
        </p:nvSpPr>
        <p:spPr>
          <a:xfrm>
            <a:off x="5104004" y="2256904"/>
            <a:ext cx="1387158" cy="178150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cap="all" baseline="0">
                <a:solidFill>
                  <a:schemeClr val="accent5"/>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400" dirty="0">
                <a:solidFill>
                  <a:srgbClr val="00B0F0"/>
                </a:solidFill>
              </a:rPr>
              <a:t>H</a:t>
            </a:r>
            <a:r>
              <a:rPr lang="en-NL" sz="1400" dirty="0">
                <a:solidFill>
                  <a:srgbClr val="00B0F0"/>
                </a:solidFill>
              </a:rPr>
              <a:t>ave an Established sustainability framework that actively contributes to organizational goals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1" i="0" u="none" strike="noStrike" kern="1200" cap="all" spc="0" normalizeH="0" baseline="0" noProof="0" dirty="0">
              <a:ln>
                <a:noFill/>
              </a:ln>
              <a:solidFill>
                <a:srgbClr val="172DA6"/>
              </a:solidFill>
              <a:effectLst/>
              <a:uLnTx/>
              <a:uFillTx/>
              <a:latin typeface="Speak Pro"/>
              <a:ea typeface="+mn-ea"/>
              <a:cs typeface="+mn-cs"/>
            </a:endParaRPr>
          </a:p>
        </p:txBody>
      </p:sp>
      <p:sp>
        <p:nvSpPr>
          <p:cNvPr id="17" name="Text Placeholder 23">
            <a:extLst>
              <a:ext uri="{FF2B5EF4-FFF2-40B4-BE49-F238E27FC236}">
                <a16:creationId xmlns:a16="http://schemas.microsoft.com/office/drawing/2014/main" id="{839C2A86-65DA-376F-DBA3-28AF334EA4D9}"/>
              </a:ext>
            </a:extLst>
          </p:cNvPr>
          <p:cNvSpPr txBox="1">
            <a:spLocks/>
          </p:cNvSpPr>
          <p:nvPr/>
        </p:nvSpPr>
        <p:spPr>
          <a:xfrm>
            <a:off x="7629555" y="2257733"/>
            <a:ext cx="1394791" cy="10779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cap="all" baseline="0">
                <a:solidFill>
                  <a:schemeClr val="accent3"/>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dirty="0">
                <a:solidFill>
                  <a:srgbClr val="00B050"/>
                </a:solidFill>
              </a:rPr>
              <a:t>Reporting on tangible and measurable progress</a:t>
            </a:r>
            <a:endParaRPr lang="en-NL" sz="1600" dirty="0">
              <a:solidFill>
                <a:srgbClr val="00B050"/>
              </a:solidFill>
            </a:endParaRPr>
          </a:p>
        </p:txBody>
      </p:sp>
      <p:sp>
        <p:nvSpPr>
          <p:cNvPr id="18" name="Arrow: Right 2">
            <a:extLst>
              <a:ext uri="{FF2B5EF4-FFF2-40B4-BE49-F238E27FC236}">
                <a16:creationId xmlns:a16="http://schemas.microsoft.com/office/drawing/2014/main" id="{63364D52-3040-AFF2-AAEA-1F325129B116}"/>
              </a:ext>
            </a:extLst>
          </p:cNvPr>
          <p:cNvSpPr/>
          <p:nvPr/>
        </p:nvSpPr>
        <p:spPr>
          <a:xfrm>
            <a:off x="121744" y="3804484"/>
            <a:ext cx="3730934" cy="516996"/>
          </a:xfrm>
          <a:prstGeom prst="rightArrow">
            <a:avLst/>
          </a:prstGeom>
          <a:gradFill flip="none" rotWithShape="1">
            <a:gsLst>
              <a:gs pos="0">
                <a:srgbClr val="92D050"/>
              </a:gs>
              <a:gs pos="35000">
                <a:schemeClr val="accent4">
                  <a:lumMod val="0"/>
                  <a:lumOff val="100000"/>
                </a:schemeClr>
              </a:gs>
              <a:gs pos="100000">
                <a:schemeClr val="accent4">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NL" dirty="0">
                <a:solidFill>
                  <a:schemeClr val="tx1"/>
                </a:solidFill>
              </a:rPr>
              <a:t>Engage with external counsel?</a:t>
            </a:r>
          </a:p>
        </p:txBody>
      </p:sp>
    </p:spTree>
    <p:extLst>
      <p:ext uri="{BB962C8B-B14F-4D97-AF65-F5344CB8AC3E}">
        <p14:creationId xmlns:p14="http://schemas.microsoft.com/office/powerpoint/2010/main" val="4266304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541213-1AD7-DA11-C606-1C7C065E337E}"/>
              </a:ext>
            </a:extLst>
          </p:cNvPr>
          <p:cNvSpPr>
            <a:spLocks noGrp="1"/>
          </p:cNvSpPr>
          <p:nvPr>
            <p:ph idx="1"/>
          </p:nvPr>
        </p:nvSpPr>
        <p:spPr/>
        <p:txBody>
          <a:bodyPr/>
          <a:lstStyle/>
          <a:p>
            <a:r>
              <a:rPr lang="en-NL" dirty="0"/>
              <a:t>Lack of uniformity and expertise at </a:t>
            </a:r>
            <a:r>
              <a:rPr lang="en-GB" dirty="0"/>
              <a:t>GÉANT</a:t>
            </a:r>
            <a:r>
              <a:rPr lang="en-NL" dirty="0"/>
              <a:t> </a:t>
            </a:r>
          </a:p>
          <a:p>
            <a:r>
              <a:rPr lang="en-NL" dirty="0"/>
              <a:t>Little direct incentive to actively embed sustainability criteria into processes </a:t>
            </a:r>
            <a:r>
              <a:rPr lang="en-NL" dirty="0">
                <a:sym typeface="Wingdings" pitchFamily="2" charset="2"/>
              </a:rPr>
              <a:t> no active procurement policy</a:t>
            </a:r>
            <a:endParaRPr lang="en-NL" dirty="0"/>
          </a:p>
          <a:p>
            <a:r>
              <a:rPr lang="en-GB" dirty="0"/>
              <a:t>C</a:t>
            </a:r>
            <a:r>
              <a:rPr lang="en-NL" dirty="0"/>
              <a:t>ommittee goals and procurement goals not aligned </a:t>
            </a:r>
            <a:r>
              <a:rPr lang="en-NL" dirty="0">
                <a:sym typeface="Wingdings" pitchFamily="2" charset="2"/>
              </a:rPr>
              <a:t> therefore also organisational goals and procurement goals</a:t>
            </a:r>
          </a:p>
          <a:p>
            <a:r>
              <a:rPr lang="en-GB" dirty="0">
                <a:sym typeface="Wingdings" pitchFamily="2" charset="2"/>
              </a:rPr>
              <a:t>P</a:t>
            </a:r>
            <a:r>
              <a:rPr lang="en-NL" dirty="0">
                <a:sym typeface="Wingdings" pitchFamily="2" charset="2"/>
              </a:rPr>
              <a:t>ublic procurement tools are focused on councils and government institutions</a:t>
            </a:r>
            <a:endParaRPr lang="en-NL" dirty="0"/>
          </a:p>
        </p:txBody>
      </p:sp>
      <p:sp>
        <p:nvSpPr>
          <p:cNvPr id="3" name="Slide Number Placeholder 2">
            <a:extLst>
              <a:ext uri="{FF2B5EF4-FFF2-40B4-BE49-F238E27FC236}">
                <a16:creationId xmlns:a16="http://schemas.microsoft.com/office/drawing/2014/main" id="{A63E276F-F338-346B-E3FD-9B938140F6ED}"/>
              </a:ext>
            </a:extLst>
          </p:cNvPr>
          <p:cNvSpPr>
            <a:spLocks noGrp="1"/>
          </p:cNvSpPr>
          <p:nvPr>
            <p:ph type="sldNum" sz="quarter" idx="4"/>
          </p:nvPr>
        </p:nvSpPr>
        <p:spPr/>
        <p:txBody>
          <a:bodyPr/>
          <a:lstStyle/>
          <a:p>
            <a:fld id="{9E7CA0F2-EE66-4F60-8C00-E0BE38E7AEC5}" type="slidenum">
              <a:rPr lang="en-GB" smtClean="0"/>
              <a:pPr/>
              <a:t>12</a:t>
            </a:fld>
            <a:endParaRPr lang="en-GB" dirty="0"/>
          </a:p>
        </p:txBody>
      </p:sp>
      <p:sp>
        <p:nvSpPr>
          <p:cNvPr id="4" name="Title 3">
            <a:extLst>
              <a:ext uri="{FF2B5EF4-FFF2-40B4-BE49-F238E27FC236}">
                <a16:creationId xmlns:a16="http://schemas.microsoft.com/office/drawing/2014/main" id="{80654F46-8D27-991C-4F1E-40D922BE9DD5}"/>
              </a:ext>
            </a:extLst>
          </p:cNvPr>
          <p:cNvSpPr>
            <a:spLocks noGrp="1"/>
          </p:cNvSpPr>
          <p:nvPr>
            <p:ph type="title"/>
          </p:nvPr>
        </p:nvSpPr>
        <p:spPr/>
        <p:txBody>
          <a:bodyPr/>
          <a:lstStyle/>
          <a:p>
            <a:r>
              <a:rPr lang="en-NL" dirty="0"/>
              <a:t>Challenges	</a:t>
            </a:r>
          </a:p>
        </p:txBody>
      </p:sp>
    </p:spTree>
    <p:extLst>
      <p:ext uri="{BB962C8B-B14F-4D97-AF65-F5344CB8AC3E}">
        <p14:creationId xmlns:p14="http://schemas.microsoft.com/office/powerpoint/2010/main" val="3508747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C64E2B-9A73-AD85-0449-C8C6E102A276}"/>
              </a:ext>
            </a:extLst>
          </p:cNvPr>
          <p:cNvSpPr>
            <a:spLocks noGrp="1"/>
          </p:cNvSpPr>
          <p:nvPr>
            <p:ph idx="1"/>
          </p:nvPr>
        </p:nvSpPr>
        <p:spPr/>
        <p:txBody>
          <a:bodyPr/>
          <a:lstStyle/>
          <a:p>
            <a:endParaRPr lang="en-NL" dirty="0"/>
          </a:p>
        </p:txBody>
      </p:sp>
      <p:sp>
        <p:nvSpPr>
          <p:cNvPr id="3" name="Slide Number Placeholder 2">
            <a:extLst>
              <a:ext uri="{FF2B5EF4-FFF2-40B4-BE49-F238E27FC236}">
                <a16:creationId xmlns:a16="http://schemas.microsoft.com/office/drawing/2014/main" id="{F2206E1B-9F1F-13EA-FDCD-0DEB84B63635}"/>
              </a:ext>
            </a:extLst>
          </p:cNvPr>
          <p:cNvSpPr>
            <a:spLocks noGrp="1"/>
          </p:cNvSpPr>
          <p:nvPr>
            <p:ph type="sldNum" sz="quarter" idx="4"/>
          </p:nvPr>
        </p:nvSpPr>
        <p:spPr/>
        <p:txBody>
          <a:bodyPr/>
          <a:lstStyle/>
          <a:p>
            <a:fld id="{9E7CA0F2-EE66-4F60-8C00-E0BE38E7AEC5}" type="slidenum">
              <a:rPr lang="en-GB" smtClean="0"/>
              <a:pPr/>
              <a:t>13</a:t>
            </a:fld>
            <a:endParaRPr lang="en-GB" dirty="0"/>
          </a:p>
        </p:txBody>
      </p:sp>
      <p:sp>
        <p:nvSpPr>
          <p:cNvPr id="4" name="Title 3">
            <a:extLst>
              <a:ext uri="{FF2B5EF4-FFF2-40B4-BE49-F238E27FC236}">
                <a16:creationId xmlns:a16="http://schemas.microsoft.com/office/drawing/2014/main" id="{0749152C-AEB2-705A-EDCF-A08F820165F7}"/>
              </a:ext>
            </a:extLst>
          </p:cNvPr>
          <p:cNvSpPr>
            <a:spLocks noGrp="1"/>
          </p:cNvSpPr>
          <p:nvPr>
            <p:ph type="title"/>
          </p:nvPr>
        </p:nvSpPr>
        <p:spPr/>
        <p:txBody>
          <a:bodyPr/>
          <a:lstStyle/>
          <a:p>
            <a:r>
              <a:rPr lang="en-NL" dirty="0"/>
              <a:t>Embed best practices in ALL the steps of procurement</a:t>
            </a:r>
          </a:p>
        </p:txBody>
      </p:sp>
      <p:grpSp>
        <p:nvGrpSpPr>
          <p:cNvPr id="5" name="Group 4">
            <a:extLst>
              <a:ext uri="{FF2B5EF4-FFF2-40B4-BE49-F238E27FC236}">
                <a16:creationId xmlns:a16="http://schemas.microsoft.com/office/drawing/2014/main" id="{F182A020-1CFE-47C8-9872-FDFB506FB6C8}"/>
              </a:ext>
            </a:extLst>
          </p:cNvPr>
          <p:cNvGrpSpPr/>
          <p:nvPr/>
        </p:nvGrpSpPr>
        <p:grpSpPr>
          <a:xfrm>
            <a:off x="99439" y="2193493"/>
            <a:ext cx="9044561" cy="756513"/>
            <a:chOff x="-1" y="1700762"/>
            <a:chExt cx="12059414" cy="827834"/>
          </a:xfrm>
        </p:grpSpPr>
        <p:sp>
          <p:nvSpPr>
            <p:cNvPr id="6" name="Pentagon 5">
              <a:extLst>
                <a:ext uri="{FF2B5EF4-FFF2-40B4-BE49-F238E27FC236}">
                  <a16:creationId xmlns:a16="http://schemas.microsoft.com/office/drawing/2014/main" id="{771F862A-6EA0-3DA2-B02C-BD2B30B3639A}"/>
                </a:ext>
              </a:extLst>
            </p:cNvPr>
            <p:cNvSpPr/>
            <p:nvPr/>
          </p:nvSpPr>
          <p:spPr>
            <a:xfrm>
              <a:off x="-1" y="1702677"/>
              <a:ext cx="1722773" cy="825919"/>
            </a:xfrm>
            <a:prstGeom prst="homePlate">
              <a:avLst/>
            </a:prstGeom>
            <a:solidFill>
              <a:srgbClr val="6FAC45"/>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1 </a:t>
              </a:r>
            </a:p>
            <a:p>
              <a:pPr algn="ctr"/>
              <a:r>
                <a:rPr lang="en-GB" sz="1200" dirty="0">
                  <a:solidFill>
                    <a:schemeClr val="tx1"/>
                  </a:solidFill>
                </a:rPr>
                <a:t>Procurement preparation</a:t>
              </a:r>
              <a:endParaRPr lang="en-NL" sz="1200" dirty="0">
                <a:solidFill>
                  <a:schemeClr val="tx1"/>
                </a:solidFill>
              </a:endParaRPr>
            </a:p>
          </p:txBody>
        </p:sp>
        <p:sp>
          <p:nvSpPr>
            <p:cNvPr id="7" name="Pentagon 6">
              <a:extLst>
                <a:ext uri="{FF2B5EF4-FFF2-40B4-BE49-F238E27FC236}">
                  <a16:creationId xmlns:a16="http://schemas.microsoft.com/office/drawing/2014/main" id="{BD968444-E26E-B911-1B43-EE5F8FA52977}"/>
                </a:ext>
              </a:extLst>
            </p:cNvPr>
            <p:cNvSpPr/>
            <p:nvPr/>
          </p:nvSpPr>
          <p:spPr>
            <a:xfrm>
              <a:off x="10336640" y="1702677"/>
              <a:ext cx="1722773" cy="825918"/>
            </a:xfrm>
            <a:prstGeom prst="homePlate">
              <a:avLst/>
            </a:prstGeom>
            <a:solidFill>
              <a:schemeClr val="accent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7</a:t>
              </a:r>
            </a:p>
            <a:p>
              <a:pPr algn="ctr"/>
              <a:r>
                <a:rPr lang="en-GB" sz="1200" dirty="0">
                  <a:solidFill>
                    <a:schemeClr val="tx1"/>
                  </a:solidFill>
                </a:rPr>
                <a:t>Aftercare</a:t>
              </a:r>
            </a:p>
            <a:p>
              <a:pPr algn="ctr"/>
              <a:endParaRPr lang="en-NL" sz="1013">
                <a:solidFill>
                  <a:schemeClr val="tx1"/>
                </a:solidFill>
              </a:endParaRPr>
            </a:p>
          </p:txBody>
        </p:sp>
        <p:sp>
          <p:nvSpPr>
            <p:cNvPr id="8" name="Pentagon 7">
              <a:extLst>
                <a:ext uri="{FF2B5EF4-FFF2-40B4-BE49-F238E27FC236}">
                  <a16:creationId xmlns:a16="http://schemas.microsoft.com/office/drawing/2014/main" id="{F7319A32-262B-88F4-A146-91C40CE8CAB6}"/>
                </a:ext>
              </a:extLst>
            </p:cNvPr>
            <p:cNvSpPr/>
            <p:nvPr/>
          </p:nvSpPr>
          <p:spPr>
            <a:xfrm>
              <a:off x="8613867" y="1702675"/>
              <a:ext cx="1722774" cy="825919"/>
            </a:xfrm>
            <a:prstGeom prst="homePlate">
              <a:avLst/>
            </a:prstGeom>
            <a:solidFill>
              <a:schemeClr val="accent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6</a:t>
              </a:r>
            </a:p>
            <a:p>
              <a:pPr algn="ctr"/>
              <a:r>
                <a:rPr lang="en-GB" sz="1200" dirty="0">
                  <a:solidFill>
                    <a:schemeClr val="tx1"/>
                  </a:solidFill>
                </a:rPr>
                <a:t>Delivery, use </a:t>
              </a:r>
            </a:p>
            <a:p>
              <a:pPr algn="ctr"/>
              <a:r>
                <a:rPr lang="en-GB" sz="1200" dirty="0">
                  <a:solidFill>
                    <a:schemeClr val="tx1"/>
                  </a:solidFill>
                </a:rPr>
                <a:t>and admin</a:t>
              </a:r>
              <a:endParaRPr lang="en-NL" sz="1200">
                <a:solidFill>
                  <a:schemeClr val="tx1"/>
                </a:solidFill>
              </a:endParaRPr>
            </a:p>
          </p:txBody>
        </p:sp>
        <p:sp>
          <p:nvSpPr>
            <p:cNvPr id="9" name="Pentagon 8">
              <a:extLst>
                <a:ext uri="{FF2B5EF4-FFF2-40B4-BE49-F238E27FC236}">
                  <a16:creationId xmlns:a16="http://schemas.microsoft.com/office/drawing/2014/main" id="{97951877-E1BA-6968-F3EE-2105914772F7}"/>
                </a:ext>
              </a:extLst>
            </p:cNvPr>
            <p:cNvSpPr/>
            <p:nvPr/>
          </p:nvSpPr>
          <p:spPr>
            <a:xfrm>
              <a:off x="1722772" y="1702677"/>
              <a:ext cx="1722773" cy="825919"/>
            </a:xfrm>
            <a:prstGeom prst="homePlate">
              <a:avLst/>
            </a:prstGeom>
            <a:gradFill flip="none" rotWithShape="1">
              <a:gsLst>
                <a:gs pos="4000">
                  <a:srgbClr val="6FAC45"/>
                </a:gs>
                <a:gs pos="80000">
                  <a:schemeClr val="accent4">
                    <a:lumMod val="60000"/>
                    <a:lumOff val="4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2</a:t>
              </a:r>
            </a:p>
            <a:p>
              <a:pPr algn="ctr"/>
              <a:r>
                <a:rPr lang="en-GB" sz="1200" dirty="0">
                  <a:solidFill>
                    <a:schemeClr val="tx1"/>
                  </a:solidFill>
                </a:rPr>
                <a:t>Specifying</a:t>
              </a:r>
            </a:p>
            <a:p>
              <a:pPr algn="ctr"/>
              <a:endParaRPr lang="en-NL" sz="1200">
                <a:solidFill>
                  <a:schemeClr val="tx1"/>
                </a:solidFill>
              </a:endParaRPr>
            </a:p>
          </p:txBody>
        </p:sp>
        <p:sp>
          <p:nvSpPr>
            <p:cNvPr id="10" name="Pentagon 9">
              <a:extLst>
                <a:ext uri="{FF2B5EF4-FFF2-40B4-BE49-F238E27FC236}">
                  <a16:creationId xmlns:a16="http://schemas.microsoft.com/office/drawing/2014/main" id="{CF9E0085-51A7-F224-4FE6-C62AF11B5173}"/>
                </a:ext>
              </a:extLst>
            </p:cNvPr>
            <p:cNvSpPr/>
            <p:nvPr/>
          </p:nvSpPr>
          <p:spPr>
            <a:xfrm>
              <a:off x="3445544" y="1700764"/>
              <a:ext cx="1722769" cy="825920"/>
            </a:xfrm>
            <a:prstGeom prst="homePlat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3</a:t>
              </a:r>
            </a:p>
            <a:p>
              <a:pPr algn="ctr"/>
              <a:r>
                <a:rPr lang="en-GB" sz="1200" dirty="0">
                  <a:solidFill>
                    <a:schemeClr val="tx1"/>
                  </a:solidFill>
                </a:rPr>
                <a:t>Selecting</a:t>
              </a:r>
            </a:p>
            <a:p>
              <a:pPr algn="ctr"/>
              <a:endParaRPr lang="en-NL" sz="1200">
                <a:solidFill>
                  <a:schemeClr val="tx1"/>
                </a:solidFill>
              </a:endParaRPr>
            </a:p>
          </p:txBody>
        </p:sp>
        <p:sp>
          <p:nvSpPr>
            <p:cNvPr id="11" name="Pentagon 10">
              <a:extLst>
                <a:ext uri="{FF2B5EF4-FFF2-40B4-BE49-F238E27FC236}">
                  <a16:creationId xmlns:a16="http://schemas.microsoft.com/office/drawing/2014/main" id="{B1267E36-99E4-BF4C-046C-5BDB9E64EE8D}"/>
                </a:ext>
              </a:extLst>
            </p:cNvPr>
            <p:cNvSpPr/>
            <p:nvPr/>
          </p:nvSpPr>
          <p:spPr>
            <a:xfrm>
              <a:off x="5168316" y="1700763"/>
              <a:ext cx="1722774" cy="825919"/>
            </a:xfrm>
            <a:prstGeom prst="homePlat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4</a:t>
              </a:r>
            </a:p>
            <a:p>
              <a:pPr algn="ctr"/>
              <a:r>
                <a:rPr lang="en-GB" sz="1200" dirty="0">
                  <a:solidFill>
                    <a:schemeClr val="tx1"/>
                  </a:solidFill>
                </a:rPr>
                <a:t>Contracting</a:t>
              </a:r>
            </a:p>
            <a:p>
              <a:pPr algn="ctr"/>
              <a:endParaRPr lang="en-NL" sz="1200">
                <a:solidFill>
                  <a:schemeClr val="tx1"/>
                </a:solidFill>
              </a:endParaRPr>
            </a:p>
          </p:txBody>
        </p:sp>
        <p:sp>
          <p:nvSpPr>
            <p:cNvPr id="12" name="Pentagon 11">
              <a:extLst>
                <a:ext uri="{FF2B5EF4-FFF2-40B4-BE49-F238E27FC236}">
                  <a16:creationId xmlns:a16="http://schemas.microsoft.com/office/drawing/2014/main" id="{FD907F1C-AE97-586F-9EED-69287A0FB0A6}"/>
                </a:ext>
              </a:extLst>
            </p:cNvPr>
            <p:cNvSpPr/>
            <p:nvPr/>
          </p:nvSpPr>
          <p:spPr>
            <a:xfrm>
              <a:off x="6891083" y="1700762"/>
              <a:ext cx="1722774" cy="825919"/>
            </a:xfrm>
            <a:prstGeom prst="homePlate">
              <a:avLst/>
            </a:prstGeom>
            <a:gradFill>
              <a:gsLst>
                <a:gs pos="38000">
                  <a:schemeClr val="accent4">
                    <a:lumMod val="60000"/>
                    <a:lumOff val="40000"/>
                  </a:schemeClr>
                </a:gs>
                <a:gs pos="52000">
                  <a:schemeClr val="accent2">
                    <a:lumMod val="50000"/>
                    <a:lumOff val="50000"/>
                  </a:schemeClr>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5</a:t>
              </a:r>
            </a:p>
            <a:p>
              <a:pPr algn="ctr"/>
              <a:r>
                <a:rPr lang="en-GB" sz="1200" dirty="0">
                  <a:solidFill>
                    <a:schemeClr val="tx1"/>
                  </a:solidFill>
                </a:rPr>
                <a:t>Ordering</a:t>
              </a:r>
            </a:p>
            <a:p>
              <a:pPr algn="ctr"/>
              <a:endParaRPr lang="en-NL" sz="1200">
                <a:solidFill>
                  <a:schemeClr val="tx1"/>
                </a:solidFill>
              </a:endParaRPr>
            </a:p>
          </p:txBody>
        </p:sp>
      </p:grpSp>
      <p:sp>
        <p:nvSpPr>
          <p:cNvPr id="13" name="Right Arrow 12">
            <a:extLst>
              <a:ext uri="{FF2B5EF4-FFF2-40B4-BE49-F238E27FC236}">
                <a16:creationId xmlns:a16="http://schemas.microsoft.com/office/drawing/2014/main" id="{B0B2DE5F-0898-0A84-08DF-2737783C618D}"/>
              </a:ext>
            </a:extLst>
          </p:cNvPr>
          <p:cNvSpPr/>
          <p:nvPr/>
        </p:nvSpPr>
        <p:spPr>
          <a:xfrm>
            <a:off x="99440" y="3516923"/>
            <a:ext cx="9044560" cy="484632"/>
          </a:xfrm>
          <a:prstGeom prst="rightArrow">
            <a:avLst/>
          </a:prstGeom>
          <a:solidFill>
            <a:srgbClr val="E6396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dirty="0"/>
              <a:t>Socially Responsible Procurement</a:t>
            </a:r>
          </a:p>
        </p:txBody>
      </p:sp>
    </p:spTree>
    <p:extLst>
      <p:ext uri="{BB962C8B-B14F-4D97-AF65-F5344CB8AC3E}">
        <p14:creationId xmlns:p14="http://schemas.microsoft.com/office/powerpoint/2010/main" val="970100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E10418-00C1-3BDB-B04A-3A84F542A3E3}"/>
              </a:ext>
            </a:extLst>
          </p:cNvPr>
          <p:cNvSpPr>
            <a:spLocks noGrp="1"/>
          </p:cNvSpPr>
          <p:nvPr>
            <p:ph idx="1"/>
          </p:nvPr>
        </p:nvSpPr>
        <p:spPr/>
        <p:txBody>
          <a:bodyPr/>
          <a:lstStyle/>
          <a:p>
            <a:r>
              <a:rPr lang="en-NL" dirty="0"/>
              <a:t>Gain more understanding of sustainable procurement best practices in the community</a:t>
            </a:r>
          </a:p>
          <a:p>
            <a:pPr lvl="1"/>
            <a:r>
              <a:rPr lang="en-NL" dirty="0"/>
              <a:t>What do / don’t you do?</a:t>
            </a:r>
          </a:p>
          <a:p>
            <a:pPr lvl="1"/>
            <a:r>
              <a:rPr lang="en-US" dirty="0"/>
              <a:t>Best practices?</a:t>
            </a:r>
          </a:p>
          <a:p>
            <a:pPr lvl="1"/>
            <a:r>
              <a:rPr lang="en-US" dirty="0"/>
              <a:t>Sustainable procurement maturity in your organization?</a:t>
            </a:r>
            <a:endParaRPr lang="en-NL" dirty="0"/>
          </a:p>
          <a:p>
            <a:r>
              <a:rPr lang="en-GB" dirty="0"/>
              <a:t>H</a:t>
            </a:r>
            <a:r>
              <a:rPr lang="en-NL" dirty="0"/>
              <a:t>ow is this topic perceived in the community?</a:t>
            </a:r>
          </a:p>
          <a:p>
            <a:pPr lvl="1"/>
            <a:r>
              <a:rPr lang="en-GB" dirty="0"/>
              <a:t>B</a:t>
            </a:r>
            <a:r>
              <a:rPr lang="en-NL" dirty="0"/>
              <a:t>alance between budget/quality/sustainability?</a:t>
            </a:r>
          </a:p>
          <a:p>
            <a:r>
              <a:rPr lang="en-NL" dirty="0"/>
              <a:t>Other challenges?</a:t>
            </a:r>
          </a:p>
          <a:p>
            <a:r>
              <a:rPr lang="en-GB" dirty="0"/>
              <a:t>H</a:t>
            </a:r>
            <a:r>
              <a:rPr lang="en-NL" dirty="0"/>
              <a:t>ow could we collaborate more?</a:t>
            </a:r>
          </a:p>
          <a:p>
            <a:r>
              <a:rPr lang="en-NL" dirty="0"/>
              <a:t>Further comments?</a:t>
            </a:r>
          </a:p>
        </p:txBody>
      </p:sp>
      <p:sp>
        <p:nvSpPr>
          <p:cNvPr id="3" name="Slide Number Placeholder 2">
            <a:extLst>
              <a:ext uri="{FF2B5EF4-FFF2-40B4-BE49-F238E27FC236}">
                <a16:creationId xmlns:a16="http://schemas.microsoft.com/office/drawing/2014/main" id="{1B79DB5C-B4E3-34B9-3BF8-41E3BF386A27}"/>
              </a:ext>
            </a:extLst>
          </p:cNvPr>
          <p:cNvSpPr>
            <a:spLocks noGrp="1"/>
          </p:cNvSpPr>
          <p:nvPr>
            <p:ph type="sldNum" sz="quarter" idx="4"/>
          </p:nvPr>
        </p:nvSpPr>
        <p:spPr/>
        <p:txBody>
          <a:bodyPr/>
          <a:lstStyle/>
          <a:p>
            <a:fld id="{9E7CA0F2-EE66-4F60-8C00-E0BE38E7AEC5}" type="slidenum">
              <a:rPr lang="en-GB" smtClean="0"/>
              <a:pPr/>
              <a:t>14</a:t>
            </a:fld>
            <a:endParaRPr lang="en-GB" dirty="0"/>
          </a:p>
        </p:txBody>
      </p:sp>
      <p:sp>
        <p:nvSpPr>
          <p:cNvPr id="4" name="Title 3">
            <a:extLst>
              <a:ext uri="{FF2B5EF4-FFF2-40B4-BE49-F238E27FC236}">
                <a16:creationId xmlns:a16="http://schemas.microsoft.com/office/drawing/2014/main" id="{550DFF0A-DE4E-7E2B-93A5-A71A37137885}"/>
              </a:ext>
            </a:extLst>
          </p:cNvPr>
          <p:cNvSpPr>
            <a:spLocks noGrp="1"/>
          </p:cNvSpPr>
          <p:nvPr>
            <p:ph type="title"/>
          </p:nvPr>
        </p:nvSpPr>
        <p:spPr/>
        <p:txBody>
          <a:bodyPr/>
          <a:lstStyle/>
          <a:p>
            <a:r>
              <a:rPr lang="en-NL" dirty="0"/>
              <a:t>Next steps?</a:t>
            </a:r>
          </a:p>
        </p:txBody>
      </p:sp>
    </p:spTree>
    <p:extLst>
      <p:ext uri="{BB962C8B-B14F-4D97-AF65-F5344CB8AC3E}">
        <p14:creationId xmlns:p14="http://schemas.microsoft.com/office/powerpoint/2010/main" val="2607052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A348D8F-4883-F698-E8B7-38962B0631B6}"/>
              </a:ext>
            </a:extLst>
          </p:cNvPr>
          <p:cNvSpPr txBox="1">
            <a:spLocks/>
          </p:cNvSpPr>
          <p:nvPr/>
        </p:nvSpPr>
        <p:spPr>
          <a:xfrm>
            <a:off x="610930" y="2447997"/>
            <a:ext cx="5793498" cy="426330"/>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1600" kern="1200">
                <a:solidFill>
                  <a:srgbClr val="414140"/>
                </a:solidFill>
                <a:latin typeface="Arial" panose="020B0604020202020204" pitchFamily="34" charset="0"/>
                <a:ea typeface="Verdana" panose="020B060403050404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rgbClr val="414140"/>
                </a:solidFill>
                <a:latin typeface="Arial" panose="020B0604020202020204" pitchFamily="34" charset="0"/>
                <a:ea typeface="Verdana" panose="020B0604030504040204" pitchFamily="34" charset="0"/>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400" dirty="0">
                <a:solidFill>
                  <a:schemeClr val="bg1"/>
                </a:solidFill>
              </a:rPr>
              <a:t>Any questions?</a:t>
            </a:r>
          </a:p>
        </p:txBody>
      </p:sp>
      <p:sp>
        <p:nvSpPr>
          <p:cNvPr id="9" name="Text Placeholder 6">
            <a:extLst>
              <a:ext uri="{FF2B5EF4-FFF2-40B4-BE49-F238E27FC236}">
                <a16:creationId xmlns:a16="http://schemas.microsoft.com/office/drawing/2014/main" id="{3C39C7EC-1AC8-7BAD-8633-820FEC8D5523}"/>
              </a:ext>
            </a:extLst>
          </p:cNvPr>
          <p:cNvSpPr txBox="1">
            <a:spLocks/>
          </p:cNvSpPr>
          <p:nvPr/>
        </p:nvSpPr>
        <p:spPr>
          <a:xfrm>
            <a:off x="555228" y="1852204"/>
            <a:ext cx="5981102" cy="765524"/>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600" kern="1200">
                <a:solidFill>
                  <a:srgbClr val="414140"/>
                </a:solidFill>
                <a:latin typeface="Arial" panose="020B0604020202020204" pitchFamily="34" charset="0"/>
                <a:ea typeface="Verdana" panose="020B060403050404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rgbClr val="414140"/>
                </a:solidFill>
                <a:latin typeface="Arial" panose="020B0604020202020204" pitchFamily="34" charset="0"/>
                <a:ea typeface="Verdana" panose="020B0604030504040204" pitchFamily="34" charset="0"/>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4000" dirty="0">
                <a:solidFill>
                  <a:schemeClr val="accent4"/>
                </a:solidFill>
              </a:rPr>
              <a:t>Thank you</a:t>
            </a:r>
          </a:p>
        </p:txBody>
      </p:sp>
      <p:sp>
        <p:nvSpPr>
          <p:cNvPr id="2" name="Text Placeholder 4">
            <a:extLst>
              <a:ext uri="{FF2B5EF4-FFF2-40B4-BE49-F238E27FC236}">
                <a16:creationId xmlns:a16="http://schemas.microsoft.com/office/drawing/2014/main" id="{0F9C187A-2B08-31D4-7F63-BFCF807A1155}"/>
              </a:ext>
            </a:extLst>
          </p:cNvPr>
          <p:cNvSpPr txBox="1">
            <a:spLocks/>
          </p:cNvSpPr>
          <p:nvPr/>
        </p:nvSpPr>
        <p:spPr>
          <a:xfrm>
            <a:off x="610930" y="3470165"/>
            <a:ext cx="3795964" cy="263127"/>
          </a:xfrm>
          <a:prstGeom prst="rect">
            <a:avLst/>
          </a:prstGeom>
        </p:spPr>
        <p:txBody>
          <a:bodyPr>
            <a:noAutofit/>
          </a:bodyPr>
          <a:lstStyle>
            <a:lvl1pPr marL="0" indent="0" algn="l" defTabSz="685800" rtl="0" eaLnBrk="1" latinLnBrk="0" hangingPunct="1">
              <a:lnSpc>
                <a:spcPct val="90000"/>
              </a:lnSpc>
              <a:spcBef>
                <a:spcPts val="750"/>
              </a:spcBef>
              <a:buFont typeface="Arial" panose="020B0604020202020204" pitchFamily="34" charset="0"/>
              <a:buNone/>
              <a:defRPr sz="1400" b="0" kern="1200" baseline="0">
                <a:solidFill>
                  <a:srgbClr val="E3B400"/>
                </a:solidFill>
                <a:latin typeface="Arial" panose="020B0604020202020204" pitchFamily="34" charset="0"/>
                <a:ea typeface="Verdana" panose="020B060403050404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rgbClr val="18355E"/>
                </a:solidFill>
                <a:latin typeface="Arial" panose="020B0604020202020204" pitchFamily="34" charset="0"/>
                <a:ea typeface="Verdana" panose="020B0604030504040204" pitchFamily="34" charset="0"/>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18355E"/>
                </a:solidFill>
                <a:latin typeface="Arial" panose="020B0604020202020204" pitchFamily="34" charset="0"/>
                <a:ea typeface="Verdana" panose="020B0604030504040204" pitchFamily="34" charset="0"/>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18355E"/>
                </a:solidFill>
                <a:latin typeface="Arial" panose="020B0604020202020204" pitchFamily="34" charset="0"/>
                <a:ea typeface="Verdana" panose="020B0604030504040204" pitchFamily="34" charset="0"/>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18355E"/>
                </a:solidFill>
                <a:latin typeface="Arial" panose="020B0604020202020204" pitchFamily="34" charset="0"/>
                <a:ea typeface="Verdana" panose="020B0604030504040204" pitchFamily="34" charset="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err="1"/>
              <a:t>joost.vankessel@geant.org</a:t>
            </a:r>
            <a:endParaRPr lang="en-GB" dirty="0"/>
          </a:p>
        </p:txBody>
      </p:sp>
    </p:spTree>
    <p:extLst>
      <p:ext uri="{BB962C8B-B14F-4D97-AF65-F5344CB8AC3E}">
        <p14:creationId xmlns:p14="http://schemas.microsoft.com/office/powerpoint/2010/main" val="705628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79F40DC-C8BF-9A89-A35E-A084A5EAA23C}"/>
              </a:ext>
            </a:extLst>
          </p:cNvPr>
          <p:cNvSpPr>
            <a:spLocks noGrp="1"/>
          </p:cNvSpPr>
          <p:nvPr>
            <p:ph idx="1"/>
          </p:nvPr>
        </p:nvSpPr>
        <p:spPr/>
        <p:txBody>
          <a:bodyPr/>
          <a:lstStyle/>
          <a:p>
            <a:r>
              <a:rPr lang="en-US" dirty="0"/>
              <a:t>What is sustainable procurement?</a:t>
            </a:r>
          </a:p>
          <a:p>
            <a:r>
              <a:rPr lang="en-US" dirty="0"/>
              <a:t>Why do we practice it?</a:t>
            </a:r>
          </a:p>
          <a:p>
            <a:r>
              <a:rPr lang="en-US" dirty="0"/>
              <a:t>Current sustainable procurement practices at GÉANT</a:t>
            </a:r>
          </a:p>
          <a:p>
            <a:r>
              <a:rPr lang="en-US" dirty="0"/>
              <a:t>Roadmap &amp; goals for the coming years</a:t>
            </a:r>
          </a:p>
          <a:p>
            <a:r>
              <a:rPr lang="en-US" dirty="0"/>
              <a:t>Challenges we face</a:t>
            </a:r>
          </a:p>
          <a:p>
            <a:r>
              <a:rPr lang="en-US" dirty="0"/>
              <a:t>Next steps?</a:t>
            </a:r>
          </a:p>
          <a:p>
            <a:endParaRPr lang="en-US" dirty="0"/>
          </a:p>
          <a:p>
            <a:endParaRPr lang="en-US" dirty="0"/>
          </a:p>
        </p:txBody>
      </p:sp>
      <p:sp>
        <p:nvSpPr>
          <p:cNvPr id="3" name="Slide Number Placeholder 2">
            <a:extLst>
              <a:ext uri="{FF2B5EF4-FFF2-40B4-BE49-F238E27FC236}">
                <a16:creationId xmlns:a16="http://schemas.microsoft.com/office/drawing/2014/main" id="{14DC7249-20CD-F8CD-AB6A-84A2A873E530}"/>
              </a:ext>
            </a:extLst>
          </p:cNvPr>
          <p:cNvSpPr>
            <a:spLocks noGrp="1"/>
          </p:cNvSpPr>
          <p:nvPr>
            <p:ph type="sldNum" sz="quarter" idx="4"/>
          </p:nvPr>
        </p:nvSpPr>
        <p:spPr/>
        <p:txBody>
          <a:bodyPr/>
          <a:lstStyle/>
          <a:p>
            <a:fld id="{9E7CA0F2-EE66-4F60-8C00-E0BE38E7AEC5}" type="slidenum">
              <a:rPr lang="en-GB" smtClean="0"/>
              <a:pPr/>
              <a:t>2</a:t>
            </a:fld>
            <a:endParaRPr lang="en-GB" dirty="0"/>
          </a:p>
        </p:txBody>
      </p:sp>
      <p:sp>
        <p:nvSpPr>
          <p:cNvPr id="2" name="Title 1">
            <a:extLst>
              <a:ext uri="{FF2B5EF4-FFF2-40B4-BE49-F238E27FC236}">
                <a16:creationId xmlns:a16="http://schemas.microsoft.com/office/drawing/2014/main" id="{F93C7EF5-31FB-E58B-F17D-668635F59E3B}"/>
              </a:ext>
            </a:extLst>
          </p:cNvPr>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896631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ED2738B-1743-F113-5ED0-E5DFF10F8691}"/>
              </a:ext>
            </a:extLst>
          </p:cNvPr>
          <p:cNvSpPr>
            <a:spLocks noGrp="1"/>
          </p:cNvSpPr>
          <p:nvPr>
            <p:ph idx="1"/>
          </p:nvPr>
        </p:nvSpPr>
        <p:spPr/>
        <p:txBody>
          <a:bodyPr/>
          <a:lstStyle/>
          <a:p>
            <a:r>
              <a:rPr lang="en-US" dirty="0"/>
              <a:t>Socially responsible purchasing</a:t>
            </a:r>
          </a:p>
          <a:p>
            <a:pPr lvl="1"/>
            <a:r>
              <a:rPr lang="en-US" dirty="0"/>
              <a:t>Environmental criteria (sustainable/green, innovative, circular)</a:t>
            </a:r>
          </a:p>
          <a:p>
            <a:pPr lvl="1"/>
            <a:r>
              <a:rPr lang="en-US" dirty="0"/>
              <a:t>Social criteria (social return, inclusivity and diversity, SME, international social conditions)</a:t>
            </a:r>
          </a:p>
          <a:p>
            <a:r>
              <a:rPr lang="en-US" dirty="0"/>
              <a:t>Embedded in all phases of the purchasing process</a:t>
            </a:r>
          </a:p>
          <a:p>
            <a:r>
              <a:rPr lang="en-US" dirty="0"/>
              <a:t>Goals</a:t>
            </a:r>
          </a:p>
          <a:p>
            <a:pPr lvl="1"/>
            <a:r>
              <a:rPr lang="en-US" dirty="0"/>
              <a:t>Stimulating sustainable production</a:t>
            </a:r>
          </a:p>
          <a:p>
            <a:pPr lvl="1"/>
            <a:r>
              <a:rPr lang="en-US" dirty="0"/>
              <a:t>Contributing to a ”better world”</a:t>
            </a:r>
          </a:p>
          <a:p>
            <a:r>
              <a:rPr lang="en-US" dirty="0"/>
              <a:t>Must be tailored to own organization’s needs and align with these principles</a:t>
            </a:r>
          </a:p>
        </p:txBody>
      </p:sp>
      <p:sp>
        <p:nvSpPr>
          <p:cNvPr id="3" name="Slide Number Placeholder 2">
            <a:extLst>
              <a:ext uri="{FF2B5EF4-FFF2-40B4-BE49-F238E27FC236}">
                <a16:creationId xmlns:a16="http://schemas.microsoft.com/office/drawing/2014/main" id="{B2806DC3-3809-815C-712B-9D1CA53435B6}"/>
              </a:ext>
            </a:extLst>
          </p:cNvPr>
          <p:cNvSpPr>
            <a:spLocks noGrp="1"/>
          </p:cNvSpPr>
          <p:nvPr>
            <p:ph type="sldNum" sz="quarter" idx="4"/>
          </p:nvPr>
        </p:nvSpPr>
        <p:spPr/>
        <p:txBody>
          <a:bodyPr/>
          <a:lstStyle/>
          <a:p>
            <a:fld id="{9E7CA0F2-EE66-4F60-8C00-E0BE38E7AEC5}" type="slidenum">
              <a:rPr lang="en-GB" smtClean="0"/>
              <a:pPr/>
              <a:t>3</a:t>
            </a:fld>
            <a:endParaRPr lang="en-GB" dirty="0"/>
          </a:p>
        </p:txBody>
      </p:sp>
      <p:sp>
        <p:nvSpPr>
          <p:cNvPr id="5" name="Title 4">
            <a:extLst>
              <a:ext uri="{FF2B5EF4-FFF2-40B4-BE49-F238E27FC236}">
                <a16:creationId xmlns:a16="http://schemas.microsoft.com/office/drawing/2014/main" id="{86833B02-BAF0-D103-53D7-7DD9AD04B9B6}"/>
              </a:ext>
            </a:extLst>
          </p:cNvPr>
          <p:cNvSpPr>
            <a:spLocks noGrp="1"/>
          </p:cNvSpPr>
          <p:nvPr>
            <p:ph type="title"/>
          </p:nvPr>
        </p:nvSpPr>
        <p:spPr/>
        <p:txBody>
          <a:bodyPr/>
          <a:lstStyle/>
          <a:p>
            <a:r>
              <a:rPr lang="en-US" dirty="0"/>
              <a:t>What is sustainable procurement?</a:t>
            </a:r>
          </a:p>
        </p:txBody>
      </p:sp>
    </p:spTree>
    <p:extLst>
      <p:ext uri="{BB962C8B-B14F-4D97-AF65-F5344CB8AC3E}">
        <p14:creationId xmlns:p14="http://schemas.microsoft.com/office/powerpoint/2010/main" val="1406462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D56535-DDE6-E55A-00AB-4FE38AFF2D4B}"/>
              </a:ext>
            </a:extLst>
          </p:cNvPr>
          <p:cNvSpPr>
            <a:spLocks noGrp="1"/>
          </p:cNvSpPr>
          <p:nvPr>
            <p:ph idx="1"/>
          </p:nvPr>
        </p:nvSpPr>
        <p:spPr/>
        <p:txBody>
          <a:bodyPr/>
          <a:lstStyle/>
          <a:p>
            <a:endParaRPr lang="en-NL" dirty="0"/>
          </a:p>
        </p:txBody>
      </p:sp>
      <p:sp>
        <p:nvSpPr>
          <p:cNvPr id="3" name="Slide Number Placeholder 2">
            <a:extLst>
              <a:ext uri="{FF2B5EF4-FFF2-40B4-BE49-F238E27FC236}">
                <a16:creationId xmlns:a16="http://schemas.microsoft.com/office/drawing/2014/main" id="{467DBE92-AB38-4A24-29F4-A17A880282D9}"/>
              </a:ext>
            </a:extLst>
          </p:cNvPr>
          <p:cNvSpPr>
            <a:spLocks noGrp="1"/>
          </p:cNvSpPr>
          <p:nvPr>
            <p:ph type="sldNum" sz="quarter" idx="4"/>
          </p:nvPr>
        </p:nvSpPr>
        <p:spPr/>
        <p:txBody>
          <a:bodyPr/>
          <a:lstStyle/>
          <a:p>
            <a:fld id="{9E7CA0F2-EE66-4F60-8C00-E0BE38E7AEC5}" type="slidenum">
              <a:rPr lang="en-GB" smtClean="0"/>
              <a:pPr/>
              <a:t>4</a:t>
            </a:fld>
            <a:endParaRPr lang="en-GB" dirty="0"/>
          </a:p>
        </p:txBody>
      </p:sp>
      <p:sp>
        <p:nvSpPr>
          <p:cNvPr id="4" name="Title 3">
            <a:extLst>
              <a:ext uri="{FF2B5EF4-FFF2-40B4-BE49-F238E27FC236}">
                <a16:creationId xmlns:a16="http://schemas.microsoft.com/office/drawing/2014/main" id="{22FCFFAF-366D-1677-B043-0CD6FEFF74FA}"/>
              </a:ext>
            </a:extLst>
          </p:cNvPr>
          <p:cNvSpPr>
            <a:spLocks noGrp="1"/>
          </p:cNvSpPr>
          <p:nvPr>
            <p:ph type="title"/>
          </p:nvPr>
        </p:nvSpPr>
        <p:spPr/>
        <p:txBody>
          <a:bodyPr/>
          <a:lstStyle/>
          <a:p>
            <a:r>
              <a:rPr lang="en-NL" dirty="0"/>
              <a:t>The 7 steps of the procurement process</a:t>
            </a:r>
          </a:p>
        </p:txBody>
      </p:sp>
      <p:grpSp>
        <p:nvGrpSpPr>
          <p:cNvPr id="5" name="Group 4">
            <a:extLst>
              <a:ext uri="{FF2B5EF4-FFF2-40B4-BE49-F238E27FC236}">
                <a16:creationId xmlns:a16="http://schemas.microsoft.com/office/drawing/2014/main" id="{B12E2912-B7A2-B4EC-42BC-617270C0C40C}"/>
              </a:ext>
            </a:extLst>
          </p:cNvPr>
          <p:cNvGrpSpPr/>
          <p:nvPr/>
        </p:nvGrpSpPr>
        <p:grpSpPr>
          <a:xfrm>
            <a:off x="47539" y="1944760"/>
            <a:ext cx="9044561" cy="1253979"/>
            <a:chOff x="-1" y="1700762"/>
            <a:chExt cx="12059414" cy="1671972"/>
          </a:xfrm>
        </p:grpSpPr>
        <p:sp>
          <p:nvSpPr>
            <p:cNvPr id="6" name="Pentagon 5">
              <a:extLst>
                <a:ext uri="{FF2B5EF4-FFF2-40B4-BE49-F238E27FC236}">
                  <a16:creationId xmlns:a16="http://schemas.microsoft.com/office/drawing/2014/main" id="{EBB69FCC-3BBB-7140-5608-C84A1DBB047A}"/>
                </a:ext>
              </a:extLst>
            </p:cNvPr>
            <p:cNvSpPr/>
            <p:nvPr/>
          </p:nvSpPr>
          <p:spPr>
            <a:xfrm>
              <a:off x="-1" y="1702677"/>
              <a:ext cx="1722773" cy="825919"/>
            </a:xfrm>
            <a:prstGeom prst="homePlate">
              <a:avLst/>
            </a:prstGeom>
            <a:solidFill>
              <a:srgbClr val="6FAC45"/>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1 </a:t>
              </a:r>
            </a:p>
            <a:p>
              <a:pPr algn="ctr"/>
              <a:r>
                <a:rPr lang="en-GB" sz="1200" dirty="0">
                  <a:solidFill>
                    <a:schemeClr val="tx1"/>
                  </a:solidFill>
                </a:rPr>
                <a:t>Procurement preparation</a:t>
              </a:r>
              <a:endParaRPr lang="en-NL" sz="1200">
                <a:solidFill>
                  <a:schemeClr val="tx1"/>
                </a:solidFill>
              </a:endParaRPr>
            </a:p>
          </p:txBody>
        </p:sp>
        <p:sp>
          <p:nvSpPr>
            <p:cNvPr id="7" name="Pentagon 6">
              <a:extLst>
                <a:ext uri="{FF2B5EF4-FFF2-40B4-BE49-F238E27FC236}">
                  <a16:creationId xmlns:a16="http://schemas.microsoft.com/office/drawing/2014/main" id="{3B537D6C-A093-1275-2BDE-218E9CC647B0}"/>
                </a:ext>
              </a:extLst>
            </p:cNvPr>
            <p:cNvSpPr/>
            <p:nvPr/>
          </p:nvSpPr>
          <p:spPr>
            <a:xfrm>
              <a:off x="10336640" y="1702677"/>
              <a:ext cx="1722773" cy="825918"/>
            </a:xfrm>
            <a:prstGeom prst="homePlate">
              <a:avLst/>
            </a:prstGeom>
            <a:solidFill>
              <a:schemeClr val="accent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7</a:t>
              </a:r>
            </a:p>
            <a:p>
              <a:pPr algn="ctr"/>
              <a:r>
                <a:rPr lang="en-GB" sz="1200" dirty="0">
                  <a:solidFill>
                    <a:schemeClr val="tx1"/>
                  </a:solidFill>
                </a:rPr>
                <a:t>Aftercare</a:t>
              </a:r>
            </a:p>
            <a:p>
              <a:pPr algn="ctr"/>
              <a:endParaRPr lang="en-NL" sz="1013">
                <a:solidFill>
                  <a:schemeClr val="tx1"/>
                </a:solidFill>
              </a:endParaRPr>
            </a:p>
          </p:txBody>
        </p:sp>
        <p:sp>
          <p:nvSpPr>
            <p:cNvPr id="8" name="Pentagon 7">
              <a:extLst>
                <a:ext uri="{FF2B5EF4-FFF2-40B4-BE49-F238E27FC236}">
                  <a16:creationId xmlns:a16="http://schemas.microsoft.com/office/drawing/2014/main" id="{26E44EB8-C575-09CB-7ACA-C03BC1BCE2C1}"/>
                </a:ext>
              </a:extLst>
            </p:cNvPr>
            <p:cNvSpPr/>
            <p:nvPr/>
          </p:nvSpPr>
          <p:spPr>
            <a:xfrm>
              <a:off x="8613867" y="1702675"/>
              <a:ext cx="1722774" cy="825919"/>
            </a:xfrm>
            <a:prstGeom prst="homePlate">
              <a:avLst/>
            </a:prstGeom>
            <a:solidFill>
              <a:schemeClr val="accent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6</a:t>
              </a:r>
            </a:p>
            <a:p>
              <a:pPr algn="ctr"/>
              <a:r>
                <a:rPr lang="en-GB" sz="1200" dirty="0">
                  <a:solidFill>
                    <a:schemeClr val="tx1"/>
                  </a:solidFill>
                </a:rPr>
                <a:t>Delivery, use </a:t>
              </a:r>
            </a:p>
            <a:p>
              <a:pPr algn="ctr"/>
              <a:r>
                <a:rPr lang="en-GB" sz="1200" dirty="0">
                  <a:solidFill>
                    <a:schemeClr val="tx1"/>
                  </a:solidFill>
                </a:rPr>
                <a:t>and admin</a:t>
              </a:r>
              <a:endParaRPr lang="en-NL" sz="1200">
                <a:solidFill>
                  <a:schemeClr val="tx1"/>
                </a:solidFill>
              </a:endParaRPr>
            </a:p>
          </p:txBody>
        </p:sp>
        <p:sp>
          <p:nvSpPr>
            <p:cNvPr id="9" name="Pentagon 8">
              <a:extLst>
                <a:ext uri="{FF2B5EF4-FFF2-40B4-BE49-F238E27FC236}">
                  <a16:creationId xmlns:a16="http://schemas.microsoft.com/office/drawing/2014/main" id="{3FBA4146-4EA0-75D2-4F5F-EFEF5CCFFEAA}"/>
                </a:ext>
              </a:extLst>
            </p:cNvPr>
            <p:cNvSpPr/>
            <p:nvPr/>
          </p:nvSpPr>
          <p:spPr>
            <a:xfrm>
              <a:off x="1722772" y="1702677"/>
              <a:ext cx="1722773" cy="825919"/>
            </a:xfrm>
            <a:prstGeom prst="homePlate">
              <a:avLst/>
            </a:prstGeom>
            <a:gradFill flip="none" rotWithShape="1">
              <a:gsLst>
                <a:gs pos="4000">
                  <a:srgbClr val="6FAC45"/>
                </a:gs>
                <a:gs pos="80000">
                  <a:schemeClr val="accent4">
                    <a:lumMod val="60000"/>
                    <a:lumOff val="4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2</a:t>
              </a:r>
            </a:p>
            <a:p>
              <a:pPr algn="ctr"/>
              <a:r>
                <a:rPr lang="en-GB" sz="1200" dirty="0">
                  <a:solidFill>
                    <a:schemeClr val="tx1"/>
                  </a:solidFill>
                </a:rPr>
                <a:t>Specifying</a:t>
              </a:r>
            </a:p>
            <a:p>
              <a:pPr algn="ctr"/>
              <a:endParaRPr lang="en-NL" sz="1200" dirty="0">
                <a:solidFill>
                  <a:schemeClr val="tx1"/>
                </a:solidFill>
              </a:endParaRPr>
            </a:p>
          </p:txBody>
        </p:sp>
        <p:sp>
          <p:nvSpPr>
            <p:cNvPr id="10" name="Pentagon 9">
              <a:extLst>
                <a:ext uri="{FF2B5EF4-FFF2-40B4-BE49-F238E27FC236}">
                  <a16:creationId xmlns:a16="http://schemas.microsoft.com/office/drawing/2014/main" id="{20F73210-AC22-3441-4A8B-0617A7D8D1D1}"/>
                </a:ext>
              </a:extLst>
            </p:cNvPr>
            <p:cNvSpPr/>
            <p:nvPr/>
          </p:nvSpPr>
          <p:spPr>
            <a:xfrm>
              <a:off x="3445544" y="1700764"/>
              <a:ext cx="1722769" cy="825920"/>
            </a:xfrm>
            <a:prstGeom prst="homePlat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3</a:t>
              </a:r>
            </a:p>
            <a:p>
              <a:pPr algn="ctr"/>
              <a:r>
                <a:rPr lang="en-GB" sz="1200" dirty="0">
                  <a:solidFill>
                    <a:schemeClr val="tx1"/>
                  </a:solidFill>
                </a:rPr>
                <a:t>Selecting</a:t>
              </a:r>
            </a:p>
            <a:p>
              <a:pPr algn="ctr"/>
              <a:endParaRPr lang="en-NL" sz="1200" dirty="0">
                <a:solidFill>
                  <a:schemeClr val="tx1"/>
                </a:solidFill>
              </a:endParaRPr>
            </a:p>
          </p:txBody>
        </p:sp>
        <p:sp>
          <p:nvSpPr>
            <p:cNvPr id="11" name="Pentagon 10">
              <a:extLst>
                <a:ext uri="{FF2B5EF4-FFF2-40B4-BE49-F238E27FC236}">
                  <a16:creationId xmlns:a16="http://schemas.microsoft.com/office/drawing/2014/main" id="{3622E7C8-A877-E521-B497-2167A2AA9FAC}"/>
                </a:ext>
              </a:extLst>
            </p:cNvPr>
            <p:cNvSpPr/>
            <p:nvPr/>
          </p:nvSpPr>
          <p:spPr>
            <a:xfrm>
              <a:off x="5168316" y="1700763"/>
              <a:ext cx="1722774" cy="825919"/>
            </a:xfrm>
            <a:prstGeom prst="homePlat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4</a:t>
              </a:r>
            </a:p>
            <a:p>
              <a:pPr algn="ctr"/>
              <a:r>
                <a:rPr lang="en-GB" sz="1200" dirty="0">
                  <a:solidFill>
                    <a:schemeClr val="tx1"/>
                  </a:solidFill>
                </a:rPr>
                <a:t>Contracting</a:t>
              </a:r>
            </a:p>
            <a:p>
              <a:pPr algn="ctr"/>
              <a:endParaRPr lang="en-NL" sz="1200">
                <a:solidFill>
                  <a:schemeClr val="tx1"/>
                </a:solidFill>
              </a:endParaRPr>
            </a:p>
          </p:txBody>
        </p:sp>
        <p:sp>
          <p:nvSpPr>
            <p:cNvPr id="12" name="Pentagon 11">
              <a:extLst>
                <a:ext uri="{FF2B5EF4-FFF2-40B4-BE49-F238E27FC236}">
                  <a16:creationId xmlns:a16="http://schemas.microsoft.com/office/drawing/2014/main" id="{1A57DFF4-24C7-07EE-2FCB-EC5583769B6F}"/>
                </a:ext>
              </a:extLst>
            </p:cNvPr>
            <p:cNvSpPr/>
            <p:nvPr/>
          </p:nvSpPr>
          <p:spPr>
            <a:xfrm>
              <a:off x="6891083" y="1700762"/>
              <a:ext cx="1722774" cy="825919"/>
            </a:xfrm>
            <a:prstGeom prst="homePlate">
              <a:avLst/>
            </a:prstGeom>
            <a:gradFill>
              <a:gsLst>
                <a:gs pos="38000">
                  <a:schemeClr val="accent4">
                    <a:lumMod val="60000"/>
                    <a:lumOff val="40000"/>
                  </a:schemeClr>
                </a:gs>
                <a:gs pos="52000">
                  <a:schemeClr val="accent2">
                    <a:lumMod val="50000"/>
                    <a:lumOff val="50000"/>
                  </a:schemeClr>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5</a:t>
              </a:r>
            </a:p>
            <a:p>
              <a:pPr algn="ctr"/>
              <a:r>
                <a:rPr lang="en-GB" sz="1200" dirty="0">
                  <a:solidFill>
                    <a:schemeClr val="tx1"/>
                  </a:solidFill>
                </a:rPr>
                <a:t>Ordering</a:t>
              </a:r>
            </a:p>
            <a:p>
              <a:pPr algn="ctr"/>
              <a:endParaRPr lang="en-NL" sz="1200">
                <a:solidFill>
                  <a:schemeClr val="tx1"/>
                </a:solidFill>
              </a:endParaRPr>
            </a:p>
          </p:txBody>
        </p:sp>
        <p:cxnSp>
          <p:nvCxnSpPr>
            <p:cNvPr id="13" name="Straight Arrow Connector 12">
              <a:extLst>
                <a:ext uri="{FF2B5EF4-FFF2-40B4-BE49-F238E27FC236}">
                  <a16:creationId xmlns:a16="http://schemas.microsoft.com/office/drawing/2014/main" id="{1E369075-B47D-5BCF-8EA6-819FD1EA5B82}"/>
                </a:ext>
              </a:extLst>
            </p:cNvPr>
            <p:cNvCxnSpPr>
              <a:cxnSpLocks/>
            </p:cNvCxnSpPr>
            <p:nvPr/>
          </p:nvCxnSpPr>
          <p:spPr>
            <a:xfrm flipH="1">
              <a:off x="15240" y="3074592"/>
              <a:ext cx="63627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95FED10-BDCE-1508-237E-5282696CD191}"/>
                </a:ext>
              </a:extLst>
            </p:cNvPr>
            <p:cNvSpPr txBox="1"/>
            <p:nvPr/>
          </p:nvSpPr>
          <p:spPr>
            <a:xfrm>
              <a:off x="627166" y="2818737"/>
              <a:ext cx="1203748" cy="553997"/>
            </a:xfrm>
            <a:prstGeom prst="rect">
              <a:avLst/>
            </a:prstGeom>
            <a:noFill/>
          </p:spPr>
          <p:txBody>
            <a:bodyPr wrap="none" rtlCol="0">
              <a:spAutoFit/>
            </a:bodyPr>
            <a:lstStyle/>
            <a:p>
              <a:pPr algn="ctr"/>
              <a:r>
                <a:rPr lang="en-NL" sz="1050">
                  <a:solidFill>
                    <a:srgbClr val="FF0000"/>
                  </a:solidFill>
                </a:rPr>
                <a:t>Strategic </a:t>
              </a:r>
            </a:p>
            <a:p>
              <a:pPr algn="ctr"/>
              <a:r>
                <a:rPr lang="en-NL" sz="1050">
                  <a:solidFill>
                    <a:srgbClr val="FF0000"/>
                  </a:solidFill>
                </a:rPr>
                <a:t>Procurement</a:t>
              </a:r>
            </a:p>
          </p:txBody>
        </p:sp>
        <p:cxnSp>
          <p:nvCxnSpPr>
            <p:cNvPr id="15" name="Straight Arrow Connector 14">
              <a:extLst>
                <a:ext uri="{FF2B5EF4-FFF2-40B4-BE49-F238E27FC236}">
                  <a16:creationId xmlns:a16="http://schemas.microsoft.com/office/drawing/2014/main" id="{3B3B4F50-B402-5A37-94A3-6074E34DE727}"/>
                </a:ext>
              </a:extLst>
            </p:cNvPr>
            <p:cNvCxnSpPr>
              <a:cxnSpLocks/>
            </p:cNvCxnSpPr>
            <p:nvPr/>
          </p:nvCxnSpPr>
          <p:spPr>
            <a:xfrm>
              <a:off x="1806570" y="3074592"/>
              <a:ext cx="61341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B0D32FE-08FC-5072-175A-89147CDD78BD}"/>
                </a:ext>
              </a:extLst>
            </p:cNvPr>
            <p:cNvCxnSpPr>
              <a:cxnSpLocks/>
              <a:stCxn id="17" idx="1"/>
            </p:cNvCxnSpPr>
            <p:nvPr/>
          </p:nvCxnSpPr>
          <p:spPr>
            <a:xfrm flipH="1" flipV="1">
              <a:off x="2485728" y="3074591"/>
              <a:ext cx="1771571" cy="1538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49FB0AF-747E-693D-7FA5-D5FAF1276706}"/>
                </a:ext>
              </a:extLst>
            </p:cNvPr>
            <p:cNvSpPr txBox="1"/>
            <p:nvPr/>
          </p:nvSpPr>
          <p:spPr>
            <a:xfrm>
              <a:off x="4257299" y="2920703"/>
              <a:ext cx="1797928" cy="338555"/>
            </a:xfrm>
            <a:prstGeom prst="rect">
              <a:avLst/>
            </a:prstGeom>
            <a:noFill/>
          </p:spPr>
          <p:txBody>
            <a:bodyPr wrap="none" rtlCol="0">
              <a:spAutoFit/>
            </a:bodyPr>
            <a:lstStyle/>
            <a:p>
              <a:pPr algn="ctr"/>
              <a:r>
                <a:rPr lang="en-NL" sz="1050">
                  <a:solidFill>
                    <a:srgbClr val="FF0000"/>
                  </a:solidFill>
                </a:rPr>
                <a:t>Tactical Procurement</a:t>
              </a:r>
            </a:p>
          </p:txBody>
        </p:sp>
        <p:cxnSp>
          <p:nvCxnSpPr>
            <p:cNvPr id="18" name="Straight Arrow Connector 17">
              <a:extLst>
                <a:ext uri="{FF2B5EF4-FFF2-40B4-BE49-F238E27FC236}">
                  <a16:creationId xmlns:a16="http://schemas.microsoft.com/office/drawing/2014/main" id="{8C60BA36-73A8-B8FA-BAAD-6C42ACE8BD15}"/>
                </a:ext>
              </a:extLst>
            </p:cNvPr>
            <p:cNvCxnSpPr>
              <a:cxnSpLocks/>
            </p:cNvCxnSpPr>
            <p:nvPr/>
          </p:nvCxnSpPr>
          <p:spPr>
            <a:xfrm>
              <a:off x="6096000" y="3074592"/>
              <a:ext cx="1690662"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D24A7A0-9AB9-B2BD-A9A4-C1661EA75241}"/>
                </a:ext>
              </a:extLst>
            </p:cNvPr>
            <p:cNvCxnSpPr>
              <a:cxnSpLocks/>
              <a:stCxn id="21" idx="3"/>
            </p:cNvCxnSpPr>
            <p:nvPr/>
          </p:nvCxnSpPr>
          <p:spPr>
            <a:xfrm flipV="1">
              <a:off x="10841826" y="3066893"/>
              <a:ext cx="1136813" cy="1538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E07F10E-D807-F07A-AE1E-9ADD1C86D438}"/>
                </a:ext>
              </a:extLst>
            </p:cNvPr>
            <p:cNvCxnSpPr>
              <a:cxnSpLocks/>
            </p:cNvCxnSpPr>
            <p:nvPr/>
          </p:nvCxnSpPr>
          <p:spPr>
            <a:xfrm flipH="1">
              <a:off x="7852410" y="3074592"/>
              <a:ext cx="98298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DD88EF4-FECB-3BCC-B8E7-A36ABE091F44}"/>
                </a:ext>
              </a:extLst>
            </p:cNvPr>
            <p:cNvSpPr txBox="1"/>
            <p:nvPr/>
          </p:nvSpPr>
          <p:spPr>
            <a:xfrm>
              <a:off x="8731848" y="2913005"/>
              <a:ext cx="2109979" cy="338555"/>
            </a:xfrm>
            <a:prstGeom prst="rect">
              <a:avLst/>
            </a:prstGeom>
            <a:noFill/>
          </p:spPr>
          <p:txBody>
            <a:bodyPr wrap="none" rtlCol="0">
              <a:spAutoFit/>
            </a:bodyPr>
            <a:lstStyle/>
            <a:p>
              <a:pPr algn="ctr"/>
              <a:r>
                <a:rPr lang="en-NL" sz="1050">
                  <a:solidFill>
                    <a:srgbClr val="FF0000"/>
                  </a:solidFill>
                </a:rPr>
                <a:t>Operational Procurement</a:t>
              </a:r>
            </a:p>
          </p:txBody>
        </p:sp>
      </p:grpSp>
      <p:sp>
        <p:nvSpPr>
          <p:cNvPr id="24" name="Doughnut 23">
            <a:extLst>
              <a:ext uri="{FF2B5EF4-FFF2-40B4-BE49-F238E27FC236}">
                <a16:creationId xmlns:a16="http://schemas.microsoft.com/office/drawing/2014/main" id="{9789DCDC-5D52-8A3D-586A-BA6107F0DC09}"/>
              </a:ext>
            </a:extLst>
          </p:cNvPr>
          <p:cNvSpPr/>
          <p:nvPr/>
        </p:nvSpPr>
        <p:spPr>
          <a:xfrm>
            <a:off x="74424" y="1436857"/>
            <a:ext cx="2553578" cy="1463019"/>
          </a:xfrm>
          <a:prstGeom prst="donut">
            <a:avLst>
              <a:gd name="adj" fmla="val 0"/>
            </a:avLst>
          </a:prstGeom>
          <a:solidFill>
            <a:srgbClr val="E6396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solidFill>
                <a:schemeClr val="tx1"/>
              </a:solidFill>
            </a:endParaRPr>
          </a:p>
        </p:txBody>
      </p:sp>
    </p:spTree>
    <p:extLst>
      <p:ext uri="{BB962C8B-B14F-4D97-AF65-F5344CB8AC3E}">
        <p14:creationId xmlns:p14="http://schemas.microsoft.com/office/powerpoint/2010/main" val="491903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128A94-9DBF-348C-BA8B-D31FF2DDC591}"/>
              </a:ext>
            </a:extLst>
          </p:cNvPr>
          <p:cNvSpPr>
            <a:spLocks noGrp="1"/>
          </p:cNvSpPr>
          <p:nvPr>
            <p:ph idx="1"/>
          </p:nvPr>
        </p:nvSpPr>
        <p:spPr/>
        <p:txBody>
          <a:bodyPr/>
          <a:lstStyle/>
          <a:p>
            <a:r>
              <a:rPr lang="en-NL" dirty="0"/>
              <a:t>Bringing sustainability into the conversation at strategic stage</a:t>
            </a:r>
          </a:p>
          <a:p>
            <a:r>
              <a:rPr lang="en-NL" dirty="0"/>
              <a:t>Procurement contributes to organisation’s strategic goals</a:t>
            </a:r>
          </a:p>
          <a:p>
            <a:pPr lvl="1"/>
            <a:r>
              <a:rPr lang="en-NL" dirty="0"/>
              <a:t>Sustainable procurement should be aligned with an organisation’s sustainability policy</a:t>
            </a:r>
          </a:p>
          <a:p>
            <a:r>
              <a:rPr lang="en-NL" dirty="0"/>
              <a:t>What do we need and how do we want to sustainably purchase that?</a:t>
            </a:r>
          </a:p>
          <a:p>
            <a:pPr lvl="1"/>
            <a:r>
              <a:rPr lang="en-GB" dirty="0"/>
              <a:t>Identify possibilities</a:t>
            </a:r>
          </a:p>
          <a:p>
            <a:pPr lvl="1"/>
            <a:r>
              <a:rPr lang="en-GB" dirty="0"/>
              <a:t>Market engagement</a:t>
            </a:r>
          </a:p>
          <a:p>
            <a:pPr lvl="1"/>
            <a:r>
              <a:rPr lang="en-GB" dirty="0"/>
              <a:t>Internal customer engagement</a:t>
            </a:r>
          </a:p>
          <a:p>
            <a:pPr lvl="1"/>
            <a:r>
              <a:rPr lang="en-GB" dirty="0"/>
              <a:t>Common trends</a:t>
            </a:r>
          </a:p>
          <a:p>
            <a:pPr lvl="1"/>
            <a:r>
              <a:rPr lang="en-GB" dirty="0"/>
              <a:t>Finding the balance</a:t>
            </a:r>
            <a:endParaRPr lang="en-NL" dirty="0"/>
          </a:p>
        </p:txBody>
      </p:sp>
      <p:sp>
        <p:nvSpPr>
          <p:cNvPr id="3" name="Slide Number Placeholder 2">
            <a:extLst>
              <a:ext uri="{FF2B5EF4-FFF2-40B4-BE49-F238E27FC236}">
                <a16:creationId xmlns:a16="http://schemas.microsoft.com/office/drawing/2014/main" id="{16E4EE05-E015-AC1F-8A51-FE83C7204D56}"/>
              </a:ext>
            </a:extLst>
          </p:cNvPr>
          <p:cNvSpPr>
            <a:spLocks noGrp="1"/>
          </p:cNvSpPr>
          <p:nvPr>
            <p:ph type="sldNum" sz="quarter" idx="4"/>
          </p:nvPr>
        </p:nvSpPr>
        <p:spPr/>
        <p:txBody>
          <a:bodyPr/>
          <a:lstStyle/>
          <a:p>
            <a:fld id="{9E7CA0F2-EE66-4F60-8C00-E0BE38E7AEC5}" type="slidenum">
              <a:rPr lang="en-GB" smtClean="0"/>
              <a:pPr/>
              <a:t>5</a:t>
            </a:fld>
            <a:endParaRPr lang="en-GB" dirty="0"/>
          </a:p>
        </p:txBody>
      </p:sp>
      <p:sp>
        <p:nvSpPr>
          <p:cNvPr id="4" name="Title 3">
            <a:extLst>
              <a:ext uri="{FF2B5EF4-FFF2-40B4-BE49-F238E27FC236}">
                <a16:creationId xmlns:a16="http://schemas.microsoft.com/office/drawing/2014/main" id="{1094F9B1-D15D-9EE4-ABCE-330D3DAED820}"/>
              </a:ext>
            </a:extLst>
          </p:cNvPr>
          <p:cNvSpPr>
            <a:spLocks noGrp="1"/>
          </p:cNvSpPr>
          <p:nvPr>
            <p:ph type="title"/>
          </p:nvPr>
        </p:nvSpPr>
        <p:spPr/>
        <p:txBody>
          <a:bodyPr/>
          <a:lstStyle/>
          <a:p>
            <a:r>
              <a:rPr lang="en-NL" dirty="0"/>
              <a:t>Embedding sustainability into strategic procurement</a:t>
            </a:r>
          </a:p>
        </p:txBody>
      </p:sp>
    </p:spTree>
    <p:extLst>
      <p:ext uri="{BB962C8B-B14F-4D97-AF65-F5344CB8AC3E}">
        <p14:creationId xmlns:p14="http://schemas.microsoft.com/office/powerpoint/2010/main" val="3860131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7AD47B-3DC5-7CB2-4D37-C8D9695045DA}"/>
              </a:ext>
            </a:extLst>
          </p:cNvPr>
          <p:cNvSpPr>
            <a:spLocks noGrp="1"/>
          </p:cNvSpPr>
          <p:nvPr>
            <p:ph idx="1"/>
          </p:nvPr>
        </p:nvSpPr>
        <p:spPr/>
        <p:txBody>
          <a:bodyPr/>
          <a:lstStyle/>
          <a:p>
            <a:r>
              <a:rPr lang="en-GB" dirty="0"/>
              <a:t>GÉANT</a:t>
            </a:r>
            <a:r>
              <a:rPr lang="en-NL" dirty="0"/>
              <a:t> Project is intertwined with EU</a:t>
            </a:r>
          </a:p>
          <a:p>
            <a:r>
              <a:rPr lang="en-NL" dirty="0"/>
              <a:t>We commit ourselves to contribute to a more sustainable world</a:t>
            </a:r>
          </a:p>
        </p:txBody>
      </p:sp>
      <p:sp>
        <p:nvSpPr>
          <p:cNvPr id="3" name="Slide Number Placeholder 2">
            <a:extLst>
              <a:ext uri="{FF2B5EF4-FFF2-40B4-BE49-F238E27FC236}">
                <a16:creationId xmlns:a16="http://schemas.microsoft.com/office/drawing/2014/main" id="{5A4FFAE5-3A65-F22F-7A39-7EAE14A5CB9B}"/>
              </a:ext>
            </a:extLst>
          </p:cNvPr>
          <p:cNvSpPr>
            <a:spLocks noGrp="1"/>
          </p:cNvSpPr>
          <p:nvPr>
            <p:ph type="sldNum" sz="quarter" idx="4"/>
          </p:nvPr>
        </p:nvSpPr>
        <p:spPr/>
        <p:txBody>
          <a:bodyPr/>
          <a:lstStyle/>
          <a:p>
            <a:fld id="{9E7CA0F2-EE66-4F60-8C00-E0BE38E7AEC5}" type="slidenum">
              <a:rPr lang="en-GB" smtClean="0"/>
              <a:pPr/>
              <a:t>6</a:t>
            </a:fld>
            <a:endParaRPr lang="en-GB" dirty="0"/>
          </a:p>
        </p:txBody>
      </p:sp>
      <p:sp>
        <p:nvSpPr>
          <p:cNvPr id="4" name="Title 3">
            <a:extLst>
              <a:ext uri="{FF2B5EF4-FFF2-40B4-BE49-F238E27FC236}">
                <a16:creationId xmlns:a16="http://schemas.microsoft.com/office/drawing/2014/main" id="{2B38159E-1708-BD37-B5F3-CC710CF47D98}"/>
              </a:ext>
            </a:extLst>
          </p:cNvPr>
          <p:cNvSpPr>
            <a:spLocks noGrp="1"/>
          </p:cNvSpPr>
          <p:nvPr>
            <p:ph type="title"/>
          </p:nvPr>
        </p:nvSpPr>
        <p:spPr/>
        <p:txBody>
          <a:bodyPr/>
          <a:lstStyle/>
          <a:p>
            <a:r>
              <a:rPr lang="en-NL" dirty="0"/>
              <a:t>Why sustainable procurement? </a:t>
            </a:r>
          </a:p>
        </p:txBody>
      </p:sp>
      <p:pic>
        <p:nvPicPr>
          <p:cNvPr id="5" name="Picture 4" descr="A picture containing text, screenshot, logo&#10;&#10;Description automatically generated">
            <a:extLst>
              <a:ext uri="{FF2B5EF4-FFF2-40B4-BE49-F238E27FC236}">
                <a16:creationId xmlns:a16="http://schemas.microsoft.com/office/drawing/2014/main" id="{07345E30-B6D6-A58E-62B1-99CBF3B3C5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201" y="1721708"/>
            <a:ext cx="3735303" cy="2599771"/>
          </a:xfrm>
          <a:prstGeom prst="rect">
            <a:avLst/>
          </a:prstGeom>
        </p:spPr>
      </p:pic>
      <p:pic>
        <p:nvPicPr>
          <p:cNvPr id="6" name="Picture 5" descr="A picture containing text, screenshot, font, logo&#10;&#10;Description automatically generated">
            <a:extLst>
              <a:ext uri="{FF2B5EF4-FFF2-40B4-BE49-F238E27FC236}">
                <a16:creationId xmlns:a16="http://schemas.microsoft.com/office/drawing/2014/main" id="{7A41FE40-40FC-9D2E-1EE4-9C5DA46A2B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5504" y="1566153"/>
            <a:ext cx="4738096" cy="2911476"/>
          </a:xfrm>
          <a:prstGeom prst="rect">
            <a:avLst/>
          </a:prstGeom>
        </p:spPr>
      </p:pic>
    </p:spTree>
    <p:extLst>
      <p:ext uri="{BB962C8B-B14F-4D97-AF65-F5344CB8AC3E}">
        <p14:creationId xmlns:p14="http://schemas.microsoft.com/office/powerpoint/2010/main" val="3452005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12EEC3-E6F1-866F-341B-1254C2692950}"/>
              </a:ext>
            </a:extLst>
          </p:cNvPr>
          <p:cNvSpPr>
            <a:spLocks noGrp="1"/>
          </p:cNvSpPr>
          <p:nvPr>
            <p:ph idx="1"/>
          </p:nvPr>
        </p:nvSpPr>
        <p:spPr/>
        <p:txBody>
          <a:bodyPr/>
          <a:lstStyle/>
          <a:p>
            <a:r>
              <a:rPr lang="en-NL" dirty="0"/>
              <a:t>Corporate Social Responsibility</a:t>
            </a:r>
          </a:p>
          <a:p>
            <a:pPr lvl="1"/>
            <a:r>
              <a:rPr lang="en-NL" b="1" dirty="0"/>
              <a:t>Environmental: </a:t>
            </a:r>
            <a:r>
              <a:rPr lang="en-NL" dirty="0"/>
              <a:t>focus on preservation of natural resources</a:t>
            </a:r>
          </a:p>
          <a:p>
            <a:pPr lvl="1"/>
            <a:r>
              <a:rPr lang="en-NL" b="1" dirty="0"/>
              <a:t>Ethical: </a:t>
            </a:r>
            <a:r>
              <a:rPr lang="en-NL" dirty="0"/>
              <a:t>ensures fair and honest business operations</a:t>
            </a:r>
          </a:p>
          <a:p>
            <a:pPr lvl="1"/>
            <a:r>
              <a:rPr lang="en-NL" b="1" dirty="0"/>
              <a:t>Economic: </a:t>
            </a:r>
            <a:r>
              <a:rPr lang="en-NL" dirty="0"/>
              <a:t>promotes the fiscal support of above goals</a:t>
            </a:r>
          </a:p>
          <a:p>
            <a:r>
              <a:rPr lang="en-GB" dirty="0"/>
              <a:t>H</a:t>
            </a:r>
            <a:r>
              <a:rPr lang="en-NL" dirty="0"/>
              <a:t>aving such policy makes </a:t>
            </a:r>
            <a:r>
              <a:rPr lang="en-GB" dirty="0"/>
              <a:t>GÉANT</a:t>
            </a:r>
            <a:r>
              <a:rPr lang="en-NL" dirty="0"/>
              <a:t> accountable to itself, its members and the R&amp;E community.</a:t>
            </a:r>
          </a:p>
          <a:p>
            <a:r>
              <a:rPr lang="en-NL" dirty="0">
                <a:sym typeface="Wingdings" pitchFamily="2" charset="2"/>
              </a:rPr>
              <a:t>Spending power as a tool to incentivize suppliers to contribute to sustainability goals</a:t>
            </a:r>
          </a:p>
          <a:p>
            <a:r>
              <a:rPr lang="en-GB" dirty="0">
                <a:sym typeface="Wingdings" pitchFamily="2" charset="2"/>
              </a:rPr>
              <a:t>Start with small steps, it is a long journey</a:t>
            </a:r>
            <a:endParaRPr lang="en-NL" dirty="0"/>
          </a:p>
        </p:txBody>
      </p:sp>
      <p:sp>
        <p:nvSpPr>
          <p:cNvPr id="3" name="Slide Number Placeholder 2">
            <a:extLst>
              <a:ext uri="{FF2B5EF4-FFF2-40B4-BE49-F238E27FC236}">
                <a16:creationId xmlns:a16="http://schemas.microsoft.com/office/drawing/2014/main" id="{AA639878-3284-EF23-F23F-9345B7B7075C}"/>
              </a:ext>
            </a:extLst>
          </p:cNvPr>
          <p:cNvSpPr>
            <a:spLocks noGrp="1"/>
          </p:cNvSpPr>
          <p:nvPr>
            <p:ph type="sldNum" sz="quarter" idx="4"/>
          </p:nvPr>
        </p:nvSpPr>
        <p:spPr/>
        <p:txBody>
          <a:bodyPr/>
          <a:lstStyle/>
          <a:p>
            <a:fld id="{9E7CA0F2-EE66-4F60-8C00-E0BE38E7AEC5}" type="slidenum">
              <a:rPr lang="en-GB" smtClean="0"/>
              <a:pPr/>
              <a:t>7</a:t>
            </a:fld>
            <a:endParaRPr lang="en-GB" dirty="0"/>
          </a:p>
        </p:txBody>
      </p:sp>
      <p:sp>
        <p:nvSpPr>
          <p:cNvPr id="4" name="Title 3">
            <a:extLst>
              <a:ext uri="{FF2B5EF4-FFF2-40B4-BE49-F238E27FC236}">
                <a16:creationId xmlns:a16="http://schemas.microsoft.com/office/drawing/2014/main" id="{B5C4D6A9-F4D7-9858-A4CF-86D882874F5D}"/>
              </a:ext>
            </a:extLst>
          </p:cNvPr>
          <p:cNvSpPr>
            <a:spLocks noGrp="1"/>
          </p:cNvSpPr>
          <p:nvPr>
            <p:ph type="title"/>
          </p:nvPr>
        </p:nvSpPr>
        <p:spPr/>
        <p:txBody>
          <a:bodyPr/>
          <a:lstStyle/>
          <a:p>
            <a:r>
              <a:rPr lang="en-NL" dirty="0"/>
              <a:t>It is happening all around us</a:t>
            </a:r>
          </a:p>
        </p:txBody>
      </p:sp>
    </p:spTree>
    <p:extLst>
      <p:ext uri="{BB962C8B-B14F-4D97-AF65-F5344CB8AC3E}">
        <p14:creationId xmlns:p14="http://schemas.microsoft.com/office/powerpoint/2010/main" val="4122894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6B88EB-3838-EC5A-7E4C-97C4A461323B}"/>
              </a:ext>
            </a:extLst>
          </p:cNvPr>
          <p:cNvSpPr>
            <a:spLocks noGrp="1"/>
          </p:cNvSpPr>
          <p:nvPr>
            <p:ph idx="1"/>
          </p:nvPr>
        </p:nvSpPr>
        <p:spPr/>
        <p:txBody>
          <a:bodyPr/>
          <a:lstStyle/>
          <a:p>
            <a:r>
              <a:rPr lang="en-NL" dirty="0"/>
              <a:t>Sustainability Committee</a:t>
            </a:r>
          </a:p>
          <a:p>
            <a:pPr lvl="1"/>
            <a:r>
              <a:rPr lang="en-GB" dirty="0"/>
              <a:t>R</a:t>
            </a:r>
            <a:r>
              <a:rPr lang="en-NL" dirty="0"/>
              <a:t>epresentatives from different workstreams</a:t>
            </a:r>
          </a:p>
          <a:p>
            <a:r>
              <a:rPr lang="en-NL" dirty="0"/>
              <a:t>Work in progress: official sustainable procurement policy</a:t>
            </a:r>
          </a:p>
          <a:p>
            <a:r>
              <a:rPr lang="en-GB" dirty="0"/>
              <a:t>C</a:t>
            </a:r>
            <a:r>
              <a:rPr lang="en-NL" dirty="0"/>
              <a:t>onstructing a sustainable procurement measurement tool</a:t>
            </a:r>
          </a:p>
          <a:p>
            <a:pPr lvl="1"/>
            <a:r>
              <a:rPr lang="en-GB" dirty="0"/>
              <a:t>M</a:t>
            </a:r>
            <a:r>
              <a:rPr lang="en-NL" dirty="0"/>
              <a:t>easure development and maturity</a:t>
            </a:r>
          </a:p>
          <a:p>
            <a:pPr lvl="1"/>
            <a:r>
              <a:rPr lang="en-GB" dirty="0"/>
              <a:t>Q</a:t>
            </a:r>
            <a:r>
              <a:rPr lang="en-NL" dirty="0"/>
              <a:t>uantifying ambition and progress</a:t>
            </a:r>
          </a:p>
          <a:p>
            <a:r>
              <a:rPr lang="en-GB" dirty="0"/>
              <a:t>Creation</a:t>
            </a:r>
            <a:r>
              <a:rPr lang="en-NL" dirty="0"/>
              <a:t> of document with widely applicable criteria</a:t>
            </a:r>
          </a:p>
          <a:p>
            <a:pPr lvl="1"/>
            <a:r>
              <a:rPr lang="en-GB" dirty="0"/>
              <a:t>P</a:t>
            </a:r>
            <a:r>
              <a:rPr lang="en-NL" dirty="0"/>
              <a:t>olicy must affirm obligatory use of tool</a:t>
            </a:r>
          </a:p>
          <a:p>
            <a:r>
              <a:rPr lang="en-NL" dirty="0"/>
              <a:t>Creating more internal awareness</a:t>
            </a:r>
          </a:p>
          <a:p>
            <a:r>
              <a:rPr lang="en-NL" dirty="0"/>
              <a:t>Creating external awareness in the community</a:t>
            </a:r>
          </a:p>
          <a:p>
            <a:pPr lvl="1"/>
            <a:r>
              <a:rPr lang="en-GB" dirty="0"/>
              <a:t>C</a:t>
            </a:r>
            <a:r>
              <a:rPr lang="en-NL" dirty="0"/>
              <a:t>ollaborate / share best practices</a:t>
            </a:r>
          </a:p>
          <a:p>
            <a:endParaRPr lang="en-NL" dirty="0"/>
          </a:p>
        </p:txBody>
      </p:sp>
      <p:sp>
        <p:nvSpPr>
          <p:cNvPr id="3" name="Slide Number Placeholder 2">
            <a:extLst>
              <a:ext uri="{FF2B5EF4-FFF2-40B4-BE49-F238E27FC236}">
                <a16:creationId xmlns:a16="http://schemas.microsoft.com/office/drawing/2014/main" id="{BEE8EAEE-2B25-DA45-EDA2-7F956315469C}"/>
              </a:ext>
            </a:extLst>
          </p:cNvPr>
          <p:cNvSpPr>
            <a:spLocks noGrp="1"/>
          </p:cNvSpPr>
          <p:nvPr>
            <p:ph type="sldNum" sz="quarter" idx="4"/>
          </p:nvPr>
        </p:nvSpPr>
        <p:spPr/>
        <p:txBody>
          <a:bodyPr/>
          <a:lstStyle/>
          <a:p>
            <a:fld id="{9E7CA0F2-EE66-4F60-8C00-E0BE38E7AEC5}" type="slidenum">
              <a:rPr lang="en-GB" smtClean="0"/>
              <a:pPr/>
              <a:t>8</a:t>
            </a:fld>
            <a:endParaRPr lang="en-GB" dirty="0"/>
          </a:p>
        </p:txBody>
      </p:sp>
      <p:sp>
        <p:nvSpPr>
          <p:cNvPr id="4" name="Title 3">
            <a:extLst>
              <a:ext uri="{FF2B5EF4-FFF2-40B4-BE49-F238E27FC236}">
                <a16:creationId xmlns:a16="http://schemas.microsoft.com/office/drawing/2014/main" id="{42519060-F7EA-CA29-73A2-AFD55490A4E0}"/>
              </a:ext>
            </a:extLst>
          </p:cNvPr>
          <p:cNvSpPr>
            <a:spLocks noGrp="1"/>
          </p:cNvSpPr>
          <p:nvPr>
            <p:ph type="title"/>
          </p:nvPr>
        </p:nvSpPr>
        <p:spPr/>
        <p:txBody>
          <a:bodyPr/>
          <a:lstStyle/>
          <a:p>
            <a:r>
              <a:rPr lang="en-NL" dirty="0"/>
              <a:t>Current practices at </a:t>
            </a:r>
            <a:r>
              <a:rPr lang="en-GB" dirty="0"/>
              <a:t>GÉANT</a:t>
            </a:r>
            <a:endParaRPr lang="en-NL" dirty="0"/>
          </a:p>
        </p:txBody>
      </p:sp>
      <p:pic>
        <p:nvPicPr>
          <p:cNvPr id="5" name="Picture 4" descr="A screenshot of a computer&#10;&#10;Description automatically generated with medium confidence">
            <a:extLst>
              <a:ext uri="{FF2B5EF4-FFF2-40B4-BE49-F238E27FC236}">
                <a16:creationId xmlns:a16="http://schemas.microsoft.com/office/drawing/2014/main" id="{DD1114FE-A344-AFC3-542A-60BA3E2F17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0409" y="2128067"/>
            <a:ext cx="3972233" cy="2193412"/>
          </a:xfrm>
          <a:prstGeom prst="rect">
            <a:avLst/>
          </a:prstGeom>
        </p:spPr>
      </p:pic>
    </p:spTree>
    <p:extLst>
      <p:ext uri="{BB962C8B-B14F-4D97-AF65-F5344CB8AC3E}">
        <p14:creationId xmlns:p14="http://schemas.microsoft.com/office/powerpoint/2010/main" val="1623182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B6CB8B-E6E2-9C8A-A0F5-BD16B2552082}"/>
              </a:ext>
            </a:extLst>
          </p:cNvPr>
          <p:cNvSpPr>
            <a:spLocks noGrp="1"/>
          </p:cNvSpPr>
          <p:nvPr>
            <p:ph idx="1"/>
          </p:nvPr>
        </p:nvSpPr>
        <p:spPr/>
        <p:txBody>
          <a:bodyPr/>
          <a:lstStyle/>
          <a:p>
            <a:r>
              <a:rPr lang="en-NL" dirty="0"/>
              <a:t>PIANOo: SPP Criteria Tool</a:t>
            </a:r>
          </a:p>
          <a:p>
            <a:r>
              <a:rPr lang="en-NL" dirty="0"/>
              <a:t>European Commission</a:t>
            </a:r>
          </a:p>
          <a:p>
            <a:r>
              <a:rPr lang="en-NL" dirty="0"/>
              <a:t>Ambition Web</a:t>
            </a:r>
          </a:p>
        </p:txBody>
      </p:sp>
      <p:sp>
        <p:nvSpPr>
          <p:cNvPr id="3" name="Slide Number Placeholder 2">
            <a:extLst>
              <a:ext uri="{FF2B5EF4-FFF2-40B4-BE49-F238E27FC236}">
                <a16:creationId xmlns:a16="http://schemas.microsoft.com/office/drawing/2014/main" id="{781E87F1-DEB2-7ADE-63CF-7850FA4CABDC}"/>
              </a:ext>
            </a:extLst>
          </p:cNvPr>
          <p:cNvSpPr>
            <a:spLocks noGrp="1"/>
          </p:cNvSpPr>
          <p:nvPr>
            <p:ph type="sldNum" sz="quarter" idx="4"/>
          </p:nvPr>
        </p:nvSpPr>
        <p:spPr/>
        <p:txBody>
          <a:bodyPr/>
          <a:lstStyle/>
          <a:p>
            <a:fld id="{9E7CA0F2-EE66-4F60-8C00-E0BE38E7AEC5}" type="slidenum">
              <a:rPr lang="en-GB" smtClean="0"/>
              <a:pPr/>
              <a:t>9</a:t>
            </a:fld>
            <a:endParaRPr lang="en-GB" dirty="0"/>
          </a:p>
        </p:txBody>
      </p:sp>
      <p:sp>
        <p:nvSpPr>
          <p:cNvPr id="4" name="Title 3">
            <a:extLst>
              <a:ext uri="{FF2B5EF4-FFF2-40B4-BE49-F238E27FC236}">
                <a16:creationId xmlns:a16="http://schemas.microsoft.com/office/drawing/2014/main" id="{4366377E-9981-76DC-3A2E-62FA57C2746A}"/>
              </a:ext>
            </a:extLst>
          </p:cNvPr>
          <p:cNvSpPr>
            <a:spLocks noGrp="1"/>
          </p:cNvSpPr>
          <p:nvPr>
            <p:ph type="title"/>
          </p:nvPr>
        </p:nvSpPr>
        <p:spPr/>
        <p:txBody>
          <a:bodyPr/>
          <a:lstStyle/>
          <a:p>
            <a:r>
              <a:rPr lang="en-NL" dirty="0"/>
              <a:t>Tools and Resources</a:t>
            </a:r>
          </a:p>
        </p:txBody>
      </p:sp>
      <p:pic>
        <p:nvPicPr>
          <p:cNvPr id="5" name="Picture 4" descr="A screenshot of a web page&#10;&#10;Description automatically generated with medium confidence">
            <a:extLst>
              <a:ext uri="{FF2B5EF4-FFF2-40B4-BE49-F238E27FC236}">
                <a16:creationId xmlns:a16="http://schemas.microsoft.com/office/drawing/2014/main" id="{5E0D79C2-AAE9-DCA2-B4A0-135A991E06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3380" y="235083"/>
            <a:ext cx="3506059" cy="2221374"/>
          </a:xfrm>
          <a:prstGeom prst="rect">
            <a:avLst/>
          </a:prstGeom>
        </p:spPr>
      </p:pic>
      <p:pic>
        <p:nvPicPr>
          <p:cNvPr id="6" name="Picture 5" descr="A screenshot of a web page&#10;&#10;Description automatically generated with medium confidence">
            <a:extLst>
              <a:ext uri="{FF2B5EF4-FFF2-40B4-BE49-F238E27FC236}">
                <a16:creationId xmlns:a16="http://schemas.microsoft.com/office/drawing/2014/main" id="{0B7D2B55-6BB4-95ED-3E6E-8F86F2F179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7832" y="2367953"/>
            <a:ext cx="3957154" cy="2042030"/>
          </a:xfrm>
          <a:prstGeom prst="rect">
            <a:avLst/>
          </a:prstGeom>
        </p:spPr>
      </p:pic>
      <p:pic>
        <p:nvPicPr>
          <p:cNvPr id="1026" name="Picture 2" descr="Ambitiewebsessie">
            <a:extLst>
              <a:ext uri="{FF2B5EF4-FFF2-40B4-BE49-F238E27FC236}">
                <a16:creationId xmlns:a16="http://schemas.microsoft.com/office/drawing/2014/main" id="{92D74DDA-96CF-E30B-0618-4D9E484A08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636" y="2195015"/>
            <a:ext cx="3836761" cy="2263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273200"/>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e7019c98-23ef-46f8-8434-cfd3a3bc7393">GN4PROJ-13-16</_dlc_DocId>
    <_dlc_DocIdUrl xmlns="e7019c98-23ef-46f8-8434-cfd3a3bc7393">
      <Url>https://intranet.geant.org/help-and-support/_layouts/15/DocIdRedir.aspx?ID=GN4PROJ-13-16</Url>
      <Description>GN4PROJ-13-16</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EFC14C35B6BD02428EFDFCF6B38DCCFF" ma:contentTypeVersion="3" ma:contentTypeDescription="Create a new document." ma:contentTypeScope="" ma:versionID="cb80918fe4a605eb18370ba55c5d957b">
  <xsd:schema xmlns:xsd="http://www.w3.org/2001/XMLSchema" xmlns:xs="http://www.w3.org/2001/XMLSchema" xmlns:p="http://schemas.microsoft.com/office/2006/metadata/properties" xmlns:ns1="http://schemas.microsoft.com/sharepoint/v3" xmlns:ns2="e7019c98-23ef-46f8-8434-cfd3a3bc7393" targetNamespace="http://schemas.microsoft.com/office/2006/metadata/properties" ma:root="true" ma:fieldsID="19d4d48c21c094bbdb8e7cf95f595ca6" ns1:_="" ns2:_="">
    <xsd:import namespace="http://schemas.microsoft.com/sharepoint/v3"/>
    <xsd:import namespace="e7019c98-23ef-46f8-8434-cfd3a3bc7393"/>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7019c98-23ef-46f8-8434-cfd3a3bc7393"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4E8D75-8AF6-4906-9862-16846F3CF792}">
  <ds:schemaRefs>
    <ds:schemaRef ds:uri="http://schemas.microsoft.com/sharepoint/events"/>
  </ds:schemaRefs>
</ds:datastoreItem>
</file>

<file path=customXml/itemProps2.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3.xml><?xml version="1.0" encoding="utf-8"?>
<ds:datastoreItem xmlns:ds="http://schemas.openxmlformats.org/officeDocument/2006/customXml" ds:itemID="{59AA3960-760A-4B61-8C8B-DBF90F37C8C8}">
  <ds:schemaRefs>
    <ds:schemaRef ds:uri="e7019c98-23ef-46f8-8434-cfd3a3bc7393"/>
    <ds:schemaRef ds:uri="http://purl.org/dc/terms/"/>
    <ds:schemaRef ds:uri="http://purl.org/dc/dcmityp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http://schemas.microsoft.com/sharepoint/v3"/>
    <ds:schemaRef ds:uri="http://www.w3.org/XML/1998/namespace"/>
  </ds:schemaRefs>
</ds:datastoreItem>
</file>

<file path=customXml/itemProps4.xml><?xml version="1.0" encoding="utf-8"?>
<ds:datastoreItem xmlns:ds="http://schemas.openxmlformats.org/officeDocument/2006/customXml" ds:itemID="{F2E35BE0-4019-4082-B1C6-2E4ACDDEA2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019c98-23ef-46f8-8434-cfd3a3bc73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19381</TotalTime>
  <Words>1315</Words>
  <Application>Microsoft Macintosh PowerPoint</Application>
  <PresentationFormat>On-screen Show (16:9)</PresentationFormat>
  <Paragraphs>211</Paragraphs>
  <Slides>15</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Aptos</vt:lpstr>
      <vt:lpstr>Arial</vt:lpstr>
      <vt:lpstr>Avenir Next LT Pro Light</vt:lpstr>
      <vt:lpstr>Calibri</vt:lpstr>
      <vt:lpstr>Speak Pro</vt:lpstr>
      <vt:lpstr>Wingdings</vt:lpstr>
      <vt:lpstr>GEANT Association</vt:lpstr>
      <vt:lpstr>PowerPoint Presentation</vt:lpstr>
      <vt:lpstr>Agenda</vt:lpstr>
      <vt:lpstr>What is sustainable procurement?</vt:lpstr>
      <vt:lpstr>The 7 steps of the procurement process</vt:lpstr>
      <vt:lpstr>Embedding sustainability into strategic procurement</vt:lpstr>
      <vt:lpstr>Why sustainable procurement? </vt:lpstr>
      <vt:lpstr>It is happening all around us</vt:lpstr>
      <vt:lpstr>Current practices at GÉANT</vt:lpstr>
      <vt:lpstr>Tools and Resources</vt:lpstr>
      <vt:lpstr>Roadmap (short term)</vt:lpstr>
      <vt:lpstr>Roadmap (mid-long term)</vt:lpstr>
      <vt:lpstr>Challenges </vt:lpstr>
      <vt:lpstr>Embed best practices in ALL the steps of procurement</vt:lpstr>
      <vt:lpstr>Next steps?</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change to funding information Nov 2015</dc:description>
  <cp:lastModifiedBy>Joost van Kessel</cp:lastModifiedBy>
  <cp:revision>168</cp:revision>
  <dcterms:created xsi:type="dcterms:W3CDTF">2015-04-29T14:13:57Z</dcterms:created>
  <dcterms:modified xsi:type="dcterms:W3CDTF">2025-06-13T11:48:40Z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0x010100EFC14C35B6BD02428EFDFCF6B38DCCFF</vt:lpwstr>
  </property>
  <property fmtid="{D5CDD505-2E9C-101B-9397-08002B2CF9AE}" pid="3" name="_dlc_DocIdItemGuid">
    <vt:lpwstr>44859268-e552-4f71-81b4-ca39bd175d99</vt:lpwstr>
  </property>
</Properties>
</file>