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3"/>
  </p:notesMasterIdLst>
  <p:sldIdLst>
    <p:sldId id="297" r:id="rId6"/>
    <p:sldId id="298" r:id="rId7"/>
    <p:sldId id="299" r:id="rId8"/>
    <p:sldId id="300" r:id="rId9"/>
    <p:sldId id="301" r:id="rId10"/>
    <p:sldId id="302" r:id="rId11"/>
    <p:sldId id="295" r:id="rId1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961"/>
    <a:srgbClr val="F6A500"/>
    <a:srgbClr val="E3B400"/>
    <a:srgbClr val="1C2C4F"/>
    <a:srgbClr val="18355E"/>
    <a:srgbClr val="6396BA"/>
    <a:srgbClr val="285D93"/>
    <a:srgbClr val="414140"/>
    <a:srgbClr val="1A6992"/>
    <a:srgbClr val="008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84" autoAdjust="0"/>
    <p:restoredTop sz="94660"/>
  </p:normalViewPr>
  <p:slideViewPr>
    <p:cSldViewPr snapToGrid="0">
      <p:cViewPr varScale="1">
        <p:scale>
          <a:sx n="214" d="100"/>
          <a:sy n="214" d="100"/>
        </p:scale>
        <p:origin x="680" y="16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olorful swirly circle on a blue background&#10;&#10;Description automatically generated">
            <a:extLst>
              <a:ext uri="{FF2B5EF4-FFF2-40B4-BE49-F238E27FC236}">
                <a16:creationId xmlns:a16="http://schemas.microsoft.com/office/drawing/2014/main" id="{BA2D9F37-CECE-956D-E16A-DA131AFCDF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601" y="3317146"/>
            <a:ext cx="3822700" cy="237388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460602" y="2442175"/>
            <a:ext cx="5044588" cy="5451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66907" y="1672929"/>
            <a:ext cx="5000704" cy="709965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0601" y="3601634"/>
            <a:ext cx="3752453" cy="22922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60601" y="3814701"/>
            <a:ext cx="3752453" cy="23738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DCCF5F0-1DF6-300C-424D-3E72A981A8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5" y="4492489"/>
            <a:ext cx="1507657" cy="321239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475E73F-3C4A-B878-50A1-1B7888C031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31" y="4426116"/>
            <a:ext cx="762024" cy="330830"/>
          </a:xfrm>
          <a:prstGeom prst="rect">
            <a:avLst/>
          </a:prstGeom>
        </p:spPr>
      </p:pic>
      <p:pic>
        <p:nvPicPr>
          <p:cNvPr id="14" name="Picture 13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5D091CCF-46BF-82B9-2DE0-ECDA90878FC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40" y="301261"/>
            <a:ext cx="1688014" cy="9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8242A-115F-FAAB-3C19-C8B609AB6C4B}"/>
              </a:ext>
            </a:extLst>
          </p:cNvPr>
          <p:cNvSpPr/>
          <p:nvPr userDrawn="1"/>
        </p:nvSpPr>
        <p:spPr>
          <a:xfrm>
            <a:off x="0" y="4340267"/>
            <a:ext cx="9144000" cy="824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3601320"/>
          </a:xfrm>
        </p:spPr>
        <p:txBody>
          <a:bodyPr/>
          <a:lstStyle>
            <a:lvl1pPr>
              <a:defRPr sz="16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396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8" name="Picture 7" descr="A colorful background with lines&#10;&#10;Description automatically generated with medium confidence">
            <a:extLst>
              <a:ext uri="{FF2B5EF4-FFF2-40B4-BE49-F238E27FC236}">
                <a16:creationId xmlns:a16="http://schemas.microsoft.com/office/drawing/2014/main" id="{F477A8E2-0B99-ED90-CC54-CF0C457577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89" t="67861" r="4589" b="1"/>
          <a:stretch/>
        </p:blipFill>
        <p:spPr>
          <a:xfrm>
            <a:off x="0" y="4755599"/>
            <a:ext cx="9144000" cy="412398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25515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98D6321C-472B-7FBA-DCAD-482BD2B909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43"/>
          <a:stretch/>
        </p:blipFill>
        <p:spPr>
          <a:xfrm>
            <a:off x="350201" y="4818216"/>
            <a:ext cx="861109" cy="27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3357062"/>
          </a:xfrm>
        </p:spPr>
        <p:txBody>
          <a:bodyPr/>
          <a:lstStyle>
            <a:lvl1pPr>
              <a:defRPr sz="16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60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orful swirly circle on a blue background&#10;&#10;Description automatically generated">
            <a:extLst>
              <a:ext uri="{FF2B5EF4-FFF2-40B4-BE49-F238E27FC236}">
                <a16:creationId xmlns:a16="http://schemas.microsoft.com/office/drawing/2014/main" id="{96F747BC-CA05-EF83-86CD-9413EFB5A3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02E3BFA-A031-B223-B9E0-F61758792D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5" y="4492489"/>
            <a:ext cx="1507657" cy="321239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9773C053-F1AA-0816-AD3B-A02CA69E17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31" y="4426116"/>
            <a:ext cx="762024" cy="33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olorful background with lines&#10;&#10;Description automatically generated with medium confidence">
            <a:extLst>
              <a:ext uri="{FF2B5EF4-FFF2-40B4-BE49-F238E27FC236}">
                <a16:creationId xmlns:a16="http://schemas.microsoft.com/office/drawing/2014/main" id="{AD9C7099-EDE5-12F7-416D-ECC87915A59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89" t="45774" r="4589"/>
          <a:stretch/>
        </p:blipFill>
        <p:spPr>
          <a:xfrm>
            <a:off x="0" y="4465908"/>
            <a:ext cx="9144000" cy="695826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306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9244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1DEE7437-BF42-38B7-CCA3-CE0457B53B0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28"/>
          <a:stretch/>
        </p:blipFill>
        <p:spPr>
          <a:xfrm>
            <a:off x="350202" y="4598129"/>
            <a:ext cx="977558" cy="42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3" r:id="rId2"/>
    <p:sldLayoutId id="2147483650" r:id="rId3"/>
    <p:sldLayoutId id="2147483661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E6396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A08FEB-7D89-4706-0C59-EAB786EECA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Badreddine Ajbar </a:t>
            </a:r>
            <a:r>
              <a:rPr lang="en-US" dirty="0" err="1"/>
              <a:t>el</a:t>
            </a:r>
            <a:r>
              <a:rPr lang="en-US" dirty="0"/>
              <a:t> Gueriri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3465FD-75EF-F8F6-54FF-3113B792E5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Sig-Procurement Side-Meeting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FA79CE5-2B6A-BA67-AAD6-05CD56D779C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0601" y="3662301"/>
            <a:ext cx="3752453" cy="23738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Friday 13</a:t>
            </a:r>
            <a:r>
              <a:rPr lang="en-US" baseline="30000" dirty="0"/>
              <a:t>th</a:t>
            </a:r>
            <a:r>
              <a:rPr lang="en-US" dirty="0"/>
              <a:t> of June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33E1CB-530C-3CD0-5CDA-3523DC6449D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613CAA-3363-B02C-5A3C-3710D17826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0601" y="2133845"/>
            <a:ext cx="5044588" cy="545199"/>
          </a:xfrm>
        </p:spPr>
        <p:txBody>
          <a:bodyPr/>
          <a:lstStyle/>
          <a:p>
            <a:r>
              <a:rPr lang="en-NL" dirty="0">
                <a:solidFill>
                  <a:srgbClr val="E3B400"/>
                </a:solidFill>
              </a:rPr>
              <a:t>O</a:t>
            </a:r>
            <a:r>
              <a:rPr lang="en-GB" dirty="0">
                <a:solidFill>
                  <a:srgbClr val="E3B400"/>
                </a:solidFill>
              </a:rPr>
              <a:t>p</a:t>
            </a:r>
            <a:r>
              <a:rPr lang="en-NL" dirty="0">
                <a:solidFill>
                  <a:srgbClr val="E3B400"/>
                </a:solidFill>
              </a:rPr>
              <a:t>en dialogue</a:t>
            </a:r>
            <a:r>
              <a:rPr lang="en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30137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9F40DC-C8BF-9A89-A35E-A084A5EAA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1" y="827388"/>
            <a:ext cx="7734619" cy="35541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Focus topic: Sustainability in Procurement</a:t>
            </a:r>
          </a:p>
          <a:p>
            <a:endParaRPr lang="en-US" dirty="0"/>
          </a:p>
          <a:p>
            <a:r>
              <a:rPr lang="en-US" dirty="0"/>
              <a:t>Suggested side topic 2 </a:t>
            </a:r>
          </a:p>
          <a:p>
            <a:endParaRPr lang="en-US" dirty="0"/>
          </a:p>
          <a:p>
            <a:r>
              <a:rPr lang="en-US" dirty="0"/>
              <a:t>(Optional) demo of AI tool</a:t>
            </a:r>
          </a:p>
          <a:p>
            <a:endParaRPr lang="en-US" dirty="0"/>
          </a:p>
          <a:p>
            <a:r>
              <a:rPr lang="en-US" dirty="0"/>
              <a:t>Upcoming meetings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C7249-20CD-F8CD-AB6A-84A2A873E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C7EF5-31FB-E58B-F17D-668635F59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Agenda</a:t>
            </a:r>
          </a:p>
        </p:txBody>
      </p:sp>
      <p:pic>
        <p:nvPicPr>
          <p:cNvPr id="2050" name="Picture 2" descr="Agenda and manager icon concept | Premium Vector">
            <a:extLst>
              <a:ext uri="{FF2B5EF4-FFF2-40B4-BE49-F238E27FC236}">
                <a16:creationId xmlns:a16="http://schemas.microsoft.com/office/drawing/2014/main" id="{39DF7D45-FD56-F890-C925-D68BB4E81C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13"/>
          <a:stretch>
            <a:fillRect/>
          </a:stretch>
        </p:blipFill>
        <p:spPr bwMode="auto">
          <a:xfrm>
            <a:off x="5197643" y="575109"/>
            <a:ext cx="3823034" cy="328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63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806DC3-3809-815C-712B-9D1CA53435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3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6833B02-BAF0-D103-53D7-7DD9AD04B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Focus Topic: Sustainability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F776C0-E41E-DF32-DAEB-E058973C6BB2}"/>
              </a:ext>
            </a:extLst>
          </p:cNvPr>
          <p:cNvSpPr txBox="1"/>
          <p:nvPr/>
        </p:nvSpPr>
        <p:spPr>
          <a:xfrm rot="19655500">
            <a:off x="-839914" y="1840641"/>
            <a:ext cx="10510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6000" dirty="0">
                <a:solidFill>
                  <a:srgbClr val="F6A500"/>
                </a:solidFill>
              </a:rPr>
              <a:t>Blank</a:t>
            </a:r>
          </a:p>
        </p:txBody>
      </p:sp>
    </p:spTree>
    <p:extLst>
      <p:ext uri="{BB962C8B-B14F-4D97-AF65-F5344CB8AC3E}">
        <p14:creationId xmlns:p14="http://schemas.microsoft.com/office/powerpoint/2010/main" val="1406462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BB5465-0E92-D508-C98C-C8EA56349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841" y="0"/>
            <a:ext cx="7603958" cy="4448315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F02913-C69E-85BF-2F77-620BB5D0A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30089E-1664-78A0-0E76-87E42C413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840237" y="1840235"/>
            <a:ext cx="4448316" cy="767841"/>
          </a:xfrm>
        </p:spPr>
        <p:txBody>
          <a:bodyPr anchor="ctr">
            <a:normAutofit/>
          </a:bodyPr>
          <a:lstStyle/>
          <a:p>
            <a:pPr algn="ctr"/>
            <a:r>
              <a:rPr lang="en-NL" dirty="0"/>
              <a:t>Free topic space</a:t>
            </a:r>
          </a:p>
        </p:txBody>
      </p:sp>
    </p:spTree>
    <p:extLst>
      <p:ext uri="{BB962C8B-B14F-4D97-AF65-F5344CB8AC3E}">
        <p14:creationId xmlns:p14="http://schemas.microsoft.com/office/powerpoint/2010/main" val="2770694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92A8C0-7171-6E70-381E-92612DA5F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Benefits not only in the outcome</a:t>
            </a:r>
          </a:p>
          <a:p>
            <a:r>
              <a:rPr lang="en-GB" dirty="0"/>
              <a:t>L</a:t>
            </a:r>
            <a:r>
              <a:rPr lang="en-NL" dirty="0"/>
              <a:t>ink…</a:t>
            </a:r>
          </a:p>
          <a:p>
            <a:endParaRPr lang="en-NL" dirty="0"/>
          </a:p>
          <a:p>
            <a:r>
              <a:rPr lang="en-NL" sz="1400" dirty="0"/>
              <a:t>Question: </a:t>
            </a:r>
            <a:r>
              <a:rPr lang="en-GB" sz="1400" dirty="0">
                <a:solidFill>
                  <a:srgbClr val="E63961"/>
                </a:solidFill>
              </a:rPr>
              <a:t>"Annex 3: Article 19. Security Procedures and internal rules</a:t>
            </a:r>
            <a:br>
              <a:rPr lang="en-GB" sz="1400" dirty="0">
                <a:solidFill>
                  <a:srgbClr val="E63961"/>
                </a:solidFill>
              </a:rPr>
            </a:br>
            <a:r>
              <a:rPr lang="en-GB" sz="1400" dirty="0">
                <a:solidFill>
                  <a:srgbClr val="E63961"/>
                </a:solidFill>
              </a:rPr>
              <a:t>Article 19.3 We would like to add that such a security investigation will be conducted in consultation with the Counterparty. It is understandable that the Customer wishes to conduct a security investigation, and we are happy to cooperate. However, we do not subject our personnel to investigations without being informed of the nature of the investigation."</a:t>
            </a:r>
            <a:endParaRPr lang="en-NL" sz="1400" dirty="0">
              <a:solidFill>
                <a:srgbClr val="E6396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19F63-F4FF-76B9-DCE5-60AC70269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AE4C30-60FA-DF07-6DD1-C1D1BB8A6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AI in Procurement</a:t>
            </a:r>
          </a:p>
        </p:txBody>
      </p:sp>
    </p:spTree>
    <p:extLst>
      <p:ext uri="{BB962C8B-B14F-4D97-AF65-F5344CB8AC3E}">
        <p14:creationId xmlns:p14="http://schemas.microsoft.com/office/powerpoint/2010/main" val="282950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udapest | Three Corners Hotels &amp; Resorts">
            <a:extLst>
              <a:ext uri="{FF2B5EF4-FFF2-40B4-BE49-F238E27FC236}">
                <a16:creationId xmlns:a16="http://schemas.microsoft.com/office/drawing/2014/main" id="{DC97E9D5-9A0A-B394-695E-BA6F340C6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7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F285CE-7942-3F6C-2F87-CF90CA62B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Face 2 face meeting opportunities with SIG-MSP</a:t>
            </a:r>
          </a:p>
          <a:p>
            <a:endParaRPr lang="en-NL" dirty="0"/>
          </a:p>
          <a:p>
            <a:r>
              <a:rPr lang="en-NL" dirty="0"/>
              <a:t>Stay engaged in the discussions, let yourself be heard in the SIG</a:t>
            </a:r>
          </a:p>
          <a:p>
            <a:endParaRPr lang="en-NL" dirty="0"/>
          </a:p>
          <a:p>
            <a:endParaRPr lang="en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642DE9-4CFC-8275-589E-5EBAA77B1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7D4FE0-14B6-930D-677A-70645299C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Upcoming news</a:t>
            </a:r>
          </a:p>
        </p:txBody>
      </p:sp>
    </p:spTree>
    <p:extLst>
      <p:ext uri="{BB962C8B-B14F-4D97-AF65-F5344CB8AC3E}">
        <p14:creationId xmlns:p14="http://schemas.microsoft.com/office/powerpoint/2010/main" val="250542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348D8F-4883-F698-E8B7-38962B0631B6}"/>
              </a:ext>
            </a:extLst>
          </p:cNvPr>
          <p:cNvSpPr txBox="1">
            <a:spLocks/>
          </p:cNvSpPr>
          <p:nvPr/>
        </p:nvSpPr>
        <p:spPr>
          <a:xfrm>
            <a:off x="610930" y="2447997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C39C7EC-1AC8-7BAD-8633-820FEC8D5523}"/>
              </a:ext>
            </a:extLst>
          </p:cNvPr>
          <p:cNvSpPr txBox="1">
            <a:spLocks/>
          </p:cNvSpPr>
          <p:nvPr/>
        </p:nvSpPr>
        <p:spPr>
          <a:xfrm>
            <a:off x="555228" y="1852204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chemeClr val="accent4"/>
                </a:solidFill>
              </a:rPr>
              <a:t>Thank you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F9C187A-2B08-31D4-7F63-BFCF807A1155}"/>
              </a:ext>
            </a:extLst>
          </p:cNvPr>
          <p:cNvSpPr txBox="1">
            <a:spLocks/>
          </p:cNvSpPr>
          <p:nvPr/>
        </p:nvSpPr>
        <p:spPr>
          <a:xfrm>
            <a:off x="610930" y="3470165"/>
            <a:ext cx="3795964" cy="2631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b="0" kern="1200" baseline="0">
                <a:solidFill>
                  <a:srgbClr val="E3B4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Sig-procurement@lists.geant.org</a:t>
            </a:r>
            <a:endParaRPr lang="en-GB" dirty="0"/>
          </a:p>
          <a:p>
            <a:r>
              <a:rPr lang="en-GB" dirty="0" err="1"/>
              <a:t>Badre.ajbar@geant.org</a:t>
            </a:r>
            <a:endParaRPr lang="en-GB" dirty="0"/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DBBA00E-2452-030F-2C88-0C111EC9A9AD}"/>
              </a:ext>
            </a:extLst>
          </p:cNvPr>
          <p:cNvSpPr txBox="1">
            <a:spLocks/>
          </p:cNvSpPr>
          <p:nvPr/>
        </p:nvSpPr>
        <p:spPr>
          <a:xfrm>
            <a:off x="742832" y="2447997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Safe travels!</a:t>
            </a:r>
          </a:p>
        </p:txBody>
      </p:sp>
    </p:spTree>
    <p:extLst>
      <p:ext uri="{BB962C8B-B14F-4D97-AF65-F5344CB8AC3E}">
        <p14:creationId xmlns:p14="http://schemas.microsoft.com/office/powerpoint/2010/main" val="70562869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7760</TotalTime>
  <Words>178</Words>
  <Application>Microsoft Macintosh PowerPoint</Application>
  <PresentationFormat>On-screen Show (16:9)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GEANT Association</vt:lpstr>
      <vt:lpstr>PowerPoint Presentation</vt:lpstr>
      <vt:lpstr>Agenda</vt:lpstr>
      <vt:lpstr>Focus Topic: Sustainability</vt:lpstr>
      <vt:lpstr>Free topic space</vt:lpstr>
      <vt:lpstr>AI in Procurement</vt:lpstr>
      <vt:lpstr>Upcoming news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Badreddine Ajbar El Gueriri</cp:lastModifiedBy>
  <cp:revision>167</cp:revision>
  <dcterms:created xsi:type="dcterms:W3CDTF">2015-04-29T14:13:57Z</dcterms:created>
  <dcterms:modified xsi:type="dcterms:W3CDTF">2025-06-13T12:39:42Z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