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8" r:id="rId3"/>
    <p:sldId id="361" r:id="rId4"/>
    <p:sldId id="363" r:id="rId5"/>
    <p:sldId id="360" r:id="rId6"/>
    <p:sldId id="362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4C7F94"/>
    <a:srgbClr val="C7DBE3"/>
    <a:srgbClr val="065081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21" autoAdjust="0"/>
    <p:restoredTop sz="81703" autoAdjust="0"/>
  </p:normalViewPr>
  <p:slideViewPr>
    <p:cSldViewPr snapToGrid="0">
      <p:cViewPr varScale="1">
        <p:scale>
          <a:sx n="95" d="100"/>
          <a:sy n="95" d="100"/>
        </p:scale>
        <p:origin x="72" y="18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hyperlink" Target="https://www.geant.org/Innovation/SIG_TF/Pages/Home.aspx" TargetMode="External"/><Relationship Id="rId7" Type="http://schemas.openxmlformats.org/officeDocument/2006/relationships/image" Target="../media/image37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hyperlink" Target="http://www.geant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ant.org/" TargetMode="External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16809" y="-3163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048036" y="2257049"/>
            <a:ext cx="6346476" cy="10693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smtClean="0">
                <a:solidFill>
                  <a:schemeClr val="bg1"/>
                </a:solidFill>
              </a:rPr>
              <a:t>GÉANT Community </a:t>
            </a:r>
            <a:r>
              <a:rPr lang="en-US" sz="3600" b="0" dirty="0" err="1" smtClean="0">
                <a:solidFill>
                  <a:schemeClr val="bg1"/>
                </a:solidFill>
              </a:rPr>
              <a:t>Programme</a:t>
            </a:r>
            <a:endParaRPr lang="en-US" sz="3600" b="0" dirty="0" smtClean="0">
              <a:solidFill>
                <a:schemeClr val="bg1"/>
              </a:solidFill>
            </a:endParaRPr>
          </a:p>
          <a:p>
            <a:r>
              <a:rPr lang="en-US" sz="3600" b="0" dirty="0" smtClean="0">
                <a:solidFill>
                  <a:schemeClr val="bg1"/>
                </a:solidFill>
              </a:rPr>
              <a:t>Communications Activities</a:t>
            </a:r>
          </a:p>
          <a:p>
            <a:endParaRPr lang="en-US" sz="3600" b="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048036" y="3755960"/>
            <a:ext cx="5039559" cy="11439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</a:rPr>
              <a:t>Rosanna Norman, Communications Officer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Amsterdam, 24</a:t>
            </a:r>
            <a:r>
              <a:rPr lang="en-US" sz="2000" baseline="30000" dirty="0" smtClean="0">
                <a:solidFill>
                  <a:schemeClr val="bg1"/>
                </a:solidFill>
              </a:rPr>
              <a:t>th</a:t>
            </a:r>
            <a:r>
              <a:rPr lang="en-US" sz="2000" dirty="0" smtClean="0">
                <a:solidFill>
                  <a:schemeClr val="bg1"/>
                </a:solidFill>
              </a:rPr>
              <a:t> October 2017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834189" y="722223"/>
            <a:ext cx="1640163" cy="9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 smtClean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304800" y="1443865"/>
            <a:ext cx="5510463" cy="532590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WHAT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Raise profile </a:t>
            </a:r>
            <a:r>
              <a:rPr lang="en-GB" sz="2000" b="0" dirty="0" smtClean="0">
                <a:solidFill>
                  <a:schemeClr val="accent1">
                    <a:lumMod val="50000"/>
                  </a:schemeClr>
                </a:solidFill>
              </a:rPr>
              <a:t>of SIGs and TFs</a:t>
            </a:r>
            <a:endParaRPr lang="en-GB" sz="2000" b="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ncrease visibility </a:t>
            </a:r>
            <a:r>
              <a:rPr lang="en-GB" sz="2000" b="0" dirty="0" smtClean="0">
                <a:solidFill>
                  <a:schemeClr val="accent1">
                    <a:lumMod val="50000"/>
                  </a:schemeClr>
                </a:solidFill>
              </a:rPr>
              <a:t>of activities and outcomes</a:t>
            </a: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WHY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GB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2000" b="0" dirty="0" smtClean="0">
                <a:solidFill>
                  <a:schemeClr val="accent1">
                    <a:lumMod val="50000"/>
                  </a:schemeClr>
                </a:solidFill>
              </a:rPr>
              <a:t>Divulge, </a:t>
            </a:r>
            <a:r>
              <a:rPr lang="en-GB" sz="2000" b="0" dirty="0">
                <a:solidFill>
                  <a:schemeClr val="accent1">
                    <a:lumMod val="50000"/>
                  </a:schemeClr>
                </a:solidFill>
              </a:rPr>
              <a:t>g</a:t>
            </a:r>
            <a:r>
              <a:rPr lang="en-GB" sz="2000" b="0" dirty="0" smtClean="0">
                <a:solidFill>
                  <a:schemeClr val="accent1">
                    <a:lumMod val="50000"/>
                  </a:schemeClr>
                </a:solidFill>
              </a:rPr>
              <a:t>enerate &amp; stimulate sharing &amp; collaboration</a:t>
            </a:r>
          </a:p>
          <a:p>
            <a:endParaRPr lang="en-GB" sz="1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WHERE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GB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Within </a:t>
            </a:r>
            <a:r>
              <a:rPr lang="en-GB" sz="2000" b="0" dirty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Outside </a:t>
            </a:r>
            <a:r>
              <a:rPr lang="en-GB" sz="2000" b="0" dirty="0">
                <a:solidFill>
                  <a:schemeClr val="accent1">
                    <a:lumMod val="50000"/>
                  </a:schemeClr>
                </a:solidFill>
              </a:rPr>
              <a:t>Community </a:t>
            </a:r>
            <a:endParaRPr lang="en-GB" sz="20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WHO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chemeClr val="accent1">
                    <a:lumMod val="50000"/>
                  </a:schemeClr>
                </a:solidFill>
              </a:rPr>
              <a:t>Rosanna Norman – dedicated communications resource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chemeClr val="accent1">
                    <a:lumMod val="50000"/>
                  </a:schemeClr>
                </a:solidFill>
              </a:rPr>
              <a:t>Working closely with Nicole Harris &amp; team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06288" y="664647"/>
            <a:ext cx="6038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OBJECTIVES</a:t>
            </a:r>
            <a:endParaRPr lang="en-GB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007" y="283268"/>
            <a:ext cx="4431774" cy="464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1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 smtClean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288235" y="1590260"/>
            <a:ext cx="5604086" cy="454218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Duplication under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People</a:t>
            </a:r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Innovation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Community Development  </a:t>
            </a:r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to become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GÉANT Community Programme  </a:t>
            </a:r>
            <a:endParaRPr lang="en-GB" sz="2400" dirty="0" smtClean="0">
              <a:solidFill>
                <a:schemeClr val="accent1">
                  <a:lumMod val="50000"/>
                </a:schemeClr>
              </a:solidFill>
              <a:hlinkClick r:id="rId3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SIGs </a:t>
            </a:r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 TFs </a:t>
            </a:r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from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Innovation</a:t>
            </a:r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 to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People </a:t>
            </a:r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under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 GÉANT Community Programme</a:t>
            </a:r>
          </a:p>
          <a:p>
            <a:pPr marL="1028700" lvl="1" indent="-342900"/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Campus Best Practice </a:t>
            </a:r>
            <a:r>
              <a:rPr lang="en-GB" sz="1800" b="0" dirty="0" smtClean="0">
                <a:solidFill>
                  <a:schemeClr val="accent1">
                    <a:lumMod val="50000"/>
                  </a:schemeClr>
                </a:solidFill>
              </a:rPr>
              <a:t>and </a:t>
            </a: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Green ICT </a:t>
            </a:r>
            <a:r>
              <a:rPr lang="en-GB" sz="1800" b="0" dirty="0" smtClean="0">
                <a:solidFill>
                  <a:schemeClr val="accent1">
                    <a:lumMod val="50000"/>
                  </a:schemeClr>
                </a:solidFill>
              </a:rPr>
              <a:t>become subsections of </a:t>
            </a: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SIG SCOPE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All other sections remain untouched</a:t>
            </a:r>
            <a:endParaRPr lang="en-GB" sz="2400" b="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600" b="0" dirty="0" smtClean="0">
                <a:solidFill>
                  <a:schemeClr val="accent1">
                    <a:lumMod val="50000"/>
                  </a:schemeClr>
                </a:solidFill>
              </a:rPr>
              <a:t>Reorganise 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TFs </a:t>
            </a:r>
            <a:r>
              <a:rPr lang="en-GB" sz="2600" b="0" dirty="0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 SIGs</a:t>
            </a:r>
          </a:p>
          <a:p>
            <a:pPr marL="1028700" lvl="1" indent="-342900"/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hemes on wheel</a:t>
            </a:r>
          </a:p>
          <a:p>
            <a:pPr marL="1028700" lvl="1" indent="-342900"/>
            <a:r>
              <a:rPr lang="en-GB" sz="1800" b="0" dirty="0" smtClean="0">
                <a:solidFill>
                  <a:schemeClr val="accent1">
                    <a:lumMod val="50000"/>
                  </a:schemeClr>
                </a:solidFill>
              </a:rPr>
              <a:t>Make the wheel interactive </a:t>
            </a:r>
          </a:p>
          <a:p>
            <a:endParaRPr lang="en-GB" sz="1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06288" y="271619"/>
            <a:ext cx="73537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TACTICS  -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Reorganise content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www.geant.org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8723" y="794839"/>
            <a:ext cx="4063550" cy="3408946"/>
          </a:xfrm>
          <a:prstGeom prst="rect">
            <a:avLst/>
          </a:prstGeom>
        </p:spPr>
      </p:pic>
      <p:pic>
        <p:nvPicPr>
          <p:cNvPr id="11" name="Content Placeholder 8"/>
          <p:cNvPicPr>
            <a:picLocks noChangeAspect="1"/>
          </p:cNvPicPr>
          <p:nvPr/>
        </p:nvPicPr>
        <p:blipFill rotWithShape="1">
          <a:blip r:embed="rId6"/>
          <a:srcRect l="16806" r="32743"/>
          <a:stretch/>
        </p:blipFill>
        <p:spPr>
          <a:xfrm>
            <a:off x="6416647" y="1389488"/>
            <a:ext cx="4068000" cy="4351338"/>
          </a:xfrm>
          <a:prstGeom prst="rect">
            <a:avLst/>
          </a:prstGeom>
        </p:spPr>
      </p:pic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18812" r="22418"/>
          <a:stretch/>
        </p:blipFill>
        <p:spPr>
          <a:xfrm>
            <a:off x="7224493" y="1948856"/>
            <a:ext cx="4068000" cy="3735606"/>
          </a:xfrm>
          <a:prstGeom prst="rect">
            <a:avLst/>
          </a:prstGeom>
        </p:spPr>
      </p:pic>
      <p:pic>
        <p:nvPicPr>
          <p:cNvPr id="10" name="Content Placeholder 6"/>
          <p:cNvPicPr>
            <a:picLocks noChangeAspect="1"/>
          </p:cNvPicPr>
          <p:nvPr/>
        </p:nvPicPr>
        <p:blipFill rotWithShape="1">
          <a:blip r:embed="rId8"/>
          <a:srcRect l="16628" r="36044"/>
          <a:stretch/>
        </p:blipFill>
        <p:spPr>
          <a:xfrm>
            <a:off x="6280484" y="2456472"/>
            <a:ext cx="38160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4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 smtClean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697832" y="1382665"/>
            <a:ext cx="9785685" cy="49218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Every page standardised</a:t>
            </a: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28700" lvl="1" indent="-342900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Intro text</a:t>
            </a:r>
          </a:p>
          <a:p>
            <a:pPr marL="1028700" lvl="1" indent="-342900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Event/date of next meeting (including link to </a:t>
            </a:r>
            <a:r>
              <a:rPr lang="en-GB" sz="2000" dirty="0" err="1" smtClean="0">
                <a:solidFill>
                  <a:schemeClr val="accent1">
                    <a:lumMod val="50000"/>
                  </a:schemeClr>
                </a:solidFill>
              </a:rPr>
              <a:t>eventr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to facilitate registration)</a:t>
            </a:r>
          </a:p>
          <a:p>
            <a:pPr marL="1028700" lvl="1" indent="-342900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Deliverable that can be published and shared: e.g. </a:t>
            </a: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white paper, blog posts</a:t>
            </a:r>
          </a:p>
          <a:p>
            <a:pPr marL="1028700" lvl="1" indent="-342900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Steering committee names</a:t>
            </a:r>
          </a:p>
          <a:p>
            <a:pPr marL="1028700" lvl="1" indent="-342900"/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Secretary contact details</a:t>
            </a:r>
          </a:p>
          <a:p>
            <a:pPr lvl="1" indent="0">
              <a:buNone/>
            </a:pP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600" b="0" dirty="0">
                <a:solidFill>
                  <a:schemeClr val="accent1">
                    <a:lumMod val="50000"/>
                  </a:schemeClr>
                </a:solidFill>
              </a:rPr>
              <a:t>Create </a:t>
            </a:r>
            <a:r>
              <a:rPr lang="en-GB" sz="2600" b="0" dirty="0" smtClean="0">
                <a:solidFill>
                  <a:schemeClr val="accent1">
                    <a:lumMod val="50000"/>
                  </a:schemeClr>
                </a:solidFill>
              </a:rPr>
              <a:t>in the back-end a </a:t>
            </a:r>
            <a:r>
              <a:rPr lang="en-GB" sz="2600" b="0" dirty="0">
                <a:solidFill>
                  <a:schemeClr val="accent1">
                    <a:lumMod val="50000"/>
                  </a:schemeClr>
                </a:solidFill>
              </a:rPr>
              <a:t>central repository </a:t>
            </a:r>
            <a:r>
              <a:rPr lang="en-GB" sz="2600" b="0" dirty="0" smtClean="0">
                <a:solidFill>
                  <a:schemeClr val="accent1">
                    <a:lumMod val="50000"/>
                  </a:schemeClr>
                </a:solidFill>
              </a:rPr>
              <a:t>for all materials and presentations  </a:t>
            </a:r>
            <a:endParaRPr lang="en-GB" sz="2600" b="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06288" y="664648"/>
            <a:ext cx="6607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TACTICS -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Update SIGs and TFs page 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content </a:t>
            </a:r>
          </a:p>
        </p:txBody>
      </p:sp>
    </p:spTree>
    <p:extLst>
      <p:ext uri="{BB962C8B-B14F-4D97-AF65-F5344CB8AC3E}">
        <p14:creationId xmlns:p14="http://schemas.microsoft.com/office/powerpoint/2010/main" val="126035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 smtClean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1195138" y="1647596"/>
            <a:ext cx="8767009" cy="470998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14309" y="404055"/>
            <a:ext cx="71452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TACTICS -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 Further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regular and new promotion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80336" y="246415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 Placeholder 10"/>
          <p:cNvSpPr txBox="1">
            <a:spLocks/>
          </p:cNvSpPr>
          <p:nvPr/>
        </p:nvSpPr>
        <p:spPr>
          <a:xfrm>
            <a:off x="1042738" y="1406062"/>
            <a:ext cx="8077200" cy="505890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Blog posts on planned &amp; attended events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0" dirty="0" err="1">
                <a:solidFill>
                  <a:schemeClr val="accent1">
                    <a:lumMod val="50000"/>
                  </a:schemeClr>
                </a:solidFill>
              </a:rPr>
              <a:t>PeaR</a:t>
            </a:r>
            <a:r>
              <a:rPr lang="en-GB" sz="2200" b="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weekly newsletter</a:t>
            </a:r>
            <a:endParaRPr lang="en-GB" sz="2200" b="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GN4 weekly updates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CONNECT </a:t>
            </a:r>
            <a:r>
              <a:rPr lang="en-GB" sz="2200" b="0" dirty="0">
                <a:solidFill>
                  <a:schemeClr val="accent1">
                    <a:lumMod val="50000"/>
                  </a:schemeClr>
                </a:solidFill>
              </a:rPr>
              <a:t>articles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Social media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Quarterly newsletter (</a:t>
            </a: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NEW)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European Journal of </a:t>
            </a:r>
            <a:r>
              <a:rPr lang="en-GB" sz="2200" b="0" smtClean="0">
                <a:solidFill>
                  <a:schemeClr val="accent1">
                    <a:lumMod val="50000"/>
                  </a:schemeClr>
                </a:solidFill>
              </a:rPr>
              <a:t>Higher Education (NEW)</a:t>
            </a:r>
            <a:endParaRPr lang="en-GB" sz="2200" b="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More specific </a:t>
            </a:r>
            <a:r>
              <a:rPr lang="en-GB" sz="2200" b="0" dirty="0" err="1" smtClean="0">
                <a:solidFill>
                  <a:schemeClr val="accent1">
                    <a:lumMod val="50000"/>
                  </a:schemeClr>
                </a:solidFill>
              </a:rPr>
              <a:t>marcomms</a:t>
            </a:r>
            <a:r>
              <a:rPr lang="en-GB" sz="2200" b="0" dirty="0" smtClean="0">
                <a:solidFill>
                  <a:schemeClr val="accent1">
                    <a:lumMod val="50000"/>
                  </a:schemeClr>
                </a:solidFill>
              </a:rPr>
              <a:t> support for larger events: e.g. CLAW workshop, TF-CSIRT logo creation</a:t>
            </a:r>
            <a:endParaRPr lang="en-GB" sz="2200" b="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26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indent="0">
              <a:buNone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771" y="5153113"/>
            <a:ext cx="5316181" cy="144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86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 smtClean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1195138" y="1647596"/>
            <a:ext cx="9308390" cy="315302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en-GB" sz="2400" b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8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06288" y="664647"/>
            <a:ext cx="6038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WHAT NEXT?</a:t>
            </a:r>
            <a:endParaRPr lang="en-GB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80336" y="246415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 Placeholder 10"/>
          <p:cNvSpPr txBox="1">
            <a:spLocks/>
          </p:cNvSpPr>
          <p:nvPr/>
        </p:nvSpPr>
        <p:spPr>
          <a:xfrm>
            <a:off x="1122947" y="1647597"/>
            <a:ext cx="7996991" cy="462486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Next steps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b="0" dirty="0" smtClean="0">
                <a:solidFill>
                  <a:schemeClr val="accent1">
                    <a:lumMod val="50000"/>
                  </a:schemeClr>
                </a:solidFill>
              </a:rPr>
              <a:t>Discuss and agree suggested 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www.geant.org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600" b="0" dirty="0">
                <a:solidFill>
                  <a:schemeClr val="accent1">
                    <a:lumMod val="50000"/>
                  </a:schemeClr>
                </a:solidFill>
              </a:rPr>
              <a:t>changes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b="0" dirty="0" smtClean="0">
                <a:solidFill>
                  <a:schemeClr val="accent1">
                    <a:lumMod val="50000"/>
                  </a:schemeClr>
                </a:solidFill>
              </a:rPr>
              <a:t>Brief design team and agree on timescale for delivery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b="0" dirty="0" smtClean="0">
                <a:solidFill>
                  <a:schemeClr val="accent1">
                    <a:lumMod val="50000"/>
                  </a:schemeClr>
                </a:solidFill>
              </a:rPr>
              <a:t>Announce changes to the Community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b="0" dirty="0" smtClean="0">
                <a:solidFill>
                  <a:schemeClr val="accent1">
                    <a:lumMod val="50000"/>
                  </a:schemeClr>
                </a:solidFill>
              </a:rPr>
              <a:t>Monitor web traffic and report analytics on a regular basis</a:t>
            </a:r>
          </a:p>
          <a:p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Ongoing promotion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b="0" dirty="0" smtClean="0">
                <a:solidFill>
                  <a:schemeClr val="accent1">
                    <a:lumMod val="50000"/>
                  </a:schemeClr>
                </a:solidFill>
              </a:rPr>
              <a:t>Blog, social media (Facebook, LinkedIn, Twitter), </a:t>
            </a:r>
            <a:r>
              <a:rPr lang="en-GB" sz="2600" b="0" dirty="0" err="1" smtClean="0">
                <a:solidFill>
                  <a:schemeClr val="accent1">
                    <a:lumMod val="50000"/>
                  </a:schemeClr>
                </a:solidFill>
              </a:rPr>
              <a:t>PeaR</a:t>
            </a:r>
            <a:endParaRPr lang="en-GB" sz="26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GB" sz="2600" b="0" i="1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GB" sz="2600" b="0" i="1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2600" b="0" i="1" smtClean="0">
                <a:solidFill>
                  <a:schemeClr val="accent1">
                    <a:lumMod val="50000"/>
                  </a:schemeClr>
                </a:solidFill>
              </a:rPr>
              <a:t>Changes and </a:t>
            </a:r>
            <a:r>
              <a:rPr lang="en-GB" sz="2600" b="0" i="1" dirty="0" smtClean="0">
                <a:solidFill>
                  <a:schemeClr val="accent1">
                    <a:lumMod val="50000"/>
                  </a:schemeClr>
                </a:solidFill>
              </a:rPr>
              <a:t>ongoing promotion progress in parallel</a:t>
            </a:r>
          </a:p>
          <a:p>
            <a:pPr marL="457200" indent="-457200">
              <a:buFontTx/>
              <a:buChar char="-"/>
            </a:pPr>
            <a:endParaRPr lang="en-GB" sz="26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26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indent="0">
              <a:buNone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sz="1800" b="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2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1165752" y="2689286"/>
            <a:ext cx="3920598" cy="14159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smtClean="0">
                <a:solidFill>
                  <a:schemeClr val="bg1"/>
                </a:solidFill>
              </a:rPr>
              <a:t>Any Questions?</a:t>
            </a:r>
            <a:endParaRPr lang="en-US" sz="3600" b="0" dirty="0">
              <a:solidFill>
                <a:schemeClr val="bg1"/>
              </a:solidFill>
            </a:endParaRP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7403" y="6370596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© GEANT Limited on behalf of </a:t>
            </a:r>
            <a:r>
              <a:rPr lang="en-GB" sz="6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GN4-2).</a:t>
            </a:r>
            <a:endParaRPr lang="en-GB" sz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734" y="6416389"/>
            <a:ext cx="262940" cy="1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" id="{650508CC-0C09-4CFD-B1E1-A0C968D2328C}" vid="{3552EFB3-F4A0-477F-B20A-85BC8F3304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 (1)</Template>
  <TotalTime>1092</TotalTime>
  <Words>307</Words>
  <Application>Microsoft Office PowerPoint</Application>
  <PresentationFormat>Widescreen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DANTE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Rosanna Norman</dc:creator>
  <cp:lastModifiedBy>Rosanna Norman</cp:lastModifiedBy>
  <cp:revision>47</cp:revision>
  <dcterms:created xsi:type="dcterms:W3CDTF">2017-09-06T10:08:33Z</dcterms:created>
  <dcterms:modified xsi:type="dcterms:W3CDTF">2017-10-24T09:47:11Z</dcterms:modified>
</cp:coreProperties>
</file>