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16"/>
  </p:notesMasterIdLst>
  <p:sldIdLst>
    <p:sldId id="278" r:id="rId6"/>
    <p:sldId id="281" r:id="rId7"/>
    <p:sldId id="283" r:id="rId8"/>
    <p:sldId id="284" r:id="rId9"/>
    <p:sldId id="288" r:id="rId10"/>
    <p:sldId id="285" r:id="rId11"/>
    <p:sldId id="293" r:id="rId12"/>
    <p:sldId id="289" r:id="rId13"/>
    <p:sldId id="291" r:id="rId14"/>
    <p:sldId id="290" r:id="rId15"/>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61"/>
    <a:srgbClr val="ED1556"/>
    <a:srgbClr val="003F5D"/>
    <a:srgbClr val="1C4161"/>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1" autoAdjust="0"/>
    <p:restoredTop sz="95842" autoAdjust="0"/>
  </p:normalViewPr>
  <p:slideViewPr>
    <p:cSldViewPr snapToGrid="0">
      <p:cViewPr varScale="1">
        <p:scale>
          <a:sx n="98" d="100"/>
          <a:sy n="98" d="100"/>
        </p:scale>
        <p:origin x="1008" y="8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22/10/2018</a:t>
            </a:fld>
            <a:endParaRPr lang="en-GB"/>
          </a:p>
        </p:txBody>
      </p:sp>
      <p:sp>
        <p:nvSpPr>
          <p:cNvPr id="4" name="Slide Image Placeholder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CBC110B-1C27-4A5B-8007-E6BF4BB6C5F7}" type="slidenum">
              <a:rPr lang="en-GB" smtClean="0"/>
              <a:t>2</a:t>
            </a:fld>
            <a:endParaRPr lang="en-GB"/>
          </a:p>
        </p:txBody>
      </p:sp>
    </p:spTree>
    <p:extLst>
      <p:ext uri="{BB962C8B-B14F-4D97-AF65-F5344CB8AC3E}">
        <p14:creationId xmlns:p14="http://schemas.microsoft.com/office/powerpoint/2010/main" val="549519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  Erik left project</a:t>
            </a:r>
          </a:p>
          <a:p>
            <a:pPr marL="171450" indent="-171450">
              <a:buFontTx/>
              <a:buChar char="-"/>
            </a:pPr>
            <a:r>
              <a:rPr lang="en-GB" dirty="0"/>
              <a:t>Mark to understand the code and learn new language</a:t>
            </a:r>
          </a:p>
          <a:p>
            <a:pPr marL="171450" indent="-171450">
              <a:buFontTx/>
              <a:buChar char="-"/>
            </a:pPr>
            <a:r>
              <a:rPr lang="en-GB" dirty="0"/>
              <a:t>SW - not fully dedicated resource</a:t>
            </a:r>
          </a:p>
          <a:p>
            <a:pPr marL="171450" indent="-171450">
              <a:buFontTx/>
              <a:buChar char="-"/>
            </a:pPr>
            <a:r>
              <a:rPr lang="en-GB" dirty="0"/>
              <a:t>Data mapping needed to be done (i.e. GEANT)</a:t>
            </a:r>
          </a:p>
        </p:txBody>
      </p:sp>
      <p:sp>
        <p:nvSpPr>
          <p:cNvPr id="4" name="Slide Number Placeholder 3"/>
          <p:cNvSpPr>
            <a:spLocks noGrp="1"/>
          </p:cNvSpPr>
          <p:nvPr>
            <p:ph type="sldNum" sz="quarter" idx="5"/>
          </p:nvPr>
        </p:nvSpPr>
        <p:spPr/>
        <p:txBody>
          <a:bodyPr/>
          <a:lstStyle/>
          <a:p>
            <a:fld id="{9CBC110B-1C27-4A5B-8007-E6BF4BB6C5F7}" type="slidenum">
              <a:rPr lang="en-GB" smtClean="0"/>
              <a:t>6</a:t>
            </a:fld>
            <a:endParaRPr lang="en-GB"/>
          </a:p>
        </p:txBody>
      </p:sp>
    </p:spTree>
    <p:extLst>
      <p:ext uri="{BB962C8B-B14F-4D97-AF65-F5344CB8AC3E}">
        <p14:creationId xmlns:p14="http://schemas.microsoft.com/office/powerpoint/2010/main" val="3271396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Scope of this – MPV thank you for noticing this. I would like to remind you that this is a minimum viable product. Effectively we have been working for couple of months   </a:t>
            </a:r>
          </a:p>
        </p:txBody>
      </p:sp>
      <p:sp>
        <p:nvSpPr>
          <p:cNvPr id="4" name="Slide Number Placeholder 3"/>
          <p:cNvSpPr>
            <a:spLocks noGrp="1"/>
          </p:cNvSpPr>
          <p:nvPr>
            <p:ph type="sldNum" sz="quarter" idx="5"/>
          </p:nvPr>
        </p:nvSpPr>
        <p:spPr/>
        <p:txBody>
          <a:bodyPr/>
          <a:lstStyle/>
          <a:p>
            <a:fld id="{9CBC110B-1C27-4A5B-8007-E6BF4BB6C5F7}" type="slidenum">
              <a:rPr lang="en-GB" smtClean="0"/>
              <a:t>8</a:t>
            </a:fld>
            <a:endParaRPr lang="en-GB"/>
          </a:p>
        </p:txBody>
      </p:sp>
    </p:spTree>
    <p:extLst>
      <p:ext uri="{BB962C8B-B14F-4D97-AF65-F5344CB8AC3E}">
        <p14:creationId xmlns:p14="http://schemas.microsoft.com/office/powerpoint/2010/main" val="34536354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050" y="3094772"/>
            <a:ext cx="9186861" cy="3779897"/>
          </a:xfrm>
          <a:prstGeom prst="rect">
            <a:avLst/>
          </a:prstGeom>
        </p:spPr>
      </p:pic>
      <p:sp>
        <p:nvSpPr>
          <p:cNvPr id="5" name="Text Placeholder 4"/>
          <p:cNvSpPr>
            <a:spLocks noGrp="1"/>
          </p:cNvSpPr>
          <p:nvPr>
            <p:ph type="body" sz="quarter" idx="11" hasCustomPrompt="1"/>
          </p:nvPr>
        </p:nvSpPr>
        <p:spPr>
          <a:xfrm>
            <a:off x="930191" y="2448121"/>
            <a:ext cx="5096933" cy="375289"/>
          </a:xfrm>
        </p:spPr>
        <p:txBody>
          <a:bodyPr/>
          <a:lstStyle>
            <a:lvl1pPr marL="0" indent="0">
              <a:buNone/>
              <a:defRPr b="1" baseline="0"/>
            </a:lvl1pPr>
          </a:lstStyle>
          <a:p>
            <a:pPr lvl="0"/>
            <a:r>
              <a:rPr lang="en-US" dirty="0"/>
              <a:t>Presenter</a:t>
            </a:r>
          </a:p>
        </p:txBody>
      </p:sp>
      <p:sp>
        <p:nvSpPr>
          <p:cNvPr id="7" name="Text Placeholder 6"/>
          <p:cNvSpPr>
            <a:spLocks noGrp="1"/>
          </p:cNvSpPr>
          <p:nvPr>
            <p:ph type="body" sz="quarter" idx="12" hasCustomPrompt="1"/>
          </p:nvPr>
        </p:nvSpPr>
        <p:spPr>
          <a:xfrm>
            <a:off x="930191" y="4552754"/>
            <a:ext cx="5003270" cy="436340"/>
          </a:xfrm>
        </p:spPr>
        <p:txBody>
          <a:bodyPr/>
          <a:lstStyle>
            <a:lvl1pPr marL="0" indent="0">
              <a:buNone/>
              <a:defRPr/>
            </a:lvl1pPr>
          </a:lstStyle>
          <a:p>
            <a:pPr lvl="0"/>
            <a:r>
              <a:rPr lang="en-US" dirty="0"/>
              <a:t>Event, Location</a:t>
            </a:r>
            <a:endParaRPr lang="en-GB" dirty="0"/>
          </a:p>
        </p:txBody>
      </p:sp>
      <p:sp>
        <p:nvSpPr>
          <p:cNvPr id="14" name="Rectangle 13"/>
          <p:cNvSpPr/>
          <p:nvPr userDrawn="1"/>
        </p:nvSpPr>
        <p:spPr>
          <a:xfrm>
            <a:off x="64168" y="272717"/>
            <a:ext cx="9023685" cy="1195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p:cNvPicPr>
            <a:picLocks noChangeAspect="1"/>
          </p:cNvPicPr>
          <p:nvPr userDrawn="1"/>
        </p:nvPicPr>
        <p:blipFill>
          <a:blip r:embed="rId3"/>
          <a:stretch>
            <a:fillRect/>
          </a:stretch>
        </p:blipFill>
        <p:spPr>
          <a:xfrm>
            <a:off x="6772258" y="770731"/>
            <a:ext cx="1834330" cy="977860"/>
          </a:xfrm>
          <a:prstGeom prst="rect">
            <a:avLst/>
          </a:prstGeom>
        </p:spPr>
      </p:pic>
      <p:sp>
        <p:nvSpPr>
          <p:cNvPr id="12" name="Text Placeholder 10"/>
          <p:cNvSpPr>
            <a:spLocks noGrp="1"/>
          </p:cNvSpPr>
          <p:nvPr>
            <p:ph type="body" sz="quarter" idx="17" hasCustomPrompt="1"/>
          </p:nvPr>
        </p:nvSpPr>
        <p:spPr>
          <a:xfrm>
            <a:off x="930191" y="1830667"/>
            <a:ext cx="5012795" cy="503459"/>
          </a:xfrm>
        </p:spPr>
        <p:txBody>
          <a:bodyPr>
            <a:normAutofit/>
          </a:bodyPr>
          <a:lstStyle>
            <a:lvl1pPr marL="0" indent="0">
              <a:buNone/>
              <a:defRPr sz="2600"/>
            </a:lvl1pPr>
          </a:lstStyle>
          <a:p>
            <a:pPr lvl="0"/>
            <a:r>
              <a:rPr lang="en-US" dirty="0"/>
              <a:t>Subtitle</a:t>
            </a:r>
          </a:p>
        </p:txBody>
      </p:sp>
      <p:sp>
        <p:nvSpPr>
          <p:cNvPr id="11" name="Text Placeholder 10"/>
          <p:cNvSpPr>
            <a:spLocks noGrp="1"/>
          </p:cNvSpPr>
          <p:nvPr>
            <p:ph type="body" sz="quarter" idx="14" hasCustomPrompt="1"/>
          </p:nvPr>
        </p:nvSpPr>
        <p:spPr>
          <a:xfrm>
            <a:off x="930191" y="1331495"/>
            <a:ext cx="5012795" cy="473242"/>
          </a:xfrm>
        </p:spPr>
        <p:txBody>
          <a:bodyPr>
            <a:noAutofit/>
          </a:bodyPr>
          <a:lstStyle>
            <a:lvl1pPr marL="0" indent="0">
              <a:buNone/>
              <a:defRPr sz="3200" b="1"/>
            </a:lvl1pPr>
          </a:lstStyle>
          <a:p>
            <a:pPr lvl="0"/>
            <a:r>
              <a:rPr lang="en-US" dirty="0"/>
              <a:t>Title</a:t>
            </a:r>
          </a:p>
        </p:txBody>
      </p:sp>
      <p:sp>
        <p:nvSpPr>
          <p:cNvPr id="13" name="Text Placeholder 6"/>
          <p:cNvSpPr>
            <a:spLocks noGrp="1"/>
          </p:cNvSpPr>
          <p:nvPr>
            <p:ph type="body" sz="quarter" idx="18" hasCustomPrompt="1"/>
          </p:nvPr>
        </p:nvSpPr>
        <p:spPr>
          <a:xfrm>
            <a:off x="930191" y="4921723"/>
            <a:ext cx="5003270" cy="428319"/>
          </a:xfrm>
        </p:spPr>
        <p:txBody>
          <a:bodyPr/>
          <a:lstStyle>
            <a:lvl1pPr marL="0" indent="0">
              <a:buNone/>
              <a:defRPr/>
            </a:lvl1pPr>
          </a:lstStyle>
          <a:p>
            <a:pPr lvl="0"/>
            <a:r>
              <a:rPr lang="en-US" dirty="0"/>
              <a:t>Date</a:t>
            </a:r>
            <a:endParaRPr lang="en-GB" dirty="0"/>
          </a:p>
        </p:txBody>
      </p:sp>
      <p:sp>
        <p:nvSpPr>
          <p:cNvPr id="16" name="Text Placeholder 4"/>
          <p:cNvSpPr>
            <a:spLocks noGrp="1"/>
          </p:cNvSpPr>
          <p:nvPr>
            <p:ph type="body" sz="quarter" idx="19" hasCustomPrompt="1"/>
          </p:nvPr>
        </p:nvSpPr>
        <p:spPr>
          <a:xfrm>
            <a:off x="930191" y="2821101"/>
            <a:ext cx="5096933" cy="347215"/>
          </a:xfrm>
        </p:spPr>
        <p:txBody>
          <a:bodyPr/>
          <a:lstStyle>
            <a:lvl1pPr marL="0" indent="0">
              <a:buNone/>
              <a:defRPr b="0" baseline="0"/>
            </a:lvl1pPr>
          </a:lstStyle>
          <a:p>
            <a:pPr lvl="0"/>
            <a:r>
              <a:rPr lang="en-US" dirty="0"/>
              <a:t>Role in Project, GÉANT Project (if applicable)</a:t>
            </a:r>
          </a:p>
        </p:txBody>
      </p:sp>
      <p:sp>
        <p:nvSpPr>
          <p:cNvPr id="18" name="Text Placeholder 4"/>
          <p:cNvSpPr>
            <a:spLocks noGrp="1"/>
          </p:cNvSpPr>
          <p:nvPr>
            <p:ph type="body" sz="quarter" idx="20" hasCustomPrompt="1"/>
          </p:nvPr>
        </p:nvSpPr>
        <p:spPr>
          <a:xfrm>
            <a:off x="930191" y="3166006"/>
            <a:ext cx="6613609" cy="347215"/>
          </a:xfrm>
        </p:spPr>
        <p:txBody>
          <a:bodyPr/>
          <a:lstStyle>
            <a:lvl1pPr marL="0" indent="0">
              <a:buNone/>
              <a:defRPr b="0" baseline="0"/>
            </a:lvl1pPr>
          </a:lstStyle>
          <a:p>
            <a:pPr lvl="0"/>
            <a:r>
              <a:rPr lang="en-US" dirty="0"/>
              <a:t>Role in Organisation, Organisation Name (if Applicable)</a:t>
            </a:r>
          </a:p>
        </p:txBody>
      </p:sp>
      <p:sp>
        <p:nvSpPr>
          <p:cNvPr id="4" name="Text Placeholder 3"/>
          <p:cNvSpPr>
            <a:spLocks noGrp="1"/>
          </p:cNvSpPr>
          <p:nvPr>
            <p:ph type="body" sz="quarter" idx="21" hasCustomPrompt="1"/>
          </p:nvPr>
        </p:nvSpPr>
        <p:spPr>
          <a:xfrm>
            <a:off x="1115094" y="3682167"/>
            <a:ext cx="914400" cy="190399"/>
          </a:xfrm>
        </p:spPr>
        <p:txBody>
          <a:bodyPr>
            <a:normAutofit/>
          </a:bodyPr>
          <a:lstStyle>
            <a:lvl1pPr marL="0" indent="0">
              <a:buNone/>
              <a:defRPr sz="800"/>
            </a:lvl1pPr>
          </a:lstStyle>
          <a:p>
            <a:pPr lvl="0"/>
            <a:r>
              <a:rPr lang="en-US" dirty="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716834"/>
            <a:ext cx="4629150" cy="414421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342900" y="1716834"/>
            <a:ext cx="3236119" cy="41521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489285" y="304799"/>
            <a:ext cx="5553380" cy="830997"/>
          </a:xfrm>
          <a:prstGeom prst="rect">
            <a:avLst/>
          </a:prstGeom>
          <a:noFill/>
        </p:spPr>
        <p:txBody>
          <a:bodyPr wrap="none" rtlCol="0">
            <a:spAutoFit/>
          </a:bodyPr>
          <a:lstStyle/>
          <a:p>
            <a:r>
              <a:rPr lang="en-GB" sz="2400" b="1" dirty="0">
                <a:solidFill>
                  <a:srgbClr val="003F5D"/>
                </a:solidFill>
              </a:rPr>
              <a:t>Style</a:t>
            </a:r>
            <a:r>
              <a:rPr lang="en-GB" sz="2400" b="1" baseline="0" dirty="0">
                <a:solidFill>
                  <a:srgbClr val="003F5D"/>
                </a:solidFill>
              </a:rPr>
              <a:t> Guide</a:t>
            </a:r>
          </a:p>
          <a:p>
            <a:r>
              <a:rPr lang="en-GB" sz="2400" baseline="0" dirty="0">
                <a:solidFill>
                  <a:srgbClr val="ED1556"/>
                </a:solidFill>
              </a:rPr>
              <a:t>A Guide to Using the New GÉANT Template</a:t>
            </a:r>
            <a:endParaRPr lang="en-GB" sz="2400" dirty="0">
              <a:solidFill>
                <a:srgbClr val="ED1556"/>
              </a:solidFill>
            </a:endParaRPr>
          </a:p>
        </p:txBody>
      </p:sp>
      <p:sp>
        <p:nvSpPr>
          <p:cNvPr id="4" name="TextBox 3"/>
          <p:cNvSpPr txBox="1"/>
          <p:nvPr userDrawn="1"/>
        </p:nvSpPr>
        <p:spPr>
          <a:xfrm>
            <a:off x="585273" y="1331499"/>
            <a:ext cx="7612243" cy="4801314"/>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rgbClr val="003F5D"/>
                </a:solidFill>
              </a:rPr>
              <a:t>This template is for use both to</a:t>
            </a:r>
            <a:r>
              <a:rPr lang="en-GB" baseline="0" dirty="0">
                <a:solidFill>
                  <a:srgbClr val="003F5D"/>
                </a:solidFill>
              </a:rPr>
              <a:t> present information on behalf of the GÉANT Project (GN4-2) and for the organisation</a:t>
            </a:r>
          </a:p>
          <a:p>
            <a:pPr marL="285750" indent="-285750">
              <a:buFont typeface="Arial" panose="020B0604020202020204" pitchFamily="34" charset="0"/>
              <a:buChar char="•"/>
            </a:pPr>
            <a:endParaRPr lang="en-GB" baseline="0" dirty="0">
              <a:solidFill>
                <a:srgbClr val="003F5D"/>
              </a:solidFill>
            </a:endParaRPr>
          </a:p>
          <a:p>
            <a:pPr marL="285750" indent="-285750">
              <a:buFont typeface="Arial" panose="020B0604020202020204" pitchFamily="34" charset="0"/>
              <a:buChar char="•"/>
            </a:pPr>
            <a:r>
              <a:rPr lang="en-GB" baseline="0" dirty="0">
                <a:solidFill>
                  <a:srgbClr val="003F5D"/>
                </a:solidFill>
              </a:rPr>
              <a:t>Font is Calibri and will auto-size. Avoid using a font size less than 18pt.  Main font colour is Teal, </a:t>
            </a:r>
            <a:r>
              <a:rPr lang="en-GB" baseline="0" dirty="0">
                <a:solidFill>
                  <a:srgbClr val="ED1556"/>
                </a:solidFill>
              </a:rPr>
              <a:t>Subtitle colour is Crimson and should be used sparingly. </a:t>
            </a:r>
            <a:r>
              <a:rPr lang="en-GB" baseline="0" dirty="0">
                <a:solidFill>
                  <a:srgbClr val="003F5D"/>
                </a:solidFill>
              </a:rPr>
              <a:t>If the colours are not shown in PowerPoint use the colour picker to select the correct colour from the logo or these samples</a:t>
            </a:r>
            <a:endParaRPr lang="en-GB" baseline="0" dirty="0">
              <a:solidFill>
                <a:srgbClr val="ED1556"/>
              </a:solidFill>
            </a:endParaRPr>
          </a:p>
          <a:p>
            <a:pPr marL="285750" indent="-285750">
              <a:buFont typeface="Arial" panose="020B0604020202020204" pitchFamily="34" charset="0"/>
              <a:buChar char="•"/>
            </a:pPr>
            <a:endParaRPr lang="en-GB" baseline="0" dirty="0">
              <a:solidFill>
                <a:srgbClr val="ED1556"/>
              </a:solidFill>
            </a:endParaRPr>
          </a:p>
          <a:p>
            <a:pPr marL="285750" indent="-285750">
              <a:buFont typeface="Arial" panose="020B0604020202020204" pitchFamily="34" charset="0"/>
              <a:buChar char="•"/>
            </a:pPr>
            <a:r>
              <a:rPr lang="en-GB" baseline="0" dirty="0">
                <a:solidFill>
                  <a:srgbClr val="003F5D"/>
                </a:solidFill>
              </a:rPr>
              <a:t>The title slide has space for the speaker’s own organisation logo which should be no larger than the main GÉANT logo </a:t>
            </a:r>
          </a:p>
          <a:p>
            <a:pPr marL="285750" indent="-285750">
              <a:buFont typeface="Arial" panose="020B0604020202020204" pitchFamily="34" charset="0"/>
              <a:buChar char="•"/>
            </a:pPr>
            <a:endParaRPr lang="en-GB" baseline="0" dirty="0">
              <a:solidFill>
                <a:srgbClr val="003F5D"/>
              </a:solidFill>
            </a:endParaRPr>
          </a:p>
          <a:p>
            <a:pPr marL="285750" indent="-285750">
              <a:buFont typeface="Arial" panose="020B0604020202020204" pitchFamily="34" charset="0"/>
              <a:buChar char="•"/>
            </a:pPr>
            <a:r>
              <a:rPr lang="en-GB" baseline="0" dirty="0">
                <a:solidFill>
                  <a:srgbClr val="003F5D"/>
                </a:solidFill>
              </a:rPr>
              <a:t>There are two end slide versions: </a:t>
            </a:r>
          </a:p>
          <a:p>
            <a:pPr marL="742950" lvl="1" indent="-285750">
              <a:buFont typeface="Arial" panose="020B0604020202020204" pitchFamily="34" charset="0"/>
              <a:buChar char="•"/>
            </a:pPr>
            <a:r>
              <a:rPr lang="en-GB" baseline="0" dirty="0">
                <a:solidFill>
                  <a:srgbClr val="003F5D"/>
                </a:solidFill>
              </a:rPr>
              <a:t>One for Project (GN4-2) presentations which includes EU logo, copyright, and funding statement</a:t>
            </a:r>
          </a:p>
          <a:p>
            <a:pPr marL="742950" lvl="1" indent="-285750">
              <a:buFont typeface="Arial" panose="020B0604020202020204" pitchFamily="34" charset="0"/>
              <a:buChar char="•"/>
            </a:pPr>
            <a:r>
              <a:rPr lang="en-GB" baseline="0" dirty="0">
                <a:solidFill>
                  <a:srgbClr val="003F5D"/>
                </a:solidFill>
              </a:rPr>
              <a:t>One for when presenting on behalf of the organisation</a:t>
            </a:r>
          </a:p>
          <a:p>
            <a:pPr marL="457200" lvl="1" indent="0">
              <a:buFont typeface="Arial" panose="020B0604020202020204" pitchFamily="34" charset="0"/>
              <a:buNone/>
            </a:pPr>
            <a:r>
              <a:rPr lang="en-GB" baseline="0" dirty="0">
                <a:solidFill>
                  <a:srgbClr val="003F5D"/>
                </a:solidFill>
              </a:rPr>
              <a:t> </a:t>
            </a:r>
          </a:p>
          <a:p>
            <a:pPr marL="0" lvl="0" indent="0">
              <a:buFont typeface="Arial" panose="020B0604020202020204" pitchFamily="34" charset="0"/>
              <a:buNone/>
            </a:pPr>
            <a:r>
              <a:rPr lang="en-GB" baseline="0" dirty="0">
                <a:solidFill>
                  <a:srgbClr val="003F5D"/>
                </a:solidFill>
              </a:rPr>
              <a:t>If in doubt contact your line manager for clarification on which version to use</a:t>
            </a:r>
            <a:endParaRPr lang="en-GB" dirty="0">
              <a:solidFill>
                <a:srgbClr val="003F5D"/>
              </a:solidFill>
            </a:endParaRPr>
          </a:p>
        </p:txBody>
      </p:sp>
      <p:sp>
        <p:nvSpPr>
          <p:cNvPr id="5" name="Oval 4"/>
          <p:cNvSpPr/>
          <p:nvPr userDrawn="1"/>
        </p:nvSpPr>
        <p:spPr>
          <a:xfrm>
            <a:off x="6448923" y="3046373"/>
            <a:ext cx="545432"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userDrawn="1"/>
        </p:nvSpPr>
        <p:spPr>
          <a:xfrm>
            <a:off x="5694943" y="3046373"/>
            <a:ext cx="545432" cy="529390"/>
          </a:xfrm>
          <a:prstGeom prst="ellipse">
            <a:avLst/>
          </a:prstGeom>
          <a:solidFill>
            <a:srgbClr val="ED1556"/>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78045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8021"/>
            <a:ext cx="9144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p:cNvSpPr/>
          <p:nvPr userDrawn="1"/>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userDrawn="1"/>
        </p:nvSpPr>
        <p:spPr>
          <a:xfrm>
            <a:off x="1941584" y="1024187"/>
            <a:ext cx="5602848" cy="3984690"/>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 name="Title 3"/>
          <p:cNvSpPr txBox="1">
            <a:spLocks/>
          </p:cNvSpPr>
          <p:nvPr userDrawn="1"/>
        </p:nvSpPr>
        <p:spPr>
          <a:xfrm>
            <a:off x="0" y="2970258"/>
            <a:ext cx="9144000" cy="589228"/>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you</a:t>
            </a:r>
          </a:p>
        </p:txBody>
      </p:sp>
      <p:sp>
        <p:nvSpPr>
          <p:cNvPr id="21" name="TextBox 20"/>
          <p:cNvSpPr txBox="1"/>
          <p:nvPr userDrawn="1"/>
        </p:nvSpPr>
        <p:spPr>
          <a:xfrm>
            <a:off x="3002547" y="5294836"/>
            <a:ext cx="3115734"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Networks </a:t>
            </a:r>
            <a:r>
              <a:rPr lang="en-GB" sz="1200" baseline="0" dirty="0">
                <a:solidFill>
                  <a:schemeClr val="bg1"/>
                </a:solidFill>
              </a:rPr>
              <a:t>∙ Services ∙ People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dirty="0">
                <a:solidFill>
                  <a:schemeClr val="bg1"/>
                </a:solidFill>
              </a:rPr>
              <a:t>www.geant.org</a:t>
            </a:r>
          </a:p>
          <a:p>
            <a:pPr algn="ctr"/>
            <a:r>
              <a:rPr lang="en-GB" sz="1200" i="0" baseline="0" dirty="0">
                <a:solidFill>
                  <a:schemeClr val="bg1"/>
                </a:solidFill>
              </a:rPr>
              <a:t> </a:t>
            </a:r>
            <a:endParaRPr lang="en-GB" sz="1200" i="0" dirty="0">
              <a:solidFill>
                <a:schemeClr val="bg1"/>
              </a:solidFill>
            </a:endParaRPr>
          </a:p>
        </p:txBody>
      </p:sp>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799" y="4773547"/>
            <a:ext cx="1219200" cy="529760"/>
          </a:xfrm>
          <a:prstGeom prst="rect">
            <a:avLst/>
          </a:prstGeom>
        </p:spPr>
      </p:pic>
      <p:sp>
        <p:nvSpPr>
          <p:cNvPr id="15" name="Content Placeholder 3"/>
          <p:cNvSpPr>
            <a:spLocks noGrp="1"/>
          </p:cNvSpPr>
          <p:nvPr>
            <p:ph sz="quarter" idx="12" hasCustomPrompt="1"/>
          </p:nvPr>
        </p:nvSpPr>
        <p:spPr>
          <a:xfrm>
            <a:off x="2070100" y="3559174"/>
            <a:ext cx="5003800" cy="428625"/>
          </a:xfrm>
        </p:spPr>
        <p:txBody>
          <a:bodyPr>
            <a:noAutofit/>
          </a:bodyPr>
          <a:lstStyle>
            <a:lvl1pPr marL="0" indent="0" algn="ctr">
              <a:buNone/>
              <a:defRPr sz="2100" baseline="0">
                <a:solidFill>
                  <a:schemeClr val="bg1"/>
                </a:solidFill>
              </a:defRPr>
            </a:lvl1pPr>
          </a:lstStyle>
          <a:p>
            <a:pPr lvl="0"/>
            <a:r>
              <a:rPr lang="en-US" dirty="0"/>
              <a:t>Optional “Any Questions?” Text here</a:t>
            </a:r>
          </a:p>
        </p:txBody>
      </p:sp>
      <p:sp>
        <p:nvSpPr>
          <p:cNvPr id="16" name="Text Placeholder 4"/>
          <p:cNvSpPr>
            <a:spLocks noGrp="1"/>
          </p:cNvSpPr>
          <p:nvPr>
            <p:ph type="body" sz="quarter" idx="11" hasCustomPrompt="1"/>
          </p:nvPr>
        </p:nvSpPr>
        <p:spPr>
          <a:xfrm>
            <a:off x="2674018" y="4222361"/>
            <a:ext cx="3795964" cy="263127"/>
          </a:xfrm>
        </p:spPr>
        <p:txBody>
          <a:bodyPr>
            <a:normAutofit/>
          </a:bodyPr>
          <a:lstStyle>
            <a:lvl1pPr marL="0" indent="0" algn="ctr">
              <a:buNone/>
              <a:defRPr sz="900" baseline="0">
                <a:solidFill>
                  <a:schemeClr val="bg1"/>
                </a:solidFill>
              </a:defRPr>
            </a:lvl1pPr>
          </a:lstStyle>
          <a:p>
            <a:pPr lvl="0"/>
            <a:r>
              <a:rPr lang="en-GB" dirty="0"/>
              <a:t>Presenter email</a:t>
            </a:r>
          </a:p>
        </p:txBody>
      </p:sp>
      <p:sp>
        <p:nvSpPr>
          <p:cNvPr id="18"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This end slide to be used for all GN4-1 Presentations</a:t>
            </a:r>
            <a:endParaRPr lang="en-GB" dirty="0"/>
          </a:p>
        </p:txBody>
      </p:sp>
      <p:grpSp>
        <p:nvGrpSpPr>
          <p:cNvPr id="2" name="Group 1"/>
          <p:cNvGrpSpPr/>
          <p:nvPr userDrawn="1"/>
        </p:nvGrpSpPr>
        <p:grpSpPr>
          <a:xfrm>
            <a:off x="487364" y="6235404"/>
            <a:ext cx="8169272" cy="294664"/>
            <a:chOff x="245272" y="6235404"/>
            <a:chExt cx="8169272" cy="294664"/>
          </a:xfrm>
        </p:grpSpPr>
        <p:sp>
          <p:nvSpPr>
            <p:cNvPr id="22" name="TextBox 21"/>
            <p:cNvSpPr txBox="1"/>
            <p:nvPr userDrawn="1"/>
          </p:nvSpPr>
          <p:spPr>
            <a:xfrm>
              <a:off x="687414" y="6275014"/>
              <a:ext cx="7727130" cy="215444"/>
            </a:xfrm>
            <a:prstGeom prst="rect">
              <a:avLst/>
            </a:prstGeom>
            <a:noFill/>
          </p:spPr>
          <p:txBody>
            <a:bodyPr wrap="square" rtlCol="0">
              <a:spAutoFit/>
            </a:bodyPr>
            <a:lstStyle/>
            <a:p>
              <a:pPr algn="l"/>
              <a:r>
                <a:rPr lang="en-GB" sz="800" kern="1200" dirty="0">
                  <a:solidFill>
                    <a:schemeClr val="bg1"/>
                  </a:solidFill>
                  <a:effectLst/>
                  <a:latin typeface="+mn-lt"/>
                  <a:ea typeface="+mn-ea"/>
                  <a:cs typeface="+mn-cs"/>
                </a:rPr>
                <a:t>This work is part of a project that has received funding from the European Union’s Horizon 2020 research and innovation programme under Grant Agreement No. 731122 (GN4-2).</a:t>
              </a:r>
              <a:endParaRPr lang="en-GB" sz="800" dirty="0">
                <a:solidFill>
                  <a:schemeClr val="bg1"/>
                </a:solidFill>
              </a:endParaRPr>
            </a:p>
          </p:txBody>
        </p:sp>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45272" y="6235404"/>
              <a:ext cx="433675" cy="294664"/>
            </a:xfrm>
            <a:prstGeom prst="rect">
              <a:avLst/>
            </a:prstGeom>
          </p:spPr>
        </p:pic>
      </p:gr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p:cNvSpPr/>
          <p:nvPr userDrawn="1"/>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userDrawn="1"/>
        </p:nvSpPr>
        <p:spPr>
          <a:xfrm>
            <a:off x="1941584" y="1024187"/>
            <a:ext cx="5602848" cy="3984690"/>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 name="Title 3"/>
          <p:cNvSpPr txBox="1">
            <a:spLocks/>
          </p:cNvSpPr>
          <p:nvPr userDrawn="1"/>
        </p:nvSpPr>
        <p:spPr>
          <a:xfrm>
            <a:off x="0" y="2970258"/>
            <a:ext cx="9144000" cy="589228"/>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you</a:t>
            </a:r>
          </a:p>
        </p:txBody>
      </p:sp>
      <p:sp>
        <p:nvSpPr>
          <p:cNvPr id="21" name="TextBox 20"/>
          <p:cNvSpPr txBox="1"/>
          <p:nvPr userDrawn="1"/>
        </p:nvSpPr>
        <p:spPr>
          <a:xfrm>
            <a:off x="3002547" y="5623697"/>
            <a:ext cx="3115734"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rPr>
              <a:t>Networks </a:t>
            </a:r>
            <a:r>
              <a:rPr lang="en-GB" sz="1200" baseline="0" dirty="0">
                <a:solidFill>
                  <a:schemeClr val="bg1"/>
                </a:solidFill>
              </a:rPr>
              <a:t>∙ Services ∙ People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dirty="0">
                <a:solidFill>
                  <a:schemeClr val="bg1"/>
                </a:solidFill>
              </a:rPr>
              <a:t>www.geant.org</a:t>
            </a:r>
          </a:p>
          <a:p>
            <a:pPr algn="ctr"/>
            <a:r>
              <a:rPr lang="en-GB" sz="1200" i="0" baseline="0" dirty="0">
                <a:solidFill>
                  <a:schemeClr val="bg1"/>
                </a:solidFill>
              </a:rPr>
              <a:t> </a:t>
            </a:r>
            <a:endParaRPr lang="en-GB" sz="1200" i="0" dirty="0">
              <a:solidFill>
                <a:schemeClr val="bg1"/>
              </a:solidFill>
            </a:endParaRPr>
          </a:p>
        </p:txBody>
      </p:sp>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799" y="5102408"/>
            <a:ext cx="1219200" cy="529760"/>
          </a:xfrm>
          <a:prstGeom prst="rect">
            <a:avLst/>
          </a:prstGeom>
        </p:spPr>
      </p:pic>
      <p:sp>
        <p:nvSpPr>
          <p:cNvPr id="11" name="Content Placeholder 3"/>
          <p:cNvSpPr>
            <a:spLocks noGrp="1"/>
          </p:cNvSpPr>
          <p:nvPr>
            <p:ph sz="quarter" idx="12" hasCustomPrompt="1"/>
          </p:nvPr>
        </p:nvSpPr>
        <p:spPr>
          <a:xfrm>
            <a:off x="2070100" y="3559174"/>
            <a:ext cx="5003800" cy="428625"/>
          </a:xfrm>
        </p:spPr>
        <p:txBody>
          <a:bodyPr>
            <a:noAutofit/>
          </a:bodyPr>
          <a:lstStyle>
            <a:lvl1pPr marL="0" indent="0" algn="ctr">
              <a:buNone/>
              <a:defRPr sz="2100" baseline="0">
                <a:solidFill>
                  <a:schemeClr val="bg1"/>
                </a:solidFill>
              </a:defRPr>
            </a:lvl1pPr>
          </a:lstStyle>
          <a:p>
            <a:pPr lvl="0"/>
            <a:r>
              <a:rPr lang="en-US" dirty="0"/>
              <a:t>Optional “Any Questions?” Text here</a:t>
            </a:r>
          </a:p>
        </p:txBody>
      </p:sp>
      <p:sp>
        <p:nvSpPr>
          <p:cNvPr id="15" name="Text Placeholder 4"/>
          <p:cNvSpPr>
            <a:spLocks noGrp="1"/>
          </p:cNvSpPr>
          <p:nvPr>
            <p:ph type="body" sz="quarter" idx="13" hasCustomPrompt="1"/>
          </p:nvPr>
        </p:nvSpPr>
        <p:spPr>
          <a:xfrm>
            <a:off x="2674019" y="4227842"/>
            <a:ext cx="3795964" cy="263127"/>
          </a:xfrm>
        </p:spPr>
        <p:txBody>
          <a:bodyPr>
            <a:normAutofit/>
          </a:bodyPr>
          <a:lstStyle>
            <a:lvl1pPr marL="0" indent="0" algn="ctr">
              <a:buNone/>
              <a:defRPr sz="900" baseline="0">
                <a:solidFill>
                  <a:schemeClr val="bg1"/>
                </a:solidFill>
              </a:defRPr>
            </a:lvl1pPr>
          </a:lstStyle>
          <a:p>
            <a:pPr lvl="0"/>
            <a:r>
              <a:rPr lang="en-GB" dirty="0"/>
              <a:t>Presenter email</a:t>
            </a:r>
          </a:p>
        </p:txBody>
      </p:sp>
      <p:sp>
        <p:nvSpPr>
          <p:cNvPr id="16" name="Text Placeholder 6"/>
          <p:cNvSpPr>
            <a:spLocks noGrp="1"/>
          </p:cNvSpPr>
          <p:nvPr>
            <p:ph type="body" sz="quarter" idx="14"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This end slide to be used for all GÉANT Organisation Presentations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825625"/>
            <a:ext cx="417195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0" y="1825625"/>
            <a:ext cx="3886200" cy="4351338"/>
          </a:xfrm>
        </p:spPr>
        <p:txBody>
          <a:bodyPr/>
          <a:lstStyle>
            <a:lvl1pPr>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1" y="1681163"/>
            <a:ext cx="413623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61951" y="2489201"/>
            <a:ext cx="4164806" cy="37004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524000"/>
            <a:ext cx="5898092" cy="4652963"/>
          </a:xfrm>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a:t>Click to edit Master title style</a:t>
            </a:r>
            <a:endParaRPr lang="en-GB" dirty="0"/>
          </a:p>
        </p:txBody>
      </p:sp>
      <p:cxnSp>
        <p:nvCxnSpPr>
          <p:cNvPr id="4" name="Straight Connector 3"/>
          <p:cNvCxnSpPr/>
          <p:nvPr userDrawn="1"/>
        </p:nvCxnSpPr>
        <p:spPr>
          <a:xfrm>
            <a:off x="6239933"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3" y="1532467"/>
            <a:ext cx="2"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2" name="Rectangle 1"/>
          <p:cNvSpPr/>
          <p:nvPr userDrawn="1"/>
        </p:nvSpPr>
        <p:spPr>
          <a:xfrm>
            <a:off x="0" y="1676400"/>
            <a:ext cx="9144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p:cNvSpPr>
            <a:spLocks noGrp="1"/>
          </p:cNvSpPr>
          <p:nvPr>
            <p:ph type="body" sz="quarter" idx="13"/>
          </p:nvPr>
        </p:nvSpPr>
        <p:spPr>
          <a:xfrm>
            <a:off x="352928" y="4083050"/>
            <a:ext cx="8406062" cy="21813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6" name="Rectangle 5"/>
          <p:cNvSpPr/>
          <p:nvPr userDrawn="1"/>
        </p:nvSpPr>
        <p:spPr>
          <a:xfrm>
            <a:off x="0" y="3858126"/>
            <a:ext cx="9144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6"/>
          <p:cNvSpPr>
            <a:spLocks noGrp="1"/>
          </p:cNvSpPr>
          <p:nvPr>
            <p:ph type="body" sz="quarter" idx="13"/>
          </p:nvPr>
        </p:nvSpPr>
        <p:spPr>
          <a:xfrm>
            <a:off x="336215" y="1524586"/>
            <a:ext cx="8486943" cy="21009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651518"/>
            <a:ext cx="4629150" cy="4209532"/>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342900" y="1642188"/>
            <a:ext cx="3236119" cy="42268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203200"/>
            <a:ext cx="6780516" cy="927768"/>
          </a:xfrm>
          <a:prstGeom prst="rect">
            <a:avLst/>
          </a:prstGeom>
        </p:spPr>
        <p:txBody>
          <a:bodyPr vert="horz" lIns="91440" tIns="45720" rIns="91440" bIns="45720" rtlCol="0" anchor="ctr">
            <a:normAutofit/>
          </a:bodyPr>
          <a:lstStyle/>
          <a:p>
            <a:r>
              <a:rPr lang="en-US" dirty="0"/>
              <a:t>Slide Title</a:t>
            </a:r>
            <a:br>
              <a:rPr lang="en-US" dirty="0"/>
            </a:br>
            <a:r>
              <a:rPr lang="en-US" dirty="0"/>
              <a:t>subtitle</a:t>
            </a:r>
            <a:endParaRPr lang="en-GB" dirty="0"/>
          </a:p>
        </p:txBody>
      </p:sp>
      <p:sp>
        <p:nvSpPr>
          <p:cNvPr id="3" name="Text Placeholder 2"/>
          <p:cNvSpPr>
            <a:spLocks noGrp="1"/>
          </p:cNvSpPr>
          <p:nvPr>
            <p:ph type="body" idx="1"/>
          </p:nvPr>
        </p:nvSpPr>
        <p:spPr>
          <a:xfrm>
            <a:off x="333375" y="1524000"/>
            <a:ext cx="8181975" cy="4652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296359" y="6406016"/>
            <a:ext cx="555766" cy="274873"/>
          </a:xfrm>
          <a:prstGeom prst="rect">
            <a:avLst/>
          </a:prstGeom>
        </p:spPr>
        <p:txBody>
          <a:bodyPr vert="horz" lIns="91440" tIns="45720" rIns="91440" bIns="45720" rtlCol="0" anchor="ctr"/>
          <a:lstStyle>
            <a:lvl1pPr algn="r">
              <a:defRPr sz="900">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26875" y="6413247"/>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355599" y="6457890"/>
            <a:ext cx="3115734"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003F5E"/>
                </a:solidFill>
              </a:rPr>
              <a:t>Networks </a:t>
            </a:r>
            <a:r>
              <a:rPr lang="en-GB" sz="1000" baseline="0" dirty="0">
                <a:solidFill>
                  <a:srgbClr val="003F5E"/>
                </a:solidFill>
              </a:rPr>
              <a:t>∙ Services ∙ People           </a:t>
            </a:r>
            <a:r>
              <a:rPr lang="en-GB" sz="1000" b="0" i="1" dirty="0">
                <a:solidFill>
                  <a:srgbClr val="004361"/>
                </a:solidFill>
              </a:rPr>
              <a:t>www.geant.org</a:t>
            </a:r>
          </a:p>
          <a:p>
            <a:r>
              <a:rPr lang="en-GB" sz="1000" baseline="0" dirty="0">
                <a:solidFill>
                  <a:srgbClr val="003F5E"/>
                </a:solidFill>
              </a:rPr>
              <a:t> </a:t>
            </a:r>
            <a:endParaRPr lang="en-GB" sz="1000" dirty="0">
              <a:solidFill>
                <a:srgbClr val="003F5E"/>
              </a:solidFill>
            </a:endParaRPr>
          </a:p>
        </p:txBody>
      </p:sp>
      <p:pic>
        <p:nvPicPr>
          <p:cNvPr id="9" name="Picture 8"/>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234987" y="219648"/>
            <a:ext cx="1691439" cy="759922"/>
          </a:xfrm>
          <a:prstGeom prst="rect">
            <a:avLst/>
          </a:prstGeom>
        </p:spPr>
      </p:pic>
      <p:pic>
        <p:nvPicPr>
          <p:cNvPr id="11" name="Picture 10"/>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224590" y="1015675"/>
            <a:ext cx="8678778" cy="314021"/>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Lst>
  <p:hf hdr="0" ftr="0" dt="0"/>
  <p:txStyles>
    <p:titleStyle>
      <a:lvl1pPr algn="l" defTabSz="9144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est-insight.geant.org/ui/"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geant.box.com/s/vefg74onuxai8g3ocmrjtzygxjyvge0z"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977021" y="4546636"/>
            <a:ext cx="5003270" cy="436340"/>
          </a:xfrm>
        </p:spPr>
        <p:txBody>
          <a:bodyPr/>
          <a:lstStyle/>
          <a:p>
            <a:r>
              <a:rPr lang="en-GB" dirty="0"/>
              <a:t>Amsterdam</a:t>
            </a:r>
          </a:p>
        </p:txBody>
      </p:sp>
      <p:sp>
        <p:nvSpPr>
          <p:cNvPr id="4" name="Text Placeholder 3"/>
          <p:cNvSpPr>
            <a:spLocks noGrp="1"/>
          </p:cNvSpPr>
          <p:nvPr>
            <p:ph type="body" sz="quarter" idx="17"/>
          </p:nvPr>
        </p:nvSpPr>
        <p:spPr>
          <a:xfrm>
            <a:off x="846054" y="2344628"/>
            <a:ext cx="5096932" cy="503459"/>
          </a:xfrm>
        </p:spPr>
        <p:txBody>
          <a:bodyPr>
            <a:normAutofit/>
          </a:bodyPr>
          <a:lstStyle/>
          <a:p>
            <a:r>
              <a:rPr lang="en-GB" dirty="0"/>
              <a:t>Demo</a:t>
            </a:r>
          </a:p>
          <a:p>
            <a:endParaRPr lang="en-GB" dirty="0"/>
          </a:p>
        </p:txBody>
      </p:sp>
      <p:sp>
        <p:nvSpPr>
          <p:cNvPr id="5" name="Text Placeholder 4"/>
          <p:cNvSpPr>
            <a:spLocks noGrp="1"/>
          </p:cNvSpPr>
          <p:nvPr>
            <p:ph type="body" sz="quarter" idx="14"/>
          </p:nvPr>
        </p:nvSpPr>
        <p:spPr>
          <a:xfrm>
            <a:off x="865491" y="1804737"/>
            <a:ext cx="6678308" cy="473242"/>
          </a:xfrm>
        </p:spPr>
        <p:txBody>
          <a:bodyPr/>
          <a:lstStyle/>
          <a:p>
            <a:r>
              <a:rPr lang="en-GB" dirty="0"/>
              <a:t>Insight Portal</a:t>
            </a:r>
          </a:p>
        </p:txBody>
      </p:sp>
      <p:sp>
        <p:nvSpPr>
          <p:cNvPr id="7" name="Text Placeholder 6"/>
          <p:cNvSpPr>
            <a:spLocks noGrp="1"/>
          </p:cNvSpPr>
          <p:nvPr>
            <p:ph type="body" sz="quarter" idx="19"/>
          </p:nvPr>
        </p:nvSpPr>
        <p:spPr>
          <a:xfrm>
            <a:off x="930190" y="3318433"/>
            <a:ext cx="5096933" cy="347215"/>
          </a:xfrm>
        </p:spPr>
        <p:txBody>
          <a:bodyPr>
            <a:normAutofit lnSpcReduction="10000"/>
          </a:bodyPr>
          <a:lstStyle/>
          <a:p>
            <a:r>
              <a:rPr lang="en-GB" dirty="0"/>
              <a:t>Silvie Francisci, Daniel Soroczak	</a:t>
            </a:r>
          </a:p>
        </p:txBody>
      </p:sp>
      <p:sp>
        <p:nvSpPr>
          <p:cNvPr id="8" name="Text Placeholder 7"/>
          <p:cNvSpPr>
            <a:spLocks noGrp="1"/>
          </p:cNvSpPr>
          <p:nvPr>
            <p:ph type="body" sz="quarter" idx="20"/>
          </p:nvPr>
        </p:nvSpPr>
        <p:spPr>
          <a:xfrm>
            <a:off x="930190" y="3665648"/>
            <a:ext cx="6613609" cy="347215"/>
          </a:xfrm>
        </p:spPr>
        <p:txBody>
          <a:bodyPr>
            <a:normAutofit lnSpcReduction="10000"/>
          </a:bodyPr>
          <a:lstStyle/>
          <a:p>
            <a:r>
              <a:rPr lang="en-GB" dirty="0"/>
              <a:t>GÉANT</a:t>
            </a:r>
          </a:p>
          <a:p>
            <a:endParaRPr lang="en-GB" dirty="0"/>
          </a:p>
        </p:txBody>
      </p:sp>
      <p:sp>
        <p:nvSpPr>
          <p:cNvPr id="9" name="Text Placeholder 8"/>
          <p:cNvSpPr>
            <a:spLocks noGrp="1"/>
          </p:cNvSpPr>
          <p:nvPr>
            <p:ph type="body" sz="quarter" idx="18"/>
          </p:nvPr>
        </p:nvSpPr>
        <p:spPr/>
        <p:txBody>
          <a:bodyPr/>
          <a:lstStyle/>
          <a:p>
            <a:r>
              <a:rPr lang="en-GB" dirty="0"/>
              <a:t>23-10-2018</a:t>
            </a:r>
          </a:p>
        </p:txBody>
      </p:sp>
    </p:spTree>
    <p:extLst>
      <p:ext uri="{BB962C8B-B14F-4D97-AF65-F5344CB8AC3E}">
        <p14:creationId xmlns:p14="http://schemas.microsoft.com/office/powerpoint/2010/main" val="3440526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dirty="0"/>
              <a:t>																																			</a:t>
            </a:r>
            <a:r>
              <a:rPr lang="en-GB" sz="5000" dirty="0"/>
              <a:t>Thank you!	</a:t>
            </a:r>
            <a:r>
              <a:rPr lang="en-GB" dirty="0"/>
              <a:t>				</a:t>
            </a:r>
          </a:p>
        </p:txBody>
      </p:sp>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endParaRPr lang="en-GB" dirty="0"/>
          </a:p>
        </p:txBody>
      </p:sp>
    </p:spTree>
    <p:extLst>
      <p:ext uri="{BB962C8B-B14F-4D97-AF65-F5344CB8AC3E}">
        <p14:creationId xmlns:p14="http://schemas.microsoft.com/office/powerpoint/2010/main" val="2754490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a:t>
            </a:fld>
            <a:endParaRPr lang="en-GB"/>
          </a:p>
        </p:txBody>
      </p:sp>
      <p:sp>
        <p:nvSpPr>
          <p:cNvPr id="4" name="Title 3"/>
          <p:cNvSpPr>
            <a:spLocks noGrp="1"/>
          </p:cNvSpPr>
          <p:nvPr>
            <p:ph type="title"/>
          </p:nvPr>
        </p:nvSpPr>
        <p:spPr>
          <a:xfrm>
            <a:off x="334169" y="531545"/>
            <a:ext cx="7209065" cy="725454"/>
          </a:xfrm>
        </p:spPr>
        <p:txBody>
          <a:bodyPr>
            <a:normAutofit fontScale="90000"/>
          </a:bodyPr>
          <a:lstStyle/>
          <a:p>
            <a:r>
              <a:rPr lang="en-GB" dirty="0"/>
              <a:t>Background and Objectives</a:t>
            </a:r>
            <a:br>
              <a:rPr lang="en-GB" dirty="0"/>
            </a:br>
            <a:r>
              <a:rPr lang="en-GB" dirty="0"/>
              <a:t> </a:t>
            </a:r>
          </a:p>
        </p:txBody>
      </p:sp>
      <p:sp>
        <p:nvSpPr>
          <p:cNvPr id="29" name="Text Box 1"/>
          <p:cNvSpPr txBox="1">
            <a:spLocks noChangeArrowheads="1"/>
          </p:cNvSpPr>
          <p:nvPr/>
        </p:nvSpPr>
        <p:spPr bwMode="auto">
          <a:xfrm>
            <a:off x="150813" y="6524625"/>
            <a:ext cx="366712" cy="184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defTabSz="449263" fontAlgn="base">
              <a:spcBef>
                <a:spcPct val="0"/>
              </a:spcBef>
              <a:spcAft>
                <a:spcPct val="0"/>
              </a:spcAft>
              <a:buClr>
                <a:srgbClr val="000000"/>
              </a:buClr>
              <a:buSzPct val="100000"/>
              <a:buFont typeface="Times New Roman" panose="02020603050405020304" pitchFamily="18" charset="0"/>
              <a:buNone/>
            </a:pPr>
            <a:endParaRPr lang="en-GB" altLang="en-US" dirty="0">
              <a:solidFill>
                <a:srgbClr val="000000"/>
              </a:solidFill>
              <a:latin typeface="Arial" panose="020B0604020202020204" pitchFamily="34" charset="0"/>
              <a:ea typeface="Microsoft YaHei" panose="020B0503020204020204" pitchFamily="34" charset="-122"/>
            </a:endParaRPr>
          </a:p>
        </p:txBody>
      </p:sp>
      <p:sp>
        <p:nvSpPr>
          <p:cNvPr id="2" name="TextBox 1"/>
          <p:cNvSpPr txBox="1"/>
          <p:nvPr/>
        </p:nvSpPr>
        <p:spPr>
          <a:xfrm>
            <a:off x="334169" y="1587260"/>
            <a:ext cx="8240073" cy="3693319"/>
          </a:xfrm>
          <a:prstGeom prst="rect">
            <a:avLst/>
          </a:prstGeom>
          <a:noFill/>
        </p:spPr>
        <p:txBody>
          <a:bodyPr wrap="square" rtlCol="0">
            <a:spAutoFit/>
          </a:bodyPr>
          <a:lstStyle/>
          <a:p>
            <a:pPr marL="285750" indent="-285750">
              <a:buFont typeface="Arial" panose="020B0604020202020204" pitchFamily="34" charset="0"/>
              <a:buChar char="•"/>
            </a:pPr>
            <a:r>
              <a:rPr lang="en-GB" dirty="0"/>
              <a:t>The current GEANT Information ecosystem is diverse with a wide variety of different platforms and information sources available </a:t>
            </a:r>
          </a:p>
          <a:p>
            <a:pPr marL="285750" indent="-285750">
              <a:buFont typeface="Arial" panose="020B0604020202020204" pitchFamily="34" charset="0"/>
              <a:buChar char="•"/>
            </a:pPr>
            <a:r>
              <a:rPr lang="en-GB" dirty="0"/>
              <a:t>The </a:t>
            </a:r>
            <a:r>
              <a:rPr lang="en-GB" b="1" dirty="0"/>
              <a:t>objective</a:t>
            </a:r>
            <a:r>
              <a:rPr lang="en-GB" dirty="0"/>
              <a:t> is to address these issues and develop an easy accessible and transparent single access point for all GEANT ecosystem related information for external and internal users</a:t>
            </a:r>
          </a:p>
          <a:p>
            <a:pPr marL="285750" indent="-285750">
              <a:buFont typeface="Arial" panose="020B0604020202020204" pitchFamily="34" charset="0"/>
              <a:buChar char="•"/>
            </a:pPr>
            <a:r>
              <a:rPr lang="en-GB" dirty="0"/>
              <a:t>The </a:t>
            </a:r>
            <a:r>
              <a:rPr lang="en-GB" b="1" dirty="0"/>
              <a:t>aim</a:t>
            </a:r>
            <a:r>
              <a:rPr lang="en-GB" dirty="0"/>
              <a:t> is to simplify the user experience by bringing together information from various GEANT platforms and places, create a tailored view of the GEANT world and provide quick access to the different sources for more details as needed</a:t>
            </a:r>
          </a:p>
          <a:p>
            <a:pPr marL="285750" indent="-285750">
              <a:buFont typeface="Arial" panose="020B0604020202020204" pitchFamily="34" charset="0"/>
              <a:buChar char="•"/>
            </a:pPr>
            <a:r>
              <a:rPr lang="en-GB" dirty="0"/>
              <a:t>Leading developing guidelines are: easy navigation, transparency, modern and consistent interface</a:t>
            </a:r>
          </a:p>
          <a:p>
            <a:pPr marL="285750" indent="-285750">
              <a:buFont typeface="Arial" panose="020B0604020202020204" pitchFamily="34" charset="0"/>
              <a:buChar char="•"/>
            </a:pPr>
            <a:r>
              <a:rPr lang="en-GB" dirty="0"/>
              <a:t>A </a:t>
            </a:r>
            <a:r>
              <a:rPr lang="en-GB" b="1" dirty="0"/>
              <a:t>modular approach </a:t>
            </a:r>
            <a:r>
              <a:rPr lang="en-GB" dirty="0"/>
              <a:t>and scalable set up will allow to start with combining few information sources and adding new ones at later stages</a:t>
            </a:r>
          </a:p>
          <a:p>
            <a:pPr marL="285750" indent="-285750">
              <a:buFont typeface="Arial" panose="020B0604020202020204" pitchFamily="34" charset="0"/>
              <a:buChar char="•"/>
            </a:pPr>
            <a:r>
              <a:rPr lang="en-GB" dirty="0"/>
              <a:t>One-stop shop approach</a:t>
            </a:r>
          </a:p>
        </p:txBody>
      </p:sp>
    </p:spTree>
    <p:extLst>
      <p:ext uri="{BB962C8B-B14F-4D97-AF65-F5344CB8AC3E}">
        <p14:creationId xmlns:p14="http://schemas.microsoft.com/office/powerpoint/2010/main" val="1539507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Currently a multitude of platforms (for specific activities, topics or services) are in place with different content, scope and purposes fulfilling functions for the organisation, GN4-2 project or the wider community.</a:t>
            </a:r>
          </a:p>
          <a:p>
            <a:r>
              <a:rPr lang="en-GB" dirty="0"/>
              <a:t>Navigation across these platforms as it is now is cumbersome and information can easily be missed. </a:t>
            </a:r>
          </a:p>
          <a:p>
            <a:r>
              <a:rPr lang="en-GB" dirty="0"/>
              <a:t>The current set up leads to:</a:t>
            </a:r>
          </a:p>
          <a:p>
            <a:pPr lvl="1"/>
            <a:r>
              <a:rPr lang="en-GB" dirty="0" err="1"/>
              <a:t>Intransparency</a:t>
            </a:r>
            <a:r>
              <a:rPr lang="en-GB" dirty="0"/>
              <a:t> – difficult to track down and combine information across different platforms</a:t>
            </a:r>
          </a:p>
          <a:p>
            <a:pPr lvl="1"/>
            <a:r>
              <a:rPr lang="en-GB" dirty="0"/>
              <a:t>Errors and duplication– as many sources contain similar information while needed to be maintained manually. </a:t>
            </a:r>
          </a:p>
          <a:p>
            <a:r>
              <a:rPr lang="en-GB" dirty="0"/>
              <a:t>This is backed up by NREN feedback gathered through the annual Satisfaction Survey and Partner Relations Meetings. </a:t>
            </a:r>
          </a:p>
          <a:p>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a:t>
            </a:fld>
            <a:endParaRPr lang="en-GB"/>
          </a:p>
        </p:txBody>
      </p:sp>
      <p:sp>
        <p:nvSpPr>
          <p:cNvPr id="4" name="Title 3"/>
          <p:cNvSpPr>
            <a:spLocks noGrp="1"/>
          </p:cNvSpPr>
          <p:nvPr>
            <p:ph type="title"/>
          </p:nvPr>
        </p:nvSpPr>
        <p:spPr/>
        <p:txBody>
          <a:bodyPr/>
          <a:lstStyle/>
          <a:p>
            <a:r>
              <a:rPr lang="en-GB" dirty="0"/>
              <a:t>Business Case</a:t>
            </a:r>
          </a:p>
        </p:txBody>
      </p:sp>
    </p:spTree>
    <p:extLst>
      <p:ext uri="{BB962C8B-B14F-4D97-AF65-F5344CB8AC3E}">
        <p14:creationId xmlns:p14="http://schemas.microsoft.com/office/powerpoint/2010/main" val="1374898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The Insight Portal will act as Dashboard and Interface to the different platforms and information sources in the GEANT ecosystem. Raw data from the different platforms will be accessed via APIs and displayed in a consistent and intelligent manner.</a:t>
            </a:r>
          </a:p>
          <a:p>
            <a:r>
              <a:rPr lang="en-GB" dirty="0"/>
              <a:t>The existing platforms will not be impacted through this development and remain in their functions as they are. All maintenance and edits will continue to be done on each respective platform</a:t>
            </a:r>
          </a:p>
          <a:p>
            <a:r>
              <a:rPr lang="en-GB" dirty="0"/>
              <a:t>First Release by Dec 2018</a:t>
            </a:r>
          </a:p>
          <a:p>
            <a:pPr lvl="1"/>
            <a:r>
              <a:rPr lang="en-GB" dirty="0" err="1"/>
              <a:t>Eventr</a:t>
            </a:r>
            <a:endParaRPr lang="en-GB" dirty="0"/>
          </a:p>
          <a:p>
            <a:pPr lvl="1"/>
            <a:r>
              <a:rPr lang="en-GB" dirty="0"/>
              <a:t>Services</a:t>
            </a:r>
          </a:p>
          <a:p>
            <a:pPr lvl="1"/>
            <a:r>
              <a:rPr lang="en-GB" dirty="0"/>
              <a:t>Membership and finance</a:t>
            </a:r>
          </a:p>
          <a:p>
            <a:pPr lvl="1"/>
            <a:r>
              <a:rPr lang="en-GB" dirty="0"/>
              <a:t>…</a:t>
            </a:r>
          </a:p>
          <a:p>
            <a:pPr marL="457200" lvl="1" indent="0">
              <a:buNone/>
            </a:pP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4" name="Title 3"/>
          <p:cNvSpPr>
            <a:spLocks noGrp="1"/>
          </p:cNvSpPr>
          <p:nvPr>
            <p:ph type="title"/>
          </p:nvPr>
        </p:nvSpPr>
        <p:spPr/>
        <p:txBody>
          <a:bodyPr/>
          <a:lstStyle/>
          <a:p>
            <a:r>
              <a:rPr lang="en-GB" dirty="0"/>
              <a:t>Project scope and exclusions</a:t>
            </a:r>
          </a:p>
        </p:txBody>
      </p:sp>
    </p:spTree>
    <p:extLst>
      <p:ext uri="{BB962C8B-B14F-4D97-AF65-F5344CB8AC3E}">
        <p14:creationId xmlns:p14="http://schemas.microsoft.com/office/powerpoint/2010/main" val="1032662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552093387"/>
              </p:ext>
            </p:extLst>
          </p:nvPr>
        </p:nvGraphicFramePr>
        <p:xfrm>
          <a:off x="341733" y="1756103"/>
          <a:ext cx="8181975" cy="3025648"/>
        </p:xfrm>
        <a:graphic>
          <a:graphicData uri="http://schemas.openxmlformats.org/drawingml/2006/table">
            <a:tbl>
              <a:tblPr firstRow="1" firstCol="1" bandRow="1">
                <a:tableStyleId>{5C22544A-7EE6-4342-B048-85BDC9FD1C3A}</a:tableStyleId>
              </a:tblPr>
              <a:tblGrid>
                <a:gridCol w="1669123">
                  <a:extLst>
                    <a:ext uri="{9D8B030D-6E8A-4147-A177-3AD203B41FA5}">
                      <a16:colId xmlns:a16="http://schemas.microsoft.com/office/drawing/2014/main" val="20000"/>
                    </a:ext>
                  </a:extLst>
                </a:gridCol>
                <a:gridCol w="772378">
                  <a:extLst>
                    <a:ext uri="{9D8B030D-6E8A-4147-A177-3AD203B41FA5}">
                      <a16:colId xmlns:a16="http://schemas.microsoft.com/office/drawing/2014/main" val="20001"/>
                    </a:ext>
                  </a:extLst>
                </a:gridCol>
                <a:gridCol w="900017">
                  <a:extLst>
                    <a:ext uri="{9D8B030D-6E8A-4147-A177-3AD203B41FA5}">
                      <a16:colId xmlns:a16="http://schemas.microsoft.com/office/drawing/2014/main" val="20002"/>
                    </a:ext>
                  </a:extLst>
                </a:gridCol>
                <a:gridCol w="1412209">
                  <a:extLst>
                    <a:ext uri="{9D8B030D-6E8A-4147-A177-3AD203B41FA5}">
                      <a16:colId xmlns:a16="http://schemas.microsoft.com/office/drawing/2014/main" val="20003"/>
                    </a:ext>
                  </a:extLst>
                </a:gridCol>
                <a:gridCol w="2454593">
                  <a:extLst>
                    <a:ext uri="{9D8B030D-6E8A-4147-A177-3AD203B41FA5}">
                      <a16:colId xmlns:a16="http://schemas.microsoft.com/office/drawing/2014/main" val="20004"/>
                    </a:ext>
                  </a:extLst>
                </a:gridCol>
                <a:gridCol w="973655">
                  <a:extLst>
                    <a:ext uri="{9D8B030D-6E8A-4147-A177-3AD203B41FA5}">
                      <a16:colId xmlns:a16="http://schemas.microsoft.com/office/drawing/2014/main" val="20005"/>
                    </a:ext>
                  </a:extLst>
                </a:gridCol>
              </a:tblGrid>
              <a:tr h="190500">
                <a:tc>
                  <a:txBody>
                    <a:bodyPr/>
                    <a:lstStyle/>
                    <a:p>
                      <a:pPr>
                        <a:lnSpc>
                          <a:spcPct val="115000"/>
                        </a:lnSpc>
                        <a:spcAft>
                          <a:spcPts val="1000"/>
                        </a:spcAft>
                      </a:pPr>
                      <a:r>
                        <a:rPr lang="en-GB" sz="1100" dirty="0">
                          <a:effectLst/>
                        </a:rPr>
                        <a:t>Name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Abbreviation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Area</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Role in Project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Responsibilities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Funding via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81000">
                <a:tc>
                  <a:txBody>
                    <a:bodyPr/>
                    <a:lstStyle/>
                    <a:p>
                      <a:pPr>
                        <a:lnSpc>
                          <a:spcPct val="115000"/>
                        </a:lnSpc>
                        <a:spcAft>
                          <a:spcPts val="1000"/>
                        </a:spcAft>
                      </a:pPr>
                      <a:r>
                        <a:rPr lang="en-GB" sz="1100" dirty="0">
                          <a:effectLst/>
                        </a:rPr>
                        <a:t>Cathrin Stover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CS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CCO</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Sponsor</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oversight and assurance of approval on exec level</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GEANT Ltd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81000">
                <a:tc>
                  <a:txBody>
                    <a:bodyPr/>
                    <a:lstStyle/>
                    <a:p>
                      <a:pPr>
                        <a:lnSpc>
                          <a:spcPct val="115000"/>
                        </a:lnSpc>
                        <a:spcAft>
                          <a:spcPts val="1000"/>
                        </a:spcAft>
                      </a:pPr>
                      <a:r>
                        <a:rPr lang="en-GB" sz="1100" dirty="0">
                          <a:effectLst/>
                        </a:rPr>
                        <a:t>Silvie Francisci/Sabrina McCollum/Beatrix Weber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SF</a:t>
                      </a:r>
                    </a:p>
                  </a:txBody>
                  <a:tcPr marL="68580" marR="68580" marT="0" marB="0"/>
                </a:tc>
                <a:tc>
                  <a:txBody>
                    <a:bodyPr/>
                    <a:lstStyle/>
                    <a:p>
                      <a:pPr>
                        <a:lnSpc>
                          <a:spcPct val="115000"/>
                        </a:lnSpc>
                        <a:spcAft>
                          <a:spcPts val="1000"/>
                        </a:spcAft>
                      </a:pPr>
                      <a:r>
                        <a:rPr lang="en-GB" sz="1100">
                          <a:effectLst/>
                        </a:rPr>
                        <a:t>BD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Product Owner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provision of user requirements, writing and prioritisation of user stories, data preparation and mapping</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NA3 T1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81000">
                <a:tc>
                  <a:txBody>
                    <a:bodyPr/>
                    <a:lstStyle/>
                    <a:p>
                      <a:pPr>
                        <a:lnSpc>
                          <a:spcPct val="115000"/>
                        </a:lnSpc>
                        <a:spcAft>
                          <a:spcPts val="10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Daniel Soroczak</a:t>
                      </a:r>
                    </a:p>
                  </a:txBody>
                  <a:tcPr marL="68580" marR="68580" marT="0" marB="0"/>
                </a:tc>
                <a:tc>
                  <a:txBody>
                    <a:bodyPr/>
                    <a:lstStyle/>
                    <a:p>
                      <a:pPr>
                        <a:lnSpc>
                          <a:spcPct val="115000"/>
                        </a:lnSpc>
                        <a:spcAft>
                          <a:spcPts val="10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DS</a:t>
                      </a:r>
                    </a:p>
                  </a:txBody>
                  <a:tcPr marL="68580" marR="68580" marT="0" marB="0"/>
                </a:tc>
                <a:tc>
                  <a:txBody>
                    <a:bodyPr/>
                    <a:lstStyle/>
                    <a:p>
                      <a:pPr>
                        <a:lnSpc>
                          <a:spcPct val="115000"/>
                        </a:lnSpc>
                        <a:spcAft>
                          <a:spcPts val="10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PMO</a:t>
                      </a:r>
                    </a:p>
                  </a:txBody>
                  <a:tcPr marL="68580" marR="68580" marT="0" marB="0"/>
                </a:tc>
                <a:tc>
                  <a:txBody>
                    <a:bodyPr/>
                    <a:lstStyle/>
                    <a:p>
                      <a:pPr>
                        <a:lnSpc>
                          <a:spcPct val="115000"/>
                        </a:lnSpc>
                        <a:spcAft>
                          <a:spcPts val="1000"/>
                        </a:spcAft>
                      </a:pPr>
                      <a:r>
                        <a:rPr lang="en-GB" sz="1100" dirty="0">
                          <a:effectLst/>
                        </a:rPr>
                        <a:t>Project Manager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coordinate activities, stakeholder engagement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NA1T2</a:t>
                      </a:r>
                    </a:p>
                  </a:txBody>
                  <a:tcPr marL="68580" marR="68580" marT="0" marB="0"/>
                </a:tc>
                <a:extLst>
                  <a:ext uri="{0D108BD9-81ED-4DB2-BD59-A6C34878D82A}">
                    <a16:rowId xmlns:a16="http://schemas.microsoft.com/office/drawing/2014/main" val="10003"/>
                  </a:ext>
                </a:extLst>
              </a:tr>
              <a:tr h="190500">
                <a:tc>
                  <a:txBody>
                    <a:bodyPr/>
                    <a:lstStyle/>
                    <a:p>
                      <a:pPr>
                        <a:lnSpc>
                          <a:spcPct val="115000"/>
                        </a:lnSpc>
                        <a:spcAft>
                          <a:spcPts val="1000"/>
                        </a:spcAft>
                      </a:pPr>
                      <a:r>
                        <a:rPr lang="en-GB" sz="1100" dirty="0">
                          <a:effectLst/>
                        </a:rPr>
                        <a:t>Mandeep Saini</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MS</a:t>
                      </a:r>
                    </a:p>
                  </a:txBody>
                  <a:tcPr marL="68580" marR="68580" marT="0" marB="0"/>
                </a:tc>
                <a:tc>
                  <a:txBody>
                    <a:bodyPr/>
                    <a:lstStyle/>
                    <a:p>
                      <a:pPr>
                        <a:lnSpc>
                          <a:spcPct val="115000"/>
                        </a:lnSpc>
                        <a:spcAft>
                          <a:spcPts val="10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SW</a:t>
                      </a:r>
                    </a:p>
                  </a:txBody>
                  <a:tcPr marL="68580" marR="68580" marT="0" marB="0"/>
                </a:tc>
                <a:tc>
                  <a:txBody>
                    <a:bodyPr/>
                    <a:lstStyle/>
                    <a:p>
                      <a:pPr>
                        <a:lnSpc>
                          <a:spcPct val="115000"/>
                        </a:lnSpc>
                        <a:spcAft>
                          <a:spcPts val="1000"/>
                        </a:spcAft>
                      </a:pPr>
                      <a:r>
                        <a:rPr lang="en-GB" sz="1100" dirty="0">
                          <a:effectLst/>
                        </a:rPr>
                        <a:t>Technical Lead, Development</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assess technical requirements and feasibility, responsible for data visualisation and overall development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NA3 T1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203051">
                <a:tc>
                  <a:txBody>
                    <a:bodyPr/>
                    <a:lstStyle/>
                    <a:p>
                      <a:pPr>
                        <a:lnSpc>
                          <a:spcPct val="115000"/>
                        </a:lnSpc>
                        <a:spcAft>
                          <a:spcPts val="1000"/>
                        </a:spcAft>
                      </a:pPr>
                      <a:r>
                        <a:rPr lang="en-GB" sz="1100" dirty="0">
                          <a:effectLst/>
                        </a:rPr>
                        <a:t>Mark Golder/Erik Reid/Christian Gijtenbeek</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MS</a:t>
                      </a:r>
                    </a:p>
                  </a:txBody>
                  <a:tcPr marL="68580" marR="68580" marT="0" marB="0"/>
                </a:tc>
                <a:tc>
                  <a:txBody>
                    <a:bodyPr/>
                    <a:lstStyle/>
                    <a:p>
                      <a:pPr>
                        <a:lnSpc>
                          <a:spcPct val="115000"/>
                        </a:lnSpc>
                        <a:spcAft>
                          <a:spcPts val="1000"/>
                        </a:spcAft>
                      </a:pPr>
                      <a:r>
                        <a:rPr lang="en-GB" sz="1100" dirty="0">
                          <a:effectLst/>
                          <a:latin typeface="Calibri" panose="020F0502020204030204" pitchFamily="34" charset="0"/>
                          <a:ea typeface="Calibri" panose="020F0502020204030204" pitchFamily="34" charset="0"/>
                          <a:cs typeface="Times New Roman" panose="02020603050405020304" pitchFamily="18" charset="0"/>
                        </a:rPr>
                        <a:t>SW</a:t>
                      </a:r>
                    </a:p>
                  </a:txBody>
                  <a:tcPr marL="68580" marR="68580" marT="0" marB="0"/>
                </a:tc>
                <a:tc>
                  <a:txBody>
                    <a:bodyPr/>
                    <a:lstStyle/>
                    <a:p>
                      <a:pPr>
                        <a:lnSpc>
                          <a:spcPct val="115000"/>
                        </a:lnSpc>
                        <a:spcAft>
                          <a:spcPts val="1000"/>
                        </a:spcAft>
                      </a:pPr>
                      <a:r>
                        <a:rPr lang="en-GB" sz="1100">
                          <a:effectLst/>
                        </a:rPr>
                        <a:t>Development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Flask Development, Front End Framework Development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NA3 T1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190500">
                <a:tc>
                  <a:txBody>
                    <a:bodyPr/>
                    <a:lstStyle/>
                    <a:p>
                      <a:pPr>
                        <a:lnSpc>
                          <a:spcPct val="115000"/>
                        </a:lnSpc>
                        <a:spcAft>
                          <a:spcPts val="1000"/>
                        </a:spcAft>
                      </a:pPr>
                      <a:r>
                        <a:rPr lang="en-GB" sz="1100">
                          <a:effectLst/>
                        </a:rPr>
                        <a:t>Paul Hasleham</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PH</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Marcomms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Design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UI and Graphic Design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NA2  T2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190500">
                <a:tc>
                  <a:txBody>
                    <a:bodyPr/>
                    <a:lstStyle/>
                    <a:p>
                      <a:pPr>
                        <a:lnSpc>
                          <a:spcPct val="115000"/>
                        </a:lnSpc>
                        <a:spcAft>
                          <a:spcPts val="1000"/>
                        </a:spcAft>
                      </a:pPr>
                      <a:r>
                        <a:rPr lang="en-GB" sz="1100" dirty="0">
                          <a:effectLst/>
                        </a:rPr>
                        <a:t>Robert Kozlowski</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RK</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latin typeface="Calibri" panose="020F0502020204030204" pitchFamily="34" charset="0"/>
                          <a:ea typeface="Calibri" panose="020F0502020204030204" pitchFamily="34" charset="0"/>
                          <a:cs typeface="Times New Roman" panose="02020603050405020304" pitchFamily="18" charset="0"/>
                        </a:rPr>
                        <a:t>SW</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a:effectLst/>
                        </a:rPr>
                        <a:t>SharePoint</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SharePoint Integration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1000"/>
                        </a:spcAft>
                      </a:pPr>
                      <a:r>
                        <a:rPr lang="en-GB" sz="1100" dirty="0">
                          <a:effectLst/>
                        </a:rPr>
                        <a:t>GEANT Ltd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bl>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p:txBody>
          <a:bodyPr/>
          <a:lstStyle/>
          <a:p>
            <a:r>
              <a:rPr lang="en-GB" dirty="0"/>
              <a:t>Team Structure</a:t>
            </a:r>
          </a:p>
        </p:txBody>
      </p:sp>
    </p:spTree>
    <p:extLst>
      <p:ext uri="{BB962C8B-B14F-4D97-AF65-F5344CB8AC3E}">
        <p14:creationId xmlns:p14="http://schemas.microsoft.com/office/powerpoint/2010/main" val="1542418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Project is delayed due to several constrains:</a:t>
            </a:r>
          </a:p>
          <a:p>
            <a:r>
              <a:rPr lang="en-GB" b="1" dirty="0"/>
              <a:t>Changes in the team:</a:t>
            </a:r>
            <a:r>
              <a:rPr lang="en-GB" dirty="0"/>
              <a:t> main developer of Insight Portal left GÉANT and another developer moved to a different project. New developer had to learn a language for creating charts (D3) and to follow up (2-3 months)</a:t>
            </a:r>
          </a:p>
          <a:p>
            <a:r>
              <a:rPr lang="en-GB" dirty="0"/>
              <a:t>Agile methodology (estimates) not reflected in the development work (JIRA)</a:t>
            </a:r>
          </a:p>
          <a:p>
            <a:r>
              <a:rPr lang="en-GB" dirty="0"/>
              <a:t>Plenty of overlapping priorities and </a:t>
            </a:r>
            <a:r>
              <a:rPr lang="en-GB" b="1" dirty="0"/>
              <a:t>conflicting projects </a:t>
            </a:r>
            <a:r>
              <a:rPr lang="en-GB" dirty="0"/>
              <a:t>(i.e. </a:t>
            </a:r>
            <a:r>
              <a:rPr lang="en-GB" dirty="0" err="1"/>
              <a:t>OpsDB</a:t>
            </a:r>
            <a:r>
              <a:rPr lang="en-GB" dirty="0"/>
              <a:t>) that made Software Development team disengage from Insight-related work for weeks (critical for Network)</a:t>
            </a:r>
          </a:p>
          <a:p>
            <a:r>
              <a:rPr lang="en-GB" dirty="0"/>
              <a:t>Challenges with </a:t>
            </a:r>
            <a:r>
              <a:rPr lang="en-GB" b="1" dirty="0"/>
              <a:t>‘unstructured’ source data </a:t>
            </a:r>
            <a:r>
              <a:rPr lang="en-GB" dirty="0"/>
              <a:t>(lots of unexpected manual pre-work had to be completed to make data ready for extraction and filtering)</a:t>
            </a:r>
          </a:p>
          <a:p>
            <a:pPr marL="0" indent="0">
              <a:buNone/>
            </a:pP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en-GB" dirty="0"/>
              <a:t>Project Constraints</a:t>
            </a:r>
          </a:p>
        </p:txBody>
      </p:sp>
    </p:spTree>
    <p:extLst>
      <p:ext uri="{BB962C8B-B14F-4D97-AF65-F5344CB8AC3E}">
        <p14:creationId xmlns:p14="http://schemas.microsoft.com/office/powerpoint/2010/main" val="2343570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a:xfrm>
            <a:off x="103471" y="152572"/>
            <a:ext cx="7209065" cy="725454"/>
          </a:xfrm>
        </p:spPr>
        <p:txBody>
          <a:bodyPr/>
          <a:lstStyle/>
          <a:p>
            <a:r>
              <a:rPr lang="en-GB" dirty="0"/>
              <a:t>Insight Portal Project </a:t>
            </a:r>
          </a:p>
        </p:txBody>
      </p:sp>
      <p:sp>
        <p:nvSpPr>
          <p:cNvPr id="29" name="Text Box 1"/>
          <p:cNvSpPr txBox="1">
            <a:spLocks noChangeArrowheads="1"/>
          </p:cNvSpPr>
          <p:nvPr/>
        </p:nvSpPr>
        <p:spPr bwMode="auto">
          <a:xfrm>
            <a:off x="150813" y="6524625"/>
            <a:ext cx="366712" cy="184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defTabSz="449263" fontAlgn="base">
              <a:spcBef>
                <a:spcPct val="0"/>
              </a:spcBef>
              <a:spcAft>
                <a:spcPct val="0"/>
              </a:spcAft>
              <a:buClr>
                <a:srgbClr val="000000"/>
              </a:buClr>
              <a:buSzPct val="100000"/>
              <a:buFont typeface="Times New Roman" panose="02020603050405020304" pitchFamily="18" charset="0"/>
              <a:buNone/>
            </a:pPr>
            <a:endParaRPr lang="en-GB" altLang="en-US" dirty="0">
              <a:solidFill>
                <a:srgbClr val="000000"/>
              </a:solidFill>
              <a:latin typeface="Arial" panose="020B0604020202020204" pitchFamily="34" charset="0"/>
              <a:ea typeface="Microsoft YaHei" panose="020B0503020204020204" pitchFamily="34" charset="-122"/>
            </a:endParaRPr>
          </a:p>
        </p:txBody>
      </p:sp>
      <p:sp>
        <p:nvSpPr>
          <p:cNvPr id="32" name="Rectangle 201"/>
          <p:cNvSpPr>
            <a:spLocks noChangeArrowheads="1"/>
          </p:cNvSpPr>
          <p:nvPr/>
        </p:nvSpPr>
        <p:spPr bwMode="auto">
          <a:xfrm>
            <a:off x="4662681" y="1817335"/>
            <a:ext cx="4286250" cy="257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lvl1pPr>
              <a:lnSpc>
                <a:spcPct val="93000"/>
              </a:lnSpc>
              <a:spcAft>
                <a:spcPts val="1425"/>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900"/>
              </a:spcBef>
              <a:spcAft>
                <a:spcPct val="0"/>
              </a:spcAft>
            </a:pPr>
            <a:r>
              <a:rPr lang="en-GB" altLang="en-US" sz="1200" b="1" dirty="0">
                <a:solidFill>
                  <a:srgbClr val="004361"/>
                </a:solidFill>
                <a:latin typeface="Arial Narrow" panose="020B0606020202030204" pitchFamily="34" charset="0"/>
                <a:ea typeface="Microsoft YaHei" panose="020B0503020204020204" pitchFamily="34" charset="-122"/>
              </a:rPr>
              <a:t>Major Milestones</a:t>
            </a:r>
          </a:p>
        </p:txBody>
      </p:sp>
      <p:sp>
        <p:nvSpPr>
          <p:cNvPr id="33" name="Rectangle 202"/>
          <p:cNvSpPr>
            <a:spLocks noChangeArrowheads="1"/>
          </p:cNvSpPr>
          <p:nvPr/>
        </p:nvSpPr>
        <p:spPr bwMode="auto">
          <a:xfrm>
            <a:off x="184144" y="4715960"/>
            <a:ext cx="3813175" cy="255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lvl1pPr>
              <a:lnSpc>
                <a:spcPct val="93000"/>
              </a:lnSpc>
              <a:spcAft>
                <a:spcPts val="1425"/>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900"/>
              </a:spcBef>
              <a:spcAft>
                <a:spcPct val="0"/>
              </a:spcAft>
            </a:pPr>
            <a:r>
              <a:rPr lang="en-GB" altLang="en-US" sz="1200" b="1" dirty="0">
                <a:solidFill>
                  <a:srgbClr val="004361"/>
                </a:solidFill>
                <a:latin typeface="Arial Narrow" panose="020B0606020202030204" pitchFamily="34" charset="0"/>
                <a:ea typeface="Microsoft YaHei" panose="020B0503020204020204" pitchFamily="34" charset="-122"/>
              </a:rPr>
              <a:t>Upcoming Activities</a:t>
            </a:r>
          </a:p>
        </p:txBody>
      </p:sp>
      <p:sp>
        <p:nvSpPr>
          <p:cNvPr id="34" name="Rectangle 203"/>
          <p:cNvSpPr>
            <a:spLocks noChangeArrowheads="1"/>
          </p:cNvSpPr>
          <p:nvPr/>
        </p:nvSpPr>
        <p:spPr bwMode="auto">
          <a:xfrm>
            <a:off x="4682514" y="5594490"/>
            <a:ext cx="3943350" cy="255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lvl1pPr>
              <a:lnSpc>
                <a:spcPct val="93000"/>
              </a:lnSpc>
              <a:spcAft>
                <a:spcPts val="1425"/>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900"/>
              </a:spcBef>
              <a:spcAft>
                <a:spcPct val="0"/>
              </a:spcAft>
            </a:pPr>
            <a:r>
              <a:rPr lang="en-GB" altLang="en-US" sz="1200" b="1" dirty="0">
                <a:solidFill>
                  <a:srgbClr val="004361"/>
                </a:solidFill>
                <a:latin typeface="Arial Narrow" panose="020B0606020202030204" pitchFamily="34" charset="0"/>
                <a:ea typeface="Microsoft YaHei" panose="020B0503020204020204" pitchFamily="34" charset="-122"/>
              </a:rPr>
              <a:t>Escalated Resource Constraints </a:t>
            </a:r>
          </a:p>
        </p:txBody>
      </p:sp>
      <p:graphicFrame>
        <p:nvGraphicFramePr>
          <p:cNvPr id="35" name="Group 204">
            <a:extLst>
              <a:ext uri="{FF2B5EF4-FFF2-40B4-BE49-F238E27FC236}">
                <a16:creationId xmlns:a16="http://schemas.microsoft.com/office/drawing/2014/main" id="{94BABA4B-E6C4-445C-976F-06E01E1A90BC}"/>
              </a:ext>
            </a:extLst>
          </p:cNvPr>
          <p:cNvGraphicFramePr>
            <a:graphicFrameLocks noGrp="1"/>
          </p:cNvGraphicFramePr>
          <p:nvPr>
            <p:extLst/>
          </p:nvPr>
        </p:nvGraphicFramePr>
        <p:xfrm>
          <a:off x="129071" y="4958845"/>
          <a:ext cx="4314198" cy="598297"/>
        </p:xfrm>
        <a:graphic>
          <a:graphicData uri="http://schemas.openxmlformats.org/drawingml/2006/table">
            <a:tbl>
              <a:tblPr/>
              <a:tblGrid>
                <a:gridCol w="4314198">
                  <a:extLst>
                    <a:ext uri="{9D8B030D-6E8A-4147-A177-3AD203B41FA5}">
                      <a16:colId xmlns:a16="http://schemas.microsoft.com/office/drawing/2014/main" val="20000"/>
                    </a:ext>
                  </a:extLst>
                </a:gridCol>
              </a:tblGrid>
              <a:tr h="598297">
                <a:tc>
                  <a:txBody>
                    <a:bodyPr/>
                    <a:lstStyle>
                      <a:lvl1pPr marL="127000" indent="-125413" algn="l" defTabSz="914400" rtl="0" eaLnBrk="1" latinLnBrk="0" hangingPunct="1">
                        <a:spcAft>
                          <a:spcPts val="1425"/>
                        </a:spcAft>
                        <a:tabLst>
                          <a:tab pos="723900" algn="l"/>
                          <a:tab pos="1447800" algn="l"/>
                          <a:tab pos="2171700" algn="l"/>
                          <a:tab pos="2895600" algn="l"/>
                          <a:tab pos="3619500" algn="l"/>
                          <a:tab pos="43434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 pos="43434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9pPr>
                    </a:lstStyle>
                    <a:p>
                      <a:pPr marL="173037" marR="0" lvl="0" indent="-171450" algn="l" defTabSz="449263" rtl="0" eaLnBrk="1" fontAlgn="base" latinLnBrk="0" hangingPunct="1">
                        <a:lnSpc>
                          <a:spcPct val="94000"/>
                        </a:lnSpc>
                        <a:spcBef>
                          <a:spcPct val="0"/>
                        </a:spcBef>
                        <a:spcAft>
                          <a:spcPct val="0"/>
                        </a:spcAft>
                        <a:buClr>
                          <a:srgbClr val="000000"/>
                        </a:buClr>
                        <a:buSzPct val="100000"/>
                        <a:buFont typeface="Arial" panose="020B0604020202020204" pitchFamily="34" charset="0"/>
                        <a:buChar char="•"/>
                        <a:tabLst>
                          <a:tab pos="723900" algn="l"/>
                          <a:tab pos="1447800" algn="l"/>
                          <a:tab pos="2171700" algn="l"/>
                          <a:tab pos="2895600" algn="l"/>
                          <a:tab pos="3619500" algn="l"/>
                          <a:tab pos="4343400" algn="l"/>
                        </a:tabLst>
                        <a:defRPr/>
                      </a:pP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SIlvie</a:t>
                      </a: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 to provide Insight demo in Amsterdam on Oct 23rd</a:t>
                      </a:r>
                    </a:p>
                    <a:p>
                      <a:pPr marL="173037" marR="0" lvl="0" indent="-171450" algn="l" defTabSz="449263" rtl="0" eaLnBrk="1" fontAlgn="base" latinLnBrk="0" hangingPunct="1">
                        <a:lnSpc>
                          <a:spcPct val="94000"/>
                        </a:lnSpc>
                        <a:spcBef>
                          <a:spcPct val="0"/>
                        </a:spcBef>
                        <a:spcAft>
                          <a:spcPct val="0"/>
                        </a:spcAft>
                        <a:buClr>
                          <a:srgbClr val="000000"/>
                        </a:buClr>
                        <a:buSzPct val="100000"/>
                        <a:buFont typeface="Arial" panose="020B0604020202020204" pitchFamily="34" charset="0"/>
                        <a:buChar char="•"/>
                        <a:tabLst>
                          <a:tab pos="723900" algn="l"/>
                          <a:tab pos="1447800" algn="l"/>
                          <a:tab pos="2171700" algn="l"/>
                          <a:tab pos="2895600" algn="l"/>
                          <a:tab pos="3619500" algn="l"/>
                          <a:tab pos="43434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Mark and Paul to work towards improving visuals </a:t>
                      </a:r>
                    </a:p>
                    <a:p>
                      <a:pPr marL="173037" marR="0" lvl="0" indent="-171450" algn="l" defTabSz="449263" rtl="0" eaLnBrk="1" fontAlgn="base" latinLnBrk="0" hangingPunct="1">
                        <a:lnSpc>
                          <a:spcPct val="94000"/>
                        </a:lnSpc>
                        <a:spcBef>
                          <a:spcPct val="0"/>
                        </a:spcBef>
                        <a:spcAft>
                          <a:spcPct val="0"/>
                        </a:spcAft>
                        <a:buClr>
                          <a:srgbClr val="000000"/>
                        </a:buClr>
                        <a:buSzPct val="100000"/>
                        <a:buFont typeface="Arial" panose="020B0604020202020204" pitchFamily="34" charset="0"/>
                        <a:buChar char="•"/>
                        <a:tabLst>
                          <a:tab pos="723900" algn="l"/>
                          <a:tab pos="1447800" algn="l"/>
                          <a:tab pos="2171700" algn="l"/>
                          <a:tab pos="2895600" algn="l"/>
                          <a:tab pos="3619500" algn="l"/>
                          <a:tab pos="43434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Mark to work with Robert to complete Service Module</a:t>
                      </a:r>
                    </a:p>
                  </a:txBody>
                  <a:tcPr marL="35640" marR="35640" marT="42347" marB="35559"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36" name="Group 210">
            <a:extLst>
              <a:ext uri="{FF2B5EF4-FFF2-40B4-BE49-F238E27FC236}">
                <a16:creationId xmlns:a16="http://schemas.microsoft.com/office/drawing/2014/main" id="{6C5A7D40-B6D3-4F0C-9B32-D62377AF6364}"/>
              </a:ext>
            </a:extLst>
          </p:cNvPr>
          <p:cNvGraphicFramePr>
            <a:graphicFrameLocks noGrp="1"/>
          </p:cNvGraphicFramePr>
          <p:nvPr>
            <p:extLst/>
          </p:nvPr>
        </p:nvGraphicFramePr>
        <p:xfrm>
          <a:off x="129071" y="6055171"/>
          <a:ext cx="4330100" cy="217012"/>
        </p:xfrm>
        <a:graphic>
          <a:graphicData uri="http://schemas.openxmlformats.org/drawingml/2006/table">
            <a:tbl>
              <a:tblPr/>
              <a:tblGrid>
                <a:gridCol w="4330100">
                  <a:extLst>
                    <a:ext uri="{9D8B030D-6E8A-4147-A177-3AD203B41FA5}">
                      <a16:colId xmlns:a16="http://schemas.microsoft.com/office/drawing/2014/main" val="20000"/>
                    </a:ext>
                  </a:extLst>
                </a:gridCol>
              </a:tblGrid>
              <a:tr h="0">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1587" marR="0" lvl="0" indent="0" algn="l" defTabSz="449263" rtl="0" eaLnBrk="1" fontAlgn="base" latinLnBrk="0" hangingPunct="1">
                        <a:lnSpc>
                          <a:spcPct val="94000"/>
                        </a:lnSpc>
                        <a:spcBef>
                          <a:spcPct val="0"/>
                        </a:spcBef>
                        <a:spcAft>
                          <a:spcPct val="0"/>
                        </a:spcAft>
                        <a:buClr>
                          <a:srgbClr val="000000"/>
                        </a:buClr>
                        <a:buSzPct val="100000"/>
                        <a:buFont typeface="Arial" panose="020B0604020202020204" pitchFamily="34" charset="0"/>
                        <a:buNone/>
                        <a:tabLst>
                          <a:tab pos="723900" algn="l"/>
                          <a:tab pos="1447800" algn="l"/>
                          <a:tab pos="2171700" algn="l"/>
                          <a:tab pos="2895600" algn="l"/>
                          <a:tab pos="3619500" algn="l"/>
                          <a:tab pos="4343400" algn="l"/>
                        </a:tabLst>
                        <a:defRPr/>
                      </a:pPr>
                      <a:endParaRPr kumimoji="0" lang="en-GB" sz="900" b="0" i="0" u="none" strike="noStrike" kern="1200" cap="none" normalizeH="0" baseline="0" dirty="0">
                        <a:ln>
                          <a:noFill/>
                        </a:ln>
                        <a:solidFill>
                          <a:srgbClr val="004361"/>
                        </a:solidFill>
                        <a:effectLst/>
                        <a:latin typeface="Arial Narrow" panose="020B0606020202030204" pitchFamily="34" charset="0"/>
                        <a:ea typeface="Microsoft YaHei" panose="020B0503020204020204" pitchFamily="34" charset="-122"/>
                        <a:cs typeface="+mn-cs"/>
                      </a:endParaRPr>
                    </a:p>
                  </a:txBody>
                  <a:tcPr marL="35987" marR="35987" marT="52013" marB="3609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7" name="Rectangle 216"/>
          <p:cNvSpPr>
            <a:spLocks noChangeArrowheads="1"/>
          </p:cNvSpPr>
          <p:nvPr/>
        </p:nvSpPr>
        <p:spPr bwMode="auto">
          <a:xfrm>
            <a:off x="184143" y="5800027"/>
            <a:ext cx="3943350" cy="255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lvl1pPr>
              <a:lnSpc>
                <a:spcPct val="93000"/>
              </a:lnSpc>
              <a:spcAft>
                <a:spcPts val="1425"/>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900"/>
              </a:spcBef>
              <a:spcAft>
                <a:spcPct val="0"/>
              </a:spcAft>
            </a:pPr>
            <a:r>
              <a:rPr lang="en-GB" altLang="en-US" sz="1200" b="1" dirty="0">
                <a:solidFill>
                  <a:srgbClr val="004361"/>
                </a:solidFill>
                <a:latin typeface="Arial Narrow" panose="020B0606020202030204" pitchFamily="34" charset="0"/>
                <a:ea typeface="Microsoft YaHei" panose="020B0503020204020204" pitchFamily="34" charset="-122"/>
              </a:rPr>
              <a:t>Major Decisions Required</a:t>
            </a:r>
          </a:p>
        </p:txBody>
      </p:sp>
      <p:graphicFrame>
        <p:nvGraphicFramePr>
          <p:cNvPr id="38" name="Group 217">
            <a:extLst>
              <a:ext uri="{FF2B5EF4-FFF2-40B4-BE49-F238E27FC236}">
                <a16:creationId xmlns:a16="http://schemas.microsoft.com/office/drawing/2014/main" id="{AA73CB1E-3220-42AC-B507-C314C767E8C1}"/>
              </a:ext>
            </a:extLst>
          </p:cNvPr>
          <p:cNvGraphicFramePr>
            <a:graphicFrameLocks noGrp="1"/>
          </p:cNvGraphicFramePr>
          <p:nvPr>
            <p:extLst/>
          </p:nvPr>
        </p:nvGraphicFramePr>
        <p:xfrm>
          <a:off x="4682514" y="5850078"/>
          <a:ext cx="4195067" cy="422105"/>
        </p:xfrm>
        <a:graphic>
          <a:graphicData uri="http://schemas.openxmlformats.org/drawingml/2006/table">
            <a:tbl>
              <a:tblPr/>
              <a:tblGrid>
                <a:gridCol w="504825">
                  <a:extLst>
                    <a:ext uri="{9D8B030D-6E8A-4147-A177-3AD203B41FA5}">
                      <a16:colId xmlns:a16="http://schemas.microsoft.com/office/drawing/2014/main" val="20000"/>
                    </a:ext>
                  </a:extLst>
                </a:gridCol>
                <a:gridCol w="2935287">
                  <a:extLst>
                    <a:ext uri="{9D8B030D-6E8A-4147-A177-3AD203B41FA5}">
                      <a16:colId xmlns:a16="http://schemas.microsoft.com/office/drawing/2014/main" val="20001"/>
                    </a:ext>
                  </a:extLst>
                </a:gridCol>
                <a:gridCol w="754955">
                  <a:extLst>
                    <a:ext uri="{9D8B030D-6E8A-4147-A177-3AD203B41FA5}">
                      <a16:colId xmlns:a16="http://schemas.microsoft.com/office/drawing/2014/main" val="20002"/>
                    </a:ext>
                  </a:extLst>
                </a:gridCol>
              </a:tblGrid>
              <a:tr h="149393">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18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a:t>
                      </a:r>
                    </a:p>
                  </a:txBody>
                  <a:tcPr marL="36000" marR="36000" marT="42543" marB="3572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18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Role Description</a:t>
                      </a:r>
                    </a:p>
                  </a:txBody>
                  <a:tcPr marL="36000" marR="36000" marT="42543" marB="3572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Date Required</a:t>
                      </a:r>
                    </a:p>
                  </a:txBody>
                  <a:tcPr marL="36000" marR="36000" marT="42543" marB="3572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0"/>
                  </a:ext>
                </a:extLst>
              </a:tr>
              <a:tr h="201537">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endParaRPr kumimoji="0" lang="en-GB" sz="900" b="0" i="0" u="none" strike="noStrike" kern="1200" cap="none" normalizeH="0" baseline="0" dirty="0">
                        <a:ln>
                          <a:noFill/>
                        </a:ln>
                        <a:solidFill>
                          <a:srgbClr val="004361"/>
                        </a:solidFill>
                        <a:effectLst/>
                        <a:latin typeface="Arial Narrow" panose="020B0606020202030204" pitchFamily="34" charset="0"/>
                        <a:ea typeface="Microsoft YaHei" panose="020B0503020204020204" pitchFamily="34" charset="-122"/>
                        <a:cs typeface="+mn-cs"/>
                      </a:endParaRPr>
                    </a:p>
                  </a:txBody>
                  <a:tcPr marL="36000" marR="36000" marT="51637" marB="3572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endParaRPr kumimoji="0" lang="en-GB" sz="900" b="0" i="0" u="none" strike="noStrike" kern="1200" cap="none" normalizeH="0" baseline="0" dirty="0">
                        <a:ln>
                          <a:noFill/>
                        </a:ln>
                        <a:solidFill>
                          <a:srgbClr val="004361"/>
                        </a:solidFill>
                        <a:effectLst/>
                        <a:latin typeface="Arial Narrow" panose="020B0606020202030204" pitchFamily="34" charset="0"/>
                        <a:ea typeface="Microsoft YaHei" panose="020B0503020204020204" pitchFamily="34" charset="-122"/>
                        <a:cs typeface="+mn-cs"/>
                      </a:endParaRPr>
                    </a:p>
                  </a:txBody>
                  <a:tcPr marL="36000" marR="36000" marT="51637" marB="3572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endParaRPr kumimoji="0" lang="en-GB" sz="900" b="0" i="0" u="none" strike="noStrike" kern="1200" cap="none" normalizeH="0" baseline="0" dirty="0">
                        <a:ln>
                          <a:noFill/>
                        </a:ln>
                        <a:solidFill>
                          <a:srgbClr val="004361"/>
                        </a:solidFill>
                        <a:effectLst/>
                        <a:latin typeface="Arial Narrow" panose="020B0606020202030204" pitchFamily="34" charset="0"/>
                        <a:ea typeface="Microsoft YaHei" panose="020B0503020204020204" pitchFamily="34" charset="-122"/>
                        <a:cs typeface="+mn-cs"/>
                      </a:endParaRPr>
                    </a:p>
                  </a:txBody>
                  <a:tcPr marL="36000" marR="36000" marT="51637" marB="3572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bl>
          </a:graphicData>
        </a:graphic>
      </p:graphicFrame>
      <p:sp>
        <p:nvSpPr>
          <p:cNvPr id="39" name="Rectangle 241"/>
          <p:cNvSpPr>
            <a:spLocks noChangeArrowheads="1"/>
          </p:cNvSpPr>
          <p:nvPr/>
        </p:nvSpPr>
        <p:spPr bwMode="auto">
          <a:xfrm>
            <a:off x="184143" y="2846643"/>
            <a:ext cx="3943350" cy="255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lvl1pPr>
              <a:lnSpc>
                <a:spcPct val="93000"/>
              </a:lnSpc>
              <a:spcAft>
                <a:spcPts val="1425"/>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900"/>
              </a:spcBef>
              <a:spcAft>
                <a:spcPct val="0"/>
              </a:spcAft>
            </a:pPr>
            <a:r>
              <a:rPr lang="en-GB" altLang="en-US" sz="1200" b="1" dirty="0">
                <a:solidFill>
                  <a:srgbClr val="004361"/>
                </a:solidFill>
                <a:latin typeface="Arial Narrow" panose="020B0606020202030204" pitchFamily="34" charset="0"/>
                <a:ea typeface="Microsoft YaHei" panose="020B0503020204020204" pitchFamily="34" charset="-122"/>
              </a:rPr>
              <a:t>Major  Issue or Risk (I – r)</a:t>
            </a:r>
          </a:p>
        </p:txBody>
      </p:sp>
      <p:graphicFrame>
        <p:nvGraphicFramePr>
          <p:cNvPr id="40" name="Group 242">
            <a:extLst>
              <a:ext uri="{FF2B5EF4-FFF2-40B4-BE49-F238E27FC236}">
                <a16:creationId xmlns:a16="http://schemas.microsoft.com/office/drawing/2014/main" id="{BF76FC1F-2F2C-40DE-B507-CC4EC597D1FF}"/>
              </a:ext>
            </a:extLst>
          </p:cNvPr>
          <p:cNvGraphicFramePr>
            <a:graphicFrameLocks noGrp="1"/>
          </p:cNvGraphicFramePr>
          <p:nvPr>
            <p:extLst/>
          </p:nvPr>
        </p:nvGraphicFramePr>
        <p:xfrm>
          <a:off x="129071" y="3095537"/>
          <a:ext cx="4282394" cy="1365279"/>
        </p:xfrm>
        <a:graphic>
          <a:graphicData uri="http://schemas.openxmlformats.org/drawingml/2006/table">
            <a:tbl>
              <a:tblPr/>
              <a:tblGrid>
                <a:gridCol w="205665">
                  <a:extLst>
                    <a:ext uri="{9D8B030D-6E8A-4147-A177-3AD203B41FA5}">
                      <a16:colId xmlns:a16="http://schemas.microsoft.com/office/drawing/2014/main" val="20000"/>
                    </a:ext>
                  </a:extLst>
                </a:gridCol>
                <a:gridCol w="3249385">
                  <a:extLst>
                    <a:ext uri="{9D8B030D-6E8A-4147-A177-3AD203B41FA5}">
                      <a16:colId xmlns:a16="http://schemas.microsoft.com/office/drawing/2014/main" val="20001"/>
                    </a:ext>
                  </a:extLst>
                </a:gridCol>
                <a:gridCol w="464369">
                  <a:extLst>
                    <a:ext uri="{9D8B030D-6E8A-4147-A177-3AD203B41FA5}">
                      <a16:colId xmlns:a16="http://schemas.microsoft.com/office/drawing/2014/main" val="20002"/>
                    </a:ext>
                  </a:extLst>
                </a:gridCol>
                <a:gridCol w="362975">
                  <a:extLst>
                    <a:ext uri="{9D8B030D-6E8A-4147-A177-3AD203B41FA5}">
                      <a16:colId xmlns:a16="http://schemas.microsoft.com/office/drawing/2014/main" val="20003"/>
                    </a:ext>
                  </a:extLst>
                </a:gridCol>
              </a:tblGrid>
              <a:tr h="278962">
                <a:tc>
                  <a:txBody>
                    <a:bodyPr/>
                    <a:lstStyle>
                      <a:lvl1pPr marL="0" algn="l" defTabSz="914400" rtl="0" eaLnBrk="1" latinLnBrk="0" hangingPunct="1">
                        <a:spcAft>
                          <a:spcPts val="1425"/>
                        </a:spcAft>
                        <a:tabLst>
                          <a:tab pos="723900" algn="l"/>
                          <a:tab pos="1447800" algn="l"/>
                          <a:tab pos="2171700" algn="l"/>
                          <a:tab pos="2895600" algn="l"/>
                          <a:tab pos="3619500" algn="l"/>
                          <a:tab pos="43434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 pos="43434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18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a:t>
                      </a:r>
                    </a:p>
                  </a:txBody>
                  <a:tcPr marL="36000" marR="36000" marT="42752" marB="35957"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Aft>
                          <a:spcPts val="1425"/>
                        </a:spcAft>
                        <a:tabLst>
                          <a:tab pos="723900" algn="l"/>
                          <a:tab pos="1447800" algn="l"/>
                          <a:tab pos="2171700" algn="l"/>
                          <a:tab pos="2895600" algn="l"/>
                          <a:tab pos="3619500" algn="l"/>
                          <a:tab pos="43434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 pos="43434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18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Short Description</a:t>
                      </a:r>
                    </a:p>
                  </a:txBody>
                  <a:tcPr marL="36000" marR="36000" marT="42752" marB="35957"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Aft>
                          <a:spcPts val="1425"/>
                        </a:spcAft>
                        <a:tabLst>
                          <a:tab pos="723900" algn="l"/>
                          <a:tab pos="1447800" algn="l"/>
                          <a:tab pos="2171700" algn="l"/>
                          <a:tab pos="2895600" algn="l"/>
                          <a:tab pos="3619500" algn="l"/>
                          <a:tab pos="43434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 pos="43434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Owner</a:t>
                      </a:r>
                    </a:p>
                  </a:txBody>
                  <a:tcPr marL="36000" marR="36000" marT="42752" marB="35957"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Aft>
                          <a:spcPts val="1425"/>
                        </a:spcAft>
                        <a:tabLst>
                          <a:tab pos="723900" algn="l"/>
                          <a:tab pos="1447800" algn="l"/>
                          <a:tab pos="2171700" algn="l"/>
                          <a:tab pos="2895600" algn="l"/>
                          <a:tab pos="3619500" algn="l"/>
                          <a:tab pos="43434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 pos="43434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 pos="43434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 pos="43434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Target Close</a:t>
                      </a:r>
                    </a:p>
                  </a:txBody>
                  <a:tcPr marL="36000" marR="36000" marT="42752" marB="35957"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09340">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I1</a:t>
                      </a:r>
                    </a:p>
                  </a:txBody>
                  <a:tcPr marL="36000" marR="36000" marT="51817"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lang="en-GB" altLang="pl-PL" sz="900" dirty="0">
                          <a:solidFill>
                            <a:srgbClr val="004361"/>
                          </a:solidFill>
                          <a:latin typeface="Arial Narrow" panose="020B0606020202030204" pitchFamily="34" charset="0"/>
                          <a:ea typeface="Microsoft YaHei" panose="020B0503020204020204" pitchFamily="34" charset="-122"/>
                        </a:rPr>
                        <a:t>Inconsistent</a:t>
                      </a:r>
                      <a:r>
                        <a:rPr lang="en-GB" altLang="pl-PL" sz="900" baseline="0" dirty="0">
                          <a:solidFill>
                            <a:srgbClr val="004361"/>
                          </a:solidFill>
                          <a:latin typeface="Arial Narrow" panose="020B0606020202030204" pitchFamily="34" charset="0"/>
                          <a:ea typeface="Microsoft YaHei" panose="020B0503020204020204" pitchFamily="34" charset="-122"/>
                        </a:rPr>
                        <a:t> </a:t>
                      </a:r>
                      <a:r>
                        <a:rPr lang="en-GB" altLang="pl-PL" sz="900" dirty="0">
                          <a:solidFill>
                            <a:srgbClr val="004361"/>
                          </a:solidFill>
                          <a:latin typeface="Arial Narrow" panose="020B0606020202030204" pitchFamily="34" charset="0"/>
                          <a:ea typeface="Microsoft YaHei" panose="020B0503020204020204" pitchFamily="34" charset="-122"/>
                        </a:rPr>
                        <a:t>source</a:t>
                      </a:r>
                      <a:r>
                        <a:rPr lang="en-GB" altLang="pl-PL" sz="900" baseline="0" dirty="0">
                          <a:solidFill>
                            <a:srgbClr val="004361"/>
                          </a:solidFill>
                          <a:latin typeface="Arial Narrow" panose="020B0606020202030204" pitchFamily="34" charset="0"/>
                          <a:ea typeface="Microsoft YaHei" panose="020B0503020204020204" pitchFamily="34" charset="-122"/>
                        </a:rPr>
                        <a:t> data requires manual pre-work to make it exportable to Insight</a:t>
                      </a:r>
                      <a:endParaRPr lang="en-GB" altLang="pl-PL" sz="900" dirty="0">
                        <a:solidFill>
                          <a:srgbClr val="004361"/>
                        </a:solidFill>
                        <a:latin typeface="Arial Narrow" panose="020B0606020202030204" pitchFamily="34" charset="0"/>
                        <a:ea typeface="Microsoft YaHei" panose="020B0503020204020204" pitchFamily="34" charset="-122"/>
                      </a:endParaRPr>
                    </a:p>
                  </a:txBody>
                  <a:tcPr marL="36000" marR="36000" marT="51817"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SIlvie</a:t>
                      </a: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 Mark</a:t>
                      </a:r>
                    </a:p>
                  </a:txBody>
                  <a:tcPr marL="36000" marR="36000" marT="42756"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just"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22 Dec</a:t>
                      </a:r>
                    </a:p>
                  </a:txBody>
                  <a:tcPr marL="36000" marR="36000" marT="42756"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9340">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I2</a:t>
                      </a:r>
                    </a:p>
                  </a:txBody>
                  <a:tcPr marL="36000" marR="36000" marT="51817"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Software Developer is taken away from the project whenever ‘higher-priority’ work comes up (</a:t>
                      </a: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i.e.fixing</a:t>
                      </a: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 major bugs in Networking Database -</a:t>
                      </a: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OpsDB</a:t>
                      </a: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a:t>
                      </a:r>
                    </a:p>
                  </a:txBody>
                  <a:tcPr marL="36000" marR="36000" marT="51817"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MandeepDaniel</a:t>
                      </a:r>
                      <a:endPar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endParaRPr>
                    </a:p>
                  </a:txBody>
                  <a:tcPr marL="36000" marR="36000" marT="42756"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just"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22 Dec</a:t>
                      </a:r>
                    </a:p>
                  </a:txBody>
                  <a:tcPr marL="36000" marR="36000" marT="42756"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09340">
                <a:tc>
                  <a:txBody>
                    <a:bodyPr/>
                    <a:lstStyle/>
                    <a:p>
                      <a:pPr marL="0" marR="0" lvl="0" indent="0" algn="ctr"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R1</a:t>
                      </a:r>
                    </a:p>
                  </a:txBody>
                  <a:tcPr marL="36000" marR="36000" marT="51817"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End of year ‘</a:t>
                      </a: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Inisght</a:t>
                      </a: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 full scope’ deadline is at high risk due to inconsistencies in internal data sources and due to resource constrains</a:t>
                      </a:r>
                    </a:p>
                  </a:txBody>
                  <a:tcPr marL="36000" marR="36000" marT="51817"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SIlvie</a:t>
                      </a: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 Daniel</a:t>
                      </a:r>
                    </a:p>
                  </a:txBody>
                  <a:tcPr marL="36000" marR="36000" marT="42756"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just"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22 Dec</a:t>
                      </a:r>
                    </a:p>
                  </a:txBody>
                  <a:tcPr marL="36000" marR="36000" marT="42756" marB="35960"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41" name="Rectangle 299"/>
          <p:cNvSpPr>
            <a:spLocks noChangeArrowheads="1"/>
          </p:cNvSpPr>
          <p:nvPr/>
        </p:nvSpPr>
        <p:spPr bwMode="auto">
          <a:xfrm>
            <a:off x="184144" y="1818130"/>
            <a:ext cx="3813175" cy="255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lvl1pPr>
              <a:lnSpc>
                <a:spcPct val="93000"/>
              </a:lnSpc>
              <a:spcAft>
                <a:spcPts val="1425"/>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900"/>
              </a:spcBef>
              <a:spcAft>
                <a:spcPct val="0"/>
              </a:spcAft>
            </a:pPr>
            <a:r>
              <a:rPr lang="en-GB" altLang="en-US" sz="1200" b="1" dirty="0">
                <a:solidFill>
                  <a:srgbClr val="004361"/>
                </a:solidFill>
                <a:latin typeface="Arial Narrow" panose="020B0606020202030204" pitchFamily="34" charset="0"/>
                <a:ea typeface="Microsoft YaHei" panose="020B0503020204020204" pitchFamily="34" charset="-122"/>
              </a:rPr>
              <a:t>Latest Achievements </a:t>
            </a:r>
          </a:p>
        </p:txBody>
      </p:sp>
      <p:graphicFrame>
        <p:nvGraphicFramePr>
          <p:cNvPr id="42" name="Group 300">
            <a:extLst>
              <a:ext uri="{FF2B5EF4-FFF2-40B4-BE49-F238E27FC236}">
                <a16:creationId xmlns:a16="http://schemas.microsoft.com/office/drawing/2014/main" id="{02821DEE-2E46-4676-BBC9-BC157FD3A612}"/>
              </a:ext>
            </a:extLst>
          </p:cNvPr>
          <p:cNvGraphicFramePr>
            <a:graphicFrameLocks noGrp="1"/>
          </p:cNvGraphicFramePr>
          <p:nvPr>
            <p:extLst/>
          </p:nvPr>
        </p:nvGraphicFramePr>
        <p:xfrm>
          <a:off x="129071" y="2073495"/>
          <a:ext cx="4314198" cy="602248"/>
        </p:xfrm>
        <a:graphic>
          <a:graphicData uri="http://schemas.openxmlformats.org/drawingml/2006/table">
            <a:tbl>
              <a:tblPr/>
              <a:tblGrid>
                <a:gridCol w="4314198">
                  <a:extLst>
                    <a:ext uri="{9D8B030D-6E8A-4147-A177-3AD203B41FA5}">
                      <a16:colId xmlns:a16="http://schemas.microsoft.com/office/drawing/2014/main" val="20000"/>
                    </a:ext>
                  </a:extLst>
                </a:gridCol>
              </a:tblGrid>
              <a:tr h="602248">
                <a:tc>
                  <a:txBody>
                    <a:bodyPr/>
                    <a:lstStyle>
                      <a:lvl1pPr marL="169863" indent="-169863"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171450" marR="0" lvl="0" indent="-171450" algn="l" defTabSz="449263" rtl="0" eaLnBrk="1" fontAlgn="base" latinLnBrk="0" hangingPunct="1">
                        <a:lnSpc>
                          <a:spcPct val="94000"/>
                        </a:lnSpc>
                        <a:spcBef>
                          <a:spcPct val="0"/>
                        </a:spcBef>
                        <a:spcAft>
                          <a:spcPct val="0"/>
                        </a:spcAft>
                        <a:buClr>
                          <a:srgbClr val="000000"/>
                        </a:buClr>
                        <a:buSzPct val="100000"/>
                        <a:buFont typeface="Arial" panose="020B0604020202020204" pitchFamily="34" charset="0"/>
                        <a:buChar char="•"/>
                        <a:tabLst>
                          <a:tab pos="723900" algn="l"/>
                          <a:tab pos="1447800" algn="l"/>
                          <a:tab pos="2171700" algn="l"/>
                          <a:tab pos="2895600" algn="l"/>
                          <a:tab pos="3619500" algn="l"/>
                        </a:tabLst>
                        <a:defRPr/>
                      </a:pP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Eventr</a:t>
                      </a: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 module functionality completed  </a:t>
                      </a:r>
                    </a:p>
                    <a:p>
                      <a:pPr marL="171450" marR="0" lvl="0" indent="-171450" algn="l" defTabSz="449263" rtl="0" eaLnBrk="1" fontAlgn="base" latinLnBrk="0" hangingPunct="1">
                        <a:lnSpc>
                          <a:spcPct val="94000"/>
                        </a:lnSpc>
                        <a:spcBef>
                          <a:spcPct val="0"/>
                        </a:spcBef>
                        <a:spcAft>
                          <a:spcPct val="0"/>
                        </a:spcAft>
                        <a:buClr>
                          <a:srgbClr val="000000"/>
                        </a:buClr>
                        <a:buSzPct val="100000"/>
                        <a:buFont typeface="Arial" panose="020B0604020202020204" pitchFamily="34" charset="0"/>
                        <a:buChar char="•"/>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Services module in progress</a:t>
                      </a:r>
                    </a:p>
                    <a:p>
                      <a:pPr marL="171450" marR="0" lvl="0" indent="-171450" algn="l" defTabSz="449263" rtl="0" eaLnBrk="1" fontAlgn="base" latinLnBrk="0" hangingPunct="1">
                        <a:lnSpc>
                          <a:spcPct val="94000"/>
                        </a:lnSpc>
                        <a:spcBef>
                          <a:spcPct val="0"/>
                        </a:spcBef>
                        <a:spcAft>
                          <a:spcPct val="0"/>
                        </a:spcAft>
                        <a:buClr>
                          <a:srgbClr val="000000"/>
                        </a:buClr>
                        <a:buSzPct val="100000"/>
                        <a:buFont typeface="Arial" panose="020B0604020202020204" pitchFamily="34" charset="0"/>
                        <a:buChar char="•"/>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Latest release of Insight Portal available online </a:t>
                      </a:r>
                    </a:p>
                  </a:txBody>
                  <a:tcPr marL="36000" marR="36000" marT="41874" marB="35851"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bl>
          </a:graphicData>
        </a:graphic>
      </p:graphicFrame>
      <p:sp>
        <p:nvSpPr>
          <p:cNvPr id="44" name="Rectangle 307"/>
          <p:cNvSpPr>
            <a:spLocks noChangeArrowheads="1"/>
          </p:cNvSpPr>
          <p:nvPr/>
        </p:nvSpPr>
        <p:spPr bwMode="auto">
          <a:xfrm>
            <a:off x="7433512" y="1421320"/>
            <a:ext cx="1289135" cy="2447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45000" rIns="0" bIns="45000">
            <a:spAutoFit/>
          </a:bodyPr>
          <a:lstStyle>
            <a:lvl1pPr marL="192088" indent="-190500">
              <a:lnSpc>
                <a:spcPct val="93000"/>
              </a:lnSpc>
              <a:spcAft>
                <a:spcPts val="1425"/>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725"/>
              </a:spcBef>
              <a:spcAft>
                <a:spcPct val="0"/>
              </a:spcAft>
            </a:pPr>
            <a:r>
              <a:rPr lang="en-GB" altLang="en-US" sz="1000" i="1" dirty="0">
                <a:solidFill>
                  <a:srgbClr val="004361"/>
                </a:solidFill>
                <a:ea typeface="Microsoft YaHei" panose="020B0503020204020204" pitchFamily="34" charset="-122"/>
              </a:rPr>
              <a:t>Date: 18 October 2018</a:t>
            </a:r>
          </a:p>
        </p:txBody>
      </p:sp>
      <p:sp>
        <p:nvSpPr>
          <p:cNvPr id="45" name="Rectangle 308"/>
          <p:cNvSpPr>
            <a:spLocks noChangeArrowheads="1"/>
          </p:cNvSpPr>
          <p:nvPr/>
        </p:nvSpPr>
        <p:spPr bwMode="auto">
          <a:xfrm>
            <a:off x="4662681" y="4254521"/>
            <a:ext cx="3943350" cy="255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lvl1pPr>
              <a:lnSpc>
                <a:spcPct val="93000"/>
              </a:lnSpc>
              <a:spcAft>
                <a:spcPts val="1425"/>
              </a:spcAft>
              <a:buClr>
                <a:srgbClr val="000000"/>
              </a:buClr>
              <a:buSzPct val="100000"/>
              <a:buFont typeface="Times New Roman" panose="02020603050405020304" pitchFamily="18" charset="0"/>
              <a:tabLst>
                <a:tab pos="723900" algn="l"/>
                <a:tab pos="1447800" algn="l"/>
                <a:tab pos="2171700" algn="l"/>
                <a:tab pos="2895600" algn="l"/>
                <a:tab pos="36195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900"/>
              </a:spcBef>
              <a:spcAft>
                <a:spcPct val="0"/>
              </a:spcAft>
            </a:pPr>
            <a:r>
              <a:rPr lang="en-GB" altLang="en-US" sz="1200" b="1" dirty="0">
                <a:solidFill>
                  <a:srgbClr val="004361"/>
                </a:solidFill>
                <a:latin typeface="Arial Narrow" panose="020B0606020202030204" pitchFamily="34" charset="0"/>
                <a:ea typeface="Microsoft YaHei" panose="020B0503020204020204" pitchFamily="34" charset="-122"/>
              </a:rPr>
              <a:t>Major Dependencies </a:t>
            </a:r>
          </a:p>
        </p:txBody>
      </p:sp>
      <p:graphicFrame>
        <p:nvGraphicFramePr>
          <p:cNvPr id="46" name="Group 309">
            <a:extLst>
              <a:ext uri="{FF2B5EF4-FFF2-40B4-BE49-F238E27FC236}">
                <a16:creationId xmlns:a16="http://schemas.microsoft.com/office/drawing/2014/main" id="{D7E3F4F6-DEE1-44DC-A33D-A89C87CBC8A3}"/>
              </a:ext>
            </a:extLst>
          </p:cNvPr>
          <p:cNvGraphicFramePr>
            <a:graphicFrameLocks noGrp="1"/>
          </p:cNvGraphicFramePr>
          <p:nvPr>
            <p:extLst/>
          </p:nvPr>
        </p:nvGraphicFramePr>
        <p:xfrm>
          <a:off x="4683516" y="4510108"/>
          <a:ext cx="4193065" cy="447860"/>
        </p:xfrm>
        <a:graphic>
          <a:graphicData uri="http://schemas.openxmlformats.org/drawingml/2006/table">
            <a:tbl>
              <a:tblPr/>
              <a:tblGrid>
                <a:gridCol w="467748">
                  <a:extLst>
                    <a:ext uri="{9D8B030D-6E8A-4147-A177-3AD203B41FA5}">
                      <a16:colId xmlns:a16="http://schemas.microsoft.com/office/drawing/2014/main" val="20000"/>
                    </a:ext>
                  </a:extLst>
                </a:gridCol>
                <a:gridCol w="1878757">
                  <a:extLst>
                    <a:ext uri="{9D8B030D-6E8A-4147-A177-3AD203B41FA5}">
                      <a16:colId xmlns:a16="http://schemas.microsoft.com/office/drawing/2014/main" val="20001"/>
                    </a:ext>
                  </a:extLst>
                </a:gridCol>
                <a:gridCol w="455160">
                  <a:extLst>
                    <a:ext uri="{9D8B030D-6E8A-4147-A177-3AD203B41FA5}">
                      <a16:colId xmlns:a16="http://schemas.microsoft.com/office/drawing/2014/main" val="20002"/>
                    </a:ext>
                  </a:extLst>
                </a:gridCol>
                <a:gridCol w="769937">
                  <a:extLst>
                    <a:ext uri="{9D8B030D-6E8A-4147-A177-3AD203B41FA5}">
                      <a16:colId xmlns:a16="http://schemas.microsoft.com/office/drawing/2014/main" val="20003"/>
                    </a:ext>
                  </a:extLst>
                </a:gridCol>
                <a:gridCol w="621463">
                  <a:extLst>
                    <a:ext uri="{9D8B030D-6E8A-4147-A177-3AD203B41FA5}">
                      <a16:colId xmlns:a16="http://schemas.microsoft.com/office/drawing/2014/main" val="20004"/>
                    </a:ext>
                  </a:extLst>
                </a:gridCol>
              </a:tblGrid>
              <a:tr h="164134">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18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18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Description</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a:ln>
                            <a:noFill/>
                          </a:ln>
                          <a:solidFill>
                            <a:srgbClr val="000000"/>
                          </a:solidFill>
                          <a:effectLst/>
                          <a:latin typeface="Arial Narrow" panose="020B0606020202030204" pitchFamily="34" charset="0"/>
                          <a:ea typeface="Microsoft YaHei" panose="020B0503020204020204" pitchFamily="34" charset="-122"/>
                        </a:rPr>
                        <a:t>Status</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Owner</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Date</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0"/>
                  </a:ext>
                </a:extLst>
              </a:tr>
              <a:tr h="241038">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endParaRPr kumimoji="0" lang="en-GB" sz="900" b="0"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endParaRPr>
                    </a:p>
                  </a:txBody>
                  <a:tcPr marL="35988" marR="35988" marT="51408"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endPar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endParaRP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endPar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endParaRP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endPar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endParaRPr>
                    </a:p>
                  </a:txBody>
                  <a:tcPr marL="35988" marR="35988" marT="42353"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endPar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endParaRP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47" name="Rectangle 347"/>
          <p:cNvSpPr>
            <a:spLocks noChangeArrowheads="1"/>
          </p:cNvSpPr>
          <p:nvPr/>
        </p:nvSpPr>
        <p:spPr bwMode="auto">
          <a:xfrm>
            <a:off x="184149" y="761380"/>
            <a:ext cx="1257300" cy="255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lvl1pPr>
              <a:lnSpc>
                <a:spcPct val="93000"/>
              </a:lnSpc>
              <a:spcAft>
                <a:spcPts val="1425"/>
              </a:spcAft>
              <a:buClr>
                <a:srgbClr val="000000"/>
              </a:buClr>
              <a:buSzPct val="100000"/>
              <a:buFont typeface="Times New Roman" panose="02020603050405020304" pitchFamily="18" charset="0"/>
              <a:tabLst>
                <a:tab pos="7239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900"/>
              </a:spcBef>
              <a:spcAft>
                <a:spcPct val="0"/>
              </a:spcAft>
            </a:pPr>
            <a:r>
              <a:rPr lang="en-GB" altLang="en-US" sz="1200" b="1" dirty="0">
                <a:solidFill>
                  <a:srgbClr val="004361"/>
                </a:solidFill>
                <a:latin typeface="Arial Narrow" panose="020B0606020202030204" pitchFamily="34" charset="0"/>
                <a:ea typeface="Microsoft YaHei" panose="020B0503020204020204" pitchFamily="34" charset="-122"/>
              </a:rPr>
              <a:t>Overall RAG Status</a:t>
            </a:r>
          </a:p>
        </p:txBody>
      </p:sp>
      <p:sp>
        <p:nvSpPr>
          <p:cNvPr id="48" name="Rectangle 348"/>
          <p:cNvSpPr>
            <a:spLocks noChangeArrowheads="1"/>
          </p:cNvSpPr>
          <p:nvPr/>
        </p:nvSpPr>
        <p:spPr bwMode="auto">
          <a:xfrm>
            <a:off x="1441449" y="752227"/>
            <a:ext cx="403680" cy="251599"/>
          </a:xfrm>
          <a:prstGeom prst="rect">
            <a:avLst/>
          </a:prstGeom>
          <a:solidFill>
            <a:schemeClr val="accent4"/>
          </a:solidFill>
          <a:ln w="9360">
            <a:solidFill>
              <a:srgbClr val="004361"/>
            </a:solidFill>
            <a:miter lim="800000"/>
            <a:headEnd/>
            <a:tailEnd/>
          </a:ln>
        </p:spPr>
        <p:txBody>
          <a:bodyPr wrap="none" anchor="ctr"/>
          <a:lstStyle/>
          <a:p>
            <a:pPr defTabSz="449263" fontAlgn="base" hangingPunct="0">
              <a:lnSpc>
                <a:spcPct val="93000"/>
              </a:lnSpc>
              <a:spcBef>
                <a:spcPct val="0"/>
              </a:spcBef>
              <a:spcAft>
                <a:spcPct val="0"/>
              </a:spcAft>
              <a:buClr>
                <a:srgbClr val="000000"/>
              </a:buClr>
              <a:buSzPct val="100000"/>
              <a:buFont typeface="Times New Roman" panose="02020603050405020304" pitchFamily="18" charset="0"/>
              <a:buNone/>
            </a:pPr>
            <a:endParaRPr lang="en-US" altLang="en-US">
              <a:solidFill>
                <a:srgbClr val="000000"/>
              </a:solidFill>
              <a:latin typeface="Arial" panose="020B0604020202020204" pitchFamily="34" charset="0"/>
              <a:ea typeface="Microsoft YaHei" panose="020B0503020204020204" pitchFamily="34" charset="-122"/>
            </a:endParaRPr>
          </a:p>
        </p:txBody>
      </p:sp>
      <p:sp>
        <p:nvSpPr>
          <p:cNvPr id="52" name="Rectangle 343">
            <a:extLst>
              <a:ext uri="{FF2B5EF4-FFF2-40B4-BE49-F238E27FC236}">
                <a16:creationId xmlns:a16="http://schemas.microsoft.com/office/drawing/2014/main" id="{3DD7DB6A-6A44-4C3A-8FDC-43EE030BC320}"/>
              </a:ext>
            </a:extLst>
          </p:cNvPr>
          <p:cNvSpPr>
            <a:spLocks noChangeArrowheads="1"/>
          </p:cNvSpPr>
          <p:nvPr/>
        </p:nvSpPr>
        <p:spPr bwMode="auto">
          <a:xfrm>
            <a:off x="129071" y="1278326"/>
            <a:ext cx="4410272" cy="444822"/>
          </a:xfrm>
          <a:prstGeom prst="rect">
            <a:avLst/>
          </a:prstGeom>
          <a:noFill/>
          <a:ln w="9525">
            <a:solidFill>
              <a:srgbClr val="ED1556"/>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45000" rIns="0" bIns="45000">
            <a:spAutoFit/>
          </a:bodyPr>
          <a:lstStyle>
            <a:lvl1pPr marL="192088" indent="-190500">
              <a:lnSpc>
                <a:spcPct val="93000"/>
              </a:lnSpc>
              <a:spcAft>
                <a:spcPts val="142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 pos="4343400" algn="l"/>
              </a:tabLst>
              <a:defRPr sz="2000">
                <a:solidFill>
                  <a:srgbClr val="FFFFFF"/>
                </a:solidFill>
                <a:latin typeface="Arial" panose="020B0604020202020204" pitchFamily="34" charset="0"/>
                <a:ea typeface="MS PGothic" panose="020B0600070205080204" pitchFamily="34" charset="-128"/>
              </a:defRPr>
            </a:lvl9pPr>
          </a:lstStyle>
          <a:p>
            <a:pPr defTabSz="449263" fontAlgn="base">
              <a:lnSpc>
                <a:spcPct val="100000"/>
              </a:lnSpc>
              <a:spcBef>
                <a:spcPts val="725"/>
              </a:spcBef>
              <a:spcAft>
                <a:spcPct val="0"/>
              </a:spcAft>
              <a:defRPr/>
            </a:pPr>
            <a:r>
              <a:rPr lang="en-GB" altLang="pl-PL" sz="1200" b="1" dirty="0">
                <a:ea typeface="Microsoft YaHei" panose="020B0503020204020204" pitchFamily="34" charset="-122"/>
              </a:rPr>
              <a:t> </a:t>
            </a:r>
            <a:r>
              <a:rPr lang="en-GB" sz="1400" b="1" dirty="0">
                <a:solidFill>
                  <a:srgbClr val="004361"/>
                </a:solidFill>
                <a:effectLst>
                  <a:outerShdw blurRad="38100" dist="38100" dir="2700000" algn="tl">
                    <a:srgbClr val="000000">
                      <a:alpha val="43137"/>
                    </a:srgbClr>
                  </a:outerShdw>
                </a:effectLst>
                <a:latin typeface="Arial Narrow" pitchFamily="34" charset="0"/>
              </a:rPr>
              <a:t>Justification – RAG Status Amber</a:t>
            </a:r>
            <a:r>
              <a:rPr lang="pl-PL" sz="1400" b="1" dirty="0">
                <a:solidFill>
                  <a:srgbClr val="004361"/>
                </a:solidFill>
                <a:effectLst>
                  <a:outerShdw blurRad="38100" dist="38100" dir="2700000" algn="tl">
                    <a:srgbClr val="000000">
                      <a:alpha val="43137"/>
                    </a:srgbClr>
                  </a:outerShdw>
                </a:effectLst>
                <a:latin typeface="Arial Narrow" pitchFamily="34" charset="0"/>
              </a:rPr>
              <a:t> </a:t>
            </a:r>
            <a:r>
              <a:rPr lang="en-GB" altLang="pl-PL" sz="1200" b="1" dirty="0">
                <a:solidFill>
                  <a:srgbClr val="004361"/>
                </a:solidFill>
                <a:ea typeface="Microsoft YaHei" panose="020B0503020204020204" pitchFamily="34" charset="-122"/>
              </a:rPr>
              <a:t>– </a:t>
            </a:r>
            <a:r>
              <a:rPr lang="en-GB" altLang="pl-PL" sz="900" dirty="0">
                <a:solidFill>
                  <a:srgbClr val="004361"/>
                </a:solidFill>
                <a:latin typeface="Arial Narrow" panose="020B0606020202030204" pitchFamily="34" charset="0"/>
                <a:ea typeface="Microsoft YaHei" panose="020B0503020204020204" pitchFamily="34" charset="-122"/>
              </a:rPr>
              <a:t>Due to </a:t>
            </a:r>
            <a:r>
              <a:rPr lang="en-GB" altLang="pl-PL" sz="900" dirty="0" err="1">
                <a:solidFill>
                  <a:srgbClr val="004361"/>
                </a:solidFill>
                <a:latin typeface="Arial Narrow" panose="020B0606020202030204" pitchFamily="34" charset="0"/>
                <a:ea typeface="Microsoft YaHei" panose="020B0503020204020204" pitchFamily="34" charset="-122"/>
              </a:rPr>
              <a:t>OpsDB</a:t>
            </a:r>
            <a:r>
              <a:rPr lang="en-GB" altLang="pl-PL" sz="900" dirty="0">
                <a:solidFill>
                  <a:srgbClr val="004361"/>
                </a:solidFill>
                <a:latin typeface="Arial Narrow" panose="020B0606020202030204" pitchFamily="34" charset="0"/>
                <a:ea typeface="Microsoft YaHei" panose="020B0503020204020204" pitchFamily="34" charset="-122"/>
              </a:rPr>
              <a:t> bugs caused by its recent upgrade the assigned developer was devoting less time to working on Insight Portal over last weeks</a:t>
            </a:r>
            <a:endParaRPr lang="en-GB" altLang="pl-PL" sz="1050" dirty="0">
              <a:solidFill>
                <a:srgbClr val="004361"/>
              </a:solidFill>
              <a:latin typeface="Arial Narrow" panose="020B0606020202030204" pitchFamily="34" charset="0"/>
              <a:ea typeface="Microsoft YaHei" panose="020B0503020204020204" pitchFamily="34" charset="-122"/>
            </a:endParaRPr>
          </a:p>
        </p:txBody>
      </p:sp>
      <p:sp>
        <p:nvSpPr>
          <p:cNvPr id="56" name="Rectangle 306"/>
          <p:cNvSpPr>
            <a:spLocks noChangeArrowheads="1"/>
          </p:cNvSpPr>
          <p:nvPr/>
        </p:nvSpPr>
        <p:spPr bwMode="auto">
          <a:xfrm>
            <a:off x="4662681" y="1420074"/>
            <a:ext cx="2835460" cy="2447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45000" rIns="0" bIns="45000">
            <a:spAutoFit/>
          </a:bodyPr>
          <a:lstStyle>
            <a:lvl1pPr marL="192088" indent="-190500">
              <a:lnSpc>
                <a:spcPct val="93000"/>
              </a:lnSpc>
              <a:spcAft>
                <a:spcPts val="1425"/>
              </a:spcAft>
              <a:buClr>
                <a:srgbClr val="000000"/>
              </a:buClr>
              <a:buSzPct val="100000"/>
              <a:buFont typeface="Times New Roman" panose="02020603050405020304" pitchFamily="18" charset="0"/>
              <a:tabLst>
                <a:tab pos="723900" algn="l"/>
                <a:tab pos="1447800" algn="l"/>
              </a:tabLst>
              <a:defRPr>
                <a:solidFill>
                  <a:srgbClr val="000000"/>
                </a:solidFill>
                <a:latin typeface="Arial" panose="020B0604020202020204" pitchFamily="34" charset="0"/>
                <a:ea typeface="MS PGothic" panose="020B0600070205080204" pitchFamily="34" charset="-128"/>
              </a:defRPr>
            </a:lvl1pPr>
            <a:lvl2pPr>
              <a:lnSpc>
                <a:spcPct val="93000"/>
              </a:lnSpc>
              <a:spcAft>
                <a:spcPts val="1138"/>
              </a:spcAft>
              <a:buClr>
                <a:srgbClr val="000000"/>
              </a:buClr>
              <a:buSzPct val="100000"/>
              <a:buFont typeface="Times New Roman" panose="02020603050405020304" pitchFamily="18" charset="0"/>
              <a:tabLst>
                <a:tab pos="723900" algn="l"/>
                <a:tab pos="1447800" algn="l"/>
              </a:tabLst>
              <a:defRPr sz="1400">
                <a:solidFill>
                  <a:srgbClr val="000000"/>
                </a:solidFill>
                <a:latin typeface="Arial" panose="020B0604020202020204" pitchFamily="34" charset="0"/>
                <a:ea typeface="MS PGothic" panose="020B0600070205080204" pitchFamily="34" charset="-128"/>
              </a:defRPr>
            </a:lvl2pPr>
            <a:lvl3pPr>
              <a:lnSpc>
                <a:spcPct val="93000"/>
              </a:lnSpc>
              <a:spcAft>
                <a:spcPts val="850"/>
              </a:spcAft>
              <a:buClr>
                <a:srgbClr val="000000"/>
              </a:buClr>
              <a:buSzPct val="100000"/>
              <a:buFont typeface="Times New Roman" panose="02020603050405020304" pitchFamily="18" charset="0"/>
              <a:tabLst>
                <a:tab pos="723900" algn="l"/>
                <a:tab pos="1447800" algn="l"/>
              </a:tabLst>
              <a:defRPr sz="1600">
                <a:solidFill>
                  <a:srgbClr val="FFFFFF"/>
                </a:solidFill>
                <a:latin typeface="Arial" panose="020B0604020202020204" pitchFamily="34" charset="0"/>
                <a:ea typeface="MS PGothic" panose="020B0600070205080204" pitchFamily="34" charset="-128"/>
              </a:defRPr>
            </a:lvl3pPr>
            <a:lvl4pPr>
              <a:lnSpc>
                <a:spcPct val="93000"/>
              </a:lnSpc>
              <a:spcAft>
                <a:spcPts val="575"/>
              </a:spcAft>
              <a:buClr>
                <a:srgbClr val="000000"/>
              </a:buClr>
              <a:buSzPct val="100000"/>
              <a:buFont typeface="Times New Roman" panose="02020603050405020304" pitchFamily="18" charset="0"/>
              <a:tabLst>
                <a:tab pos="723900" algn="l"/>
                <a:tab pos="1447800" algn="l"/>
              </a:tabLst>
              <a:defRPr sz="1600">
                <a:solidFill>
                  <a:srgbClr val="FFFFFF"/>
                </a:solidFill>
                <a:latin typeface="Arial" panose="020B0604020202020204" pitchFamily="34" charset="0"/>
                <a:ea typeface="MS PGothic" panose="020B0600070205080204" pitchFamily="34" charset="-128"/>
              </a:defRPr>
            </a:lvl4pPr>
            <a:lvl5pPr>
              <a:lnSpc>
                <a:spcPct val="93000"/>
              </a:lnSpc>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5pPr>
            <a:lvl6pPr marL="25146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6pPr>
            <a:lvl7pPr marL="29718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7pPr>
            <a:lvl8pPr marL="34290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8pPr>
            <a:lvl9pPr marL="3886200" indent="-228600" defTabSz="449263"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Lst>
              <a:defRPr sz="2000">
                <a:solidFill>
                  <a:srgbClr val="FFFFFF"/>
                </a:solidFill>
                <a:latin typeface="Arial" panose="020B0604020202020204" pitchFamily="34" charset="0"/>
                <a:ea typeface="MS PGothic" panose="020B0600070205080204" pitchFamily="34" charset="-128"/>
              </a:defRPr>
            </a:lvl9pPr>
          </a:lstStyle>
          <a:p>
            <a:pPr eaLnBrk="1" hangingPunct="1">
              <a:lnSpc>
                <a:spcPct val="100000"/>
              </a:lnSpc>
              <a:spcBef>
                <a:spcPts val="725"/>
              </a:spcBef>
              <a:spcAft>
                <a:spcPct val="0"/>
              </a:spcAft>
            </a:pPr>
            <a:r>
              <a:rPr lang="en-GB" altLang="en-US" sz="1000" i="1" dirty="0">
                <a:solidFill>
                  <a:srgbClr val="004361"/>
                </a:solidFill>
                <a:ea typeface="Microsoft YaHei" panose="020B0503020204020204" pitchFamily="34" charset="-122"/>
              </a:rPr>
              <a:t>Project Manager-  Daniel Soroczak</a:t>
            </a:r>
          </a:p>
        </p:txBody>
      </p:sp>
      <p:graphicFrame>
        <p:nvGraphicFramePr>
          <p:cNvPr id="27" name="Group 309">
            <a:extLst>
              <a:ext uri="{FF2B5EF4-FFF2-40B4-BE49-F238E27FC236}">
                <a16:creationId xmlns:a16="http://schemas.microsoft.com/office/drawing/2014/main" id="{D7E3F4F6-DEE1-44DC-A33D-A89C87CBC8A3}"/>
              </a:ext>
            </a:extLst>
          </p:cNvPr>
          <p:cNvGraphicFramePr>
            <a:graphicFrameLocks noGrp="1"/>
          </p:cNvGraphicFramePr>
          <p:nvPr>
            <p:extLst/>
          </p:nvPr>
        </p:nvGraphicFramePr>
        <p:xfrm>
          <a:off x="4667247" y="2074049"/>
          <a:ext cx="4183931" cy="1604722"/>
        </p:xfrm>
        <a:graphic>
          <a:graphicData uri="http://schemas.openxmlformats.org/drawingml/2006/table">
            <a:tbl>
              <a:tblPr/>
              <a:tblGrid>
                <a:gridCol w="284792">
                  <a:extLst>
                    <a:ext uri="{9D8B030D-6E8A-4147-A177-3AD203B41FA5}">
                      <a16:colId xmlns:a16="http://schemas.microsoft.com/office/drawing/2014/main" val="20000"/>
                    </a:ext>
                  </a:extLst>
                </a:gridCol>
                <a:gridCol w="2073906">
                  <a:extLst>
                    <a:ext uri="{9D8B030D-6E8A-4147-A177-3AD203B41FA5}">
                      <a16:colId xmlns:a16="http://schemas.microsoft.com/office/drawing/2014/main" val="20001"/>
                    </a:ext>
                  </a:extLst>
                </a:gridCol>
                <a:gridCol w="632153">
                  <a:extLst>
                    <a:ext uri="{9D8B030D-6E8A-4147-A177-3AD203B41FA5}">
                      <a16:colId xmlns:a16="http://schemas.microsoft.com/office/drawing/2014/main" val="20002"/>
                    </a:ext>
                  </a:extLst>
                </a:gridCol>
                <a:gridCol w="657804">
                  <a:extLst>
                    <a:ext uri="{9D8B030D-6E8A-4147-A177-3AD203B41FA5}">
                      <a16:colId xmlns:a16="http://schemas.microsoft.com/office/drawing/2014/main" val="20003"/>
                    </a:ext>
                  </a:extLst>
                </a:gridCol>
                <a:gridCol w="535276">
                  <a:extLst>
                    <a:ext uri="{9D8B030D-6E8A-4147-A177-3AD203B41FA5}">
                      <a16:colId xmlns:a16="http://schemas.microsoft.com/office/drawing/2014/main" val="20004"/>
                    </a:ext>
                  </a:extLst>
                </a:gridCol>
              </a:tblGrid>
              <a:tr h="233442">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18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18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Short Description</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Status</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Owner</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spcAft>
                          <a:spcPts val="1425"/>
                        </a:spcAft>
                        <a:tabLst>
                          <a:tab pos="723900" algn="l"/>
                          <a:tab pos="1447800" algn="l"/>
                          <a:tab pos="2171700" algn="l"/>
                          <a:tab pos="2895600" algn="l"/>
                          <a:tab pos="3619500" algn="l"/>
                        </a:tabLst>
                        <a:defRPr sz="1600" kern="1200">
                          <a:solidFill>
                            <a:srgbClr val="000000"/>
                          </a:solidFill>
                          <a:latin typeface="Arial" panose="020B0604020202020204" pitchFamily="34" charset="0"/>
                          <a:ea typeface="MS PGothic" panose="020B0600070205080204" pitchFamily="34" charset="-128"/>
                        </a:defRPr>
                      </a:lvl1pPr>
                      <a:lvl2pPr marL="457200" algn="l" defTabSz="914400" rtl="0" eaLnBrk="1" latinLnBrk="0" hangingPunct="1">
                        <a:spcAft>
                          <a:spcPts val="1138"/>
                        </a:spcAft>
                        <a:tabLst>
                          <a:tab pos="723900" algn="l"/>
                          <a:tab pos="1447800" algn="l"/>
                          <a:tab pos="2171700" algn="l"/>
                          <a:tab pos="2895600" algn="l"/>
                          <a:tab pos="3619500" algn="l"/>
                        </a:tabLst>
                        <a:defRPr sz="1200" kern="1200">
                          <a:solidFill>
                            <a:srgbClr val="000000"/>
                          </a:solidFill>
                          <a:latin typeface="Arial" panose="020B0604020202020204" pitchFamily="34" charset="0"/>
                          <a:ea typeface="MS PGothic" panose="020B0600070205080204" pitchFamily="34" charset="-128"/>
                        </a:defRPr>
                      </a:lvl2pPr>
                      <a:lvl3pPr marL="914400" algn="l" defTabSz="914400" rtl="0" eaLnBrk="1" latinLnBrk="0" hangingPunct="1">
                        <a:spcAft>
                          <a:spcPts val="850"/>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3pPr>
                      <a:lvl4pPr marL="1371600" algn="l" defTabSz="914400" rtl="0" eaLnBrk="1" latinLnBrk="0" hangingPunct="1">
                        <a:spcAft>
                          <a:spcPts val="575"/>
                        </a:spcAft>
                        <a:tabLst>
                          <a:tab pos="723900" algn="l"/>
                          <a:tab pos="1447800" algn="l"/>
                          <a:tab pos="2171700" algn="l"/>
                          <a:tab pos="2895600" algn="l"/>
                          <a:tab pos="3619500" algn="l"/>
                        </a:tabLst>
                        <a:defRPr sz="1400" kern="1200">
                          <a:solidFill>
                            <a:srgbClr val="FFFFFF"/>
                          </a:solidFill>
                          <a:latin typeface="Arial" panose="020B0604020202020204" pitchFamily="34" charset="0"/>
                          <a:ea typeface="MS PGothic" panose="020B0600070205080204" pitchFamily="34" charset="-128"/>
                        </a:defRPr>
                      </a:lvl4pPr>
                      <a:lvl5pPr marL="1828800" algn="l" defTabSz="914400" rtl="0" eaLnBrk="1" latinLnBrk="0" hangingPunct="1">
                        <a:spcAft>
                          <a:spcPts val="288"/>
                        </a:spcAft>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5pPr>
                      <a:lvl6pPr marL="25146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6pPr>
                      <a:lvl7pPr marL="29718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7pPr>
                      <a:lvl8pPr marL="34290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8pPr>
                      <a:lvl9pPr marL="3886200" indent="-228600" algn="l" defTabSz="449263" rtl="0" eaLnBrk="1" fontAlgn="base" latinLnBrk="0"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 pos="2895600" algn="l"/>
                          <a:tab pos="3619500" algn="l"/>
                        </a:tabLst>
                        <a:defRPr sz="1800" kern="1200">
                          <a:solidFill>
                            <a:srgbClr val="FFFFFF"/>
                          </a:solidFill>
                          <a:latin typeface="Arial" panose="020B0604020202020204" pitchFamily="34" charset="0"/>
                          <a:ea typeface="MS PGothic" panose="020B0600070205080204" pitchFamily="34" charset="-128"/>
                        </a:defRPr>
                      </a:lvl9pPr>
                    </a:lstStyle>
                    <a:p>
                      <a:pPr marL="0" marR="0" lvl="0" indent="0" algn="ctr"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Due Date</a:t>
                      </a:r>
                    </a:p>
                  </a:txBody>
                  <a:tcPr marL="35988" marR="35988" marT="42353"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0"/>
                  </a:ext>
                </a:extLst>
              </a:tr>
              <a:tr h="342820">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1</a:t>
                      </a:r>
                    </a:p>
                  </a:txBody>
                  <a:tcPr marL="35988" marR="35988" marT="51408"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Eventr</a:t>
                      </a: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 Module</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Complete</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Daniel, </a:t>
                      </a: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SIlvie</a:t>
                      </a:r>
                      <a:endPar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endParaRPr>
                    </a:p>
                  </a:txBody>
                  <a:tcPr marL="35988" marR="35988" marT="42353"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Complete</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42820">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2</a:t>
                      </a:r>
                    </a:p>
                  </a:txBody>
                  <a:tcPr marL="35988" marR="35988" marT="51408"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Services Module</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In Progress</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Daniel, </a:t>
                      </a: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SIlvie</a:t>
                      </a:r>
                      <a:endPar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endParaRPr>
                    </a:p>
                  </a:txBody>
                  <a:tcPr marL="35988" marR="35988" marT="42353"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Nov 23</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42820">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3</a:t>
                      </a:r>
                    </a:p>
                  </a:txBody>
                  <a:tcPr marL="35988" marR="35988" marT="51408"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Membership and Finance</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Planned</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Daniel, </a:t>
                      </a: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SIlvie</a:t>
                      </a:r>
                      <a:endPar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endParaRPr>
                    </a:p>
                  </a:txBody>
                  <a:tcPr marL="35988" marR="35988" marT="42353"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TBD</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42820">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a:ln>
                            <a:noFill/>
                          </a:ln>
                          <a:solidFill>
                            <a:srgbClr val="000000"/>
                          </a:solidFill>
                          <a:effectLst/>
                          <a:latin typeface="Arial Narrow" panose="020B0606020202030204" pitchFamily="34" charset="0"/>
                          <a:ea typeface="Microsoft YaHei" panose="020B0503020204020204" pitchFamily="34" charset="-122"/>
                        </a:rPr>
                        <a:t>4</a:t>
                      </a:r>
                    </a:p>
                  </a:txBody>
                  <a:tcPr marL="35988" marR="35988" marT="51408" marB="35564"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Traffic Statistics</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Planned</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49263" rtl="0" eaLnBrk="1" fontAlgn="base" latinLnBrk="0" hangingPunct="1">
                        <a:lnSpc>
                          <a:spcPct val="94000"/>
                        </a:lnSpc>
                        <a:spcBef>
                          <a:spcPts val="638"/>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defRPr/>
                      </a:pPr>
                      <a:r>
                        <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Daniel, </a:t>
                      </a:r>
                      <a:r>
                        <a:rPr kumimoji="0" lang="en-GB" sz="900" b="0" i="0" u="none" strike="noStrike" cap="none" normalizeH="0" baseline="0" dirty="0" err="1">
                          <a:ln>
                            <a:noFill/>
                          </a:ln>
                          <a:solidFill>
                            <a:srgbClr val="004361"/>
                          </a:solidFill>
                          <a:effectLst/>
                          <a:latin typeface="Arial Narrow" panose="020B0606020202030204" pitchFamily="34" charset="0"/>
                          <a:ea typeface="Microsoft YaHei" panose="020B0503020204020204" pitchFamily="34" charset="-122"/>
                        </a:rPr>
                        <a:t>SIlvie</a:t>
                      </a:r>
                      <a:endParaRPr kumimoji="0" lang="en-GB" sz="900" b="0"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endParaRPr>
                    </a:p>
                  </a:txBody>
                  <a:tcPr marL="35988" marR="35988" marT="42353"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tc>
                  <a:txBody>
                    <a:bodyPr/>
                    <a:lstStyle/>
                    <a:p>
                      <a:pPr marL="0" marR="0" lvl="0" indent="0" algn="l" defTabSz="449263" rtl="0" eaLnBrk="1" fontAlgn="base" latinLnBrk="0" hangingPunct="1">
                        <a:lnSpc>
                          <a:spcPct val="94000"/>
                        </a:lnSpc>
                        <a:spcBef>
                          <a:spcPct val="0"/>
                        </a:spcBef>
                        <a:spcAft>
                          <a:spcPts val="275"/>
                        </a:spcAft>
                        <a:buClr>
                          <a:srgbClr val="000000"/>
                        </a:buClr>
                        <a:buSzPct val="100000"/>
                        <a:buFont typeface="Times New Roman" panose="02020603050405020304" pitchFamily="18" charset="0"/>
                        <a:buNone/>
                        <a:tabLst>
                          <a:tab pos="723900" algn="l"/>
                          <a:tab pos="1447800" algn="l"/>
                          <a:tab pos="2171700" algn="l"/>
                          <a:tab pos="2895600" algn="l"/>
                          <a:tab pos="3619500" algn="l"/>
                        </a:tabLst>
                      </a:pPr>
                      <a:r>
                        <a:rPr kumimoji="0" lang="en-GB" sz="900" b="1" i="0" u="none" strike="noStrike" cap="none" normalizeH="0" baseline="0" dirty="0">
                          <a:ln>
                            <a:noFill/>
                          </a:ln>
                          <a:solidFill>
                            <a:srgbClr val="004361"/>
                          </a:solidFill>
                          <a:effectLst/>
                          <a:latin typeface="Arial Narrow" panose="020B0606020202030204" pitchFamily="34" charset="0"/>
                          <a:ea typeface="Microsoft YaHei" panose="020B0503020204020204" pitchFamily="34" charset="-122"/>
                        </a:rPr>
                        <a:t>TBD</a:t>
                      </a:r>
                    </a:p>
                  </a:txBody>
                  <a:tcPr marL="35988" marR="35988" marT="51408" marB="35564" anchor="ctr" horzOverflow="overflow">
                    <a:lnL w="9525" cap="flat" cmpd="sng" algn="ctr">
                      <a:solidFill>
                        <a:srgbClr val="ED1556"/>
                      </a:solidFill>
                      <a:prstDash val="solid"/>
                      <a:round/>
                      <a:headEnd type="none" w="med" len="med"/>
                      <a:tailEnd type="none" w="med" len="med"/>
                    </a:lnL>
                    <a:lnR w="9525" cap="flat" cmpd="sng" algn="ctr">
                      <a:solidFill>
                        <a:srgbClr val="ED1556"/>
                      </a:solidFill>
                      <a:prstDash val="solid"/>
                      <a:round/>
                      <a:headEnd type="none" w="med" len="med"/>
                      <a:tailEnd type="none" w="med" len="med"/>
                    </a:lnR>
                    <a:lnT w="9525" cap="flat" cmpd="sng" algn="ctr">
                      <a:solidFill>
                        <a:srgbClr val="ED1556"/>
                      </a:solidFill>
                      <a:prstDash val="solid"/>
                      <a:round/>
                      <a:headEnd type="none" w="med" len="med"/>
                      <a:tailEnd type="none" w="med" len="med"/>
                    </a:lnT>
                    <a:lnB w="9525" cap="flat" cmpd="sng" algn="ctr">
                      <a:solidFill>
                        <a:srgbClr val="ED1556"/>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125001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dirty="0"/>
              <a:t>Please click on this link to start the demo: </a:t>
            </a:r>
            <a:r>
              <a:rPr lang="en-GB" dirty="0">
                <a:hlinkClick r:id="rId3"/>
              </a:rPr>
              <a:t>https://test-insight.geant.org/ui/</a:t>
            </a:r>
            <a:endParaRPr lang="en-GB" dirty="0"/>
          </a:p>
          <a:p>
            <a:pPr marL="0" indent="0">
              <a:buNone/>
            </a:pP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GB" dirty="0"/>
              <a:t>Link to Demo</a:t>
            </a:r>
          </a:p>
        </p:txBody>
      </p:sp>
      <p:pic>
        <p:nvPicPr>
          <p:cNvPr id="5" name="Picture 4">
            <a:extLst>
              <a:ext uri="{FF2B5EF4-FFF2-40B4-BE49-F238E27FC236}">
                <a16:creationId xmlns:a16="http://schemas.microsoft.com/office/drawing/2014/main" id="{071C6DF3-62E5-488A-8B97-22D118E780E4}"/>
              </a:ext>
            </a:extLst>
          </p:cNvPr>
          <p:cNvPicPr>
            <a:picLocks noChangeAspect="1"/>
          </p:cNvPicPr>
          <p:nvPr/>
        </p:nvPicPr>
        <p:blipFill>
          <a:blip r:embed="rId4"/>
          <a:stretch>
            <a:fillRect/>
          </a:stretch>
        </p:blipFill>
        <p:spPr>
          <a:xfrm>
            <a:off x="1744515" y="2096850"/>
            <a:ext cx="5209601" cy="3835415"/>
          </a:xfrm>
          <a:prstGeom prst="rect">
            <a:avLst/>
          </a:prstGeom>
        </p:spPr>
      </p:pic>
    </p:spTree>
    <p:extLst>
      <p:ext uri="{BB962C8B-B14F-4D97-AF65-F5344CB8AC3E}">
        <p14:creationId xmlns:p14="http://schemas.microsoft.com/office/powerpoint/2010/main" val="301960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Design by Paul Hasleham and document for reference: </a:t>
            </a:r>
            <a:r>
              <a:rPr lang="en-GB" dirty="0">
                <a:hlinkClick r:id="rId2"/>
              </a:rPr>
              <a:t>https://geant.box.com/s/vefg74onuxai8g3ocmrjtzygxjyvge0z</a:t>
            </a: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r>
              <a:rPr lang="en-GB" dirty="0"/>
              <a:t>Front-End Design</a:t>
            </a:r>
          </a:p>
        </p:txBody>
      </p:sp>
      <p:pic>
        <p:nvPicPr>
          <p:cNvPr id="5" name="Picture 4">
            <a:extLst>
              <a:ext uri="{FF2B5EF4-FFF2-40B4-BE49-F238E27FC236}">
                <a16:creationId xmlns:a16="http://schemas.microsoft.com/office/drawing/2014/main" id="{47D1FFA6-D51F-4E25-9579-BECB132C4177}"/>
              </a:ext>
            </a:extLst>
          </p:cNvPr>
          <p:cNvPicPr>
            <a:picLocks noChangeAspect="1"/>
          </p:cNvPicPr>
          <p:nvPr/>
        </p:nvPicPr>
        <p:blipFill>
          <a:blip r:embed="rId3"/>
          <a:stretch>
            <a:fillRect/>
          </a:stretch>
        </p:blipFill>
        <p:spPr>
          <a:xfrm>
            <a:off x="1398049" y="2254748"/>
            <a:ext cx="5243198" cy="3922215"/>
          </a:xfrm>
          <a:prstGeom prst="rect">
            <a:avLst/>
          </a:prstGeom>
        </p:spPr>
      </p:pic>
    </p:spTree>
    <p:extLst>
      <p:ext uri="{BB962C8B-B14F-4D97-AF65-F5344CB8AC3E}">
        <p14:creationId xmlns:p14="http://schemas.microsoft.com/office/powerpoint/2010/main" val="2165315469"/>
      </p:ext>
    </p:extLst>
  </p:cSld>
  <p:clrMapOvr>
    <a:masterClrMapping/>
  </p:clrMapOvr>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file>

<file path=customXml/item2.xml><?xml version="1.0" encoding="utf-8"?>
<p:properties xmlns:p="http://schemas.microsoft.com/office/2006/metadata/properties" xmlns:xsi="http://www.w3.org/2001/XMLSchema-instance" xmlns:pc="http://schemas.microsoft.com/office/infopath/2007/PartnerControls">
  <documentManagement>
    <_dlc_DocId xmlns="e2e8627e-9120-4592-bf70-1c86d23ddb27">GN4PROJ-13-15</_dlc_DocId>
    <_dlc_DocIdUrl xmlns="e2e8627e-9120-4592-bf70-1c86d23ddb27">
      <Url>https://intranet.geant.org/help-and-support/_layouts/15/DocIdRedir.aspx?ID=GN4PROJ-13-15</Url>
      <Description>GN4PROJ-13-15</Description>
    </_dlc_DocIdUrl>
    <Document_x0020_ID xmlns="33c70a20-266a-45ad-bf4a-dd457e1766d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EC0D0CCC116D824E94D5197157A71E74" ma:contentTypeVersion="5" ma:contentTypeDescription="Create a new document." ma:contentTypeScope="" ma:versionID="7f6224cdd2b6403ec951e9bde439408e">
  <xsd:schema xmlns:xsd="http://www.w3.org/2001/XMLSchema" xmlns:xs="http://www.w3.org/2001/XMLSchema" xmlns:p="http://schemas.microsoft.com/office/2006/metadata/properties" xmlns:ns2="e2e8627e-9120-4592-bf70-1c86d23ddb27" xmlns:ns3="33c70a20-266a-45ad-bf4a-dd457e1766dc" targetNamespace="http://schemas.microsoft.com/office/2006/metadata/properties" ma:root="true" ma:fieldsID="562224ac87c608219a36e8f3c48ed8c7" ns2:_="" ns3:_="">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description="This column will be updated automatically 1 minute after the document is adde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86FB52F-68FA-4D38-B89C-F2DE4BFAE51D}">
  <ds:schemaRefs>
    <ds:schemaRef ds:uri="http://schemas.microsoft.com/sharepoint/events"/>
  </ds:schemaRefs>
</ds:datastoreItem>
</file>

<file path=customXml/itemProps2.xml><?xml version="1.0" encoding="utf-8"?>
<ds:datastoreItem xmlns:ds="http://schemas.openxmlformats.org/officeDocument/2006/customXml" ds:itemID="{59AA3960-760A-4B61-8C8B-DBF90F37C8C8}">
  <ds:schemaRefs>
    <ds:schemaRef ds:uri="http://purl.org/dc/terms/"/>
    <ds:schemaRef ds:uri="http://schemas.microsoft.com/office/infopath/2007/PartnerControls"/>
    <ds:schemaRef ds:uri="33c70a20-266a-45ad-bf4a-dd457e1766dc"/>
    <ds:schemaRef ds:uri="http://purl.org/dc/dcmitype/"/>
    <ds:schemaRef ds:uri="http://schemas.microsoft.com/office/2006/documentManagement/types"/>
    <ds:schemaRef ds:uri="http://schemas.openxmlformats.org/package/2006/metadata/core-properties"/>
    <ds:schemaRef ds:uri="http://schemas.microsoft.com/office/2006/metadata/properties"/>
    <ds:schemaRef ds:uri="e2e8627e-9120-4592-bf70-1c86d23ddb27"/>
    <ds:schemaRef ds:uri="http://www.w3.org/XML/1998/namespace"/>
    <ds:schemaRef ds:uri="http://purl.org/dc/elements/1.1/"/>
  </ds:schemaRefs>
</ds:datastoreItem>
</file>

<file path=customXml/itemProps3.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4.xml><?xml version="1.0" encoding="utf-8"?>
<ds:datastoreItem xmlns:ds="http://schemas.openxmlformats.org/officeDocument/2006/customXml" ds:itemID="{9FFAA538-23AD-482C-A961-970653D213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4245</TotalTime>
  <Words>967</Words>
  <Application>Microsoft Office PowerPoint</Application>
  <PresentationFormat>On-screen Show (4:3)</PresentationFormat>
  <Paragraphs>172</Paragraphs>
  <Slides>10</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Microsoft YaHei</vt:lpstr>
      <vt:lpstr>MS PGothic</vt:lpstr>
      <vt:lpstr>Arial</vt:lpstr>
      <vt:lpstr>Arial Narrow</vt:lpstr>
      <vt:lpstr>Calibri</vt:lpstr>
      <vt:lpstr>Times New Roman</vt:lpstr>
      <vt:lpstr>Verdana</vt:lpstr>
      <vt:lpstr>GEANT Association</vt:lpstr>
      <vt:lpstr>PowerPoint Presentation</vt:lpstr>
      <vt:lpstr>Background and Objectives  </vt:lpstr>
      <vt:lpstr>Business Case</vt:lpstr>
      <vt:lpstr>Project scope and exclusions</vt:lpstr>
      <vt:lpstr>Team Structure</vt:lpstr>
      <vt:lpstr>Project Constraints</vt:lpstr>
      <vt:lpstr>Insight Portal Project </vt:lpstr>
      <vt:lpstr>Link to Demo</vt:lpstr>
      <vt:lpstr>Front-End Design</vt:lpstr>
      <vt:lpstr>PowerPoint Presentation</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
  <cp:lastModifiedBy>Silvie Francisci</cp:lastModifiedBy>
  <cp:revision>302</cp:revision>
  <cp:lastPrinted>2018-07-31T13:56:17Z</cp:lastPrinted>
  <dcterms:created xsi:type="dcterms:W3CDTF">2015-04-29T14:13:57Z</dcterms:created>
  <dcterms:modified xsi:type="dcterms:W3CDTF">2018-10-22T21:44:35Z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0x010100EC0D0CCC116D824E94D5197157A71E74</vt:lpwstr>
  </property>
  <property fmtid="{D5CDD505-2E9C-101B-9397-08002B2CF9AE}" pid="3" name="_dlc_DocIdItemGuid">
    <vt:lpwstr>5dfef42f-72c4-4868-8596-52062fbf522b</vt:lpwstr>
  </property>
</Properties>
</file>