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95" r:id="rId2"/>
    <p:sldId id="260" r:id="rId3"/>
    <p:sldId id="261" r:id="rId4"/>
    <p:sldId id="322" r:id="rId5"/>
    <p:sldId id="264" r:id="rId6"/>
    <p:sldId id="267" r:id="rId7"/>
    <p:sldId id="268" r:id="rId8"/>
    <p:sldId id="290" r:id="rId9"/>
    <p:sldId id="294" r:id="rId10"/>
    <p:sldId id="279" r:id="rId11"/>
    <p:sldId id="273" r:id="rId12"/>
    <p:sldId id="323" r:id="rId13"/>
    <p:sldId id="324" r:id="rId14"/>
    <p:sldId id="274" r:id="rId1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50000"/>
  </p:normalViewPr>
  <p:slideViewPr>
    <p:cSldViewPr snapToGrid="0" snapToObjects="1">
      <p:cViewPr varScale="1">
        <p:scale>
          <a:sx n="66" d="100"/>
          <a:sy n="66" d="100"/>
        </p:scale>
        <p:origin x="679"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112A7-8DCB-154A-80A4-D30D8E5B3585}" type="datetimeFigureOut">
              <a:rPr lang="pt-BR" smtClean="0"/>
              <a:t>10/04/2017</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smtClean="0"/>
              <a:t>Clique para editar os estilos de texto mestres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90B8E5-A43C-A74B-A58B-69A8D5F8EC59}" type="slidenum">
              <a:rPr lang="pt-BR" smtClean="0"/>
              <a:t>‹#›</a:t>
            </a:fld>
            <a:endParaRPr lang="pt-BR"/>
          </a:p>
        </p:txBody>
      </p:sp>
    </p:spTree>
    <p:extLst>
      <p:ext uri="{BB962C8B-B14F-4D97-AF65-F5344CB8AC3E}">
        <p14:creationId xmlns:p14="http://schemas.microsoft.com/office/powerpoint/2010/main" val="2185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1</a:t>
            </a:fld>
            <a:endParaRPr lang="pt-BR"/>
          </a:p>
        </p:txBody>
      </p:sp>
    </p:spTree>
    <p:extLst>
      <p:ext uri="{BB962C8B-B14F-4D97-AF65-F5344CB8AC3E}">
        <p14:creationId xmlns:p14="http://schemas.microsoft.com/office/powerpoint/2010/main" val="2597987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11</a:t>
            </a:fld>
            <a:endParaRPr lang="pt-BR"/>
          </a:p>
        </p:txBody>
      </p:sp>
    </p:spTree>
    <p:extLst>
      <p:ext uri="{BB962C8B-B14F-4D97-AF65-F5344CB8AC3E}">
        <p14:creationId xmlns:p14="http://schemas.microsoft.com/office/powerpoint/2010/main" val="388563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14</a:t>
            </a:fld>
            <a:endParaRPr lang="pt-BR"/>
          </a:p>
        </p:txBody>
      </p:sp>
    </p:spTree>
    <p:extLst>
      <p:ext uri="{BB962C8B-B14F-4D97-AF65-F5344CB8AC3E}">
        <p14:creationId xmlns:p14="http://schemas.microsoft.com/office/powerpoint/2010/main" val="1049292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2039323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3</a:t>
            </a:fld>
            <a:endParaRPr lang="pt-BR"/>
          </a:p>
        </p:txBody>
      </p:sp>
    </p:spTree>
    <p:extLst>
      <p:ext uri="{BB962C8B-B14F-4D97-AF65-F5344CB8AC3E}">
        <p14:creationId xmlns:p14="http://schemas.microsoft.com/office/powerpoint/2010/main" val="1869884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5</a:t>
            </a:fld>
            <a:endParaRPr lang="pt-BR"/>
          </a:p>
        </p:txBody>
      </p:sp>
    </p:spTree>
    <p:extLst>
      <p:ext uri="{BB962C8B-B14F-4D97-AF65-F5344CB8AC3E}">
        <p14:creationId xmlns:p14="http://schemas.microsoft.com/office/powerpoint/2010/main" val="2219797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6</a:t>
            </a:fld>
            <a:endParaRPr lang="pt-BR"/>
          </a:p>
        </p:txBody>
      </p:sp>
    </p:spTree>
    <p:extLst>
      <p:ext uri="{BB962C8B-B14F-4D97-AF65-F5344CB8AC3E}">
        <p14:creationId xmlns:p14="http://schemas.microsoft.com/office/powerpoint/2010/main" val="3217565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7</a:t>
            </a:fld>
            <a:endParaRPr lang="pt-BR"/>
          </a:p>
        </p:txBody>
      </p:sp>
    </p:spTree>
    <p:extLst>
      <p:ext uri="{BB962C8B-B14F-4D97-AF65-F5344CB8AC3E}">
        <p14:creationId xmlns:p14="http://schemas.microsoft.com/office/powerpoint/2010/main" val="2264238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8</a:t>
            </a:fld>
            <a:endParaRPr lang="pt-BR"/>
          </a:p>
        </p:txBody>
      </p:sp>
    </p:spTree>
    <p:extLst>
      <p:ext uri="{BB962C8B-B14F-4D97-AF65-F5344CB8AC3E}">
        <p14:creationId xmlns:p14="http://schemas.microsoft.com/office/powerpoint/2010/main" val="1358891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9</a:t>
            </a:fld>
            <a:endParaRPr lang="pt-BR"/>
          </a:p>
        </p:txBody>
      </p:sp>
    </p:spTree>
    <p:extLst>
      <p:ext uri="{BB962C8B-B14F-4D97-AF65-F5344CB8AC3E}">
        <p14:creationId xmlns:p14="http://schemas.microsoft.com/office/powerpoint/2010/main" val="3862936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90B8E5-A43C-A74B-A58B-69A8D5F8EC59}" type="slidenum">
              <a:rPr lang="pt-BR" smtClean="0"/>
              <a:t>10</a:t>
            </a:fld>
            <a:endParaRPr lang="pt-BR"/>
          </a:p>
        </p:txBody>
      </p:sp>
    </p:spTree>
    <p:extLst>
      <p:ext uri="{BB962C8B-B14F-4D97-AF65-F5344CB8AC3E}">
        <p14:creationId xmlns:p14="http://schemas.microsoft.com/office/powerpoint/2010/main" val="3325311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b="0" i="0">
                <a:latin typeface="Raleway" charset="0"/>
                <a:ea typeface="Raleway" charset="0"/>
                <a:cs typeface="Raleway" charset="0"/>
              </a:defRPr>
            </a:lvl1pPr>
          </a:lstStyle>
          <a:p>
            <a:r>
              <a:rPr lang="en-US" smtClean="0"/>
              <a:t>Click to edit Master title style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Light" charset="0"/>
                <a:ea typeface="Raleway Light" charset="0"/>
                <a:cs typeface="Raleway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56BF32B5-9FDC-084C-959C-E0B28DF4D338}" type="datetime1">
              <a:rPr lang="pt-PT" smtClean="0"/>
              <a:t>10/04/2017</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smtClean="0"/>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90F7860D-9A00-214A-9698-1763DF796D95}" type="datetime1">
              <a:rPr lang="pt-PT" smtClean="0"/>
              <a:t>10/04/2017</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smtClean="0"/>
              <a:t>Click to edit Master title style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Espaço Reservado para Data 4"/>
          <p:cNvSpPr>
            <a:spLocks noGrp="1"/>
          </p:cNvSpPr>
          <p:nvPr>
            <p:ph type="dt" sz="half" idx="10"/>
          </p:nvPr>
        </p:nvSpPr>
        <p:spPr/>
        <p:txBody>
          <a:bodyPr/>
          <a:lstStyle/>
          <a:p>
            <a:fld id="{063C212D-0341-E446-9428-5FCFC250F2FA}" type="datetime1">
              <a:rPr lang="pt-PT" smtClean="0"/>
              <a:t>10/04/2017</a:t>
            </a:fld>
            <a:endParaRPr lang="pt-BR"/>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5D0563-B14B-45BF-B027-5C0A63D8F0D8}" type="datetimeFigureOut">
              <a:rPr lang="en-GB" smtClean="0"/>
              <a:t>10/04/2017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3001609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10/04/2017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29415318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smtClean="0"/>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smtClean="0"/>
              <a:t>Clique para editar os estilos de texto mestres</a:t>
            </a:r>
          </a:p>
          <a:p>
            <a:pPr lvl="1"/>
            <a:r>
              <a:rPr lang="pt-PT" dirty="0" smtClean="0"/>
              <a:t>Segundo nível</a:t>
            </a:r>
          </a:p>
          <a:p>
            <a:pPr lvl="2"/>
            <a:r>
              <a:rPr lang="pt-PT" dirty="0" smtClean="0"/>
              <a:t>Terceiro nível</a:t>
            </a:r>
          </a:p>
          <a:p>
            <a:pPr lvl="3"/>
            <a:r>
              <a:rPr lang="pt-PT" dirty="0" smtClean="0"/>
              <a:t>Quarto nível</a:t>
            </a:r>
          </a:p>
          <a:p>
            <a:pPr lvl="4"/>
            <a:r>
              <a:rPr lang="pt-PT" dirty="0" smtClean="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6098544B-CA22-084E-9035-86205FF8F7B9}" type="datetime1">
              <a:rPr lang="pt-PT" smtClean="0"/>
              <a:t>10/04/2017</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aleway Light" charset="0"/>
          <a:ea typeface="Raleway Light" charset="0"/>
          <a:cs typeface="Raleway Light"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gif"/><Relationship Id="rId13" Type="http://schemas.openxmlformats.org/officeDocument/2006/relationships/image" Target="../media/image13.jpeg"/><Relationship Id="rId18" Type="http://schemas.openxmlformats.org/officeDocument/2006/relationships/image" Target="../media/image18.jpeg"/><Relationship Id="rId3" Type="http://schemas.openxmlformats.org/officeDocument/2006/relationships/image" Target="../media/image3.png"/><Relationship Id="rId7" Type="http://schemas.openxmlformats.org/officeDocument/2006/relationships/image" Target="../media/image7.gif"/><Relationship Id="rId12" Type="http://schemas.openxmlformats.org/officeDocument/2006/relationships/image" Target="../media/image12.jpeg"/><Relationship Id="rId17" Type="http://schemas.openxmlformats.org/officeDocument/2006/relationships/image" Target="../media/image17.jpg"/><Relationship Id="rId2" Type="http://schemas.openxmlformats.org/officeDocument/2006/relationships/image" Target="../media/image2.jpeg"/><Relationship Id="rId16" Type="http://schemas.openxmlformats.org/officeDocument/2006/relationships/image" Target="../media/image16.gif"/><Relationship Id="rId1" Type="http://schemas.openxmlformats.org/officeDocument/2006/relationships/slideLayout" Target="../slideLayouts/slideLayout5.xml"/><Relationship Id="rId6" Type="http://schemas.openxmlformats.org/officeDocument/2006/relationships/image" Target="../media/image6.png"/><Relationship Id="rId11" Type="http://schemas.openxmlformats.org/officeDocument/2006/relationships/image" Target="../media/image11.gif"/><Relationship Id="rId5" Type="http://schemas.openxmlformats.org/officeDocument/2006/relationships/image" Target="../media/image5.png"/><Relationship Id="rId15" Type="http://schemas.openxmlformats.org/officeDocument/2006/relationships/image" Target="../media/image15.jpeg"/><Relationship Id="rId10" Type="http://schemas.openxmlformats.org/officeDocument/2006/relationships/image" Target="../media/image10.gif"/><Relationship Id="rId19" Type="http://schemas.openxmlformats.org/officeDocument/2006/relationships/image" Target="../media/image19.png"/><Relationship Id="rId4" Type="http://schemas.openxmlformats.org/officeDocument/2006/relationships/image" Target="../media/image4.jpg"/><Relationship Id="rId9" Type="http://schemas.openxmlformats.org/officeDocument/2006/relationships/image" Target="../media/image9.gif"/><Relationship Id="rId14" Type="http://schemas.openxmlformats.org/officeDocument/2006/relationships/image" Target="../media/image1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 Type="http://schemas.openxmlformats.org/officeDocument/2006/relationships/notesSlide" Target="../notesSlides/notesSlide5.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19" Type="http://schemas.openxmlformats.org/officeDocument/2006/relationships/image" Target="../media/image36.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9.jpeg"/></Relationships>
</file>

<file path=ppt/slides/_rels/slide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GB" dirty="0" smtClean="0"/>
              <a:t>Introduction to Up2U</a:t>
            </a:r>
            <a:endParaRPr lang="en-GB" dirty="0"/>
          </a:p>
        </p:txBody>
      </p:sp>
      <p:sp>
        <p:nvSpPr>
          <p:cNvPr id="3" name="Subtítulo 2"/>
          <p:cNvSpPr>
            <a:spLocks noGrp="1"/>
          </p:cNvSpPr>
          <p:nvPr>
            <p:ph type="subTitle" idx="1"/>
          </p:nvPr>
        </p:nvSpPr>
        <p:spPr/>
        <p:txBody>
          <a:bodyPr/>
          <a:lstStyle/>
          <a:p>
            <a:r>
              <a:rPr lang="en-GB" dirty="0" smtClean="0"/>
              <a:t>Peter Szegedi - GÉANT</a:t>
            </a:r>
            <a:endParaRPr lang="en-GB" dirty="0"/>
          </a:p>
        </p:txBody>
      </p:sp>
      <p:sp>
        <p:nvSpPr>
          <p:cNvPr id="5" name="Espaço Reservado para Rodapé 4"/>
          <p:cNvSpPr>
            <a:spLocks noGrp="1"/>
          </p:cNvSpPr>
          <p:nvPr>
            <p:ph type="ftr" sz="quarter" idx="11"/>
          </p:nvPr>
        </p:nvSpPr>
        <p:spPr>
          <a:xfrm>
            <a:off x="2167128" y="6356350"/>
            <a:ext cx="7543800" cy="365125"/>
          </a:xfrm>
        </p:spPr>
        <p:txBody>
          <a:bodyPr/>
          <a:lstStyle/>
          <a:p>
            <a:r>
              <a:rPr lang="hu-HU" dirty="0" smtClean="0"/>
              <a:t>H</a:t>
            </a:r>
            <a:r>
              <a:rPr lang="en-GB" dirty="0" smtClean="0"/>
              <a:t>2020 </a:t>
            </a:r>
            <a:r>
              <a:rPr lang="en-GB" dirty="0"/>
              <a:t>Participatory meeting for Digital Learning projects - 27 March </a:t>
            </a:r>
            <a:r>
              <a:rPr lang="en-GB" dirty="0" smtClean="0"/>
              <a:t>2017</a:t>
            </a:r>
            <a:r>
              <a:rPr lang="hu-HU" dirty="0" smtClean="0"/>
              <a:t>,</a:t>
            </a:r>
            <a:r>
              <a:rPr lang="en-GB" dirty="0" smtClean="0"/>
              <a:t> </a:t>
            </a:r>
            <a:r>
              <a:rPr lang="en-GB" dirty="0"/>
              <a:t>Luxembourg</a:t>
            </a:r>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a:t>
            </a:fld>
            <a:endParaRPr lang="en-GB" dirty="0"/>
          </a:p>
        </p:txBody>
      </p:sp>
    </p:spTree>
    <p:extLst>
      <p:ext uri="{BB962C8B-B14F-4D97-AF65-F5344CB8AC3E}">
        <p14:creationId xmlns:p14="http://schemas.microsoft.com/office/powerpoint/2010/main" val="328446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Organic Education</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Personalized</a:t>
            </a:r>
          </a:p>
          <a:p>
            <a:pPr marL="514350" indent="-514350">
              <a:buFont typeface="+mj-lt"/>
              <a:buAutoNum type="arabicPeriod"/>
            </a:pPr>
            <a:r>
              <a:rPr lang="en-GB" dirty="0" smtClean="0"/>
              <a:t>Strong teacher support</a:t>
            </a:r>
          </a:p>
          <a:p>
            <a:pPr marL="514350" indent="-514350">
              <a:buFont typeface="+mj-lt"/>
              <a:buAutoNum type="arabicPeriod"/>
            </a:pPr>
            <a:r>
              <a:rPr lang="en-GB" dirty="0" smtClean="0"/>
              <a:t>Close community links</a:t>
            </a:r>
          </a:p>
          <a:p>
            <a:pPr marL="514350" indent="-514350">
              <a:buFont typeface="+mj-lt"/>
              <a:buAutoNum type="arabicPeriod"/>
            </a:pPr>
            <a:r>
              <a:rPr lang="en-GB" dirty="0" smtClean="0"/>
              <a:t>Broad and diverse curriculum</a:t>
            </a:r>
          </a:p>
          <a:p>
            <a:pPr marL="514350" indent="-514350">
              <a:buFont typeface="+mj-lt"/>
              <a:buAutoNum type="arabicPeriod"/>
            </a:pPr>
            <a:r>
              <a:rPr lang="en-GB" dirty="0" smtClean="0"/>
              <a:t>Outside and inside school involvement</a:t>
            </a:r>
          </a:p>
          <a:p>
            <a:pPr marL="514350" indent="-514350">
              <a:buFont typeface="+mj-lt"/>
              <a:buAutoNum type="arabicPeriod"/>
            </a:pPr>
            <a:endParaRPr lang="en-GB" dirty="0" smtClean="0"/>
          </a:p>
          <a:p>
            <a:r>
              <a:rPr lang="en-GB" dirty="0" smtClean="0"/>
              <a:t>Create the right conditions and children will learn!</a:t>
            </a:r>
          </a:p>
        </p:txBody>
      </p:sp>
    </p:spTree>
    <p:extLst>
      <p:ext uri="{BB962C8B-B14F-4D97-AF65-F5344CB8AC3E}">
        <p14:creationId xmlns:p14="http://schemas.microsoft.com/office/powerpoint/2010/main" val="2387253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a:t>S</a:t>
            </a:r>
            <a:r>
              <a:rPr lang="hu-HU" dirty="0" smtClean="0"/>
              <a:t>tatement</a:t>
            </a:r>
            <a:endParaRPr lang="en-GB" dirty="0"/>
          </a:p>
        </p:txBody>
      </p:sp>
      <p:sp>
        <p:nvSpPr>
          <p:cNvPr id="3" name="Content Placeholder 2"/>
          <p:cNvSpPr>
            <a:spLocks noGrp="1"/>
          </p:cNvSpPr>
          <p:nvPr>
            <p:ph idx="1"/>
          </p:nvPr>
        </p:nvSpPr>
        <p:spPr/>
        <p:txBody>
          <a:bodyPr>
            <a:normAutofit fontScale="92500"/>
          </a:bodyPr>
          <a:lstStyle/>
          <a:p>
            <a:pPr marL="0" indent="0">
              <a:lnSpc>
                <a:spcPct val="100000"/>
              </a:lnSpc>
              <a:buNone/>
            </a:pPr>
            <a:r>
              <a:rPr lang="hu-HU" dirty="0" smtClean="0"/>
              <a:t>”</a:t>
            </a:r>
            <a:r>
              <a:rPr lang="en-GB" dirty="0" smtClean="0"/>
              <a:t>We </a:t>
            </a:r>
            <a:r>
              <a:rPr lang="en-GB" dirty="0"/>
              <a:t>strongly believe that all the tools and services the project is going to use and/or make available (i.e. incorporate, design, develop and test) must be </a:t>
            </a:r>
            <a:r>
              <a:rPr lang="en-GB" b="1" dirty="0"/>
              <a:t>sustainable after the lifetime of the project</a:t>
            </a:r>
            <a:r>
              <a:rPr lang="en-GB" dirty="0" smtClean="0"/>
              <a:t>.</a:t>
            </a:r>
            <a:r>
              <a:rPr lang="hu-HU" dirty="0" smtClean="0"/>
              <a:t>”</a:t>
            </a:r>
          </a:p>
          <a:p>
            <a:pPr marL="0" indent="0">
              <a:lnSpc>
                <a:spcPct val="100000"/>
              </a:lnSpc>
              <a:buNone/>
            </a:pPr>
            <a:endParaRPr lang="hu-HU" dirty="0"/>
          </a:p>
          <a:p>
            <a:pPr lvl="1">
              <a:lnSpc>
                <a:spcPct val="100000"/>
              </a:lnSpc>
            </a:pPr>
            <a:r>
              <a:rPr lang="en-GB" dirty="0" smtClean="0"/>
              <a:t>business </a:t>
            </a:r>
            <a:r>
              <a:rPr lang="en-GB" dirty="0"/>
              <a:t>plans and investigate appropriate business models using the expertise of the Small Medium Enterprise and National Research and Education Network partners and their contacts with third-party business </a:t>
            </a:r>
            <a:r>
              <a:rPr lang="en-GB" dirty="0" smtClean="0"/>
              <a:t>actors</a:t>
            </a:r>
            <a:endParaRPr lang="hu-HU" dirty="0" smtClean="0"/>
          </a:p>
          <a:p>
            <a:pPr lvl="1">
              <a:lnSpc>
                <a:spcPct val="100000"/>
              </a:lnSpc>
            </a:pPr>
            <a:endParaRPr lang="hu-HU" dirty="0" smtClean="0"/>
          </a:p>
          <a:p>
            <a:pPr lvl="1">
              <a:lnSpc>
                <a:spcPct val="100000"/>
              </a:lnSpc>
            </a:pPr>
            <a:r>
              <a:rPr lang="en-GB" dirty="0" smtClean="0"/>
              <a:t>make </a:t>
            </a:r>
            <a:r>
              <a:rPr lang="en-GB" dirty="0"/>
              <a:t>it easy for new schools to join the Up2U infrastructure and ecosystem that will form a federated market-place for the learning </a:t>
            </a:r>
            <a:r>
              <a:rPr lang="en-GB" dirty="0" smtClean="0"/>
              <a:t>community</a:t>
            </a:r>
            <a:endParaRPr lang="en-GB" dirty="0"/>
          </a:p>
          <a:p>
            <a:pPr>
              <a:lnSpc>
                <a:spcPct val="100000"/>
              </a:lnSpc>
            </a:pPr>
            <a:endParaRPr lang="en-GB" dirty="0"/>
          </a:p>
        </p:txBody>
      </p:sp>
    </p:spTree>
    <p:extLst>
      <p:ext uri="{BB962C8B-B14F-4D97-AF65-F5344CB8AC3E}">
        <p14:creationId xmlns:p14="http://schemas.microsoft.com/office/powerpoint/2010/main" val="628990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9D7AAD-EC1D-40A5-A321-4E8896854C70}" type="slidenum">
              <a:rPr lang="en-GB" smtClean="0"/>
              <a:t>12</a:t>
            </a:fld>
            <a:endParaRPr lang="en-GB" dirty="0"/>
          </a:p>
        </p:txBody>
      </p:sp>
      <p:pic>
        <p:nvPicPr>
          <p:cNvPr id="5" name="Picture 4" descr="https://wiki.geant.org/download/attachments/69894730/Centralized%20architecture.png?api=v2&amp;t=1490034992061"/>
          <p:cNvPicPr/>
          <p:nvPr/>
        </p:nvPicPr>
        <p:blipFill>
          <a:blip r:embed="rId2">
            <a:extLst>
              <a:ext uri="{28A0092B-C50C-407E-A947-70E740481C1C}">
                <a14:useLocalDpi xmlns:a14="http://schemas.microsoft.com/office/drawing/2010/main" val="0"/>
              </a:ext>
            </a:extLst>
          </a:blip>
          <a:srcRect/>
          <a:stretch>
            <a:fillRect/>
          </a:stretch>
        </p:blipFill>
        <p:spPr bwMode="auto">
          <a:xfrm>
            <a:off x="145164" y="76078"/>
            <a:ext cx="10086855" cy="6463618"/>
          </a:xfrm>
          <a:prstGeom prst="rect">
            <a:avLst/>
          </a:prstGeom>
          <a:noFill/>
          <a:ln>
            <a:noFill/>
          </a:ln>
        </p:spPr>
      </p:pic>
    </p:spTree>
    <p:extLst>
      <p:ext uri="{BB962C8B-B14F-4D97-AF65-F5344CB8AC3E}">
        <p14:creationId xmlns:p14="http://schemas.microsoft.com/office/powerpoint/2010/main" val="268327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9D7AAD-EC1D-40A5-A321-4E8896854C70}" type="slidenum">
              <a:rPr lang="en-GB" smtClean="0"/>
              <a:t>13</a:t>
            </a:fld>
            <a:endParaRPr lang="en-GB"/>
          </a:p>
        </p:txBody>
      </p:sp>
      <p:pic>
        <p:nvPicPr>
          <p:cNvPr id="5" name="Picture 4" descr="https://wiki.geant.org/download/attachments/69894730/Distributed%20architecture.png?api=v2&amp;t=1490034992082"/>
          <p:cNvPicPr/>
          <p:nvPr/>
        </p:nvPicPr>
        <p:blipFill>
          <a:blip r:embed="rId2">
            <a:extLst>
              <a:ext uri="{28A0092B-C50C-407E-A947-70E740481C1C}">
                <a14:useLocalDpi xmlns:a14="http://schemas.microsoft.com/office/drawing/2010/main" val="0"/>
              </a:ext>
            </a:extLst>
          </a:blip>
          <a:srcRect/>
          <a:stretch>
            <a:fillRect/>
          </a:stretch>
        </p:blipFill>
        <p:spPr bwMode="auto">
          <a:xfrm>
            <a:off x="304799" y="517705"/>
            <a:ext cx="9990882" cy="6021207"/>
          </a:xfrm>
          <a:prstGeom prst="rect">
            <a:avLst/>
          </a:prstGeom>
          <a:noFill/>
          <a:ln>
            <a:noFill/>
          </a:ln>
        </p:spPr>
      </p:pic>
    </p:spTree>
    <p:extLst>
      <p:ext uri="{BB962C8B-B14F-4D97-AF65-F5344CB8AC3E}">
        <p14:creationId xmlns:p14="http://schemas.microsoft.com/office/powerpoint/2010/main" val="1318251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hu-HU" dirty="0" smtClean="0"/>
              <a:t>Thank you!</a:t>
            </a:r>
            <a:endParaRPr lang="en-GB" dirty="0"/>
          </a:p>
        </p:txBody>
      </p:sp>
      <p:sp>
        <p:nvSpPr>
          <p:cNvPr id="3" name="Subtitle 2"/>
          <p:cNvSpPr>
            <a:spLocks noGrp="1"/>
          </p:cNvSpPr>
          <p:nvPr>
            <p:ph type="subTitle" idx="1"/>
          </p:nvPr>
        </p:nvSpPr>
        <p:spPr>
          <a:xfrm>
            <a:off x="1524000" y="3602038"/>
            <a:ext cx="9144000" cy="2926084"/>
          </a:xfrm>
        </p:spPr>
        <p:txBody>
          <a:bodyPr/>
          <a:lstStyle/>
          <a:p>
            <a:r>
              <a:rPr lang="hu-HU" dirty="0" smtClean="0"/>
              <a:t>Q&amp;A</a:t>
            </a:r>
          </a:p>
          <a:p>
            <a:endParaRPr lang="hu-HU" dirty="0" smtClean="0"/>
          </a:p>
          <a:p>
            <a:endParaRPr lang="hu-HU" dirty="0"/>
          </a:p>
          <a:p>
            <a:endParaRPr lang="hu-HU" dirty="0"/>
          </a:p>
          <a:p>
            <a:r>
              <a:rPr lang="hu-HU" sz="2800" b="1" dirty="0" smtClean="0"/>
              <a:t>Peter.Szegedi@GEANT.org</a:t>
            </a:r>
            <a:endParaRPr lang="en-GB" sz="2800" b="1" dirty="0"/>
          </a:p>
        </p:txBody>
      </p:sp>
      <p:sp>
        <p:nvSpPr>
          <p:cNvPr id="4" name="Espaço Reservado para Rodapé 4"/>
          <p:cNvSpPr>
            <a:spLocks noGrp="1"/>
          </p:cNvSpPr>
          <p:nvPr>
            <p:ph type="ftr" sz="quarter" idx="11"/>
          </p:nvPr>
        </p:nvSpPr>
        <p:spPr>
          <a:xfrm>
            <a:off x="2167128" y="6356350"/>
            <a:ext cx="7543800" cy="365125"/>
          </a:xfrm>
        </p:spPr>
        <p:txBody>
          <a:bodyPr/>
          <a:lstStyle/>
          <a:p>
            <a:r>
              <a:rPr lang="hu-HU" dirty="0" smtClean="0"/>
              <a:t>H</a:t>
            </a:r>
            <a:r>
              <a:rPr lang="en-GB" dirty="0" smtClean="0"/>
              <a:t>2020 </a:t>
            </a:r>
            <a:r>
              <a:rPr lang="en-GB" dirty="0"/>
              <a:t>Participatory meeting for Digital Learning projects - 27 March </a:t>
            </a:r>
            <a:r>
              <a:rPr lang="en-GB" dirty="0" smtClean="0"/>
              <a:t>2017</a:t>
            </a:r>
            <a:r>
              <a:rPr lang="hu-HU" dirty="0" smtClean="0"/>
              <a:t>,</a:t>
            </a:r>
            <a:r>
              <a:rPr lang="en-GB" dirty="0" smtClean="0"/>
              <a:t> </a:t>
            </a:r>
            <a:r>
              <a:rPr lang="en-GB" dirty="0"/>
              <a:t>Luxembourg</a:t>
            </a:r>
          </a:p>
        </p:txBody>
      </p:sp>
    </p:spTree>
    <p:extLst>
      <p:ext uri="{BB962C8B-B14F-4D97-AF65-F5344CB8AC3E}">
        <p14:creationId xmlns:p14="http://schemas.microsoft.com/office/powerpoint/2010/main" val="2780240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Motivations</a:t>
            </a:r>
            <a:endParaRPr lang="en-GB" dirty="0"/>
          </a:p>
        </p:txBody>
      </p:sp>
      <p:sp>
        <p:nvSpPr>
          <p:cNvPr id="3" name="Content Placeholder 2"/>
          <p:cNvSpPr>
            <a:spLocks noGrp="1"/>
          </p:cNvSpPr>
          <p:nvPr>
            <p:ph idx="1"/>
          </p:nvPr>
        </p:nvSpPr>
        <p:spPr>
          <a:xfrm>
            <a:off x="838200" y="1825624"/>
            <a:ext cx="10515600" cy="4661985"/>
          </a:xfrm>
        </p:spPr>
        <p:txBody>
          <a:bodyPr>
            <a:normAutofit fontScale="77500" lnSpcReduction="20000"/>
          </a:bodyPr>
          <a:lstStyle/>
          <a:p>
            <a:pPr>
              <a:lnSpc>
                <a:spcPct val="110000"/>
              </a:lnSpc>
            </a:pPr>
            <a:r>
              <a:rPr lang="en-GB" dirty="0"/>
              <a:t>The </a:t>
            </a:r>
            <a:r>
              <a:rPr lang="en-GB" i="1" dirty="0"/>
              <a:t>“Opening Up Education”</a:t>
            </a:r>
            <a:r>
              <a:rPr lang="en-GB" dirty="0"/>
              <a:t> </a:t>
            </a:r>
            <a:r>
              <a:rPr lang="en-GB" dirty="0" smtClean="0"/>
              <a:t>policy </a:t>
            </a:r>
            <a:r>
              <a:rPr lang="en-GB" dirty="0"/>
              <a:t>of the European Commission was announced in 2013 to boost innovation and digital skills in schools and </a:t>
            </a:r>
            <a:r>
              <a:rPr lang="en-GB" dirty="0" smtClean="0"/>
              <a:t>universities.</a:t>
            </a:r>
            <a:endParaRPr lang="hu-HU" dirty="0" smtClean="0"/>
          </a:p>
          <a:p>
            <a:pPr lvl="1">
              <a:lnSpc>
                <a:spcPct val="110000"/>
              </a:lnSpc>
            </a:pPr>
            <a:r>
              <a:rPr lang="en-GB" dirty="0" smtClean="0"/>
              <a:t>The </a:t>
            </a:r>
            <a:r>
              <a:rPr lang="en-GB" dirty="0"/>
              <a:t>major statement of the policy was that about </a:t>
            </a:r>
            <a:r>
              <a:rPr lang="en-GB" b="1" dirty="0"/>
              <a:t>63% of nine year olds in the EU are in schools that are still not digitally equipped </a:t>
            </a:r>
            <a:r>
              <a:rPr lang="en-GB" dirty="0"/>
              <a:t>although 90% of jobs will require digital skills by </a:t>
            </a:r>
            <a:r>
              <a:rPr lang="en-GB" dirty="0" smtClean="0"/>
              <a:t>2020.</a:t>
            </a:r>
            <a:endParaRPr lang="hu-HU" dirty="0"/>
          </a:p>
          <a:p>
            <a:pPr>
              <a:lnSpc>
                <a:spcPct val="110000"/>
              </a:lnSpc>
            </a:pPr>
            <a:endParaRPr lang="hu-HU" dirty="0" smtClean="0"/>
          </a:p>
          <a:p>
            <a:pPr>
              <a:lnSpc>
                <a:spcPct val="110000"/>
              </a:lnSpc>
            </a:pPr>
            <a:r>
              <a:rPr lang="en-GB" dirty="0" smtClean="0"/>
              <a:t>The </a:t>
            </a:r>
            <a:r>
              <a:rPr lang="en-GB" i="1" dirty="0"/>
              <a:t>Net Children Go Mobile</a:t>
            </a:r>
            <a:r>
              <a:rPr lang="en-GB" dirty="0"/>
              <a:t> project </a:t>
            </a:r>
            <a:r>
              <a:rPr lang="en-GB" dirty="0" smtClean="0"/>
              <a:t>study, </a:t>
            </a:r>
            <a:r>
              <a:rPr lang="en-GB" dirty="0"/>
              <a:t>funded by the Commission, concluded that, in all the European countries asked, daily Internet access is strongly differentiated by age, with older children having more access </a:t>
            </a:r>
            <a:r>
              <a:rPr lang="en-GB" dirty="0" smtClean="0"/>
              <a:t>everywhere.</a:t>
            </a:r>
            <a:endParaRPr lang="hu-HU" dirty="0" smtClean="0"/>
          </a:p>
          <a:p>
            <a:pPr lvl="1">
              <a:lnSpc>
                <a:spcPct val="110000"/>
              </a:lnSpc>
            </a:pPr>
            <a:r>
              <a:rPr lang="en-GB" dirty="0" smtClean="0"/>
              <a:t>Age </a:t>
            </a:r>
            <a:r>
              <a:rPr lang="en-GB" dirty="0"/>
              <a:t>differences, however, are more pronounced for private or mobile Internet use with teenagers aged 15-16 years old far more likely, about </a:t>
            </a:r>
            <a:r>
              <a:rPr lang="en-GB" b="1" dirty="0"/>
              <a:t>84%, to access the Internet in their own bedroom. </a:t>
            </a:r>
          </a:p>
        </p:txBody>
      </p:sp>
    </p:spTree>
    <p:extLst>
      <p:ext uri="{BB962C8B-B14F-4D97-AF65-F5344CB8AC3E}">
        <p14:creationId xmlns:p14="http://schemas.microsoft.com/office/powerpoint/2010/main" val="735785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a nutshell</a:t>
            </a:r>
            <a:endParaRPr lang="en-GB" dirty="0"/>
          </a:p>
        </p:txBody>
      </p:sp>
      <p:sp>
        <p:nvSpPr>
          <p:cNvPr id="3" name="Content Placeholder 2"/>
          <p:cNvSpPr>
            <a:spLocks noGrp="1"/>
          </p:cNvSpPr>
          <p:nvPr>
            <p:ph idx="1"/>
          </p:nvPr>
        </p:nvSpPr>
        <p:spPr>
          <a:xfrm>
            <a:off x="838200" y="1825625"/>
            <a:ext cx="10515600" cy="4615686"/>
          </a:xfrm>
        </p:spPr>
        <p:txBody>
          <a:bodyPr>
            <a:normAutofit fontScale="70000" lnSpcReduction="20000"/>
          </a:bodyPr>
          <a:lstStyle/>
          <a:p>
            <a:pPr>
              <a:lnSpc>
                <a:spcPct val="120000"/>
              </a:lnSpc>
            </a:pPr>
            <a:r>
              <a:rPr lang="hu-HU" sz="3400" dirty="0" smtClean="0"/>
              <a:t>EC Call ICT-22-2016: </a:t>
            </a:r>
            <a:r>
              <a:rPr lang="en-GB" sz="3400" dirty="0"/>
              <a:t>Technologies for Learning and </a:t>
            </a:r>
            <a:r>
              <a:rPr lang="en-GB" sz="3400" dirty="0" smtClean="0"/>
              <a:t>Skills</a:t>
            </a:r>
            <a:endParaRPr lang="hu-HU" sz="3400" dirty="0" smtClean="0"/>
          </a:p>
          <a:p>
            <a:pPr lvl="1">
              <a:lnSpc>
                <a:spcPct val="120000"/>
              </a:lnSpc>
            </a:pPr>
            <a:r>
              <a:rPr lang="en-GB" sz="2600" dirty="0" smtClean="0"/>
              <a:t>easy </a:t>
            </a:r>
            <a:r>
              <a:rPr lang="en-GB" sz="2600" dirty="0"/>
              <a:t>creation, mix and re-use of content, services, applications and contextual data for interactive learning processes </a:t>
            </a:r>
            <a:endParaRPr lang="hu-HU" sz="2600" dirty="0" smtClean="0"/>
          </a:p>
          <a:p>
            <a:pPr lvl="1">
              <a:lnSpc>
                <a:spcPct val="120000"/>
              </a:lnSpc>
            </a:pPr>
            <a:r>
              <a:rPr lang="en-GB" sz="2600" dirty="0"/>
              <a:t>environments for new learning experiences and experimentation </a:t>
            </a:r>
            <a:endParaRPr lang="hu-HU" sz="2600" dirty="0" smtClean="0"/>
          </a:p>
          <a:p>
            <a:pPr lvl="1">
              <a:lnSpc>
                <a:spcPct val="120000"/>
              </a:lnSpc>
            </a:pPr>
            <a:r>
              <a:rPr lang="en-GB" sz="2600" dirty="0"/>
              <a:t>educational support services </a:t>
            </a:r>
            <a:endParaRPr lang="hu-HU" sz="2600" dirty="0" smtClean="0"/>
          </a:p>
          <a:p>
            <a:pPr>
              <a:lnSpc>
                <a:spcPct val="120000"/>
              </a:lnSpc>
            </a:pPr>
            <a:endParaRPr lang="hu-HU" dirty="0" smtClean="0"/>
          </a:p>
          <a:p>
            <a:pPr>
              <a:lnSpc>
                <a:spcPct val="120000"/>
              </a:lnSpc>
            </a:pPr>
            <a:r>
              <a:rPr lang="en-GB" dirty="0" smtClean="0"/>
              <a:t>The key objective of our project is to bridge the gap between secondary schools and higher education and research by better integrating formal and informal learning scenarios and adapting both the technology and the methodology that students will most likely be facing in universities.</a:t>
            </a:r>
          </a:p>
          <a:p>
            <a:pPr>
              <a:lnSpc>
                <a:spcPct val="120000"/>
              </a:lnSpc>
            </a:pPr>
            <a:endParaRPr lang="hu-HU" dirty="0" smtClean="0"/>
          </a:p>
          <a:p>
            <a:pPr>
              <a:lnSpc>
                <a:spcPct val="120000"/>
              </a:lnSpc>
            </a:pPr>
            <a:r>
              <a:rPr lang="en-GB" dirty="0" smtClean="0"/>
              <a:t>Innovation Action getting 5ME funding from the EC for 3 years</a:t>
            </a:r>
          </a:p>
          <a:p>
            <a:pPr marL="0" indent="0">
              <a:lnSpc>
                <a:spcPct val="120000"/>
              </a:lnSpc>
              <a:buNone/>
            </a:pPr>
            <a:endParaRPr lang="hu-HU" dirty="0" smtClean="0"/>
          </a:p>
        </p:txBody>
      </p:sp>
    </p:spTree>
    <p:extLst>
      <p:ext uri="{BB962C8B-B14F-4D97-AF65-F5344CB8AC3E}">
        <p14:creationId xmlns:p14="http://schemas.microsoft.com/office/powerpoint/2010/main" val="2678193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146" y="5239934"/>
            <a:ext cx="1334893" cy="131278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8452" y="5583293"/>
            <a:ext cx="2978998" cy="881168"/>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4581" y="5040230"/>
            <a:ext cx="1962634" cy="147197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63518" y="288343"/>
            <a:ext cx="2336404" cy="1158916"/>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82083" y="704106"/>
            <a:ext cx="2436799" cy="617322"/>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2960" y="3168954"/>
            <a:ext cx="2040139" cy="1428097"/>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29593" y="3938603"/>
            <a:ext cx="1467850" cy="1027495"/>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89125" y="3337978"/>
            <a:ext cx="1271831" cy="1246394"/>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27994" y="4111561"/>
            <a:ext cx="1554089" cy="1087862"/>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682967" y="4063789"/>
            <a:ext cx="1413980" cy="565592"/>
          </a:xfrm>
          <a:prstGeom prst="rect">
            <a:avLst/>
          </a:prstGeom>
        </p:spPr>
      </p:pic>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706147" y="4331327"/>
            <a:ext cx="1976820" cy="766918"/>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58950" y="1761157"/>
            <a:ext cx="1521027" cy="1038750"/>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137939" y="2086704"/>
            <a:ext cx="1512933" cy="1279848"/>
          </a:xfrm>
          <a:prstGeom prst="rect">
            <a:avLst/>
          </a:prstGeom>
        </p:spPr>
      </p:pic>
      <p:pic>
        <p:nvPicPr>
          <p:cNvPr id="17" name="Picture 1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087815" y="3003011"/>
            <a:ext cx="2432925" cy="870163"/>
          </a:xfrm>
          <a:prstGeom prst="rect">
            <a:avLst/>
          </a:prstGeom>
        </p:spPr>
      </p:pic>
      <p:pic>
        <p:nvPicPr>
          <p:cNvPr id="18" name="Picture 1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795853" y="2086704"/>
            <a:ext cx="1173164" cy="1407797"/>
          </a:xfrm>
          <a:prstGeom prst="rect">
            <a:avLst/>
          </a:prstGeom>
        </p:spPr>
      </p:pic>
      <p:pic>
        <p:nvPicPr>
          <p:cNvPr id="19" name="Picture 1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100955" y="1525740"/>
            <a:ext cx="1760001" cy="887522"/>
          </a:xfrm>
          <a:prstGeom prst="rect">
            <a:avLst/>
          </a:prstGeom>
        </p:spPr>
      </p:pic>
      <p:pic>
        <p:nvPicPr>
          <p:cNvPr id="20" name="Picture 1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941890" y="1905412"/>
            <a:ext cx="1492050" cy="859212"/>
          </a:xfrm>
          <a:prstGeom prst="rect">
            <a:avLst/>
          </a:prstGeom>
        </p:spPr>
      </p:pic>
      <p:pic>
        <p:nvPicPr>
          <p:cNvPr id="21" name="Picture 20"/>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678757" y="1761157"/>
            <a:ext cx="1479540" cy="1196177"/>
          </a:xfrm>
          <a:prstGeom prst="rect">
            <a:avLst/>
          </a:prstGeom>
        </p:spPr>
      </p:pic>
      <p:sp>
        <p:nvSpPr>
          <p:cNvPr id="22" name="Title 1"/>
          <p:cNvSpPr txBox="1">
            <a:spLocks/>
          </p:cNvSpPr>
          <p:nvPr/>
        </p:nvSpPr>
        <p:spPr>
          <a:xfrm>
            <a:off x="562337" y="18764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a:lstStyle>
          <a:p>
            <a:r>
              <a:rPr lang="hu-HU" dirty="0" smtClean="0"/>
              <a:t>Partners</a:t>
            </a:r>
            <a:endParaRPr lang="en-GB" dirty="0"/>
          </a:p>
        </p:txBody>
      </p:sp>
    </p:spTree>
    <p:extLst>
      <p:ext uri="{BB962C8B-B14F-4D97-AF65-F5344CB8AC3E}">
        <p14:creationId xmlns:p14="http://schemas.microsoft.com/office/powerpoint/2010/main" val="1174642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Target</a:t>
            </a:r>
            <a:endParaRPr lang="en-GB" dirty="0"/>
          </a:p>
        </p:txBody>
      </p:sp>
      <p:sp>
        <p:nvSpPr>
          <p:cNvPr id="3" name="Content Placeholder 2"/>
          <p:cNvSpPr>
            <a:spLocks noGrp="1"/>
          </p:cNvSpPr>
          <p:nvPr>
            <p:ph idx="1"/>
          </p:nvPr>
        </p:nvSpPr>
        <p:spPr/>
        <p:txBody>
          <a:bodyPr>
            <a:normAutofit fontScale="70000" lnSpcReduction="20000"/>
          </a:bodyPr>
          <a:lstStyle/>
          <a:p>
            <a:pPr>
              <a:lnSpc>
                <a:spcPct val="100000"/>
              </a:lnSpc>
            </a:pPr>
            <a:r>
              <a:rPr lang="en-GB" sz="3600" dirty="0" smtClean="0"/>
              <a:t>Secondary schools, often referred to as high schools, which provide secondary education between the ages of 11 and 19 depending on the country</a:t>
            </a:r>
          </a:p>
          <a:p>
            <a:pPr>
              <a:lnSpc>
                <a:spcPct val="100000"/>
              </a:lnSpc>
            </a:pPr>
            <a:r>
              <a:rPr lang="en-GB" sz="3600" dirty="0" smtClean="0"/>
              <a:t>Intersection of formal and informal spaces, a dynamic hybrid learning environment where synchronous activities meet in both virtual and real dimensions</a:t>
            </a:r>
          </a:p>
          <a:p>
            <a:pPr>
              <a:lnSpc>
                <a:spcPct val="100000"/>
              </a:lnSpc>
            </a:pPr>
            <a:r>
              <a:rPr lang="en-GB" sz="3600" dirty="0" smtClean="0"/>
              <a:t>Develop an innovative </a:t>
            </a:r>
            <a:r>
              <a:rPr lang="en-GB" sz="3600" b="1" dirty="0" smtClean="0"/>
              <a:t>Up to University (Up2U) ecosystem </a:t>
            </a:r>
            <a:r>
              <a:rPr lang="en-GB" sz="3600" dirty="0" smtClean="0"/>
              <a:t>– based on proven experiences in higher education and big research</a:t>
            </a:r>
          </a:p>
          <a:p>
            <a:pPr lvl="1">
              <a:lnSpc>
                <a:spcPct val="100000"/>
              </a:lnSpc>
            </a:pPr>
            <a:r>
              <a:rPr lang="en-GB" sz="3100" dirty="0" smtClean="0"/>
              <a:t>open, more effective and efficient co-design, co-creation, and use of digital content, tools and services adapted for personalised learning and teaching</a:t>
            </a:r>
          </a:p>
          <a:p>
            <a:pPr lvl="1">
              <a:lnSpc>
                <a:spcPct val="100000"/>
              </a:lnSpc>
            </a:pPr>
            <a:r>
              <a:rPr lang="en-GB" sz="3100" dirty="0" smtClean="0"/>
              <a:t>address project based learning and peer-to-peer learning scenarios. </a:t>
            </a:r>
          </a:p>
          <a:p>
            <a:pPr>
              <a:lnSpc>
                <a:spcPct val="100000"/>
              </a:lnSpc>
            </a:pPr>
            <a:endParaRPr lang="en-GB" dirty="0"/>
          </a:p>
        </p:txBody>
      </p:sp>
    </p:spTree>
    <p:extLst>
      <p:ext uri="{BB962C8B-B14F-4D97-AF65-F5344CB8AC3E}">
        <p14:creationId xmlns:p14="http://schemas.microsoft.com/office/powerpoint/2010/main" val="88332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2042919" y="678566"/>
            <a:ext cx="7772400" cy="5955014"/>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hu-HU" b="1" dirty="0" smtClean="0">
                <a:solidFill>
                  <a:schemeClr val="bg1"/>
                </a:solidFill>
              </a:rPr>
              <a:t> </a:t>
            </a:r>
            <a:endParaRPr lang="hu-HU" b="1" dirty="0">
              <a:solidFill>
                <a:schemeClr val="bg1"/>
              </a:solidFill>
            </a:endParaRPr>
          </a:p>
        </p:txBody>
      </p:sp>
      <p:pic>
        <p:nvPicPr>
          <p:cNvPr id="4" name="Picture 3"/>
          <p:cNvPicPr>
            <a:picLocks noChangeAspect="1"/>
          </p:cNvPicPr>
          <p:nvPr/>
        </p:nvPicPr>
        <p:blipFill>
          <a:blip r:embed="rId3"/>
          <a:stretch>
            <a:fillRect/>
          </a:stretch>
        </p:blipFill>
        <p:spPr>
          <a:xfrm>
            <a:off x="5474364" y="5822673"/>
            <a:ext cx="950005" cy="664339"/>
          </a:xfrm>
          <a:prstGeom prst="rect">
            <a:avLst/>
          </a:prstGeom>
        </p:spPr>
      </p:pic>
      <p:pic>
        <p:nvPicPr>
          <p:cNvPr id="5" name="Picture 4"/>
          <p:cNvPicPr>
            <a:picLocks noChangeAspect="1"/>
          </p:cNvPicPr>
          <p:nvPr/>
        </p:nvPicPr>
        <p:blipFill>
          <a:blip r:embed="rId4"/>
          <a:stretch>
            <a:fillRect/>
          </a:stretch>
        </p:blipFill>
        <p:spPr>
          <a:xfrm>
            <a:off x="7065971" y="5753413"/>
            <a:ext cx="638576" cy="510861"/>
          </a:xfrm>
          <a:prstGeom prst="rect">
            <a:avLst/>
          </a:prstGeom>
        </p:spPr>
      </p:pic>
      <p:pic>
        <p:nvPicPr>
          <p:cNvPr id="6" name="Picture 5"/>
          <p:cNvPicPr>
            <a:picLocks noChangeAspect="1"/>
          </p:cNvPicPr>
          <p:nvPr/>
        </p:nvPicPr>
        <p:blipFill>
          <a:blip r:embed="rId5"/>
          <a:stretch>
            <a:fillRect/>
          </a:stretch>
        </p:blipFill>
        <p:spPr>
          <a:xfrm>
            <a:off x="4084501" y="5727574"/>
            <a:ext cx="729400" cy="548664"/>
          </a:xfrm>
          <a:prstGeom prst="rect">
            <a:avLst/>
          </a:prstGeom>
        </p:spPr>
      </p:pic>
      <p:pic>
        <p:nvPicPr>
          <p:cNvPr id="7" name="Picture 6"/>
          <p:cNvPicPr>
            <a:picLocks noChangeAspect="1"/>
          </p:cNvPicPr>
          <p:nvPr/>
        </p:nvPicPr>
        <p:blipFill>
          <a:blip r:embed="rId6"/>
          <a:stretch>
            <a:fillRect/>
          </a:stretch>
        </p:blipFill>
        <p:spPr>
          <a:xfrm>
            <a:off x="2796917" y="5482321"/>
            <a:ext cx="909576" cy="722996"/>
          </a:xfrm>
          <a:prstGeom prst="rect">
            <a:avLst/>
          </a:prstGeom>
        </p:spPr>
      </p:pic>
      <p:sp>
        <p:nvSpPr>
          <p:cNvPr id="8" name="TextBox 7"/>
          <p:cNvSpPr txBox="1"/>
          <p:nvPr/>
        </p:nvSpPr>
        <p:spPr>
          <a:xfrm>
            <a:off x="2695317" y="6058690"/>
            <a:ext cx="1028936" cy="369332"/>
          </a:xfrm>
          <a:prstGeom prst="rect">
            <a:avLst/>
          </a:prstGeom>
          <a:noFill/>
        </p:spPr>
        <p:txBody>
          <a:bodyPr wrap="none" rtlCol="0">
            <a:spAutoFit/>
          </a:bodyPr>
          <a:lstStyle/>
          <a:p>
            <a:r>
              <a:rPr lang="hu-HU" dirty="0" smtClean="0">
                <a:solidFill>
                  <a:schemeClr val="bg1"/>
                </a:solidFill>
              </a:rPr>
              <a:t>at school</a:t>
            </a:r>
            <a:endParaRPr lang="hu-HU" dirty="0">
              <a:solidFill>
                <a:schemeClr val="bg1"/>
              </a:solidFill>
            </a:endParaRPr>
          </a:p>
        </p:txBody>
      </p:sp>
      <p:sp>
        <p:nvSpPr>
          <p:cNvPr id="9" name="Rectangle 8"/>
          <p:cNvSpPr/>
          <p:nvPr/>
        </p:nvSpPr>
        <p:spPr>
          <a:xfrm>
            <a:off x="2656377" y="1211965"/>
            <a:ext cx="3217763" cy="2881487"/>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hu-HU" dirty="0"/>
          </a:p>
        </p:txBody>
      </p:sp>
      <p:sp>
        <p:nvSpPr>
          <p:cNvPr id="10" name="Rectangle 9"/>
          <p:cNvSpPr/>
          <p:nvPr/>
        </p:nvSpPr>
        <p:spPr>
          <a:xfrm>
            <a:off x="5971391" y="1211966"/>
            <a:ext cx="3217763" cy="287302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hu-HU" dirty="0"/>
          </a:p>
        </p:txBody>
      </p:sp>
      <p:sp>
        <p:nvSpPr>
          <p:cNvPr id="11" name="TextBox 10"/>
          <p:cNvSpPr txBox="1"/>
          <p:nvPr/>
        </p:nvSpPr>
        <p:spPr>
          <a:xfrm>
            <a:off x="5432621" y="6264045"/>
            <a:ext cx="1077539" cy="369332"/>
          </a:xfrm>
          <a:prstGeom prst="rect">
            <a:avLst/>
          </a:prstGeom>
          <a:noFill/>
        </p:spPr>
        <p:txBody>
          <a:bodyPr wrap="none" rtlCol="0">
            <a:spAutoFit/>
          </a:bodyPr>
          <a:lstStyle/>
          <a:p>
            <a:r>
              <a:rPr lang="hu-HU" dirty="0" smtClean="0">
                <a:solidFill>
                  <a:schemeClr val="bg1"/>
                </a:solidFill>
              </a:rPr>
              <a:t>on the go</a:t>
            </a:r>
            <a:endParaRPr lang="hu-HU" dirty="0">
              <a:solidFill>
                <a:schemeClr val="bg1"/>
              </a:solidFill>
            </a:endParaRPr>
          </a:p>
        </p:txBody>
      </p:sp>
      <p:sp>
        <p:nvSpPr>
          <p:cNvPr id="12" name="TextBox 11"/>
          <p:cNvSpPr txBox="1"/>
          <p:nvPr/>
        </p:nvSpPr>
        <p:spPr>
          <a:xfrm>
            <a:off x="3943741" y="6161192"/>
            <a:ext cx="1011431" cy="369332"/>
          </a:xfrm>
          <a:prstGeom prst="rect">
            <a:avLst/>
          </a:prstGeom>
          <a:noFill/>
        </p:spPr>
        <p:txBody>
          <a:bodyPr wrap="none" rtlCol="0">
            <a:spAutoFit/>
          </a:bodyPr>
          <a:lstStyle/>
          <a:p>
            <a:r>
              <a:rPr lang="hu-HU" dirty="0" smtClean="0">
                <a:solidFill>
                  <a:schemeClr val="bg1"/>
                </a:solidFill>
              </a:rPr>
              <a:t>in library</a:t>
            </a:r>
            <a:endParaRPr lang="hu-HU" dirty="0">
              <a:solidFill>
                <a:schemeClr val="bg1"/>
              </a:solidFill>
            </a:endParaRPr>
          </a:p>
        </p:txBody>
      </p:sp>
      <p:sp>
        <p:nvSpPr>
          <p:cNvPr id="13" name="TextBox 12"/>
          <p:cNvSpPr txBox="1"/>
          <p:nvPr/>
        </p:nvSpPr>
        <p:spPr>
          <a:xfrm>
            <a:off x="6784545" y="6145656"/>
            <a:ext cx="1229824" cy="369332"/>
          </a:xfrm>
          <a:prstGeom prst="rect">
            <a:avLst/>
          </a:prstGeom>
          <a:noFill/>
        </p:spPr>
        <p:txBody>
          <a:bodyPr wrap="none" rtlCol="0">
            <a:spAutoFit/>
          </a:bodyPr>
          <a:lstStyle/>
          <a:p>
            <a:r>
              <a:rPr lang="hu-HU" dirty="0" smtClean="0">
                <a:solidFill>
                  <a:schemeClr val="bg1"/>
                </a:solidFill>
              </a:rPr>
              <a:t>in museum</a:t>
            </a:r>
            <a:endParaRPr lang="hu-HU" dirty="0">
              <a:solidFill>
                <a:schemeClr val="bg1"/>
              </a:solidFill>
            </a:endParaRPr>
          </a:p>
        </p:txBody>
      </p:sp>
      <p:sp>
        <p:nvSpPr>
          <p:cNvPr id="14" name="TextBox 13"/>
          <p:cNvSpPr txBox="1"/>
          <p:nvPr/>
        </p:nvSpPr>
        <p:spPr>
          <a:xfrm>
            <a:off x="8237836" y="6045990"/>
            <a:ext cx="966418" cy="369332"/>
          </a:xfrm>
          <a:prstGeom prst="rect">
            <a:avLst/>
          </a:prstGeom>
          <a:noFill/>
        </p:spPr>
        <p:txBody>
          <a:bodyPr wrap="none" rtlCol="0">
            <a:spAutoFit/>
          </a:bodyPr>
          <a:lstStyle/>
          <a:p>
            <a:r>
              <a:rPr lang="hu-HU" dirty="0" smtClean="0">
                <a:solidFill>
                  <a:schemeClr val="bg1"/>
                </a:solidFill>
              </a:rPr>
              <a:t>at home</a:t>
            </a:r>
            <a:endParaRPr lang="hu-HU" dirty="0">
              <a:solidFill>
                <a:schemeClr val="bg1"/>
              </a:solidFill>
            </a:endParaRPr>
          </a:p>
        </p:txBody>
      </p:sp>
      <p:pic>
        <p:nvPicPr>
          <p:cNvPr id="15" name="Picture 14"/>
          <p:cNvPicPr>
            <a:picLocks noChangeAspect="1"/>
          </p:cNvPicPr>
          <p:nvPr/>
        </p:nvPicPr>
        <p:blipFill>
          <a:blip r:embed="rId7"/>
          <a:stretch>
            <a:fillRect/>
          </a:stretch>
        </p:blipFill>
        <p:spPr>
          <a:xfrm>
            <a:off x="8294949" y="5472537"/>
            <a:ext cx="744063" cy="692748"/>
          </a:xfrm>
          <a:prstGeom prst="rect">
            <a:avLst/>
          </a:prstGeom>
        </p:spPr>
      </p:pic>
      <p:sp>
        <p:nvSpPr>
          <p:cNvPr id="16" name="TextBox 15"/>
          <p:cNvSpPr txBox="1"/>
          <p:nvPr/>
        </p:nvSpPr>
        <p:spPr>
          <a:xfrm>
            <a:off x="4576845" y="5349179"/>
            <a:ext cx="2977931" cy="461665"/>
          </a:xfrm>
          <a:prstGeom prst="rect">
            <a:avLst/>
          </a:prstGeom>
          <a:noFill/>
        </p:spPr>
        <p:txBody>
          <a:bodyPr wrap="none" rtlCol="0">
            <a:spAutoFit/>
          </a:bodyPr>
          <a:lstStyle/>
          <a:p>
            <a:r>
              <a:rPr lang="hu-HU" sz="2400" b="1" dirty="0" smtClean="0"/>
              <a:t>’Always-on’ education</a:t>
            </a:r>
            <a:endParaRPr lang="hu-HU" sz="2400" b="1" dirty="0"/>
          </a:p>
        </p:txBody>
      </p:sp>
      <p:sp>
        <p:nvSpPr>
          <p:cNvPr id="17" name="TextBox 16"/>
          <p:cNvSpPr txBox="1"/>
          <p:nvPr/>
        </p:nvSpPr>
        <p:spPr>
          <a:xfrm>
            <a:off x="2918454" y="846173"/>
            <a:ext cx="2917658" cy="400110"/>
          </a:xfrm>
          <a:prstGeom prst="rect">
            <a:avLst/>
          </a:prstGeom>
          <a:noFill/>
        </p:spPr>
        <p:txBody>
          <a:bodyPr wrap="none" rtlCol="0">
            <a:spAutoFit/>
          </a:bodyPr>
          <a:lstStyle/>
          <a:p>
            <a:r>
              <a:rPr lang="hu-HU" sz="2000" dirty="0" smtClean="0"/>
              <a:t>FORMAL LEARNING SPACE</a:t>
            </a:r>
            <a:endParaRPr lang="hu-HU" sz="2000" dirty="0"/>
          </a:p>
        </p:txBody>
      </p:sp>
      <p:sp>
        <p:nvSpPr>
          <p:cNvPr id="18" name="TextBox 17"/>
          <p:cNvSpPr txBox="1"/>
          <p:nvPr/>
        </p:nvSpPr>
        <p:spPr>
          <a:xfrm>
            <a:off x="6006828" y="846173"/>
            <a:ext cx="3146887" cy="400110"/>
          </a:xfrm>
          <a:prstGeom prst="rect">
            <a:avLst/>
          </a:prstGeom>
          <a:noFill/>
        </p:spPr>
        <p:txBody>
          <a:bodyPr wrap="none" rtlCol="0">
            <a:spAutoFit/>
          </a:bodyPr>
          <a:lstStyle/>
          <a:p>
            <a:r>
              <a:rPr lang="hu-HU" sz="2000" dirty="0" smtClean="0"/>
              <a:t>INFORMAL LEARNING SPACE</a:t>
            </a:r>
            <a:endParaRPr lang="hu-HU" sz="2000" dirty="0"/>
          </a:p>
        </p:txBody>
      </p:sp>
      <p:pic>
        <p:nvPicPr>
          <p:cNvPr id="19" name="Picture 18"/>
          <p:cNvPicPr>
            <a:picLocks noChangeAspect="1"/>
          </p:cNvPicPr>
          <p:nvPr/>
        </p:nvPicPr>
        <p:blipFill>
          <a:blip r:embed="rId8"/>
          <a:stretch>
            <a:fillRect/>
          </a:stretch>
        </p:blipFill>
        <p:spPr>
          <a:xfrm>
            <a:off x="6577318" y="1297306"/>
            <a:ext cx="899785" cy="533206"/>
          </a:xfrm>
          <a:prstGeom prst="rect">
            <a:avLst/>
          </a:prstGeom>
        </p:spPr>
      </p:pic>
      <p:pic>
        <p:nvPicPr>
          <p:cNvPr id="20" name="Picture 19"/>
          <p:cNvPicPr>
            <a:picLocks noChangeAspect="1"/>
          </p:cNvPicPr>
          <p:nvPr/>
        </p:nvPicPr>
        <p:blipFill>
          <a:blip r:embed="rId9"/>
          <a:stretch>
            <a:fillRect/>
          </a:stretch>
        </p:blipFill>
        <p:spPr>
          <a:xfrm>
            <a:off x="3919515" y="3156501"/>
            <a:ext cx="778581" cy="591935"/>
          </a:xfrm>
          <a:prstGeom prst="rect">
            <a:avLst/>
          </a:prstGeom>
        </p:spPr>
      </p:pic>
      <p:pic>
        <p:nvPicPr>
          <p:cNvPr id="21" name="Picture 20"/>
          <p:cNvPicPr>
            <a:picLocks noChangeAspect="1"/>
          </p:cNvPicPr>
          <p:nvPr/>
        </p:nvPicPr>
        <p:blipFill>
          <a:blip r:embed="rId10"/>
          <a:stretch>
            <a:fillRect/>
          </a:stretch>
        </p:blipFill>
        <p:spPr>
          <a:xfrm>
            <a:off x="4197446" y="1220885"/>
            <a:ext cx="1090139" cy="769071"/>
          </a:xfrm>
          <a:prstGeom prst="rect">
            <a:avLst/>
          </a:prstGeom>
        </p:spPr>
      </p:pic>
      <p:pic>
        <p:nvPicPr>
          <p:cNvPr id="22" name="Picture 21"/>
          <p:cNvPicPr>
            <a:picLocks noChangeAspect="1"/>
          </p:cNvPicPr>
          <p:nvPr/>
        </p:nvPicPr>
        <p:blipFill>
          <a:blip r:embed="rId11"/>
          <a:stretch>
            <a:fillRect/>
          </a:stretch>
        </p:blipFill>
        <p:spPr>
          <a:xfrm>
            <a:off x="2785210" y="2718062"/>
            <a:ext cx="731096" cy="617072"/>
          </a:xfrm>
          <a:prstGeom prst="rect">
            <a:avLst/>
          </a:prstGeom>
        </p:spPr>
      </p:pic>
      <p:sp>
        <p:nvSpPr>
          <p:cNvPr id="23" name="TextBox 22"/>
          <p:cNvSpPr txBox="1"/>
          <p:nvPr/>
        </p:nvSpPr>
        <p:spPr>
          <a:xfrm>
            <a:off x="2950793" y="3338801"/>
            <a:ext cx="425116" cy="338554"/>
          </a:xfrm>
          <a:prstGeom prst="rect">
            <a:avLst/>
          </a:prstGeom>
          <a:noFill/>
        </p:spPr>
        <p:txBody>
          <a:bodyPr wrap="none" rtlCol="0">
            <a:spAutoFit/>
          </a:bodyPr>
          <a:lstStyle/>
          <a:p>
            <a:r>
              <a:rPr lang="hu-HU" sz="1600" dirty="0" smtClean="0">
                <a:solidFill>
                  <a:schemeClr val="bg1"/>
                </a:solidFill>
              </a:rPr>
              <a:t>SIS</a:t>
            </a:r>
            <a:endParaRPr lang="hu-HU" sz="1600" dirty="0">
              <a:solidFill>
                <a:schemeClr val="bg1"/>
              </a:solidFill>
            </a:endParaRPr>
          </a:p>
        </p:txBody>
      </p:sp>
      <p:sp>
        <p:nvSpPr>
          <p:cNvPr id="24" name="TextBox 23"/>
          <p:cNvSpPr txBox="1"/>
          <p:nvPr/>
        </p:nvSpPr>
        <p:spPr>
          <a:xfrm>
            <a:off x="4471660" y="1759460"/>
            <a:ext cx="515206" cy="338554"/>
          </a:xfrm>
          <a:prstGeom prst="rect">
            <a:avLst/>
          </a:prstGeom>
          <a:noFill/>
        </p:spPr>
        <p:txBody>
          <a:bodyPr wrap="none" rtlCol="0">
            <a:spAutoFit/>
          </a:bodyPr>
          <a:lstStyle/>
          <a:p>
            <a:r>
              <a:rPr lang="hu-HU" sz="1600" dirty="0" smtClean="0">
                <a:solidFill>
                  <a:schemeClr val="bg1"/>
                </a:solidFill>
              </a:rPr>
              <a:t>LOR</a:t>
            </a:r>
            <a:endParaRPr lang="hu-HU" dirty="0">
              <a:solidFill>
                <a:schemeClr val="bg1"/>
              </a:solidFill>
            </a:endParaRPr>
          </a:p>
        </p:txBody>
      </p:sp>
      <p:sp>
        <p:nvSpPr>
          <p:cNvPr id="25" name="TextBox 24"/>
          <p:cNvSpPr txBox="1"/>
          <p:nvPr/>
        </p:nvSpPr>
        <p:spPr>
          <a:xfrm>
            <a:off x="3700738" y="3616043"/>
            <a:ext cx="1166986" cy="338554"/>
          </a:xfrm>
          <a:prstGeom prst="rect">
            <a:avLst/>
          </a:prstGeom>
          <a:noFill/>
        </p:spPr>
        <p:txBody>
          <a:bodyPr wrap="none" rtlCol="0">
            <a:spAutoFit/>
          </a:bodyPr>
          <a:lstStyle/>
          <a:p>
            <a:r>
              <a:rPr lang="hu-HU" sz="1600" dirty="0" smtClean="0">
                <a:solidFill>
                  <a:schemeClr val="bg1"/>
                </a:solidFill>
              </a:rPr>
              <a:t>Assessment</a:t>
            </a:r>
            <a:endParaRPr lang="hu-HU" sz="1600" dirty="0">
              <a:solidFill>
                <a:schemeClr val="bg1"/>
              </a:solidFill>
            </a:endParaRPr>
          </a:p>
        </p:txBody>
      </p:sp>
      <p:pic>
        <p:nvPicPr>
          <p:cNvPr id="26" name="Picture 25"/>
          <p:cNvPicPr>
            <a:picLocks noChangeAspect="1"/>
          </p:cNvPicPr>
          <p:nvPr/>
        </p:nvPicPr>
        <p:blipFill>
          <a:blip r:embed="rId12"/>
          <a:stretch>
            <a:fillRect/>
          </a:stretch>
        </p:blipFill>
        <p:spPr>
          <a:xfrm>
            <a:off x="2758206" y="1450884"/>
            <a:ext cx="873110" cy="770854"/>
          </a:xfrm>
          <a:prstGeom prst="rect">
            <a:avLst/>
          </a:prstGeom>
        </p:spPr>
      </p:pic>
      <p:sp>
        <p:nvSpPr>
          <p:cNvPr id="27" name="TextBox 26"/>
          <p:cNvSpPr txBox="1"/>
          <p:nvPr/>
        </p:nvSpPr>
        <p:spPr>
          <a:xfrm>
            <a:off x="2893084" y="2100683"/>
            <a:ext cx="540533" cy="338554"/>
          </a:xfrm>
          <a:prstGeom prst="rect">
            <a:avLst/>
          </a:prstGeom>
          <a:noFill/>
        </p:spPr>
        <p:txBody>
          <a:bodyPr wrap="none" rtlCol="0">
            <a:spAutoFit/>
          </a:bodyPr>
          <a:lstStyle/>
          <a:p>
            <a:r>
              <a:rPr lang="hu-HU" sz="1600" dirty="0" smtClean="0">
                <a:solidFill>
                  <a:schemeClr val="bg1"/>
                </a:solidFill>
              </a:rPr>
              <a:t>LMS</a:t>
            </a:r>
            <a:endParaRPr lang="hu-HU" sz="1600" dirty="0">
              <a:solidFill>
                <a:schemeClr val="bg1"/>
              </a:solidFill>
            </a:endParaRPr>
          </a:p>
        </p:txBody>
      </p:sp>
      <p:sp>
        <p:nvSpPr>
          <p:cNvPr id="28" name="TextBox 27"/>
          <p:cNvSpPr txBox="1"/>
          <p:nvPr/>
        </p:nvSpPr>
        <p:spPr>
          <a:xfrm>
            <a:off x="6636977" y="1689588"/>
            <a:ext cx="748282" cy="338554"/>
          </a:xfrm>
          <a:prstGeom prst="rect">
            <a:avLst/>
          </a:prstGeom>
          <a:noFill/>
        </p:spPr>
        <p:txBody>
          <a:bodyPr wrap="none" rtlCol="0">
            <a:spAutoFit/>
          </a:bodyPr>
          <a:lstStyle/>
          <a:p>
            <a:r>
              <a:rPr lang="hu-HU" sz="1600" dirty="0" smtClean="0">
                <a:solidFill>
                  <a:schemeClr val="bg1"/>
                </a:solidFill>
              </a:rPr>
              <a:t>Attend</a:t>
            </a:r>
            <a:endParaRPr lang="hu-HU" sz="1600" dirty="0">
              <a:solidFill>
                <a:schemeClr val="bg1"/>
              </a:solidFill>
            </a:endParaRPr>
          </a:p>
        </p:txBody>
      </p:sp>
      <p:pic>
        <p:nvPicPr>
          <p:cNvPr id="29" name="Picture 28"/>
          <p:cNvPicPr>
            <a:picLocks noChangeAspect="1"/>
          </p:cNvPicPr>
          <p:nvPr/>
        </p:nvPicPr>
        <p:blipFill>
          <a:blip r:embed="rId13"/>
          <a:stretch>
            <a:fillRect/>
          </a:stretch>
        </p:blipFill>
        <p:spPr>
          <a:xfrm>
            <a:off x="8215928" y="1557722"/>
            <a:ext cx="505117" cy="452864"/>
          </a:xfrm>
          <a:prstGeom prst="rect">
            <a:avLst/>
          </a:prstGeom>
        </p:spPr>
      </p:pic>
      <p:sp>
        <p:nvSpPr>
          <p:cNvPr id="30" name="TextBox 29"/>
          <p:cNvSpPr txBox="1"/>
          <p:nvPr/>
        </p:nvSpPr>
        <p:spPr>
          <a:xfrm>
            <a:off x="8136751" y="1939720"/>
            <a:ext cx="742704" cy="338554"/>
          </a:xfrm>
          <a:prstGeom prst="rect">
            <a:avLst/>
          </a:prstGeom>
          <a:noFill/>
        </p:spPr>
        <p:txBody>
          <a:bodyPr wrap="none" rtlCol="0">
            <a:spAutoFit/>
          </a:bodyPr>
          <a:lstStyle/>
          <a:p>
            <a:r>
              <a:rPr lang="hu-HU" sz="1600" dirty="0" smtClean="0">
                <a:solidFill>
                  <a:schemeClr val="bg1"/>
                </a:solidFill>
              </a:rPr>
              <a:t>Search</a:t>
            </a:r>
            <a:endParaRPr lang="hu-HU" dirty="0">
              <a:solidFill>
                <a:schemeClr val="bg1"/>
              </a:solidFill>
            </a:endParaRPr>
          </a:p>
        </p:txBody>
      </p:sp>
      <p:pic>
        <p:nvPicPr>
          <p:cNvPr id="31" name="Picture 30"/>
          <p:cNvPicPr>
            <a:picLocks noChangeAspect="1"/>
          </p:cNvPicPr>
          <p:nvPr/>
        </p:nvPicPr>
        <p:blipFill>
          <a:blip r:embed="rId14"/>
          <a:stretch>
            <a:fillRect/>
          </a:stretch>
        </p:blipFill>
        <p:spPr>
          <a:xfrm>
            <a:off x="7249007" y="3159328"/>
            <a:ext cx="635870" cy="606432"/>
          </a:xfrm>
          <a:prstGeom prst="rect">
            <a:avLst/>
          </a:prstGeom>
        </p:spPr>
      </p:pic>
      <p:pic>
        <p:nvPicPr>
          <p:cNvPr id="32" name="Picture 31"/>
          <p:cNvPicPr>
            <a:picLocks noChangeAspect="1"/>
          </p:cNvPicPr>
          <p:nvPr/>
        </p:nvPicPr>
        <p:blipFill>
          <a:blip r:embed="rId15"/>
          <a:stretch>
            <a:fillRect/>
          </a:stretch>
        </p:blipFill>
        <p:spPr>
          <a:xfrm>
            <a:off x="8192997" y="2491933"/>
            <a:ext cx="700357" cy="606976"/>
          </a:xfrm>
          <a:prstGeom prst="rect">
            <a:avLst/>
          </a:prstGeom>
        </p:spPr>
      </p:pic>
      <p:sp>
        <p:nvSpPr>
          <p:cNvPr id="33" name="TextBox 32"/>
          <p:cNvSpPr txBox="1"/>
          <p:nvPr/>
        </p:nvSpPr>
        <p:spPr>
          <a:xfrm>
            <a:off x="7222264" y="3641805"/>
            <a:ext cx="656462" cy="338554"/>
          </a:xfrm>
          <a:prstGeom prst="rect">
            <a:avLst/>
          </a:prstGeom>
          <a:noFill/>
        </p:spPr>
        <p:txBody>
          <a:bodyPr wrap="none" rtlCol="0">
            <a:spAutoFit/>
          </a:bodyPr>
          <a:lstStyle/>
          <a:p>
            <a:r>
              <a:rPr lang="hu-HU" sz="1600" dirty="0" smtClean="0">
                <a:solidFill>
                  <a:schemeClr val="bg1"/>
                </a:solidFill>
              </a:rPr>
              <a:t>Share</a:t>
            </a:r>
            <a:endParaRPr lang="hu-HU" sz="1600" dirty="0">
              <a:solidFill>
                <a:schemeClr val="bg1"/>
              </a:solidFill>
            </a:endParaRPr>
          </a:p>
        </p:txBody>
      </p:sp>
      <p:sp>
        <p:nvSpPr>
          <p:cNvPr id="34" name="TextBox 33"/>
          <p:cNvSpPr txBox="1"/>
          <p:nvPr/>
        </p:nvSpPr>
        <p:spPr>
          <a:xfrm>
            <a:off x="8094353" y="3042112"/>
            <a:ext cx="730906" cy="338554"/>
          </a:xfrm>
          <a:prstGeom prst="rect">
            <a:avLst/>
          </a:prstGeom>
          <a:noFill/>
        </p:spPr>
        <p:txBody>
          <a:bodyPr wrap="none" rtlCol="0">
            <a:spAutoFit/>
          </a:bodyPr>
          <a:lstStyle/>
          <a:p>
            <a:r>
              <a:rPr lang="hu-HU" sz="1600" dirty="0" smtClean="0">
                <a:solidFill>
                  <a:schemeClr val="bg1"/>
                </a:solidFill>
              </a:rPr>
              <a:t>Create</a:t>
            </a:r>
            <a:endParaRPr lang="hu-HU" sz="1600" dirty="0">
              <a:solidFill>
                <a:schemeClr val="bg1"/>
              </a:solidFill>
            </a:endParaRPr>
          </a:p>
        </p:txBody>
      </p:sp>
      <p:pic>
        <p:nvPicPr>
          <p:cNvPr id="35" name="Picture 34"/>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755807" y="1785188"/>
            <a:ext cx="2301391" cy="2301391"/>
          </a:xfrm>
          <a:prstGeom prst="rect">
            <a:avLst/>
          </a:prstGeom>
        </p:spPr>
      </p:pic>
      <p:sp>
        <p:nvSpPr>
          <p:cNvPr id="36" name="TextBox 35"/>
          <p:cNvSpPr txBox="1"/>
          <p:nvPr/>
        </p:nvSpPr>
        <p:spPr>
          <a:xfrm>
            <a:off x="4139622" y="225573"/>
            <a:ext cx="3578993" cy="461665"/>
          </a:xfrm>
          <a:prstGeom prst="rect">
            <a:avLst/>
          </a:prstGeom>
          <a:noFill/>
        </p:spPr>
        <p:txBody>
          <a:bodyPr wrap="none" rtlCol="0">
            <a:spAutoFit/>
          </a:bodyPr>
          <a:lstStyle/>
          <a:p>
            <a:r>
              <a:rPr lang="hu-HU" sz="2400" b="1" spc="600" dirty="0" smtClean="0"/>
              <a:t>Up2U ECOSYSTEM</a:t>
            </a:r>
            <a:endParaRPr lang="hu-HU" sz="2400" b="1" spc="600" dirty="0"/>
          </a:p>
        </p:txBody>
      </p:sp>
      <p:sp>
        <p:nvSpPr>
          <p:cNvPr id="37" name="TextBox 36"/>
          <p:cNvSpPr txBox="1"/>
          <p:nvPr/>
        </p:nvSpPr>
        <p:spPr>
          <a:xfrm>
            <a:off x="4965960" y="1953436"/>
            <a:ext cx="1882542" cy="1793759"/>
          </a:xfrm>
          <a:prstGeom prst="rect">
            <a:avLst/>
          </a:prstGeom>
          <a:noFill/>
        </p:spPr>
        <p:txBody>
          <a:bodyPr wrap="none" rtlCol="0">
            <a:prstTxWarp prst="textCircle">
              <a:avLst>
                <a:gd name="adj" fmla="val 11079626"/>
              </a:avLst>
            </a:prstTxWarp>
            <a:spAutoFit/>
          </a:bodyPr>
          <a:lstStyle/>
          <a:p>
            <a:r>
              <a:rPr lang="hu-HU" dirty="0" smtClean="0">
                <a:ln w="0"/>
                <a:effectLst>
                  <a:outerShdw blurRad="38100" dist="19050" dir="2700000" algn="tl" rotWithShape="0">
                    <a:schemeClr val="dk1">
                      <a:alpha val="40000"/>
                    </a:schemeClr>
                  </a:outerShdw>
                </a:effectLst>
              </a:rPr>
              <a:t>INTERACTIVE LEARNING PATH</a:t>
            </a:r>
            <a:endParaRPr lang="hu-HU" dirty="0">
              <a:ln w="0"/>
              <a:effectLst>
                <a:outerShdw blurRad="38100" dist="19050" dir="2700000" algn="tl" rotWithShape="0">
                  <a:schemeClr val="dk1">
                    <a:alpha val="40000"/>
                  </a:schemeClr>
                </a:outerShdw>
              </a:effectLst>
            </a:endParaRPr>
          </a:p>
        </p:txBody>
      </p:sp>
      <p:sp>
        <p:nvSpPr>
          <p:cNvPr id="38" name="Right Arrow 37"/>
          <p:cNvSpPr/>
          <p:nvPr/>
        </p:nvSpPr>
        <p:spPr>
          <a:xfrm>
            <a:off x="2175991" y="3261268"/>
            <a:ext cx="8292296" cy="2771967"/>
          </a:xfrm>
          <a:prstGeom prst="rightArrow">
            <a:avLst/>
          </a:prstGeom>
          <a:solidFill>
            <a:schemeClr val="tx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9" name="TextBox 38"/>
          <p:cNvSpPr txBox="1"/>
          <p:nvPr/>
        </p:nvSpPr>
        <p:spPr>
          <a:xfrm rot="16200000">
            <a:off x="1649036" y="4483543"/>
            <a:ext cx="1522340" cy="307777"/>
          </a:xfrm>
          <a:prstGeom prst="rect">
            <a:avLst/>
          </a:prstGeom>
          <a:noFill/>
        </p:spPr>
        <p:txBody>
          <a:bodyPr wrap="none" rtlCol="0">
            <a:spAutoFit/>
          </a:bodyPr>
          <a:lstStyle/>
          <a:p>
            <a:r>
              <a:rPr lang="hu-HU" sz="1400" b="1" dirty="0" smtClean="0">
                <a:solidFill>
                  <a:schemeClr val="bg1"/>
                </a:solidFill>
              </a:rPr>
              <a:t>INFRASTRUCTURE</a:t>
            </a:r>
            <a:endParaRPr lang="hu-HU" sz="1400" b="1" dirty="0">
              <a:solidFill>
                <a:schemeClr val="bg1"/>
              </a:solidFill>
            </a:endParaRPr>
          </a:p>
        </p:txBody>
      </p:sp>
      <p:pic>
        <p:nvPicPr>
          <p:cNvPr id="40" name="Picture 39"/>
          <p:cNvPicPr>
            <a:picLocks noChangeAspect="1"/>
          </p:cNvPicPr>
          <p:nvPr/>
        </p:nvPicPr>
        <p:blipFill>
          <a:blip r:embed="rId17"/>
          <a:stretch>
            <a:fillRect/>
          </a:stretch>
        </p:blipFill>
        <p:spPr>
          <a:xfrm>
            <a:off x="3552845" y="4136596"/>
            <a:ext cx="913276" cy="584649"/>
          </a:xfrm>
          <a:prstGeom prst="rect">
            <a:avLst/>
          </a:prstGeom>
        </p:spPr>
      </p:pic>
      <p:sp>
        <p:nvSpPr>
          <p:cNvPr id="41" name="TextBox 40"/>
          <p:cNvSpPr txBox="1"/>
          <p:nvPr/>
        </p:nvSpPr>
        <p:spPr>
          <a:xfrm>
            <a:off x="3203848" y="4659124"/>
            <a:ext cx="1674561" cy="307777"/>
          </a:xfrm>
          <a:prstGeom prst="rect">
            <a:avLst/>
          </a:prstGeom>
          <a:noFill/>
        </p:spPr>
        <p:txBody>
          <a:bodyPr wrap="none" rtlCol="0">
            <a:spAutoFit/>
          </a:bodyPr>
          <a:lstStyle/>
          <a:p>
            <a:r>
              <a:rPr lang="hu-HU" sz="1400" dirty="0" smtClean="0">
                <a:solidFill>
                  <a:schemeClr val="bg1"/>
                </a:solidFill>
              </a:rPr>
              <a:t>eduOER aggregation</a:t>
            </a:r>
            <a:endParaRPr lang="hu-HU" sz="1400" dirty="0">
              <a:solidFill>
                <a:schemeClr val="bg1"/>
              </a:solidFill>
            </a:endParaRPr>
          </a:p>
        </p:txBody>
      </p:sp>
      <p:pic>
        <p:nvPicPr>
          <p:cNvPr id="42" name="Picture 41"/>
          <p:cNvPicPr>
            <a:picLocks noChangeAspect="1"/>
          </p:cNvPicPr>
          <p:nvPr/>
        </p:nvPicPr>
        <p:blipFill>
          <a:blip r:embed="rId18"/>
          <a:stretch>
            <a:fillRect/>
          </a:stretch>
        </p:blipFill>
        <p:spPr>
          <a:xfrm>
            <a:off x="5425937" y="4347739"/>
            <a:ext cx="1072977" cy="629714"/>
          </a:xfrm>
          <a:prstGeom prst="rect">
            <a:avLst/>
          </a:prstGeom>
        </p:spPr>
      </p:pic>
      <p:pic>
        <p:nvPicPr>
          <p:cNvPr id="43" name="Picture 42"/>
          <p:cNvPicPr>
            <a:picLocks noChangeAspect="1"/>
          </p:cNvPicPr>
          <p:nvPr/>
        </p:nvPicPr>
        <p:blipFill>
          <a:blip r:embed="rId19"/>
          <a:stretch>
            <a:fillRect/>
          </a:stretch>
        </p:blipFill>
        <p:spPr>
          <a:xfrm>
            <a:off x="7496819" y="4243869"/>
            <a:ext cx="543149" cy="443319"/>
          </a:xfrm>
          <a:prstGeom prst="rect">
            <a:avLst/>
          </a:prstGeom>
        </p:spPr>
      </p:pic>
      <p:sp>
        <p:nvSpPr>
          <p:cNvPr id="44" name="TextBox 43"/>
          <p:cNvSpPr txBox="1"/>
          <p:nvPr/>
        </p:nvSpPr>
        <p:spPr>
          <a:xfrm>
            <a:off x="5087072" y="4971805"/>
            <a:ext cx="1828899" cy="307777"/>
          </a:xfrm>
          <a:prstGeom prst="rect">
            <a:avLst/>
          </a:prstGeom>
          <a:noFill/>
        </p:spPr>
        <p:txBody>
          <a:bodyPr wrap="none" rtlCol="0">
            <a:spAutoFit/>
          </a:bodyPr>
          <a:lstStyle/>
          <a:p>
            <a:r>
              <a:rPr lang="hu-HU" sz="1400" dirty="0" smtClean="0">
                <a:solidFill>
                  <a:schemeClr val="bg1"/>
                </a:solidFill>
              </a:rPr>
              <a:t>Sync&amp;Share ownCloud</a:t>
            </a:r>
            <a:endParaRPr lang="hu-HU" sz="1400" dirty="0">
              <a:solidFill>
                <a:schemeClr val="bg1"/>
              </a:solidFill>
            </a:endParaRPr>
          </a:p>
        </p:txBody>
      </p:sp>
      <p:sp>
        <p:nvSpPr>
          <p:cNvPr id="45" name="TextBox 44"/>
          <p:cNvSpPr txBox="1"/>
          <p:nvPr/>
        </p:nvSpPr>
        <p:spPr>
          <a:xfrm>
            <a:off x="7206607" y="4672700"/>
            <a:ext cx="1212511" cy="307777"/>
          </a:xfrm>
          <a:prstGeom prst="rect">
            <a:avLst/>
          </a:prstGeom>
          <a:noFill/>
        </p:spPr>
        <p:txBody>
          <a:bodyPr wrap="none" rtlCol="0">
            <a:spAutoFit/>
          </a:bodyPr>
          <a:lstStyle/>
          <a:p>
            <a:r>
              <a:rPr lang="hu-HU" sz="1400" dirty="0" smtClean="0">
                <a:solidFill>
                  <a:schemeClr val="bg1"/>
                </a:solidFill>
              </a:rPr>
              <a:t>WiFi eduroam</a:t>
            </a:r>
            <a:endParaRPr lang="hu-HU" sz="1400" dirty="0">
              <a:solidFill>
                <a:schemeClr val="bg1"/>
              </a:solidFill>
            </a:endParaRPr>
          </a:p>
        </p:txBody>
      </p:sp>
      <p:pic>
        <p:nvPicPr>
          <p:cNvPr id="46" name="Picture 4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8744358" y="3765760"/>
            <a:ext cx="1157929" cy="1300264"/>
          </a:xfrm>
          <a:prstGeom prst="rect">
            <a:avLst/>
          </a:prstGeom>
        </p:spPr>
      </p:pic>
      <p:sp>
        <p:nvSpPr>
          <p:cNvPr id="47" name="TextBox 46"/>
          <p:cNvSpPr txBox="1"/>
          <p:nvPr/>
        </p:nvSpPr>
        <p:spPr>
          <a:xfrm>
            <a:off x="8961949" y="4732740"/>
            <a:ext cx="1291316" cy="307777"/>
          </a:xfrm>
          <a:prstGeom prst="rect">
            <a:avLst/>
          </a:prstGeom>
          <a:noFill/>
        </p:spPr>
        <p:txBody>
          <a:bodyPr wrap="none" rtlCol="0">
            <a:spAutoFit/>
          </a:bodyPr>
          <a:lstStyle/>
          <a:p>
            <a:r>
              <a:rPr lang="hu-HU" sz="1400" dirty="0" smtClean="0">
                <a:solidFill>
                  <a:schemeClr val="bg1"/>
                </a:solidFill>
              </a:rPr>
              <a:t>TO UNIVERSITY</a:t>
            </a:r>
            <a:endParaRPr lang="hu-HU" sz="1400" dirty="0">
              <a:solidFill>
                <a:schemeClr val="bg1"/>
              </a:solidFill>
            </a:endParaRPr>
          </a:p>
        </p:txBody>
      </p:sp>
    </p:spTree>
    <p:extLst>
      <p:ext uri="{BB962C8B-B14F-4D97-AF65-F5344CB8AC3E}">
        <p14:creationId xmlns:p14="http://schemas.microsoft.com/office/powerpoint/2010/main" val="2219117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Objectives</a:t>
            </a:r>
            <a:endParaRPr lang="en-GB" dirty="0"/>
          </a:p>
        </p:txBody>
      </p:sp>
      <p:sp>
        <p:nvSpPr>
          <p:cNvPr id="3" name="Content Placeholder 2"/>
          <p:cNvSpPr>
            <a:spLocks noGrp="1"/>
          </p:cNvSpPr>
          <p:nvPr>
            <p:ph idx="1"/>
          </p:nvPr>
        </p:nvSpPr>
        <p:spPr>
          <a:xfrm>
            <a:off x="838200" y="1458409"/>
            <a:ext cx="10515600" cy="5283843"/>
          </a:xfrm>
        </p:spPr>
        <p:txBody>
          <a:bodyPr>
            <a:normAutofit fontScale="70000" lnSpcReduction="20000"/>
          </a:bodyPr>
          <a:lstStyle/>
          <a:p>
            <a:pPr marL="514350" indent="-514350">
              <a:lnSpc>
                <a:spcPct val="120000"/>
              </a:lnSpc>
              <a:buFont typeface="+mj-lt"/>
              <a:buAutoNum type="arabicPeriod"/>
            </a:pPr>
            <a:r>
              <a:rPr lang="en-GB" b="1" dirty="0" smtClean="0"/>
              <a:t>To </a:t>
            </a:r>
            <a:r>
              <a:rPr lang="en-GB" b="1" dirty="0"/>
              <a:t>assess the use of public and private cloud-based infrastructure services </a:t>
            </a:r>
            <a:r>
              <a:rPr lang="en-GB" dirty="0"/>
              <a:t>with proven track records in higher education and research, integrating and adapting them to the specific learning context of schools</a:t>
            </a:r>
            <a:r>
              <a:rPr lang="en-GB" dirty="0" smtClean="0"/>
              <a:t>.</a:t>
            </a:r>
            <a:endParaRPr lang="hu-HU" dirty="0" smtClean="0"/>
          </a:p>
          <a:p>
            <a:pPr marL="514350" indent="-514350">
              <a:lnSpc>
                <a:spcPct val="120000"/>
              </a:lnSpc>
              <a:buFont typeface="+mj-lt"/>
              <a:buAutoNum type="arabicPeriod"/>
            </a:pPr>
            <a:r>
              <a:rPr lang="en-GB" b="1" dirty="0"/>
              <a:t>To design and develop a scalable and flexible integrated “application toolbox”</a:t>
            </a:r>
            <a:r>
              <a:rPr lang="en-GB" dirty="0"/>
              <a:t>, which supports student-driven, personalised, dynamic learning path creation with social sharing and interactions (i.e. project-based and peer-to-peer learning and assessment) on top of the abovementioned cloud-based service infrastructure. </a:t>
            </a:r>
            <a:endParaRPr lang="hu-HU" dirty="0" smtClean="0"/>
          </a:p>
          <a:p>
            <a:pPr marL="514350" indent="-514350">
              <a:lnSpc>
                <a:spcPct val="120000"/>
              </a:lnSpc>
              <a:buFont typeface="+mj-lt"/>
              <a:buAutoNum type="arabicPeriod"/>
            </a:pPr>
            <a:r>
              <a:rPr lang="en-GB" b="1" dirty="0"/>
              <a:t>To build and train the learning community for the specific learning context </a:t>
            </a:r>
            <a:endParaRPr lang="hu-HU" b="1" dirty="0" smtClean="0"/>
          </a:p>
          <a:p>
            <a:pPr marL="514350" indent="-514350">
              <a:lnSpc>
                <a:spcPct val="120000"/>
              </a:lnSpc>
              <a:buFont typeface="+mj-lt"/>
              <a:buAutoNum type="arabicPeriod"/>
            </a:pPr>
            <a:r>
              <a:rPr lang="en-GB" b="1" dirty="0" smtClean="0"/>
              <a:t>To </a:t>
            </a:r>
            <a:r>
              <a:rPr lang="en-GB" b="1" dirty="0"/>
              <a:t>propose an executable roadmap for ensuring security and </a:t>
            </a:r>
            <a:r>
              <a:rPr lang="en-GB" b="1" dirty="0" smtClean="0"/>
              <a:t>privacy</a:t>
            </a:r>
            <a:r>
              <a:rPr lang="en-GB" dirty="0" smtClean="0"/>
              <a:t>.</a:t>
            </a:r>
            <a:endParaRPr lang="en-GB" dirty="0"/>
          </a:p>
          <a:p>
            <a:pPr marL="514350" indent="-514350">
              <a:lnSpc>
                <a:spcPct val="120000"/>
              </a:lnSpc>
              <a:buFont typeface="+mj-lt"/>
              <a:buAutoNum type="arabicPeriod"/>
            </a:pPr>
            <a:r>
              <a:rPr lang="en-GB" b="1" dirty="0"/>
              <a:t>To roll out and test the infrastructure service components and the application toolbox through very large-scale </a:t>
            </a:r>
            <a:r>
              <a:rPr lang="en-GB" b="1" dirty="0" smtClean="0"/>
              <a:t>pilots</a:t>
            </a:r>
            <a:endParaRPr lang="hu-HU" dirty="0" smtClean="0"/>
          </a:p>
          <a:p>
            <a:pPr marL="514350" indent="-514350">
              <a:lnSpc>
                <a:spcPct val="120000"/>
              </a:lnSpc>
              <a:buFont typeface="+mj-lt"/>
              <a:buAutoNum type="arabicPeriod"/>
            </a:pPr>
            <a:r>
              <a:rPr lang="en-GB" b="1" dirty="0" smtClean="0"/>
              <a:t>To </a:t>
            </a:r>
            <a:r>
              <a:rPr lang="en-GB" b="1" dirty="0"/>
              <a:t>develop, establish and operate a continuous risk assessment </a:t>
            </a:r>
            <a:r>
              <a:rPr lang="en-GB" b="1" dirty="0" smtClean="0"/>
              <a:t>function</a:t>
            </a:r>
            <a:endParaRPr lang="en-GB" dirty="0"/>
          </a:p>
          <a:p>
            <a:pPr marL="514350" indent="-514350">
              <a:lnSpc>
                <a:spcPct val="120000"/>
              </a:lnSpc>
              <a:buFont typeface="+mj-lt"/>
              <a:buAutoNum type="arabicPeriod"/>
            </a:pPr>
            <a:r>
              <a:rPr lang="en-GB" b="1" dirty="0"/>
              <a:t>To define an effective sustainability and exploitation </a:t>
            </a:r>
            <a:r>
              <a:rPr lang="en-GB" b="1" dirty="0" smtClean="0"/>
              <a:t>framework</a:t>
            </a:r>
            <a:endParaRPr lang="en-GB" dirty="0"/>
          </a:p>
          <a:p>
            <a:pPr marL="514350" indent="-514350">
              <a:lnSpc>
                <a:spcPct val="120000"/>
              </a:lnSpc>
              <a:buFont typeface="+mj-lt"/>
              <a:buAutoNum type="arabicPeriod"/>
            </a:pPr>
            <a:endParaRPr lang="en-GB" dirty="0"/>
          </a:p>
          <a:p>
            <a:pPr marL="514350" indent="-514350">
              <a:lnSpc>
                <a:spcPct val="120000"/>
              </a:lnSpc>
              <a:buFont typeface="+mj-lt"/>
              <a:buAutoNum type="arabicPeriod"/>
            </a:pPr>
            <a:endParaRPr lang="en-GB" dirty="0"/>
          </a:p>
        </p:txBody>
      </p:sp>
    </p:spTree>
    <p:extLst>
      <p:ext uri="{BB962C8B-B14F-4D97-AF65-F5344CB8AC3E}">
        <p14:creationId xmlns:p14="http://schemas.microsoft.com/office/powerpoint/2010/main" val="565433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Standard movement</a:t>
            </a:r>
            <a:endParaRPr lang="en-GB" dirty="0"/>
          </a:p>
        </p:txBody>
      </p:sp>
      <p:pic>
        <p:nvPicPr>
          <p:cNvPr id="1026" name="Picture 2" descr="http://timeperiods.weebly.com/uploads/4/0/8/8/40885131/6444130_or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608" y="1608619"/>
            <a:ext cx="5296663" cy="38533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ocialistworker.org/sites/default/files/imagecache/330/images/education%20industrial%20complex-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3763" y="2039630"/>
            <a:ext cx="6154838" cy="4569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074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smtClean="0"/>
              <a:t>Organic Education</a:t>
            </a:r>
            <a:endParaRPr lang="en-GB" dirty="0"/>
          </a:p>
        </p:txBody>
      </p:sp>
      <p:pic>
        <p:nvPicPr>
          <p:cNvPr id="5122" name="Picture 2" descr="http://www.farms.com/Portals/0/shutterstock_154639625-min_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1663" y="1460966"/>
            <a:ext cx="7695716" cy="5079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460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BDAD039-9054-A14C-B7D6-F56BE8E36D71}" vid="{0318ED6E-CD28-474F-B829-C0A5D44CA0A5}"/>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UP2U_Template</Template>
  <TotalTime>252</TotalTime>
  <Words>705</Words>
  <Application>Microsoft Office PowerPoint</Application>
  <PresentationFormat>Widescreen</PresentationFormat>
  <Paragraphs>94</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Raleway</vt:lpstr>
      <vt:lpstr>Raleway Light</vt:lpstr>
      <vt:lpstr>Tema do Office</vt:lpstr>
      <vt:lpstr>Introduction to Up2U</vt:lpstr>
      <vt:lpstr>Motivations</vt:lpstr>
      <vt:lpstr>In a nutshell</vt:lpstr>
      <vt:lpstr>PowerPoint Presentation</vt:lpstr>
      <vt:lpstr>Target</vt:lpstr>
      <vt:lpstr>PowerPoint Presentation</vt:lpstr>
      <vt:lpstr>Objectives</vt:lpstr>
      <vt:lpstr>Standard movement</vt:lpstr>
      <vt:lpstr>Organic Education</vt:lpstr>
      <vt:lpstr>Organic Education</vt:lpstr>
      <vt:lpstr>Statement</vt:lpstr>
      <vt:lpstr>PowerPoint Presentation</vt:lpstr>
      <vt:lpstr>PowerPoint Presentation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Up2U</dc:title>
  <dc:creator>szegedi</dc:creator>
  <cp:lastModifiedBy>szegedi</cp:lastModifiedBy>
  <cp:revision>40</cp:revision>
  <dcterms:created xsi:type="dcterms:W3CDTF">2017-02-14T14:29:43Z</dcterms:created>
  <dcterms:modified xsi:type="dcterms:W3CDTF">2017-04-10T19:27:14Z</dcterms:modified>
</cp:coreProperties>
</file>