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  <p:sldId id="267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5CC9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4"/>
    <p:restoredTop sz="94714"/>
  </p:normalViewPr>
  <p:slideViewPr>
    <p:cSldViewPr snapToGrid="0" snapToObjects="1">
      <p:cViewPr varScale="1">
        <p:scale>
          <a:sx n="84" d="100"/>
          <a:sy n="84" d="100"/>
        </p:scale>
        <p:origin x="71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3AD3C-B72D-1743-B25C-6726CE0C109A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53387-453F-7F4A-B950-FB31A2A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60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53387-453F-7F4A-B950-FB31A2AAB1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350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53387-453F-7F4A-B950-FB31A2AAB1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070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53387-453F-7F4A-B950-FB31A2AAB1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4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B53387-453F-7F4A-B950-FB31A2AAB1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808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Notes Placeholder 9999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4289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D81F554-13DF-FC42-8DEF-EB40B56522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A56BD66-BE40-514F-B383-3D5CBA652A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2DB79E9-D26B-714F-B127-A6544F2B5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BD66E-3B26-FE4E-A312-50660DC90B9F}" type="datetime1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0BBD3EE-DEA7-1A4B-BC41-F682EB09A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3BD7632-251E-EA43-B2F0-B979E0EC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56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551AF44-0EA0-1446-8889-A964626DE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97F8B32-A029-464E-808E-B37B1DCD5F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1A08385-DE72-0242-99C2-C0C0950D0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C1627-C9E9-7245-B8CD-071CBB177199}" type="datetime1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E8029F9-D9F7-0446-B94E-563DD83F6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F053109-1B76-8C47-8460-F04107D3D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300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6D437910-0BA4-0149-91A5-AE71C82E5E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9DEA5A8-39F6-EE44-A00C-8E2FF0FC27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431E15F-3C6E-AA40-92D0-5593BE0F9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C8627-EB6D-E841-9309-27DB47F6515E}" type="datetime1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9B8FD43-02D3-7C4C-AD5C-AF57FD1B1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C3E58C5-5DB9-4D47-B978-CE91D4C1F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24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7B5E029-7B24-BB4E-A241-284C0EE5A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AF681CE-AA15-774B-AA4A-F576CC281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510ECD-37E3-194B-B52B-A1A8EA747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6B8DE-9CD6-CD49-B9A6-57ED7BA272B4}" type="datetime1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873451-F9E8-B247-9971-7C46592B3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40D4E33-46BD-2047-9137-0EA7DA7FA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80906B-C80C-2145-BBF3-671953BAF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1EA033D-6646-794C-B880-81B5C4A89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8408B2B-D671-FD43-8E8F-468B4285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476E4-C4D4-704C-AC1E-3197133A9F21}" type="datetime1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66D2902-BD56-744B-A7AD-C1E13F1EE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BC3745D-C868-DC47-83D9-0A10E7134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509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00E13FE-A316-4A42-9349-4EFAC844B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30F6BA1-E96C-3B47-93DC-18A30CF28E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5E492362-96F4-7A4F-B222-883A17FBA1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792878B-7076-704F-9A93-BF4707AF1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892A-C702-5B4F-BC06-C84F35225EF6}" type="datetime1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0202295-98A8-E840-AF47-56EFFF6BA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EFFC2BA-A581-4F4E-8F07-FB497B43F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985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F8FC078-00DE-9541-B5BC-655FB9DD8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BCAEFD3-255C-3647-B5CD-AF89929DA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5E9FF06F-6CB2-3645-97E2-21B9BA3C42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8958826-6E9C-5648-8E44-1213AAB10F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70B758A-DF6F-B443-B716-37CFF66FFC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6824B43-BBB5-AA4B-9E5C-90C47721C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F79FD-E39B-214E-89AF-D77AFF523215}" type="datetime1">
              <a:rPr lang="en-US" smtClean="0"/>
              <a:t>10/18/2018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F1896F7C-4C51-EB40-AD63-260DCAB4C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673B69E-DD94-4B48-B0FE-556E2A5CF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89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8EDFA2A-689A-5A47-A74D-F4CD39159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30CB921-F384-314F-9C7C-595B9C4F7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3B255-8DFF-8A4D-9A77-CA7C87C4CF95}" type="datetime1">
              <a:rPr lang="en-US" smtClean="0"/>
              <a:t>10/18/2018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424FB2F4-B7DB-9041-A0D1-50B069590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BC02447-4296-9545-9A67-97F45F8B0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323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D830C49-72A7-C64A-A97C-A053BC40E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A1CBD-8D71-C94E-9E88-4D8CD80CB4F7}" type="datetime1">
              <a:rPr lang="en-US" smtClean="0"/>
              <a:t>10/18/2018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C63AF70-B7E8-614C-93B8-AF6AEE0BA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DB5D613-75AE-4C47-AA7B-2086942D8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28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ED213D1-9FB8-D64F-B1EE-04A378A7A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9139700-DBC2-B64C-B7AB-A96CEBC08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487B8D5-A659-7748-B12F-83D2FA5828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4E9D576-A3D0-9C4B-8108-3E3B04C5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33167-0907-2C46-B112-E581A05F7AE6}" type="datetime1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F450736-C6A3-BC49-9CED-42BC3033E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07B17AA-910A-CD4F-9EDA-95D1F9E3E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5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20D66D-DAEA-2B41-89BD-7139BC188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BE40DD5A-9E07-2A4B-975C-AC4CFB174F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E653A8F-C464-5C4A-BC2E-527990E17C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2AC7969-03E0-7946-8F89-3064B5ACB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CFE23-E7CF-B845-8FD8-2270718B796F}" type="datetime1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561359C-AE69-D04E-B84B-D72910653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B749D67-DB62-504F-ADA3-8B5478C9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97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EF3CD79-D1EE-E846-B617-CB56C21AD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EA71F1D-2661-504C-8C04-C38FEA594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6D3CCAC-2B45-8D41-9312-E6D73EF923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E6969-B3F9-834B-AC8C-0C4A68D65F8B}" type="datetime1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42211A-D250-7348-8853-A986D5DAC9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2AC217C-CE97-0443-8168-6EBDA6FB4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7064F-E411-254A-B626-6B8357943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7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reid@efiscentre.eu" TargetMode="External"/><Relationship Id="rId5" Type="http://schemas.openxmlformats.org/officeDocument/2006/relationships/hyperlink" Target="https://twitter.com/EfisCentre" TargetMode="External"/><Relationship Id="rId4" Type="http://schemas.openxmlformats.org/officeDocument/2006/relationships/hyperlink" Target="http://www.efiscentre.eu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A9B661-0A2E-4143-81EA-790D8A90DC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0640" y="1647760"/>
            <a:ext cx="9570720" cy="3010877"/>
          </a:xfrm>
          <a:ln>
            <a:solidFill>
              <a:srgbClr val="455CC9"/>
            </a:solidFill>
          </a:ln>
        </p:spPr>
        <p:txBody>
          <a:bodyPr>
            <a:noAutofit/>
          </a:bodyPr>
          <a:lstStyle/>
          <a:p>
            <a:r>
              <a:rPr lang="en-US" sz="4400" dirty="0">
                <a:solidFill>
                  <a:srgbClr val="455CC8"/>
                </a:solidFill>
              </a:rPr>
              <a:t>Partnership for innovative technological solutions to ensure privacy &amp; enhance trust for the human centric Internet </a:t>
            </a:r>
            <a:br>
              <a:rPr lang="en-US" sz="4400" dirty="0">
                <a:solidFill>
                  <a:srgbClr val="455CC8"/>
                </a:solidFill>
              </a:rPr>
            </a:br>
            <a:r>
              <a:rPr lang="en-US" sz="4400" dirty="0">
                <a:solidFill>
                  <a:srgbClr val="455CC8"/>
                </a:solidFill>
              </a:rPr>
              <a:t/>
            </a:r>
            <a:br>
              <a:rPr lang="en-US" sz="4400" dirty="0">
                <a:solidFill>
                  <a:srgbClr val="455CC8"/>
                </a:solidFill>
              </a:rPr>
            </a:br>
            <a:r>
              <a:rPr lang="en-US" sz="4400" dirty="0">
                <a:solidFill>
                  <a:srgbClr val="455CC8"/>
                </a:solidFill>
              </a:rPr>
              <a:t>NGI TRUST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F5EB9A9-F482-D540-BD02-2A19F38A68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83423"/>
            <a:ext cx="9144000" cy="988377"/>
          </a:xfrm>
        </p:spPr>
        <p:txBody>
          <a:bodyPr anchor="b">
            <a:normAutofit/>
          </a:bodyPr>
          <a:lstStyle/>
          <a:p>
            <a:endParaRPr lang="en-US" dirty="0">
              <a:solidFill>
                <a:srgbClr val="455CC8"/>
              </a:solidFill>
            </a:endParaRPr>
          </a:p>
        </p:txBody>
      </p:sp>
      <p:pic>
        <p:nvPicPr>
          <p:cNvPr id="4" name="Image 8">
            <a:extLst>
              <a:ext uri="{FF2B5EF4-FFF2-40B4-BE49-F238E27FC236}">
                <a16:creationId xmlns="" xmlns:a16="http://schemas.microsoft.com/office/drawing/2014/main" id="{813C991E-00CF-AE4A-B751-3802AACA08D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65" y="362903"/>
            <a:ext cx="1143635" cy="151892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5EEA415-7839-414E-BFC8-EDB938CD1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174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5788FBFC-13CC-AC4A-A4AD-5B2A52135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236" y="365125"/>
            <a:ext cx="9658564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455CC8"/>
                </a:solidFill>
              </a:rPr>
              <a:t>GEANT contribution</a:t>
            </a:r>
            <a:endParaRPr lang="en-US" dirty="0">
              <a:solidFill>
                <a:srgbClr val="455CC8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2333265-52E9-734E-837F-AB181A688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5236" y="1825625"/>
            <a:ext cx="9658564" cy="435133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04040"/>
                </a:solidFill>
                <a:latin typeface="Catamaran Medium" pitchFamily="2" charset="77"/>
                <a:cs typeface="Catamaran Medium" pitchFamily="2" charset="77"/>
              </a:rPr>
              <a:t>29 Person months over 36 months</a:t>
            </a:r>
          </a:p>
          <a:p>
            <a:r>
              <a:rPr lang="en-US" dirty="0" smtClean="0">
                <a:solidFill>
                  <a:srgbClr val="404040"/>
                </a:solidFill>
                <a:latin typeface="Catamaran Medium" pitchFamily="2" charset="77"/>
                <a:cs typeface="Catamaran Medium" pitchFamily="2" charset="77"/>
              </a:rPr>
              <a:t>Across all work packages</a:t>
            </a:r>
          </a:p>
          <a:p>
            <a:r>
              <a:rPr lang="en-US" dirty="0" smtClean="0">
                <a:solidFill>
                  <a:srgbClr val="404040"/>
                </a:solidFill>
                <a:latin typeface="Catamaran Medium" pitchFamily="2" charset="77"/>
                <a:cs typeface="Catamaran Medium" pitchFamily="2" charset="77"/>
              </a:rPr>
              <a:t>Most time in Communications </a:t>
            </a:r>
            <a:r>
              <a:rPr lang="en-US" dirty="0" err="1" smtClean="0">
                <a:solidFill>
                  <a:srgbClr val="404040"/>
                </a:solidFill>
                <a:latin typeface="Catamaran Medium" pitchFamily="2" charset="77"/>
                <a:cs typeface="Catamaran Medium" pitchFamily="2" charset="77"/>
              </a:rPr>
              <a:t>workpackage</a:t>
            </a:r>
            <a:r>
              <a:rPr lang="en-US" dirty="0" smtClean="0">
                <a:solidFill>
                  <a:srgbClr val="404040"/>
                </a:solidFill>
                <a:latin typeface="Catamaran Medium" pitchFamily="2" charset="77"/>
                <a:cs typeface="Catamaran Medium" pitchFamily="2" charset="77"/>
              </a:rPr>
              <a:t> (7.5PM) and Call management (8PM) </a:t>
            </a:r>
          </a:p>
          <a:p>
            <a:endParaRPr lang="en-US" dirty="0">
              <a:solidFill>
                <a:srgbClr val="404040"/>
              </a:solidFill>
              <a:latin typeface="Catamaran Medium" pitchFamily="2" charset="77"/>
              <a:cs typeface="Catamaran Medium" pitchFamily="2" charset="77"/>
            </a:endParaRPr>
          </a:p>
        </p:txBody>
      </p:sp>
      <p:pic>
        <p:nvPicPr>
          <p:cNvPr id="4" name="Image 8">
            <a:extLst>
              <a:ext uri="{FF2B5EF4-FFF2-40B4-BE49-F238E27FC236}">
                <a16:creationId xmlns="" xmlns:a16="http://schemas.microsoft.com/office/drawing/2014/main" id="{813C991E-00CF-AE4A-B751-3802AACA08D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65" y="362903"/>
            <a:ext cx="1143635" cy="15189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41085BA8-75AD-C548-BCEA-134710F2B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376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664892" y="5033177"/>
            <a:ext cx="184731" cy="646331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>
                <a:latin typeface="Arial"/>
              </a:rPr>
              <a:t/>
            </a:r>
            <a:br>
              <a:rPr>
                <a:latin typeface="Arial"/>
              </a:rPr>
            </a:br>
            <a:endParaRPr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24DEB59C-BB4E-C647-B42B-A31660A433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841" y="2361857"/>
            <a:ext cx="4459901" cy="24315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B6B24687-B5E9-AA47-96C3-FB4114714D3F}"/>
              </a:ext>
            </a:extLst>
          </p:cNvPr>
          <p:cNvSpPr txBox="1"/>
          <p:nvPr/>
        </p:nvSpPr>
        <p:spPr>
          <a:xfrm>
            <a:off x="6215510" y="2007995"/>
            <a:ext cx="42818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latin typeface="Catamaran" charset="0"/>
              <a:ea typeface="Catamaran" charset="0"/>
              <a:cs typeface="Catamaran" charset="0"/>
            </a:endParaRPr>
          </a:p>
          <a:p>
            <a:r>
              <a:rPr lang="en-GB" dirty="0">
                <a:latin typeface="Catamaran" charset="0"/>
                <a:ea typeface="Catamaran" charset="0"/>
                <a:cs typeface="Catamaran" charset="0"/>
              </a:rPr>
              <a:t> 			</a:t>
            </a:r>
            <a:r>
              <a:rPr lang="en-GB" dirty="0">
                <a:latin typeface="Catamaran" charset="0"/>
                <a:ea typeface="Catamaran" charset="0"/>
                <a:cs typeface="Catamaran" charset="0"/>
                <a:hlinkClick r:id="rId4"/>
              </a:rPr>
              <a:t>www.efiscentre.eu</a:t>
            </a:r>
            <a:endParaRPr lang="en-GB" dirty="0">
              <a:latin typeface="Catamaran" charset="0"/>
              <a:ea typeface="Catamaran" charset="0"/>
              <a:cs typeface="Catamaran" charset="0"/>
            </a:endParaRPr>
          </a:p>
          <a:p>
            <a:endParaRPr lang="en-GB" dirty="0">
              <a:latin typeface="Catamaran" charset="0"/>
              <a:ea typeface="Catamaran" charset="0"/>
              <a:cs typeface="Catamaran" charset="0"/>
            </a:endParaRPr>
          </a:p>
          <a:p>
            <a:endParaRPr lang="en-GB" dirty="0">
              <a:latin typeface="Catamaran" charset="0"/>
              <a:ea typeface="Catamaran" charset="0"/>
              <a:cs typeface="Catamaran" charset="0"/>
            </a:endParaRPr>
          </a:p>
          <a:p>
            <a:endParaRPr lang="en-GB" dirty="0">
              <a:latin typeface="Catamaran" charset="0"/>
              <a:ea typeface="Catamaran" charset="0"/>
              <a:cs typeface="Catamaran" charset="0"/>
            </a:endParaRPr>
          </a:p>
          <a:p>
            <a:r>
              <a:rPr lang="en-GB" dirty="0">
                <a:latin typeface="Catamaran" charset="0"/>
                <a:ea typeface="Catamaran" charset="0"/>
                <a:cs typeface="Catamaran" charset="0"/>
              </a:rPr>
              <a:t>			</a:t>
            </a:r>
            <a:r>
              <a:rPr lang="en-GB" dirty="0">
                <a:latin typeface="Catamaran" charset="0"/>
                <a:ea typeface="Catamaran" charset="0"/>
                <a:cs typeface="Catamaran" charset="0"/>
                <a:hlinkClick r:id="rId5"/>
              </a:rPr>
              <a:t>twitter.com/EfisCentre</a:t>
            </a:r>
            <a:r>
              <a:rPr lang="en-GB" dirty="0">
                <a:latin typeface="Catamaran" charset="0"/>
                <a:ea typeface="Catamaran" charset="0"/>
                <a:cs typeface="Catamaran" charset="0"/>
              </a:rPr>
              <a:t> </a:t>
            </a:r>
          </a:p>
          <a:p>
            <a:endParaRPr lang="en-GB" dirty="0">
              <a:latin typeface="Catamaran" charset="0"/>
              <a:ea typeface="Catamaran" charset="0"/>
              <a:cs typeface="Catamaran" charset="0"/>
            </a:endParaRPr>
          </a:p>
          <a:p>
            <a:endParaRPr lang="en-GB" dirty="0">
              <a:latin typeface="Catamaran" charset="0"/>
              <a:ea typeface="Catamaran" charset="0"/>
              <a:cs typeface="Catamaran" charset="0"/>
            </a:endParaRPr>
          </a:p>
          <a:p>
            <a:endParaRPr lang="en-GB" dirty="0">
              <a:latin typeface="Catamaran" charset="0"/>
              <a:ea typeface="Catamaran" charset="0"/>
              <a:cs typeface="Catamaran" charset="0"/>
            </a:endParaRPr>
          </a:p>
          <a:p>
            <a:r>
              <a:rPr lang="en-GB" dirty="0">
                <a:latin typeface="Catamaran" charset="0"/>
                <a:ea typeface="Catamaran" charset="0"/>
                <a:cs typeface="Catamaran" charset="0"/>
              </a:rPr>
              <a:t>  Email:	 </a:t>
            </a:r>
            <a:r>
              <a:rPr lang="en-GB" dirty="0">
                <a:latin typeface="Catamaran" charset="0"/>
                <a:ea typeface="Catamaran" charset="0"/>
                <a:cs typeface="Catamaran" charset="0"/>
                <a:hlinkClick r:id="rId6"/>
              </a:rPr>
              <a:t>reid@efiscentre.eu</a:t>
            </a:r>
            <a:r>
              <a:rPr lang="en-GB" dirty="0">
                <a:latin typeface="Catamaran" charset="0"/>
                <a:ea typeface="Catamaran" charset="0"/>
                <a:cs typeface="Catamaran" charset="0"/>
              </a:rPr>
              <a:t>  	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88D5E30C-E812-6147-B646-7D3B6344A8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487" y="2237236"/>
            <a:ext cx="1061135" cy="10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1A506EB1-D961-0548-A6BE-5D6A1491B3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622" y="3546477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322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5788FBFC-13CC-AC4A-A4AD-5B2A52135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236" y="365125"/>
            <a:ext cx="9658564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55CC8"/>
                </a:solidFill>
              </a:rPr>
              <a:t>The consortium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2333265-52E9-734E-837F-AB181A688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5236" y="1389576"/>
            <a:ext cx="9658564" cy="2939493"/>
          </a:xfrm>
          <a:noFill/>
          <a:ln>
            <a:solidFill>
              <a:srgbClr val="455CC9"/>
            </a:solidFill>
          </a:ln>
        </p:spPr>
        <p:txBody>
          <a:bodyPr numCol="1" anchor="ctr">
            <a:normAutofit/>
          </a:bodyPr>
          <a:lstStyle/>
          <a:p>
            <a:pPr fontAlgn="ctr"/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European Future Innovation System Centre (</a:t>
            </a:r>
            <a:r>
              <a:rPr lang="en-GB" sz="180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EFIS</a:t>
            </a: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) 				Belgium</a:t>
            </a:r>
          </a:p>
          <a:p>
            <a:pPr fontAlgn="ctr"/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European Business and Innovation Centre Network (</a:t>
            </a:r>
            <a:r>
              <a:rPr lang="en-GB" sz="180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EBN</a:t>
            </a: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)			Belgium	</a:t>
            </a:r>
          </a:p>
          <a:p>
            <a:pPr fontAlgn="ctr"/>
            <a:r>
              <a:rPr lang="nn-NO" sz="180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Kantara</a:t>
            </a:r>
            <a:r>
              <a:rPr lang="nn-NO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Initiative Europe (</a:t>
            </a:r>
            <a:r>
              <a:rPr lang="nn-NO" sz="1800" b="1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Kantara</a:t>
            </a:r>
            <a:r>
              <a:rPr lang="nn-NO" sz="180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Initiative</a:t>
            </a:r>
            <a:r>
              <a:rPr lang="nn-NO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) 					</a:t>
            </a:r>
            <a:r>
              <a:rPr lang="nn-NO" sz="180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Estonia</a:t>
            </a:r>
            <a:endParaRPr lang="nn-NO" sz="1800" dirty="0">
              <a:solidFill>
                <a:srgbClr val="404040"/>
              </a:solidFill>
              <a:latin typeface="Catamaran" pitchFamily="2" charset="77"/>
              <a:cs typeface="Catamaran" pitchFamily="2" charset="77"/>
            </a:endParaRPr>
          </a:p>
          <a:p>
            <a:pPr fontAlgn="ctr"/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GÉANT </a:t>
            </a:r>
            <a:r>
              <a:rPr lang="en-GB" sz="180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Vereniging</a:t>
            </a: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(Association) (</a:t>
            </a:r>
            <a:r>
              <a:rPr lang="en-GB" sz="180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GÉANT</a:t>
            </a: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) </a:t>
            </a:r>
            <a:r>
              <a:rPr lang="en-GB" sz="1800" dirty="0" smtClean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29PM</a:t>
            </a: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					Netherlands</a:t>
            </a:r>
          </a:p>
          <a:p>
            <a:pPr fontAlgn="ctr"/>
            <a:r>
              <a:rPr lang="de-DE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Fraunhofer-Gesellschaft Institute </a:t>
            </a:r>
            <a:r>
              <a:rPr lang="de-DE" sz="180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for</a:t>
            </a:r>
            <a:r>
              <a:rPr lang="de-DE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Industrial Engineering (</a:t>
            </a:r>
            <a:r>
              <a:rPr lang="de-DE" sz="180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Fraunhofer IAO</a:t>
            </a:r>
            <a:r>
              <a:rPr lang="de-DE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)	Germany</a:t>
            </a:r>
            <a:endParaRPr lang="en-US" sz="1800" dirty="0">
              <a:solidFill>
                <a:srgbClr val="404040"/>
              </a:solidFill>
              <a:latin typeface="Catamaran" pitchFamily="2" charset="77"/>
              <a:cs typeface="Catamaran" pitchFamily="2" charset="77"/>
            </a:endParaRPr>
          </a:p>
          <a:p>
            <a:pPr fontAlgn="ctr"/>
            <a:r>
              <a:rPr lang="en-GB" sz="180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Tecnalia</a:t>
            </a: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Research &amp; Innovation Foundation (</a:t>
            </a:r>
            <a:r>
              <a:rPr lang="en-GB" sz="180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TECNALIA</a:t>
            </a: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) 			Spain</a:t>
            </a:r>
          </a:p>
        </p:txBody>
      </p:sp>
      <p:pic>
        <p:nvPicPr>
          <p:cNvPr id="4" name="Image 8">
            <a:extLst>
              <a:ext uri="{FF2B5EF4-FFF2-40B4-BE49-F238E27FC236}">
                <a16:creationId xmlns="" xmlns:a16="http://schemas.microsoft.com/office/drawing/2014/main" id="{813C991E-00CF-AE4A-B751-3802AACA08D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65" y="362903"/>
            <a:ext cx="1143635" cy="1518920"/>
          </a:xfrm>
          <a:prstGeom prst="rect">
            <a:avLst/>
          </a:prstGeom>
        </p:spPr>
      </p:pic>
      <p:pic>
        <p:nvPicPr>
          <p:cNvPr id="12" name="Image 8">
            <a:extLst>
              <a:ext uri="{FF2B5EF4-FFF2-40B4-BE49-F238E27FC236}">
                <a16:creationId xmlns="" xmlns:a16="http://schemas.microsoft.com/office/drawing/2014/main" id="{3F4FDA90-1D1B-3249-86EA-6F96C87DA4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1266"/>
          <a:stretch/>
        </p:blipFill>
        <p:spPr>
          <a:xfrm>
            <a:off x="2004155" y="4437467"/>
            <a:ext cx="864000" cy="78872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0A182E05-799F-D745-B5C1-31F4191D33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9246" y="4682141"/>
            <a:ext cx="1410544" cy="69863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7DDFFD14-0D54-2740-BF78-AAC9CCE8A6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2646" y="4573929"/>
            <a:ext cx="1991154" cy="79646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0F57F25C-0847-D541-8ABC-8086ADEBF5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5236" y="5435585"/>
            <a:ext cx="1821936" cy="1079666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C36E4BFC-14BC-1444-B295-7DF018215F7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7838" r="978" b="21728"/>
          <a:stretch/>
        </p:blipFill>
        <p:spPr>
          <a:xfrm>
            <a:off x="5426518" y="5615251"/>
            <a:ext cx="2196000" cy="90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B56C5CA0-D10E-044C-8725-CC622FCB5A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62646" y="5615251"/>
            <a:ext cx="2310365" cy="900000"/>
          </a:xfrm>
          <a:prstGeom prst="rect">
            <a:avLst/>
          </a:prstGeom>
        </p:spPr>
      </p:pic>
      <p:sp>
        <p:nvSpPr>
          <p:cNvPr id="33" name="Slide Number Placeholder 32">
            <a:extLst>
              <a:ext uri="{FF2B5EF4-FFF2-40B4-BE49-F238E27FC236}">
                <a16:creationId xmlns="" xmlns:a16="http://schemas.microsoft.com/office/drawing/2014/main" id="{44690BF6-8677-E241-9C90-ABD36AC28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19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5788FBFC-13CC-AC4A-A4AD-5B2A52135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236" y="365125"/>
            <a:ext cx="9658564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55CC8"/>
                </a:solidFill>
              </a:rPr>
              <a:t>Objectives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2333265-52E9-734E-837F-AB181A688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5236" y="1825625"/>
            <a:ext cx="9658564" cy="1215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NGI TRUST will:</a:t>
            </a:r>
            <a:endParaRPr lang="en-GB" sz="1800" b="1" dirty="0">
              <a:solidFill>
                <a:srgbClr val="404040"/>
              </a:solidFill>
              <a:latin typeface="Catamaran" pitchFamily="2" charset="77"/>
              <a:cs typeface="Catamaran" pitchFamily="2" charset="77"/>
            </a:endParaRPr>
          </a:p>
          <a:p>
            <a:pPr marL="349200" indent="-349200" algn="just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support the development of a </a:t>
            </a:r>
            <a:r>
              <a:rPr lang="en-GB" sz="180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human-centric</a:t>
            </a: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</a:t>
            </a:r>
            <a:r>
              <a:rPr lang="en-GB" sz="180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Internet</a:t>
            </a: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by developing a stronger European ecosystem of researchers, innovators and technology developers in the field of privacy and trust enhancing technologies.</a:t>
            </a:r>
          </a:p>
        </p:txBody>
      </p:sp>
      <p:pic>
        <p:nvPicPr>
          <p:cNvPr id="4" name="Image 8">
            <a:extLst>
              <a:ext uri="{FF2B5EF4-FFF2-40B4-BE49-F238E27FC236}">
                <a16:creationId xmlns="" xmlns:a16="http://schemas.microsoft.com/office/drawing/2014/main" id="{813C991E-00CF-AE4A-B751-3802AACA08D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65" y="362903"/>
            <a:ext cx="1143635" cy="15189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5EE5DA2-0DFF-DA4E-89C5-7718568CB013}"/>
              </a:ext>
            </a:extLst>
          </p:cNvPr>
          <p:cNvSpPr txBox="1"/>
          <p:nvPr/>
        </p:nvSpPr>
        <p:spPr>
          <a:xfrm>
            <a:off x="1695236" y="3346807"/>
            <a:ext cx="9658563" cy="258532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455CC9"/>
            </a:solidFill>
          </a:ln>
        </p:spPr>
        <p:txBody>
          <a:bodyPr wrap="square" rtlCol="0" anchor="ctr">
            <a:spAutoFit/>
          </a:bodyPr>
          <a:lstStyle/>
          <a:p>
            <a:pPr>
              <a:spcBef>
                <a:spcPts val="1800"/>
              </a:spcBef>
            </a:pPr>
            <a:r>
              <a:rPr lang="en-US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Four main objectives:</a:t>
            </a:r>
            <a:endParaRPr lang="en-GB" dirty="0">
              <a:solidFill>
                <a:srgbClr val="404040"/>
              </a:solidFill>
              <a:latin typeface="Catamaran" pitchFamily="2" charset="77"/>
              <a:cs typeface="Catamaran" pitchFamily="2" charset="77"/>
            </a:endParaRPr>
          </a:p>
          <a:p>
            <a:pPr marL="349200" indent="-349200" algn="just">
              <a:buFont typeface="+mj-lt"/>
              <a:buAutoNum type="arabicPeriod"/>
            </a:pPr>
            <a:r>
              <a:rPr lang="en-GB" b="1" dirty="0">
                <a:solidFill>
                  <a:srgbClr val="404040"/>
                </a:solidFill>
                <a:latin typeface="Catamaran SemiBold" pitchFamily="2" charset="77"/>
                <a:cs typeface="Catamaran SemiBold" pitchFamily="2" charset="77"/>
              </a:rPr>
              <a:t>Reinforce, structure and develop </a:t>
            </a:r>
            <a:r>
              <a:rPr lang="en-GB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the community of researchers, innovators and technology developers in the field of privacy and trust enhancing tech. </a:t>
            </a:r>
          </a:p>
          <a:p>
            <a:pPr marL="349200" indent="-349200" algn="just">
              <a:buFont typeface="+mj-lt"/>
              <a:buAutoNum type="arabicPeriod"/>
            </a:pPr>
            <a:r>
              <a:rPr lang="en-GB" b="1" dirty="0">
                <a:solidFill>
                  <a:srgbClr val="404040"/>
                </a:solidFill>
                <a:latin typeface="Catamaran SemiBold" pitchFamily="2" charset="77"/>
                <a:cs typeface="Catamaran SemiBold" pitchFamily="2" charset="77"/>
              </a:rPr>
              <a:t>Build on the state of the art </a:t>
            </a:r>
            <a:r>
              <a:rPr lang="en-GB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in privacy and trust enhancing technologies: focusing support for third-party projects in a limited number of priority topics</a:t>
            </a:r>
          </a:p>
          <a:p>
            <a:pPr marL="349200" indent="-349200" algn="just">
              <a:buFont typeface="+mj-lt"/>
              <a:buAutoNum type="arabicPeriod"/>
            </a:pPr>
            <a:r>
              <a:rPr lang="en-GB" b="1" dirty="0">
                <a:solidFill>
                  <a:srgbClr val="404040"/>
                </a:solidFill>
                <a:latin typeface="Catamaran SemiBold" pitchFamily="2" charset="77"/>
                <a:cs typeface="Catamaran SemiBold" pitchFamily="2" charset="77"/>
              </a:rPr>
              <a:t>Improve user trust and acceptance </a:t>
            </a:r>
            <a:r>
              <a:rPr lang="en-GB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of emerging technology: using applications and solutions to develop a more open and reliable Internet + strengthen Internet Governance</a:t>
            </a:r>
          </a:p>
          <a:p>
            <a:pPr marL="349200" indent="-349200" algn="just">
              <a:buFont typeface="+mj-lt"/>
              <a:buAutoNum type="arabicPeriod"/>
            </a:pPr>
            <a:r>
              <a:rPr lang="en-GB" b="1" dirty="0">
                <a:solidFill>
                  <a:srgbClr val="404040"/>
                </a:solidFill>
                <a:latin typeface="Catamaran SemiBold" pitchFamily="2" charset="77"/>
                <a:cs typeface="Catamaran SemiBold" pitchFamily="2" charset="77"/>
              </a:rPr>
              <a:t>Foster the exploitation and commercialisation </a:t>
            </a:r>
            <a:r>
              <a:rPr lang="en-GB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of the results of selected third-party projects through a tailored process of coaching and mentoring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1D4F51C-7B12-C24B-A85D-148755158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76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5788FBFC-13CC-AC4A-A4AD-5B2A52135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2114" y="91994"/>
            <a:ext cx="9658564" cy="6799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455CC8"/>
                </a:solidFill>
              </a:rPr>
              <a:t>Overview of the project logic</a:t>
            </a:r>
          </a:p>
        </p:txBody>
      </p:sp>
      <p:pic>
        <p:nvPicPr>
          <p:cNvPr id="4" name="Image 8">
            <a:extLst>
              <a:ext uri="{FF2B5EF4-FFF2-40B4-BE49-F238E27FC236}">
                <a16:creationId xmlns="" xmlns:a16="http://schemas.microsoft.com/office/drawing/2014/main" id="{813C991E-00CF-AE4A-B751-3802AACA08D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65" y="362903"/>
            <a:ext cx="1143635" cy="15189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5BA453D0-00F8-8643-A7B8-83C81E0A8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B747F63-956E-B341-8808-13B5F42EC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482" y="826411"/>
            <a:ext cx="9318077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730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5788FBFC-13CC-AC4A-A4AD-5B2A52135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>
                <a:solidFill>
                  <a:srgbClr val="455CC8"/>
                </a:solidFill>
              </a:rPr>
              <a:t>Open calls methodology (1/2)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2333265-52E9-734E-837F-AB181A688E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Open calls will seek to</a:t>
            </a:r>
          </a:p>
          <a:p>
            <a:r>
              <a:rPr lang="en-GB" dirty="0"/>
              <a:t>engage a variety of players (not “usual H2020 suspects”); </a:t>
            </a:r>
          </a:p>
          <a:p>
            <a:r>
              <a:rPr lang="en-GB" dirty="0"/>
              <a:t>working at various technology readiness levels (TRL)</a:t>
            </a:r>
          </a:p>
          <a:p>
            <a:r>
              <a:rPr lang="en-GB" dirty="0"/>
              <a:t>to explore pre-selected topics that are critical to build a human centric NGI.</a:t>
            </a:r>
          </a:p>
          <a:p>
            <a:pPr marL="0" indent="0">
              <a:buNone/>
            </a:pPr>
            <a:r>
              <a:rPr lang="en-GB" dirty="0"/>
              <a:t>Two rounds of calls foreseen: </a:t>
            </a:r>
          </a:p>
          <a:p>
            <a:r>
              <a:rPr lang="en-GB" dirty="0"/>
              <a:t>first call will seek to attract a broader mix of projects including a larger number of early-stage ‘feasibility’ studies; while</a:t>
            </a:r>
          </a:p>
          <a:p>
            <a:r>
              <a:rPr lang="en-GB" dirty="0"/>
              <a:t>the second will aim to build on 1st phase projects (larger second round funded projects following on from smaller pilot/feasibility projects) but also, attract additional players with more scalable projects</a:t>
            </a:r>
          </a:p>
          <a:p>
            <a:pPr marL="0" indent="0">
              <a:buNone/>
            </a:pPr>
            <a:r>
              <a:rPr lang="en-GB" dirty="0"/>
              <a:t>Indicative budget allocation per call round: </a:t>
            </a:r>
          </a:p>
          <a:p>
            <a:r>
              <a:rPr lang="en-GB" dirty="0"/>
              <a:t>1st call approx. 40%;</a:t>
            </a:r>
          </a:p>
          <a:p>
            <a:r>
              <a:rPr lang="en-GB" dirty="0"/>
              <a:t>2nd call remaining 60%.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A1D60E0D-C666-E942-8C6A-63B37828A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Image 8">
            <a:extLst>
              <a:ext uri="{FF2B5EF4-FFF2-40B4-BE49-F238E27FC236}">
                <a16:creationId xmlns="" xmlns:a16="http://schemas.microsoft.com/office/drawing/2014/main" id="{813C991E-00CF-AE4A-B751-3802AACA08D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65" y="362903"/>
            <a:ext cx="1143635" cy="151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40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7A7188-3257-5148-8E06-77B246C8F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dirty="0">
                <a:solidFill>
                  <a:srgbClr val="455CC8"/>
                </a:solidFill>
              </a:rPr>
              <a:t>Pre-identified areas for the Open Calls: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E2F8950-A8CB-D741-B902-6CAEC0455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Technical innovation in privacy enhancing technologies, such as crypto, federated identity, security and privacy for Internet of Things (IoT), distributed ledgers and privacy-enhancing data transports and data at rest</a:t>
            </a:r>
          </a:p>
          <a:p>
            <a:r>
              <a:rPr lang="en-GB" dirty="0"/>
              <a:t>Ethical aspects, such as ways to use AI/ML/neural networks to serve the user’s interests, legal and best practices for policy makers to consider, impact of profiling and mass surveillance, </a:t>
            </a:r>
          </a:p>
          <a:p>
            <a:r>
              <a:rPr lang="en-GB" dirty="0"/>
              <a:t>Bootstrapping trust at the protocol level, to maintain a decentralized Internet Infrastructure, for the establishment of trust, privacy (and security) between end-users and services </a:t>
            </a:r>
          </a:p>
          <a:p>
            <a:r>
              <a:rPr lang="en-GB" dirty="0"/>
              <a:t>Ways for users to make more informed decisions on the relevance of information that they are asked to disclose when accessing services.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43C1136-A067-184A-87B1-EFCE40C69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6</a:t>
            </a:fld>
            <a:endParaRPr lang="en-US"/>
          </a:p>
        </p:txBody>
      </p:sp>
      <p:pic>
        <p:nvPicPr>
          <p:cNvPr id="5" name="Image 8">
            <a:extLst>
              <a:ext uri="{FF2B5EF4-FFF2-40B4-BE49-F238E27FC236}">
                <a16:creationId xmlns="" xmlns:a16="http://schemas.microsoft.com/office/drawing/2014/main" id="{C35334A8-389D-3043-AB86-8B4151CE1DB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65" y="362903"/>
            <a:ext cx="1143635" cy="151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919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5788FBFC-13CC-AC4A-A4AD-5B2A52135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236" y="365125"/>
            <a:ext cx="9658564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55CC8"/>
                </a:solidFill>
              </a:rPr>
              <a:t>Open calls methodology (2/2)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2333265-52E9-734E-837F-AB181A688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5236" y="1825625"/>
            <a:ext cx="9658564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180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We will classify the projects in three phases (depending on their TRL level):</a:t>
            </a:r>
          </a:p>
          <a:p>
            <a:pPr marL="496888" lvl="1" indent="-285750">
              <a:lnSpc>
                <a:spcPct val="12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Phase 1 (viability) : up to € 75K from </a:t>
            </a:r>
            <a:r>
              <a:rPr lang="en-GB" sz="180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NGI_Trust</a:t>
            </a: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- no matching funds;</a:t>
            </a:r>
          </a:p>
          <a:p>
            <a:pPr marL="496888" lvl="1" indent="-285750">
              <a:lnSpc>
                <a:spcPct val="12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Phase 2 (execution) : up to € 200K from </a:t>
            </a:r>
            <a:r>
              <a:rPr lang="en-GB" sz="180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NGI_Trust</a:t>
            </a: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-&gt; matching funds up to € 100K (2/3 - 1/3 model);</a:t>
            </a:r>
          </a:p>
          <a:p>
            <a:pPr marL="496888" lvl="1" indent="-285750">
              <a:lnSpc>
                <a:spcPct val="12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Phase 3 (transition to commercialisation) : up to €200K  in </a:t>
            </a:r>
            <a:r>
              <a:rPr lang="en-GB" sz="180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NGI_Trust</a:t>
            </a: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core funding -&gt; equivalent in matching funds (50/50).</a:t>
            </a:r>
          </a:p>
          <a:p>
            <a:pPr marL="0" lvl="1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1800" b="1" dirty="0"/>
              <a:t>Duration</a:t>
            </a:r>
            <a:r>
              <a:rPr lang="en-GB" sz="1800" dirty="0"/>
              <a:t> of third-party projects : from 9 to max 12 months.</a:t>
            </a:r>
            <a:endParaRPr lang="en-GB" sz="1800" b="1" dirty="0">
              <a:solidFill>
                <a:srgbClr val="404040"/>
              </a:solidFill>
              <a:latin typeface="Catamaran" pitchFamily="2" charset="77"/>
              <a:cs typeface="Catamaran" pitchFamily="2" charset="77"/>
            </a:endParaRPr>
          </a:p>
          <a:p>
            <a:pPr marL="0" lvl="1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180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Technical evaluation procedure/criteria:</a:t>
            </a:r>
          </a:p>
          <a:p>
            <a:pPr marL="514350" lvl="1" indent="-285750">
              <a:lnSpc>
                <a:spcPct val="11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Novelty/Innovation (40% weighting)</a:t>
            </a:r>
          </a:p>
          <a:p>
            <a:pPr marL="514350" lvl="1" indent="-285750">
              <a:lnSpc>
                <a:spcPct val="11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Excellence (30% weighting)</a:t>
            </a:r>
          </a:p>
          <a:p>
            <a:pPr marL="514350" lvl="1" indent="-285750">
              <a:lnSpc>
                <a:spcPct val="11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Quality, management and efficiency of implementation (30% weighting)</a:t>
            </a:r>
          </a:p>
          <a:p>
            <a:pPr marL="496888" lvl="1" indent="-285750">
              <a:lnSpc>
                <a:spcPct val="12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GB" sz="1800" dirty="0">
              <a:solidFill>
                <a:srgbClr val="404040"/>
              </a:solidFill>
              <a:latin typeface="Catamaran" pitchFamily="2" charset="77"/>
              <a:cs typeface="Catamaran" pitchFamily="2" charset="77"/>
            </a:endParaRPr>
          </a:p>
          <a:p>
            <a:endParaRPr lang="en-US" sz="1800" b="1" dirty="0"/>
          </a:p>
          <a:p>
            <a:pPr marL="0" indent="0">
              <a:buNone/>
            </a:pPr>
            <a:endParaRPr lang="en-US" sz="1800" dirty="0">
              <a:solidFill>
                <a:srgbClr val="404040"/>
              </a:solidFill>
              <a:latin typeface="Catamaran" pitchFamily="2" charset="77"/>
              <a:cs typeface="Catamaran" pitchFamily="2" charset="77"/>
            </a:endParaRPr>
          </a:p>
        </p:txBody>
      </p:sp>
      <p:pic>
        <p:nvPicPr>
          <p:cNvPr id="4" name="Image 8">
            <a:extLst>
              <a:ext uri="{FF2B5EF4-FFF2-40B4-BE49-F238E27FC236}">
                <a16:creationId xmlns="" xmlns:a16="http://schemas.microsoft.com/office/drawing/2014/main" id="{813C991E-00CF-AE4A-B751-3802AACA08D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65" y="362903"/>
            <a:ext cx="1143635" cy="15189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4BCC2B99-F6B1-2E4C-88B4-B3C1B7C15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3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5788FBFC-13CC-AC4A-A4AD-5B2A52135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236" y="365125"/>
            <a:ext cx="9658564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55CC8"/>
                </a:solidFill>
              </a:rPr>
              <a:t>Coaching and mentoring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2333265-52E9-734E-837F-AB181A688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953" y="1353787"/>
            <a:ext cx="3661086" cy="5144549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105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Coaching and mentoring activities overview</a:t>
            </a:r>
          </a:p>
          <a:p>
            <a:pPr marL="534988" lvl="1" indent="-261938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Coach: hands-on technical project assistance.</a:t>
            </a:r>
          </a:p>
          <a:p>
            <a:pPr marL="534988" lvl="1" indent="-261938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Mentoring: focus on what the projects can and should do with their results, should they introduce a 2nd stage project, develop a business plan, protect the IP, etc.</a:t>
            </a:r>
            <a:endParaRPr lang="en-US" sz="1050" dirty="0">
              <a:solidFill>
                <a:srgbClr val="404040"/>
              </a:solidFill>
              <a:latin typeface="Catamaran" pitchFamily="2" charset="77"/>
              <a:cs typeface="Catamaran" pitchFamily="2" charset="77"/>
            </a:endParaRPr>
          </a:p>
          <a:p>
            <a:pPr>
              <a:spcBef>
                <a:spcPts val="600"/>
              </a:spcBef>
            </a:pPr>
            <a:r>
              <a:rPr lang="en-US" sz="105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Roles of Advisory Board (AB) and external experts (EE)</a:t>
            </a:r>
          </a:p>
          <a:p>
            <a:pPr marL="514350" lvl="1" indent="-285750">
              <a:lnSpc>
                <a:spcPct val="11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05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AB</a:t>
            </a:r>
            <a:r>
              <a:rPr lang="en-GB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: advice at  the key decision points of the project – notably call topics, ), support project selection and review project outcomes/identify future opportunities</a:t>
            </a:r>
          </a:p>
          <a:p>
            <a:pPr marL="514350" lvl="1" indent="-285750">
              <a:lnSpc>
                <a:spcPct val="11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05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EE</a:t>
            </a:r>
            <a:r>
              <a:rPr lang="en-GB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: support the </a:t>
            </a:r>
            <a:r>
              <a:rPr lang="en-GB" sz="105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selection of projects</a:t>
            </a:r>
            <a:r>
              <a:rPr lang="en-GB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(evaluation), compliment  consortium </a:t>
            </a:r>
            <a:r>
              <a:rPr lang="en-GB" sz="105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coaching</a:t>
            </a:r>
            <a:r>
              <a:rPr lang="en-GB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and </a:t>
            </a:r>
            <a:r>
              <a:rPr lang="en-GB" sz="105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mentoring</a:t>
            </a:r>
            <a:r>
              <a:rPr lang="en-GB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and </a:t>
            </a:r>
            <a:r>
              <a:rPr lang="en-GB" sz="105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IPR advice </a:t>
            </a:r>
            <a:r>
              <a:rPr lang="en-GB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(exploitation and sustainability support).</a:t>
            </a:r>
          </a:p>
          <a:p>
            <a:r>
              <a:rPr lang="en-US" sz="1050" b="1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AB members (indicative list) </a:t>
            </a:r>
          </a:p>
          <a:p>
            <a:pPr lvl="1"/>
            <a:r>
              <a:rPr lang="en-US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Robin Wilton - Technical Outreach Director (Identity and Privacy), Internet Society</a:t>
            </a:r>
          </a:p>
          <a:p>
            <a:pPr lvl="1"/>
            <a:r>
              <a:rPr lang="en-US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Stefan Winter - R&amp;D Engineer, RESTENA</a:t>
            </a:r>
          </a:p>
          <a:p>
            <a:pPr lvl="1"/>
            <a:r>
              <a:rPr lang="en-US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Stephen </a:t>
            </a:r>
            <a:r>
              <a:rPr lang="en-US" sz="105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Farell</a:t>
            </a:r>
            <a:r>
              <a:rPr lang="en-US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- </a:t>
            </a:r>
            <a:r>
              <a:rPr lang="en-US" sz="105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Researchy</a:t>
            </a:r>
            <a:r>
              <a:rPr lang="en-US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Fellow, Trinity College Dublin</a:t>
            </a:r>
          </a:p>
          <a:p>
            <a:pPr lvl="1"/>
            <a:r>
              <a:rPr lang="en-US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Leif Johansson - Office of the CTO, </a:t>
            </a:r>
            <a:r>
              <a:rPr lang="en-US" sz="105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SUnet</a:t>
            </a:r>
            <a:endParaRPr lang="en-US" sz="1050" dirty="0">
              <a:solidFill>
                <a:srgbClr val="404040"/>
              </a:solidFill>
              <a:latin typeface="Catamaran" pitchFamily="2" charset="77"/>
              <a:cs typeface="Catamaran" pitchFamily="2" charset="77"/>
            </a:endParaRPr>
          </a:p>
          <a:p>
            <a:pPr lvl="1"/>
            <a:r>
              <a:rPr lang="en-US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Benno </a:t>
            </a:r>
            <a:r>
              <a:rPr lang="en-US" sz="105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Overeinder</a:t>
            </a:r>
            <a:r>
              <a:rPr lang="en-US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- Managing Director, </a:t>
            </a:r>
            <a:r>
              <a:rPr lang="en-US" sz="105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NLnet</a:t>
            </a:r>
            <a:r>
              <a:rPr lang="en-US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Labs</a:t>
            </a:r>
          </a:p>
          <a:p>
            <a:pPr lvl="1"/>
            <a:r>
              <a:rPr lang="en-US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Eliot Lear - Senior Internet and Policy Expert, Cisco Systems</a:t>
            </a:r>
          </a:p>
          <a:p>
            <a:pPr lvl="1"/>
            <a:r>
              <a:rPr lang="en-US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Nathan </a:t>
            </a:r>
            <a:r>
              <a:rPr lang="en-US" sz="1050" dirty="0" err="1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Faut</a:t>
            </a:r>
            <a:r>
              <a:rPr lang="en-US" sz="105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 - Manager, KPMG</a:t>
            </a:r>
          </a:p>
        </p:txBody>
      </p:sp>
      <p:pic>
        <p:nvPicPr>
          <p:cNvPr id="4" name="Image 8">
            <a:extLst>
              <a:ext uri="{FF2B5EF4-FFF2-40B4-BE49-F238E27FC236}">
                <a16:creationId xmlns="" xmlns:a16="http://schemas.microsoft.com/office/drawing/2014/main" id="{813C991E-00CF-AE4A-B751-3802AACA08D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61" y="99996"/>
            <a:ext cx="890295" cy="12537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FFAFE60F-9E71-314D-B605-028802F45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3AC1EB3D-2EB4-2F4A-A86B-8237BF927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8854" y="1690688"/>
            <a:ext cx="7768145" cy="46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98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="" xmlns:a16="http://schemas.microsoft.com/office/drawing/2014/main" id="{5788FBFC-13CC-AC4A-A4AD-5B2A52135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236" y="365125"/>
            <a:ext cx="9658564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455CC8"/>
                </a:solidFill>
              </a:rPr>
              <a:t>KPIs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82333265-52E9-734E-837F-AB181A688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5236" y="1825625"/>
            <a:ext cx="9658564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404040"/>
                </a:solidFill>
                <a:latin typeface="Catamaran Medium" pitchFamily="2" charset="77"/>
                <a:cs typeface="Catamaran Medium" pitchFamily="2" charset="77"/>
              </a:rPr>
              <a:t>Project KPIs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9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Penetration rates amongst target business and research community stakeholders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9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% of organisations that attend an information day or webinar that after submit a proposal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9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Share of proposal received per target group and by TRL level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9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Rate of co-financing of sub-grantee projects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9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Number of projects completing their project activities within the contractual time-frame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9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Mentoring services provided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9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Number of projects requesting and receiving IPR advice / taking protection measures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9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Number of projects advancing to next stage of development</a:t>
            </a:r>
          </a:p>
          <a:p>
            <a:pPr marL="0" indent="0">
              <a:buNone/>
            </a:pPr>
            <a:endParaRPr lang="en-US" sz="1800" dirty="0">
              <a:solidFill>
                <a:srgbClr val="404040"/>
              </a:solidFill>
              <a:latin typeface="Catamaran" pitchFamily="2" charset="77"/>
              <a:cs typeface="Catamaran" pitchFamily="2" charset="77"/>
            </a:endParaRPr>
          </a:p>
          <a:p>
            <a:r>
              <a:rPr lang="en-US" dirty="0">
                <a:solidFill>
                  <a:srgbClr val="404040"/>
                </a:solidFill>
                <a:latin typeface="Catamaran Medium" pitchFamily="2" charset="77"/>
                <a:cs typeface="Catamaran Medium" pitchFamily="2" charset="77"/>
              </a:rPr>
              <a:t>KPIs to evaluate sub-grantees success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9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Common framework and then defined at project level with support of coaches/mentors</a:t>
            </a:r>
          </a:p>
          <a:p>
            <a:pPr marL="571500" lvl="1" indent="-342900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900" dirty="0">
                <a:solidFill>
                  <a:srgbClr val="404040"/>
                </a:solidFill>
                <a:latin typeface="Catamaran" pitchFamily="2" charset="77"/>
                <a:cs typeface="Catamaran" pitchFamily="2" charset="77"/>
              </a:rPr>
              <a:t>External evaluation of results and final advisory board report on future opportunities</a:t>
            </a:r>
            <a:endParaRPr lang="en-US" sz="1800" dirty="0">
              <a:solidFill>
                <a:srgbClr val="404040"/>
              </a:solidFill>
              <a:latin typeface="Catamaran" pitchFamily="2" charset="77"/>
              <a:cs typeface="Catamaran" pitchFamily="2" charset="77"/>
            </a:endParaRPr>
          </a:p>
          <a:p>
            <a:pPr marL="0" indent="0">
              <a:buNone/>
            </a:pPr>
            <a:endParaRPr lang="en-US" sz="1800" dirty="0">
              <a:solidFill>
                <a:srgbClr val="404040"/>
              </a:solidFill>
              <a:latin typeface="Catamaran" pitchFamily="2" charset="77"/>
              <a:cs typeface="Catamaran" pitchFamily="2" charset="77"/>
            </a:endParaRPr>
          </a:p>
        </p:txBody>
      </p:sp>
      <p:pic>
        <p:nvPicPr>
          <p:cNvPr id="4" name="Image 8">
            <a:extLst>
              <a:ext uri="{FF2B5EF4-FFF2-40B4-BE49-F238E27FC236}">
                <a16:creationId xmlns="" xmlns:a16="http://schemas.microsoft.com/office/drawing/2014/main" id="{813C991E-00CF-AE4A-B751-3802AACA08D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65" y="362903"/>
            <a:ext cx="1143635" cy="15189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41085BA8-75AD-C548-BCEA-134710F2B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7064F-E411-254A-B626-6B83579436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155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FIS Presentation" id="{91D6247A-90B6-714F-BF99-3AAF4C807DD3}" vid="{456437BB-D7BF-6D47-99E7-C64CFB4ECDB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</TotalTime>
  <Words>874</Words>
  <Application>Microsoft Office PowerPoint</Application>
  <PresentationFormat>Widescreen</PresentationFormat>
  <Paragraphs>102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Catamaran</vt:lpstr>
      <vt:lpstr>Catamaran Medium</vt:lpstr>
      <vt:lpstr>Catamaran SemiBold</vt:lpstr>
      <vt:lpstr>Courier New</vt:lpstr>
      <vt:lpstr>Wingdings</vt:lpstr>
      <vt:lpstr>Office Theme</vt:lpstr>
      <vt:lpstr>Partnership for innovative technological solutions to ensure privacy &amp; enhance trust for the human centric Internet   NGI TRUST</vt:lpstr>
      <vt:lpstr>The consortium</vt:lpstr>
      <vt:lpstr>Objectives</vt:lpstr>
      <vt:lpstr>Overview of the project logic</vt:lpstr>
      <vt:lpstr>Open calls methodology (1/2)</vt:lpstr>
      <vt:lpstr>Pre-identified areas for the Open Calls:</vt:lpstr>
      <vt:lpstr>Open calls methodology (2/2)</vt:lpstr>
      <vt:lpstr>Coaching and mentoring</vt:lpstr>
      <vt:lpstr>KPIs</vt:lpstr>
      <vt:lpstr>GEANT contribution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RIAs presentation</dc:title>
  <dc:creator>Christine Neve</dc:creator>
  <cp:lastModifiedBy>Annabel Grant</cp:lastModifiedBy>
  <cp:revision>29</cp:revision>
  <dcterms:created xsi:type="dcterms:W3CDTF">2018-09-18T10:10:04Z</dcterms:created>
  <dcterms:modified xsi:type="dcterms:W3CDTF">2018-10-18T20:10:31Z</dcterms:modified>
</cp:coreProperties>
</file>