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8" r:id="rId3"/>
    <p:sldId id="269" r:id="rId4"/>
    <p:sldId id="270" r:id="rId5"/>
    <p:sldId id="263" r:id="rId6"/>
    <p:sldId id="259" r:id="rId7"/>
    <p:sldId id="260" r:id="rId8"/>
    <p:sldId id="261" r:id="rId9"/>
    <p:sldId id="262" r:id="rId10"/>
    <p:sldId id="272" r:id="rId11"/>
  </p:sldIdLst>
  <p:sldSz cx="12192000" cy="6858000"/>
  <p:notesSz cx="6797675"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006" autoAdjust="0"/>
  </p:normalViewPr>
  <p:slideViewPr>
    <p:cSldViewPr snapToGrid="0">
      <p:cViewPr varScale="1">
        <p:scale>
          <a:sx n="88" d="100"/>
          <a:sy n="88" d="100"/>
        </p:scale>
        <p:origin x="143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38242A2A-6D0B-4059-B781-A277F6B19B55}" type="datetimeFigureOut">
              <a:rPr lang="it-IT" smtClean="0"/>
              <a:t>12/09/2018</a:t>
            </a:fld>
            <a:endParaRPr lang="it-IT"/>
          </a:p>
        </p:txBody>
      </p:sp>
      <p:sp>
        <p:nvSpPr>
          <p:cNvPr id="4" name="Segnaposto immagin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97541970-6015-4792-8926-1BE8391DE30E}" type="slidenum">
              <a:rPr lang="it-IT" smtClean="0"/>
              <a:t>‹N›</a:t>
            </a:fld>
            <a:endParaRPr lang="it-IT"/>
          </a:p>
        </p:txBody>
      </p:sp>
    </p:spTree>
    <p:extLst>
      <p:ext uri="{BB962C8B-B14F-4D97-AF65-F5344CB8AC3E}">
        <p14:creationId xmlns:p14="http://schemas.microsoft.com/office/powerpoint/2010/main" val="2524821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97541970-6015-4792-8926-1BE8391DE30E}" type="slidenum">
              <a:rPr lang="it-IT" smtClean="0"/>
              <a:t>2</a:t>
            </a:fld>
            <a:endParaRPr lang="it-IT"/>
          </a:p>
        </p:txBody>
      </p:sp>
    </p:spTree>
    <p:extLst>
      <p:ext uri="{BB962C8B-B14F-4D97-AF65-F5344CB8AC3E}">
        <p14:creationId xmlns:p14="http://schemas.microsoft.com/office/powerpoint/2010/main" val="15450362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 The first Action</a:t>
            </a:r>
            <a:r>
              <a:rPr lang="en-US" baseline="0" dirty="0" smtClean="0"/>
              <a:t> CONSISTED IN </a:t>
            </a:r>
            <a:r>
              <a:rPr lang="en-US" dirty="0" smtClean="0"/>
              <a:t>Sending a document describing the new regulatory framework to the </a:t>
            </a:r>
            <a:r>
              <a:rPr lang="en-US" dirty="0" err="1" smtClean="0"/>
              <a:t>mangement</a:t>
            </a:r>
            <a:r>
              <a:rPr lang="en-US" dirty="0" smtClean="0"/>
              <a:t>.</a:t>
            </a:r>
            <a:endParaRPr lang="en-US" dirty="0" smtClean="0"/>
          </a:p>
          <a:p>
            <a:r>
              <a:rPr lang="it-IT" dirty="0" smtClean="0"/>
              <a:t>The </a:t>
            </a:r>
            <a:r>
              <a:rPr lang="it-IT" dirty="0" err="1" smtClean="0"/>
              <a:t>content</a:t>
            </a:r>
            <a:r>
              <a:rPr lang="it-IT" baseline="0" dirty="0" smtClean="0"/>
              <a:t> of the </a:t>
            </a:r>
            <a:r>
              <a:rPr lang="it-IT" baseline="0" dirty="0" err="1" smtClean="0"/>
              <a:t>document</a:t>
            </a:r>
            <a:r>
              <a:rPr lang="it-IT" baseline="0" dirty="0" smtClean="0"/>
              <a:t>  </a:t>
            </a:r>
            <a:r>
              <a:rPr lang="it-IT" baseline="0" dirty="0" err="1" smtClean="0"/>
              <a:t>was</a:t>
            </a:r>
            <a:r>
              <a:rPr lang="it-IT" baseline="0" dirty="0" smtClean="0"/>
              <a:t> the </a:t>
            </a:r>
            <a:r>
              <a:rPr lang="en-US" dirty="0" smtClean="0"/>
              <a:t>description of the GDPR </a:t>
            </a:r>
            <a:r>
              <a:rPr lang="en-US" dirty="0" smtClean="0"/>
              <a:t>principles:</a:t>
            </a:r>
            <a:r>
              <a:rPr lang="en-US" baseline="0" dirty="0" smtClean="0"/>
              <a:t> </a:t>
            </a:r>
            <a:r>
              <a:rPr lang="en-US" dirty="0" smtClean="0"/>
              <a:t>Accountability</a:t>
            </a:r>
            <a:r>
              <a:rPr lang="en-US" dirty="0" smtClean="0"/>
              <a:t>, Privacy by design and by default, "legal bases" (Article 6); the complex nature of the actions to be carried out, the need for entirely new internal organizational actions, as well as the summary description of fines and penalties provided for by the </a:t>
            </a:r>
            <a:r>
              <a:rPr lang="en-US" dirty="0" smtClean="0"/>
              <a:t>Regulation in case of infringement.</a:t>
            </a:r>
            <a:endParaRPr lang="en-US" dirty="0" smtClean="0"/>
          </a:p>
          <a:p>
            <a:endParaRPr lang="en-US" dirty="0" smtClean="0"/>
          </a:p>
          <a:p>
            <a:r>
              <a:rPr lang="it-IT" dirty="0" smtClean="0"/>
              <a:t>b) </a:t>
            </a:r>
            <a:r>
              <a:rPr lang="it-IT" dirty="0" err="1" smtClean="0"/>
              <a:t>Lived</a:t>
            </a:r>
            <a:r>
              <a:rPr lang="it-IT" dirty="0" smtClean="0"/>
              <a:t> </a:t>
            </a:r>
            <a:r>
              <a:rPr lang="it-IT" dirty="0" err="1" smtClean="0"/>
              <a:t>experience</a:t>
            </a:r>
            <a:r>
              <a:rPr lang="it-IT" dirty="0" smtClean="0"/>
              <a:t>: </a:t>
            </a:r>
            <a:r>
              <a:rPr lang="en-US" dirty="0" smtClean="0"/>
              <a:t>The Director understood the need to implement the organizational and technical </a:t>
            </a:r>
            <a:r>
              <a:rPr lang="en-US" dirty="0" smtClean="0"/>
              <a:t>measures </a:t>
            </a:r>
            <a:r>
              <a:rPr lang="en-US" dirty="0" smtClean="0"/>
              <a:t>necessary to comply with the rules on personal data protection and involved the board </a:t>
            </a:r>
            <a:r>
              <a:rPr lang="en-US" dirty="0" smtClean="0"/>
              <a:t>of </a:t>
            </a:r>
            <a:r>
              <a:rPr lang="en-US" dirty="0" smtClean="0"/>
              <a:t>directors and</a:t>
            </a:r>
            <a:r>
              <a:rPr lang="en-US" baseline="0" dirty="0" smtClean="0"/>
              <a:t> </a:t>
            </a:r>
            <a:r>
              <a:rPr lang="en-US" dirty="0" smtClean="0"/>
              <a:t>invited staff to collaborate.</a:t>
            </a:r>
          </a:p>
          <a:p>
            <a:endParaRPr lang="it-IT" dirty="0" smtClean="0"/>
          </a:p>
          <a:p>
            <a:r>
              <a:rPr lang="it-IT" dirty="0" smtClean="0"/>
              <a:t>c) </a:t>
            </a:r>
            <a:r>
              <a:rPr lang="it-IT" dirty="0" err="1" smtClean="0"/>
              <a:t>Reached</a:t>
            </a:r>
            <a:r>
              <a:rPr lang="it-IT" dirty="0" smtClean="0"/>
              <a:t> </a:t>
            </a:r>
            <a:r>
              <a:rPr lang="it-IT" dirty="0" err="1" smtClean="0"/>
              <a:t>goals</a:t>
            </a:r>
            <a:r>
              <a:rPr lang="it-IT" dirty="0" smtClean="0"/>
              <a:t>: </a:t>
            </a:r>
            <a:r>
              <a:rPr lang="en-US" dirty="0" smtClean="0"/>
              <a:t>the staff was invited to inform themselves, form and actively collaborate to achieve the goal of conforming the GARR actions to the legislation in force.</a:t>
            </a:r>
          </a:p>
          <a:p>
            <a:endParaRPr lang="it-IT" dirty="0"/>
          </a:p>
        </p:txBody>
      </p:sp>
      <p:sp>
        <p:nvSpPr>
          <p:cNvPr id="4" name="Segnaposto numero diapositiva 3"/>
          <p:cNvSpPr>
            <a:spLocks noGrp="1"/>
          </p:cNvSpPr>
          <p:nvPr>
            <p:ph type="sldNum" sz="quarter" idx="10"/>
          </p:nvPr>
        </p:nvSpPr>
        <p:spPr/>
        <p:txBody>
          <a:bodyPr/>
          <a:lstStyle/>
          <a:p>
            <a:fld id="{97541970-6015-4792-8926-1BE8391DE30E}" type="slidenum">
              <a:rPr lang="it-IT" smtClean="0"/>
              <a:t>3</a:t>
            </a:fld>
            <a:endParaRPr lang="it-IT"/>
          </a:p>
        </p:txBody>
      </p:sp>
    </p:spTree>
    <p:extLst>
      <p:ext uri="{BB962C8B-B14F-4D97-AF65-F5344CB8AC3E}">
        <p14:creationId xmlns:p14="http://schemas.microsoft.com/office/powerpoint/2010/main" val="3432892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The survey was necessary to know the GARR actions of processing personal data, the purposes, the categories of data subjects, the origin and destination of data, the persons authorized to access databases, the third parties, terms of </a:t>
            </a:r>
            <a:r>
              <a:rPr lang="en-US" dirty="0" smtClean="0"/>
              <a:t>personal</a:t>
            </a:r>
            <a:r>
              <a:rPr lang="en-US" baseline="0" dirty="0" smtClean="0"/>
              <a:t> data </a:t>
            </a:r>
            <a:r>
              <a:rPr lang="en-US" dirty="0" smtClean="0"/>
              <a:t>conservation</a:t>
            </a:r>
            <a:r>
              <a:rPr lang="en-US" baseline="0" dirty="0" smtClean="0"/>
              <a:t> and </a:t>
            </a:r>
            <a:r>
              <a:rPr lang="en-US" dirty="0" smtClean="0"/>
              <a:t>security </a:t>
            </a:r>
            <a:r>
              <a:rPr lang="en-US" dirty="0" smtClean="0"/>
              <a:t>measures.</a:t>
            </a:r>
          </a:p>
          <a:p>
            <a:endParaRPr lang="en-US" dirty="0" smtClean="0"/>
          </a:p>
          <a:p>
            <a:endParaRPr lang="en-US" dirty="0" smtClean="0"/>
          </a:p>
          <a:p>
            <a:r>
              <a:rPr lang="en-US" dirty="0" smtClean="0"/>
              <a:t>a) Action: the survey was disseminated to the heads of each department.</a:t>
            </a:r>
            <a:r>
              <a:rPr lang="en-US" baseline="0" dirty="0" smtClean="0"/>
              <a:t> W</a:t>
            </a:r>
            <a:r>
              <a:rPr lang="en-US" dirty="0" smtClean="0"/>
              <a:t>e found some difficulties in providing the answers to the </a:t>
            </a:r>
            <a:r>
              <a:rPr lang="en-US" dirty="0" smtClean="0"/>
              <a:t>survey </a:t>
            </a:r>
            <a:r>
              <a:rPr lang="en-US" dirty="0" smtClean="0"/>
              <a:t>by the subjects involved, due to the lack of knowledge of the institutions and the meaning of the definitions adopted by the Regulations. Furthermore, the treatments do not concern only the personal data of the external Users of the GARR </a:t>
            </a:r>
            <a:r>
              <a:rPr lang="en-US" dirty="0" smtClean="0"/>
              <a:t>services, </a:t>
            </a:r>
            <a:r>
              <a:rPr lang="en-US" dirty="0" smtClean="0"/>
              <a:t>but also </a:t>
            </a:r>
            <a:r>
              <a:rPr lang="en-US" dirty="0" smtClean="0"/>
              <a:t>concern of </a:t>
            </a:r>
            <a:r>
              <a:rPr lang="en-US" dirty="0" smtClean="0"/>
              <a:t>the same GARR </a:t>
            </a:r>
            <a:r>
              <a:rPr lang="en-US" dirty="0" smtClean="0"/>
              <a:t>employees </a:t>
            </a:r>
            <a:r>
              <a:rPr lang="en-US" dirty="0" smtClean="0"/>
              <a:t>and of those who come in contact for various reasons with the GARR (</a:t>
            </a:r>
            <a:r>
              <a:rPr lang="en-US" dirty="0" smtClean="0"/>
              <a:t>i.e. </a:t>
            </a:r>
            <a:r>
              <a:rPr lang="en-US" dirty="0" smtClean="0"/>
              <a:t>selection of personnel, organization of events, interviews, publications , etc.). The greatest criticality was determined by the reluctance of the </a:t>
            </a:r>
            <a:r>
              <a:rPr lang="en-US" dirty="0" smtClean="0"/>
              <a:t>subjects </a:t>
            </a:r>
            <a:r>
              <a:rPr lang="en-US" dirty="0" smtClean="0"/>
              <a:t>to accept a complex regulation, which imposes new organizational actions and procedures (new workload), which on some occasions has led recipients to interpret the concept of treatment </a:t>
            </a:r>
            <a:r>
              <a:rPr lang="en-US" dirty="0" smtClean="0"/>
              <a:t>too strictly.</a:t>
            </a:r>
            <a:endParaRPr lang="en-US" dirty="0" smtClean="0"/>
          </a:p>
          <a:p>
            <a:endParaRPr lang="en-US" dirty="0" smtClean="0"/>
          </a:p>
          <a:p>
            <a:r>
              <a:rPr lang="it-IT" dirty="0" smtClean="0"/>
              <a:t>b) </a:t>
            </a:r>
            <a:r>
              <a:rPr lang="it-IT" dirty="0" err="1" smtClean="0"/>
              <a:t>Lived</a:t>
            </a:r>
            <a:r>
              <a:rPr lang="it-IT" dirty="0" smtClean="0"/>
              <a:t> </a:t>
            </a:r>
            <a:r>
              <a:rPr lang="it-IT" dirty="0" err="1" smtClean="0"/>
              <a:t>experience</a:t>
            </a:r>
            <a:r>
              <a:rPr lang="it-IT" dirty="0" smtClean="0"/>
              <a:t>: </a:t>
            </a:r>
            <a:r>
              <a:rPr lang="en-US" dirty="0" smtClean="0"/>
              <a:t>the survey </a:t>
            </a:r>
            <a:r>
              <a:rPr lang="en-US" dirty="0" err="1" smtClean="0"/>
              <a:t>gived</a:t>
            </a:r>
            <a:r>
              <a:rPr lang="en-US" dirty="0" smtClean="0"/>
              <a:t> us many information </a:t>
            </a:r>
            <a:r>
              <a:rPr lang="en-US" dirty="0" smtClean="0"/>
              <a:t>about: the </a:t>
            </a:r>
            <a:r>
              <a:rPr lang="en-US" dirty="0" smtClean="0"/>
              <a:t>way </a:t>
            </a:r>
            <a:r>
              <a:rPr lang="en-US" dirty="0" smtClean="0"/>
              <a:t>of authentication of personal data collected and the </a:t>
            </a:r>
            <a:r>
              <a:rPr lang="en-US" dirty="0" smtClean="0"/>
              <a:t>IT steps </a:t>
            </a:r>
            <a:r>
              <a:rPr lang="en-US" dirty="0" smtClean="0"/>
              <a:t>necessary to allow access </a:t>
            </a:r>
            <a:r>
              <a:rPr lang="en-US" dirty="0" smtClean="0"/>
              <a:t>to the </a:t>
            </a:r>
            <a:r>
              <a:rPr lang="en-US" dirty="0" smtClean="0"/>
              <a:t>services.</a:t>
            </a:r>
          </a:p>
          <a:p>
            <a:r>
              <a:rPr lang="en-US" dirty="0" smtClean="0"/>
              <a:t>This information of a technical and legal nature was the prerequisite for implementing the procedures and information forms and obtaining other useful information </a:t>
            </a:r>
            <a:r>
              <a:rPr lang="en-US" dirty="0" smtClean="0"/>
              <a:t>about</a:t>
            </a:r>
            <a:r>
              <a:rPr lang="en-US" baseline="0" dirty="0" smtClean="0"/>
              <a:t> data qualities </a:t>
            </a:r>
            <a:r>
              <a:rPr lang="en-US" dirty="0" smtClean="0"/>
              <a:t>in </a:t>
            </a:r>
            <a:r>
              <a:rPr lang="en-US" dirty="0" smtClean="0"/>
              <a:t>order to anticipate an impact assessment. Furthermore the staff was invited to inform themselves, form and actively collaborate to achieve the goal of GDPR compliance.</a:t>
            </a:r>
          </a:p>
          <a:p>
            <a:endParaRPr lang="it-IT" dirty="0" smtClean="0"/>
          </a:p>
          <a:p>
            <a:r>
              <a:rPr lang="it-IT" dirty="0" smtClean="0"/>
              <a:t>c) </a:t>
            </a:r>
            <a:r>
              <a:rPr lang="it-IT" dirty="0" smtClean="0"/>
              <a:t>The </a:t>
            </a:r>
            <a:r>
              <a:rPr lang="it-IT" dirty="0" err="1" smtClean="0"/>
              <a:t>Survey</a:t>
            </a:r>
            <a:r>
              <a:rPr lang="it-IT" dirty="0" smtClean="0"/>
              <a:t> and </a:t>
            </a:r>
            <a:r>
              <a:rPr lang="en-US" dirty="0" smtClean="0"/>
              <a:t>the meeting were useful to introduce the GDPR in the organization and to provide the first clarifications </a:t>
            </a:r>
            <a:r>
              <a:rPr lang="en-US" dirty="0" smtClean="0"/>
              <a:t>about </a:t>
            </a:r>
            <a:r>
              <a:rPr lang="en-US" dirty="0" smtClean="0"/>
              <a:t>the legislation </a:t>
            </a:r>
            <a:r>
              <a:rPr lang="en-US" dirty="0" smtClean="0"/>
              <a:t>and </a:t>
            </a:r>
            <a:r>
              <a:rPr lang="en-US" dirty="0" smtClean="0"/>
              <a:t>to understand the need to organize staff training courses. The answers to the </a:t>
            </a:r>
            <a:r>
              <a:rPr lang="en-US" dirty="0" smtClean="0"/>
              <a:t>survey were </a:t>
            </a:r>
            <a:r>
              <a:rPr lang="en-US" dirty="0" smtClean="0"/>
              <a:t>used to acquire the necessary information to enable us to prepare the Privacy Notices for GARR services or for other data processing cases (example: employment relationship); to prepare the procedures and controls on the occasion of any data breaches, respond to the rights of the interested parties, plan the actions to be carried out, etc.</a:t>
            </a:r>
            <a:endParaRPr lang="it-IT" dirty="0"/>
          </a:p>
        </p:txBody>
      </p:sp>
      <p:sp>
        <p:nvSpPr>
          <p:cNvPr id="4" name="Segnaposto numero diapositiva 3"/>
          <p:cNvSpPr>
            <a:spLocks noGrp="1"/>
          </p:cNvSpPr>
          <p:nvPr>
            <p:ph type="sldNum" sz="quarter" idx="10"/>
          </p:nvPr>
        </p:nvSpPr>
        <p:spPr/>
        <p:txBody>
          <a:bodyPr/>
          <a:lstStyle/>
          <a:p>
            <a:fld id="{97541970-6015-4792-8926-1BE8391DE30E}" type="slidenum">
              <a:rPr lang="it-IT" smtClean="0"/>
              <a:t>4</a:t>
            </a:fld>
            <a:endParaRPr lang="it-IT"/>
          </a:p>
        </p:txBody>
      </p:sp>
    </p:spTree>
    <p:extLst>
      <p:ext uri="{BB962C8B-B14F-4D97-AF65-F5344CB8AC3E}">
        <p14:creationId xmlns:p14="http://schemas.microsoft.com/office/powerpoint/2010/main" val="4109986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We set a document , called "dossier privacy", that is shared inside</a:t>
            </a:r>
            <a:r>
              <a:rPr lang="en-US" baseline="0" dirty="0" smtClean="0"/>
              <a:t> </a:t>
            </a:r>
            <a:r>
              <a:rPr lang="en-US" baseline="0" dirty="0" err="1" smtClean="0"/>
              <a:t>garr</a:t>
            </a:r>
            <a:r>
              <a:rPr lang="en-US" dirty="0" smtClean="0"/>
              <a:t>. It represents a sort of "historical memory" of the activities carried out, of the choices made and of the motivations supporting the choices made. </a:t>
            </a:r>
          </a:p>
          <a:p>
            <a:r>
              <a:rPr lang="en-US" dirty="0" smtClean="0"/>
              <a:t>The Dossier was formed over time and contains:</a:t>
            </a:r>
          </a:p>
          <a:p>
            <a:endParaRPr lang="en-US" dirty="0" smtClean="0"/>
          </a:p>
          <a:p>
            <a:endParaRPr lang="en-US" dirty="0" smtClean="0"/>
          </a:p>
          <a:p>
            <a:endParaRPr lang="en-US" dirty="0" smtClean="0"/>
          </a:p>
          <a:p>
            <a:r>
              <a:rPr lang="en-US" dirty="0" smtClean="0"/>
              <a:t>Entity data (company name, main office address, any operational offices and other locations, public or private nature, public law body, etc.);</a:t>
            </a:r>
          </a:p>
          <a:p>
            <a:r>
              <a:rPr lang="en-US" dirty="0" smtClean="0"/>
              <a:t>Description of prevailing activity;</a:t>
            </a:r>
          </a:p>
          <a:p>
            <a:r>
              <a:rPr lang="en-US" dirty="0" smtClean="0"/>
              <a:t>Description of the types of treatments;</a:t>
            </a:r>
          </a:p>
          <a:p>
            <a:r>
              <a:rPr lang="en-US" dirty="0" smtClean="0"/>
              <a:t>Quality and characteristics of the treatments performed (large scale, systematic monitoring, territorial collection and treatment;</a:t>
            </a:r>
          </a:p>
          <a:p>
            <a:r>
              <a:rPr lang="en-US" dirty="0" smtClean="0"/>
              <a:t>communication to third parties or dissemination-publication of personal data).</a:t>
            </a:r>
          </a:p>
          <a:p>
            <a:r>
              <a:rPr lang="en-US" dirty="0" smtClean="0"/>
              <a:t>The Dossier was formed over time and contains:</a:t>
            </a:r>
          </a:p>
          <a:p>
            <a:endParaRPr lang="en-US" dirty="0" smtClean="0"/>
          </a:p>
          <a:p>
            <a:endParaRPr lang="en-US" dirty="0" smtClean="0"/>
          </a:p>
          <a:p>
            <a:r>
              <a:rPr lang="en-US" dirty="0" smtClean="0"/>
              <a:t>CURRENT LEGISLATION</a:t>
            </a:r>
          </a:p>
          <a:p>
            <a:endParaRPr lang="en-US" dirty="0" smtClean="0"/>
          </a:p>
          <a:p>
            <a:r>
              <a:rPr lang="en-US" dirty="0" smtClean="0"/>
              <a:t>I - </a:t>
            </a:r>
            <a:r>
              <a:rPr lang="it-IT" dirty="0" smtClean="0"/>
              <a:t>Dati Ente (ragione sociale, indirizzo sede principale, eventuali sedi operative e altre sedi, natura pubblica, privata, organismo di diritto pubblico, </a:t>
            </a:r>
            <a:r>
              <a:rPr lang="it-IT" dirty="0" err="1" smtClean="0"/>
              <a:t>ecc</a:t>
            </a:r>
            <a:r>
              <a:rPr lang="it-IT" dirty="0" smtClean="0"/>
              <a:t>);</a:t>
            </a:r>
          </a:p>
          <a:p>
            <a:r>
              <a:rPr lang="it-IT" dirty="0" smtClean="0"/>
              <a:t>Descrizione attività prevalente;</a:t>
            </a:r>
          </a:p>
          <a:p>
            <a:r>
              <a:rPr lang="it-IT" dirty="0" smtClean="0"/>
              <a:t>Descrizione delle tipologie dei trattamenti;</a:t>
            </a:r>
          </a:p>
          <a:p>
            <a:r>
              <a:rPr lang="it-IT" dirty="0" smtClean="0"/>
              <a:t>Qualità e caratteristiche dei trattamenti effettuati (larga scala, monitoraggio sistematico, ambito territoriale di raccolta e di trattamento;</a:t>
            </a:r>
          </a:p>
          <a:p>
            <a:r>
              <a:rPr lang="it-IT" dirty="0" smtClean="0"/>
              <a:t>comunicazione a terzi o diffusione-pubblicazione dei dati personali).</a:t>
            </a:r>
          </a:p>
          <a:p>
            <a:endParaRPr lang="en-US" dirty="0" smtClean="0"/>
          </a:p>
          <a:p>
            <a:endParaRPr lang="en-US" dirty="0" smtClean="0"/>
          </a:p>
          <a:p>
            <a:r>
              <a:rPr lang="en-US" dirty="0" smtClean="0"/>
              <a:t>II - European standards (Regulations and directives)</a:t>
            </a:r>
          </a:p>
          <a:p>
            <a:r>
              <a:rPr lang="en-US" dirty="0" smtClean="0"/>
              <a:t>National regulations </a:t>
            </a:r>
            <a:r>
              <a:rPr lang="en-US" dirty="0" err="1" smtClean="0"/>
              <a:t>D.Lgs</a:t>
            </a:r>
            <a:r>
              <a:rPr lang="en-US" dirty="0" smtClean="0"/>
              <a:t>. 196/2003</a:t>
            </a:r>
          </a:p>
          <a:p>
            <a:r>
              <a:rPr lang="en-US" dirty="0" smtClean="0"/>
              <a:t>Measures and interpretations of national and international Authorities: (Article 29, national</a:t>
            </a:r>
            <a:r>
              <a:rPr lang="en-US" baseline="0" dirty="0" smtClean="0"/>
              <a:t> privacy </a:t>
            </a:r>
            <a:r>
              <a:rPr lang="en-US" dirty="0" smtClean="0"/>
              <a:t>Authority, etc.)</a:t>
            </a:r>
          </a:p>
          <a:p>
            <a:r>
              <a:rPr lang="en-US" dirty="0" smtClean="0"/>
              <a:t>Internal rules (</a:t>
            </a:r>
            <a:r>
              <a:rPr lang="en-US" dirty="0" err="1" smtClean="0"/>
              <a:t>eg</a:t>
            </a:r>
            <a:r>
              <a:rPr lang="en-US" dirty="0" smtClean="0"/>
              <a:t>. Statutes, Staff Regulations, etc.)</a:t>
            </a:r>
          </a:p>
          <a:p>
            <a:endParaRPr lang="en-US" dirty="0" smtClean="0"/>
          </a:p>
          <a:p>
            <a:r>
              <a:rPr lang="en-US" dirty="0" smtClean="0"/>
              <a:t>III - DATA PROTECTION POLICY:</a:t>
            </a:r>
          </a:p>
          <a:p>
            <a:r>
              <a:rPr lang="en-US" dirty="0" smtClean="0"/>
              <a:t>Declaration of the purposes * (Privacy notice for each service)</a:t>
            </a:r>
          </a:p>
          <a:p>
            <a:r>
              <a:rPr lang="en-US" dirty="0" smtClean="0"/>
              <a:t>Action plans (Privacy by default and by design)</a:t>
            </a:r>
          </a:p>
          <a:p>
            <a:r>
              <a:rPr lang="en-US" dirty="0" smtClean="0"/>
              <a:t>Planning of initiatives</a:t>
            </a:r>
          </a:p>
          <a:p>
            <a:endParaRPr lang="en-US" dirty="0" smtClean="0"/>
          </a:p>
          <a:p>
            <a:r>
              <a:rPr lang="en-US" dirty="0" smtClean="0"/>
              <a:t>IV - PRIVACY ORGANIGRAM:</a:t>
            </a:r>
          </a:p>
          <a:p>
            <a:r>
              <a:rPr lang="en-US" dirty="0" smtClean="0"/>
              <a:t>Data Controller;</a:t>
            </a:r>
          </a:p>
          <a:p>
            <a:r>
              <a:rPr lang="en-US" dirty="0" smtClean="0"/>
              <a:t>Data Processor (internal or delegate and external ex art 28) -</a:t>
            </a:r>
          </a:p>
          <a:p>
            <a:r>
              <a:rPr lang="en-US" dirty="0" smtClean="0"/>
              <a:t>Description of the categories of persons in charge / authorized</a:t>
            </a:r>
          </a:p>
          <a:p>
            <a:r>
              <a:rPr lang="en-US" dirty="0" smtClean="0"/>
              <a:t>Possible co-owners of the treatment</a:t>
            </a:r>
          </a:p>
          <a:p>
            <a:r>
              <a:rPr lang="en-US" dirty="0" smtClean="0"/>
              <a:t>Possible DPO Data Protection Manager</a:t>
            </a:r>
          </a:p>
          <a:p>
            <a:r>
              <a:rPr lang="en-US" dirty="0" smtClean="0"/>
              <a:t>Appointment measures</a:t>
            </a:r>
          </a:p>
          <a:p>
            <a:r>
              <a:rPr lang="en-US" dirty="0" smtClean="0"/>
              <a:t>Acts-contracts for assignment of tasks (</a:t>
            </a:r>
            <a:r>
              <a:rPr lang="en-US" dirty="0" err="1" smtClean="0"/>
              <a:t>eg</a:t>
            </a:r>
            <a:r>
              <a:rPr lang="en-US" dirty="0" smtClean="0"/>
              <a:t> DPO)</a:t>
            </a:r>
          </a:p>
          <a:p>
            <a:endParaRPr lang="en-US" dirty="0" smtClean="0"/>
          </a:p>
          <a:p>
            <a:r>
              <a:rPr lang="en-US" dirty="0" smtClean="0"/>
              <a:t>V - INTERNAL POLICY ADJUSTMENTS - Contains protocols of internal procedures, for example:</a:t>
            </a:r>
          </a:p>
          <a:p>
            <a:r>
              <a:rPr lang="en-US" dirty="0" smtClean="0"/>
              <a:t>DPO activities and powers;</a:t>
            </a:r>
          </a:p>
          <a:p>
            <a:r>
              <a:rPr lang="en-US" dirty="0" smtClean="0"/>
              <a:t>"data breach" protocol (who does what);</a:t>
            </a:r>
          </a:p>
          <a:p>
            <a:r>
              <a:rPr lang="en-US" dirty="0" smtClean="0"/>
              <a:t>impact assessment protocol;</a:t>
            </a:r>
          </a:p>
          <a:p>
            <a:r>
              <a:rPr lang="en-US" dirty="0" smtClean="0"/>
              <a:t>coordination between offices;</a:t>
            </a:r>
          </a:p>
          <a:p>
            <a:r>
              <a:rPr lang="en-US" dirty="0" smtClean="0"/>
              <a:t>coordination of texts of deeds and contracts;</a:t>
            </a:r>
          </a:p>
          <a:p>
            <a:r>
              <a:rPr lang="en-US" dirty="0" smtClean="0"/>
              <a:t>protocol for internet and e-mail use and communication devices by employees and collaborators;</a:t>
            </a:r>
          </a:p>
          <a:p>
            <a:r>
              <a:rPr lang="en-US" dirty="0" smtClean="0"/>
              <a:t>protocol for relations with user customers;</a:t>
            </a:r>
          </a:p>
          <a:p>
            <a:r>
              <a:rPr lang="en-US" dirty="0" smtClean="0"/>
              <a:t>safety protocol with the requirements for users/employees</a:t>
            </a:r>
          </a:p>
          <a:p>
            <a:endParaRPr lang="en-US" dirty="0" smtClean="0"/>
          </a:p>
          <a:p>
            <a:r>
              <a:rPr lang="en-US" dirty="0" smtClean="0"/>
              <a:t>VI - INFORMATION AND CONSENT:</a:t>
            </a:r>
          </a:p>
          <a:p>
            <a:r>
              <a:rPr lang="en-US" dirty="0" smtClean="0"/>
              <a:t>Facsimile of information models and consent collection models;</a:t>
            </a:r>
          </a:p>
          <a:p>
            <a:r>
              <a:rPr lang="en-US" dirty="0" smtClean="0"/>
              <a:t>Indication of the different "legal bases"</a:t>
            </a:r>
          </a:p>
          <a:p>
            <a:r>
              <a:rPr lang="en-US" dirty="0" smtClean="0"/>
              <a:t>Organization of internal procedures to respond to requests for access and exercise of other rights by interested parties.</a:t>
            </a:r>
          </a:p>
          <a:p>
            <a:endParaRPr lang="it-IT" dirty="0"/>
          </a:p>
        </p:txBody>
      </p:sp>
      <p:sp>
        <p:nvSpPr>
          <p:cNvPr id="4" name="Segnaposto numero diapositiva 3"/>
          <p:cNvSpPr>
            <a:spLocks noGrp="1"/>
          </p:cNvSpPr>
          <p:nvPr>
            <p:ph type="sldNum" sz="quarter" idx="10"/>
          </p:nvPr>
        </p:nvSpPr>
        <p:spPr/>
        <p:txBody>
          <a:bodyPr/>
          <a:lstStyle/>
          <a:p>
            <a:fld id="{97541970-6015-4792-8926-1BE8391DE30E}" type="slidenum">
              <a:rPr lang="it-IT" smtClean="0"/>
              <a:t>5</a:t>
            </a:fld>
            <a:endParaRPr lang="it-IT"/>
          </a:p>
        </p:txBody>
      </p:sp>
    </p:spTree>
    <p:extLst>
      <p:ext uri="{BB962C8B-B14F-4D97-AF65-F5344CB8AC3E}">
        <p14:creationId xmlns:p14="http://schemas.microsoft.com/office/powerpoint/2010/main" val="170862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This GARRBOX shared folder has many </a:t>
            </a:r>
            <a:r>
              <a:rPr lang="en-US" dirty="0" smtClean="0"/>
              <a:t>documents to keep </a:t>
            </a:r>
            <a:r>
              <a:rPr lang="en-US" dirty="0" smtClean="0"/>
              <a:t>up-to-date.</a:t>
            </a:r>
            <a:r>
              <a:rPr lang="en-US" baseline="0" dirty="0" smtClean="0"/>
              <a:t> M</a:t>
            </a:r>
            <a:r>
              <a:rPr lang="en-US" dirty="0" smtClean="0"/>
              <a:t>anaging many </a:t>
            </a:r>
            <a:r>
              <a:rPr lang="en-US" dirty="0" smtClean="0"/>
              <a:t>documents </a:t>
            </a:r>
            <a:r>
              <a:rPr lang="en-US" dirty="0" smtClean="0"/>
              <a:t>and </a:t>
            </a:r>
            <a:r>
              <a:rPr lang="en-US" dirty="0" smtClean="0"/>
              <a:t>keep them updated while keeping the previous versions </a:t>
            </a:r>
            <a:r>
              <a:rPr lang="en-US" dirty="0" smtClean="0"/>
              <a:t>safe requires</a:t>
            </a:r>
            <a:r>
              <a:rPr lang="en-US" baseline="0" dirty="0" smtClean="0"/>
              <a:t> a lot of attention</a:t>
            </a:r>
            <a:r>
              <a:rPr lang="en-US" dirty="0" smtClean="0"/>
              <a:t>.</a:t>
            </a:r>
            <a:endParaRPr lang="en-US" dirty="0" smtClean="0"/>
          </a:p>
          <a:p>
            <a:endParaRPr lang="it-IT" dirty="0"/>
          </a:p>
        </p:txBody>
      </p:sp>
      <p:sp>
        <p:nvSpPr>
          <p:cNvPr id="4" name="Segnaposto numero diapositiva 3"/>
          <p:cNvSpPr>
            <a:spLocks noGrp="1"/>
          </p:cNvSpPr>
          <p:nvPr>
            <p:ph type="sldNum" sz="quarter" idx="10"/>
          </p:nvPr>
        </p:nvSpPr>
        <p:spPr/>
        <p:txBody>
          <a:bodyPr/>
          <a:lstStyle/>
          <a:p>
            <a:fld id="{97541970-6015-4792-8926-1BE8391DE30E}" type="slidenum">
              <a:rPr lang="it-IT" smtClean="0"/>
              <a:t>6</a:t>
            </a:fld>
            <a:endParaRPr lang="it-IT"/>
          </a:p>
        </p:txBody>
      </p:sp>
    </p:spTree>
    <p:extLst>
      <p:ext uri="{BB962C8B-B14F-4D97-AF65-F5344CB8AC3E}">
        <p14:creationId xmlns:p14="http://schemas.microsoft.com/office/powerpoint/2010/main" val="1928429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 </a:t>
            </a:r>
          </a:p>
          <a:p>
            <a:pPr marL="171450" indent="-171450">
              <a:buFontTx/>
              <a:buChar char="-"/>
            </a:pPr>
            <a:r>
              <a:rPr lang="en-US" dirty="0" smtClean="0"/>
              <a:t>DATA </a:t>
            </a:r>
            <a:r>
              <a:rPr lang="en-US" dirty="0" smtClean="0"/>
              <a:t>CONTROLLER: </a:t>
            </a:r>
            <a:r>
              <a:rPr lang="en-US" dirty="0" smtClean="0"/>
              <a:t>we studied the </a:t>
            </a:r>
            <a:r>
              <a:rPr lang="en-US" dirty="0" smtClean="0"/>
              <a:t>roles and </a:t>
            </a:r>
            <a:r>
              <a:rPr lang="en-US" dirty="0" smtClean="0"/>
              <a:t>responsibilities of DC – and assign an </a:t>
            </a:r>
            <a:r>
              <a:rPr lang="en-US" dirty="0" smtClean="0"/>
              <a:t>email dedicated to </a:t>
            </a:r>
            <a:r>
              <a:rPr lang="en-US" dirty="0" smtClean="0"/>
              <a:t>communicate </a:t>
            </a:r>
            <a:r>
              <a:rPr lang="en-US" dirty="0" smtClean="0"/>
              <a:t>with the </a:t>
            </a:r>
            <a:r>
              <a:rPr lang="en-US" dirty="0" smtClean="0"/>
              <a:t>controller</a:t>
            </a:r>
          </a:p>
          <a:p>
            <a:pPr marL="171450" indent="-171450">
              <a:buFontTx/>
              <a:buChar char="-"/>
            </a:pPr>
            <a:endParaRPr lang="en-US" dirty="0" smtClean="0"/>
          </a:p>
          <a:p>
            <a:pPr marL="171450" indent="-171450">
              <a:buFontTx/>
              <a:buChar char="-"/>
            </a:pPr>
            <a:r>
              <a:rPr lang="it-IT" dirty="0" smtClean="0"/>
              <a:t>DATA</a:t>
            </a:r>
            <a:r>
              <a:rPr lang="it-IT" baseline="0" dirty="0" smtClean="0"/>
              <a:t> </a:t>
            </a:r>
            <a:r>
              <a:rPr lang="it-IT" baseline="0" dirty="0" smtClean="0"/>
              <a:t>PROCESSOR:  </a:t>
            </a:r>
            <a:r>
              <a:rPr lang="it-IT" baseline="0" dirty="0" err="1" smtClean="0"/>
              <a:t>we</a:t>
            </a:r>
            <a:r>
              <a:rPr lang="it-IT" baseline="0" dirty="0" smtClean="0"/>
              <a:t> </a:t>
            </a:r>
            <a:r>
              <a:rPr lang="en-US" baseline="0" dirty="0" smtClean="0"/>
              <a:t>a</a:t>
            </a:r>
            <a:r>
              <a:rPr lang="en-US" dirty="0" smtClean="0"/>
              <a:t>ppointed an </a:t>
            </a:r>
            <a:r>
              <a:rPr lang="en-US" dirty="0" smtClean="0"/>
              <a:t>internal Data </a:t>
            </a:r>
            <a:r>
              <a:rPr lang="en-US" dirty="0" smtClean="0"/>
              <a:t>Processor – this </a:t>
            </a:r>
            <a:r>
              <a:rPr lang="en-US" dirty="0" smtClean="0"/>
              <a:t>is in fact a very detailed delegation, containing all the </a:t>
            </a:r>
            <a:r>
              <a:rPr lang="en-US" dirty="0" smtClean="0"/>
              <a:t>data required </a:t>
            </a:r>
            <a:r>
              <a:rPr lang="en-US" dirty="0" smtClean="0"/>
              <a:t>by art. </a:t>
            </a:r>
            <a:r>
              <a:rPr lang="en-US" dirty="0" smtClean="0"/>
              <a:t>28 of </a:t>
            </a:r>
            <a:r>
              <a:rPr lang="en-US" dirty="0" err="1" smtClean="0"/>
              <a:t>gdpr</a:t>
            </a:r>
            <a:r>
              <a:rPr lang="en-US" dirty="0" smtClean="0"/>
              <a:t>.</a:t>
            </a:r>
            <a:r>
              <a:rPr lang="en-US" baseline="0" dirty="0" smtClean="0"/>
              <a:t> T</a:t>
            </a:r>
            <a:r>
              <a:rPr lang="en-US" dirty="0" smtClean="0"/>
              <a:t>he assignment of the role gives to the processor the same </a:t>
            </a:r>
            <a:r>
              <a:rPr lang="en-US" dirty="0" smtClean="0"/>
              <a:t>duties and powers of the Controller, as the President of GARR does not perform executive </a:t>
            </a:r>
            <a:r>
              <a:rPr lang="en-US" dirty="0" smtClean="0"/>
              <a:t>tasks.</a:t>
            </a:r>
          </a:p>
          <a:p>
            <a:pPr marL="171450" indent="-171450">
              <a:buFontTx/>
              <a:buChar char="-"/>
            </a:pPr>
            <a:endParaRPr lang="en-US" dirty="0" smtClean="0"/>
          </a:p>
          <a:p>
            <a:pPr marL="171450" indent="-171450">
              <a:buFontTx/>
              <a:buChar char="-"/>
            </a:pPr>
            <a:r>
              <a:rPr lang="en-US" baseline="0" dirty="0" smtClean="0"/>
              <a:t>AUTHORIZED PERSON: </a:t>
            </a:r>
            <a:r>
              <a:rPr lang="en-US" baseline="0" dirty="0" smtClean="0"/>
              <a:t>the </a:t>
            </a:r>
            <a:r>
              <a:rPr lang="en-US" baseline="0" dirty="0" smtClean="0"/>
              <a:t>category of person authorized to process personal </a:t>
            </a:r>
            <a:r>
              <a:rPr lang="en-US" baseline="0" dirty="0" smtClean="0"/>
              <a:t>data consists of employees who have access to the data base. They were all identified and allowed </a:t>
            </a:r>
            <a:r>
              <a:rPr lang="en-US" baseline="0" dirty="0" smtClean="0"/>
              <a:t>by the </a:t>
            </a:r>
            <a:r>
              <a:rPr lang="en-US" baseline="0" dirty="0" smtClean="0"/>
              <a:t>controller to </a:t>
            </a:r>
            <a:r>
              <a:rPr lang="en-US" baseline="0" dirty="0" smtClean="0"/>
              <a:t>process the </a:t>
            </a:r>
            <a:r>
              <a:rPr lang="en-US" baseline="0" dirty="0" smtClean="0"/>
              <a:t>data.  </a:t>
            </a:r>
            <a:endParaRPr lang="en-US" baseline="0" dirty="0" smtClean="0"/>
          </a:p>
          <a:p>
            <a:pPr marL="171450" indent="-171450">
              <a:buFontTx/>
              <a:buChar char="-"/>
            </a:pPr>
            <a:r>
              <a:rPr lang="en-US" baseline="0" dirty="0" smtClean="0"/>
              <a:t>DPO has been appointed and the communication to the authority is done.</a:t>
            </a:r>
            <a:endParaRPr lang="en-US" baseline="0" dirty="0" smtClean="0"/>
          </a:p>
          <a:p>
            <a:pPr marL="171450" indent="-171450">
              <a:buFontTx/>
              <a:buChar char="-"/>
            </a:pPr>
            <a:endParaRPr lang="en-US" baseline="0" dirty="0" smtClean="0"/>
          </a:p>
          <a:p>
            <a:pPr marL="0" indent="0">
              <a:buFontTx/>
              <a:buNone/>
            </a:pPr>
            <a:r>
              <a:rPr lang="en-US" dirty="0" smtClean="0"/>
              <a:t>B) The organizational actions required the preparation </a:t>
            </a:r>
            <a:r>
              <a:rPr lang="en-US" dirty="0" smtClean="0"/>
              <a:t>and the signing </a:t>
            </a:r>
            <a:r>
              <a:rPr lang="en-US" dirty="0" smtClean="0"/>
              <a:t>of contractual agreements </a:t>
            </a:r>
            <a:r>
              <a:rPr lang="en-US" dirty="0" smtClean="0"/>
              <a:t>for </a:t>
            </a:r>
            <a:r>
              <a:rPr lang="en-US" dirty="0" smtClean="0"/>
              <a:t>the engagement and also </a:t>
            </a:r>
            <a:r>
              <a:rPr lang="en-US" dirty="0" smtClean="0"/>
              <a:t>needed the </a:t>
            </a:r>
            <a:r>
              <a:rPr lang="en-US" dirty="0" smtClean="0"/>
              <a:t>attribution of an e-mail and phone contacts dedicated to each role.</a:t>
            </a:r>
          </a:p>
          <a:p>
            <a:pPr marL="0" indent="0">
              <a:buFontTx/>
              <a:buNone/>
            </a:pPr>
            <a:endParaRPr lang="en-US" dirty="0" smtClean="0"/>
          </a:p>
          <a:p>
            <a:pPr marL="0" indent="0">
              <a:buFontTx/>
              <a:buNone/>
            </a:pPr>
            <a:r>
              <a:rPr lang="en-US" dirty="0" smtClean="0"/>
              <a:t>C) We have created the necessary conditions for the exercise of the rights of the interested parties and </a:t>
            </a:r>
            <a:r>
              <a:rPr lang="en-US" dirty="0" smtClean="0"/>
              <a:t>also we have </a:t>
            </a:r>
            <a:r>
              <a:rPr lang="en-US" dirty="0" smtClean="0"/>
              <a:t>allowed communications between the DPO and the Authority</a:t>
            </a:r>
          </a:p>
        </p:txBody>
      </p:sp>
      <p:sp>
        <p:nvSpPr>
          <p:cNvPr id="4" name="Segnaposto numero diapositiva 3"/>
          <p:cNvSpPr>
            <a:spLocks noGrp="1"/>
          </p:cNvSpPr>
          <p:nvPr>
            <p:ph type="sldNum" sz="quarter" idx="10"/>
          </p:nvPr>
        </p:nvSpPr>
        <p:spPr/>
        <p:txBody>
          <a:bodyPr/>
          <a:lstStyle/>
          <a:p>
            <a:fld id="{97541970-6015-4792-8926-1BE8391DE30E}" type="slidenum">
              <a:rPr lang="it-IT" smtClean="0"/>
              <a:t>7</a:t>
            </a:fld>
            <a:endParaRPr lang="it-IT"/>
          </a:p>
        </p:txBody>
      </p:sp>
    </p:spTree>
    <p:extLst>
      <p:ext uri="{BB962C8B-B14F-4D97-AF65-F5344CB8AC3E}">
        <p14:creationId xmlns:p14="http://schemas.microsoft.com/office/powerpoint/2010/main" val="3343286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A: Action -  adjustment of privacy notices (based</a:t>
            </a:r>
            <a:r>
              <a:rPr lang="en-US" baseline="0" dirty="0" smtClean="0"/>
              <a:t> on the results of the survey) </a:t>
            </a:r>
            <a:r>
              <a:rPr lang="en-US" dirty="0" smtClean="0"/>
              <a:t>and of the IT procedures necessary for the registration of the acknowledgment of the information or recording of consent to the processing of data;</a:t>
            </a:r>
          </a:p>
          <a:p>
            <a:r>
              <a:rPr lang="en-US" dirty="0" smtClean="0"/>
              <a:t>writing an additional annex to contracts with the Users of the network, with which the GARR is appointed data processor for the purposes necessary to execute the contract. In fact, as part of the contractual relationship with the GARR, the User is required to indicate an administrative contact person (APA), a technical contact person (APM) and an executor of the contract, reporting the contact details mail and telephone, in addition to the reference office . These data are not provided directly by the interested party but by the Entity interested in the services. It is also possible that the User must accept the technical staff who go to carry out or maintain the connection. The contact details of the personnel who receive the workers </a:t>
            </a:r>
            <a:r>
              <a:rPr lang="en-US" dirty="0" smtClean="0"/>
              <a:t>must </a:t>
            </a:r>
            <a:r>
              <a:rPr lang="en-US" dirty="0" smtClean="0"/>
              <a:t>be </a:t>
            </a:r>
            <a:r>
              <a:rPr lang="en-US" dirty="0" smtClean="0"/>
              <a:t>available </a:t>
            </a:r>
            <a:r>
              <a:rPr lang="en-US" dirty="0" smtClean="0"/>
              <a:t>to the personnel who intervene on the spot. For these reasons a document has been prepared in compliance with the provisions of art. 28 GDPR.</a:t>
            </a:r>
          </a:p>
          <a:p>
            <a:endParaRPr lang="en-US" dirty="0" smtClean="0"/>
          </a:p>
          <a:p>
            <a:r>
              <a:rPr lang="en-US" dirty="0" smtClean="0"/>
              <a:t>B): Lived experience</a:t>
            </a:r>
            <a:r>
              <a:rPr lang="en-US" dirty="0" smtClean="0"/>
              <a:t>:</a:t>
            </a:r>
          </a:p>
          <a:p>
            <a:endParaRPr lang="en-US" dirty="0" smtClean="0"/>
          </a:p>
          <a:p>
            <a:pPr marL="228600" indent="-228600">
              <a:buAutoNum type="alphaLcParenR"/>
            </a:pPr>
            <a:r>
              <a:rPr lang="en-US" dirty="0" smtClean="0"/>
              <a:t>it </a:t>
            </a:r>
            <a:r>
              <a:rPr lang="en-US" dirty="0" smtClean="0"/>
              <a:t>was necessary that the GARR personnel involved in the processing of personal data assumed a non-disclosure agreement (expressly provided for by </a:t>
            </a:r>
            <a:r>
              <a:rPr lang="en-US" dirty="0" smtClean="0"/>
              <a:t>GDPR Article </a:t>
            </a:r>
            <a:r>
              <a:rPr lang="en-US" dirty="0" smtClean="0"/>
              <a:t>28 paragraph 3 letter d), for which all employees has to sign up, </a:t>
            </a:r>
            <a:r>
              <a:rPr lang="en-US" dirty="0" smtClean="0"/>
              <a:t>also new hires.</a:t>
            </a:r>
          </a:p>
          <a:p>
            <a:pPr marL="0" indent="0">
              <a:buNone/>
            </a:pPr>
            <a:endParaRPr lang="en-US" dirty="0" smtClean="0"/>
          </a:p>
          <a:p>
            <a:r>
              <a:rPr lang="en-US" dirty="0" smtClean="0"/>
              <a:t>b) </a:t>
            </a:r>
            <a:r>
              <a:rPr lang="en-US" dirty="0" smtClean="0"/>
              <a:t>ISSUE: the </a:t>
            </a:r>
            <a:r>
              <a:rPr lang="en-US" dirty="0" smtClean="0"/>
              <a:t>engagement of the Data Processor requires</a:t>
            </a:r>
            <a:r>
              <a:rPr lang="en-US" baseline="0" dirty="0" smtClean="0"/>
              <a:t> an agreement. The </a:t>
            </a:r>
            <a:r>
              <a:rPr lang="en-US" dirty="0" smtClean="0"/>
              <a:t>contractual nature of the agreement (required by the GDPR art. 28) may make it impossible to finalize it.</a:t>
            </a:r>
            <a:r>
              <a:rPr lang="en-US" baseline="0" dirty="0" smtClean="0"/>
              <a:t> </a:t>
            </a:r>
            <a:r>
              <a:rPr lang="en-US" dirty="0" smtClean="0"/>
              <a:t>In fact, it happened that some Users did not return the signed attachment, or that they request to modify the conditions by introducing unforeseen obligations to</a:t>
            </a:r>
            <a:r>
              <a:rPr lang="en-US" baseline="0" dirty="0" smtClean="0"/>
              <a:t> </a:t>
            </a:r>
            <a:r>
              <a:rPr lang="en-US" baseline="0" dirty="0" smtClean="0"/>
              <a:t>the other </a:t>
            </a:r>
            <a:r>
              <a:rPr lang="en-US" baseline="0" dirty="0" smtClean="0"/>
              <a:t>party</a:t>
            </a:r>
            <a:r>
              <a:rPr lang="en-US" baseline="0" dirty="0" smtClean="0"/>
              <a:t>. in these cases we plan to send a unilateral deed that commits the GARR as processor towards the controller, as required by the art. 28 par. 3.</a:t>
            </a:r>
            <a:endParaRPr lang="it-IT" dirty="0"/>
          </a:p>
        </p:txBody>
      </p:sp>
      <p:sp>
        <p:nvSpPr>
          <p:cNvPr id="4" name="Segnaposto numero diapositiva 3"/>
          <p:cNvSpPr>
            <a:spLocks noGrp="1"/>
          </p:cNvSpPr>
          <p:nvPr>
            <p:ph type="sldNum" sz="quarter" idx="10"/>
          </p:nvPr>
        </p:nvSpPr>
        <p:spPr/>
        <p:txBody>
          <a:bodyPr/>
          <a:lstStyle/>
          <a:p>
            <a:fld id="{97541970-6015-4792-8926-1BE8391DE30E}" type="slidenum">
              <a:rPr lang="it-IT" smtClean="0"/>
              <a:t>8</a:t>
            </a:fld>
            <a:endParaRPr lang="it-IT"/>
          </a:p>
        </p:txBody>
      </p:sp>
    </p:spTree>
    <p:extLst>
      <p:ext uri="{BB962C8B-B14F-4D97-AF65-F5344CB8AC3E}">
        <p14:creationId xmlns:p14="http://schemas.microsoft.com/office/powerpoint/2010/main" val="2163002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Staff training courses were organized</a:t>
            </a:r>
            <a:r>
              <a:rPr lang="en-US" baseline="0" dirty="0" smtClean="0"/>
              <a:t> inside GARR</a:t>
            </a:r>
            <a:r>
              <a:rPr lang="en-US" dirty="0" smtClean="0"/>
              <a:t>.</a:t>
            </a:r>
            <a:r>
              <a:rPr lang="en-US" baseline="0" dirty="0" smtClean="0"/>
              <a:t> The courses were dedicated to the various departments and, with the exception of the general part, courses, lasting 2/3 hours, </a:t>
            </a:r>
            <a:r>
              <a:rPr lang="en-US" baseline="0" dirty="0" smtClean="0"/>
              <a:t>the courses were </a:t>
            </a:r>
            <a:r>
              <a:rPr lang="en-US" baseline="0" dirty="0" smtClean="0"/>
              <a:t>tailored to the needs of each department.</a:t>
            </a:r>
          </a:p>
          <a:p>
            <a:r>
              <a:rPr lang="en-US" dirty="0" smtClean="0"/>
              <a:t>They focused on the GDPR principles, underlying the legislation on privacy (privacy by design and by default, accountability, accuracy, data minimization, duration of treatment, etc.); the definitions (art. 4) of data controllers, data processors, and the main actions to be taken to guarantee data protection</a:t>
            </a:r>
            <a:r>
              <a:rPr lang="en-US" dirty="0" smtClean="0"/>
              <a:t>.</a:t>
            </a:r>
          </a:p>
          <a:p>
            <a:endParaRPr lang="en-US" dirty="0" smtClean="0"/>
          </a:p>
          <a:p>
            <a:r>
              <a:rPr lang="en-US" dirty="0" smtClean="0"/>
              <a:t>The comparison with the staff requires to find practical solutions that are legally compliant with the regulation, without having to give up the processing of useful personal data. </a:t>
            </a:r>
            <a:r>
              <a:rPr lang="en-US" smtClean="0"/>
              <a:t>An example may be the processing of personal data (even potentially sensitive) in the organization of events involving the provision of meals or mobility assistance.</a:t>
            </a:r>
            <a:endParaRPr lang="it-IT" dirty="0"/>
          </a:p>
        </p:txBody>
      </p:sp>
      <p:sp>
        <p:nvSpPr>
          <p:cNvPr id="4" name="Segnaposto numero diapositiva 3"/>
          <p:cNvSpPr>
            <a:spLocks noGrp="1"/>
          </p:cNvSpPr>
          <p:nvPr>
            <p:ph type="sldNum" sz="quarter" idx="10"/>
          </p:nvPr>
        </p:nvSpPr>
        <p:spPr/>
        <p:txBody>
          <a:bodyPr/>
          <a:lstStyle/>
          <a:p>
            <a:fld id="{97541970-6015-4792-8926-1BE8391DE30E}" type="slidenum">
              <a:rPr lang="it-IT" smtClean="0"/>
              <a:t>9</a:t>
            </a:fld>
            <a:endParaRPr lang="it-IT"/>
          </a:p>
        </p:txBody>
      </p:sp>
    </p:spTree>
    <p:extLst>
      <p:ext uri="{BB962C8B-B14F-4D97-AF65-F5344CB8AC3E}">
        <p14:creationId xmlns:p14="http://schemas.microsoft.com/office/powerpoint/2010/main" val="3782793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612360A4-996C-469D-A9CE-2AE399B08FF4}" type="datetimeFigureOut">
              <a:rPr lang="it-IT" smtClean="0"/>
              <a:t>12/09/2018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687463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12360A4-996C-469D-A9CE-2AE399B08FF4}" type="datetimeFigureOut">
              <a:rPr lang="it-IT" smtClean="0"/>
              <a:t>12/09/2018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2575429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12360A4-996C-469D-A9CE-2AE399B08FF4}" type="datetimeFigureOut">
              <a:rPr lang="it-IT" smtClean="0"/>
              <a:t>12/09/2018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2568233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620292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612360A4-996C-469D-A9CE-2AE399B08FF4}" type="datetimeFigureOut">
              <a:rPr lang="it-IT" smtClean="0"/>
              <a:t>12/09/2018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3696812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612360A4-996C-469D-A9CE-2AE399B08FF4}" type="datetimeFigureOut">
              <a:rPr lang="it-IT" smtClean="0"/>
              <a:t>12/09/2018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230006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612360A4-996C-469D-A9CE-2AE399B08FF4}" type="datetimeFigureOut">
              <a:rPr lang="it-IT" smtClean="0"/>
              <a:t>12/09/2018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3812056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612360A4-996C-469D-A9CE-2AE399B08FF4}" type="datetimeFigureOut">
              <a:rPr lang="it-IT" smtClean="0"/>
              <a:t>12/09/2018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1663666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612360A4-996C-469D-A9CE-2AE399B08FF4}" type="datetimeFigureOut">
              <a:rPr lang="it-IT" smtClean="0"/>
              <a:t>12/09/2018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466673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12360A4-996C-469D-A9CE-2AE399B08FF4}" type="datetimeFigureOut">
              <a:rPr lang="it-IT" smtClean="0"/>
              <a:t>12/09/2018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3481007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612360A4-996C-469D-A9CE-2AE399B08FF4}" type="datetimeFigureOut">
              <a:rPr lang="it-IT" smtClean="0"/>
              <a:t>12/09/2018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1398686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612360A4-996C-469D-A9CE-2AE399B08FF4}" type="datetimeFigureOut">
              <a:rPr lang="it-IT" smtClean="0"/>
              <a:t>12/09/2018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F72B7EE-6F2B-42D7-8FCD-0E9D963894BB}" type="slidenum">
              <a:rPr lang="it-IT" smtClean="0"/>
              <a:t>‹N›</a:t>
            </a:fld>
            <a:endParaRPr lang="it-IT"/>
          </a:p>
        </p:txBody>
      </p:sp>
    </p:spTree>
    <p:extLst>
      <p:ext uri="{BB962C8B-B14F-4D97-AF65-F5344CB8AC3E}">
        <p14:creationId xmlns:p14="http://schemas.microsoft.com/office/powerpoint/2010/main" val="3919556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2360A4-996C-469D-A9CE-2AE399B08FF4}" type="datetimeFigureOut">
              <a:rPr lang="it-IT" smtClean="0"/>
              <a:t>12/09/2018</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72B7EE-6F2B-42D7-8FCD-0E9D963894BB}" type="slidenum">
              <a:rPr lang="it-IT" smtClean="0"/>
              <a:t>‹N›</a:t>
            </a:fld>
            <a:endParaRPr lang="it-IT"/>
          </a:p>
        </p:txBody>
      </p:sp>
    </p:spTree>
    <p:extLst>
      <p:ext uri="{BB962C8B-B14F-4D97-AF65-F5344CB8AC3E}">
        <p14:creationId xmlns:p14="http://schemas.microsoft.com/office/powerpoint/2010/main" val="3914936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en-US" dirty="0"/>
              <a:t>5th TF-DPR Meeting: 13th - 14th September 2018 - GARR </a:t>
            </a:r>
            <a:r>
              <a:rPr lang="en-US" dirty="0" smtClean="0"/>
              <a:t>speech</a:t>
            </a:r>
            <a:br>
              <a:rPr lang="en-US" dirty="0" smtClean="0"/>
            </a:br>
            <a:endParaRPr lang="it-IT" dirty="0"/>
          </a:p>
        </p:txBody>
      </p:sp>
      <p:sp>
        <p:nvSpPr>
          <p:cNvPr id="3" name="Sottotitolo 2"/>
          <p:cNvSpPr>
            <a:spLocks noGrp="1"/>
          </p:cNvSpPr>
          <p:nvPr>
            <p:ph type="subTitle" idx="1"/>
          </p:nvPr>
        </p:nvSpPr>
        <p:spPr/>
        <p:txBody>
          <a:bodyPr/>
          <a:lstStyle/>
          <a:p>
            <a:r>
              <a:rPr lang="it-IT" dirty="0" err="1"/>
              <a:t>GARR's</a:t>
            </a:r>
            <a:r>
              <a:rPr lang="it-IT" dirty="0"/>
              <a:t> GDPR Experience </a:t>
            </a:r>
          </a:p>
        </p:txBody>
      </p:sp>
    </p:spTree>
    <p:extLst>
      <p:ext uri="{BB962C8B-B14F-4D97-AF65-F5344CB8AC3E}">
        <p14:creationId xmlns:p14="http://schemas.microsoft.com/office/powerpoint/2010/main" val="114451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THANKS ALL</a:t>
            </a:r>
            <a:endParaRPr lang="it-IT" dirty="0"/>
          </a:p>
        </p:txBody>
      </p:sp>
    </p:spTree>
    <p:extLst>
      <p:ext uri="{BB962C8B-B14F-4D97-AF65-F5344CB8AC3E}">
        <p14:creationId xmlns:p14="http://schemas.microsoft.com/office/powerpoint/2010/main" val="226633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6152906"/>
          </a:xfrm>
        </p:spPr>
        <p:txBody>
          <a:bodyPr/>
          <a:lstStyle/>
          <a:p>
            <a:pPr algn="ctr"/>
            <a:r>
              <a:rPr lang="en-US" dirty="0" smtClean="0"/>
              <a:t>CONSORTIUM GARR </a:t>
            </a:r>
            <a:br>
              <a:rPr lang="en-US" dirty="0" smtClean="0"/>
            </a:br>
            <a:r>
              <a:rPr lang="en-US" dirty="0" smtClean="0"/>
              <a:t>GDPR COMPLIANCE PATH</a:t>
            </a:r>
            <a:br>
              <a:rPr lang="en-US" dirty="0" smtClean="0"/>
            </a:br>
            <a:r>
              <a:rPr lang="en-US" dirty="0"/>
              <a:t/>
            </a:r>
            <a:br>
              <a:rPr lang="en-US" dirty="0"/>
            </a:br>
            <a:r>
              <a:rPr lang="en-US" dirty="0" smtClean="0"/>
              <a:t>Actions </a:t>
            </a:r>
            <a:r>
              <a:rPr lang="en-US" dirty="0"/>
              <a:t>put in place by and in GARR </a:t>
            </a:r>
            <a:r>
              <a:rPr lang="en-US" dirty="0" smtClean="0"/>
              <a:t/>
            </a:r>
            <a:br>
              <a:rPr lang="en-US" dirty="0" smtClean="0"/>
            </a:br>
            <a:r>
              <a:rPr lang="en-US" dirty="0" smtClean="0"/>
              <a:t>The </a:t>
            </a:r>
            <a:r>
              <a:rPr lang="en-US" dirty="0"/>
              <a:t>lived experience </a:t>
            </a:r>
            <a:br>
              <a:rPr lang="en-US" dirty="0"/>
            </a:br>
            <a:r>
              <a:rPr lang="en-US" dirty="0" smtClean="0"/>
              <a:t>The </a:t>
            </a:r>
            <a:r>
              <a:rPr lang="en-US" dirty="0"/>
              <a:t>reached goals</a:t>
            </a:r>
          </a:p>
        </p:txBody>
      </p:sp>
    </p:spTree>
    <p:extLst>
      <p:ext uri="{BB962C8B-B14F-4D97-AF65-F5344CB8AC3E}">
        <p14:creationId xmlns:p14="http://schemas.microsoft.com/office/powerpoint/2010/main" val="3393622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786580" y="1189704"/>
            <a:ext cx="10448977" cy="3539430"/>
          </a:xfrm>
          <a:prstGeom prst="rect">
            <a:avLst/>
          </a:prstGeom>
        </p:spPr>
        <p:txBody>
          <a:bodyPr wrap="square">
            <a:spAutoFit/>
          </a:bodyPr>
          <a:lstStyle/>
          <a:p>
            <a:pPr marL="342900" indent="-342900" algn="just">
              <a:buFont typeface="Arial" panose="020B0604020202020204" pitchFamily="34" charset="0"/>
              <a:buChar char="•"/>
            </a:pPr>
            <a:r>
              <a:rPr lang="en-US" sz="3200" b="1" dirty="0"/>
              <a:t>1) </a:t>
            </a:r>
            <a:r>
              <a:rPr lang="en-US" sz="2400" b="1" dirty="0"/>
              <a:t>	</a:t>
            </a:r>
            <a:r>
              <a:rPr lang="en-US" sz="2400" b="1" dirty="0" smtClean="0"/>
              <a:t>	</a:t>
            </a:r>
            <a:r>
              <a:rPr lang="en-US" sz="3200" b="1" u="sng" cap="small" dirty="0" smtClean="0"/>
              <a:t>AWARENESS OF THE MANAGEMENT</a:t>
            </a:r>
            <a:endParaRPr lang="en-US" sz="3200" b="1" u="sng" cap="small" dirty="0"/>
          </a:p>
          <a:p>
            <a:pPr marL="342900" indent="-342900" algn="just">
              <a:buFont typeface="Arial" panose="020B0604020202020204" pitchFamily="34" charset="0"/>
              <a:buChar char="•"/>
            </a:pPr>
            <a:r>
              <a:rPr lang="en-US" sz="3200" b="1" dirty="0"/>
              <a:t>Action: </a:t>
            </a:r>
            <a:r>
              <a:rPr lang="en-US" sz="3200" dirty="0"/>
              <a:t>description of the complexity of the Privacy matter and the actions necessary for compliance with the </a:t>
            </a:r>
            <a:r>
              <a:rPr lang="en-US" sz="3200" dirty="0" smtClean="0"/>
              <a:t>GDPR</a:t>
            </a:r>
          </a:p>
          <a:p>
            <a:pPr algn="just"/>
            <a:endParaRPr lang="en-US" sz="3200" dirty="0" smtClean="0"/>
          </a:p>
          <a:p>
            <a:pPr marL="342900" indent="-342900" algn="just">
              <a:buFont typeface="Arial" panose="020B0604020202020204" pitchFamily="34" charset="0"/>
              <a:buChar char="•"/>
            </a:pPr>
            <a:r>
              <a:rPr lang="en-US" sz="3200" b="1" dirty="0" smtClean="0"/>
              <a:t>Lived </a:t>
            </a:r>
            <a:r>
              <a:rPr lang="en-US" sz="3200" b="1" dirty="0"/>
              <a:t>experience: </a:t>
            </a:r>
            <a:r>
              <a:rPr lang="en-US" sz="3200" dirty="0"/>
              <a:t>The action has had a positive effect. </a:t>
            </a:r>
            <a:endParaRPr lang="en-US" sz="3200" dirty="0" smtClean="0"/>
          </a:p>
          <a:p>
            <a:pPr marL="342900" indent="-342900" algn="just">
              <a:buFont typeface="Arial" panose="020B0604020202020204" pitchFamily="34" charset="0"/>
              <a:buChar char="•"/>
            </a:pPr>
            <a:endParaRPr lang="en-US" sz="3200" b="1" dirty="0"/>
          </a:p>
          <a:p>
            <a:pPr marL="342900" indent="-342900" algn="just">
              <a:buFont typeface="Arial" panose="020B0604020202020204" pitchFamily="34" charset="0"/>
              <a:buChar char="•"/>
            </a:pPr>
            <a:r>
              <a:rPr lang="en-US" sz="3200" b="1" dirty="0" smtClean="0"/>
              <a:t>Reached </a:t>
            </a:r>
            <a:r>
              <a:rPr lang="en-US" sz="3200" b="1" dirty="0"/>
              <a:t>goals: </a:t>
            </a:r>
            <a:r>
              <a:rPr lang="en-US" sz="3200" dirty="0"/>
              <a:t>staff </a:t>
            </a:r>
            <a:r>
              <a:rPr lang="en-US" sz="3200" dirty="0" smtClean="0"/>
              <a:t>involvement</a:t>
            </a:r>
            <a:endParaRPr lang="it-IT" sz="3200" dirty="0"/>
          </a:p>
        </p:txBody>
      </p:sp>
    </p:spTree>
    <p:extLst>
      <p:ext uri="{BB962C8B-B14F-4D97-AF65-F5344CB8AC3E}">
        <p14:creationId xmlns:p14="http://schemas.microsoft.com/office/powerpoint/2010/main" val="864697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0317" y="483477"/>
            <a:ext cx="10525071" cy="5772944"/>
          </a:xfrm>
        </p:spPr>
        <p:txBody>
          <a:bodyPr>
            <a:noAutofit/>
          </a:bodyPr>
          <a:lstStyle/>
          <a:p>
            <a:pPr marL="0" indent="0">
              <a:buNone/>
            </a:pPr>
            <a:r>
              <a:rPr lang="it-IT" b="1" dirty="0"/>
              <a:t>2)	</a:t>
            </a:r>
            <a:r>
              <a:rPr lang="it-IT" b="1" u="sng" dirty="0" err="1"/>
              <a:t>Preparation</a:t>
            </a:r>
            <a:r>
              <a:rPr lang="it-IT" b="1" u="sng" dirty="0"/>
              <a:t> of a </a:t>
            </a:r>
            <a:r>
              <a:rPr lang="it-IT" b="1" u="sng" dirty="0" err="1" smtClean="0"/>
              <a:t>Survey</a:t>
            </a:r>
            <a:endParaRPr lang="it-IT" b="1" u="sng" dirty="0" smtClean="0"/>
          </a:p>
          <a:p>
            <a:pPr marL="0" indent="0">
              <a:buNone/>
            </a:pPr>
            <a:endParaRPr lang="en-US" u="sng" dirty="0" smtClean="0"/>
          </a:p>
          <a:p>
            <a:pPr marL="0" indent="0">
              <a:buNone/>
            </a:pPr>
            <a:r>
              <a:rPr lang="en-US" u="sng" dirty="0" smtClean="0"/>
              <a:t>Action</a:t>
            </a:r>
            <a:r>
              <a:rPr lang="en-US" dirty="0" smtClean="0"/>
              <a:t>: </a:t>
            </a:r>
            <a:r>
              <a:rPr lang="en-US" dirty="0" smtClean="0"/>
              <a:t>Survey-  What</a:t>
            </a:r>
            <a:r>
              <a:rPr lang="en-US" dirty="0" smtClean="0"/>
              <a:t>, where, when, how and how long we process data</a:t>
            </a:r>
            <a:r>
              <a:rPr lang="en-US" dirty="0" smtClean="0"/>
              <a:t>.</a:t>
            </a:r>
          </a:p>
          <a:p>
            <a:pPr marL="0" indent="0">
              <a:buNone/>
            </a:pPr>
            <a:endParaRPr lang="en-US" dirty="0" smtClean="0"/>
          </a:p>
          <a:p>
            <a:r>
              <a:rPr lang="it-IT" u="sng" dirty="0" err="1" smtClean="0"/>
              <a:t>Lived</a:t>
            </a:r>
            <a:r>
              <a:rPr lang="it-IT" u="sng" dirty="0" smtClean="0"/>
              <a:t> </a:t>
            </a:r>
            <a:r>
              <a:rPr lang="it-IT" u="sng" dirty="0" err="1"/>
              <a:t>experience</a:t>
            </a:r>
            <a:r>
              <a:rPr lang="it-IT" dirty="0"/>
              <a:t>: </a:t>
            </a:r>
            <a:r>
              <a:rPr lang="en-US" dirty="0"/>
              <a:t>lack of information and lack of knowledge of legislation </a:t>
            </a:r>
            <a:r>
              <a:rPr lang="en-US" dirty="0" smtClean="0"/>
              <a:t>- actions </a:t>
            </a:r>
            <a:r>
              <a:rPr lang="en-US" dirty="0"/>
              <a:t>to be carried </a:t>
            </a:r>
            <a:r>
              <a:rPr lang="en-US" dirty="0" smtClean="0"/>
              <a:t>out.</a:t>
            </a:r>
          </a:p>
          <a:p>
            <a:pPr marL="0" indent="0">
              <a:buNone/>
            </a:pPr>
            <a:endParaRPr lang="en-US" dirty="0" smtClean="0"/>
          </a:p>
          <a:p>
            <a:r>
              <a:rPr lang="it-IT" u="sng" dirty="0" err="1" smtClean="0"/>
              <a:t>Reached</a:t>
            </a:r>
            <a:r>
              <a:rPr lang="it-IT" u="sng" dirty="0" smtClean="0"/>
              <a:t> </a:t>
            </a:r>
            <a:r>
              <a:rPr lang="it-IT" u="sng" dirty="0" err="1" smtClean="0"/>
              <a:t>goals</a:t>
            </a:r>
            <a:r>
              <a:rPr lang="it-IT" u="sng" dirty="0" smtClean="0"/>
              <a:t>: </a:t>
            </a:r>
            <a:r>
              <a:rPr lang="it-IT" dirty="0" err="1"/>
              <a:t>acquisition</a:t>
            </a:r>
            <a:r>
              <a:rPr lang="it-IT" dirty="0"/>
              <a:t> of </a:t>
            </a:r>
            <a:r>
              <a:rPr lang="it-IT" dirty="0" err="1"/>
              <a:t>important</a:t>
            </a:r>
            <a:r>
              <a:rPr lang="it-IT" dirty="0"/>
              <a:t> information</a:t>
            </a:r>
          </a:p>
        </p:txBody>
      </p:sp>
    </p:spTree>
    <p:extLst>
      <p:ext uri="{BB962C8B-B14F-4D97-AF65-F5344CB8AC3E}">
        <p14:creationId xmlns:p14="http://schemas.microsoft.com/office/powerpoint/2010/main" val="641945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733969" y="806245"/>
            <a:ext cx="11458031" cy="5078313"/>
          </a:xfrm>
          <a:prstGeom prst="rect">
            <a:avLst/>
          </a:prstGeom>
        </p:spPr>
        <p:txBody>
          <a:bodyPr wrap="square">
            <a:spAutoFit/>
          </a:bodyPr>
          <a:lstStyle/>
          <a:p>
            <a:pPr marL="457200" lvl="0" indent="-457200">
              <a:buAutoNum type="arabicParenR" startAt="3"/>
            </a:pPr>
            <a:r>
              <a:rPr lang="en-US" sz="3200" b="1" u="sng" cap="all" dirty="0" smtClean="0"/>
              <a:t>Preparation of the "Dossier Privacy”</a:t>
            </a:r>
            <a:endParaRPr lang="en-US" sz="3200" b="1" u="sng" cap="all" dirty="0" smtClean="0"/>
          </a:p>
          <a:p>
            <a:pPr lvl="0"/>
            <a:endParaRPr lang="en-US" sz="3200" b="1" dirty="0" smtClean="0"/>
          </a:p>
          <a:p>
            <a:pPr lvl="0"/>
            <a:r>
              <a:rPr lang="it-IT" sz="3200" u="sng" dirty="0" smtClean="0"/>
              <a:t>Action</a:t>
            </a:r>
            <a:r>
              <a:rPr lang="it-IT" sz="3200" u="sng" dirty="0"/>
              <a:t>: </a:t>
            </a:r>
            <a:endParaRPr lang="it-IT" sz="3200" dirty="0"/>
          </a:p>
          <a:p>
            <a:r>
              <a:rPr lang="en-US" sz="3200" dirty="0" smtClean="0"/>
              <a:t>"</a:t>
            </a:r>
            <a:r>
              <a:rPr lang="en-US" sz="3200" dirty="0"/>
              <a:t>dossier privacy</a:t>
            </a:r>
            <a:r>
              <a:rPr lang="en-US" sz="3200" dirty="0" smtClean="0"/>
              <a:t>", </a:t>
            </a:r>
          </a:p>
          <a:p>
            <a:r>
              <a:rPr lang="en-US" sz="3200" dirty="0" smtClean="0"/>
              <a:t>"</a:t>
            </a:r>
            <a:r>
              <a:rPr lang="en-US" sz="3200" dirty="0"/>
              <a:t>historical memory" of the activities carried </a:t>
            </a:r>
            <a:r>
              <a:rPr lang="en-US" sz="3200" dirty="0" smtClean="0"/>
              <a:t>out</a:t>
            </a:r>
          </a:p>
          <a:p>
            <a:r>
              <a:rPr lang="en-US" sz="3200" dirty="0" smtClean="0"/>
              <a:t> </a:t>
            </a:r>
            <a:r>
              <a:rPr lang="en-US" sz="3200" dirty="0"/>
              <a:t>of the choices made and </a:t>
            </a:r>
            <a:endParaRPr lang="en-US" sz="3200" dirty="0" smtClean="0"/>
          </a:p>
          <a:p>
            <a:r>
              <a:rPr lang="en-US" sz="3200" dirty="0" smtClean="0"/>
              <a:t>of </a:t>
            </a:r>
            <a:r>
              <a:rPr lang="en-US" sz="3200" dirty="0"/>
              <a:t>the motivations supporting the choices made</a:t>
            </a:r>
            <a:r>
              <a:rPr lang="en-US" sz="3200" dirty="0" smtClean="0"/>
              <a:t>.</a:t>
            </a:r>
            <a:endParaRPr lang="it-IT" sz="3200" dirty="0"/>
          </a:p>
          <a:p>
            <a:endParaRPr lang="it-IT" sz="3200" dirty="0"/>
          </a:p>
          <a:p>
            <a:r>
              <a:rPr lang="en-US" sz="3200" dirty="0"/>
              <a:t>The Dossier was formed over time and contains</a:t>
            </a:r>
            <a:r>
              <a:rPr lang="en-US" sz="3200" dirty="0" smtClean="0"/>
              <a:t>:</a:t>
            </a:r>
          </a:p>
          <a:p>
            <a:r>
              <a:rPr lang="en-US" dirty="0" smtClean="0"/>
              <a:t>COMPANY DATA - CURRENT LEGISLATION - DATA </a:t>
            </a:r>
            <a:r>
              <a:rPr lang="en-US" dirty="0"/>
              <a:t>PROTECTION </a:t>
            </a:r>
            <a:r>
              <a:rPr lang="en-US" dirty="0" smtClean="0"/>
              <a:t>POLICY - PRIVACY ORGANIGRAM - INTERNAL </a:t>
            </a:r>
            <a:r>
              <a:rPr lang="en-US" dirty="0"/>
              <a:t>POLICY </a:t>
            </a:r>
            <a:r>
              <a:rPr lang="en-US" dirty="0" smtClean="0"/>
              <a:t>ADJUSTMENTS - INFORMATION </a:t>
            </a:r>
            <a:r>
              <a:rPr lang="en-US" dirty="0"/>
              <a:t>AND </a:t>
            </a:r>
            <a:r>
              <a:rPr lang="en-US" dirty="0" smtClean="0"/>
              <a:t>CONSENT - SECURITY MEASURES</a:t>
            </a:r>
          </a:p>
        </p:txBody>
      </p:sp>
    </p:spTree>
    <p:extLst>
      <p:ext uri="{BB962C8B-B14F-4D97-AF65-F5344CB8AC3E}">
        <p14:creationId xmlns:p14="http://schemas.microsoft.com/office/powerpoint/2010/main" val="3553287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562346" y="1709057"/>
            <a:ext cx="11237768" cy="1569660"/>
          </a:xfrm>
          <a:prstGeom prst="rect">
            <a:avLst/>
          </a:prstGeom>
          <a:noFill/>
        </p:spPr>
        <p:txBody>
          <a:bodyPr wrap="square" rtlCol="0">
            <a:spAutoFit/>
          </a:bodyPr>
          <a:lstStyle/>
          <a:p>
            <a:r>
              <a:rPr lang="it-IT" sz="3200" u="sng" dirty="0" err="1"/>
              <a:t>Lived</a:t>
            </a:r>
            <a:r>
              <a:rPr lang="it-IT" sz="3200" u="sng" dirty="0"/>
              <a:t> </a:t>
            </a:r>
            <a:r>
              <a:rPr lang="it-IT" sz="3200" u="sng" dirty="0" err="1"/>
              <a:t>experience</a:t>
            </a:r>
            <a:r>
              <a:rPr lang="it-IT" sz="3200" u="sng" dirty="0" smtClean="0"/>
              <a:t>: a </a:t>
            </a:r>
            <a:r>
              <a:rPr lang="it-IT" sz="3200" u="sng" dirty="0" err="1" smtClean="0"/>
              <a:t>lot</a:t>
            </a:r>
            <a:r>
              <a:rPr lang="it-IT" sz="3200" u="sng" dirty="0" smtClean="0"/>
              <a:t> of </a:t>
            </a:r>
            <a:r>
              <a:rPr lang="it-IT" sz="3200" u="sng" dirty="0" err="1" smtClean="0"/>
              <a:t>files</a:t>
            </a:r>
            <a:r>
              <a:rPr lang="it-IT" sz="3200" u="sng" dirty="0" smtClean="0"/>
              <a:t> to be </a:t>
            </a:r>
            <a:r>
              <a:rPr lang="it-IT" sz="3200" u="sng" dirty="0" err="1" smtClean="0"/>
              <a:t>kept</a:t>
            </a:r>
            <a:r>
              <a:rPr lang="it-IT" sz="3200" u="sng" dirty="0" smtClean="0"/>
              <a:t> in </a:t>
            </a:r>
            <a:r>
              <a:rPr lang="it-IT" sz="3200" u="sng" dirty="0" err="1" smtClean="0"/>
              <a:t>order</a:t>
            </a:r>
            <a:endParaRPr lang="it-IT" sz="3200" dirty="0"/>
          </a:p>
          <a:p>
            <a:r>
              <a:rPr lang="it-IT" sz="3200" dirty="0"/>
              <a:t> </a:t>
            </a:r>
          </a:p>
          <a:p>
            <a:r>
              <a:rPr lang="it-IT" sz="3200" u="sng" dirty="0" err="1"/>
              <a:t>Reached</a:t>
            </a:r>
            <a:r>
              <a:rPr lang="it-IT" sz="3200" u="sng" dirty="0"/>
              <a:t> </a:t>
            </a:r>
            <a:r>
              <a:rPr lang="it-IT" sz="3200" u="sng" dirty="0" err="1"/>
              <a:t>goals</a:t>
            </a:r>
            <a:r>
              <a:rPr lang="it-IT" sz="3200" u="sng" dirty="0"/>
              <a:t>: </a:t>
            </a:r>
            <a:r>
              <a:rPr lang="it-IT" sz="3200" dirty="0" smtClean="0"/>
              <a:t>ACCOUNTABILITY</a:t>
            </a:r>
            <a:endParaRPr lang="it-IT" sz="3200" dirty="0"/>
          </a:p>
        </p:txBody>
      </p:sp>
    </p:spTree>
    <p:extLst>
      <p:ext uri="{BB962C8B-B14F-4D97-AF65-F5344CB8AC3E}">
        <p14:creationId xmlns:p14="http://schemas.microsoft.com/office/powerpoint/2010/main" val="2583592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31371" y="108857"/>
            <a:ext cx="10863944" cy="6494085"/>
          </a:xfrm>
          <a:prstGeom prst="rect">
            <a:avLst/>
          </a:prstGeom>
          <a:noFill/>
        </p:spPr>
        <p:txBody>
          <a:bodyPr wrap="square" rtlCol="0">
            <a:spAutoFit/>
          </a:bodyPr>
          <a:lstStyle/>
          <a:p>
            <a:pPr lvl="0"/>
            <a:r>
              <a:rPr lang="en-US" sz="3200" b="1" dirty="0" smtClean="0"/>
              <a:t>4)</a:t>
            </a:r>
            <a:r>
              <a:rPr lang="en-US" sz="3200" b="1" cap="all" dirty="0" smtClean="0"/>
              <a:t>	</a:t>
            </a:r>
            <a:r>
              <a:rPr lang="en-US" sz="3200" b="1" u="sng" cap="all" dirty="0" smtClean="0"/>
              <a:t>Definition </a:t>
            </a:r>
            <a:r>
              <a:rPr lang="en-US" sz="3200" b="1" u="sng" cap="all" dirty="0"/>
              <a:t>of the Privacy Organization Chart</a:t>
            </a:r>
            <a:r>
              <a:rPr lang="it-IT" sz="3200" cap="all" dirty="0"/>
              <a:t> </a:t>
            </a:r>
          </a:p>
          <a:p>
            <a:r>
              <a:rPr lang="it-IT" sz="3200" u="sng" dirty="0" smtClean="0"/>
              <a:t>Action</a:t>
            </a:r>
            <a:r>
              <a:rPr lang="it-IT" sz="3200" u="sng" dirty="0"/>
              <a:t>:</a:t>
            </a:r>
            <a:r>
              <a:rPr lang="it-IT" sz="3200" dirty="0"/>
              <a:t> </a:t>
            </a:r>
          </a:p>
          <a:p>
            <a:pPr lvl="0"/>
            <a:r>
              <a:rPr lang="it-IT" sz="3200" dirty="0" smtClean="0"/>
              <a:t>Accounting of:</a:t>
            </a:r>
          </a:p>
          <a:p>
            <a:pPr lvl="0"/>
            <a:r>
              <a:rPr lang="it-IT" sz="3200" b="1" dirty="0" smtClean="0"/>
              <a:t>Data </a:t>
            </a:r>
            <a:r>
              <a:rPr lang="it-IT" sz="3200" b="1" dirty="0" smtClean="0"/>
              <a:t>Controller</a:t>
            </a:r>
            <a:endParaRPr lang="it-IT" sz="3200" dirty="0"/>
          </a:p>
          <a:p>
            <a:pPr lvl="0"/>
            <a:r>
              <a:rPr lang="it-IT" sz="3200" b="1" dirty="0" smtClean="0"/>
              <a:t>Data </a:t>
            </a:r>
            <a:r>
              <a:rPr lang="it-IT" sz="3200" b="1" dirty="0"/>
              <a:t>Processor</a:t>
            </a:r>
            <a:r>
              <a:rPr lang="it-IT" sz="3200" dirty="0"/>
              <a:t> </a:t>
            </a:r>
            <a:endParaRPr lang="it-IT" sz="3200" dirty="0" smtClean="0"/>
          </a:p>
          <a:p>
            <a:pPr lvl="0"/>
            <a:r>
              <a:rPr lang="it-IT" sz="3200" b="1" dirty="0" err="1" smtClean="0"/>
              <a:t>Authorized</a:t>
            </a:r>
            <a:r>
              <a:rPr lang="it-IT" sz="3200" b="1" dirty="0" smtClean="0"/>
              <a:t> </a:t>
            </a:r>
            <a:r>
              <a:rPr lang="it-IT" sz="3200" b="1" dirty="0" err="1" smtClean="0"/>
              <a:t>Persons</a:t>
            </a:r>
            <a:endParaRPr lang="it-IT" sz="3200" b="1" dirty="0"/>
          </a:p>
          <a:p>
            <a:pPr lvl="0"/>
            <a:r>
              <a:rPr lang="it-IT" sz="3200" b="1" dirty="0" smtClean="0"/>
              <a:t>DPO</a:t>
            </a:r>
          </a:p>
          <a:p>
            <a:r>
              <a:rPr lang="it-IT" sz="3200" u="sng" dirty="0" err="1" smtClean="0"/>
              <a:t>Lived</a:t>
            </a:r>
            <a:r>
              <a:rPr lang="it-IT" sz="3200" u="sng" dirty="0" smtClean="0"/>
              <a:t> </a:t>
            </a:r>
            <a:r>
              <a:rPr lang="it-IT" sz="3200" u="sng" dirty="0" err="1"/>
              <a:t>experience</a:t>
            </a:r>
            <a:r>
              <a:rPr lang="it-IT" sz="3200" dirty="0"/>
              <a:t>: </a:t>
            </a:r>
            <a:r>
              <a:rPr lang="it-IT" sz="3200" b="1" dirty="0"/>
              <a:t> </a:t>
            </a:r>
            <a:r>
              <a:rPr lang="en-US" sz="3200" dirty="0"/>
              <a:t>the assignment of roles and tasks required the preparation </a:t>
            </a:r>
            <a:r>
              <a:rPr lang="en-US" sz="3200" dirty="0" smtClean="0"/>
              <a:t>and the signature of </a:t>
            </a:r>
            <a:r>
              <a:rPr lang="en-US" sz="3200" dirty="0"/>
              <a:t>appropriate contracts and legal </a:t>
            </a:r>
            <a:r>
              <a:rPr lang="en-US" sz="3200" dirty="0" smtClean="0"/>
              <a:t>deeds (non disclosure agreement)</a:t>
            </a:r>
            <a:endParaRPr lang="en-US" sz="3200" dirty="0" smtClean="0"/>
          </a:p>
          <a:p>
            <a:r>
              <a:rPr lang="it-IT" sz="3200" u="sng" dirty="0" err="1" smtClean="0"/>
              <a:t>Reached</a:t>
            </a:r>
            <a:r>
              <a:rPr lang="it-IT" sz="3200" u="sng" dirty="0" smtClean="0"/>
              <a:t> </a:t>
            </a:r>
            <a:r>
              <a:rPr lang="it-IT" sz="3200" u="sng" dirty="0" err="1"/>
              <a:t>goals</a:t>
            </a:r>
            <a:r>
              <a:rPr lang="it-IT" sz="3200" dirty="0" smtClean="0"/>
              <a:t>: </a:t>
            </a:r>
            <a:r>
              <a:rPr lang="it-IT" sz="3200" dirty="0" err="1" smtClean="0"/>
              <a:t>we</a:t>
            </a:r>
            <a:r>
              <a:rPr lang="it-IT" sz="3200" dirty="0" smtClean="0"/>
              <a:t> </a:t>
            </a:r>
            <a:r>
              <a:rPr lang="it-IT" sz="3200" dirty="0" err="1" smtClean="0"/>
              <a:t>have</a:t>
            </a:r>
            <a:r>
              <a:rPr lang="it-IT" sz="3200" dirty="0" smtClean="0"/>
              <a:t> the </a:t>
            </a:r>
            <a:r>
              <a:rPr lang="it-IT" sz="3200" dirty="0" err="1" smtClean="0"/>
              <a:t>basic</a:t>
            </a:r>
            <a:r>
              <a:rPr lang="it-IT" sz="3200" dirty="0" smtClean="0"/>
              <a:t> </a:t>
            </a:r>
            <a:r>
              <a:rPr lang="en-US" sz="3200" dirty="0" smtClean="0"/>
              <a:t>conditions </a:t>
            </a:r>
            <a:r>
              <a:rPr lang="en-US" sz="3200" dirty="0"/>
              <a:t>for the exercise of the rights of data subjects and </a:t>
            </a:r>
            <a:r>
              <a:rPr lang="en-US" sz="3200" dirty="0" smtClean="0"/>
              <a:t>communications </a:t>
            </a:r>
            <a:r>
              <a:rPr lang="en-US" sz="3200" dirty="0"/>
              <a:t>between the DPO and the </a:t>
            </a:r>
            <a:r>
              <a:rPr lang="en-US" sz="3200" dirty="0" smtClean="0"/>
              <a:t>Authority</a:t>
            </a:r>
            <a:endParaRPr lang="en-US" sz="3200" b="1" dirty="0" smtClean="0"/>
          </a:p>
        </p:txBody>
      </p:sp>
    </p:spTree>
    <p:extLst>
      <p:ext uri="{BB962C8B-B14F-4D97-AF65-F5344CB8AC3E}">
        <p14:creationId xmlns:p14="http://schemas.microsoft.com/office/powerpoint/2010/main" val="40372526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1513" y="653143"/>
            <a:ext cx="11991459" cy="5509200"/>
          </a:xfrm>
          <a:prstGeom prst="rect">
            <a:avLst/>
          </a:prstGeom>
        </p:spPr>
        <p:txBody>
          <a:bodyPr wrap="square">
            <a:spAutoFit/>
          </a:bodyPr>
          <a:lstStyle/>
          <a:p>
            <a:pPr algn="just"/>
            <a:r>
              <a:rPr lang="it-IT" sz="3200" b="1" dirty="0"/>
              <a:t>5)	</a:t>
            </a:r>
            <a:r>
              <a:rPr lang="en-US" sz="2400" b="1" u="sng" cap="all" dirty="0"/>
              <a:t>Adjustment of </a:t>
            </a:r>
            <a:r>
              <a:rPr lang="en-US" sz="2400" b="1" u="sng" cap="all" dirty="0" smtClean="0"/>
              <a:t>contract templates </a:t>
            </a:r>
            <a:r>
              <a:rPr lang="en-US" sz="2400" b="1" u="sng" cap="all" dirty="0"/>
              <a:t>and review of </a:t>
            </a:r>
            <a:r>
              <a:rPr lang="en-US" sz="2400" b="1" u="sng" cap="all" dirty="0" smtClean="0"/>
              <a:t>privacy notices</a:t>
            </a:r>
            <a:endParaRPr lang="it-IT" sz="2400" b="1" u="sng" cap="all" dirty="0"/>
          </a:p>
          <a:p>
            <a:pPr algn="just"/>
            <a:endParaRPr lang="it-IT" sz="3200" dirty="0"/>
          </a:p>
          <a:p>
            <a:pPr algn="just"/>
            <a:r>
              <a:rPr lang="it-IT" sz="3200" b="1" dirty="0"/>
              <a:t>Action: </a:t>
            </a:r>
          </a:p>
          <a:p>
            <a:pPr algn="just"/>
            <a:r>
              <a:rPr lang="it-IT" sz="3200" dirty="0" err="1"/>
              <a:t>adjustment</a:t>
            </a:r>
            <a:r>
              <a:rPr lang="it-IT" sz="3200" dirty="0"/>
              <a:t> of privacy </a:t>
            </a:r>
            <a:r>
              <a:rPr lang="it-IT" sz="3200" dirty="0" err="1" smtClean="0"/>
              <a:t>notices</a:t>
            </a:r>
            <a:r>
              <a:rPr lang="it-IT" sz="3200" dirty="0"/>
              <a:t>; non-</a:t>
            </a:r>
            <a:r>
              <a:rPr lang="it-IT" sz="3200" dirty="0" err="1"/>
              <a:t>disclosure</a:t>
            </a:r>
            <a:r>
              <a:rPr lang="it-IT" sz="3200" dirty="0"/>
              <a:t> </a:t>
            </a:r>
            <a:r>
              <a:rPr lang="it-IT" sz="3200" dirty="0" err="1"/>
              <a:t>agreement</a:t>
            </a:r>
            <a:r>
              <a:rPr lang="it-IT" sz="3200" dirty="0"/>
              <a:t> </a:t>
            </a:r>
            <a:r>
              <a:rPr lang="it-IT" sz="3200" dirty="0" smtClean="0"/>
              <a:t>for </a:t>
            </a:r>
            <a:r>
              <a:rPr lang="it-IT" sz="3200" dirty="0" err="1" smtClean="0"/>
              <a:t>employes</a:t>
            </a:r>
            <a:r>
              <a:rPr lang="it-IT" sz="3200" dirty="0" smtClean="0"/>
              <a:t>; </a:t>
            </a:r>
            <a:r>
              <a:rPr lang="it-IT" sz="3200" dirty="0" err="1" smtClean="0"/>
              <a:t>contract</a:t>
            </a:r>
            <a:r>
              <a:rPr lang="it-IT" sz="3200" dirty="0" smtClean="0"/>
              <a:t> for data processor engagement (art. 28</a:t>
            </a:r>
            <a:r>
              <a:rPr lang="it-IT" sz="3200" dirty="0" smtClean="0"/>
              <a:t>).</a:t>
            </a:r>
            <a:endParaRPr lang="it-IT" sz="3200" dirty="0" smtClean="0"/>
          </a:p>
          <a:p>
            <a:pPr algn="just"/>
            <a:endParaRPr lang="it-IT" sz="3200" b="1" dirty="0"/>
          </a:p>
          <a:p>
            <a:pPr algn="just"/>
            <a:r>
              <a:rPr lang="it-IT" sz="3200" b="1" dirty="0" err="1" smtClean="0"/>
              <a:t>Lived</a:t>
            </a:r>
            <a:r>
              <a:rPr lang="it-IT" sz="3200" b="1" dirty="0" smtClean="0"/>
              <a:t> </a:t>
            </a:r>
            <a:r>
              <a:rPr lang="it-IT" sz="3200" b="1" dirty="0" err="1"/>
              <a:t>experience</a:t>
            </a:r>
            <a:r>
              <a:rPr lang="it-IT" sz="3200" b="1" dirty="0"/>
              <a:t>: </a:t>
            </a:r>
          </a:p>
          <a:p>
            <a:pPr algn="just"/>
            <a:r>
              <a:rPr lang="it-IT" sz="3200" dirty="0" err="1" smtClean="0"/>
              <a:t>Contract</a:t>
            </a:r>
            <a:r>
              <a:rPr lang="it-IT" sz="3200" dirty="0" smtClean="0"/>
              <a:t> for data processor </a:t>
            </a:r>
            <a:r>
              <a:rPr lang="it-IT" sz="3200" dirty="0" err="1" smtClean="0"/>
              <a:t>issues</a:t>
            </a:r>
            <a:r>
              <a:rPr lang="it-IT" sz="3200" dirty="0" smtClean="0"/>
              <a:t>.</a:t>
            </a:r>
            <a:endParaRPr lang="it-IT" sz="3200" dirty="0" smtClean="0"/>
          </a:p>
          <a:p>
            <a:pPr algn="just"/>
            <a:endParaRPr lang="it-IT" sz="3200" dirty="0"/>
          </a:p>
          <a:p>
            <a:pPr algn="just"/>
            <a:r>
              <a:rPr lang="it-IT" sz="3200" b="1" dirty="0" err="1"/>
              <a:t>Reached</a:t>
            </a:r>
            <a:r>
              <a:rPr lang="it-IT" sz="3200" b="1" dirty="0"/>
              <a:t> </a:t>
            </a:r>
            <a:r>
              <a:rPr lang="it-IT" sz="3200" b="1" dirty="0" err="1"/>
              <a:t>goals</a:t>
            </a:r>
            <a:r>
              <a:rPr lang="it-IT" sz="3200" b="1" dirty="0"/>
              <a:t>: </a:t>
            </a:r>
            <a:r>
              <a:rPr lang="it-IT" sz="3200" dirty="0" smtClean="0"/>
              <a:t>GDPR </a:t>
            </a:r>
            <a:r>
              <a:rPr lang="en-US" sz="3200" dirty="0" smtClean="0"/>
              <a:t>compliant Privacy Notes </a:t>
            </a:r>
            <a:r>
              <a:rPr lang="en-US" sz="3200" dirty="0"/>
              <a:t>and </a:t>
            </a:r>
            <a:r>
              <a:rPr lang="en-US" sz="3200" dirty="0" smtClean="0"/>
              <a:t>valid </a:t>
            </a:r>
            <a:r>
              <a:rPr lang="en-US" sz="3200" dirty="0"/>
              <a:t>agreements for the </a:t>
            </a:r>
            <a:r>
              <a:rPr lang="en-US" sz="3200" dirty="0" smtClean="0"/>
              <a:t>engagement </a:t>
            </a:r>
            <a:r>
              <a:rPr lang="en-US" sz="3200" dirty="0"/>
              <a:t>of the </a:t>
            </a:r>
            <a:r>
              <a:rPr lang="en-US" sz="3200" dirty="0" smtClean="0"/>
              <a:t>data controller.</a:t>
            </a:r>
            <a:endParaRPr lang="it-IT" dirty="0"/>
          </a:p>
        </p:txBody>
      </p:sp>
    </p:spTree>
    <p:extLst>
      <p:ext uri="{BB962C8B-B14F-4D97-AF65-F5344CB8AC3E}">
        <p14:creationId xmlns:p14="http://schemas.microsoft.com/office/powerpoint/2010/main" val="2333542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80474" y="1034144"/>
            <a:ext cx="11619639" cy="4524315"/>
          </a:xfrm>
          <a:prstGeom prst="rect">
            <a:avLst/>
          </a:prstGeom>
        </p:spPr>
        <p:txBody>
          <a:bodyPr wrap="square">
            <a:spAutoFit/>
          </a:bodyPr>
          <a:lstStyle/>
          <a:p>
            <a:pPr algn="just"/>
            <a:r>
              <a:rPr lang="it-IT" sz="3200" b="1" dirty="0" smtClean="0"/>
              <a:t>6</a:t>
            </a:r>
            <a:r>
              <a:rPr lang="it-IT" sz="3200" b="1" dirty="0"/>
              <a:t>)	</a:t>
            </a:r>
            <a:r>
              <a:rPr lang="it-IT" sz="3200" b="1" cap="all" dirty="0"/>
              <a:t>Organization of training </a:t>
            </a:r>
            <a:r>
              <a:rPr lang="it-IT" sz="3200" b="1" cap="all" dirty="0" err="1"/>
              <a:t>courses</a:t>
            </a:r>
            <a:r>
              <a:rPr lang="it-IT" sz="3200" b="1" cap="all" dirty="0"/>
              <a:t>:</a:t>
            </a:r>
          </a:p>
          <a:p>
            <a:pPr algn="just"/>
            <a:endParaRPr lang="it-IT" sz="3200" dirty="0"/>
          </a:p>
          <a:p>
            <a:pPr algn="just"/>
            <a:r>
              <a:rPr lang="it-IT" sz="3200" b="1" dirty="0"/>
              <a:t>Action: </a:t>
            </a:r>
            <a:r>
              <a:rPr lang="it-IT" sz="3200" dirty="0" err="1"/>
              <a:t>e</a:t>
            </a:r>
            <a:r>
              <a:rPr lang="it-IT" sz="3200" dirty="0" err="1" smtClean="0"/>
              <a:t>ducation</a:t>
            </a:r>
            <a:r>
              <a:rPr lang="it-IT" sz="3200" dirty="0" smtClean="0"/>
              <a:t> </a:t>
            </a:r>
            <a:r>
              <a:rPr lang="it-IT" sz="3200" dirty="0" smtClean="0"/>
              <a:t>and training.</a:t>
            </a:r>
            <a:endParaRPr lang="it-IT" sz="3200" dirty="0"/>
          </a:p>
          <a:p>
            <a:pPr algn="just"/>
            <a:r>
              <a:rPr lang="it-IT" sz="3200" b="1" dirty="0" err="1"/>
              <a:t>Lived</a:t>
            </a:r>
            <a:r>
              <a:rPr lang="it-IT" sz="3200" b="1" dirty="0"/>
              <a:t> </a:t>
            </a:r>
            <a:r>
              <a:rPr lang="it-IT" sz="3200" b="1" dirty="0" err="1"/>
              <a:t>experience</a:t>
            </a:r>
            <a:r>
              <a:rPr lang="it-IT" sz="3200" b="1" dirty="0"/>
              <a:t>: </a:t>
            </a:r>
            <a:r>
              <a:rPr lang="en-US" sz="3200" dirty="0"/>
              <a:t>greater awareness of GARR personnel of the behaviors and procedures to be adopted to process and protect personal </a:t>
            </a:r>
            <a:r>
              <a:rPr lang="en-US" sz="3200" dirty="0" smtClean="0"/>
              <a:t>data.</a:t>
            </a:r>
            <a:endParaRPr lang="en-US" sz="3200" b="1" dirty="0"/>
          </a:p>
          <a:p>
            <a:pPr algn="just"/>
            <a:r>
              <a:rPr lang="it-IT" sz="3200" b="1" dirty="0" err="1" smtClean="0"/>
              <a:t>Reached</a:t>
            </a:r>
            <a:r>
              <a:rPr lang="it-IT" sz="3200" b="1" dirty="0" smtClean="0"/>
              <a:t> </a:t>
            </a:r>
            <a:r>
              <a:rPr lang="it-IT" sz="3200" b="1" dirty="0" err="1"/>
              <a:t>goals</a:t>
            </a:r>
            <a:r>
              <a:rPr lang="it-IT" sz="3200" b="1" dirty="0"/>
              <a:t>: </a:t>
            </a:r>
            <a:r>
              <a:rPr lang="en-US" sz="3200" dirty="0"/>
              <a:t>greater knowledge and general awareness of the actions to be carried out and of the appropriate methods for processing personal data by </a:t>
            </a:r>
            <a:r>
              <a:rPr lang="en-US" sz="3200" dirty="0" smtClean="0"/>
              <a:t>personnel; </a:t>
            </a:r>
            <a:r>
              <a:rPr lang="en-US" sz="3200" dirty="0" smtClean="0"/>
              <a:t>GDPR compliance.</a:t>
            </a:r>
            <a:endParaRPr lang="it-IT" sz="3200" dirty="0"/>
          </a:p>
        </p:txBody>
      </p:sp>
    </p:spTree>
    <p:extLst>
      <p:ext uri="{BB962C8B-B14F-4D97-AF65-F5344CB8AC3E}">
        <p14:creationId xmlns:p14="http://schemas.microsoft.com/office/powerpoint/2010/main" val="6354130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1189</TotalTime>
  <Words>1461</Words>
  <Application>Microsoft Office PowerPoint</Application>
  <PresentationFormat>Widescreen</PresentationFormat>
  <Paragraphs>155</Paragraphs>
  <Slides>10</Slides>
  <Notes>8</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10</vt:i4>
      </vt:variant>
    </vt:vector>
  </HeadingPairs>
  <TitlesOfParts>
    <vt:vector size="14" baseType="lpstr">
      <vt:lpstr>Arial</vt:lpstr>
      <vt:lpstr>Calibri</vt:lpstr>
      <vt:lpstr>Calibri Light</vt:lpstr>
      <vt:lpstr>Tema di Office</vt:lpstr>
      <vt:lpstr>5th TF-DPR Meeting: 13th - 14th September 2018 - GARR speech </vt:lpstr>
      <vt:lpstr>CONSORTIUM GARR  GDPR COMPLIANCE PATH  Actions put in place by and in GARR  The lived experience  The reached goals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THANKS ALL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ORGANIZATION CHART</dc:title>
  <dc:creator>Windows User</dc:creator>
  <cp:lastModifiedBy>Windows User</cp:lastModifiedBy>
  <cp:revision>98</cp:revision>
  <cp:lastPrinted>2018-07-26T15:27:18Z</cp:lastPrinted>
  <dcterms:created xsi:type="dcterms:W3CDTF">2018-07-26T14:42:57Z</dcterms:created>
  <dcterms:modified xsi:type="dcterms:W3CDTF">2018-09-12T17:46:24Z</dcterms:modified>
</cp:coreProperties>
</file>