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2" r:id="rId5"/>
    <p:sldId id="302" r:id="rId6"/>
    <p:sldId id="304" r:id="rId7"/>
    <p:sldId id="306" r:id="rId8"/>
    <p:sldId id="364" r:id="rId9"/>
    <p:sldId id="367" r:id="rId10"/>
    <p:sldId id="368" r:id="rId11"/>
    <p:sldId id="308" r:id="rId12"/>
    <p:sldId id="372" r:id="rId13"/>
    <p:sldId id="309" r:id="rId14"/>
    <p:sldId id="365" r:id="rId15"/>
    <p:sldId id="369" r:id="rId16"/>
    <p:sldId id="370" r:id="rId17"/>
    <p:sldId id="371" r:id="rId18"/>
    <p:sldId id="313" r:id="rId19"/>
    <p:sldId id="315" r:id="rId20"/>
    <p:sldId id="361" r:id="rId21"/>
    <p:sldId id="366" r:id="rId22"/>
  </p:sldIdLst>
  <p:sldSz cx="12192000" cy="6858000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orient="horz" pos="4229" userDrawn="1">
          <p15:clr>
            <a:srgbClr val="A4A3A4"/>
          </p15:clr>
        </p15:guide>
        <p15:guide id="3" orient="horz" pos="183" userDrawn="1">
          <p15:clr>
            <a:srgbClr val="A4A3A4"/>
          </p15:clr>
        </p15:guide>
        <p15:guide id="4" orient="horz" pos="395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  <p15:guide id="6" orient="horz" pos="272" userDrawn="1">
          <p15:clr>
            <a:srgbClr val="A4A3A4"/>
          </p15:clr>
        </p15:guide>
        <p15:guide id="7" orient="horz" pos="4137" userDrawn="1">
          <p15:clr>
            <a:srgbClr val="A4A3A4"/>
          </p15:clr>
        </p15:guide>
        <p15:guide id="8" orient="horz" pos="4047" userDrawn="1">
          <p15:clr>
            <a:srgbClr val="A4A3A4"/>
          </p15:clr>
        </p15:guide>
        <p15:guide id="9" orient="horz" pos="364" userDrawn="1">
          <p15:clr>
            <a:srgbClr val="A4A3A4"/>
          </p15:clr>
        </p15:guide>
        <p15:guide id="10" orient="horz" pos="455" userDrawn="1">
          <p15:clr>
            <a:srgbClr val="A4A3A4"/>
          </p15:clr>
        </p15:guide>
        <p15:guide id="11" orient="horz" pos="3867" userDrawn="1">
          <p15:clr>
            <a:srgbClr val="A4A3A4"/>
          </p15:clr>
        </p15:guide>
        <p15:guide id="12" orient="horz" pos="3775" userDrawn="1">
          <p15:clr>
            <a:srgbClr val="A4A3A4"/>
          </p15:clr>
        </p15:guide>
        <p15:guide id="13" orient="horz" pos="547" userDrawn="1">
          <p15:clr>
            <a:srgbClr val="A4A3A4"/>
          </p15:clr>
        </p15:guide>
        <p15:guide id="14" orient="horz" pos="637" userDrawn="1">
          <p15:clr>
            <a:srgbClr val="A4A3A4"/>
          </p15:clr>
        </p15:guide>
        <p15:guide id="15" orient="horz" pos="727" userDrawn="1">
          <p15:clr>
            <a:srgbClr val="A4A3A4"/>
          </p15:clr>
        </p15:guide>
        <p15:guide id="16" orient="horz" pos="819" userDrawn="1">
          <p15:clr>
            <a:srgbClr val="A4A3A4"/>
          </p15:clr>
        </p15:guide>
        <p15:guide id="17" orient="horz" pos="908" userDrawn="1">
          <p15:clr>
            <a:srgbClr val="A4A3A4"/>
          </p15:clr>
        </p15:guide>
        <p15:guide id="18" orient="horz" pos="999" userDrawn="1">
          <p15:clr>
            <a:srgbClr val="A4A3A4"/>
          </p15:clr>
        </p15:guide>
        <p15:guide id="19" orient="horz" pos="1089" userDrawn="1">
          <p15:clr>
            <a:srgbClr val="A4A3A4"/>
          </p15:clr>
        </p15:guide>
        <p15:guide id="20" orient="horz" pos="1181" userDrawn="1">
          <p15:clr>
            <a:srgbClr val="A4A3A4"/>
          </p15:clr>
        </p15:guide>
        <p15:guide id="21" orient="horz" pos="1272" userDrawn="1">
          <p15:clr>
            <a:srgbClr val="A4A3A4"/>
          </p15:clr>
        </p15:guide>
        <p15:guide id="22" orient="horz" pos="1363" userDrawn="1">
          <p15:clr>
            <a:srgbClr val="A4A3A4"/>
          </p15:clr>
        </p15:guide>
        <p15:guide id="23" orient="horz" pos="1452" userDrawn="1">
          <p15:clr>
            <a:srgbClr val="A4A3A4"/>
          </p15:clr>
        </p15:guide>
        <p15:guide id="24" orient="horz" pos="1543" userDrawn="1">
          <p15:clr>
            <a:srgbClr val="A4A3A4"/>
          </p15:clr>
        </p15:guide>
        <p15:guide id="25" orient="horz" pos="1633" userDrawn="1">
          <p15:clr>
            <a:srgbClr val="A4A3A4"/>
          </p15:clr>
        </p15:guide>
        <p15:guide id="26" orient="horz" pos="3685" userDrawn="1">
          <p15:clr>
            <a:srgbClr val="A4A3A4"/>
          </p15:clr>
        </p15:guide>
        <p15:guide id="27" orient="horz" pos="3595" userDrawn="1">
          <p15:clr>
            <a:srgbClr val="A4A3A4"/>
          </p15:clr>
        </p15:guide>
        <p15:guide id="28" orient="horz" pos="3503" userDrawn="1">
          <p15:clr>
            <a:srgbClr val="A4A3A4"/>
          </p15:clr>
        </p15:guide>
        <p15:guide id="29" orient="horz" pos="3412" userDrawn="1">
          <p15:clr>
            <a:srgbClr val="A4A3A4"/>
          </p15:clr>
        </p15:guide>
        <p15:guide id="30" pos="3840" userDrawn="1">
          <p15:clr>
            <a:srgbClr val="A4A3A4"/>
          </p15:clr>
        </p15:guide>
        <p15:guide id="31" pos="241" userDrawn="1">
          <p15:clr>
            <a:srgbClr val="A4A3A4"/>
          </p15:clr>
        </p15:guide>
        <p15:guide id="32" pos="365" userDrawn="1">
          <p15:clr>
            <a:srgbClr val="A4A3A4"/>
          </p15:clr>
        </p15:guide>
        <p15:guide id="33" pos="484" userDrawn="1">
          <p15:clr>
            <a:srgbClr val="A4A3A4"/>
          </p15:clr>
        </p15:guide>
        <p15:guide id="34" pos="120" userDrawn="1">
          <p15:clr>
            <a:srgbClr val="A4A3A4"/>
          </p15:clr>
        </p15:guide>
        <p15:guide id="35" pos="7560" userDrawn="1">
          <p15:clr>
            <a:srgbClr val="A4A3A4"/>
          </p15:clr>
        </p15:guide>
        <p15:guide id="36" pos="7439" userDrawn="1">
          <p15:clr>
            <a:srgbClr val="A4A3A4"/>
          </p15:clr>
        </p15:guide>
        <p15:guide id="37" pos="3780" userDrawn="1">
          <p15:clr>
            <a:srgbClr val="A4A3A4"/>
          </p15:clr>
        </p15:guide>
        <p15:guide id="38" pos="3901" userDrawn="1">
          <p15:clr>
            <a:srgbClr val="A4A3A4"/>
          </p15:clr>
        </p15:guide>
        <p15:guide id="39" pos="7197" userDrawn="1">
          <p15:clr>
            <a:srgbClr val="A4A3A4"/>
          </p15:clr>
        </p15:guide>
        <p15:guide id="40" pos="7317" userDrawn="1">
          <p15:clr>
            <a:srgbClr val="A4A3A4"/>
          </p15:clr>
        </p15:guide>
        <p15:guide id="41" pos="604" userDrawn="1">
          <p15:clr>
            <a:srgbClr val="A4A3A4"/>
          </p15:clr>
        </p15:guide>
        <p15:guide id="42" pos="7076" userDrawn="1">
          <p15:clr>
            <a:srgbClr val="A4A3A4"/>
          </p15:clr>
        </p15:guide>
        <p15:guide id="43" pos="2516" userDrawn="1">
          <p15:clr>
            <a:srgbClr val="A4A3A4"/>
          </p15:clr>
        </p15:guide>
        <p15:guide id="44" pos="2636" userDrawn="1">
          <p15:clr>
            <a:srgbClr val="A4A3A4"/>
          </p15:clr>
        </p15:guide>
        <p15:guide id="45" pos="5043" userDrawn="1">
          <p15:clr>
            <a:srgbClr val="A4A3A4"/>
          </p15:clr>
        </p15:guide>
        <p15:guide id="46" pos="5165" userDrawn="1">
          <p15:clr>
            <a:srgbClr val="A4A3A4"/>
          </p15:clr>
        </p15:guide>
        <p15:guide id="47" pos="2759" userDrawn="1">
          <p15:clr>
            <a:srgbClr val="A4A3A4"/>
          </p15:clr>
        </p15:guide>
        <p15:guide id="48" pos="492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B3CF"/>
    <a:srgbClr val="FBB040"/>
    <a:srgbClr val="FDD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15" autoAdjust="0"/>
    <p:restoredTop sz="92465" autoAdjust="0"/>
  </p:normalViewPr>
  <p:slideViewPr>
    <p:cSldViewPr snapToGrid="0">
      <p:cViewPr varScale="1">
        <p:scale>
          <a:sx n="94" d="100"/>
          <a:sy n="94" d="100"/>
        </p:scale>
        <p:origin x="216" y="52"/>
      </p:cViewPr>
      <p:guideLst>
        <p:guide orient="horz" pos="2161"/>
        <p:guide orient="horz" pos="4229"/>
        <p:guide orient="horz" pos="183"/>
        <p:guide orient="horz" pos="3957"/>
        <p:guide orient="horz" pos="91"/>
        <p:guide orient="horz" pos="272"/>
        <p:guide orient="horz" pos="4137"/>
        <p:guide orient="horz" pos="4047"/>
        <p:guide orient="horz" pos="364"/>
        <p:guide orient="horz" pos="455"/>
        <p:guide orient="horz" pos="3867"/>
        <p:guide orient="horz" pos="3775"/>
        <p:guide orient="horz" pos="547"/>
        <p:guide orient="horz" pos="637"/>
        <p:guide orient="horz" pos="727"/>
        <p:guide orient="horz" pos="819"/>
        <p:guide orient="horz" pos="908"/>
        <p:guide orient="horz" pos="999"/>
        <p:guide orient="horz" pos="1089"/>
        <p:guide orient="horz" pos="1181"/>
        <p:guide orient="horz" pos="1272"/>
        <p:guide orient="horz" pos="1363"/>
        <p:guide orient="horz" pos="1452"/>
        <p:guide orient="horz" pos="1543"/>
        <p:guide orient="horz" pos="1633"/>
        <p:guide orient="horz" pos="3685"/>
        <p:guide orient="horz" pos="3595"/>
        <p:guide orient="horz" pos="3503"/>
        <p:guide orient="horz" pos="3412"/>
        <p:guide pos="3840"/>
        <p:guide pos="241"/>
        <p:guide pos="365"/>
        <p:guide pos="484"/>
        <p:guide pos="120"/>
        <p:guide pos="7560"/>
        <p:guide pos="7439"/>
        <p:guide pos="3780"/>
        <p:guide pos="3901"/>
        <p:guide pos="7197"/>
        <p:guide pos="7317"/>
        <p:guide pos="604"/>
        <p:guide pos="7076"/>
        <p:guide pos="2516"/>
        <p:guide pos="2636"/>
        <p:guide pos="5043"/>
        <p:guide pos="5165"/>
        <p:guide pos="2759"/>
        <p:guide pos="49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30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13719-9F5E-4B85-A78F-3C278C353A0A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7F003-FF96-4FFF-B179-3F49A694194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3823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8AE1-1792-42F7-8388-41230FC629A7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A07B9-C6B0-4601-82BC-9FBC743D722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9164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8184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can process data from fewer people without compromising the purpose of the processing.</a:t>
            </a:r>
          </a:p>
          <a:p>
            <a:r>
              <a:rPr lang="en-US" dirty="0" smtClean="0"/>
              <a:t>To limit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880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6576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2280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492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065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f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63" y="5562011"/>
            <a:ext cx="11799879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 userDrawn="1">
            <p:ph type="pic" sz="quarter" idx="11"/>
          </p:nvPr>
        </p:nvSpPr>
        <p:spPr>
          <a:xfrm>
            <a:off x="190500" y="144011"/>
            <a:ext cx="11811000" cy="5272549"/>
          </a:xfrm>
          <a:prstGeom prst="roundRect">
            <a:avLst>
              <a:gd name="adj" fmla="val 2730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8" name="Subtitle 2"/>
          <p:cNvSpPr>
            <a:spLocks noGrp="1"/>
          </p:cNvSpPr>
          <p:nvPr userDrawn="1">
            <p:ph type="subTitle" idx="1"/>
          </p:nvPr>
        </p:nvSpPr>
        <p:spPr>
          <a:xfrm>
            <a:off x="384000" y="1548000"/>
            <a:ext cx="11424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1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947" y="5845184"/>
            <a:ext cx="1130077" cy="401639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76" y="5772630"/>
            <a:ext cx="1535003" cy="78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26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474"/>
            <a:ext cx="11808000" cy="5992811"/>
          </a:xfrm>
          <a:prstGeom prst="roundRect">
            <a:avLst>
              <a:gd name="adj" fmla="val 2349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quarter" idx="14"/>
          </p:nvPr>
        </p:nvSpPr>
        <p:spPr>
          <a:xfrm>
            <a:off x="383126" y="285223"/>
            <a:ext cx="11425767" cy="5707592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963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466"/>
            <a:ext cx="11808000" cy="6569075"/>
          </a:xfrm>
          <a:prstGeom prst="roundRect">
            <a:avLst>
              <a:gd name="adj" fmla="val 2164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83120" y="288000"/>
            <a:ext cx="11425765" cy="6279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1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6"/>
            <a:ext cx="11808000" cy="6569075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4750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7" y="1584325"/>
            <a:ext cx="5617635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6193374" y="1584325"/>
            <a:ext cx="5614633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27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8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8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83125" y="1584325"/>
            <a:ext cx="5617633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93368" y="1584330"/>
            <a:ext cx="5615517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4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5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6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31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83117" y="1584330"/>
            <a:ext cx="5616000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90500" y="1441449"/>
            <a:ext cx="11808000" cy="4695827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9" y="1584325"/>
            <a:ext cx="5609651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4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5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6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89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90509" y="1441450"/>
            <a:ext cx="5810249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93374" y="1441449"/>
            <a:ext cx="5808135" cy="4695827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2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3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4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380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71" y="1441450"/>
            <a:ext cx="5808132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 marL="143992" indent="-143992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90509" y="1441459"/>
            <a:ext cx="5810249" cy="4695825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2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3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4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3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8" y="1441449"/>
            <a:ext cx="5808133" cy="4695827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190509" y="1441449"/>
            <a:ext cx="5810249" cy="4695827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4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5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20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6193368" y="1441459"/>
            <a:ext cx="5808133" cy="4695825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90501" y="1441459"/>
            <a:ext cx="5810251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4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5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36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oto 1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9"/>
            <a:ext cx="12192000" cy="55031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pic>
        <p:nvPicPr>
          <p:cNvPr id="15" name="Picture 14" descr="pic_surf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84000" y="288942"/>
            <a:ext cx="11424000" cy="18362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5562011"/>
            <a:ext cx="11805882" cy="1151951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1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4908"/>
            <a:ext cx="12192000" cy="3962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947" y="5845184"/>
            <a:ext cx="1130077" cy="401639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76" y="5772630"/>
            <a:ext cx="1535003" cy="78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11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3681600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23" name="Content Placeholder 8"/>
          <p:cNvSpPr>
            <a:spLocks noGrp="1"/>
          </p:cNvSpPr>
          <p:nvPr>
            <p:ph sz="quarter" idx="15"/>
          </p:nvPr>
        </p:nvSpPr>
        <p:spPr>
          <a:xfrm>
            <a:off x="8131200" y="1584325"/>
            <a:ext cx="3681600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24" name="Content Placeholder 8"/>
          <p:cNvSpPr>
            <a:spLocks noGrp="1"/>
          </p:cNvSpPr>
          <p:nvPr>
            <p:ph sz="quarter" idx="16"/>
          </p:nvPr>
        </p:nvSpPr>
        <p:spPr>
          <a:xfrm>
            <a:off x="4257600" y="1584325"/>
            <a:ext cx="3681600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 b="1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5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 b="1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1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8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b="1" smtClean="0"/>
              <a:pPr/>
              <a:t>‹#›</a:t>
            </a:fld>
            <a:endParaRPr lang="nl-NL" b="1" dirty="0"/>
          </a:p>
        </p:txBody>
      </p:sp>
      <p:pic>
        <p:nvPicPr>
          <p:cNvPr id="29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076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91343" y="1441459"/>
            <a:ext cx="3802808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  <a:ln>
            <a:noFill/>
          </a:ln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3" y="1441459"/>
            <a:ext cx="382956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8199974" y="1441459"/>
            <a:ext cx="38000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6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7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8199971" y="1441459"/>
            <a:ext cx="380153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184659" y="1410329"/>
            <a:ext cx="3820583" cy="4726948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90501" y="1441449"/>
            <a:ext cx="3803651" cy="4695827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6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04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8" y="1441459"/>
            <a:ext cx="380153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3" y="1441459"/>
            <a:ext cx="382956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90501" y="1441449"/>
            <a:ext cx="3803651" cy="4695827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6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26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3" y="1441449"/>
            <a:ext cx="3829563" cy="4695827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90501" y="1441449"/>
            <a:ext cx="3803651" cy="4695827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8199974" y="1441449"/>
            <a:ext cx="3801535" cy="4695827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4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6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06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1" y="1441449"/>
            <a:ext cx="3803651" cy="4695827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84659" y="1441449"/>
            <a:ext cx="3820583" cy="4695827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8199974" y="1441459"/>
            <a:ext cx="38000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4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6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827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1" y="1441459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8199968" y="1441459"/>
            <a:ext cx="38015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4176009" y="1441459"/>
            <a:ext cx="38292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4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6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84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84659" y="1441459"/>
            <a:ext cx="382058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8" y="1441459"/>
            <a:ext cx="380153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90503" y="1441459"/>
            <a:ext cx="3803652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5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6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66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84659" y="1441459"/>
            <a:ext cx="382058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90501" y="1441459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8199974" y="1441459"/>
            <a:ext cx="380153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5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6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766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1" y="1441459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8199968" y="1441450"/>
            <a:ext cx="38015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184659" y="1441459"/>
            <a:ext cx="382058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5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6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395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to 2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9"/>
            <a:ext cx="12192000" cy="55031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pic_surf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84000" y="288942"/>
            <a:ext cx="11424000" cy="18362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5"/>
            <a:ext cx="12192000" cy="3962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5562011"/>
            <a:ext cx="11805882" cy="1151951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1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947" y="5845184"/>
            <a:ext cx="1130077" cy="40163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76" y="5772630"/>
            <a:ext cx="1535003" cy="78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83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8" y="1441449"/>
            <a:ext cx="3801533" cy="4695827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1" y="1441449"/>
            <a:ext cx="3803651" cy="4695827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76009" y="1441450"/>
            <a:ext cx="38292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5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6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 teks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3"/>
            <a:ext cx="11811000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83125" y="288000"/>
            <a:ext cx="5623983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83117" y="1584335"/>
            <a:ext cx="5617635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pic>
        <p:nvPicPr>
          <p:cNvPr id="17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3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897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teks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8" y="144463"/>
            <a:ext cx="11810999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3368" y="1584335"/>
            <a:ext cx="5615517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93368" y="287999"/>
            <a:ext cx="5615517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pic>
        <p:nvPicPr>
          <p:cNvPr id="17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3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343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0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6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2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6283930"/>
            <a:ext cx="11808000" cy="434379"/>
          </a:xfrm>
          <a:prstGeom prst="rect">
            <a:avLst/>
          </a:prstGeom>
        </p:spPr>
      </p:pic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5" name="Slide Number Placeholder 4"/>
          <p:cNvSpPr txBox="1">
            <a:spLocks/>
          </p:cNvSpPr>
          <p:nvPr userDrawn="1"/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6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638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79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4412" y="2395428"/>
            <a:ext cx="439200" cy="48768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741774" y="4105543"/>
            <a:ext cx="69113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3200" b="1" noProof="0" smtClean="0">
                <a:latin typeface="Verdana"/>
              </a:rPr>
              <a:t>W</a:t>
            </a:r>
            <a:endParaRPr lang="nl-NL" sz="3200" b="1" noProof="0">
              <a:latin typeface="Verdana"/>
            </a:endParaRPr>
          </a:p>
        </p:txBody>
      </p:sp>
      <p:pic>
        <p:nvPicPr>
          <p:cNvPr id="6" name="Picture 5"/>
          <p:cNvPicPr>
            <a:picLocks/>
          </p:cNvPicPr>
          <p:nvPr userDrawn="1"/>
        </p:nvPicPr>
        <p:blipFill rotWithShape="1">
          <a:blip r:embed="rId3" cstate="print"/>
          <a:srcRect l="15710" t="25985" r="10978" b="26771"/>
          <a:stretch/>
        </p:blipFill>
        <p:spPr>
          <a:xfrm>
            <a:off x="776284" y="838200"/>
            <a:ext cx="504000" cy="387677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 userDrawn="1"/>
        </p:nvPicPr>
        <p:blipFill rotWithShape="1">
          <a:blip r:embed="rId4" cstate="print"/>
          <a:srcRect l="16248" t="16610" r="12305" b="16953"/>
          <a:stretch/>
        </p:blipFill>
        <p:spPr>
          <a:xfrm>
            <a:off x="776284" y="4980593"/>
            <a:ext cx="432000" cy="43200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 userDrawn="1"/>
        </p:nvPicPr>
        <p:blipFill rotWithShape="1">
          <a:blip r:embed="rId5" cstate="print"/>
          <a:srcRect l="20095" t="23375" r="24921" b="18180"/>
          <a:stretch/>
        </p:blipFill>
        <p:spPr>
          <a:xfrm>
            <a:off x="776284" y="1580813"/>
            <a:ext cx="504000" cy="432000"/>
          </a:xfrm>
          <a:prstGeom prst="rect">
            <a:avLst/>
          </a:prstGeom>
        </p:spPr>
      </p:pic>
      <p:pic>
        <p:nvPicPr>
          <p:cNvPr id="13" name="Picture 12" descr="linked.png"/>
          <p:cNvPicPr>
            <a:picLocks noChangeAspect="1"/>
          </p:cNvPicPr>
          <p:nvPr userDrawn="1"/>
        </p:nvPicPr>
        <p:blipFill>
          <a:blip r:embed="rId6" cstate="print"/>
          <a:srcRect l="10784" t="10784" r="10784" b="10784"/>
          <a:stretch>
            <a:fillRect/>
          </a:stretch>
        </p:blipFill>
        <p:spPr>
          <a:xfrm>
            <a:off x="781108" y="3265723"/>
            <a:ext cx="457200" cy="457200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679628" y="883200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679628" y="1621333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[@twiternaam]</a:t>
            </a:r>
            <a:endParaRPr lang="nl-NL" noProof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679628" y="2504268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[Skype adres]</a:t>
            </a:r>
            <a:endParaRPr lang="nl-NL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679628" y="3359323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[LinkedIn adres]</a:t>
            </a:r>
            <a:endParaRPr lang="nl-NL" noProof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679628" y="4216757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www.surf.nl</a:t>
            </a:r>
            <a:endParaRPr lang="nl-NL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679628" y="5061593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[Telefoon]</a:t>
            </a:r>
            <a:endParaRPr lang="nl-NL" noProof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818704" y="5889129"/>
            <a:ext cx="899018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Creative Commons “Attribution” license:</a:t>
            </a:r>
          </a:p>
          <a:p>
            <a:pPr lvl="0"/>
            <a:r>
              <a:rPr lang="nl-NL" noProof="0" smtClean="0"/>
              <a:t>http://creativecommons.org/licenses/by/3.0/</a:t>
            </a:r>
            <a:endParaRPr lang="nl-NL" noProof="0"/>
          </a:p>
        </p:txBody>
      </p:sp>
      <p:pic>
        <p:nvPicPr>
          <p:cNvPr id="29" name="Afbeelding 14" descr="SURF_fc.png"/>
          <p:cNvPicPr>
            <a:picLocks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904991" y="5547651"/>
            <a:ext cx="1674000" cy="853159"/>
          </a:xfrm>
          <a:prstGeom prst="rect">
            <a:avLst/>
          </a:prstGeom>
        </p:spPr>
      </p:pic>
      <p:pic>
        <p:nvPicPr>
          <p:cNvPr id="30" name="Picture 29"/>
          <p:cNvPicPr>
            <a:picLocks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0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4" name="Afbeelding 14" descr="SURF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04991" y="5547651"/>
            <a:ext cx="1674000" cy="8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3" name="Afbeelding 3" descr="SURF_what SURF can do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32652" y="5535334"/>
            <a:ext cx="3888000" cy="8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30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5" name="Afbeelding 14" descr="SURF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04991" y="5547651"/>
            <a:ext cx="1674000" cy="853159"/>
          </a:xfrm>
          <a:prstGeom prst="rect">
            <a:avLst/>
          </a:prstGeom>
        </p:spPr>
      </p:pic>
      <p:pic>
        <p:nvPicPr>
          <p:cNvPr id="8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oto3.jpg"/>
          <p:cNvPicPr>
            <a:picLocks noChangeAspect="1"/>
          </p:cNvPicPr>
          <p:nvPr userDrawn="1"/>
        </p:nvPicPr>
        <p:blipFill>
          <a:blip r:embed="rId2" cstate="print"/>
          <a:srcRect b="10000"/>
          <a:stretch>
            <a:fillRect/>
          </a:stretch>
        </p:blipFill>
        <p:spPr>
          <a:xfrm>
            <a:off x="0" y="0"/>
            <a:ext cx="12192000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descr="pic_surf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84000" y="288942"/>
            <a:ext cx="11424000" cy="18362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5562011"/>
            <a:ext cx="11805882" cy="1151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5"/>
            <a:ext cx="12192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1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947" y="5845184"/>
            <a:ext cx="1130077" cy="40163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76" y="5772630"/>
            <a:ext cx="1535003" cy="78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088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8" name="Afbeelding 3" descr="SURF_what SURF can do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32652" y="5535334"/>
            <a:ext cx="3888000" cy="853159"/>
          </a:xfrm>
          <a:prstGeom prst="rect">
            <a:avLst/>
          </a:prstGeom>
        </p:spPr>
      </p:pic>
      <p:pic>
        <p:nvPicPr>
          <p:cNvPr id="9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2" y="1412884"/>
            <a:ext cx="5325533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5" name="Afbeelding 14" descr="SURF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04991" y="5547651"/>
            <a:ext cx="1674000" cy="8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2" y="1412884"/>
            <a:ext cx="5325533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7" name="Afbeelding 3" descr="SURF_what SURF can do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32652" y="5535334"/>
            <a:ext cx="3888000" cy="8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2" y="1412884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6" name="Picture 29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  <p:pic>
        <p:nvPicPr>
          <p:cNvPr id="10" name="Afbeelding 14" descr="SURF_fc.pn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9904991" y="5547651"/>
            <a:ext cx="1674000" cy="8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2" y="1412884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9" name="Afbeelding 3" descr="SURF_what SURF can do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32652" y="5535334"/>
            <a:ext cx="3888000" cy="853159"/>
          </a:xfrm>
          <a:prstGeom prst="rect">
            <a:avLst/>
          </a:prstGeom>
        </p:spPr>
      </p:pic>
      <p:pic>
        <p:nvPicPr>
          <p:cNvPr id="10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2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2" y="1886638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2" y="1649755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7" name="Afbeelding 14" descr="SURF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04991" y="5547651"/>
            <a:ext cx="1674000" cy="8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2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2" y="1886638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2" y="1649755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3" descr="SURF_what SURF can do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32652" y="5535334"/>
            <a:ext cx="3888000" cy="8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2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2" y="1886638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2" y="1649755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14" descr="SURF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04991" y="5547651"/>
            <a:ext cx="1674000" cy="853159"/>
          </a:xfrm>
          <a:prstGeom prst="rect">
            <a:avLst/>
          </a:prstGeom>
        </p:spPr>
      </p:pic>
      <p:pic>
        <p:nvPicPr>
          <p:cNvPr id="11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2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2" y="1886638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2" y="1649755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9" name="Afbeelding 3" descr="SURF_what SURF can do_fc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32652" y="5535334"/>
            <a:ext cx="3888000" cy="853159"/>
          </a:xfrm>
          <a:prstGeom prst="rect">
            <a:avLst/>
          </a:prstGeom>
        </p:spPr>
      </p:pic>
      <p:pic>
        <p:nvPicPr>
          <p:cNvPr id="11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600" y="5547643"/>
            <a:ext cx="1674000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14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28" y="6284613"/>
            <a:ext cx="11806944" cy="43300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90500" y="1441449"/>
            <a:ext cx="11808000" cy="4695827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408488"/>
          </a:xfrm>
        </p:spPr>
        <p:txBody>
          <a:bodyPr/>
          <a:lstStyle>
            <a:lvl1pPr marL="268281" indent="-268281">
              <a:tabLst/>
              <a:defRPr sz="2400"/>
            </a:lvl1pPr>
            <a:lvl2pPr marL="623872" indent="-319080">
              <a:tabLst/>
              <a:defRPr sz="2400"/>
            </a:lvl2pPr>
            <a:lvl3pPr marL="977876" indent="-319080">
              <a:tabLst/>
              <a:defRPr sz="2400"/>
            </a:lvl3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1" y="6401171"/>
            <a:ext cx="525291" cy="1879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53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315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00" y="5545063"/>
            <a:ext cx="3888000" cy="84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39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8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600" y="5547643"/>
            <a:ext cx="1674000" cy="853320"/>
          </a:xfrm>
          <a:prstGeom prst="rect">
            <a:avLst/>
          </a:prstGeom>
        </p:spPr>
      </p:pic>
      <p:pic>
        <p:nvPicPr>
          <p:cNvPr id="9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65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00" y="5545063"/>
            <a:ext cx="3888000" cy="847359"/>
          </a:xfrm>
          <a:prstGeom prst="rect">
            <a:avLst/>
          </a:prstGeom>
        </p:spPr>
      </p:pic>
      <p:pic>
        <p:nvPicPr>
          <p:cNvPr id="9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609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2" y="1412884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600" y="5547643"/>
            <a:ext cx="1674000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2" y="1412884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00" y="5545063"/>
            <a:ext cx="3888000" cy="84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2" y="1412884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600" y="5547643"/>
            <a:ext cx="1674000" cy="853320"/>
          </a:xfrm>
          <a:prstGeom prst="rect">
            <a:avLst/>
          </a:prstGeom>
        </p:spPr>
      </p:pic>
      <p:pic>
        <p:nvPicPr>
          <p:cNvPr id="10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2" y="1412884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00" y="5545063"/>
            <a:ext cx="3888000" cy="847359"/>
          </a:xfrm>
          <a:prstGeom prst="rect">
            <a:avLst/>
          </a:prstGeom>
        </p:spPr>
      </p:pic>
      <p:pic>
        <p:nvPicPr>
          <p:cNvPr id="10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2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68352" y="1886638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2" y="1649755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8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600" y="5547643"/>
            <a:ext cx="1674000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2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68352" y="1886638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2" y="1649755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00" y="5545063"/>
            <a:ext cx="3888000" cy="84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, logo Surf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2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68352" y="1886638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2" y="1649755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pic>
        <p:nvPicPr>
          <p:cNvPr id="9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600" y="5547643"/>
            <a:ext cx="1674000" cy="853320"/>
          </a:xfrm>
          <a:prstGeom prst="rect">
            <a:avLst/>
          </a:prstGeom>
        </p:spPr>
      </p:pic>
      <p:pic>
        <p:nvPicPr>
          <p:cNvPr id="12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190500" y="1441451"/>
            <a:ext cx="11808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12" name="Picture 11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983163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2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68352" y="1886638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2" y="1649755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pic>
        <p:nvPicPr>
          <p:cNvPr id="11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00" y="5545063"/>
            <a:ext cx="3888000" cy="847359"/>
          </a:xfrm>
          <a:prstGeom prst="rect">
            <a:avLst/>
          </a:prstGeom>
        </p:spPr>
      </p:pic>
      <p:pic>
        <p:nvPicPr>
          <p:cNvPr id="12" name="Picture 2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2" y="5869830"/>
            <a:ext cx="1476000" cy="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835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1"/>
            <a:ext cx="11808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2" name="Picture 11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76194"/>
            <a:ext cx="1764573" cy="2396083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2000" y="144011"/>
            <a:ext cx="11808000" cy="11519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01" y="6283930"/>
            <a:ext cx="11808000" cy="434379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9"/>
            <a:ext cx="11808000" cy="4695825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7225" cy="18798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37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7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1" y="6269086"/>
            <a:ext cx="11795760" cy="434379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3"/>
            <a:ext cx="11808000" cy="5992812"/>
          </a:xfrm>
          <a:prstGeom prst="roundRect">
            <a:avLst>
              <a:gd name="adj" fmla="val 237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" y="6401171"/>
            <a:ext cx="524050" cy="18798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212" y="6372009"/>
            <a:ext cx="564544" cy="2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20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003" y="1584325"/>
            <a:ext cx="11424884" cy="4408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92000" y="144010"/>
            <a:ext cx="11808000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828000" tIns="0" rIns="0" bIns="0" anchor="ctr" anchorCtr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7738601" y="6373229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82599" y="6372009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  <p:sldLayoutId id="2147483658" r:id="rId4"/>
    <p:sldLayoutId id="2147483661" r:id="rId5"/>
    <p:sldLayoutId id="2147483698" r:id="rId6"/>
    <p:sldLayoutId id="2147483730" r:id="rId7"/>
    <p:sldLayoutId id="2147483696" r:id="rId8"/>
    <p:sldLayoutId id="2147483694" r:id="rId9"/>
    <p:sldLayoutId id="2147483680" r:id="rId10"/>
    <p:sldLayoutId id="2147483693" r:id="rId11"/>
    <p:sldLayoutId id="2147483695" r:id="rId12"/>
    <p:sldLayoutId id="2147483665" r:id="rId13"/>
    <p:sldLayoutId id="2147483663" r:id="rId14"/>
    <p:sldLayoutId id="2147483664" r:id="rId15"/>
    <p:sldLayoutId id="2147483666" r:id="rId16"/>
    <p:sldLayoutId id="2147483675" r:id="rId17"/>
    <p:sldLayoutId id="2147483667" r:id="rId18"/>
    <p:sldLayoutId id="2147483668" r:id="rId19"/>
    <p:sldLayoutId id="2147483676" r:id="rId20"/>
    <p:sldLayoutId id="2147483678" r:id="rId21"/>
    <p:sldLayoutId id="2147483700" r:id="rId22"/>
    <p:sldLayoutId id="2147483699" r:id="rId23"/>
    <p:sldLayoutId id="2147483702" r:id="rId24"/>
    <p:sldLayoutId id="2147483703" r:id="rId25"/>
    <p:sldLayoutId id="2147483704" r:id="rId26"/>
    <p:sldLayoutId id="2147483701" r:id="rId27"/>
    <p:sldLayoutId id="2147483705" r:id="rId28"/>
    <p:sldLayoutId id="2147483706" r:id="rId29"/>
    <p:sldLayoutId id="2147483707" r:id="rId30"/>
    <p:sldLayoutId id="2147483688" r:id="rId31"/>
    <p:sldLayoutId id="2147483689" r:id="rId32"/>
    <p:sldLayoutId id="2147483731" r:id="rId33"/>
    <p:sldLayoutId id="2147483673" r:id="rId34"/>
    <p:sldLayoutId id="2147483714" r:id="rId35"/>
    <p:sldLayoutId id="2147483717" r:id="rId36"/>
    <p:sldLayoutId id="2147483718" r:id="rId37"/>
    <p:sldLayoutId id="2147483674" r:id="rId38"/>
    <p:sldLayoutId id="2147483721" r:id="rId39"/>
    <p:sldLayoutId id="2147483687" r:id="rId40"/>
    <p:sldLayoutId id="2147483722" r:id="rId41"/>
    <p:sldLayoutId id="2147483708" r:id="rId42"/>
    <p:sldLayoutId id="2147483723" r:id="rId43"/>
    <p:sldLayoutId id="2147483709" r:id="rId44"/>
    <p:sldLayoutId id="2147483726" r:id="rId45"/>
    <p:sldLayoutId id="2147483685" r:id="rId46"/>
    <p:sldLayoutId id="2147483727" r:id="rId47"/>
    <p:sldLayoutId id="2147483686" r:id="rId48"/>
    <p:sldLayoutId id="2147483710" r:id="rId49"/>
    <p:sldLayoutId id="2147483719" r:id="rId50"/>
    <p:sldLayoutId id="2147483720" r:id="rId51"/>
    <p:sldLayoutId id="2147483711" r:id="rId52"/>
    <p:sldLayoutId id="2147483724" r:id="rId53"/>
    <p:sldLayoutId id="2147483715" r:id="rId54"/>
    <p:sldLayoutId id="2147483725" r:id="rId55"/>
    <p:sldLayoutId id="2147483716" r:id="rId56"/>
    <p:sldLayoutId id="2147483728" r:id="rId57"/>
    <p:sldLayoutId id="2147483712" r:id="rId58"/>
    <p:sldLayoutId id="2147483729" r:id="rId59"/>
    <p:sldLayoutId id="2147483713" r:id="rId60"/>
    <p:sldLayoutId id="2147483732" r:id="rId6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354" rtl="0" eaLnBrk="1" latinLnBrk="0" hangingPunct="1">
        <a:spcBef>
          <a:spcPct val="0"/>
        </a:spcBef>
        <a:buNone/>
        <a:defRPr sz="32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3992" indent="-143992" algn="l" defTabSz="914354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7986" indent="-143992" algn="l" defTabSz="914354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1979" indent="-143992" algn="l" defTabSz="914354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54" rtl="0" eaLnBrk="1" latinLnBrk="0" hangingPunct="1">
        <a:spcBef>
          <a:spcPts val="12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354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4348" y="2356686"/>
            <a:ext cx="1126095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nl-NL" sz="54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Privacy </a:t>
            </a:r>
            <a:r>
              <a:rPr lang="nl-NL" sz="5400" b="1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by</a:t>
            </a:r>
            <a:r>
              <a:rPr lang="nl-NL" sz="54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 Design </a:t>
            </a:r>
            <a:r>
              <a:rPr lang="nl-NL" sz="5400" b="1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tooling</a:t>
            </a:r>
            <a:endParaRPr lang="nl-NL" sz="5400" b="1" dirty="0" smtClean="0">
              <a:solidFill>
                <a:schemeClr val="bg1"/>
              </a:solidFill>
              <a:latin typeface="Calibri Light" panose="020F0302020204030204" pitchFamily="34" charset="0"/>
              <a:ea typeface="+mj-ea"/>
              <a:cs typeface="Calibri Light" panose="020F030202020403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nl-NL" sz="44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(</a:t>
            </a:r>
            <a:r>
              <a:rPr lang="nl-NL" sz="4400" b="1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work</a:t>
            </a:r>
            <a:r>
              <a:rPr lang="nl-NL" sz="44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 in </a:t>
            </a:r>
            <a:r>
              <a:rPr lang="nl-NL" sz="4400" b="1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progress</a:t>
            </a:r>
            <a:r>
              <a:rPr lang="nl-NL" sz="44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267035" y="4069383"/>
            <a:ext cx="561326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nl-NL" sz="5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nl-NL" sz="5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nl-NL" sz="28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7293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>
            <a:spLocks/>
          </p:cNvSpPr>
          <p:nvPr/>
        </p:nvSpPr>
        <p:spPr bwMode="auto">
          <a:xfrm>
            <a:off x="4817622" y="419388"/>
            <a:ext cx="246061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4572000"/>
            <a:r>
              <a:rPr lang="nl-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Design Builder</a:t>
            </a:r>
            <a:endParaRPr lang="nl-NL" sz="32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Montserrat" charset="0"/>
              <a:cs typeface="Calibri" panose="020F0502020204030204" pitchFamily="34" charset="0"/>
              <a:sym typeface="Bebas Neue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945938" y="390008"/>
            <a:ext cx="628493" cy="615757"/>
            <a:chOff x="5034279" y="1558951"/>
            <a:chExt cx="2275767" cy="2275768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 rot="5400000">
              <a:off x="5034279" y="1558951"/>
              <a:ext cx="2275768" cy="2275767"/>
            </a:xfrm>
            <a:prstGeom prst="ellipse">
              <a:avLst/>
            </a:prstGeom>
            <a:solidFill>
              <a:srgbClr val="00874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 rot="5400000">
              <a:off x="5162699" y="1688131"/>
              <a:ext cx="2018929" cy="2018928"/>
            </a:xfrm>
            <a:prstGeom prst="ellipse">
              <a:avLst/>
            </a:prstGeom>
            <a:solidFill>
              <a:srgbClr val="008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63313" y="1861524"/>
            <a:ext cx="11169227" cy="1117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Every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strategy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has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some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tactics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(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measures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24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39 </a:t>
            </a:r>
            <a:r>
              <a:rPr lang="nl-NL" sz="24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tactics</a:t>
            </a:r>
            <a:r>
              <a:rPr lang="nl-NL" sz="24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in </a:t>
            </a:r>
            <a:r>
              <a:rPr lang="nl-NL" sz="24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total</a:t>
            </a:r>
            <a:endParaRPr lang="nl-NL" sz="2400" b="1" dirty="0" smtClean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81404" y="3010504"/>
            <a:ext cx="4285401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nl-NL" sz="28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US" b="1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For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each tactic you can indicate whether you could apply the tactics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(or apply it better)</a:t>
            </a:r>
            <a:endParaRPr lang="nl-NL" sz="24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79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>
            <a:spLocks/>
          </p:cNvSpPr>
          <p:nvPr/>
        </p:nvSpPr>
        <p:spPr bwMode="auto">
          <a:xfrm>
            <a:off x="4817622" y="419388"/>
            <a:ext cx="246061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4572000"/>
            <a:r>
              <a:rPr lang="nl-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Design Builder</a:t>
            </a:r>
            <a:endParaRPr lang="nl-NL" sz="32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Montserrat" charset="0"/>
              <a:cs typeface="Calibri" panose="020F0502020204030204" pitchFamily="34" charset="0"/>
              <a:sym typeface="Bebas Neue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945938" y="390008"/>
            <a:ext cx="628493" cy="615757"/>
            <a:chOff x="5034279" y="1558951"/>
            <a:chExt cx="2275767" cy="2275768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 rot="5400000">
              <a:off x="5034279" y="1558951"/>
              <a:ext cx="2275768" cy="2275767"/>
            </a:xfrm>
            <a:prstGeom prst="ellipse">
              <a:avLst/>
            </a:prstGeom>
            <a:solidFill>
              <a:srgbClr val="00874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 rot="5400000">
              <a:off x="5162699" y="1688131"/>
              <a:ext cx="2018929" cy="2018928"/>
            </a:xfrm>
            <a:prstGeom prst="ellipse">
              <a:avLst/>
            </a:prstGeom>
            <a:solidFill>
              <a:srgbClr val="008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418080" y="2295017"/>
            <a:ext cx="7367364" cy="1117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Report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with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mandatory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and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optional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tactics</a:t>
            </a:r>
            <a:endParaRPr lang="nl-NL" sz="3200" b="1" dirty="0" smtClean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24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Some</a:t>
            </a:r>
            <a:r>
              <a:rPr lang="nl-NL" sz="24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are  </a:t>
            </a:r>
            <a:r>
              <a:rPr lang="nl-NL" sz="2400" b="1" dirty="0" err="1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explicitly</a:t>
            </a:r>
            <a:r>
              <a:rPr lang="nl-NL" sz="2400" b="1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 err="1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mentioned</a:t>
            </a:r>
            <a:r>
              <a:rPr lang="nl-NL" sz="2400" b="1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in </a:t>
            </a:r>
            <a:r>
              <a:rPr lang="nl-NL" sz="24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the</a:t>
            </a:r>
            <a:r>
              <a:rPr lang="nl-NL" sz="24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GDPR</a:t>
            </a:r>
          </a:p>
        </p:txBody>
      </p:sp>
    </p:spTree>
    <p:extLst>
      <p:ext uri="{BB962C8B-B14F-4D97-AF65-F5344CB8AC3E}">
        <p14:creationId xmlns:p14="http://schemas.microsoft.com/office/powerpoint/2010/main" val="782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288" y="368150"/>
            <a:ext cx="9929973" cy="558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0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288" y="368150"/>
            <a:ext cx="9929973" cy="55856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288" y="368150"/>
            <a:ext cx="9929973" cy="558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19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410" y="86572"/>
            <a:ext cx="4333878" cy="614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6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05530" y="209531"/>
            <a:ext cx="11808000" cy="6496809"/>
          </a:xfrm>
          <a:prstGeom prst="roundRect">
            <a:avLst>
              <a:gd name="adj" fmla="val 2626"/>
            </a:avLst>
          </a:prstGeom>
          <a:solidFill>
            <a:srgbClr val="ED6B06"/>
          </a:solidFill>
          <a:ln w="12700">
            <a:solidFill>
              <a:srgbClr val="ED6B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71676" y="2313545"/>
            <a:ext cx="8477250" cy="1696134"/>
          </a:xfrm>
          <a:prstGeom prst="roundRect">
            <a:avLst>
              <a:gd name="adj" fmla="val 15082"/>
            </a:avLst>
          </a:prstGeom>
          <a:solidFill>
            <a:schemeClr val="bg1"/>
          </a:solidFill>
        </p:spPr>
        <p:txBody>
          <a:bodyPr vert="horz" lIns="108000" tIns="0" rIns="14400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>
                <a:srgbClr val="5B9BD5"/>
              </a:buClr>
              <a:defRPr/>
            </a:pPr>
            <a:r>
              <a:rPr lang="nl-NL" sz="4800" b="1" cap="none" dirty="0" smtClean="0">
                <a:solidFill>
                  <a:srgbClr val="ED6B06"/>
                </a:solidFill>
                <a:latin typeface="Calibri" panose="020F0502020204030204" pitchFamily="34" charset="0"/>
              </a:rPr>
              <a:t>Easy </a:t>
            </a:r>
            <a:r>
              <a:rPr lang="nl-NL" sz="4800" b="1" cap="none" dirty="0" err="1" smtClean="0">
                <a:solidFill>
                  <a:srgbClr val="ED6B06"/>
                </a:solidFill>
                <a:latin typeface="Calibri" panose="020F0502020204030204" pitchFamily="34" charset="0"/>
              </a:rPr>
              <a:t>to</a:t>
            </a:r>
            <a:r>
              <a:rPr lang="nl-NL" sz="4800" b="1" cap="none" dirty="0" smtClean="0">
                <a:solidFill>
                  <a:srgbClr val="ED6B06"/>
                </a:solidFill>
                <a:latin typeface="Calibri" panose="020F0502020204030204" pitchFamily="34" charset="0"/>
              </a:rPr>
              <a:t> </a:t>
            </a:r>
            <a:r>
              <a:rPr lang="nl-NL" sz="4800" b="1" cap="none" dirty="0" err="1" smtClean="0">
                <a:solidFill>
                  <a:srgbClr val="ED6B06"/>
                </a:solidFill>
                <a:latin typeface="Calibri" panose="020F0502020204030204" pitchFamily="34" charset="0"/>
              </a:rPr>
              <a:t>use</a:t>
            </a:r>
            <a:endParaRPr lang="nl-NL" sz="4800" b="1" cap="none" dirty="0">
              <a:solidFill>
                <a:srgbClr val="ED6B06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3170-11AD-4FFB-805D-0620C2184B46}" type="slidenum">
              <a:rPr lang="nl-NL" smtClean="0"/>
              <a:t>15</a:t>
            </a:fld>
            <a:endParaRPr lang="nl-NL"/>
          </a:p>
        </p:txBody>
      </p:sp>
      <p:pic>
        <p:nvPicPr>
          <p:cNvPr id="5" name="Picture 4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5476" y="5729962"/>
            <a:ext cx="1583167" cy="80710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124790" y="2586274"/>
            <a:ext cx="1150674" cy="1150675"/>
            <a:chOff x="8703959" y="1514467"/>
            <a:chExt cx="2275767" cy="2275768"/>
          </a:xfrm>
        </p:grpSpPr>
        <p:sp>
          <p:nvSpPr>
            <p:cNvPr id="11" name="Oval 10"/>
            <p:cNvSpPr>
              <a:spLocks noChangeAspect="1"/>
            </p:cNvSpPr>
            <p:nvPr/>
          </p:nvSpPr>
          <p:spPr>
            <a:xfrm rot="5400000">
              <a:off x="8703959" y="1514467"/>
              <a:ext cx="2275768" cy="2275767"/>
            </a:xfrm>
            <a:prstGeom prst="ellipse">
              <a:avLst/>
            </a:prstGeom>
            <a:solidFill>
              <a:srgbClr val="D7323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 rot="5400000">
              <a:off x="8832379" y="1643647"/>
              <a:ext cx="2018929" cy="2018928"/>
            </a:xfrm>
            <a:prstGeom prst="ellipse">
              <a:avLst/>
            </a:prstGeom>
            <a:solidFill>
              <a:srgbClr val="D73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68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939375" y="437711"/>
            <a:ext cx="620226" cy="625154"/>
            <a:chOff x="8703959" y="1514467"/>
            <a:chExt cx="2275767" cy="2275768"/>
          </a:xfrm>
        </p:grpSpPr>
        <p:sp>
          <p:nvSpPr>
            <p:cNvPr id="9" name="Oval 8"/>
            <p:cNvSpPr>
              <a:spLocks noChangeAspect="1"/>
            </p:cNvSpPr>
            <p:nvPr/>
          </p:nvSpPr>
          <p:spPr>
            <a:xfrm rot="5400000">
              <a:off x="8703959" y="1514467"/>
              <a:ext cx="2275768" cy="2275767"/>
            </a:xfrm>
            <a:prstGeom prst="ellipse">
              <a:avLst/>
            </a:prstGeom>
            <a:solidFill>
              <a:srgbClr val="D7323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 rot="5400000">
              <a:off x="8832379" y="1643647"/>
              <a:ext cx="2018929" cy="2018928"/>
            </a:xfrm>
            <a:prstGeom prst="ellipse">
              <a:avLst/>
            </a:prstGeom>
            <a:solidFill>
              <a:srgbClr val="D73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14" name="Rectangle 13"/>
          <p:cNvSpPr>
            <a:spLocks/>
          </p:cNvSpPr>
          <p:nvPr/>
        </p:nvSpPr>
        <p:spPr bwMode="auto">
          <a:xfrm>
            <a:off x="4801980" y="437711"/>
            <a:ext cx="211923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4572000"/>
            <a:r>
              <a:rPr lang="nl-NL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Easy </a:t>
            </a:r>
            <a:r>
              <a:rPr lang="nl-NL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to</a:t>
            </a:r>
            <a:r>
              <a:rPr lang="nl-NL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 </a:t>
            </a:r>
            <a:r>
              <a:rPr lang="nl-NL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use</a:t>
            </a:r>
            <a:endParaRPr lang="nl-NL" sz="36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Montserrat" charset="0"/>
              <a:cs typeface="Calibri" panose="020F0502020204030204" pitchFamily="34" charset="0"/>
              <a:sym typeface="Bebas Neue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48638" y="1674766"/>
            <a:ext cx="10925387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The </a:t>
            </a:r>
            <a:r>
              <a:rPr lang="en-US" sz="3200" b="1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tool must be useful if you </a:t>
            </a:r>
            <a:r>
              <a:rPr lang="en-US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don’t </a:t>
            </a:r>
            <a:r>
              <a:rPr lang="en-US" sz="3200" b="1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know </a:t>
            </a:r>
            <a:r>
              <a:rPr lang="en-US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much about privacy and data protection, </a:t>
            </a:r>
            <a:r>
              <a:rPr lang="en-US" sz="3200" b="1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but also if </a:t>
            </a:r>
            <a:r>
              <a:rPr lang="en-US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you do know more about the subject</a:t>
            </a:r>
            <a:endParaRPr lang="nl-NL" sz="3200" b="1" dirty="0" smtClean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52335" y="3432878"/>
            <a:ext cx="8675049" cy="2478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Reference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book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 b="1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rticles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about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privacy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by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design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strategies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,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tactics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and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techniques</a:t>
            </a:r>
            <a:endParaRPr lang="nl-NL" sz="2400" b="1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Articles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about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the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dangers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and</a:t>
            </a: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b="1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opportunities</a:t>
            </a:r>
            <a:endParaRPr lang="nl-NL" sz="2400" b="1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Dictionary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9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05530" y="209531"/>
            <a:ext cx="11808000" cy="6496809"/>
          </a:xfrm>
          <a:prstGeom prst="roundRect">
            <a:avLst>
              <a:gd name="adj" fmla="val 2626"/>
            </a:avLst>
          </a:prstGeom>
          <a:solidFill>
            <a:srgbClr val="ED6B06"/>
          </a:solidFill>
          <a:ln w="12700">
            <a:solidFill>
              <a:srgbClr val="ED6B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71676" y="2313545"/>
            <a:ext cx="8477250" cy="1696134"/>
          </a:xfrm>
          <a:prstGeom prst="roundRect">
            <a:avLst>
              <a:gd name="adj" fmla="val 15082"/>
            </a:avLst>
          </a:prstGeom>
          <a:solidFill>
            <a:schemeClr val="bg1"/>
          </a:solidFill>
        </p:spPr>
        <p:txBody>
          <a:bodyPr vert="horz" lIns="108000" tIns="0" rIns="14400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>
                <a:srgbClr val="5B9BD5"/>
              </a:buClr>
              <a:defRPr/>
            </a:pPr>
            <a:r>
              <a:rPr lang="nl-NL" sz="4800" b="1" cap="none" dirty="0" smtClean="0">
                <a:solidFill>
                  <a:srgbClr val="ED6B06"/>
                </a:solidFill>
                <a:latin typeface="Calibri" panose="020F0502020204030204" pitchFamily="34" charset="0"/>
              </a:rPr>
              <a:t>Next steps</a:t>
            </a:r>
            <a:endParaRPr lang="nl-NL" sz="4800" b="1" cap="none" dirty="0">
              <a:solidFill>
                <a:srgbClr val="ED6B06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3170-11AD-4FFB-805D-0620C2184B46}" type="slidenum">
              <a:rPr lang="nl-NL" smtClean="0"/>
              <a:t>17</a:t>
            </a:fld>
            <a:endParaRPr lang="nl-NL"/>
          </a:p>
        </p:txBody>
      </p:sp>
      <p:pic>
        <p:nvPicPr>
          <p:cNvPr id="5" name="Picture 4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5476" y="5729962"/>
            <a:ext cx="1583167" cy="80710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124790" y="2586274"/>
            <a:ext cx="1150674" cy="1150675"/>
            <a:chOff x="8703959" y="1514467"/>
            <a:chExt cx="2275767" cy="2275768"/>
          </a:xfrm>
        </p:grpSpPr>
        <p:sp>
          <p:nvSpPr>
            <p:cNvPr id="9" name="Oval 8"/>
            <p:cNvSpPr>
              <a:spLocks noChangeAspect="1"/>
            </p:cNvSpPr>
            <p:nvPr/>
          </p:nvSpPr>
          <p:spPr>
            <a:xfrm rot="5400000">
              <a:off x="8703959" y="1514467"/>
              <a:ext cx="2275768" cy="2275767"/>
            </a:xfrm>
            <a:prstGeom prst="ellipse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 rot="5400000">
              <a:off x="8832379" y="1643647"/>
              <a:ext cx="2018929" cy="2018928"/>
            </a:xfrm>
            <a:prstGeom prst="ellipse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070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939375" y="437711"/>
            <a:ext cx="620226" cy="625154"/>
            <a:chOff x="8703959" y="1514467"/>
            <a:chExt cx="2275767" cy="2275768"/>
          </a:xfrm>
        </p:grpSpPr>
        <p:sp>
          <p:nvSpPr>
            <p:cNvPr id="9" name="Oval 8"/>
            <p:cNvSpPr>
              <a:spLocks noChangeAspect="1"/>
            </p:cNvSpPr>
            <p:nvPr/>
          </p:nvSpPr>
          <p:spPr>
            <a:xfrm rot="5400000">
              <a:off x="8703959" y="1514467"/>
              <a:ext cx="2275768" cy="2275767"/>
            </a:xfrm>
            <a:prstGeom prst="ellipse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 rot="5400000">
              <a:off x="8832379" y="1643647"/>
              <a:ext cx="2018929" cy="2018928"/>
            </a:xfrm>
            <a:prstGeom prst="ellipse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14" name="Rectangle 13"/>
          <p:cNvSpPr>
            <a:spLocks/>
          </p:cNvSpPr>
          <p:nvPr/>
        </p:nvSpPr>
        <p:spPr bwMode="auto">
          <a:xfrm>
            <a:off x="4860268" y="437711"/>
            <a:ext cx="200266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4572000"/>
            <a:r>
              <a:rPr lang="nl-NL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Next steps</a:t>
            </a:r>
            <a:endParaRPr lang="nl-NL" sz="36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Montserrat" charset="0"/>
              <a:cs typeface="Calibri" panose="020F0502020204030204" pitchFamily="34" charset="0"/>
              <a:sym typeface="Bebas Neue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48790" y="2042825"/>
            <a:ext cx="6986571" cy="3766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User tests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Stakeholder input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SURF look and feel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Adjust content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Translate to English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3200" b="1" dirty="0" smtClean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72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>
            <a:spLocks noChangeAspect="1"/>
          </p:cNvSpPr>
          <p:nvPr/>
        </p:nvSpPr>
        <p:spPr>
          <a:xfrm rot="5400000">
            <a:off x="8703959" y="1514467"/>
            <a:ext cx="2275768" cy="2275767"/>
          </a:xfrm>
          <a:prstGeom prst="ellipse">
            <a:avLst/>
          </a:prstGeom>
          <a:solidFill>
            <a:srgbClr val="D7323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 rot="5400000">
            <a:off x="5034279" y="1558951"/>
            <a:ext cx="2275768" cy="2275767"/>
          </a:xfrm>
          <a:prstGeom prst="ellipse">
            <a:avLst/>
          </a:prstGeom>
          <a:solidFill>
            <a:srgbClr val="008741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 rot="5400000">
            <a:off x="1364600" y="1558951"/>
            <a:ext cx="2275768" cy="2275767"/>
          </a:xfrm>
          <a:prstGeom prst="ellipse">
            <a:avLst/>
          </a:prstGeom>
          <a:solidFill>
            <a:srgbClr val="007DB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 rot="5400000">
            <a:off x="8832379" y="1643647"/>
            <a:ext cx="2018929" cy="2018928"/>
          </a:xfrm>
          <a:prstGeom prst="ellipse">
            <a:avLst/>
          </a:prstGeom>
          <a:solidFill>
            <a:srgbClr val="D73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 rot="5400000">
            <a:off x="5162699" y="1688131"/>
            <a:ext cx="2018929" cy="2018928"/>
          </a:xfrm>
          <a:prstGeom prst="ellipse">
            <a:avLst/>
          </a:prstGeom>
          <a:solidFill>
            <a:srgbClr val="0087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 rot="5400000">
            <a:off x="1493020" y="1688132"/>
            <a:ext cx="2018929" cy="2018928"/>
          </a:xfrm>
          <a:prstGeom prst="ellipse">
            <a:avLst/>
          </a:prstGeom>
          <a:solidFill>
            <a:srgbClr val="007D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69758" y="2462460"/>
            <a:ext cx="1638156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nl-NL" sz="2400" b="1" dirty="0" err="1" smtClean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Risks</a:t>
            </a:r>
            <a:endParaRPr lang="nl-NL" sz="2400" b="1" dirty="0">
              <a:solidFill>
                <a:schemeClr val="bg1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360216" y="4244875"/>
            <a:ext cx="3543044" cy="1758497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040"/>
              </a:lnSpc>
            </a:pP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What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are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the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possible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risks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for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the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data subject? </a:t>
            </a:r>
          </a:p>
          <a:p>
            <a:pPr>
              <a:lnSpc>
                <a:spcPts val="4040"/>
              </a:lnSpc>
            </a:pP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Do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you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need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a DPIA?</a:t>
            </a:r>
            <a:endParaRPr lang="nl-NL" sz="20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Lato Light" charset="0"/>
              <a:cs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62699" y="2233028"/>
            <a:ext cx="1988964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nl-NL" sz="2400" b="1" dirty="0" smtClean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Design </a:t>
            </a:r>
            <a:r>
              <a:rPr lang="nl-NL" sz="2400" b="1" dirty="0" err="1" smtClean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strategies</a:t>
            </a:r>
            <a:endParaRPr lang="nl-NL" sz="2400" b="1" dirty="0">
              <a:solidFill>
                <a:schemeClr val="bg1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4158130" y="4251648"/>
            <a:ext cx="3855647" cy="1758497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040"/>
              </a:lnSpc>
            </a:pP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Which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design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strategies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can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you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use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to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make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the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processing more privacy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friendly</a:t>
            </a:r>
            <a:endParaRPr lang="nl-NL" sz="20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Lato Light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12245" y="2417695"/>
            <a:ext cx="1859196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nl-NL" sz="2400" b="1" dirty="0" smtClean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Easy </a:t>
            </a:r>
            <a:r>
              <a:rPr lang="nl-NL" sz="2400" b="1" dirty="0" err="1" smtClean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to</a:t>
            </a:r>
            <a:r>
              <a:rPr lang="nl-NL" sz="2400" b="1" dirty="0" smtClean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 </a:t>
            </a:r>
            <a:r>
              <a:rPr lang="nl-NL" sz="2400" b="1" dirty="0" err="1" smtClean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rPr>
              <a:t>use</a:t>
            </a:r>
            <a:endParaRPr lang="nl-NL" sz="2400" b="1" dirty="0">
              <a:solidFill>
                <a:schemeClr val="bg1"/>
              </a:solidFill>
              <a:latin typeface="Calibri" panose="020F0502020204030204" pitchFamily="34" charset="0"/>
              <a:ea typeface="Lato" charset="0"/>
              <a:cs typeface="Calibri" panose="020F0502020204030204" pitchFamily="34" charset="0"/>
            </a:endParaRPr>
          </a:p>
        </p:txBody>
      </p:sp>
      <p:sp>
        <p:nvSpPr>
          <p:cNvPr id="32" name="Subtitle 2"/>
          <p:cNvSpPr txBox="1">
            <a:spLocks/>
          </p:cNvSpPr>
          <p:nvPr/>
        </p:nvSpPr>
        <p:spPr>
          <a:xfrm>
            <a:off x="8011800" y="4251958"/>
            <a:ext cx="3855647" cy="1758497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040"/>
              </a:lnSpc>
            </a:pP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Target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audience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: small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businesses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and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educational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Lato Light" charset="0"/>
                <a:cs typeface="Calibri" panose="020F0502020204030204" pitchFamily="34" charset="0"/>
              </a:rPr>
              <a:t>institutions</a:t>
            </a:r>
            <a:endParaRPr lang="nl-NL" sz="20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Lato Light" charset="0"/>
              <a:cs typeface="Calibri" panose="020F0502020204030204" pitchFamily="34" charset="0"/>
            </a:endParaRPr>
          </a:p>
        </p:txBody>
      </p:sp>
      <p:sp>
        <p:nvSpPr>
          <p:cNvPr id="36" name="Rectangle 35"/>
          <p:cNvSpPr>
            <a:spLocks/>
          </p:cNvSpPr>
          <p:nvPr/>
        </p:nvSpPr>
        <p:spPr bwMode="auto">
          <a:xfrm>
            <a:off x="5460451" y="373292"/>
            <a:ext cx="142346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4572000"/>
            <a:r>
              <a:rPr lang="nl-NL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Goals</a:t>
            </a:r>
            <a:endParaRPr lang="nl-NL" sz="48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Montserrat" charset="0"/>
              <a:cs typeface="Calibri" panose="020F0502020204030204" pitchFamily="34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20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05530" y="202758"/>
            <a:ext cx="11808000" cy="6496809"/>
          </a:xfrm>
          <a:prstGeom prst="roundRect">
            <a:avLst>
              <a:gd name="adj" fmla="val 2626"/>
            </a:avLst>
          </a:prstGeom>
          <a:solidFill>
            <a:srgbClr val="ED6B06"/>
          </a:solidFill>
          <a:ln w="12700">
            <a:solidFill>
              <a:srgbClr val="ED6B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871536" y="2313545"/>
            <a:ext cx="6625389" cy="1696134"/>
          </a:xfrm>
          <a:prstGeom prst="roundRect">
            <a:avLst>
              <a:gd name="adj" fmla="val 15082"/>
            </a:avLst>
          </a:prstGeom>
          <a:solidFill>
            <a:schemeClr val="bg1"/>
          </a:solidFill>
        </p:spPr>
        <p:txBody>
          <a:bodyPr vert="horz" lIns="108000" tIns="0" rIns="14400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>
                <a:srgbClr val="5B9BD5"/>
              </a:buClr>
              <a:defRPr/>
            </a:pPr>
            <a:r>
              <a:rPr lang="nl-NL" sz="4800" b="1" cap="none" dirty="0" smtClean="0">
                <a:solidFill>
                  <a:srgbClr val="ED6B06"/>
                </a:solidFill>
                <a:latin typeface="Calibri" panose="020F0502020204030204" pitchFamily="34" charset="0"/>
              </a:rPr>
              <a:t>         </a:t>
            </a:r>
            <a:r>
              <a:rPr lang="nl-NL" sz="3600" b="1" cap="none" dirty="0" smtClean="0">
                <a:solidFill>
                  <a:srgbClr val="ED6B06"/>
                </a:solidFill>
                <a:latin typeface="Calibri" panose="020F0502020204030204" pitchFamily="34" charset="0"/>
              </a:rPr>
              <a:t>Risk </a:t>
            </a:r>
            <a:r>
              <a:rPr lang="nl-NL" sz="3600" b="1" cap="none" dirty="0" err="1" smtClean="0">
                <a:solidFill>
                  <a:srgbClr val="ED6B06"/>
                </a:solidFill>
                <a:latin typeface="Calibri" panose="020F0502020204030204" pitchFamily="34" charset="0"/>
              </a:rPr>
              <a:t>Mapper</a:t>
            </a:r>
            <a:endParaRPr lang="nl-NL" sz="4000" b="1" cap="none" dirty="0" smtClean="0">
              <a:solidFill>
                <a:srgbClr val="ED6B06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3170-11AD-4FFB-805D-0620C2184B46}" type="slidenum">
              <a:rPr lang="nl-NL" smtClean="0"/>
              <a:t>3</a:t>
            </a:fld>
            <a:endParaRPr lang="nl-NL"/>
          </a:p>
        </p:txBody>
      </p:sp>
      <p:pic>
        <p:nvPicPr>
          <p:cNvPr id="5" name="Picture 4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5476" y="5729962"/>
            <a:ext cx="1583167" cy="80710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998299" y="2458212"/>
            <a:ext cx="1460287" cy="1406799"/>
            <a:chOff x="2743115" y="1076942"/>
            <a:chExt cx="2275767" cy="2275768"/>
          </a:xfrm>
        </p:grpSpPr>
        <p:sp>
          <p:nvSpPr>
            <p:cNvPr id="10" name="Oval 9"/>
            <p:cNvSpPr>
              <a:spLocks noChangeAspect="1"/>
            </p:cNvSpPr>
            <p:nvPr/>
          </p:nvSpPr>
          <p:spPr>
            <a:xfrm rot="5400000">
              <a:off x="2743115" y="1076942"/>
              <a:ext cx="2275768" cy="2275767"/>
            </a:xfrm>
            <a:prstGeom prst="ellipse">
              <a:avLst/>
            </a:prstGeom>
            <a:solidFill>
              <a:srgbClr val="007DB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 rot="5400000">
              <a:off x="2871535" y="1206123"/>
              <a:ext cx="2018929" cy="2018928"/>
            </a:xfrm>
            <a:prstGeom prst="ellipse">
              <a:avLst/>
            </a:prstGeom>
            <a:solidFill>
              <a:srgbClr val="007D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61921" y="1917985"/>
              <a:ext cx="1638156" cy="586600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endParaRPr lang="nl-NL" sz="2000" b="1" dirty="0">
                <a:solidFill>
                  <a:schemeClr val="bg1"/>
                </a:solidFill>
                <a:latin typeface="Calibri" panose="020F0502020204030204" pitchFamily="34" charset="0"/>
                <a:ea typeface="Lato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8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>
            <a:spLocks/>
          </p:cNvSpPr>
          <p:nvPr/>
        </p:nvSpPr>
        <p:spPr bwMode="auto">
          <a:xfrm>
            <a:off x="4174492" y="358479"/>
            <a:ext cx="267701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4572000"/>
            <a:r>
              <a:rPr lang="nl-NL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Risk </a:t>
            </a:r>
            <a:r>
              <a:rPr lang="nl-NL" sz="4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Mapper</a:t>
            </a:r>
            <a:endParaRPr lang="nl-NL" sz="40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Montserrat" charset="0"/>
              <a:cs typeface="Calibri" panose="020F0502020204030204" pitchFamily="34" charset="0"/>
              <a:sym typeface="Bebas Neue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848205" y="1644766"/>
            <a:ext cx="7830685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25 question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about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your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project /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application</a:t>
            </a:r>
            <a:endParaRPr lang="nl-NL" sz="3200" b="1" dirty="0" smtClean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349732" y="414372"/>
            <a:ext cx="517451" cy="503765"/>
            <a:chOff x="1364600" y="1558951"/>
            <a:chExt cx="2275767" cy="2275768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 rot="5400000">
              <a:off x="1364600" y="1558951"/>
              <a:ext cx="2275768" cy="2275767"/>
            </a:xfrm>
            <a:prstGeom prst="ellipse">
              <a:avLst/>
            </a:prstGeom>
            <a:solidFill>
              <a:srgbClr val="007DB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 rot="5400000">
              <a:off x="1493020" y="1688132"/>
              <a:ext cx="2018929" cy="2018928"/>
            </a:xfrm>
            <a:prstGeom prst="ellipse">
              <a:avLst/>
            </a:prstGeom>
            <a:solidFill>
              <a:srgbClr val="007D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5007612" y="2333514"/>
            <a:ext cx="4268929" cy="3543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nl-NL" sz="28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Result: a report with:</a:t>
            </a:r>
            <a:endParaRPr lang="en-US" b="1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US" b="1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Overall risk: low, medium, high, very high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DPIA yes or no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3 possible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dangers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for the data subject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Possible measures to take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511" y="2542638"/>
            <a:ext cx="2385500" cy="333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9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>
            <a:spLocks/>
          </p:cNvSpPr>
          <p:nvPr/>
        </p:nvSpPr>
        <p:spPr bwMode="auto">
          <a:xfrm>
            <a:off x="4174492" y="358479"/>
            <a:ext cx="267701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4572000"/>
            <a:r>
              <a:rPr lang="nl-NL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Risk </a:t>
            </a:r>
            <a:r>
              <a:rPr lang="nl-NL" sz="4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Mapper</a:t>
            </a:r>
            <a:endParaRPr lang="nl-NL" sz="40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Montserrat" charset="0"/>
              <a:cs typeface="Calibri" panose="020F0502020204030204" pitchFamily="34" charset="0"/>
              <a:sym typeface="Bebas Neue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635278" y="1659929"/>
            <a:ext cx="437780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Eight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possible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dangers</a:t>
            </a:r>
            <a:endParaRPr lang="nl-NL" sz="3200" b="1" dirty="0" smtClean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349732" y="414372"/>
            <a:ext cx="517451" cy="503765"/>
            <a:chOff x="1364600" y="1558951"/>
            <a:chExt cx="2275767" cy="2275768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 rot="5400000">
              <a:off x="1364600" y="1558951"/>
              <a:ext cx="2275768" cy="2275767"/>
            </a:xfrm>
            <a:prstGeom prst="ellipse">
              <a:avLst/>
            </a:prstGeom>
            <a:solidFill>
              <a:srgbClr val="007DB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 rot="5400000">
              <a:off x="1493020" y="1688132"/>
              <a:ext cx="2018929" cy="2018928"/>
            </a:xfrm>
            <a:prstGeom prst="ellipse">
              <a:avLst/>
            </a:prstGeom>
            <a:solidFill>
              <a:srgbClr val="007D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635278" y="2282871"/>
            <a:ext cx="3013299" cy="3704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nl-NL" sz="2800" b="1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nl-NL" sz="280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Spying</a:t>
            </a:r>
            <a:endParaRPr lang="nl-NL" sz="2800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nl-NL" sz="280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Influence</a:t>
            </a:r>
            <a:endParaRPr lang="nl-NL" sz="2800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nl-NL" sz="280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Exclusion</a:t>
            </a:r>
            <a:endParaRPr lang="nl-NL" sz="28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nl-NL" sz="280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Prejudice</a:t>
            </a:r>
            <a:endParaRPr lang="nl-NL" sz="2800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US" b="1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33677" y="2842817"/>
            <a:ext cx="3342946" cy="3140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nl-NL" sz="280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Stigmatization</a:t>
            </a:r>
            <a:endParaRPr lang="nl-NL" sz="28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nl-NL" sz="28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Identity  </a:t>
            </a:r>
            <a:r>
              <a:rPr lang="nl-NL" sz="280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fraud</a:t>
            </a:r>
            <a:endParaRPr lang="nl-NL" sz="2800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nl-NL" sz="28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Blackmail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nl-NL" sz="280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Stalking</a:t>
            </a:r>
            <a:endParaRPr lang="nl-NL" sz="2800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US" b="1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91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31" y="305383"/>
            <a:ext cx="10053746" cy="565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31" y="305383"/>
            <a:ext cx="10053746" cy="56552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98" y="305383"/>
            <a:ext cx="10051579" cy="565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0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05530" y="202758"/>
            <a:ext cx="11808000" cy="6496809"/>
          </a:xfrm>
          <a:prstGeom prst="roundRect">
            <a:avLst>
              <a:gd name="adj" fmla="val 2626"/>
            </a:avLst>
          </a:prstGeom>
          <a:solidFill>
            <a:srgbClr val="ED6B06"/>
          </a:solidFill>
          <a:ln w="12700">
            <a:solidFill>
              <a:srgbClr val="ED6B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71676" y="2313545"/>
            <a:ext cx="8477250" cy="1696134"/>
          </a:xfrm>
          <a:prstGeom prst="roundRect">
            <a:avLst>
              <a:gd name="adj" fmla="val 15082"/>
            </a:avLst>
          </a:prstGeom>
          <a:solidFill>
            <a:schemeClr val="bg1"/>
          </a:solidFill>
        </p:spPr>
        <p:txBody>
          <a:bodyPr vert="horz" lIns="108000" tIns="0" rIns="14400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>
                <a:srgbClr val="5B9BD5"/>
              </a:buClr>
              <a:defRPr/>
            </a:pPr>
            <a:r>
              <a:rPr lang="nl-NL" sz="4800" b="1" cap="none" dirty="0" smtClean="0">
                <a:solidFill>
                  <a:srgbClr val="ED6B06"/>
                </a:solidFill>
                <a:latin typeface="Calibri" panose="020F0502020204030204" pitchFamily="34" charset="0"/>
              </a:rPr>
              <a:t>       </a:t>
            </a:r>
            <a:r>
              <a:rPr lang="nl-NL" sz="4400" b="1" cap="none" dirty="0" smtClean="0">
                <a:solidFill>
                  <a:srgbClr val="ED6B06"/>
                </a:solidFill>
                <a:latin typeface="Calibri" panose="020F0502020204030204" pitchFamily="34" charset="0"/>
              </a:rPr>
              <a:t>Design Builder</a:t>
            </a:r>
            <a:endParaRPr lang="nl-NL" sz="4400" b="1" cap="none" dirty="0">
              <a:solidFill>
                <a:srgbClr val="ED6B06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3170-11AD-4FFB-805D-0620C2184B46}" type="slidenum">
              <a:rPr lang="nl-NL" smtClean="0"/>
              <a:t>8</a:t>
            </a:fld>
            <a:endParaRPr lang="nl-NL"/>
          </a:p>
        </p:txBody>
      </p:sp>
      <p:pic>
        <p:nvPicPr>
          <p:cNvPr id="5" name="Picture 4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5476" y="5729962"/>
            <a:ext cx="1583167" cy="80710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432917" y="2586275"/>
            <a:ext cx="1150673" cy="1150674"/>
            <a:chOff x="5034279" y="1558951"/>
            <a:chExt cx="2275767" cy="2275768"/>
          </a:xfrm>
        </p:grpSpPr>
        <p:sp>
          <p:nvSpPr>
            <p:cNvPr id="10" name="Oval 9"/>
            <p:cNvSpPr>
              <a:spLocks noChangeAspect="1"/>
            </p:cNvSpPr>
            <p:nvPr/>
          </p:nvSpPr>
          <p:spPr>
            <a:xfrm rot="5400000">
              <a:off x="5034279" y="1558951"/>
              <a:ext cx="2275768" cy="2275767"/>
            </a:xfrm>
            <a:prstGeom prst="ellipse">
              <a:avLst/>
            </a:prstGeom>
            <a:solidFill>
              <a:srgbClr val="00874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 rot="5400000">
              <a:off x="5162699" y="1688131"/>
              <a:ext cx="2018929" cy="2018928"/>
            </a:xfrm>
            <a:prstGeom prst="ellipse">
              <a:avLst/>
            </a:prstGeom>
            <a:solidFill>
              <a:srgbClr val="008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6" name="Shape 2540"/>
            <p:cNvSpPr/>
            <p:nvPr/>
          </p:nvSpPr>
          <p:spPr>
            <a:xfrm>
              <a:off x="5732384" y="2209110"/>
              <a:ext cx="879559" cy="879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Calibri" panose="020F0502020204030204" pitchFamily="34" charset="0"/>
                <a:ea typeface="Lato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433684" y="2586274"/>
            <a:ext cx="1149907" cy="1163108"/>
            <a:chOff x="5034279" y="1558951"/>
            <a:chExt cx="2275767" cy="2275768"/>
          </a:xfrm>
        </p:grpSpPr>
        <p:sp>
          <p:nvSpPr>
            <p:cNvPr id="11" name="Oval 10"/>
            <p:cNvSpPr>
              <a:spLocks noChangeAspect="1"/>
            </p:cNvSpPr>
            <p:nvPr/>
          </p:nvSpPr>
          <p:spPr>
            <a:xfrm rot="5400000">
              <a:off x="5034279" y="1558951"/>
              <a:ext cx="2275768" cy="2275767"/>
            </a:xfrm>
            <a:prstGeom prst="ellipse">
              <a:avLst/>
            </a:prstGeom>
            <a:solidFill>
              <a:srgbClr val="00874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 rot="5400000">
              <a:off x="5162699" y="1688131"/>
              <a:ext cx="2018929" cy="2018928"/>
            </a:xfrm>
            <a:prstGeom prst="ellipse">
              <a:avLst/>
            </a:prstGeom>
            <a:solidFill>
              <a:srgbClr val="008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655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>
            <a:spLocks/>
          </p:cNvSpPr>
          <p:nvPr/>
        </p:nvSpPr>
        <p:spPr bwMode="auto">
          <a:xfrm>
            <a:off x="4817622" y="419388"/>
            <a:ext cx="246061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4572000"/>
            <a:r>
              <a:rPr lang="nl-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  <a:sym typeface="Bebas Neue" charset="0"/>
              </a:rPr>
              <a:t>Design Builder</a:t>
            </a:r>
            <a:endParaRPr lang="nl-NL" sz="32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Montserrat" charset="0"/>
              <a:cs typeface="Calibri" panose="020F0502020204030204" pitchFamily="34" charset="0"/>
              <a:sym typeface="Bebas Neue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945938" y="390008"/>
            <a:ext cx="628493" cy="615757"/>
            <a:chOff x="5034279" y="1558951"/>
            <a:chExt cx="2275767" cy="2275768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 rot="5400000">
              <a:off x="5034279" y="1558951"/>
              <a:ext cx="2275768" cy="2275767"/>
            </a:xfrm>
            <a:prstGeom prst="ellipse">
              <a:avLst/>
            </a:prstGeom>
            <a:solidFill>
              <a:srgbClr val="00874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 rot="5400000">
              <a:off x="5162699" y="1688131"/>
              <a:ext cx="2018929" cy="2018928"/>
            </a:xfrm>
            <a:prstGeom prst="ellipse">
              <a:avLst/>
            </a:prstGeom>
            <a:solidFill>
              <a:srgbClr val="008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538966" y="1745465"/>
            <a:ext cx="271506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Nine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3200" b="1" dirty="0" err="1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strategies</a:t>
            </a:r>
            <a:r>
              <a:rPr lang="nl-NL" sz="3200" b="1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:</a:t>
            </a:r>
            <a:endParaRPr lang="nl-NL" sz="2400" b="1" dirty="0" smtClean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37630" y="2510806"/>
            <a:ext cx="3196152" cy="280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Collect less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Split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Make it abstract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Hide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Store less</a:t>
            </a:r>
            <a:endParaRPr lang="nl-NL" sz="28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33782" y="2510806"/>
            <a:ext cx="3196152" cy="2244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Inform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Apply rights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Force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Demonstrate</a:t>
            </a:r>
          </a:p>
        </p:txBody>
      </p:sp>
    </p:spTree>
    <p:extLst>
      <p:ext uri="{BB962C8B-B14F-4D97-AF65-F5344CB8AC3E}">
        <p14:creationId xmlns:p14="http://schemas.microsoft.com/office/powerpoint/2010/main" val="97552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1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jabloon Surf_v15 CCLogo (2)">
  <a:themeElements>
    <a:clrScheme name="SURF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D6B06"/>
      </a:accent1>
      <a:accent2>
        <a:srgbClr val="F28C3E"/>
      </a:accent2>
      <a:accent3>
        <a:srgbClr val="F6AA6E"/>
      </a:accent3>
      <a:accent4>
        <a:srgbClr val="FBC9A0"/>
      </a:accent4>
      <a:accent5>
        <a:srgbClr val="FDE4D0"/>
      </a:accent5>
      <a:accent6>
        <a:srgbClr val="6D6E71"/>
      </a:accent6>
      <a:hlink>
        <a:srgbClr val="0000FF"/>
      </a:hlink>
      <a:folHlink>
        <a:srgbClr val="800080"/>
      </a:folHlink>
    </a:clrScheme>
    <a:fontScheme name="Su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surf_16bij9" id="{9E2B2EB3-966C-2F40-A3A4-827A1C6C9872}" vid="{F9772107-8DFE-FB45-9446-257C3B2435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4DEFDAAC32A4478E6FA73230BAD383" ma:contentTypeVersion="0" ma:contentTypeDescription="Een nieuw document maken." ma:contentTypeScope="" ma:versionID="62daa81bc356d642b6f4c60b08d7e1c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d60c6104120e55c5e43293245e1dd5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71C50C-F796-46BF-98A2-5FEAA327C492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01209A6-245B-45BE-80B1-1199C060F6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9BDCDCD-58B9-4AC5-889F-4D8A670AA7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SURF powerpoint template 16-9</Template>
  <TotalTime>0</TotalTime>
  <Words>270</Words>
  <Application>Microsoft Office PowerPoint</Application>
  <PresentationFormat>Widescreen</PresentationFormat>
  <Paragraphs>73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Bebas Neue</vt:lpstr>
      <vt:lpstr>Calibri</vt:lpstr>
      <vt:lpstr>Calibri Light</vt:lpstr>
      <vt:lpstr>Gill Sans</vt:lpstr>
      <vt:lpstr>Lato</vt:lpstr>
      <vt:lpstr>Lato Light</vt:lpstr>
      <vt:lpstr>Montserrat</vt:lpstr>
      <vt:lpstr>Verdana</vt:lpstr>
      <vt:lpstr>Sjabloon Surf_v15 CCLogo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2016-10-11T14:11:03Z</cp:lastPrinted>
  <dcterms:created xsi:type="dcterms:W3CDTF">2017-05-29T09:36:43Z</dcterms:created>
  <dcterms:modified xsi:type="dcterms:W3CDTF">2018-09-13T13:11:59Z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0x010100604DEFDAAC32A4478E6FA73230BAD383</vt:lpwstr>
  </property>
</Properties>
</file>