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sldIdLst>
    <p:sldId id="276" r:id="rId5"/>
    <p:sldId id="284" r:id="rId6"/>
    <p:sldId id="278" r:id="rId7"/>
    <p:sldId id="281" r:id="rId8"/>
    <p:sldId id="331" r:id="rId9"/>
    <p:sldId id="277" r:id="rId10"/>
    <p:sldId id="325" r:id="rId11"/>
    <p:sldId id="330" r:id="rId12"/>
    <p:sldId id="274" r:id="rId13"/>
    <p:sldId id="285" r:id="rId14"/>
    <p:sldId id="286" r:id="rId15"/>
    <p:sldId id="291" r:id="rId16"/>
    <p:sldId id="288" r:id="rId17"/>
    <p:sldId id="292" r:id="rId18"/>
    <p:sldId id="293" r:id="rId19"/>
    <p:sldId id="300" r:id="rId20"/>
    <p:sldId id="295" r:id="rId21"/>
    <p:sldId id="296" r:id="rId22"/>
    <p:sldId id="298" r:id="rId23"/>
    <p:sldId id="299" r:id="rId24"/>
    <p:sldId id="303" r:id="rId25"/>
    <p:sldId id="332" r:id="rId26"/>
    <p:sldId id="333" r:id="rId27"/>
    <p:sldId id="334" r:id="rId28"/>
    <p:sldId id="335" r:id="rId29"/>
    <p:sldId id="313" r:id="rId30"/>
    <p:sldId id="336" r:id="rId31"/>
    <p:sldId id="314" r:id="rId32"/>
    <p:sldId id="315" r:id="rId33"/>
    <p:sldId id="316" r:id="rId34"/>
    <p:sldId id="329" r:id="rId35"/>
    <p:sldId id="319" r:id="rId36"/>
  </p:sldIdLst>
  <p:sldSz cx="19202400" cy="10801350"/>
  <p:notesSz cx="14401800" cy="1080135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8EE8B5A1-4E52-3543-90CB-7604BC757F21}">
          <p14:sldIdLst>
            <p14:sldId id="276"/>
          </p14:sldIdLst>
        </p14:section>
        <p14:section name="Urgentie" id="{7BB4D176-1148-3246-8F24-8DB0E2502013}">
          <p14:sldIdLst>
            <p14:sldId id="284"/>
            <p14:sldId id="278"/>
            <p14:sldId id="281"/>
            <p14:sldId id="331"/>
            <p14:sldId id="277"/>
            <p14:sldId id="325"/>
            <p14:sldId id="330"/>
            <p14:sldId id="274"/>
            <p14:sldId id="285"/>
            <p14:sldId id="286"/>
          </p14:sldIdLst>
        </p14:section>
        <p14:section name="Quiz" id="{C212FE8D-D48E-6146-8C3C-5BEDA5532C3B}">
          <p14:sldIdLst>
            <p14:sldId id="291"/>
            <p14:sldId id="288"/>
            <p14:sldId id="292"/>
            <p14:sldId id="293"/>
          </p14:sldIdLst>
        </p14:section>
        <p14:section name="AVG" id="{FFD3E7E0-12DB-AD45-AD67-251EA38BE873}">
          <p14:sldIdLst>
            <p14:sldId id="300"/>
            <p14:sldId id="295"/>
            <p14:sldId id="296"/>
            <p14:sldId id="298"/>
            <p14:sldId id="299"/>
          </p14:sldIdLst>
        </p14:section>
        <p14:section name="Privacy by default" id="{2768E027-6248-4D46-AD3E-982FBFA1C78F}">
          <p14:sldIdLst>
            <p14:sldId id="303"/>
            <p14:sldId id="332"/>
            <p14:sldId id="333"/>
            <p14:sldId id="334"/>
            <p14:sldId id="335"/>
          </p14:sldIdLst>
        </p14:section>
        <p14:section name="Oefencases" id="{79123152-3E1D-C149-9E58-F619073C09A0}">
          <p14:sldIdLst>
            <p14:sldId id="313"/>
            <p14:sldId id="336"/>
            <p14:sldId id="314"/>
            <p14:sldId id="315"/>
            <p14:sldId id="316"/>
            <p14:sldId id="329"/>
            <p14:sldId id="319"/>
          </p14:sldIdLst>
        </p14:section>
      </p14:sectionLst>
    </p:ext>
    <p:ext uri="{EFAFB233-063F-42B5-8137-9DF3F51BA10A}">
      <p15:sldGuideLst xmlns:p15="http://schemas.microsoft.com/office/powerpoint/2012/main">
        <p15:guide id="1" orient="horz" pos="2903" userDrawn="1">
          <p15:clr>
            <a:srgbClr val="A4A3A4"/>
          </p15:clr>
        </p15:guide>
        <p15:guide id="2" pos="2918" userDrawn="1">
          <p15:clr>
            <a:srgbClr val="A4A3A4"/>
          </p15:clr>
        </p15:guide>
      </p15:sldGuideLst>
    </p:ext>
    <p:ext uri="{2D200454-40CA-4A62-9FC3-DE9A4176ACB9}">
      <p15:notesGuideLst xmlns:p15="http://schemas.microsoft.com/office/powerpoint/2012/main">
        <p15:guide id="1" orient="horz" pos="3402" userDrawn="1">
          <p15:clr>
            <a:srgbClr val="A4A3A4"/>
          </p15:clr>
        </p15:guide>
        <p15:guide id="2" pos="453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8024"/>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72" autoAdjust="0"/>
    <p:restoredTop sz="67198"/>
  </p:normalViewPr>
  <p:slideViewPr>
    <p:cSldViewPr>
      <p:cViewPr varScale="1">
        <p:scale>
          <a:sx n="30" d="100"/>
          <a:sy n="30" d="100"/>
        </p:scale>
        <p:origin x="1692" y="24"/>
      </p:cViewPr>
      <p:guideLst>
        <p:guide orient="horz" pos="2903"/>
        <p:guide pos="2918"/>
      </p:guideLst>
    </p:cSldViewPr>
  </p:slideViewPr>
  <p:notesTextViewPr>
    <p:cViewPr>
      <p:scale>
        <a:sx n="100" d="100"/>
        <a:sy n="100" d="100"/>
      </p:scale>
      <p:origin x="0" y="0"/>
    </p:cViewPr>
  </p:notesTextViewPr>
  <p:notesViewPr>
    <p:cSldViewPr showGuides="1">
      <p:cViewPr varScale="1">
        <p:scale>
          <a:sx n="144" d="100"/>
          <a:sy n="144" d="100"/>
        </p:scale>
        <p:origin x="3752" y="224"/>
      </p:cViewPr>
      <p:guideLst>
        <p:guide orient="horz" pos="3402"/>
        <p:guide pos="45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6240463" cy="54133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8158163" y="0"/>
            <a:ext cx="6240462" cy="541338"/>
          </a:xfrm>
          <a:prstGeom prst="rect">
            <a:avLst/>
          </a:prstGeom>
        </p:spPr>
        <p:txBody>
          <a:bodyPr vert="horz" lIns="91440" tIns="45720" rIns="91440" bIns="45720" rtlCol="0"/>
          <a:lstStyle>
            <a:lvl1pPr algn="r">
              <a:defRPr sz="1200"/>
            </a:lvl1pPr>
          </a:lstStyle>
          <a:p>
            <a:fld id="{BF4EB5E3-DBEE-2C4C-8B03-BFBC52069DE0}" type="datetimeFigureOut">
              <a:rPr lang="nl-NL" smtClean="0"/>
              <a:t>13-9-2018</a:t>
            </a:fld>
            <a:endParaRPr lang="nl-NL"/>
          </a:p>
        </p:txBody>
      </p:sp>
      <p:sp>
        <p:nvSpPr>
          <p:cNvPr id="4" name="Tijdelijke aanduiding voor dia-afbeelding 3"/>
          <p:cNvSpPr>
            <a:spLocks noGrp="1" noRot="1" noChangeAspect="1"/>
          </p:cNvSpPr>
          <p:nvPr>
            <p:ph type="sldImg" idx="2"/>
          </p:nvPr>
        </p:nvSpPr>
        <p:spPr>
          <a:xfrm>
            <a:off x="3960813" y="1350963"/>
            <a:ext cx="6480175" cy="36449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1439863" y="5197475"/>
            <a:ext cx="11522075" cy="425450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10260013"/>
            <a:ext cx="6240463" cy="54133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8158163" y="10260013"/>
            <a:ext cx="6240462" cy="541337"/>
          </a:xfrm>
          <a:prstGeom prst="rect">
            <a:avLst/>
          </a:prstGeom>
        </p:spPr>
        <p:txBody>
          <a:bodyPr vert="horz" lIns="91440" tIns="45720" rIns="91440" bIns="45720" rtlCol="0" anchor="b"/>
          <a:lstStyle>
            <a:lvl1pPr algn="r">
              <a:defRPr sz="1200"/>
            </a:lvl1pPr>
          </a:lstStyle>
          <a:p>
            <a:fld id="{7157E6E6-78B3-B94B-A732-331DAD5A83F6}" type="slidenum">
              <a:rPr lang="nl-NL" smtClean="0"/>
              <a:t>‹#›</a:t>
            </a:fld>
            <a:endParaRPr lang="nl-NL"/>
          </a:p>
        </p:txBody>
      </p:sp>
    </p:spTree>
    <p:extLst>
      <p:ext uri="{BB962C8B-B14F-4D97-AF65-F5344CB8AC3E}">
        <p14:creationId xmlns:p14="http://schemas.microsoft.com/office/powerpoint/2010/main" val="424162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Explanation about the entire slide deck: </a:t>
            </a:r>
          </a:p>
          <a:p>
            <a:endParaRPr lang="en-GB" dirty="0"/>
          </a:p>
          <a:p>
            <a:r>
              <a:rPr lang="en-GB" b="1" dirty="0"/>
              <a:t>Contents</a:t>
            </a:r>
          </a:p>
          <a:p>
            <a:r>
              <a:rPr lang="en-GB" sz="1200" u="none" kern="1200" baseline="0" dirty="0">
                <a:solidFill>
                  <a:schemeClr val="tx1"/>
                </a:solidFill>
                <a:latin typeface="+mn-lt"/>
                <a:ea typeface="+mn-ea"/>
                <a:cs typeface="+mn-cs"/>
              </a:rPr>
              <a:t>These slides generally describe the aspects that play a role in ensuring privacy in </a:t>
            </a:r>
            <a:r>
              <a:rPr lang="en-GB" sz="1200" b="0" u="none" kern="1200" baseline="0" dirty="0">
                <a:solidFill>
                  <a:srgbClr val="FF0000"/>
                </a:solidFill>
                <a:latin typeface="+mn-lt"/>
                <a:ea typeface="+mn-ea"/>
                <a:cs typeface="+mn-cs"/>
              </a:rPr>
              <a:t>providing education</a:t>
            </a:r>
            <a:r>
              <a:rPr lang="en-GB" sz="1200" u="none" kern="1200" baseline="0" dirty="0">
                <a:solidFill>
                  <a:schemeClr val="tx1"/>
                </a:solidFill>
                <a:latin typeface="+mn-lt"/>
                <a:ea typeface="+mn-ea"/>
                <a:cs typeface="+mn-cs"/>
              </a:rPr>
              <a:t>. To that end, we will examine the aspects of education in which the General Data Protection Regulation plays a role. This is in the design and the provision of education, where you can apply the principles of privacy by design and privacy by default. And in storing/sharing study results and coaching students (and the storage of notes/reports regarding that coaching).</a:t>
            </a:r>
            <a:endParaRPr lang="en-GB" sz="1200" b="0" u="none" kern="1200" baseline="0" dirty="0">
              <a:solidFill>
                <a:schemeClr val="tx1"/>
              </a:solidFill>
              <a:latin typeface="+mn-lt"/>
              <a:ea typeface="+mn-ea"/>
              <a:cs typeface="+mn-cs"/>
            </a:endParaRPr>
          </a:p>
          <a:p>
            <a:endParaRPr lang="en-GB" sz="1200" u="none" kern="1200" baseline="0" dirty="0">
              <a:solidFill>
                <a:schemeClr val="tx1"/>
              </a:solidFill>
              <a:latin typeface="+mn-lt"/>
              <a:ea typeface="+mn-ea"/>
              <a:cs typeface="+mn-cs"/>
            </a:endParaRPr>
          </a:p>
          <a:p>
            <a:r>
              <a:rPr lang="en-GB" sz="1200" b="1" u="none" kern="1200" baseline="0" dirty="0">
                <a:solidFill>
                  <a:schemeClr val="tx1"/>
                </a:solidFill>
                <a:latin typeface="+mn-lt"/>
                <a:ea typeface="+mn-ea"/>
                <a:cs typeface="+mn-cs"/>
              </a:rPr>
              <a:t>Format</a:t>
            </a:r>
          </a:p>
          <a:p>
            <a:r>
              <a:rPr lang="en-GB" sz="1200" u="none" kern="1200" baseline="0" dirty="0">
                <a:solidFill>
                  <a:schemeClr val="tx1"/>
                </a:solidFill>
                <a:latin typeface="+mn-lt"/>
                <a:ea typeface="+mn-ea"/>
                <a:cs typeface="+mn-cs"/>
              </a:rPr>
              <a:t>Each institution is free to omit or add slides to the slide deck and to include institution-specific options in it. For example, where the appropriate organisational and technical measures are concerned; which guidelines apply to your institution, </a:t>
            </a:r>
            <a:r>
              <a:rPr lang="en-GB" sz="1200" b="0" u="none" kern="1200" baseline="0" dirty="0">
                <a:solidFill>
                  <a:schemeClr val="tx1"/>
                </a:solidFill>
                <a:latin typeface="+mn-lt"/>
                <a:ea typeface="+mn-ea"/>
                <a:cs typeface="+mn-cs"/>
              </a:rPr>
              <a:t>what instruments and tooling </a:t>
            </a:r>
            <a:r>
              <a:rPr lang="en-GB" sz="1200" u="none" kern="1200" baseline="0" dirty="0">
                <a:solidFill>
                  <a:schemeClr val="tx1"/>
                </a:solidFill>
                <a:latin typeface="+mn-lt"/>
                <a:ea typeface="+mn-ea"/>
                <a:cs typeface="+mn-cs"/>
              </a:rPr>
              <a:t>do you offer for what purpose and how do educators and students get access to these products and services in order to ensure privacy in education. </a:t>
            </a:r>
          </a:p>
          <a:p>
            <a:endParaRPr lang="en-GB" sz="1200" u="none" kern="1200" baseline="0" dirty="0">
              <a:solidFill>
                <a:schemeClr val="tx1"/>
              </a:solidFill>
              <a:latin typeface="+mn-lt"/>
              <a:ea typeface="+mn-ea"/>
              <a:cs typeface="+mn-cs"/>
            </a:endParaRPr>
          </a:p>
          <a:p>
            <a:r>
              <a:rPr lang="en-GB" sz="1200" b="1" u="none" kern="1200" baseline="0" dirty="0">
                <a:solidFill>
                  <a:schemeClr val="tx1"/>
                </a:solidFill>
                <a:latin typeface="+mn-lt"/>
                <a:ea typeface="+mn-ea"/>
                <a:cs typeface="+mn-cs"/>
              </a:rPr>
              <a:t>Logo</a:t>
            </a:r>
          </a:p>
          <a:p>
            <a:r>
              <a:rPr lang="en-GB" sz="1200" u="none" kern="1200" baseline="0" dirty="0">
                <a:solidFill>
                  <a:schemeClr val="tx1"/>
                </a:solidFill>
                <a:latin typeface="+mn-lt"/>
                <a:ea typeface="+mn-ea"/>
                <a:cs typeface="+mn-cs"/>
              </a:rPr>
              <a:t>CSY's (CyberSaveYourself) logo is displayed on all the slides in this presentation. This SURF service uses this logo and is co-initiator of this training. You may replace this logo with the logo of your organisation. </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a:t>
            </a:fld>
            <a:endParaRPr lang="en-GB"/>
          </a:p>
        </p:txBody>
      </p:sp>
    </p:spTree>
    <p:extLst>
      <p:ext uri="{BB962C8B-B14F-4D97-AF65-F5344CB8AC3E}">
        <p14:creationId xmlns:p14="http://schemas.microsoft.com/office/powerpoint/2010/main" val="2696116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Learning activity</a:t>
            </a:r>
          </a:p>
          <a:p>
            <a:r>
              <a:rPr lang="en-GB" dirty="0"/>
              <a:t>Same as slide 7</a:t>
            </a:r>
          </a:p>
          <a:p>
            <a:pPr marL="171450" indent="-171450">
              <a:buFontTx/>
              <a:buChar char="-"/>
            </a:pPr>
            <a:endParaRPr lang="en-GB" baseline="0" dirty="0"/>
          </a:p>
          <a:p>
            <a:r>
              <a:rPr lang="en-GB" b="1" dirty="0"/>
              <a:t>Duration</a:t>
            </a:r>
          </a:p>
          <a:p>
            <a:r>
              <a:rPr lang="en-GB" b="0" baseline="0" dirty="0"/>
              <a:t>3 minutes</a:t>
            </a:r>
            <a:endParaRPr lang="en-GB" dirty="0"/>
          </a:p>
          <a:p>
            <a:endParaRPr lang="en-GB" dirty="0"/>
          </a:p>
          <a:p>
            <a:r>
              <a:rPr lang="en-GB" b="1" dirty="0"/>
              <a:t>Explanation</a:t>
            </a:r>
          </a:p>
          <a:p>
            <a:r>
              <a:rPr lang="en-GB" dirty="0"/>
              <a:t>Keeping a student directory is</a:t>
            </a:r>
            <a:r>
              <a:rPr lang="en-GB" baseline="0" dirty="0"/>
              <a:t> a common way to remember the names of new students, and make notes about each student. If an educator loses this student directory, a data breach is a fact. The student directory contains personal data (and maybe even special personal data) and will therefore have to be reported internally (and possibly also to the DPA). </a:t>
            </a:r>
            <a:endParaRPr lang="en-GB" dirty="0"/>
          </a:p>
          <a:p>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10</a:t>
            </a:fld>
            <a:endParaRPr lang="en-GB"/>
          </a:p>
        </p:txBody>
      </p:sp>
    </p:spTree>
    <p:extLst>
      <p:ext uri="{BB962C8B-B14F-4D97-AF65-F5344CB8AC3E}">
        <p14:creationId xmlns:p14="http://schemas.microsoft.com/office/powerpoint/2010/main" val="3597363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Learning activity</a:t>
            </a:r>
          </a:p>
          <a:p>
            <a:r>
              <a:rPr lang="en-GB" dirty="0"/>
              <a:t>Same as slide 7</a:t>
            </a:r>
          </a:p>
          <a:p>
            <a:pPr marL="171450" indent="-171450">
              <a:buFontTx/>
              <a:buChar char="-"/>
            </a:pPr>
            <a:endParaRPr lang="en-GB" baseline="0" dirty="0"/>
          </a:p>
          <a:p>
            <a:r>
              <a:rPr lang="en-GB" b="1" dirty="0"/>
              <a:t>Duration</a:t>
            </a:r>
          </a:p>
          <a:p>
            <a:r>
              <a:rPr lang="en-GB" b="0" baseline="0" dirty="0"/>
              <a:t>3 minutes</a:t>
            </a:r>
            <a:endParaRPr lang="en-GB" dirty="0"/>
          </a:p>
          <a:p>
            <a:endParaRPr lang="en-GB" dirty="0"/>
          </a:p>
          <a:p>
            <a:r>
              <a:rPr lang="en-GB" sz="1200" b="1" kern="1200" dirty="0">
                <a:solidFill>
                  <a:schemeClr val="tx1"/>
                </a:solidFill>
                <a:effectLst/>
                <a:latin typeface="+mn-lt"/>
                <a:ea typeface="+mn-ea"/>
                <a:cs typeface="+mn-cs"/>
              </a:rPr>
              <a:t>Explanation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This slide can be used at your own discretion, taking an example from your own organisation.</a:t>
            </a:r>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11</a:t>
            </a:fld>
            <a:endParaRPr lang="en-GB"/>
          </a:p>
        </p:txBody>
      </p:sp>
    </p:spTree>
    <p:extLst>
      <p:ext uri="{BB962C8B-B14F-4D97-AF65-F5344CB8AC3E}">
        <p14:creationId xmlns:p14="http://schemas.microsoft.com/office/powerpoint/2010/main" val="5410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In the first part, educators got acquainted with the GDPR via the cases and</a:t>
            </a:r>
            <a:r>
              <a:rPr lang="en-GB" baseline="0" dirty="0"/>
              <a:t> the introductory questions. Before going deeper into the GDPR in the next chapters, they will get a short (formative) quiz in this section. This quiz is designed to give them self-confidence by showing them that they can answer the questions about the GDPR by using common sense. </a:t>
            </a:r>
            <a:endParaRPr lang="en-GB" dirty="0"/>
          </a:p>
          <a:p>
            <a:endParaRPr lang="en-GB" dirty="0"/>
          </a:p>
          <a:p>
            <a:r>
              <a:rPr lang="en-GB" b="1" dirty="0"/>
              <a:t>Learning activity</a:t>
            </a:r>
          </a:p>
          <a:p>
            <a:r>
              <a:rPr lang="en-GB" dirty="0"/>
              <a:t>Show the question, let</a:t>
            </a:r>
            <a:r>
              <a:rPr lang="en-GB" baseline="0" dirty="0"/>
              <a:t> the educators choose or formulate an answer and then show the correct answer. Discuss this briefly with the educators. Possible ways in which educators can give an answer is to:</a:t>
            </a:r>
          </a:p>
          <a:p>
            <a:pPr marL="171450" indent="-171450">
              <a:buFontTx/>
              <a:buChar char="-"/>
            </a:pPr>
            <a:r>
              <a:rPr lang="en-GB" baseline="0" dirty="0"/>
              <a:t>Raise their hands, hat on/hat off, stand/sit.</a:t>
            </a:r>
          </a:p>
          <a:p>
            <a:pPr marL="171450" indent="-171450">
              <a:buFontTx/>
              <a:buChar char="-"/>
            </a:pPr>
            <a:r>
              <a:rPr lang="en-GB" baseline="0" dirty="0"/>
              <a:t>Think, share, do. First ask the educators to think for a few moments. Then the educators will share their answers with a colleague. Together, they will decide on a joint answer, and the trainer will ask some of the pairs to give their answer.</a:t>
            </a:r>
          </a:p>
          <a:p>
            <a:pPr marL="171450" indent="-171450">
              <a:buFontTx/>
              <a:buChar char="-"/>
            </a:pPr>
            <a:r>
              <a:rPr lang="en-GB" baseline="0" dirty="0"/>
              <a:t>A digital application. The answers to multiple choice questions can be provided digitally in applications such as www.mentimeter.com, www.kahoot.com, www.quizlet.com or www.plickers.com. There are various instructional videos on YouTube that demonstrate how these applications can be used.  </a:t>
            </a:r>
            <a:endParaRPr lang="en-GB" dirty="0"/>
          </a:p>
          <a:p>
            <a:pPr marL="171450" indent="-171450">
              <a:buFontTx/>
              <a:buChar char="-"/>
            </a:pPr>
            <a:endParaRPr lang="en-GB" baseline="0" dirty="0"/>
          </a:p>
          <a:p>
            <a:r>
              <a:rPr lang="en-GB" b="1" dirty="0"/>
              <a:t>Duration (entire quiz)</a:t>
            </a:r>
          </a:p>
          <a:p>
            <a:r>
              <a:rPr lang="en-GB" b="0" baseline="0" dirty="0"/>
              <a:t>5 minutes</a:t>
            </a:r>
            <a:endParaRPr lang="en-GB" dirty="0"/>
          </a:p>
          <a:p>
            <a:endParaRPr lang="en-GB" dirty="0"/>
          </a:p>
          <a:p>
            <a:r>
              <a:rPr lang="en-GB" b="1" dirty="0"/>
              <a:t>Explanation</a:t>
            </a:r>
          </a:p>
          <a:p>
            <a:r>
              <a:rPr lang="en-GB" dirty="0"/>
              <a:t>None</a:t>
            </a:r>
          </a:p>
          <a:p>
            <a:endParaRPr lang="en-GB" sz="1200" kern="1200" dirty="0">
              <a:solidFill>
                <a:schemeClr val="tx1"/>
              </a:solidFill>
              <a:effectLst/>
              <a:latin typeface="+mn-lt"/>
              <a:ea typeface="+mn-ea"/>
              <a:cs typeface="+mn-cs"/>
            </a:endParaRP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12</a:t>
            </a:fld>
            <a:endParaRPr lang="en-GB"/>
          </a:p>
        </p:txBody>
      </p:sp>
    </p:spTree>
    <p:extLst>
      <p:ext uri="{BB962C8B-B14F-4D97-AF65-F5344CB8AC3E}">
        <p14:creationId xmlns:p14="http://schemas.microsoft.com/office/powerpoint/2010/main" val="745271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Explanation</a:t>
            </a:r>
          </a:p>
          <a:p>
            <a:r>
              <a:rPr lang="en-GB" b="0" dirty="0"/>
              <a:t>The GDPR defines what personal data</a:t>
            </a:r>
            <a:r>
              <a:rPr lang="en-GB" b="0" baseline="0" dirty="0"/>
              <a:t> and special personal data are in Articles 4 and 9. So, that is simply a question of definition. The exact difference between personal data and special personal data is shown on this slide; this is not described as such in the GDPR. </a:t>
            </a:r>
            <a:endParaRPr lang="en-GB" b="0" dirty="0"/>
          </a:p>
          <a:p>
            <a:endParaRPr lang="en-GB" b="1" dirty="0"/>
          </a:p>
          <a:p>
            <a:r>
              <a:rPr lang="en-GB" b="1" dirty="0"/>
              <a:t>For further</a:t>
            </a:r>
            <a:r>
              <a:rPr lang="en-GB" b="1" baseline="0" dirty="0"/>
              <a:t> </a:t>
            </a:r>
            <a:r>
              <a:rPr lang="en-GB" b="1" dirty="0"/>
              <a:t>information,</a:t>
            </a:r>
            <a:r>
              <a:rPr lang="en-GB" b="1" baseline="0" dirty="0"/>
              <a:t> see slide 12</a:t>
            </a:r>
            <a:endParaRPr lang="en-GB" b="1"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13</a:t>
            </a:fld>
            <a:endParaRPr lang="en-GB"/>
          </a:p>
        </p:txBody>
      </p:sp>
    </p:spTree>
    <p:extLst>
      <p:ext uri="{BB962C8B-B14F-4D97-AF65-F5344CB8AC3E}">
        <p14:creationId xmlns:p14="http://schemas.microsoft.com/office/powerpoint/2010/main" val="1784964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For the explanation,</a:t>
            </a:r>
            <a:r>
              <a:rPr lang="en-GB" b="1" baseline="0" dirty="0"/>
              <a:t> see slide 12</a:t>
            </a:r>
            <a:endParaRPr lang="en-GB" b="1"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14</a:t>
            </a:fld>
            <a:endParaRPr lang="en-GB"/>
          </a:p>
        </p:txBody>
      </p:sp>
    </p:spTree>
    <p:extLst>
      <p:ext uri="{BB962C8B-B14F-4D97-AF65-F5344CB8AC3E}">
        <p14:creationId xmlns:p14="http://schemas.microsoft.com/office/powerpoint/2010/main" val="485927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For the explanation,</a:t>
            </a:r>
            <a:r>
              <a:rPr lang="en-GB" b="1" baseline="0" dirty="0"/>
              <a:t> see slide 12. On this slide, you can add your own question/answer combination.</a:t>
            </a:r>
            <a:endParaRPr lang="en-GB" b="1"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15</a:t>
            </a:fld>
            <a:endParaRPr lang="en-GB"/>
          </a:p>
        </p:txBody>
      </p:sp>
    </p:spTree>
    <p:extLst>
      <p:ext uri="{BB962C8B-B14F-4D97-AF65-F5344CB8AC3E}">
        <p14:creationId xmlns:p14="http://schemas.microsoft.com/office/powerpoint/2010/main" val="3055487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provides the introduction to the second part</a:t>
            </a:r>
            <a:r>
              <a:rPr lang="en-GB" b="0" dirty="0"/>
              <a:t>:</a:t>
            </a:r>
            <a:r>
              <a:rPr lang="en-GB" dirty="0"/>
              <a:t> 'You and the GDPR'. The purpose</a:t>
            </a:r>
            <a:r>
              <a:rPr lang="en-GB" baseline="0" dirty="0"/>
              <a:t> of this part is to make the educators aware </a:t>
            </a:r>
            <a:r>
              <a:rPr lang="en-GB" b="0" baseline="0" dirty="0"/>
              <a:t>that the GDPR is not a simple checklist, but a set of premises and principles that is also context dependent (for example, the traceability of data about a person). We will </a:t>
            </a:r>
            <a:r>
              <a:rPr lang="en-GB" baseline="0" dirty="0"/>
              <a:t>also discuss the 6 privacy principles that constitute the basis of the GDPR.</a:t>
            </a:r>
            <a:endParaRPr lang="en-GB" dirty="0"/>
          </a:p>
          <a:p>
            <a:endParaRPr lang="en-GB" dirty="0"/>
          </a:p>
          <a:p>
            <a:r>
              <a:rPr lang="en-GB" b="1" dirty="0"/>
              <a:t>Learning activity</a:t>
            </a:r>
          </a:p>
          <a:p>
            <a:pPr marL="171450" indent="-171450">
              <a:buFontTx/>
              <a:buChar char="-"/>
            </a:pPr>
            <a:r>
              <a:rPr lang="en-GB" dirty="0"/>
              <a:t>Give a brief introduction to the content of the chapter</a:t>
            </a:r>
          </a:p>
          <a:p>
            <a:pPr marL="171450" indent="-171450">
              <a:buFontTx/>
              <a:buChar char="-"/>
            </a:pPr>
            <a:r>
              <a:rPr lang="en-GB" dirty="0"/>
              <a:t>Describe the parts that will be discussed in this chapter</a:t>
            </a:r>
            <a:r>
              <a:rPr lang="en-GB" baseline="0" dirty="0"/>
              <a:t> (what is the GDPR? What are the principles underlying the GDPR?)</a:t>
            </a:r>
            <a:endParaRPr lang="en-GB" dirty="0"/>
          </a:p>
          <a:p>
            <a:endParaRPr lang="en-GB" b="1" dirty="0"/>
          </a:p>
          <a:p>
            <a:r>
              <a:rPr lang="en-GB" b="1" dirty="0"/>
              <a:t>Duration of slide</a:t>
            </a:r>
          </a:p>
          <a:p>
            <a:r>
              <a:rPr lang="en-GB" b="0" baseline="0" dirty="0"/>
              <a:t>1 minute</a:t>
            </a:r>
            <a:endParaRPr lang="en-GB" b="1" dirty="0"/>
          </a:p>
          <a:p>
            <a:endParaRPr lang="en-GB" b="1" dirty="0"/>
          </a:p>
          <a:p>
            <a:r>
              <a:rPr lang="en-GB" b="1" dirty="0"/>
              <a:t>Explanation</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16</a:t>
            </a:fld>
            <a:endParaRPr lang="en-GB"/>
          </a:p>
        </p:txBody>
      </p:sp>
    </p:spTree>
    <p:extLst>
      <p:ext uri="{BB962C8B-B14F-4D97-AF65-F5344CB8AC3E}">
        <p14:creationId xmlns:p14="http://schemas.microsoft.com/office/powerpoint/2010/main" val="946649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is intended for examining the entire 'education process' together with the educators and discussing the measures</a:t>
            </a:r>
            <a:r>
              <a:rPr lang="en-GB" baseline="0" dirty="0"/>
              <a:t> that are needed in each phase to ensure the proper handling of personal data. The GDPR itself consists of 88 pages, which the educators are unlikely to read. By dividing the education process into four phases and discussing the measures for each phase, we make the integration of the GDPR into their work more feasible in practice. </a:t>
            </a:r>
            <a:endParaRPr lang="en-GB" dirty="0"/>
          </a:p>
          <a:p>
            <a:endParaRPr lang="en-GB" dirty="0"/>
          </a:p>
          <a:p>
            <a:r>
              <a:rPr lang="en-GB" b="1" dirty="0"/>
              <a:t>Learning activity</a:t>
            </a:r>
          </a:p>
          <a:p>
            <a:r>
              <a:rPr lang="en-GB" b="0" dirty="0"/>
              <a:t>Let</a:t>
            </a:r>
            <a:r>
              <a:rPr lang="en-GB" b="0" baseline="0" dirty="0"/>
              <a:t> the four circles and the accompanying measures appear step by step. For each circle, discuss the key points from the GDPR that appear under each circle. Lastly, three questions that educators must ask themselves appear in the image at each step of the process. </a:t>
            </a:r>
            <a:endParaRPr lang="en-GB" b="0" dirty="0"/>
          </a:p>
          <a:p>
            <a:endParaRPr lang="en-GB" b="1" dirty="0"/>
          </a:p>
          <a:p>
            <a:r>
              <a:rPr lang="en-GB" b="1" dirty="0"/>
              <a:t>Duration of slide</a:t>
            </a:r>
          </a:p>
          <a:p>
            <a:r>
              <a:rPr lang="en-GB" b="0" baseline="0" dirty="0"/>
              <a:t>5 minutes</a:t>
            </a:r>
            <a:endParaRPr lang="en-GB" b="1" dirty="0"/>
          </a:p>
          <a:p>
            <a:endParaRPr lang="en-GB" b="1" dirty="0"/>
          </a:p>
          <a:p>
            <a:r>
              <a:rPr lang="en-GB" b="1" dirty="0"/>
              <a:t>Explanation</a:t>
            </a:r>
          </a:p>
          <a:p>
            <a:endParaRPr lang="en-GB" dirty="0"/>
          </a:p>
          <a:p>
            <a:pPr lvl="0"/>
            <a:r>
              <a:rPr lang="en-GB" sz="1200" kern="1200" dirty="0">
                <a:solidFill>
                  <a:schemeClr val="tx1"/>
                </a:solidFill>
                <a:effectLst/>
                <a:latin typeface="+mn-lt"/>
                <a:ea typeface="+mn-ea"/>
                <a:cs typeface="+mn-cs"/>
              </a:rPr>
              <a:t>1. The educator develops courses </a:t>
            </a:r>
            <a:r>
              <a:rPr lang="en-GB" sz="1200" kern="1200" dirty="0">
                <a:solidFill>
                  <a:schemeClr val="tx1"/>
                </a:solidFill>
                <a:effectLst/>
                <a:latin typeface="+mn-lt"/>
                <a:ea typeface="+mn-ea"/>
                <a:cs typeface="+mn-cs"/>
                <a:sym typeface="Wingdings"/>
              </a:rPr>
              <a:t> 'Privacy by design’ is an important principle to consider here.</a:t>
            </a:r>
            <a:r>
              <a:rPr lang="en-GB" sz="1200" kern="1200" baseline="0" dirty="0">
                <a:solidFill>
                  <a:schemeClr val="tx1"/>
                </a:solidFill>
                <a:effectLst/>
                <a:latin typeface="+mn-lt"/>
                <a:ea typeface="+mn-ea"/>
                <a:cs typeface="+mn-cs"/>
                <a:sym typeface="Wingdings"/>
              </a:rPr>
              <a:t> During the development of your courses, think carefully about when (and with whom) personal data are shared and take appropriate measures to ensure proper handling of these personal data. </a:t>
            </a:r>
            <a:r>
              <a:rPr lang="nl-NL" sz="1200" kern="1200" baseline="0" dirty="0">
                <a:solidFill>
                  <a:schemeClr val="tx1"/>
                </a:solidFill>
                <a:effectLst/>
                <a:latin typeface="+mn-lt"/>
                <a:ea typeface="+mn-ea"/>
                <a:cs typeface="+mn-cs"/>
                <a:sym typeface="Wingdings"/>
              </a:rPr>
              <a:t/>
            </a:r>
            <a:br>
              <a:rPr lang="nl-NL" sz="1200" kern="1200" baseline="0" dirty="0">
                <a:solidFill>
                  <a:schemeClr val="tx1"/>
                </a:solidFill>
                <a:effectLst/>
                <a:latin typeface="+mn-lt"/>
                <a:ea typeface="+mn-ea"/>
                <a:cs typeface="+mn-cs"/>
                <a:sym typeface="Wingdings"/>
              </a:rPr>
            </a:b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2. The educator teaches courses </a:t>
            </a:r>
            <a:r>
              <a:rPr lang="en-GB" sz="1200" kern="1200" dirty="0">
                <a:solidFill>
                  <a:schemeClr val="tx1"/>
                </a:solidFill>
                <a:effectLst/>
                <a:latin typeface="+mn-lt"/>
                <a:ea typeface="+mn-ea"/>
                <a:cs typeface="+mn-cs"/>
                <a:sym typeface="Wingdings"/>
              </a:rPr>
              <a:t> personal data protection +</a:t>
            </a:r>
            <a:r>
              <a:rPr lang="en-GB" sz="1200" kern="1200" baseline="0" dirty="0">
                <a:solidFill>
                  <a:schemeClr val="tx1"/>
                </a:solidFill>
                <a:effectLst/>
                <a:latin typeface="+mn-lt"/>
                <a:ea typeface="+mn-ea"/>
                <a:cs typeface="+mn-cs"/>
                <a:sym typeface="Wingdings"/>
              </a:rPr>
              <a:t> </a:t>
            </a:r>
            <a:r>
              <a:rPr lang="en-GB" sz="1200" kern="1200" dirty="0">
                <a:solidFill>
                  <a:schemeClr val="tx1"/>
                </a:solidFill>
                <a:effectLst/>
                <a:latin typeface="+mn-lt"/>
                <a:ea typeface="+mn-ea"/>
                <a:cs typeface="+mn-cs"/>
                <a:sym typeface="Wingdings"/>
              </a:rPr>
              <a:t>confidentiality + data sharing. The educational setting (both</a:t>
            </a:r>
            <a:r>
              <a:rPr lang="en-GB" sz="1200" kern="1200" baseline="0" dirty="0">
                <a:solidFill>
                  <a:schemeClr val="tx1"/>
                </a:solidFill>
                <a:effectLst/>
                <a:latin typeface="+mn-lt"/>
                <a:ea typeface="+mn-ea"/>
                <a:cs typeface="+mn-cs"/>
                <a:sym typeface="Wingdings"/>
              </a:rPr>
              <a:t> the classroom and the online environment) must be a secure environment for the student, guaranteeing that what is shared internally will not become available externally.</a:t>
            </a:r>
            <a:r>
              <a:rPr lang="en-GB" sz="1200" kern="1200" dirty="0">
                <a:solidFill>
                  <a:schemeClr val="tx1"/>
                </a:solidFill>
                <a:effectLst/>
                <a:latin typeface="+mn-lt"/>
                <a:ea typeface="+mn-ea"/>
                <a:cs typeface="+mn-cs"/>
              </a:rPr>
              <a:t> </a:t>
            </a:r>
            <a:r>
              <a:rPr lang="nl-NL" sz="1200" kern="1200" baseline="0" dirty="0">
                <a:solidFill>
                  <a:schemeClr val="tx1"/>
                </a:solidFill>
                <a:effectLst/>
                <a:latin typeface="+mn-lt"/>
                <a:ea typeface="+mn-ea"/>
                <a:cs typeface="+mn-cs"/>
                <a:sym typeface="Wingdings"/>
              </a:rPr>
              <a:t/>
            </a:r>
            <a:br>
              <a:rPr lang="nl-NL" sz="1200" kern="1200" baseline="0" dirty="0">
                <a:solidFill>
                  <a:schemeClr val="tx1"/>
                </a:solidFill>
                <a:effectLst/>
                <a:latin typeface="+mn-lt"/>
                <a:ea typeface="+mn-ea"/>
                <a:cs typeface="+mn-cs"/>
                <a:sym typeface="Wingdings"/>
              </a:rPr>
            </a:b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3. educator assesses</a:t>
            </a:r>
            <a:r>
              <a:rPr lang="en-GB" sz="1200" kern="1200" baseline="0" dirty="0">
                <a:solidFill>
                  <a:schemeClr val="tx1"/>
                </a:solidFill>
                <a:effectLst/>
                <a:latin typeface="+mn-lt"/>
                <a:ea typeface="+mn-ea"/>
                <a:cs typeface="+mn-cs"/>
              </a:rPr>
              <a:t> students </a:t>
            </a:r>
            <a:r>
              <a:rPr lang="en-GB" sz="1200" kern="1200" baseline="0" dirty="0">
                <a:solidFill>
                  <a:schemeClr val="tx1"/>
                </a:solidFill>
                <a:effectLst/>
                <a:latin typeface="+mn-lt"/>
                <a:ea typeface="+mn-ea"/>
                <a:cs typeface="+mn-cs"/>
                <a:sym typeface="Wingdings"/>
              </a:rPr>
              <a:t> </a:t>
            </a:r>
            <a:r>
              <a:rPr lang="en-GB" sz="1200" kern="1200" dirty="0">
                <a:solidFill>
                  <a:schemeClr val="tx1"/>
                </a:solidFill>
                <a:effectLst/>
                <a:latin typeface="+mn-lt"/>
                <a:ea typeface="+mn-ea"/>
                <a:cs typeface="+mn-cs"/>
                <a:sym typeface="Wingdings"/>
              </a:rPr>
              <a:t>personal data protection + confidentiality +</a:t>
            </a:r>
            <a:r>
              <a:rPr lang="en-GB" sz="1200" kern="1200" baseline="0" dirty="0">
                <a:solidFill>
                  <a:schemeClr val="tx1"/>
                </a:solidFill>
                <a:effectLst/>
                <a:latin typeface="+mn-lt"/>
                <a:ea typeface="+mn-ea"/>
                <a:cs typeface="+mn-cs"/>
                <a:sym typeface="Wingdings"/>
              </a:rPr>
              <a:t> </a:t>
            </a:r>
            <a:r>
              <a:rPr lang="en-GB" sz="1200" i="1" kern="1200" dirty="0">
                <a:solidFill>
                  <a:schemeClr val="tx1"/>
                </a:solidFill>
                <a:effectLst/>
                <a:latin typeface="+mn-lt"/>
                <a:ea typeface="+mn-ea"/>
                <a:cs typeface="+mn-cs"/>
                <a:sym typeface="Wingdings"/>
              </a:rPr>
              <a:t>special personal data</a:t>
            </a:r>
            <a:r>
              <a:rPr lang="en-GB" sz="1200" kern="1200" dirty="0">
                <a:solidFill>
                  <a:schemeClr val="tx1"/>
                </a:solidFill>
                <a:effectLst/>
                <a:latin typeface="+mn-lt"/>
                <a:ea typeface="+mn-ea"/>
                <a:cs typeface="+mn-cs"/>
                <a:sym typeface="Wingdings"/>
              </a:rPr>
              <a:t>! Special</a:t>
            </a:r>
            <a:r>
              <a:rPr lang="en-GB" sz="1200" kern="1200" baseline="0" dirty="0">
                <a:solidFill>
                  <a:schemeClr val="tx1"/>
                </a:solidFill>
                <a:effectLst/>
                <a:latin typeface="+mn-lt"/>
                <a:ea typeface="+mn-ea"/>
                <a:cs typeface="+mn-cs"/>
                <a:sym typeface="Wingdings"/>
              </a:rPr>
              <a:t> personal data and the progress of the study will also play a role in the assessment. This requires additional measures to ensure that this information does not end up in the hands of third parties. Sharing results on social media (including WhatsApp groups), for example, is strongly discouraged. </a:t>
            </a:r>
            <a:r>
              <a:rPr lang="en-GB" sz="1200" kern="1200" dirty="0">
                <a:solidFill>
                  <a:schemeClr val="tx1"/>
                </a:solidFill>
                <a:effectLst/>
                <a:latin typeface="+mn-lt"/>
                <a:ea typeface="+mn-ea"/>
                <a:cs typeface="+mn-cs"/>
                <a:sym typeface="Wingdings"/>
              </a:rPr>
              <a:t> </a:t>
            </a:r>
            <a:r>
              <a:rPr lang="nl-NL" sz="1200" kern="1200" dirty="0">
                <a:solidFill>
                  <a:schemeClr val="tx1"/>
                </a:solidFill>
                <a:effectLst/>
                <a:latin typeface="+mn-lt"/>
                <a:ea typeface="+mn-ea"/>
                <a:cs typeface="+mn-cs"/>
                <a:sym typeface="Wingdings"/>
              </a:rPr>
              <a:t/>
            </a:r>
            <a:br>
              <a:rPr lang="nl-NL" sz="1200" kern="1200" dirty="0">
                <a:solidFill>
                  <a:schemeClr val="tx1"/>
                </a:solidFill>
                <a:effectLst/>
                <a:latin typeface="+mn-lt"/>
                <a:ea typeface="+mn-ea"/>
                <a:cs typeface="+mn-cs"/>
                <a:sym typeface="Wingdings"/>
              </a:rPr>
            </a:b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4. The educator </a:t>
            </a:r>
            <a:r>
              <a:rPr lang="en-GB" sz="1200" kern="1200" baseline="0" dirty="0">
                <a:solidFill>
                  <a:schemeClr val="tx1"/>
                </a:solidFill>
                <a:effectLst/>
                <a:latin typeface="+mn-lt"/>
                <a:ea typeface="+mn-ea"/>
                <a:cs typeface="+mn-cs"/>
              </a:rPr>
              <a:t>is a study career coach/tutor </a:t>
            </a:r>
            <a:r>
              <a:rPr lang="en-GB" sz="1200" kern="1200" baseline="0" dirty="0">
                <a:solidFill>
                  <a:schemeClr val="tx1"/>
                </a:solidFill>
                <a:effectLst/>
                <a:latin typeface="+mn-lt"/>
                <a:ea typeface="+mn-ea"/>
                <a:cs typeface="+mn-cs"/>
                <a:sym typeface="Wingdings"/>
              </a:rPr>
              <a:t> </a:t>
            </a:r>
            <a:r>
              <a:rPr lang="en-GB" sz="1200" kern="1200" dirty="0">
                <a:solidFill>
                  <a:schemeClr val="tx1"/>
                </a:solidFill>
                <a:effectLst/>
                <a:latin typeface="+mn-lt"/>
                <a:ea typeface="+mn-ea"/>
                <a:cs typeface="+mn-cs"/>
                <a:sym typeface="Wingdings"/>
              </a:rPr>
              <a:t>personal data protection +</a:t>
            </a:r>
            <a:r>
              <a:rPr lang="en-GB" sz="1200" kern="1200" baseline="0" dirty="0">
                <a:solidFill>
                  <a:schemeClr val="tx1"/>
                </a:solidFill>
                <a:effectLst/>
                <a:latin typeface="+mn-lt"/>
                <a:ea typeface="+mn-ea"/>
                <a:cs typeface="+mn-cs"/>
                <a:sym typeface="Wingdings"/>
              </a:rPr>
              <a:t> </a:t>
            </a:r>
            <a:r>
              <a:rPr lang="en-GB" sz="1200" kern="1200" dirty="0">
                <a:solidFill>
                  <a:schemeClr val="tx1"/>
                </a:solidFill>
                <a:effectLst/>
                <a:latin typeface="+mn-lt"/>
                <a:ea typeface="+mn-ea"/>
                <a:cs typeface="+mn-cs"/>
                <a:sym typeface="Wingdings"/>
              </a:rPr>
              <a:t>confidentiality</a:t>
            </a:r>
            <a:r>
              <a:rPr lang="en-GB" sz="1200" kern="1200" baseline="0" dirty="0">
                <a:solidFill>
                  <a:schemeClr val="tx1"/>
                </a:solidFill>
                <a:effectLst/>
                <a:latin typeface="+mn-lt"/>
                <a:ea typeface="+mn-ea"/>
                <a:cs typeface="+mn-cs"/>
                <a:sym typeface="Wingdings"/>
              </a:rPr>
              <a:t> </a:t>
            </a:r>
            <a:r>
              <a:rPr lang="en-GB" sz="1200" kern="1200" dirty="0">
                <a:solidFill>
                  <a:schemeClr val="tx1"/>
                </a:solidFill>
                <a:effectLst/>
                <a:latin typeface="+mn-lt"/>
                <a:ea typeface="+mn-ea"/>
                <a:cs typeface="+mn-cs"/>
                <a:sym typeface="Wingdings"/>
              </a:rPr>
              <a:t>+</a:t>
            </a:r>
            <a:r>
              <a:rPr lang="en-GB" sz="1200" kern="1200" baseline="0" dirty="0">
                <a:solidFill>
                  <a:schemeClr val="tx1"/>
                </a:solidFill>
                <a:effectLst/>
                <a:latin typeface="+mn-lt"/>
                <a:ea typeface="+mn-ea"/>
                <a:cs typeface="+mn-cs"/>
                <a:sym typeface="Wingdings"/>
              </a:rPr>
              <a:t> </a:t>
            </a:r>
            <a:r>
              <a:rPr lang="en-GB" sz="1200" i="1" kern="1200" dirty="0">
                <a:solidFill>
                  <a:schemeClr val="tx1"/>
                </a:solidFill>
                <a:effectLst/>
                <a:latin typeface="+mn-lt"/>
                <a:ea typeface="+mn-ea"/>
                <a:cs typeface="+mn-cs"/>
                <a:sym typeface="Wingdings"/>
              </a:rPr>
              <a:t>special personal data </a:t>
            </a:r>
            <a:r>
              <a:rPr lang="en-GB" sz="1200" kern="1200" dirty="0">
                <a:solidFill>
                  <a:schemeClr val="tx1"/>
                </a:solidFill>
                <a:effectLst/>
                <a:latin typeface="+mn-lt"/>
                <a:ea typeface="+mn-ea"/>
                <a:cs typeface="+mn-cs"/>
                <a:sym typeface="Wingdings"/>
              </a:rPr>
              <a:t>!.</a:t>
            </a:r>
            <a:r>
              <a:rPr lang="en-GB" sz="1200" kern="1200" baseline="0" dirty="0">
                <a:solidFill>
                  <a:schemeClr val="tx1"/>
                </a:solidFill>
                <a:effectLst/>
                <a:latin typeface="+mn-lt"/>
                <a:ea typeface="+mn-ea"/>
                <a:cs typeface="+mn-cs"/>
                <a:sym typeface="Wingdings"/>
              </a:rPr>
              <a:t> Special personal data play an important role in this phase. Counselling and coaching of students involves more than just assessing their progress, often other more personal issues will also emerge. Reporting on these matters must be properly arranged both in terms of storage and the parties with whom such information is shared. Inform the educators that they should ideally work in secure environments provided by the organisation. </a:t>
            </a:r>
            <a:endParaRPr lang="en-GB" sz="1200" kern="1200" dirty="0">
              <a:solidFill>
                <a:schemeClr val="tx1"/>
              </a:solidFill>
              <a:effectLst/>
              <a:latin typeface="+mn-lt"/>
              <a:ea typeface="+mn-ea"/>
              <a:cs typeface="+mn-cs"/>
            </a:endParaRPr>
          </a:p>
          <a:p>
            <a:pPr lvl="0"/>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foundation of the entire slide is based on the questions: </a:t>
            </a:r>
            <a:r>
              <a:rPr lang="en-GB" sz="1200" kern="1200" baseline="0" dirty="0">
                <a:solidFill>
                  <a:schemeClr val="tx1"/>
                </a:solidFill>
                <a:effectLst/>
                <a:latin typeface="+mn-lt"/>
                <a:ea typeface="+mn-ea"/>
                <a:cs typeface="+mn-cs"/>
              </a:rPr>
              <a:t>Who are you collaborating with? Which data are exchanged and where will they be stored? </a:t>
            </a:r>
            <a:r>
              <a:rPr lang="en-GB" sz="1200" kern="1200" dirty="0">
                <a:solidFill>
                  <a:schemeClr val="tx1"/>
                </a:solidFill>
                <a:effectLst/>
                <a:latin typeface="+mn-lt"/>
                <a:ea typeface="+mn-ea"/>
                <a:cs typeface="+mn-cs"/>
              </a:rPr>
              <a:t>At each step of the educational process, the educator must actually have an idea about the answer to these three questions. So, at every step, determine who you are collaborating with and which data</a:t>
            </a:r>
            <a:r>
              <a:rPr lang="en-GB" sz="1200" kern="1200" baseline="0" dirty="0">
                <a:solidFill>
                  <a:schemeClr val="tx1"/>
                </a:solidFill>
                <a:effectLst/>
                <a:latin typeface="+mn-lt"/>
                <a:ea typeface="+mn-ea"/>
                <a:cs typeface="+mn-cs"/>
              </a:rPr>
              <a:t> may be exchanged/stored in other locations as a result of that collaboration.</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17</a:t>
            </a:fld>
            <a:endParaRPr lang="en-GB"/>
          </a:p>
        </p:txBody>
      </p:sp>
    </p:spTree>
    <p:extLst>
      <p:ext uri="{BB962C8B-B14F-4D97-AF65-F5344CB8AC3E}">
        <p14:creationId xmlns:p14="http://schemas.microsoft.com/office/powerpoint/2010/main" val="12310184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b="0" dirty="0"/>
              <a:t>The</a:t>
            </a:r>
            <a:r>
              <a:rPr lang="en-GB" b="0" baseline="0" dirty="0"/>
              <a:t> purpose of this slide is to explain the six principles on which the GDPR is based. It is important for educators to keep these principles, or, 'rules of thumb’ as referred to here, in mind in every phase of the course. The educator should ask these six questions at every new step in the course. This involves the </a:t>
            </a:r>
            <a:r>
              <a:rPr lang="en-GB" b="0" dirty="0"/>
              <a:t>necessity, proportionality </a:t>
            </a:r>
            <a:r>
              <a:rPr lang="en-GB" b="0" baseline="0" dirty="0"/>
              <a:t>and subsidiarity principles.</a:t>
            </a:r>
            <a:endParaRPr lang="en-GB" b="0" dirty="0"/>
          </a:p>
          <a:p>
            <a:endParaRPr lang="en-GB" dirty="0"/>
          </a:p>
          <a:p>
            <a:r>
              <a:rPr lang="en-GB" b="1" dirty="0"/>
              <a:t>Learning activity</a:t>
            </a:r>
          </a:p>
          <a:p>
            <a:r>
              <a:rPr lang="en-GB" b="0" dirty="0"/>
              <a:t>The six circles containing the rules of thumb appear step by step. Thus, it is possible to</a:t>
            </a:r>
            <a:r>
              <a:rPr lang="en-GB" b="0" baseline="0" dirty="0"/>
              <a:t> briefly discuss with the educators a specific rule of thumb per circle. We recommend asking the educators to share their experiences with each rule of thumb; which educator would answer 'no' to one of the specific questions within a current educational situation? And what is the consequence for the measures to be taken if the answer is 'no'? </a:t>
            </a:r>
            <a:endParaRPr lang="en-GB" b="0" dirty="0"/>
          </a:p>
          <a:p>
            <a:endParaRPr lang="en-GB" dirty="0"/>
          </a:p>
          <a:p>
            <a:r>
              <a:rPr lang="en-GB" b="1" dirty="0"/>
              <a:t>Duration</a:t>
            </a:r>
          </a:p>
          <a:p>
            <a:r>
              <a:rPr lang="en-GB" b="0" baseline="0" dirty="0"/>
              <a:t>5 minutes</a:t>
            </a:r>
            <a:endParaRPr lang="en-GB" b="0" dirty="0"/>
          </a:p>
          <a:p>
            <a:endParaRPr lang="en-GB" b="1" dirty="0"/>
          </a:p>
          <a:p>
            <a:r>
              <a:rPr lang="en-GB" b="1" dirty="0"/>
              <a:t>Explanation</a:t>
            </a:r>
          </a:p>
          <a:p>
            <a:r>
              <a:rPr lang="en-GB" b="0" dirty="0"/>
              <a:t>For each</a:t>
            </a:r>
            <a:r>
              <a:rPr lang="en-GB" b="0" baseline="0" dirty="0"/>
              <a:t> rule of thumb, we recommend that you keep an example at hand to illustrate the point if none of the educators answer one of the questions with a "no".</a:t>
            </a:r>
            <a:endParaRPr lang="en-GB" b="0"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18</a:t>
            </a:fld>
            <a:endParaRPr lang="en-GB"/>
          </a:p>
        </p:txBody>
      </p:sp>
    </p:spTree>
    <p:extLst>
      <p:ext uri="{BB962C8B-B14F-4D97-AF65-F5344CB8AC3E}">
        <p14:creationId xmlns:p14="http://schemas.microsoft.com/office/powerpoint/2010/main" val="1665332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’case slide’ is</a:t>
            </a:r>
            <a:r>
              <a:rPr lang="en-GB" baseline="0" dirty="0"/>
              <a:t> to make the information from the previous slide concrete using an example. Using the information in the three circles, a specific educational situation can be explained to illustrate which rules of thumb/principles apply and what consequences a 'yes' or 'no' answer to the questions in each rule of thumb has for the measures to be taken. </a:t>
            </a:r>
            <a:endParaRPr lang="en-GB" b="1" dirty="0"/>
          </a:p>
          <a:p>
            <a:endParaRPr lang="en-GB" dirty="0"/>
          </a:p>
          <a:p>
            <a:r>
              <a:rPr lang="en-GB" b="1" dirty="0"/>
              <a:t>Learning activity</a:t>
            </a:r>
          </a:p>
          <a:p>
            <a:r>
              <a:rPr lang="en-GB" b="0" dirty="0"/>
              <a:t>The three circles containing the specific criteria from this example appear step by step. Thus, where each circle is concerned,</a:t>
            </a:r>
            <a:r>
              <a:rPr lang="en-GB" b="0" baseline="0" dirty="0"/>
              <a:t> it is possible to discuss with the educators the role that the six rules of thumb will play in each component of this educational situation. First ask the educators whether the data are (special) personal data, then ask them (in case of a 'YES') to indicate per circle which rules of thumb apply to these data and what effect a 'yes' or 'no' answer to the question about the relevant rule of thumb has on the measures to be taken.</a:t>
            </a:r>
          </a:p>
          <a:p>
            <a:endParaRPr lang="en-GB" dirty="0"/>
          </a:p>
          <a:p>
            <a:r>
              <a:rPr lang="en-GB" b="1" dirty="0"/>
              <a:t>Duration</a:t>
            </a:r>
          </a:p>
          <a:p>
            <a:r>
              <a:rPr lang="en-GB" b="0" baseline="0" dirty="0"/>
              <a:t>5 minutes</a:t>
            </a:r>
            <a:endParaRPr lang="en-GB" b="0" dirty="0"/>
          </a:p>
          <a:p>
            <a:endParaRPr lang="en-GB" b="1" dirty="0"/>
          </a:p>
          <a:p>
            <a:r>
              <a:rPr lang="en-GB" b="1" dirty="0"/>
              <a:t>Explanation about the circle at the top</a:t>
            </a:r>
          </a:p>
          <a:p>
            <a:pPr marL="171450" indent="-171450">
              <a:buFontTx/>
              <a:buChar char="-"/>
            </a:pPr>
            <a:r>
              <a:rPr lang="en-GB" dirty="0"/>
              <a:t>This concerns special personal data, which should not be shared on social media</a:t>
            </a:r>
          </a:p>
          <a:p>
            <a:pPr marL="171450" indent="-171450">
              <a:buFontTx/>
              <a:buChar char="-"/>
            </a:pPr>
            <a:r>
              <a:rPr lang="en-GB" b="0" baseline="0" dirty="0"/>
              <a:t>The results are visible to all students in the group, while no consent has probably been given for this</a:t>
            </a:r>
          </a:p>
          <a:p>
            <a:pPr marL="171450" indent="-171450">
              <a:buFontTx/>
              <a:buChar char="-"/>
            </a:pPr>
            <a:endParaRPr lang="en-GB" dirty="0"/>
          </a:p>
          <a:p>
            <a:r>
              <a:rPr lang="en-GB" b="1" dirty="0"/>
              <a:t>Explanation about the circle on the left</a:t>
            </a:r>
          </a:p>
          <a:p>
            <a:pPr marL="171450" indent="-171450">
              <a:buFontTx/>
              <a:buChar char="-"/>
            </a:pPr>
            <a:r>
              <a:rPr lang="en-GB" dirty="0"/>
              <a:t>It is difficult for the recorded</a:t>
            </a:r>
            <a:r>
              <a:rPr lang="en-GB" baseline="0" dirty="0"/>
              <a:t> persons to have the images deleted</a:t>
            </a:r>
            <a:endParaRPr lang="en-GB" dirty="0"/>
          </a:p>
          <a:p>
            <a:pPr marL="171450" indent="-171450">
              <a:buFontTx/>
              <a:buChar char="-"/>
            </a:pPr>
            <a:r>
              <a:rPr lang="en-GB" dirty="0"/>
              <a:t>If no consent</a:t>
            </a:r>
            <a:r>
              <a:rPr lang="en-GB" baseline="0" dirty="0"/>
              <a:t> has been given by the recorded persons, there is no legal basis for recording</a:t>
            </a:r>
          </a:p>
          <a:p>
            <a:pPr marL="171450" indent="-171450">
              <a:buFontTx/>
              <a:buChar char="-"/>
            </a:pPr>
            <a:endParaRPr lang="en-GB" baseline="0" dirty="0"/>
          </a:p>
          <a:p>
            <a:r>
              <a:rPr lang="en-GB" b="1" dirty="0"/>
              <a:t>Explanation about the circle on the right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Special</a:t>
            </a:r>
            <a:r>
              <a:rPr lang="en-GB" baseline="0" dirty="0"/>
              <a:t> personal data may be written in a notebook; this may be regarded as a data breach</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19</a:t>
            </a:fld>
            <a:endParaRPr lang="en-GB"/>
          </a:p>
        </p:txBody>
      </p:sp>
    </p:spTree>
    <p:extLst>
      <p:ext uri="{BB962C8B-B14F-4D97-AF65-F5344CB8AC3E}">
        <p14:creationId xmlns:p14="http://schemas.microsoft.com/office/powerpoint/2010/main" val="61882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is intended to serve as the introduction to the first component 'Urgency'. The purpose</a:t>
            </a:r>
            <a:r>
              <a:rPr lang="en-GB" baseline="0" dirty="0"/>
              <a:t> of this component is to raise awareness among educators that privacy and the taking of appropriate measures regarding personal data processing is of great importance within </a:t>
            </a:r>
            <a:r>
              <a:rPr lang="en-GB" b="0" baseline="0" dirty="0"/>
              <a:t>education. It is part and parcel of providing a safe environment for students, both inside and outside the classroom.</a:t>
            </a:r>
            <a:endParaRPr lang="en-GB" b="0" dirty="0"/>
          </a:p>
          <a:p>
            <a:endParaRPr lang="en-GB" dirty="0"/>
          </a:p>
          <a:p>
            <a:r>
              <a:rPr lang="en-GB" b="1" dirty="0"/>
              <a:t>Learning activity</a:t>
            </a:r>
          </a:p>
          <a:p>
            <a:pPr marL="171450" indent="-171450">
              <a:buFontTx/>
              <a:buChar char="-"/>
            </a:pPr>
            <a:r>
              <a:rPr lang="en-GB" dirty="0"/>
              <a:t>Provide a brief introduction to the content of the </a:t>
            </a:r>
            <a:r>
              <a:rPr lang="en-GB" b="0" dirty="0"/>
              <a:t>chapter (e.g. using </a:t>
            </a:r>
            <a:r>
              <a:rPr lang="en-GB" b="0" baseline="0" dirty="0"/>
              <a:t>a recent hack or data breach at a university or a university of applied sciences or other public institution as an example).</a:t>
            </a:r>
            <a:endParaRPr lang="en-GB" b="0" dirty="0"/>
          </a:p>
          <a:p>
            <a:pPr marL="171450" indent="-171450">
              <a:buFontTx/>
              <a:buChar char="-"/>
            </a:pPr>
            <a:r>
              <a:rPr lang="en-GB" b="0" dirty="0"/>
              <a:t>State which </a:t>
            </a:r>
            <a:r>
              <a:rPr lang="en-GB" dirty="0"/>
              <a:t>components are covered in this chapter</a:t>
            </a:r>
            <a:r>
              <a:rPr lang="en-GB" baseline="0" dirty="0"/>
              <a:t> (changes in education over the past 20 years and discussion of a few examples of cases)</a:t>
            </a:r>
            <a:endParaRPr lang="en-GB" dirty="0"/>
          </a:p>
          <a:p>
            <a:endParaRPr lang="en-GB" b="1" dirty="0"/>
          </a:p>
          <a:p>
            <a:r>
              <a:rPr lang="en-GB" b="1" dirty="0"/>
              <a:t>Duration of slide</a:t>
            </a:r>
          </a:p>
          <a:p>
            <a:r>
              <a:rPr lang="en-GB" b="0" baseline="0" dirty="0"/>
              <a:t>1 minute</a:t>
            </a:r>
            <a:endParaRPr lang="en-GB" b="1" dirty="0"/>
          </a:p>
          <a:p>
            <a:endParaRPr lang="en-GB" b="1" dirty="0"/>
          </a:p>
          <a:p>
            <a:r>
              <a:rPr lang="en-GB" b="1" dirty="0"/>
              <a:t>Explanation</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a:t>
            </a:fld>
            <a:endParaRPr lang="en-GB"/>
          </a:p>
        </p:txBody>
      </p:sp>
    </p:spTree>
    <p:extLst>
      <p:ext uri="{BB962C8B-B14F-4D97-AF65-F5344CB8AC3E}">
        <p14:creationId xmlns:p14="http://schemas.microsoft.com/office/powerpoint/2010/main" val="21407853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19</a:t>
            </a:r>
            <a:endParaRPr lang="en-GB" b="1" dirty="0"/>
          </a:p>
          <a:p>
            <a:endParaRPr lang="en-GB" dirty="0"/>
          </a:p>
          <a:p>
            <a:r>
              <a:rPr lang="en-GB" b="1" dirty="0"/>
              <a:t>Learning activity</a:t>
            </a:r>
          </a:p>
          <a:p>
            <a:r>
              <a:rPr lang="en-GB" dirty="0"/>
              <a:t>Same as slide 19</a:t>
            </a:r>
            <a:endParaRPr lang="en-GB" b="1" dirty="0"/>
          </a:p>
          <a:p>
            <a:endParaRPr lang="en-GB" dirty="0"/>
          </a:p>
          <a:p>
            <a:r>
              <a:rPr lang="en-GB" b="1" dirty="0"/>
              <a:t>Duration</a:t>
            </a:r>
          </a:p>
          <a:p>
            <a:r>
              <a:rPr lang="en-GB" b="0" baseline="0" dirty="0"/>
              <a:t>5 minutes</a:t>
            </a:r>
            <a:endParaRPr lang="en-GB" b="0" dirty="0"/>
          </a:p>
          <a:p>
            <a:endParaRPr lang="en-GB" b="1" dirty="0"/>
          </a:p>
          <a:p>
            <a:r>
              <a:rPr lang="en-GB" b="1" dirty="0"/>
              <a:t>Explanation</a:t>
            </a:r>
          </a:p>
          <a:p>
            <a:r>
              <a:rPr lang="en-GB" dirty="0"/>
              <a:t>This slide can be used out at your own discretion, taking an example from your own organisation.</a:t>
            </a:r>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20</a:t>
            </a:fld>
            <a:endParaRPr lang="en-GB"/>
          </a:p>
        </p:txBody>
      </p:sp>
    </p:spTree>
    <p:extLst>
      <p:ext uri="{BB962C8B-B14F-4D97-AF65-F5344CB8AC3E}">
        <p14:creationId xmlns:p14="http://schemas.microsoft.com/office/powerpoint/2010/main" val="60490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is intended to serve as the third component 'Privacy by default'. The purpose</a:t>
            </a:r>
            <a:r>
              <a:rPr lang="en-GB" baseline="0" dirty="0"/>
              <a:t> of this component is to teach the educators that proper handling of personal data starts with the use of appropriate tooling. It is important to discuss that there is a difference between the 'tooling' (software, apps) that is provided by the educational organisation (for which the organisation has entered into a data processing agreement with the external party) and tooling that the educator decides to use himself (for which no data processing agreement has been entered into). In both cases, it is important to set the settings to the most privacy-friendly option; however, this applies even more to tooling that is not provided by the organisation.  </a:t>
            </a:r>
          </a:p>
          <a:p>
            <a:endParaRPr lang="en-GB" dirty="0"/>
          </a:p>
          <a:p>
            <a:r>
              <a:rPr lang="en-GB" b="1" dirty="0"/>
              <a:t>Learning activity</a:t>
            </a:r>
          </a:p>
          <a:p>
            <a:pPr marL="171450" indent="-171450">
              <a:buFontTx/>
              <a:buChar char="-"/>
            </a:pPr>
            <a:r>
              <a:rPr lang="en-GB" dirty="0"/>
              <a:t>Give a brief introduction to the content of the chapter</a:t>
            </a:r>
          </a:p>
          <a:p>
            <a:pPr marL="171450" indent="-171450">
              <a:buFontTx/>
              <a:buChar char="-"/>
            </a:pPr>
            <a:r>
              <a:rPr lang="en-GB" dirty="0"/>
              <a:t>Describe the components that will be</a:t>
            </a:r>
            <a:r>
              <a:rPr lang="en-GB" baseline="0" dirty="0"/>
              <a:t> covered in this chapter</a:t>
            </a:r>
          </a:p>
          <a:p>
            <a:pPr marL="171450" indent="-171450">
              <a:buFontTx/>
              <a:buChar char="-"/>
            </a:pPr>
            <a:endParaRPr lang="en-GB" b="1" dirty="0"/>
          </a:p>
          <a:p>
            <a:r>
              <a:rPr lang="en-GB" b="1" dirty="0"/>
              <a:t>Duration of slide</a:t>
            </a:r>
          </a:p>
          <a:p>
            <a:r>
              <a:rPr lang="en-GB" b="0" baseline="0" dirty="0"/>
              <a:t>1 minute</a:t>
            </a:r>
            <a:endParaRPr lang="en-GB" b="1" dirty="0"/>
          </a:p>
          <a:p>
            <a:endParaRPr lang="en-GB" b="1" dirty="0"/>
          </a:p>
          <a:p>
            <a:r>
              <a:rPr lang="en-GB" b="1" dirty="0"/>
              <a:t>Explanation</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21</a:t>
            </a:fld>
            <a:endParaRPr lang="en-GB"/>
          </a:p>
        </p:txBody>
      </p:sp>
    </p:spTree>
    <p:extLst>
      <p:ext uri="{BB962C8B-B14F-4D97-AF65-F5344CB8AC3E}">
        <p14:creationId xmlns:p14="http://schemas.microsoft.com/office/powerpoint/2010/main" val="1746201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is intended to specifically explain the concept of 'Privacy by default'. We do so using the definition.</a:t>
            </a:r>
            <a:endParaRPr lang="en-GB" baseline="0" dirty="0"/>
          </a:p>
          <a:p>
            <a:endParaRPr lang="en-GB" dirty="0"/>
          </a:p>
          <a:p>
            <a:r>
              <a:rPr lang="en-GB" b="1" dirty="0"/>
              <a:t>Learning activity</a:t>
            </a:r>
          </a:p>
          <a:p>
            <a:r>
              <a:rPr lang="en-GB" b="0" dirty="0"/>
              <a:t>Discuss with the educators all</a:t>
            </a:r>
            <a:r>
              <a:rPr lang="en-GB" b="0" baseline="0" dirty="0"/>
              <a:t> the components within the definition, explain what certain words such as 'users', 'settings/functions' and 'privacy-friendly mode' mean.</a:t>
            </a:r>
            <a:r>
              <a:rPr lang="en-GB" b="0" dirty="0"/>
              <a:t> </a:t>
            </a:r>
          </a:p>
          <a:p>
            <a:endParaRPr lang="en-GB" b="1" dirty="0"/>
          </a:p>
          <a:p>
            <a:r>
              <a:rPr lang="en-GB" b="1" dirty="0"/>
              <a:t>Duration of slide</a:t>
            </a:r>
          </a:p>
          <a:p>
            <a:r>
              <a:rPr lang="en-GB" b="0" baseline="0" dirty="0"/>
              <a:t>1 minute</a:t>
            </a:r>
            <a:endParaRPr lang="en-GB" b="1" dirty="0"/>
          </a:p>
          <a:p>
            <a:endParaRPr lang="en-GB" b="1" dirty="0"/>
          </a:p>
          <a:p>
            <a:r>
              <a:rPr lang="en-GB" b="1" dirty="0"/>
              <a:t>Explanation</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22</a:t>
            </a:fld>
            <a:endParaRPr lang="en-GB"/>
          </a:p>
        </p:txBody>
      </p:sp>
    </p:spTree>
    <p:extLst>
      <p:ext uri="{BB962C8B-B14F-4D97-AF65-F5344CB8AC3E}">
        <p14:creationId xmlns:p14="http://schemas.microsoft.com/office/powerpoint/2010/main" val="2131872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a:t>
            </a:r>
            <a:r>
              <a:rPr lang="en-GB" baseline="0" dirty="0"/>
              <a:t> is to discuss two topics with educators regarding Privacy by default: the awareness of educators regarding Privacy and the exemplary function they fulfil. Every educator must be aware of the fact that proper handling of personal data and the privacy of students must always be paramount. The behaviour that the educator displays towards the students (and colleagues) in this case should serve as an example for others. </a:t>
            </a:r>
          </a:p>
          <a:p>
            <a:endParaRPr lang="en-GB" dirty="0"/>
          </a:p>
          <a:p>
            <a:r>
              <a:rPr lang="en-GB" b="1" dirty="0"/>
              <a:t>Learning activity</a:t>
            </a:r>
          </a:p>
          <a:p>
            <a:r>
              <a:rPr lang="en-GB" b="0" dirty="0"/>
              <a:t>This slide can serve as the basis for an interview with the educators. The trainer asks educators</a:t>
            </a:r>
            <a:r>
              <a:rPr lang="en-GB" b="0" baseline="0" dirty="0"/>
              <a:t> to discuss in pairs, for example, what they believe are good examples of colleagues who put the privacy of students first within their organisation. Subsequently, the trainer asks each pair to provide a brief plenary feedback, allowing the trainer to filter out the most important do's and don'ts. The aim of this discussion is to create with the educators an overview of concrete actions or positions concerning the correct implementation of privacy by default within the work of educators. </a:t>
            </a:r>
            <a:endParaRPr lang="en-GB" b="0" dirty="0"/>
          </a:p>
          <a:p>
            <a:endParaRPr lang="en-GB" b="1" dirty="0"/>
          </a:p>
          <a:p>
            <a:r>
              <a:rPr lang="en-GB" b="1" dirty="0"/>
              <a:t>Duration of slide</a:t>
            </a:r>
          </a:p>
          <a:p>
            <a:r>
              <a:rPr lang="en-GB" b="0" baseline="0" dirty="0"/>
              <a:t>10 minutes</a:t>
            </a:r>
            <a:endParaRPr lang="en-GB" b="1" dirty="0"/>
          </a:p>
          <a:p>
            <a:endParaRPr lang="en-GB" b="1" dirty="0"/>
          </a:p>
          <a:p>
            <a:r>
              <a:rPr lang="en-GB" b="1" dirty="0"/>
              <a:t>Explanation</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23</a:t>
            </a:fld>
            <a:endParaRPr lang="en-GB"/>
          </a:p>
        </p:txBody>
      </p:sp>
    </p:spTree>
    <p:extLst>
      <p:ext uri="{BB962C8B-B14F-4D97-AF65-F5344CB8AC3E}">
        <p14:creationId xmlns:p14="http://schemas.microsoft.com/office/powerpoint/2010/main" val="2792047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aims to</a:t>
            </a:r>
            <a:r>
              <a:rPr lang="en-GB" baseline="0" dirty="0"/>
              <a:t> inform educators that there is a significant difference between the software that the organisation provides and the software that educators use. An important premise here is that what happens in the classroom in terms of sharing of knowledge, discussions, exchange of personal data, etc., should stay in the classroom (read: lecture hall, workgroup room) where possible. This can be done, among other things, by sharing personal data via the systems purchased and supported by the organisation. </a:t>
            </a:r>
          </a:p>
          <a:p>
            <a:endParaRPr lang="en-GB" dirty="0"/>
          </a:p>
          <a:p>
            <a:r>
              <a:rPr lang="en-GB" b="1" dirty="0"/>
              <a:t>Learning activity</a:t>
            </a:r>
          </a:p>
          <a:p>
            <a:r>
              <a:rPr lang="en-GB" b="0" dirty="0"/>
              <a:t>Educators can use the distinction shown on the slide to</a:t>
            </a:r>
            <a:r>
              <a:rPr lang="en-GB" b="0" baseline="0" dirty="0"/>
              <a:t> create a concise overview of all the systems they currently use. The trainer then asks the educators to indicate whether each listed system is supported by the organisation or not. This allows us to discuss the potential risks of systems that educators use, which are not provided by the organisation.</a:t>
            </a:r>
            <a:endParaRPr lang="en-GB" b="0" dirty="0"/>
          </a:p>
          <a:p>
            <a:endParaRPr lang="en-GB" b="1" dirty="0"/>
          </a:p>
          <a:p>
            <a:r>
              <a:rPr lang="en-GB" b="1" dirty="0"/>
              <a:t>Duration of slide</a:t>
            </a:r>
          </a:p>
          <a:p>
            <a:r>
              <a:rPr lang="en-GB" b="0" baseline="0" dirty="0"/>
              <a:t>10 minutes</a:t>
            </a:r>
            <a:endParaRPr lang="en-GB" b="1" dirty="0"/>
          </a:p>
          <a:p>
            <a:endParaRPr lang="en-GB" b="1" dirty="0"/>
          </a:p>
          <a:p>
            <a:r>
              <a:rPr lang="en-GB" b="1" dirty="0"/>
              <a:t>Explanation</a:t>
            </a:r>
          </a:p>
          <a:p>
            <a:r>
              <a:rPr lang="en-GB" dirty="0"/>
              <a:t>To give educators</a:t>
            </a:r>
            <a:r>
              <a:rPr lang="en-GB" baseline="0" dirty="0"/>
              <a:t> an idea about the breadth of the term 'systems', we have listed the following, which by no means is an exhaustive list:</a:t>
            </a:r>
          </a:p>
          <a:p>
            <a:pPr marL="171450" indent="-171450">
              <a:buFontTx/>
              <a:buChar char="-"/>
            </a:pPr>
            <a:r>
              <a:rPr lang="en-GB" baseline="0" dirty="0"/>
              <a:t>Standalone apps/tools/software that educators use in the classroom</a:t>
            </a:r>
          </a:p>
          <a:p>
            <a:pPr marL="171450" indent="-171450">
              <a:buFontTx/>
              <a:buChar char="-"/>
            </a:pPr>
            <a:r>
              <a:rPr lang="en-GB" baseline="0" dirty="0"/>
              <a:t>Student-tracking systems</a:t>
            </a:r>
          </a:p>
          <a:p>
            <a:pPr marL="171450" indent="-171450">
              <a:buFontTx/>
              <a:buChar char="-"/>
            </a:pPr>
            <a:r>
              <a:rPr lang="en-GB" baseline="0" dirty="0"/>
              <a:t>Administration packages</a:t>
            </a:r>
          </a:p>
          <a:p>
            <a:pPr marL="171450" indent="-171450">
              <a:buFontTx/>
              <a:buChar char="-"/>
            </a:pPr>
            <a:r>
              <a:rPr lang="en-GB" baseline="0" dirty="0"/>
              <a:t>File storage</a:t>
            </a:r>
          </a:p>
          <a:p>
            <a:pPr marL="171450" indent="-171450">
              <a:buFontTx/>
              <a:buChar char="-"/>
            </a:pPr>
            <a:r>
              <a:rPr lang="en-GB" baseline="0" dirty="0"/>
              <a:t>Communication media</a:t>
            </a:r>
          </a:p>
          <a:p>
            <a:pPr marL="171450" indent="-171450">
              <a:buFontTx/>
              <a:buChar char="-"/>
            </a:pPr>
            <a:r>
              <a:rPr lang="en-GB" baseline="0" dirty="0"/>
              <a:t>Etc.</a:t>
            </a:r>
            <a:endParaRPr lang="en-GB" dirty="0"/>
          </a:p>
          <a:p>
            <a:endParaRPr lang="en-GB" dirty="0"/>
          </a:p>
          <a:p>
            <a:endParaRPr lang="en-GB" dirty="0"/>
          </a:p>
          <a:p>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24</a:t>
            </a:fld>
            <a:endParaRPr lang="en-GB"/>
          </a:p>
        </p:txBody>
      </p:sp>
    </p:spTree>
    <p:extLst>
      <p:ext uri="{BB962C8B-B14F-4D97-AF65-F5344CB8AC3E}">
        <p14:creationId xmlns:p14="http://schemas.microsoft.com/office/powerpoint/2010/main" val="42779239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aims to</a:t>
            </a:r>
            <a:r>
              <a:rPr lang="en-GB" baseline="0" dirty="0"/>
              <a:t> focus specifically on the role of the privacy officer within the organisation. If educators have doubts about the use of certain apps/tools/software, they should always contact this officer in order to avoid the risk of possible data breaches. </a:t>
            </a:r>
          </a:p>
          <a:p>
            <a:endParaRPr lang="en-GB" dirty="0"/>
          </a:p>
          <a:p>
            <a:r>
              <a:rPr lang="en-GB" b="1" dirty="0"/>
              <a:t>Learning activity</a:t>
            </a:r>
          </a:p>
          <a:p>
            <a:r>
              <a:rPr lang="en-GB" b="0" dirty="0"/>
              <a:t>The trainer briefly explains the</a:t>
            </a:r>
            <a:r>
              <a:rPr lang="en-GB" b="0" baseline="0" dirty="0"/>
              <a:t>  importance of this and asks the educators if they know who the privacy officer is within their organisation and how they can contact him or her. If the educators do not know this, the trainer offers them this information. </a:t>
            </a:r>
            <a:endParaRPr lang="en-GB" b="0" dirty="0"/>
          </a:p>
          <a:p>
            <a:endParaRPr lang="en-GB" b="1" dirty="0"/>
          </a:p>
          <a:p>
            <a:r>
              <a:rPr lang="en-GB" b="1" dirty="0"/>
              <a:t>Duration of slide</a:t>
            </a:r>
          </a:p>
          <a:p>
            <a:r>
              <a:rPr lang="en-GB" b="0" baseline="0" dirty="0"/>
              <a:t>2 minutes</a:t>
            </a:r>
            <a:endParaRPr lang="en-GB" b="1" dirty="0"/>
          </a:p>
          <a:p>
            <a:endParaRPr lang="en-GB" b="1" dirty="0"/>
          </a:p>
          <a:p>
            <a:r>
              <a:rPr lang="en-GB" b="1" dirty="0"/>
              <a:t>Explanation</a:t>
            </a:r>
          </a:p>
          <a:p>
            <a:r>
              <a:rPr lang="en-GB" dirty="0"/>
              <a:t>None</a:t>
            </a:r>
          </a:p>
          <a:p>
            <a:endParaRPr lang="en-GB" dirty="0"/>
          </a:p>
          <a:p>
            <a:endParaRPr lang="en-GB" dirty="0"/>
          </a:p>
          <a:p>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25</a:t>
            </a:fld>
            <a:endParaRPr lang="en-GB"/>
          </a:p>
        </p:txBody>
      </p:sp>
    </p:spTree>
    <p:extLst>
      <p:ext uri="{BB962C8B-B14F-4D97-AF65-F5344CB8AC3E}">
        <p14:creationId xmlns:p14="http://schemas.microsoft.com/office/powerpoint/2010/main" val="23181130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is intended to serve as the introduction to the fifth</a:t>
            </a:r>
            <a:r>
              <a:rPr lang="en-GB" baseline="0" dirty="0"/>
              <a:t> </a:t>
            </a:r>
            <a:r>
              <a:rPr lang="en-GB" dirty="0"/>
              <a:t>component 'What do you</a:t>
            </a:r>
            <a:r>
              <a:rPr lang="en-GB" baseline="0" dirty="0"/>
              <a:t> already know?</a:t>
            </a:r>
            <a:r>
              <a:rPr lang="en-GB" dirty="0"/>
              <a:t>’. The aim</a:t>
            </a:r>
            <a:r>
              <a:rPr lang="en-GB" baseline="0" dirty="0"/>
              <a:t> of this component is to offer the educators a summary activity through an exercise and some plenary questions in which all aspects of the course are discussed.</a:t>
            </a:r>
          </a:p>
          <a:p>
            <a:endParaRPr lang="en-GB" dirty="0"/>
          </a:p>
          <a:p>
            <a:r>
              <a:rPr lang="en-GB" b="1" dirty="0"/>
              <a:t>Learning activity</a:t>
            </a:r>
          </a:p>
          <a:p>
            <a:pPr marL="171450" indent="-171450">
              <a:buFontTx/>
              <a:buChar char="-"/>
            </a:pPr>
            <a:r>
              <a:rPr lang="en-GB" dirty="0"/>
              <a:t>Give a brief introduction to the content of the chapter</a:t>
            </a:r>
          </a:p>
          <a:p>
            <a:pPr marL="171450" indent="-171450">
              <a:buFontTx/>
              <a:buChar char="-"/>
            </a:pPr>
            <a:r>
              <a:rPr lang="en-GB" dirty="0"/>
              <a:t>Describe the components that will be</a:t>
            </a:r>
            <a:r>
              <a:rPr lang="en-GB" baseline="0" dirty="0"/>
              <a:t> covered in this chapter</a:t>
            </a:r>
          </a:p>
          <a:p>
            <a:pPr marL="171450" indent="-171450">
              <a:buFontTx/>
              <a:buChar char="-"/>
            </a:pPr>
            <a:endParaRPr lang="en-GB" b="1" dirty="0"/>
          </a:p>
          <a:p>
            <a:r>
              <a:rPr lang="en-GB" b="1" dirty="0"/>
              <a:t>Duration of slide</a:t>
            </a:r>
          </a:p>
          <a:p>
            <a:r>
              <a:rPr lang="en-GB" b="0" baseline="0" dirty="0"/>
              <a:t>1 minute</a:t>
            </a:r>
            <a:endParaRPr lang="en-GB" b="1" dirty="0"/>
          </a:p>
          <a:p>
            <a:endParaRPr lang="en-GB" b="1" dirty="0"/>
          </a:p>
          <a:p>
            <a:r>
              <a:rPr lang="en-GB" b="1" dirty="0"/>
              <a:t>Explanation</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26</a:t>
            </a:fld>
            <a:endParaRPr lang="en-GB"/>
          </a:p>
        </p:txBody>
      </p:sp>
    </p:spTree>
    <p:extLst>
      <p:ext uri="{BB962C8B-B14F-4D97-AF65-F5344CB8AC3E}">
        <p14:creationId xmlns:p14="http://schemas.microsoft.com/office/powerpoint/2010/main" val="14651525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 This slide is meant as a repetition in order to</a:t>
            </a:r>
            <a:r>
              <a:rPr lang="en-GB" baseline="0" dirty="0"/>
              <a:t> conclude a few aspects of the GDPR with the educators.</a:t>
            </a:r>
            <a:endParaRPr lang="en-GB" dirty="0"/>
          </a:p>
          <a:p>
            <a:endParaRPr lang="en-GB" dirty="0"/>
          </a:p>
          <a:p>
            <a:r>
              <a:rPr lang="en-GB" b="1" dirty="0"/>
              <a:t>Learning activity</a:t>
            </a:r>
          </a:p>
          <a:p>
            <a:r>
              <a:rPr lang="en-GB" dirty="0"/>
              <a:t>Same as slide 7</a:t>
            </a:r>
          </a:p>
          <a:p>
            <a:pPr marL="171450" indent="-171450">
              <a:buFontTx/>
              <a:buChar char="-"/>
            </a:pPr>
            <a:endParaRPr lang="en-GB" baseline="0" dirty="0"/>
          </a:p>
          <a:p>
            <a:r>
              <a:rPr lang="en-GB" b="1" dirty="0"/>
              <a:t>Duration (slides</a:t>
            </a:r>
            <a:r>
              <a:rPr lang="en-GB" b="1" baseline="0" dirty="0"/>
              <a:t> 2 and 3 together)</a:t>
            </a:r>
            <a:endParaRPr lang="en-GB" b="1" dirty="0"/>
          </a:p>
          <a:p>
            <a:r>
              <a:rPr lang="en-GB" b="0" baseline="0" dirty="0"/>
              <a:t>3 minutes</a:t>
            </a:r>
            <a:endParaRPr lang="en-GB" dirty="0"/>
          </a:p>
          <a:p>
            <a:endParaRPr lang="en-GB" dirty="0"/>
          </a:p>
          <a:p>
            <a:r>
              <a:rPr lang="en-GB" b="1" dirty="0"/>
              <a:t>Explanation</a:t>
            </a:r>
          </a:p>
          <a:p>
            <a:r>
              <a:rPr lang="en-GB" dirty="0"/>
              <a:t>This case</a:t>
            </a:r>
            <a:r>
              <a:rPr lang="en-GB" baseline="0" dirty="0"/>
              <a:t> involves the students’ 'obligation' to have a Facebook profile in order to follow a lecture. Not only does this allow the educator to force the students to create such a Facebook profile, but also to indicate who their fellow students are (since they have to follow the same stream) and the organisation at which they receive education (all personal data). Students unwilling to do this will miss the lecture.</a:t>
            </a:r>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27</a:t>
            </a:fld>
            <a:endParaRPr lang="en-GB"/>
          </a:p>
        </p:txBody>
      </p:sp>
    </p:spTree>
    <p:extLst>
      <p:ext uri="{BB962C8B-B14F-4D97-AF65-F5344CB8AC3E}">
        <p14:creationId xmlns:p14="http://schemas.microsoft.com/office/powerpoint/2010/main" val="17136540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Some questions are included to conclude the course</a:t>
            </a:r>
            <a:r>
              <a:rPr lang="en-GB" baseline="0" dirty="0"/>
              <a:t>. As a trainer, you can copy the slides and add additional questions/answers. </a:t>
            </a:r>
            <a:endParaRPr lang="en-GB" dirty="0"/>
          </a:p>
          <a:p>
            <a:endParaRPr lang="en-GB" dirty="0"/>
          </a:p>
          <a:p>
            <a:r>
              <a:rPr lang="en-GB" b="1" dirty="0"/>
              <a:t>Learning activity</a:t>
            </a:r>
          </a:p>
          <a:p>
            <a:r>
              <a:rPr lang="en-GB" dirty="0"/>
              <a:t>Show the question on the slide, ask educators about their answers</a:t>
            </a:r>
            <a:r>
              <a:rPr lang="en-GB" baseline="0" dirty="0"/>
              <a:t> and then show the answer in order to discuss this in a plenary session.</a:t>
            </a:r>
            <a:r>
              <a:rPr lang="en-GB" dirty="0"/>
              <a:t> </a:t>
            </a:r>
          </a:p>
          <a:p>
            <a:endParaRPr lang="en-GB" dirty="0"/>
          </a:p>
          <a:p>
            <a:r>
              <a:rPr lang="en-GB" b="1" dirty="0"/>
              <a:t>Duration of slide</a:t>
            </a:r>
          </a:p>
          <a:p>
            <a:r>
              <a:rPr lang="en-GB" b="0" baseline="0" dirty="0"/>
              <a:t>3 minutes</a:t>
            </a:r>
            <a:endParaRPr lang="en-GB" b="1" dirty="0"/>
          </a:p>
          <a:p>
            <a:endParaRPr lang="en-GB" b="1" dirty="0"/>
          </a:p>
          <a:p>
            <a:r>
              <a:rPr lang="en-GB" b="1" dirty="0"/>
              <a:t>Explanation</a:t>
            </a:r>
          </a:p>
          <a:p>
            <a:r>
              <a:rPr lang="en-GB" dirty="0"/>
              <a:t>None</a:t>
            </a:r>
          </a:p>
          <a:p>
            <a:endParaRPr lang="en-GB" dirty="0"/>
          </a:p>
          <a:p>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28</a:t>
            </a:fld>
            <a:endParaRPr lang="en-GB"/>
          </a:p>
        </p:txBody>
      </p:sp>
    </p:spTree>
    <p:extLst>
      <p:ext uri="{BB962C8B-B14F-4D97-AF65-F5344CB8AC3E}">
        <p14:creationId xmlns:p14="http://schemas.microsoft.com/office/powerpoint/2010/main" val="6663632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28</a:t>
            </a:r>
          </a:p>
          <a:p>
            <a:endParaRPr lang="en-GB" dirty="0"/>
          </a:p>
          <a:p>
            <a:r>
              <a:rPr lang="en-GB" b="1" dirty="0"/>
              <a:t>Learning activity</a:t>
            </a:r>
          </a:p>
          <a:p>
            <a:r>
              <a:rPr lang="en-GB" dirty="0"/>
              <a:t>Same</a:t>
            </a:r>
            <a:r>
              <a:rPr lang="en-GB" baseline="0" dirty="0"/>
              <a:t> as slide 28</a:t>
            </a:r>
            <a:endParaRPr lang="en-GB" dirty="0"/>
          </a:p>
          <a:p>
            <a:endParaRPr lang="en-GB" dirty="0"/>
          </a:p>
          <a:p>
            <a:r>
              <a:rPr lang="en-GB" b="1" dirty="0"/>
              <a:t>Duration of slide</a:t>
            </a:r>
          </a:p>
          <a:p>
            <a:r>
              <a:rPr lang="en-GB" b="0" baseline="0" dirty="0"/>
              <a:t>3 minutes</a:t>
            </a:r>
            <a:endParaRPr lang="en-GB" b="1" dirty="0"/>
          </a:p>
          <a:p>
            <a:endParaRPr lang="en-GB" b="1" dirty="0"/>
          </a:p>
          <a:p>
            <a:r>
              <a:rPr lang="en-GB" b="1" dirty="0"/>
              <a:t>Explanation</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29</a:t>
            </a:fld>
            <a:endParaRPr lang="en-GB"/>
          </a:p>
        </p:txBody>
      </p:sp>
    </p:spTree>
    <p:extLst>
      <p:ext uri="{BB962C8B-B14F-4D97-AF65-F5344CB8AC3E}">
        <p14:creationId xmlns:p14="http://schemas.microsoft.com/office/powerpoint/2010/main" val="1655596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and the next provide a low-threshold introduction</a:t>
            </a:r>
            <a:r>
              <a:rPr lang="en-GB" baseline="0" dirty="0"/>
              <a:t> to discussing privacy and personal data. The purpose of these two slides is to let educators know that not only is privacy privacy important for everyone, but that the context in which we are willing to (temporarily) surrender (part of) our privacy can also differ greatly. This slide and the next address the frequently heard argument 'I have nothing to hide'. </a:t>
            </a:r>
            <a:endParaRPr lang="en-GB" dirty="0"/>
          </a:p>
          <a:p>
            <a:endParaRPr lang="en-GB" dirty="0"/>
          </a:p>
          <a:p>
            <a:r>
              <a:rPr lang="en-GB" b="1" dirty="0"/>
              <a:t>Learning activity</a:t>
            </a:r>
          </a:p>
          <a:p>
            <a:pPr marL="171450" indent="-171450">
              <a:buFontTx/>
              <a:buChar char="-"/>
            </a:pPr>
            <a:r>
              <a:rPr lang="en-GB" dirty="0"/>
              <a:t>Put the first question</a:t>
            </a:r>
            <a:r>
              <a:rPr lang="en-GB" baseline="0" dirty="0"/>
              <a:t> to the educators. A small number of people will generally respond to this with a 'no'.</a:t>
            </a:r>
          </a:p>
          <a:p>
            <a:pPr marL="171450" indent="-171450">
              <a:buFontTx/>
              <a:buChar char="-"/>
            </a:pPr>
            <a:r>
              <a:rPr lang="en-GB" dirty="0"/>
              <a:t>Show the second question and repeat</a:t>
            </a:r>
            <a:r>
              <a:rPr lang="en-GB" baseline="0" dirty="0"/>
              <a:t> the first question to the people who responded with a 'no' to the first question. Are the reactions different now?</a:t>
            </a:r>
          </a:p>
          <a:p>
            <a:pPr marL="171450" indent="-171450">
              <a:buFontTx/>
              <a:buChar char="-"/>
            </a:pPr>
            <a:endParaRPr lang="en-GB" baseline="0" dirty="0"/>
          </a:p>
          <a:p>
            <a:r>
              <a:rPr lang="en-GB" b="1" dirty="0"/>
              <a:t>Duration (slides</a:t>
            </a:r>
            <a:r>
              <a:rPr lang="en-GB" b="1" baseline="0" dirty="0"/>
              <a:t> 2 and 3 together)</a:t>
            </a:r>
            <a:endParaRPr lang="en-GB" b="1" dirty="0"/>
          </a:p>
          <a:p>
            <a:r>
              <a:rPr lang="en-GB" b="0" baseline="0" dirty="0"/>
              <a:t>4 minutes</a:t>
            </a:r>
            <a:endParaRPr lang="en-GB" dirty="0"/>
          </a:p>
          <a:p>
            <a:endParaRPr lang="en-GB" dirty="0"/>
          </a:p>
          <a:p>
            <a:r>
              <a:rPr lang="en-GB" b="1" dirty="0"/>
              <a:t>Explanation</a:t>
            </a:r>
          </a:p>
          <a:p>
            <a:r>
              <a:rPr lang="en-GB" sz="1200" u="none" kern="1200" baseline="0" dirty="0">
                <a:solidFill>
                  <a:schemeClr val="tx1"/>
                </a:solidFill>
                <a:latin typeface="+mn-lt"/>
                <a:ea typeface="+mn-ea"/>
                <a:cs typeface="+mn-cs"/>
              </a:rPr>
              <a:t>For people who are not entirely familiar with the different aspects of privacy, the subject seems simple. Are the cameras in the city allowed to record you? Yes, because I have nothing to hide. The example of the changing room - there is a curtain and we do not want a camera in the changing room - shows pretty quickly that there are different aspects to privacy. Privacy often seems to involve data about somebody (personal data), but in a broader sense it also involves physical integrity and the right to do what you want in your house without being spied on as well as the right to prohibit persons you deem undesirable from entering or staying in your home without your consent.</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a:t>
            </a:fld>
            <a:endParaRPr lang="en-GB"/>
          </a:p>
        </p:txBody>
      </p:sp>
    </p:spTree>
    <p:extLst>
      <p:ext uri="{BB962C8B-B14F-4D97-AF65-F5344CB8AC3E}">
        <p14:creationId xmlns:p14="http://schemas.microsoft.com/office/powerpoint/2010/main" val="3084692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28</a:t>
            </a:r>
          </a:p>
          <a:p>
            <a:endParaRPr lang="en-GB" dirty="0"/>
          </a:p>
          <a:p>
            <a:r>
              <a:rPr lang="en-GB" b="1" dirty="0"/>
              <a:t>Learning activity</a:t>
            </a:r>
          </a:p>
          <a:p>
            <a:r>
              <a:rPr lang="en-GB" dirty="0"/>
              <a:t>Same</a:t>
            </a:r>
            <a:r>
              <a:rPr lang="en-GB" baseline="0" dirty="0"/>
              <a:t> as slide 28</a:t>
            </a:r>
            <a:endParaRPr lang="en-GB" dirty="0"/>
          </a:p>
          <a:p>
            <a:endParaRPr lang="en-GB" dirty="0"/>
          </a:p>
          <a:p>
            <a:r>
              <a:rPr lang="en-GB" b="1" dirty="0"/>
              <a:t>Duration of slide</a:t>
            </a:r>
          </a:p>
          <a:p>
            <a:r>
              <a:rPr lang="en-GB" b="0" baseline="0" dirty="0"/>
              <a:t>3 minutes</a:t>
            </a:r>
            <a:endParaRPr lang="en-GB" b="1" dirty="0"/>
          </a:p>
          <a:p>
            <a:endParaRPr lang="en-GB" b="1" dirty="0"/>
          </a:p>
          <a:p>
            <a:r>
              <a:rPr lang="en-GB" b="1" dirty="0"/>
              <a:t>Explanation</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30</a:t>
            </a:fld>
            <a:endParaRPr lang="en-GB"/>
          </a:p>
        </p:txBody>
      </p:sp>
    </p:spTree>
    <p:extLst>
      <p:ext uri="{BB962C8B-B14F-4D97-AF65-F5344CB8AC3E}">
        <p14:creationId xmlns:p14="http://schemas.microsoft.com/office/powerpoint/2010/main" val="3618428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On</a:t>
            </a:r>
            <a:r>
              <a:rPr lang="en-GB" baseline="0" dirty="0"/>
              <a:t> this slide, you can include a number of links to additional training courses, in-depth information about the GDPR or other relevant information sources at your organisation.</a:t>
            </a:r>
            <a:r>
              <a:rPr lang="en-GB" dirty="0"/>
              <a:t> </a:t>
            </a:r>
          </a:p>
          <a:p>
            <a:endParaRPr lang="en-GB" dirty="0"/>
          </a:p>
          <a:p>
            <a:r>
              <a:rPr lang="en-GB" b="1" dirty="0"/>
              <a:t>Learning activity</a:t>
            </a:r>
          </a:p>
          <a:p>
            <a:r>
              <a:rPr lang="en-GB" dirty="0"/>
              <a:t>You can display this slide and inform the educators that you</a:t>
            </a:r>
            <a:r>
              <a:rPr lang="en-GB" baseline="0" dirty="0"/>
              <a:t> are sharing the presentation with them. Thus, they will also have the displayed links immediately available. </a:t>
            </a:r>
            <a:endParaRPr lang="en-GB" dirty="0"/>
          </a:p>
          <a:p>
            <a:endParaRPr lang="en-GB" dirty="0"/>
          </a:p>
          <a:p>
            <a:r>
              <a:rPr lang="en-GB" b="1" dirty="0"/>
              <a:t>Duration of slide</a:t>
            </a:r>
          </a:p>
          <a:p>
            <a:r>
              <a:rPr lang="en-GB" b="0" baseline="0" dirty="0"/>
              <a:t>1 minute</a:t>
            </a:r>
            <a:endParaRPr lang="en-GB" b="1" dirty="0"/>
          </a:p>
          <a:p>
            <a:endParaRPr lang="en-GB" b="1" dirty="0"/>
          </a:p>
          <a:p>
            <a:r>
              <a:rPr lang="en-GB" b="1" dirty="0"/>
              <a:t>Explanation</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31</a:t>
            </a:fld>
            <a:endParaRPr lang="en-GB"/>
          </a:p>
        </p:txBody>
      </p:sp>
    </p:spTree>
    <p:extLst>
      <p:ext uri="{BB962C8B-B14F-4D97-AF65-F5344CB8AC3E}">
        <p14:creationId xmlns:p14="http://schemas.microsoft.com/office/powerpoint/2010/main" val="18433285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Concluding</a:t>
            </a:r>
            <a:r>
              <a:rPr lang="en-GB" baseline="0" dirty="0"/>
              <a:t> slide</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32</a:t>
            </a:fld>
            <a:endParaRPr lang="en-GB"/>
          </a:p>
        </p:txBody>
      </p:sp>
    </p:spTree>
    <p:extLst>
      <p:ext uri="{BB962C8B-B14F-4D97-AF65-F5344CB8AC3E}">
        <p14:creationId xmlns:p14="http://schemas.microsoft.com/office/powerpoint/2010/main" val="1769035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3</a:t>
            </a:r>
          </a:p>
          <a:p>
            <a:endParaRPr lang="en-GB" dirty="0"/>
          </a:p>
          <a:p>
            <a:r>
              <a:rPr lang="en-GB" b="1" dirty="0"/>
              <a:t>Learning activity</a:t>
            </a:r>
          </a:p>
          <a:p>
            <a:r>
              <a:rPr lang="en-GB" dirty="0"/>
              <a:t>Same as slide 3</a:t>
            </a:r>
          </a:p>
          <a:p>
            <a:pPr marL="171450" indent="-171450">
              <a:buFontTx/>
              <a:buChar char="-"/>
            </a:pPr>
            <a:endParaRPr lang="en-GB" baseline="0" dirty="0"/>
          </a:p>
          <a:p>
            <a:r>
              <a:rPr lang="en-GB" b="1" dirty="0"/>
              <a:t>Duration (slides</a:t>
            </a:r>
            <a:r>
              <a:rPr lang="en-GB" b="1" baseline="0" dirty="0"/>
              <a:t> 3 and 4 together)</a:t>
            </a:r>
            <a:endParaRPr lang="en-GB" b="1" dirty="0"/>
          </a:p>
          <a:p>
            <a:r>
              <a:rPr lang="en-GB" b="0" baseline="0" dirty="0"/>
              <a:t>3 minutes</a:t>
            </a:r>
            <a:endParaRPr lang="en-GB" dirty="0"/>
          </a:p>
          <a:p>
            <a:endParaRPr lang="en-GB" dirty="0"/>
          </a:p>
          <a:p>
            <a:r>
              <a:rPr lang="en-GB" b="1" dirty="0"/>
              <a:t>Explanation</a:t>
            </a:r>
          </a:p>
          <a:p>
            <a:r>
              <a:rPr lang="en-GB" sz="1200" u="none" kern="1200" baseline="0" dirty="0">
                <a:solidFill>
                  <a:schemeClr val="tx1"/>
                </a:solidFill>
                <a:latin typeface="+mn-lt"/>
                <a:ea typeface="+mn-ea"/>
                <a:cs typeface="+mn-cs"/>
              </a:rPr>
              <a:t>With these questions, we address privacy in context; introduced by Helen Nissenbaum. Without going too deeply into the various aspects, people can already point out the differences in the two situations illustrated above. Having our bags, shoes and bodies checked at the Schiphol Airport is deemed acceptable, but we find it inappropriate for the bakery to do the same. Continuing this line of questioning will raise arguments that undoubtedly comport with the substantive aspects of privacy - for example, privacy is not an absolute right, except in certain cases; for example, when we believe that it is a </a:t>
            </a:r>
            <a:r>
              <a:rPr lang="en-GB" sz="1200" b="1" u="none" kern="1200" baseline="0" dirty="0">
                <a:solidFill>
                  <a:schemeClr val="tx1"/>
                </a:solidFill>
                <a:latin typeface="+mn-lt"/>
                <a:ea typeface="+mn-ea"/>
                <a:cs typeface="+mn-cs"/>
              </a:rPr>
              <a:t>justified</a:t>
            </a:r>
            <a:r>
              <a:rPr lang="en-GB" sz="1200" u="none" kern="1200" baseline="0" dirty="0">
                <a:solidFill>
                  <a:schemeClr val="tx1"/>
                </a:solidFill>
                <a:latin typeface="+mn-lt"/>
                <a:ea typeface="+mn-ea"/>
                <a:cs typeface="+mn-cs"/>
              </a:rPr>
              <a:t> measure to protect our safety </a:t>
            </a:r>
            <a:r>
              <a:rPr lang="en-GB" sz="1200" b="0" u="none" kern="1200" baseline="0" dirty="0">
                <a:solidFill>
                  <a:schemeClr val="tx1"/>
                </a:solidFill>
                <a:latin typeface="+mn-lt"/>
                <a:ea typeface="+mn-ea"/>
                <a:cs typeface="+mn-cs"/>
              </a:rPr>
              <a:t>(necessity/proportionality/subsidiarity criteria in the GDPR), </a:t>
            </a:r>
            <a:r>
              <a:rPr lang="en-GB" sz="1200" u="none" kern="1200" baseline="0" dirty="0">
                <a:solidFill>
                  <a:schemeClr val="tx1"/>
                </a:solidFill>
                <a:latin typeface="+mn-lt"/>
                <a:ea typeface="+mn-ea"/>
                <a:cs typeface="+mn-cs"/>
              </a:rPr>
              <a:t>given the fact that there are risks associated with flying, especially if there is an increased threat level in the country concerned. Being searched at the bakery, on the other hand, does not serve a legitimate purpose. </a:t>
            </a:r>
          </a:p>
          <a:p>
            <a:endParaRPr lang="en-GB" sz="1200" u="none" kern="1200" baseline="0" dirty="0">
              <a:solidFill>
                <a:schemeClr val="tx1"/>
              </a:solidFill>
              <a:latin typeface="+mn-lt"/>
              <a:ea typeface="+mn-ea"/>
              <a:cs typeface="+mn-cs"/>
            </a:endParaRPr>
          </a:p>
          <a:p>
            <a:r>
              <a:rPr lang="en-GB" sz="1200" u="none" kern="1200" baseline="0" dirty="0">
                <a:solidFill>
                  <a:schemeClr val="tx1"/>
                </a:solidFill>
                <a:latin typeface="+mn-lt"/>
                <a:ea typeface="+mn-ea"/>
                <a:cs typeface="+mn-cs"/>
              </a:rPr>
              <a:t>In the previous slide, privacy plays a role in context, </a:t>
            </a:r>
            <a:r>
              <a:rPr lang="en-GB" sz="1200" b="0" u="none" kern="1200" baseline="0" dirty="0">
                <a:solidFill>
                  <a:schemeClr val="tx1"/>
                </a:solidFill>
                <a:latin typeface="+mn-lt"/>
                <a:ea typeface="+mn-ea"/>
                <a:cs typeface="+mn-cs"/>
              </a:rPr>
              <a:t>as does the way in which you are informed about or made aware of this (or not). A </a:t>
            </a:r>
            <a:r>
              <a:rPr lang="en-GB" sz="1200" u="none" kern="1200" baseline="0" dirty="0">
                <a:solidFill>
                  <a:schemeClr val="tx1"/>
                </a:solidFill>
                <a:latin typeface="+mn-lt"/>
                <a:ea typeface="+mn-ea"/>
                <a:cs typeface="+mn-cs"/>
              </a:rPr>
              <a:t>changing room curtain offers you privacy, keeping your underwear-clad body from being exposed in a shop where everyone else is dressed. In the context of the beach, for example, walking around with barely anything on, except underwear-like clothing, is not strange.</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a:t>
            </a:fld>
            <a:endParaRPr lang="en-GB"/>
          </a:p>
        </p:txBody>
      </p:sp>
    </p:spTree>
    <p:extLst>
      <p:ext uri="{BB962C8B-B14F-4D97-AF65-F5344CB8AC3E}">
        <p14:creationId xmlns:p14="http://schemas.microsoft.com/office/powerpoint/2010/main" val="3835584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a:t>
            </a:r>
            <a:r>
              <a:rPr lang="en-GB" b="0" dirty="0"/>
              <a:t>of this slide is to illustrate</a:t>
            </a:r>
            <a:r>
              <a:rPr lang="en-GB" b="0" baseline="0" dirty="0"/>
              <a:t> what the slide deck, the training, the GDPR and all other activities involving privacy are all about: the data subjects such as students and fellow educators. </a:t>
            </a:r>
            <a:r>
              <a:rPr lang="en-GB" sz="1200" b="0" u="none" kern="1200" baseline="0" dirty="0">
                <a:solidFill>
                  <a:schemeClr val="tx1"/>
                </a:solidFill>
                <a:latin typeface="+mn-lt"/>
                <a:ea typeface="+mn-ea"/>
                <a:cs typeface="+mn-cs"/>
              </a:rPr>
              <a:t>They should be paramount in the assessment of the privacy aspects </a:t>
            </a:r>
            <a:r>
              <a:rPr lang="en-GB" sz="1200" u="none" kern="1200" baseline="0" dirty="0">
                <a:solidFill>
                  <a:schemeClr val="tx1"/>
                </a:solidFill>
                <a:latin typeface="+mn-lt"/>
                <a:ea typeface="+mn-ea"/>
                <a:cs typeface="+mn-cs"/>
              </a:rPr>
              <a:t>within education. This is why they are the main focus of this slide deck. </a:t>
            </a:r>
          </a:p>
          <a:p>
            <a:endParaRPr lang="en-GB" sz="1200" u="none" kern="1200" baseline="0" dirty="0">
              <a:solidFill>
                <a:schemeClr val="tx1"/>
              </a:solidFill>
              <a:latin typeface="+mn-lt"/>
              <a:ea typeface="+mn-ea"/>
              <a:cs typeface="+mn-cs"/>
            </a:endParaRPr>
          </a:p>
          <a:p>
            <a:r>
              <a:rPr lang="en-GB" sz="1200" u="none" kern="1200" baseline="0" dirty="0">
                <a:solidFill>
                  <a:schemeClr val="tx1"/>
                </a:solidFill>
                <a:latin typeface="+mn-lt"/>
                <a:ea typeface="+mn-ea"/>
                <a:cs typeface="+mn-cs"/>
              </a:rPr>
              <a:t>This slide also offers the opportunity </a:t>
            </a:r>
            <a:r>
              <a:rPr lang="en-GB" sz="1200" b="0" u="none" kern="1200" baseline="0" dirty="0">
                <a:solidFill>
                  <a:schemeClr val="tx1"/>
                </a:solidFill>
                <a:latin typeface="+mn-lt"/>
                <a:ea typeface="+mn-ea"/>
                <a:cs typeface="+mn-cs"/>
              </a:rPr>
              <a:t>to point out that the GDPR only applies to parts of the education system where personal data are processed. If personal data are not used within certain parts of the education provided, the GDPR does not apply to that part. </a:t>
            </a:r>
          </a:p>
          <a:p>
            <a:endParaRPr lang="en-GB" sz="1200" b="0" u="none" kern="1200" baseline="0" dirty="0">
              <a:solidFill>
                <a:schemeClr val="tx1"/>
              </a:solidFill>
              <a:latin typeface="+mn-lt"/>
              <a:ea typeface="+mn-ea"/>
              <a:cs typeface="+mn-cs"/>
            </a:endParaRPr>
          </a:p>
          <a:p>
            <a:r>
              <a:rPr lang="en-GB" b="1" dirty="0"/>
              <a:t>Learning activity</a:t>
            </a:r>
          </a:p>
          <a:p>
            <a:pPr marL="171450" indent="-171450">
              <a:buFontTx/>
              <a:buChar char="-"/>
            </a:pPr>
            <a:r>
              <a:rPr lang="en-GB" dirty="0"/>
              <a:t>Show the first</a:t>
            </a:r>
            <a:r>
              <a:rPr lang="en-GB" baseline="0" dirty="0"/>
              <a:t> sentence. Then ask the educators who agrees with it. </a:t>
            </a:r>
          </a:p>
          <a:p>
            <a:pPr marL="171450" indent="-171450">
              <a:buFontTx/>
              <a:buChar char="-"/>
            </a:pPr>
            <a:r>
              <a:rPr lang="en-GB" baseline="0" dirty="0"/>
              <a:t>Now show the second sentence. Ask the educators about their experiences with having their personal data, or that of students or fellow educators made public (in an improper manner) outside the desired context. </a:t>
            </a:r>
          </a:p>
          <a:p>
            <a:pPr marL="171450" indent="-171450">
              <a:buFontTx/>
              <a:buChar char="-"/>
            </a:pPr>
            <a:r>
              <a:rPr lang="en-GB" baseline="0" dirty="0"/>
              <a:t>Emphasise that improper handling of personal data can cause serious damage to both the data subjects and the organisation as a whole. In this course, the educators are given tools to prevent such situations. </a:t>
            </a:r>
            <a:endParaRPr lang="en-GB" dirty="0"/>
          </a:p>
          <a:p>
            <a:endParaRPr lang="en-GB" dirty="0"/>
          </a:p>
          <a:p>
            <a:r>
              <a:rPr lang="en-GB" b="1" dirty="0"/>
              <a:t>Duration</a:t>
            </a:r>
          </a:p>
          <a:p>
            <a:r>
              <a:rPr lang="en-GB" b="0" baseline="0" dirty="0"/>
              <a:t>3 minutes</a:t>
            </a:r>
            <a:endParaRPr lang="en-GB" b="0" dirty="0"/>
          </a:p>
          <a:p>
            <a:endParaRPr lang="en-GB" b="1" dirty="0"/>
          </a:p>
          <a:p>
            <a:r>
              <a:rPr lang="en-GB" b="1" dirty="0"/>
              <a:t>Explanation</a:t>
            </a:r>
            <a:endParaRPr lang="en-GB" sz="1200" u="none" kern="1200" baseline="0" dirty="0">
              <a:solidFill>
                <a:schemeClr val="tx1"/>
              </a:solidFill>
              <a:latin typeface="+mn-lt"/>
              <a:ea typeface="+mn-ea"/>
              <a:cs typeface="+mn-cs"/>
            </a:endParaRPr>
          </a:p>
          <a:p>
            <a:r>
              <a:rPr lang="en-GB" sz="1200" u="none" kern="1200" baseline="0" dirty="0">
                <a:solidFill>
                  <a:schemeClr val="tx1"/>
                </a:solidFill>
                <a:latin typeface="+mn-lt"/>
                <a:ea typeface="+mn-ea"/>
                <a:cs typeface="+mn-cs"/>
              </a:rPr>
              <a:t>"</a:t>
            </a:r>
            <a:r>
              <a:rPr lang="en-GB" sz="1200" b="1" u="none" kern="1200" baseline="0" dirty="0">
                <a:solidFill>
                  <a:schemeClr val="tx1"/>
                </a:solidFill>
                <a:latin typeface="+mn-lt"/>
                <a:ea typeface="+mn-ea"/>
                <a:cs typeface="+mn-cs"/>
              </a:rPr>
              <a:t>Personal data</a:t>
            </a:r>
            <a:r>
              <a:rPr lang="en-GB" sz="1200" u="none" kern="1200" baseline="0" dirty="0">
                <a:solidFill>
                  <a:schemeClr val="tx1"/>
                </a:solidFill>
                <a:latin typeface="+mn-lt"/>
                <a:ea typeface="+mn-ea"/>
                <a:cs typeface="+mn-cs"/>
              </a:rPr>
              <a:t>": any information relating to an identified or identifiable natural person (‘data subject’); an identifiable natural person is one who can be identified, directly or indirectly, in particular by reference to an identifier such as a name, an identification number, location data, an online identifier or to one or more factors specific to the physical, physiological, genetic, mental, economic, cultural or social identity of that natural person. [Article 4 of the GDPR]</a:t>
            </a:r>
          </a:p>
          <a:p>
            <a:endParaRPr lang="en-GB" sz="1200" u="none" kern="1200" baseline="0" dirty="0">
              <a:solidFill>
                <a:schemeClr val="tx1"/>
              </a:solidFill>
              <a:latin typeface="+mn-lt"/>
              <a:ea typeface="+mn-ea"/>
              <a:cs typeface="+mn-cs"/>
            </a:endParaRPr>
          </a:p>
          <a:p>
            <a:r>
              <a:rPr lang="en-GB" sz="1200" b="1" u="none" kern="1200" baseline="0" dirty="0">
                <a:solidFill>
                  <a:schemeClr val="tx1"/>
                </a:solidFill>
                <a:latin typeface="+mn-lt"/>
                <a:ea typeface="+mn-ea"/>
                <a:cs typeface="+mn-cs"/>
              </a:rPr>
              <a:t>“Processing of special categories of personal data”</a:t>
            </a:r>
            <a:r>
              <a:rPr lang="en-GB" sz="1200" u="none" kern="1200" baseline="0" dirty="0">
                <a:solidFill>
                  <a:schemeClr val="tx1"/>
                </a:solidFill>
                <a:latin typeface="+mn-lt"/>
                <a:ea typeface="+mn-ea"/>
                <a:cs typeface="+mn-cs"/>
              </a:rPr>
              <a:t>: processing of personal data revealing racial or ethnic origin, political opinions, religious or philosophical beliefs, or trade union membership, and the processing of genetic data, biometric data for the purpose of uniquely identifying a natural person, data concerning health or data concerning a natural person’s sex life or sexual orientation shall be prohibited. [Article 9 of the GDPR]</a:t>
            </a:r>
            <a:r>
              <a:rPr lang="en-GB" sz="1200" b="0" u="none" kern="1200" baseline="0" dirty="0">
                <a:solidFill>
                  <a:schemeClr val="tx1"/>
                </a:solidFill>
                <a:latin typeface="+mn-lt"/>
                <a:ea typeface="+mn-ea"/>
                <a:cs typeface="+mn-cs"/>
              </a:rPr>
              <a:t>. Processing such data is prohibited, unless ... </a:t>
            </a:r>
            <a:endParaRPr lang="en-GB" b="0"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5</a:t>
            </a:fld>
            <a:endParaRPr lang="en-GB"/>
          </a:p>
        </p:txBody>
      </p:sp>
    </p:spTree>
    <p:extLst>
      <p:ext uri="{BB962C8B-B14F-4D97-AF65-F5344CB8AC3E}">
        <p14:creationId xmlns:p14="http://schemas.microsoft.com/office/powerpoint/2010/main" val="2626822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Why do</a:t>
            </a:r>
            <a:r>
              <a:rPr lang="en-GB" baseline="0" dirty="0"/>
              <a:t> privacy and the GDPR play such an important role ‘all of a sudden’? What has changed in recent years to make it such a 'hot' topic? The purpose of this slide is to determine together with educators what factors play a role in this change so that more light can be shed on the specific moment. </a:t>
            </a:r>
          </a:p>
          <a:p>
            <a:endParaRPr lang="en-GB" dirty="0"/>
          </a:p>
          <a:p>
            <a:r>
              <a:rPr lang="en-GB" b="1" dirty="0"/>
              <a:t>Learning activity</a:t>
            </a:r>
          </a:p>
          <a:p>
            <a:pPr marL="171450" indent="-171450">
              <a:buFontTx/>
              <a:buChar char="-"/>
            </a:pPr>
            <a:r>
              <a:rPr lang="en-GB" dirty="0"/>
              <a:t>Ask what technological changes have taken place in the past 20 years</a:t>
            </a:r>
            <a:r>
              <a:rPr lang="en-GB" baseline="0" dirty="0"/>
              <a:t> and which changes have had a significant impact on privacy. For answers see 'Explanation' below the speaker notes.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Ask what changes have taken place with regard to personalisation in the past 20 years</a:t>
            </a:r>
            <a:r>
              <a:rPr lang="en-GB" baseline="0" dirty="0"/>
              <a:t> and which changes have had a significant impact on privacy. For answers see 'Explanation' below the speaker notes.</a:t>
            </a:r>
          </a:p>
          <a:p>
            <a:pPr marL="171450" indent="-171450">
              <a:buFontTx/>
              <a:buChar char="-"/>
            </a:pPr>
            <a:r>
              <a:rPr lang="en-GB" dirty="0"/>
              <a:t>Now ask the educators what other changes they have seen,</a:t>
            </a:r>
            <a:r>
              <a:rPr lang="en-GB" baseline="0" dirty="0"/>
              <a:t> which, in the past 20 years, have had a significant impact on privacy in education.</a:t>
            </a:r>
            <a:r>
              <a:rPr lang="en-GB" dirty="0"/>
              <a:t> </a:t>
            </a:r>
          </a:p>
          <a:p>
            <a:endParaRPr lang="en-GB" dirty="0"/>
          </a:p>
          <a:p>
            <a:r>
              <a:rPr lang="en-GB" b="1" dirty="0"/>
              <a:t>Duration</a:t>
            </a:r>
          </a:p>
          <a:p>
            <a:r>
              <a:rPr lang="en-GB" b="0" baseline="0" dirty="0"/>
              <a:t>4 minutes</a:t>
            </a:r>
            <a:endParaRPr lang="en-GB" b="0" dirty="0"/>
          </a:p>
          <a:p>
            <a:endParaRPr lang="en-GB" b="1" dirty="0"/>
          </a:p>
          <a:p>
            <a:r>
              <a:rPr lang="en-GB" b="1" dirty="0"/>
              <a:t>Explanation</a:t>
            </a:r>
          </a:p>
          <a:p>
            <a:r>
              <a:rPr lang="en-GB" dirty="0"/>
              <a:t>Technological developments that may be mentioned:</a:t>
            </a:r>
            <a:endParaRPr lang="en-GB" baseline="0" dirty="0"/>
          </a:p>
          <a:p>
            <a:pPr marL="171450" indent="-171450">
              <a:buFontTx/>
              <a:buChar char="-"/>
            </a:pPr>
            <a:r>
              <a:rPr lang="en-GB" baseline="0" dirty="0"/>
              <a:t>The advent of social media and their ability to rapidly disseminate (privacy-sensitive) information.</a:t>
            </a:r>
          </a:p>
          <a:p>
            <a:pPr marL="171450" indent="-171450">
              <a:buFontTx/>
              <a:buChar char="-"/>
            </a:pPr>
            <a:r>
              <a:rPr lang="en-GB" baseline="0" dirty="0"/>
              <a:t>The arrival of the Internet in virtually every household, on every phone and tablet, making information available anytime and anywhere, and as a result also fraud, loss or manipulation and </a:t>
            </a:r>
            <a:r>
              <a:rPr lang="en-GB" b="1" baseline="0" dirty="0"/>
              <a:t>/ </a:t>
            </a:r>
            <a:r>
              <a:rPr lang="en-GB" b="0" baseline="0" dirty="0"/>
              <a:t>hack-sensitive</a:t>
            </a:r>
            <a:r>
              <a:rPr lang="en-GB" baseline="0" dirty="0"/>
              <a:t>.</a:t>
            </a:r>
          </a:p>
          <a:p>
            <a:endParaRPr lang="en-GB" dirty="0"/>
          </a:p>
          <a:p>
            <a:r>
              <a:rPr lang="en-GB" b="0" i="0" dirty="0">
                <a:solidFill>
                  <a:srgbClr val="FF0000"/>
                </a:solidFill>
              </a:rPr>
              <a:t>Personalisation developments that may be mentioned:</a:t>
            </a:r>
            <a:endParaRPr lang="en-GB" b="0" i="0" baseline="0" dirty="0">
              <a:solidFill>
                <a:srgbClr val="FF0000"/>
              </a:solidFill>
            </a:endParaRPr>
          </a:p>
          <a:p>
            <a:pPr marL="171450" indent="-171450">
              <a:buFontTx/>
              <a:buChar char="-"/>
            </a:pPr>
            <a:r>
              <a:rPr lang="en-GB" b="0" i="0" baseline="0" dirty="0">
                <a:solidFill>
                  <a:srgbClr val="FF0000"/>
                </a:solidFill>
              </a:rPr>
              <a:t>Increasing amount of information is known about students, learning analytics, profiling.</a:t>
            </a:r>
          </a:p>
          <a:p>
            <a:pPr marL="171450" indent="-171450">
              <a:buFontTx/>
              <a:buChar char="-"/>
            </a:pPr>
            <a:r>
              <a:rPr lang="en-GB" b="0" i="0" baseline="0" dirty="0">
                <a:solidFill>
                  <a:srgbClr val="FF0000"/>
                </a:solidFill>
              </a:rPr>
              <a:t>Schools are increasingly measuring the soft factors (collaboration, social psychological developments that play increasingly play a role in the assessment).</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6</a:t>
            </a:fld>
            <a:endParaRPr lang="en-GB"/>
          </a:p>
        </p:txBody>
      </p:sp>
    </p:spTree>
    <p:extLst>
      <p:ext uri="{BB962C8B-B14F-4D97-AF65-F5344CB8AC3E}">
        <p14:creationId xmlns:p14="http://schemas.microsoft.com/office/powerpoint/2010/main" val="2331655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With this and the following slides, we offer</a:t>
            </a:r>
            <a:r>
              <a:rPr lang="en-GB" baseline="0" dirty="0"/>
              <a:t> several cases to illustrate the challenges within education and the associated legislation. The purpose of this case is to raise awareness among educators that the GDPR is not a simple 'checklist', but a set of premises and principles that largely receive a specific interpretation for each educational situation. The message of these 'case slides' is that the GDPR is different for every educational situation. </a:t>
            </a:r>
          </a:p>
          <a:p>
            <a:endParaRPr lang="en-GB" dirty="0"/>
          </a:p>
          <a:p>
            <a:r>
              <a:rPr lang="en-GB" b="1" dirty="0"/>
              <a:t>Learning activity</a:t>
            </a:r>
          </a:p>
          <a:p>
            <a:pPr marL="171450" indent="-171450">
              <a:buFontTx/>
              <a:buChar char="-"/>
            </a:pPr>
            <a:r>
              <a:rPr lang="en-GB" dirty="0"/>
              <a:t>Show the three circles one by</a:t>
            </a:r>
            <a:r>
              <a:rPr lang="en-GB" baseline="0" dirty="0"/>
              <a:t> one and give a brief explanation about each one (see 'Explanation' for more information)</a:t>
            </a:r>
          </a:p>
          <a:p>
            <a:pPr marL="171450" indent="-171450">
              <a:buFontTx/>
              <a:buChar char="-"/>
            </a:pPr>
            <a:r>
              <a:rPr lang="en-GB" dirty="0"/>
              <a:t>Ask the educators,</a:t>
            </a:r>
            <a:r>
              <a:rPr lang="en-GB" baseline="0" dirty="0"/>
              <a:t> without them knowing the GDPR, to consider what privacy legislation such as the GDPR would say about this case. About which elements within this situation will the GDPR certainly say something?</a:t>
            </a:r>
          </a:p>
          <a:p>
            <a:pPr marL="171450" indent="-171450">
              <a:buFontTx/>
              <a:buChar char="-"/>
            </a:pPr>
            <a:r>
              <a:rPr lang="en-GB" baseline="0" dirty="0"/>
              <a:t>Insert the GDPR card and discuss the answers with the educators.</a:t>
            </a:r>
          </a:p>
          <a:p>
            <a:pPr marL="171450" indent="-171450">
              <a:buFontTx/>
              <a:buChar char="-"/>
            </a:pPr>
            <a:endParaRPr lang="en-GB" baseline="0" dirty="0"/>
          </a:p>
          <a:p>
            <a:r>
              <a:rPr lang="en-GB" b="1" dirty="0"/>
              <a:t>Duration (slides</a:t>
            </a:r>
            <a:r>
              <a:rPr lang="en-GB" b="1" baseline="0" dirty="0"/>
              <a:t> 2 and 3 together)</a:t>
            </a:r>
            <a:endParaRPr lang="en-GB" b="1" dirty="0"/>
          </a:p>
          <a:p>
            <a:r>
              <a:rPr lang="en-GB" b="0" baseline="0" dirty="0"/>
              <a:t>3 minutes</a:t>
            </a:r>
            <a:endParaRPr lang="en-GB" dirty="0"/>
          </a:p>
          <a:p>
            <a:endParaRPr lang="en-GB" dirty="0"/>
          </a:p>
          <a:p>
            <a:r>
              <a:rPr lang="en-GB" b="1" dirty="0"/>
              <a:t>Explanation</a:t>
            </a:r>
          </a:p>
          <a:p>
            <a:r>
              <a:rPr lang="en-GB" dirty="0"/>
              <a:t>This is a situation that many educators will recognise. They have found a new online application which could potentially</a:t>
            </a:r>
            <a:r>
              <a:rPr lang="en-GB" baseline="0" dirty="0"/>
              <a:t> enrich their courses. To use the app, however, students must create a personal account and share data externally. Most educators will not read the exact terms of service or privacy policy of such an application, and will therefore not know exactly what data are stored and shared (and with whom). What opportunities and restrictions does the GDPR present?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u="none" kern="1200" baseline="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u="none" kern="1200" baseline="0" dirty="0">
                <a:solidFill>
                  <a:srgbClr val="FF0000"/>
                </a:solidFill>
                <a:latin typeface="+mn-lt"/>
                <a:ea typeface="+mn-ea"/>
                <a:cs typeface="+mn-cs"/>
              </a:rPr>
              <a:t>“Processing of special categories of personal data”: processing of personal data revealing racial or ethnic origin, political opinions, religious or philosophical beliefs, or trade union membership, and the processing of genetic data, biometric data for the purpose of uniquely identifying a natural person, data concerning health or data concerning a natural person’s sex life or sexual orientation shall be prohibited. [Article 9 of the GDPR]. Processing such data is prohibited, unless ...</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7</a:t>
            </a:fld>
            <a:endParaRPr lang="en-GB"/>
          </a:p>
        </p:txBody>
      </p:sp>
    </p:spTree>
    <p:extLst>
      <p:ext uri="{BB962C8B-B14F-4D97-AF65-F5344CB8AC3E}">
        <p14:creationId xmlns:p14="http://schemas.microsoft.com/office/powerpoint/2010/main" val="1599701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Learning activity</a:t>
            </a:r>
          </a:p>
          <a:p>
            <a:r>
              <a:rPr lang="en-GB" dirty="0"/>
              <a:t>Same as slide 7</a:t>
            </a:r>
          </a:p>
          <a:p>
            <a:pPr marL="171450" indent="-171450">
              <a:buFontTx/>
              <a:buChar char="-"/>
            </a:pPr>
            <a:endParaRPr lang="en-GB" baseline="0" dirty="0"/>
          </a:p>
          <a:p>
            <a:r>
              <a:rPr lang="en-GB" b="1" dirty="0"/>
              <a:t>Duration </a:t>
            </a:r>
          </a:p>
          <a:p>
            <a:r>
              <a:rPr lang="en-GB" b="0" baseline="0" dirty="0"/>
              <a:t>3 minutes</a:t>
            </a:r>
            <a:endParaRPr lang="en-GB" dirty="0"/>
          </a:p>
          <a:p>
            <a:endParaRPr lang="en-GB" dirty="0"/>
          </a:p>
          <a:p>
            <a:r>
              <a:rPr lang="en-GB" b="1" dirty="0"/>
              <a:t>Explanation</a:t>
            </a:r>
          </a:p>
          <a:p>
            <a:r>
              <a:rPr lang="en-GB" dirty="0"/>
              <a:t>In this situation,</a:t>
            </a:r>
            <a:r>
              <a:rPr lang="en-GB" baseline="0" dirty="0"/>
              <a:t> an educator shares the exam results with students on a social media platform such as Whatsapp. For example, because the students have requested this, or because students are easily and quickly informed about the result on their mobile phones. However, every student's results will be visible to everyone within the Whatsapp group and everyone can easily share these results. In addition, there is little transparency as to which external parties can access these data from Whatsapp and where the data are stored. </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8</a:t>
            </a:fld>
            <a:endParaRPr lang="en-GB"/>
          </a:p>
        </p:txBody>
      </p:sp>
    </p:spTree>
    <p:extLst>
      <p:ext uri="{BB962C8B-B14F-4D97-AF65-F5344CB8AC3E}">
        <p14:creationId xmlns:p14="http://schemas.microsoft.com/office/powerpoint/2010/main" val="410863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Learning activity</a:t>
            </a:r>
          </a:p>
          <a:p>
            <a:r>
              <a:rPr lang="en-GB" dirty="0"/>
              <a:t>Same as slide 7</a:t>
            </a:r>
          </a:p>
          <a:p>
            <a:pPr marL="171450" indent="-171450">
              <a:buFontTx/>
              <a:buChar char="-"/>
            </a:pPr>
            <a:endParaRPr lang="en-GB" baseline="0" dirty="0"/>
          </a:p>
          <a:p>
            <a:r>
              <a:rPr lang="en-GB" b="1" dirty="0"/>
              <a:t>Duration </a:t>
            </a:r>
          </a:p>
          <a:p>
            <a:r>
              <a:rPr lang="en-GB" b="0" baseline="0" dirty="0"/>
              <a:t>3 minutes</a:t>
            </a:r>
            <a:endParaRPr lang="en-GB" dirty="0"/>
          </a:p>
          <a:p>
            <a:endParaRPr lang="en-GB" dirty="0"/>
          </a:p>
          <a:p>
            <a:r>
              <a:rPr lang="en-GB" b="1" dirty="0"/>
              <a:t>Explanation</a:t>
            </a:r>
          </a:p>
          <a:p>
            <a:r>
              <a:rPr lang="en-GB" dirty="0"/>
              <a:t>In this situation,</a:t>
            </a:r>
            <a:r>
              <a:rPr lang="en-GB" baseline="0" dirty="0"/>
              <a:t> a student is live streaming a lecture, for example for a sick fellow student, on social media. This not only shows the educator, but also fellow students who have not given their consent. It is the educator's responsibility to ensure a secure educational setting in which what is happening in the classroom also stays in the classroom, unless all data subjects have given their consent to share the data outside of the classroom. The educator must speak to the student and stop the recording. </a:t>
            </a:r>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9</a:t>
            </a:fld>
            <a:endParaRPr lang="en-GB"/>
          </a:p>
        </p:txBody>
      </p:sp>
    </p:spTree>
    <p:extLst>
      <p:ext uri="{BB962C8B-B14F-4D97-AF65-F5344CB8AC3E}">
        <p14:creationId xmlns:p14="http://schemas.microsoft.com/office/powerpoint/2010/main" val="3873725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9" name="Titel 4">
            <a:extLst>
              <a:ext uri="{FF2B5EF4-FFF2-40B4-BE49-F238E27FC236}">
                <a16:creationId xmlns:a16="http://schemas.microsoft.com/office/drawing/2014/main" id="{C604931D-24CD-439A-A62C-D0C364CAE3D0}"/>
              </a:ext>
            </a:extLst>
          </p:cNvPr>
          <p:cNvSpPr>
            <a:spLocks noGrp="1"/>
          </p:cNvSpPr>
          <p:nvPr>
            <p:ph type="title" hasCustomPrompt="1"/>
          </p:nvPr>
        </p:nvSpPr>
        <p:spPr>
          <a:xfrm>
            <a:off x="2815991" y="3527703"/>
            <a:ext cx="13570418" cy="1107996"/>
          </a:xfrm>
        </p:spPr>
        <p:txBody>
          <a:bodyPr/>
          <a:lstStyle>
            <a:lvl1pPr algn="ctr">
              <a:defRPr sz="7200" cap="all" baseline="0">
                <a:solidFill>
                  <a:srgbClr val="F58024"/>
                </a:solidFill>
              </a:defRPr>
            </a:lvl1pPr>
          </a:lstStyle>
          <a:p>
            <a:r>
              <a:rPr lang="nl-NL" dirty="0"/>
              <a:t>Titel presentatie</a:t>
            </a:r>
          </a:p>
        </p:txBody>
      </p:sp>
      <p:sp>
        <p:nvSpPr>
          <p:cNvPr id="10" name="Tijdelijke aanduiding voor tekst 6">
            <a:extLst>
              <a:ext uri="{FF2B5EF4-FFF2-40B4-BE49-F238E27FC236}">
                <a16:creationId xmlns:a16="http://schemas.microsoft.com/office/drawing/2014/main" id="{A71B6A3F-D736-4C90-BD07-CD30305055AE}"/>
              </a:ext>
            </a:extLst>
          </p:cNvPr>
          <p:cNvSpPr>
            <a:spLocks noGrp="1"/>
          </p:cNvSpPr>
          <p:nvPr>
            <p:ph type="body" sz="quarter" idx="10" hasCustomPrompt="1"/>
          </p:nvPr>
        </p:nvSpPr>
        <p:spPr>
          <a:xfrm>
            <a:off x="4572000" y="5248275"/>
            <a:ext cx="100584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ankpagina">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8" name="object 2">
            <a:extLst>
              <a:ext uri="{FF2B5EF4-FFF2-40B4-BE49-F238E27FC236}">
                <a16:creationId xmlns:a16="http://schemas.microsoft.com/office/drawing/2014/main" id="{013FCBE1-BE9F-47D9-A8D2-D2578A4B0088}"/>
              </a:ext>
            </a:extLst>
          </p:cNvPr>
          <p:cNvSpPr/>
          <p:nvPr userDrawn="1"/>
        </p:nvSpPr>
        <p:spPr>
          <a:xfrm>
            <a:off x="1" y="1"/>
            <a:ext cx="19202400" cy="8577580"/>
          </a:xfrm>
          <a:custGeom>
            <a:avLst/>
            <a:gdLst/>
            <a:ahLst/>
            <a:cxnLst/>
            <a:rect l="l" t="t" r="r" b="b"/>
            <a:pathLst>
              <a:path w="14400530" h="8577580">
                <a:moveTo>
                  <a:pt x="0" y="8576983"/>
                </a:moveTo>
                <a:lnTo>
                  <a:pt x="14399996" y="8576983"/>
                </a:lnTo>
                <a:lnTo>
                  <a:pt x="14399996" y="0"/>
                </a:lnTo>
                <a:lnTo>
                  <a:pt x="0" y="0"/>
                </a:lnTo>
                <a:lnTo>
                  <a:pt x="0" y="8576983"/>
                </a:lnTo>
                <a:close/>
              </a:path>
            </a:pathLst>
          </a:custGeom>
          <a:solidFill>
            <a:srgbClr val="F58024"/>
          </a:solidFill>
        </p:spPr>
        <p:txBody>
          <a:bodyPr wrap="square" lIns="0" tIns="0" rIns="0" bIns="0" rtlCol="0"/>
          <a:lstStyle/>
          <a:p>
            <a:endParaRPr sz="2400" dirty="0"/>
          </a:p>
        </p:txBody>
      </p:sp>
      <p:sp>
        <p:nvSpPr>
          <p:cNvPr id="13" name="bk object 18">
            <a:extLst>
              <a:ext uri="{FF2B5EF4-FFF2-40B4-BE49-F238E27FC236}">
                <a16:creationId xmlns:a16="http://schemas.microsoft.com/office/drawing/2014/main" id="{65948B93-83EE-4DCF-9AE8-F76AFB14E6C3}"/>
              </a:ext>
            </a:extLst>
          </p:cNvPr>
          <p:cNvSpPr/>
          <p:nvPr userDrawn="1"/>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object 5">
            <a:extLst>
              <a:ext uri="{FF2B5EF4-FFF2-40B4-BE49-F238E27FC236}">
                <a16:creationId xmlns:a16="http://schemas.microsoft.com/office/drawing/2014/main" id="{9A6D4944-AB69-4FC5-A161-A7998C29F6F3}"/>
              </a:ext>
            </a:extLst>
          </p:cNvPr>
          <p:cNvSpPr/>
          <p:nvPr userDrawn="1"/>
        </p:nvSpPr>
        <p:spPr>
          <a:xfrm>
            <a:off x="744216" y="8307006"/>
            <a:ext cx="2084063" cy="208406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6" name="bk object 18">
            <a:extLst>
              <a:ext uri="{FF2B5EF4-FFF2-40B4-BE49-F238E27FC236}">
                <a16:creationId xmlns:a16="http://schemas.microsoft.com/office/drawing/2014/main" id="{C25042D8-12BA-4025-A618-011E6261761C}"/>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24" name="Tijdelijke aanduiding voor afbeelding 23">
            <a:extLst>
              <a:ext uri="{FF2B5EF4-FFF2-40B4-BE49-F238E27FC236}">
                <a16:creationId xmlns:a16="http://schemas.microsoft.com/office/drawing/2014/main" id="{4CFDA1DD-4E71-4D64-AA18-4B88DA85D51D}"/>
              </a:ext>
            </a:extLst>
          </p:cNvPr>
          <p:cNvSpPr>
            <a:spLocks noGrp="1"/>
          </p:cNvSpPr>
          <p:nvPr>
            <p:ph type="pic" sz="quarter" idx="11" hasCustomPrompt="1"/>
          </p:nvPr>
        </p:nvSpPr>
        <p:spPr>
          <a:xfrm>
            <a:off x="13825728" y="8805000"/>
            <a:ext cx="4416552" cy="1586067"/>
          </a:xfrm>
        </p:spPr>
        <p:txBody>
          <a:bodyPr anchor="ctr"/>
          <a:lstStyle>
            <a:lvl1pPr algn="ctr">
              <a:defRPr sz="2667">
                <a:latin typeface="Verdana" panose="020B0604030504040204" pitchFamily="34" charset="0"/>
                <a:ea typeface="Verdana" panose="020B0604030504040204" pitchFamily="34" charset="0"/>
                <a:cs typeface="Verdana" panose="020B0604030504040204" pitchFamily="34" charset="0"/>
              </a:defRPr>
            </a:lvl1pPr>
          </a:lstStyle>
          <a:p>
            <a:r>
              <a:rPr lang="nl-NL" dirty="0"/>
              <a:t>Klik op beeld om logo hogeschool of universiteit toe te voegen</a:t>
            </a:r>
          </a:p>
        </p:txBody>
      </p:sp>
      <p:sp>
        <p:nvSpPr>
          <p:cNvPr id="17" name="Tekstvak 16">
            <a:extLst>
              <a:ext uri="{FF2B5EF4-FFF2-40B4-BE49-F238E27FC236}">
                <a16:creationId xmlns:a16="http://schemas.microsoft.com/office/drawing/2014/main" id="{A2C5A4E7-AC87-46F9-B7B4-2E80D948D503}"/>
              </a:ext>
            </a:extLst>
          </p:cNvPr>
          <p:cNvSpPr txBox="1"/>
          <p:nvPr userDrawn="1"/>
        </p:nvSpPr>
        <p:spPr>
          <a:xfrm>
            <a:off x="5105400" y="3466147"/>
            <a:ext cx="8991600" cy="1538883"/>
          </a:xfrm>
          <a:prstGeom prst="rect">
            <a:avLst/>
          </a:prstGeom>
          <a:noFill/>
        </p:spPr>
        <p:txBody>
          <a:bodyPr wrap="square" rtlCol="0" anchor="ctr">
            <a:spAutoFit/>
          </a:bodyPr>
          <a:lstStyle/>
          <a:p>
            <a:pPr algn="ctr"/>
            <a:r>
              <a:rPr lang="en-GB" sz="9400" b="1" cap="all" baseline="0" dirty="0">
                <a:solidFill>
                  <a:schemeClr val="bg1"/>
                </a:solidFill>
                <a:latin typeface="Verdana" panose="020B0604030504040204" pitchFamily="34" charset="0"/>
                <a:ea typeface="Verdana" panose="020B0604030504040204" pitchFamily="34" charset="0"/>
                <a:cs typeface="Verdana" panose="020B0604030504040204" pitchFamily="34" charset="0"/>
              </a:rPr>
              <a:t>Thank you</a:t>
            </a:r>
          </a:p>
        </p:txBody>
      </p:sp>
    </p:spTree>
    <p:extLst>
      <p:ext uri="{BB962C8B-B14F-4D97-AF65-F5344CB8AC3E}">
        <p14:creationId xmlns:p14="http://schemas.microsoft.com/office/powerpoint/2010/main" val="218318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1108509" y="689737"/>
            <a:ext cx="16985379" cy="923330"/>
          </a:xfrm>
        </p:spPr>
        <p:txBody>
          <a:bodyPr lIns="0" tIns="0" rIns="0" bIns="0"/>
          <a:lstStyle>
            <a:lvl1pPr>
              <a:defRPr sz="6000" b="1" i="0">
                <a:solidFill>
                  <a:srgbClr val="F58024"/>
                </a:solidFill>
                <a:latin typeface="Verdana"/>
                <a:cs typeface="Verdana"/>
              </a:defRPr>
            </a:lvl1pPr>
          </a:lstStyle>
          <a:p>
            <a:r>
              <a:rPr lang="nl-NL" dirty="0" err="1"/>
              <a:t>Heading</a:t>
            </a:r>
            <a:endParaRPr dirty="0"/>
          </a:p>
        </p:txBody>
      </p:sp>
      <p:sp>
        <p:nvSpPr>
          <p:cNvPr id="3" name="Holder 3"/>
          <p:cNvSpPr>
            <a:spLocks noGrp="1"/>
          </p:cNvSpPr>
          <p:nvPr>
            <p:ph type="body" idx="1"/>
          </p:nvPr>
        </p:nvSpPr>
        <p:spPr/>
        <p:txBody>
          <a:bodyPr lIns="0" tIns="0" rIns="0" bIns="0"/>
          <a:lstStyle>
            <a:lvl1pPr>
              <a:defRPr/>
            </a:lvl1pPr>
          </a:lstStyle>
          <a:p>
            <a:pPr lvl="0"/>
            <a:r>
              <a:rPr lang="nl-NL"/>
              <a:t>Tekststijl van het model bewerken</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sp>
        <p:nvSpPr>
          <p:cNvPr id="8" name="Tijdelijke aanduiding voor afbeelding 7">
            <a:extLst>
              <a:ext uri="{FF2B5EF4-FFF2-40B4-BE49-F238E27FC236}">
                <a16:creationId xmlns:a16="http://schemas.microsoft.com/office/drawing/2014/main" id="{56617937-D740-B446-9224-FC6B99A33551}"/>
              </a:ext>
            </a:extLst>
          </p:cNvPr>
          <p:cNvSpPr>
            <a:spLocks noGrp="1"/>
          </p:cNvSpPr>
          <p:nvPr>
            <p:ph type="pic" sz="quarter" idx="10"/>
          </p:nvPr>
        </p:nvSpPr>
        <p:spPr>
          <a:xfrm>
            <a:off x="1" y="0"/>
            <a:ext cx="19202400" cy="10441235"/>
          </a:xfrm>
        </p:spPr>
        <p:txBody>
          <a:bodyPr/>
          <a:lstStyle/>
          <a:p>
            <a:endParaRPr lang="nl-NL"/>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3" name="Titel 12">
            <a:extLst>
              <a:ext uri="{FF2B5EF4-FFF2-40B4-BE49-F238E27FC236}">
                <a16:creationId xmlns:a16="http://schemas.microsoft.com/office/drawing/2014/main" id="{70FB5F6C-4F5E-7D4D-9558-FF202DFD12F2}"/>
              </a:ext>
            </a:extLst>
          </p:cNvPr>
          <p:cNvSpPr>
            <a:spLocks noGrp="1"/>
          </p:cNvSpPr>
          <p:nvPr>
            <p:ph type="title"/>
          </p:nvPr>
        </p:nvSpPr>
        <p:spPr>
          <a:xfrm>
            <a:off x="1108510" y="1656259"/>
            <a:ext cx="16985379" cy="1127760"/>
          </a:xfrm>
        </p:spPr>
        <p:txBody>
          <a:bodyPr/>
          <a:lstStyle>
            <a:lvl1pPr algn="ctr">
              <a:defRPr>
                <a:solidFill>
                  <a:schemeClr val="bg1"/>
                </a:solidFill>
              </a:defRPr>
            </a:lvl1pPr>
          </a:lstStyle>
          <a:p>
            <a:r>
              <a:rPr lang="nl-NL" dirty="0"/>
              <a:t>Klik om de stijl te bewerken</a:t>
            </a:r>
          </a:p>
        </p:txBody>
      </p:sp>
    </p:spTree>
    <p:extLst>
      <p:ext uri="{BB962C8B-B14F-4D97-AF65-F5344CB8AC3E}">
        <p14:creationId xmlns:p14="http://schemas.microsoft.com/office/powerpoint/2010/main" val="240575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1108509" y="689737"/>
            <a:ext cx="16985379" cy="923330"/>
          </a:xfrm>
        </p:spPr>
        <p:txBody>
          <a:bodyPr lIns="0" tIns="0" rIns="0" bIns="0"/>
          <a:lstStyle>
            <a:lvl1pPr>
              <a:defRPr sz="6000" b="1" i="0">
                <a:solidFill>
                  <a:srgbClr val="F58024"/>
                </a:solidFill>
                <a:latin typeface="Verdana"/>
                <a:cs typeface="Verdana"/>
              </a:defRPr>
            </a:lvl1pPr>
          </a:lstStyle>
          <a:p>
            <a:r>
              <a:rPr lang="nl-NL" dirty="0" err="1"/>
              <a:t>Heading</a:t>
            </a:r>
            <a:endParaRPr dirty="0"/>
          </a:p>
        </p:txBody>
      </p:sp>
      <p:sp>
        <p:nvSpPr>
          <p:cNvPr id="3" name="Holder 3"/>
          <p:cNvSpPr>
            <a:spLocks noGrp="1" noChangeAspect="1"/>
          </p:cNvSpPr>
          <p:nvPr>
            <p:ph sz="half" idx="2"/>
          </p:nvPr>
        </p:nvSpPr>
        <p:spPr>
          <a:xfrm>
            <a:off x="1108509" y="2484311"/>
            <a:ext cx="8204656" cy="6802564"/>
          </a:xfrm>
          <a:prstGeom prst="rect">
            <a:avLst/>
          </a:prstGeom>
        </p:spPr>
        <p:txBody>
          <a:bodyPr wrap="square" lIns="0" tIns="0" rIns="0" bIns="0">
            <a:noAutofit/>
          </a:bodyPr>
          <a:lstStyle>
            <a:lvl1pPr>
              <a:defRPr/>
            </a:lvl1pPr>
          </a:lstStyle>
          <a:p>
            <a:pPr lvl="0"/>
            <a:r>
              <a:rPr lang="nl-NL"/>
              <a:t>Tekststijl van het model bewerken</a:t>
            </a:r>
          </a:p>
        </p:txBody>
      </p:sp>
      <p:sp>
        <p:nvSpPr>
          <p:cNvPr id="4" name="Holder 4"/>
          <p:cNvSpPr>
            <a:spLocks noGrp="1"/>
          </p:cNvSpPr>
          <p:nvPr>
            <p:ph sz="half" idx="3"/>
          </p:nvPr>
        </p:nvSpPr>
        <p:spPr>
          <a:xfrm>
            <a:off x="9889237" y="2484311"/>
            <a:ext cx="8204651" cy="6802564"/>
          </a:xfrm>
          <a:prstGeom prst="rect">
            <a:avLst/>
          </a:prstGeom>
        </p:spPr>
        <p:txBody>
          <a:bodyPr wrap="square" lIns="0" tIns="0" rIns="0" bIns="0">
            <a:noAutofit/>
          </a:bodyPr>
          <a:lstStyle>
            <a:lvl1pPr>
              <a:defRPr/>
            </a:lvl1pPr>
          </a:lstStyle>
          <a:p>
            <a:pPr lvl="0"/>
            <a:r>
              <a:rPr lang="nl-NL"/>
              <a:t>Tekststijl van het model bewerken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ussen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240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3" name="bk object 18">
            <a:extLst>
              <a:ext uri="{FF2B5EF4-FFF2-40B4-BE49-F238E27FC236}">
                <a16:creationId xmlns:a16="http://schemas.microsoft.com/office/drawing/2014/main" id="{289E7FC8-99CA-4DC2-8180-48A97CF60040}"/>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bk object 18">
            <a:extLst>
              <a:ext uri="{FF2B5EF4-FFF2-40B4-BE49-F238E27FC236}">
                <a16:creationId xmlns:a16="http://schemas.microsoft.com/office/drawing/2014/main" id="{A3528663-5EC1-488C-ABF6-D0005424CADD}"/>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5" name="Holder 2">
            <a:extLst>
              <a:ext uri="{FF2B5EF4-FFF2-40B4-BE49-F238E27FC236}">
                <a16:creationId xmlns:a16="http://schemas.microsoft.com/office/drawing/2014/main" id="{A0423FE5-AD45-4650-981C-70BE16098BD4}"/>
              </a:ext>
            </a:extLst>
          </p:cNvPr>
          <p:cNvSpPr>
            <a:spLocks noGrp="1"/>
          </p:cNvSpPr>
          <p:nvPr>
            <p:ph type="title" hasCustomPrompt="1"/>
          </p:nvPr>
        </p:nvSpPr>
        <p:spPr>
          <a:xfrm>
            <a:off x="3231683" y="4692789"/>
            <a:ext cx="12739034" cy="1415772"/>
          </a:xfrm>
        </p:spPr>
        <p:txBody>
          <a:bodyPr lIns="0" tIns="0" rIns="0" bIns="0" anchor="ctr"/>
          <a:lstStyle>
            <a:lvl1pPr algn="ctr">
              <a:defRPr sz="9200" b="1" i="0" cap="all" baseline="0">
                <a:solidFill>
                  <a:schemeClr val="bg1"/>
                </a:solidFill>
                <a:latin typeface="Verdana"/>
                <a:cs typeface="Verdana"/>
              </a:defRPr>
            </a:lvl1pPr>
          </a:lstStyle>
          <a:p>
            <a:r>
              <a:rPr lang="nl-NL" dirty="0"/>
              <a:t>Tussentitel</a:t>
            </a:r>
            <a:endParaRPr dirty="0"/>
          </a:p>
        </p:txBody>
      </p:sp>
      <p:sp>
        <p:nvSpPr>
          <p:cNvPr id="19" name="Tijdelijke aanduiding voor tekst 8">
            <a:extLst>
              <a:ext uri="{FF2B5EF4-FFF2-40B4-BE49-F238E27FC236}">
                <a16:creationId xmlns:a16="http://schemas.microsoft.com/office/drawing/2014/main" id="{67ECAF46-2CE3-4CBD-8DEE-C1AB73FEF883}"/>
              </a:ext>
            </a:extLst>
          </p:cNvPr>
          <p:cNvSpPr>
            <a:spLocks noGrp="1"/>
          </p:cNvSpPr>
          <p:nvPr>
            <p:ph type="body" sz="quarter" idx="10" hasCustomPrompt="1"/>
          </p:nvPr>
        </p:nvSpPr>
        <p:spPr>
          <a:xfrm>
            <a:off x="5295900" y="6467475"/>
            <a:ext cx="86106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ussen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BFBFBF"/>
          </a:solidFill>
        </p:spPr>
        <p:txBody>
          <a:bodyPr wrap="square" lIns="0" tIns="0" rIns="0" bIns="0" rtlCol="0"/>
          <a:lstStyle/>
          <a:p>
            <a:endParaRPr sz="240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3" name="bk object 18">
            <a:extLst>
              <a:ext uri="{FF2B5EF4-FFF2-40B4-BE49-F238E27FC236}">
                <a16:creationId xmlns:a16="http://schemas.microsoft.com/office/drawing/2014/main" id="{289E7FC8-99CA-4DC2-8180-48A97CF60040}"/>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bk object 18">
            <a:extLst>
              <a:ext uri="{FF2B5EF4-FFF2-40B4-BE49-F238E27FC236}">
                <a16:creationId xmlns:a16="http://schemas.microsoft.com/office/drawing/2014/main" id="{A3528663-5EC1-488C-ABF6-D0005424CADD}"/>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5" name="Holder 2">
            <a:extLst>
              <a:ext uri="{FF2B5EF4-FFF2-40B4-BE49-F238E27FC236}">
                <a16:creationId xmlns:a16="http://schemas.microsoft.com/office/drawing/2014/main" id="{A0423FE5-AD45-4650-981C-70BE16098BD4}"/>
              </a:ext>
            </a:extLst>
          </p:cNvPr>
          <p:cNvSpPr>
            <a:spLocks noGrp="1"/>
          </p:cNvSpPr>
          <p:nvPr>
            <p:ph type="title" hasCustomPrompt="1"/>
          </p:nvPr>
        </p:nvSpPr>
        <p:spPr>
          <a:xfrm>
            <a:off x="3231683" y="4692789"/>
            <a:ext cx="12739034" cy="1415772"/>
          </a:xfrm>
        </p:spPr>
        <p:txBody>
          <a:bodyPr lIns="0" tIns="0" rIns="0" bIns="0" anchor="ctr"/>
          <a:lstStyle>
            <a:lvl1pPr algn="ctr">
              <a:defRPr sz="9200" b="1" i="0" cap="all" baseline="0">
                <a:solidFill>
                  <a:schemeClr val="bg1"/>
                </a:solidFill>
                <a:latin typeface="Verdana"/>
                <a:cs typeface="Verdana"/>
              </a:defRPr>
            </a:lvl1pPr>
          </a:lstStyle>
          <a:p>
            <a:r>
              <a:rPr lang="nl-NL" dirty="0"/>
              <a:t>Tussentitel</a:t>
            </a:r>
            <a:endParaRPr dirty="0"/>
          </a:p>
        </p:txBody>
      </p:sp>
      <p:sp>
        <p:nvSpPr>
          <p:cNvPr id="19" name="Tijdelijke aanduiding voor tekst 8">
            <a:extLst>
              <a:ext uri="{FF2B5EF4-FFF2-40B4-BE49-F238E27FC236}">
                <a16:creationId xmlns:a16="http://schemas.microsoft.com/office/drawing/2014/main" id="{67ECAF46-2CE3-4CBD-8DEE-C1AB73FEF883}"/>
              </a:ext>
            </a:extLst>
          </p:cNvPr>
          <p:cNvSpPr>
            <a:spLocks noGrp="1"/>
          </p:cNvSpPr>
          <p:nvPr>
            <p:ph type="body" sz="quarter" idx="10" hasCustomPrompt="1"/>
          </p:nvPr>
        </p:nvSpPr>
        <p:spPr>
          <a:xfrm>
            <a:off x="5295900" y="6467475"/>
            <a:ext cx="86106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extLst>
      <p:ext uri="{BB962C8B-B14F-4D97-AF65-F5344CB8AC3E}">
        <p14:creationId xmlns:p14="http://schemas.microsoft.com/office/powerpoint/2010/main" val="3713196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0"/>
            <a:ext cx="19204800"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240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2" name="bk object 18">
            <a:extLst>
              <a:ext uri="{FF2B5EF4-FFF2-40B4-BE49-F238E27FC236}">
                <a16:creationId xmlns:a16="http://schemas.microsoft.com/office/drawing/2014/main" id="{6E7F8335-A1E6-4C0E-82DA-D561F878755D}"/>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3" name="bk object 18">
            <a:extLst>
              <a:ext uri="{FF2B5EF4-FFF2-40B4-BE49-F238E27FC236}">
                <a16:creationId xmlns:a16="http://schemas.microsoft.com/office/drawing/2014/main" id="{44F6D586-5101-4F4C-B9C8-5BF482371A16}"/>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object 4">
            <a:extLst>
              <a:ext uri="{FF2B5EF4-FFF2-40B4-BE49-F238E27FC236}">
                <a16:creationId xmlns:a16="http://schemas.microsoft.com/office/drawing/2014/main" id="{04CED7EB-8C77-44B8-8E8E-24B34BDAFE5A}"/>
              </a:ext>
            </a:extLst>
          </p:cNvPr>
          <p:cNvSpPr/>
          <p:nvPr userDrawn="1"/>
        </p:nvSpPr>
        <p:spPr>
          <a:xfrm>
            <a:off x="8038153" y="1364798"/>
            <a:ext cx="3126095" cy="3126095"/>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5" name="Titel 5">
            <a:extLst>
              <a:ext uri="{FF2B5EF4-FFF2-40B4-BE49-F238E27FC236}">
                <a16:creationId xmlns:a16="http://schemas.microsoft.com/office/drawing/2014/main" id="{A7C38D32-3AAF-4148-805C-23D422D9AF52}"/>
              </a:ext>
            </a:extLst>
          </p:cNvPr>
          <p:cNvSpPr>
            <a:spLocks noGrp="1"/>
          </p:cNvSpPr>
          <p:nvPr>
            <p:ph type="title" hasCustomPrompt="1"/>
          </p:nvPr>
        </p:nvSpPr>
        <p:spPr>
          <a:xfrm>
            <a:off x="2816176" y="5525492"/>
            <a:ext cx="13570048" cy="1475383"/>
          </a:xfrm>
        </p:spPr>
        <p:txBody>
          <a:bodyPr/>
          <a:lstStyle>
            <a:lvl1pPr algn="ctr">
              <a:defRPr sz="9200" cap="all" baseline="0">
                <a:solidFill>
                  <a:schemeClr val="bg1"/>
                </a:solidFill>
              </a:defRPr>
            </a:lvl1pPr>
          </a:lstStyle>
          <a:p>
            <a:r>
              <a:rPr lang="nl-NL" dirty="0"/>
              <a:t>Titel presentatie</a:t>
            </a:r>
          </a:p>
        </p:txBody>
      </p:sp>
      <p:sp>
        <p:nvSpPr>
          <p:cNvPr id="19" name="Tijdelijke aanduiding voor tekst 8">
            <a:extLst>
              <a:ext uri="{FF2B5EF4-FFF2-40B4-BE49-F238E27FC236}">
                <a16:creationId xmlns:a16="http://schemas.microsoft.com/office/drawing/2014/main" id="{CB49AF04-AA5C-48CF-B721-5AC226102B74}"/>
              </a:ext>
            </a:extLst>
          </p:cNvPr>
          <p:cNvSpPr>
            <a:spLocks noGrp="1"/>
          </p:cNvSpPr>
          <p:nvPr>
            <p:ph type="body" sz="quarter" idx="10" hasCustomPrompt="1"/>
          </p:nvPr>
        </p:nvSpPr>
        <p:spPr>
          <a:xfrm>
            <a:off x="5295900" y="7283589"/>
            <a:ext cx="86106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pagina 2">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8" name="object 2">
            <a:extLst>
              <a:ext uri="{FF2B5EF4-FFF2-40B4-BE49-F238E27FC236}">
                <a16:creationId xmlns:a16="http://schemas.microsoft.com/office/drawing/2014/main" id="{013FCBE1-BE9F-47D9-A8D2-D2578A4B0088}"/>
              </a:ext>
            </a:extLst>
          </p:cNvPr>
          <p:cNvSpPr/>
          <p:nvPr userDrawn="1"/>
        </p:nvSpPr>
        <p:spPr>
          <a:xfrm>
            <a:off x="1" y="1"/>
            <a:ext cx="19202400" cy="8577580"/>
          </a:xfrm>
          <a:custGeom>
            <a:avLst/>
            <a:gdLst/>
            <a:ahLst/>
            <a:cxnLst/>
            <a:rect l="l" t="t" r="r" b="b"/>
            <a:pathLst>
              <a:path w="14400530" h="8577580">
                <a:moveTo>
                  <a:pt x="0" y="8576983"/>
                </a:moveTo>
                <a:lnTo>
                  <a:pt x="14399996" y="8576983"/>
                </a:lnTo>
                <a:lnTo>
                  <a:pt x="14399996" y="0"/>
                </a:lnTo>
                <a:lnTo>
                  <a:pt x="0" y="0"/>
                </a:lnTo>
                <a:lnTo>
                  <a:pt x="0" y="8576983"/>
                </a:lnTo>
                <a:close/>
              </a:path>
            </a:pathLst>
          </a:custGeom>
          <a:solidFill>
            <a:srgbClr val="F58024"/>
          </a:solidFill>
        </p:spPr>
        <p:txBody>
          <a:bodyPr wrap="square" lIns="0" tIns="0" rIns="0" bIns="0" rtlCol="0"/>
          <a:lstStyle/>
          <a:p>
            <a:endParaRPr sz="2400" dirty="0"/>
          </a:p>
        </p:txBody>
      </p:sp>
      <p:sp>
        <p:nvSpPr>
          <p:cNvPr id="13" name="Titel 4">
            <a:extLst>
              <a:ext uri="{FF2B5EF4-FFF2-40B4-BE49-F238E27FC236}">
                <a16:creationId xmlns:a16="http://schemas.microsoft.com/office/drawing/2014/main" id="{4122F950-6B2C-42AD-AEE1-1960999E4EA5}"/>
              </a:ext>
            </a:extLst>
          </p:cNvPr>
          <p:cNvSpPr>
            <a:spLocks noGrp="1"/>
          </p:cNvSpPr>
          <p:nvPr>
            <p:ph type="title" hasCustomPrompt="1"/>
          </p:nvPr>
        </p:nvSpPr>
        <p:spPr>
          <a:xfrm>
            <a:off x="2815991" y="3527703"/>
            <a:ext cx="13570418" cy="1415772"/>
          </a:xfrm>
        </p:spPr>
        <p:txBody>
          <a:bodyPr/>
          <a:lstStyle>
            <a:lvl1pPr algn="ctr">
              <a:defRPr sz="9200" cap="all" baseline="0">
                <a:solidFill>
                  <a:schemeClr val="bg1"/>
                </a:solidFill>
              </a:defRPr>
            </a:lvl1pPr>
          </a:lstStyle>
          <a:p>
            <a:r>
              <a:rPr lang="nl-NL" dirty="0"/>
              <a:t>Titel presentatie</a:t>
            </a:r>
          </a:p>
        </p:txBody>
      </p:sp>
      <p:sp>
        <p:nvSpPr>
          <p:cNvPr id="14" name="Tijdelijke aanduiding voor tekst 6">
            <a:extLst>
              <a:ext uri="{FF2B5EF4-FFF2-40B4-BE49-F238E27FC236}">
                <a16:creationId xmlns:a16="http://schemas.microsoft.com/office/drawing/2014/main" id="{617F47BE-BF57-4C4C-8022-6FF90E589FAF}"/>
              </a:ext>
            </a:extLst>
          </p:cNvPr>
          <p:cNvSpPr>
            <a:spLocks noGrp="1"/>
          </p:cNvSpPr>
          <p:nvPr>
            <p:ph type="body" sz="quarter" idx="10" hasCustomPrompt="1"/>
          </p:nvPr>
        </p:nvSpPr>
        <p:spPr>
          <a:xfrm>
            <a:off x="4572000" y="5248275"/>
            <a:ext cx="100584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
        <p:nvSpPr>
          <p:cNvPr id="17" name="bk object 18">
            <a:extLst>
              <a:ext uri="{FF2B5EF4-FFF2-40B4-BE49-F238E27FC236}">
                <a16:creationId xmlns:a16="http://schemas.microsoft.com/office/drawing/2014/main" id="{B2CC80A6-A88D-496B-89EB-2F5CF9584244}"/>
              </a:ext>
            </a:extLst>
          </p:cNvPr>
          <p:cNvSpPr/>
          <p:nvPr userDrawn="1"/>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6" name="object 5">
            <a:extLst>
              <a:ext uri="{FF2B5EF4-FFF2-40B4-BE49-F238E27FC236}">
                <a16:creationId xmlns:a16="http://schemas.microsoft.com/office/drawing/2014/main" id="{843E35B3-6C63-498A-ACED-4963BB131FB3}"/>
              </a:ext>
            </a:extLst>
          </p:cNvPr>
          <p:cNvSpPr/>
          <p:nvPr userDrawn="1"/>
        </p:nvSpPr>
        <p:spPr>
          <a:xfrm>
            <a:off x="744216" y="8307006"/>
            <a:ext cx="2084063" cy="208406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4" name="Tijdelijke aanduiding voor afbeelding 23">
            <a:extLst>
              <a:ext uri="{FF2B5EF4-FFF2-40B4-BE49-F238E27FC236}">
                <a16:creationId xmlns:a16="http://schemas.microsoft.com/office/drawing/2014/main" id="{4CFDA1DD-4E71-4D64-AA18-4B88DA85D51D}"/>
              </a:ext>
            </a:extLst>
          </p:cNvPr>
          <p:cNvSpPr>
            <a:spLocks noGrp="1"/>
          </p:cNvSpPr>
          <p:nvPr>
            <p:ph type="pic" sz="quarter" idx="11" hasCustomPrompt="1"/>
          </p:nvPr>
        </p:nvSpPr>
        <p:spPr>
          <a:xfrm>
            <a:off x="13825728" y="8805000"/>
            <a:ext cx="4416552" cy="1586067"/>
          </a:xfrm>
        </p:spPr>
        <p:txBody>
          <a:bodyPr anchor="ctr"/>
          <a:lstStyle>
            <a:lvl1pPr algn="ctr">
              <a:defRPr sz="2667">
                <a:latin typeface="Verdana" panose="020B0604030504040204" pitchFamily="34" charset="0"/>
                <a:ea typeface="Verdana" panose="020B0604030504040204" pitchFamily="34" charset="0"/>
                <a:cs typeface="Verdana" panose="020B0604030504040204" pitchFamily="34" charset="0"/>
              </a:defRPr>
            </a:lvl1pPr>
          </a:lstStyle>
          <a:p>
            <a:r>
              <a:rPr lang="nl-NL" dirty="0"/>
              <a:t>Klik op beeld om logo hogeschool of universiteit toe te voegen</a:t>
            </a:r>
          </a:p>
        </p:txBody>
      </p:sp>
      <p:sp>
        <p:nvSpPr>
          <p:cNvPr id="18" name="bk object 18">
            <a:extLst>
              <a:ext uri="{FF2B5EF4-FFF2-40B4-BE49-F238E27FC236}">
                <a16:creationId xmlns:a16="http://schemas.microsoft.com/office/drawing/2014/main" id="{AF62049E-121A-4DB5-9305-292459940952}"/>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Tree>
    <p:extLst>
      <p:ext uri="{BB962C8B-B14F-4D97-AF65-F5344CB8AC3E}">
        <p14:creationId xmlns:p14="http://schemas.microsoft.com/office/powerpoint/2010/main" val="1415419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Logo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240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9" name="object 2">
            <a:extLst>
              <a:ext uri="{FF2B5EF4-FFF2-40B4-BE49-F238E27FC236}">
                <a16:creationId xmlns:a16="http://schemas.microsoft.com/office/drawing/2014/main" id="{0E4703E9-049E-41DA-AD57-57F456342609}"/>
              </a:ext>
            </a:extLst>
          </p:cNvPr>
          <p:cNvSpPr/>
          <p:nvPr userDrawn="1"/>
        </p:nvSpPr>
        <p:spPr>
          <a:xfrm>
            <a:off x="7397303" y="3196094"/>
            <a:ext cx="4407794" cy="4407794"/>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0" name="bk object 18">
            <a:extLst>
              <a:ext uri="{FF2B5EF4-FFF2-40B4-BE49-F238E27FC236}">
                <a16:creationId xmlns:a16="http://schemas.microsoft.com/office/drawing/2014/main" id="{9BBD1108-96F7-4B20-9B80-2A4FA8FD58C7}"/>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1" name="bk object 18">
            <a:extLst>
              <a:ext uri="{FF2B5EF4-FFF2-40B4-BE49-F238E27FC236}">
                <a16:creationId xmlns:a16="http://schemas.microsoft.com/office/drawing/2014/main" id="{F61739B2-FE41-44A9-A074-6A6F1D883884}"/>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Tree>
    <p:extLst>
      <p:ext uri="{BB962C8B-B14F-4D97-AF65-F5344CB8AC3E}">
        <p14:creationId xmlns:p14="http://schemas.microsoft.com/office/powerpoint/2010/main" val="4116748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Groep 6">
            <a:extLst>
              <a:ext uri="{FF2B5EF4-FFF2-40B4-BE49-F238E27FC236}">
                <a16:creationId xmlns:a16="http://schemas.microsoft.com/office/drawing/2014/main" id="{1E5BAA4E-F30F-4784-B136-499F0F2B05E2}"/>
              </a:ext>
            </a:extLst>
          </p:cNvPr>
          <p:cNvGrpSpPr/>
          <p:nvPr userDrawn="1"/>
        </p:nvGrpSpPr>
        <p:grpSpPr>
          <a:xfrm>
            <a:off x="-5430" y="9948124"/>
            <a:ext cx="19229430" cy="848994"/>
            <a:chOff x="-5430" y="9948124"/>
            <a:chExt cx="19229430" cy="848994"/>
          </a:xfrm>
        </p:grpSpPr>
        <p:sp>
          <p:nvSpPr>
            <p:cNvPr id="9" name="bk object 16">
              <a:extLst>
                <a:ext uri="{FF2B5EF4-FFF2-40B4-BE49-F238E27FC236}">
                  <a16:creationId xmlns:a16="http://schemas.microsoft.com/office/drawing/2014/main" id="{DD583784-9BB5-45F6-A4B4-0F5D9854BF50}"/>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6" name="bk object 16"/>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2" name="Holder 2"/>
          <p:cNvSpPr>
            <a:spLocks noGrp="1"/>
          </p:cNvSpPr>
          <p:nvPr>
            <p:ph type="title"/>
          </p:nvPr>
        </p:nvSpPr>
        <p:spPr>
          <a:xfrm>
            <a:off x="1108509" y="689737"/>
            <a:ext cx="16985379" cy="1127760"/>
          </a:xfrm>
          <a:prstGeom prst="rect">
            <a:avLst/>
          </a:prstGeom>
        </p:spPr>
        <p:txBody>
          <a:bodyPr wrap="square" lIns="0" tIns="0" rIns="0" bIns="0">
            <a:spAutoFit/>
          </a:bodyPr>
          <a:lstStyle>
            <a:lvl1pPr>
              <a:defRPr sz="7400" b="1" i="0">
                <a:solidFill>
                  <a:srgbClr val="F58024"/>
                </a:solidFill>
                <a:latin typeface="Verdana"/>
                <a:cs typeface="Verdana"/>
              </a:defRPr>
            </a:lvl1pPr>
          </a:lstStyle>
          <a:p>
            <a:r>
              <a:rPr lang="nl-NL" dirty="0" err="1"/>
              <a:t>Heading</a:t>
            </a:r>
            <a:endParaRPr dirty="0"/>
          </a:p>
        </p:txBody>
      </p:sp>
      <p:sp>
        <p:nvSpPr>
          <p:cNvPr id="3" name="Holder 3"/>
          <p:cNvSpPr>
            <a:spLocks noGrp="1"/>
          </p:cNvSpPr>
          <p:nvPr>
            <p:ph type="body" idx="1"/>
          </p:nvPr>
        </p:nvSpPr>
        <p:spPr>
          <a:xfrm>
            <a:off x="1108509" y="2484310"/>
            <a:ext cx="16985379" cy="6802565"/>
          </a:xfrm>
          <a:prstGeom prst="rect">
            <a:avLst/>
          </a:prstGeom>
        </p:spPr>
        <p:txBody>
          <a:bodyPr wrap="square" lIns="0" tIns="0" rIns="0" bIns="0">
            <a:noAutofit/>
          </a:bodyPr>
          <a:lstStyle>
            <a:lvl1pPr>
              <a:defRPr/>
            </a:lvl1pPr>
          </a:lstStyle>
          <a:p>
            <a:endParaRPr dirty="0"/>
          </a:p>
        </p:txBody>
      </p:sp>
      <p:sp>
        <p:nvSpPr>
          <p:cNvPr id="4" name="Holder 4"/>
          <p:cNvSpPr>
            <a:spLocks noGrp="1"/>
          </p:cNvSpPr>
          <p:nvPr>
            <p:ph type="ftr" sz="quarter" idx="5"/>
          </p:nvPr>
        </p:nvSpPr>
        <p:spPr>
          <a:xfrm>
            <a:off x="6528816" y="10045257"/>
            <a:ext cx="6144768"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60120" y="10045257"/>
            <a:ext cx="441655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9/13/2018</a:t>
            </a:fld>
            <a:endParaRPr lang="en-US"/>
          </a:p>
        </p:txBody>
      </p:sp>
      <p:sp>
        <p:nvSpPr>
          <p:cNvPr id="6" name="Holder 6"/>
          <p:cNvSpPr>
            <a:spLocks noGrp="1"/>
          </p:cNvSpPr>
          <p:nvPr>
            <p:ph type="sldNum" sz="quarter" idx="7"/>
          </p:nvPr>
        </p:nvSpPr>
        <p:spPr>
          <a:xfrm>
            <a:off x="13825728" y="10045257"/>
            <a:ext cx="441655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
        <p:nvSpPr>
          <p:cNvPr id="12" name="object 2">
            <a:extLst>
              <a:ext uri="{FF2B5EF4-FFF2-40B4-BE49-F238E27FC236}">
                <a16:creationId xmlns:a16="http://schemas.microsoft.com/office/drawing/2014/main" id="{7DDEFDE2-6A1C-F145-AF38-3C0C0981BC60}"/>
              </a:ext>
            </a:extLst>
          </p:cNvPr>
          <p:cNvSpPr/>
          <p:nvPr userDrawn="1"/>
        </p:nvSpPr>
        <p:spPr>
          <a:xfrm>
            <a:off x="161069" y="10080900"/>
            <a:ext cx="583147" cy="583147"/>
          </a:xfrm>
          <a:prstGeom prst="rect">
            <a:avLst/>
          </a:prstGeom>
          <a:blipFill>
            <a:blip r:embed="rId1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63" r:id="rId4"/>
    <p:sldLayoutId id="2147483664" r:id="rId5"/>
    <p:sldLayoutId id="2147483670" r:id="rId6"/>
    <p:sldLayoutId id="2147483665" r:id="rId7"/>
    <p:sldLayoutId id="2147483666" r:id="rId8"/>
    <p:sldLayoutId id="2147483667" r:id="rId9"/>
    <p:sldLayoutId id="2147483668" r:id="rId10"/>
  </p:sldLayoutIdLst>
  <p:txStyles>
    <p:titleStyle>
      <a:lvl1pPr eaLnBrk="1" hangingPunct="1">
        <a:defRPr sz="7200">
          <a:latin typeface="+mj-lt"/>
          <a:ea typeface="+mj-ea"/>
          <a:cs typeface="+mj-cs"/>
        </a:defRPr>
      </a:lvl1pPr>
    </p:titleStyle>
    <p:bodyStyle>
      <a:lvl1pPr marL="0" eaLnBrk="1" hangingPunct="1">
        <a:defRPr sz="4000">
          <a:latin typeface="Verdana" panose="020B0604030504040204" pitchFamily="34" charset="0"/>
          <a:ea typeface="Verdana" panose="020B0604030504040204" pitchFamily="34" charset="0"/>
          <a:cs typeface="Verdana" panose="020B0604030504040204" pitchFamily="34" charset="0"/>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hyperlink" Target="http://www.whitepaperlinkplaceholder.nl/" TargetMode="External"/><Relationship Id="rId7" Type="http://schemas.openxmlformats.org/officeDocument/2006/relationships/hyperlink" Target="http://www.vsnu.nl/gedragscodes" TargetMode="External"/><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hyperlink" Target="https://autoriteitpersoonsgegevens.nl/" TargetMode="External"/><Relationship Id="rId5" Type="http://schemas.openxmlformats.org/officeDocument/2006/relationships/hyperlink" Target="http://eur-lex.europa.eu/legal-content/NL/TXT/PDF/?uri=CELEX:32016R0679&amp;from=en" TargetMode="External"/><Relationship Id="rId4" Type="http://schemas.openxmlformats.org/officeDocument/2006/relationships/hyperlink" Target="https://www.rijksoverheid.nl/documenten/rapporten/2018/01/22/handleiding-algemene-verordening-gegevensbeschermin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DFA51AC5-DB5A-C74B-9555-B5DC54356600}"/>
              </a:ext>
            </a:extLst>
          </p:cNvPr>
          <p:cNvPicPr>
            <a:picLocks noChangeAspect="1"/>
          </p:cNvPicPr>
          <p:nvPr/>
        </p:nvPicPr>
        <p:blipFill rotWithShape="1">
          <a:blip r:embed="rId3" cstate="screen">
            <a:alphaModFix amt="44000"/>
            <a:extLst>
              <a:ext uri="{28A0092B-C50C-407E-A947-70E740481C1C}">
                <a14:useLocalDpi xmlns:a14="http://schemas.microsoft.com/office/drawing/2010/main"/>
              </a:ext>
            </a:extLst>
          </a:blip>
          <a:srcRect/>
          <a:stretch/>
        </p:blipFill>
        <p:spPr>
          <a:xfrm>
            <a:off x="-39619" y="288107"/>
            <a:ext cx="19240326" cy="8352928"/>
          </a:xfrm>
          <a:prstGeom prst="rect">
            <a:avLst/>
          </a:prstGeom>
        </p:spPr>
      </p:pic>
      <p:sp>
        <p:nvSpPr>
          <p:cNvPr id="2" name="Titel 1">
            <a:extLst>
              <a:ext uri="{FF2B5EF4-FFF2-40B4-BE49-F238E27FC236}">
                <a16:creationId xmlns:a16="http://schemas.microsoft.com/office/drawing/2014/main" id="{26711885-0CDC-4056-B61D-6BFBE261DB13}"/>
              </a:ext>
            </a:extLst>
          </p:cNvPr>
          <p:cNvSpPr>
            <a:spLocks noGrp="1"/>
          </p:cNvSpPr>
          <p:nvPr>
            <p:ph type="title"/>
          </p:nvPr>
        </p:nvSpPr>
        <p:spPr>
          <a:xfrm>
            <a:off x="384176" y="3527703"/>
            <a:ext cx="18434048" cy="1231106"/>
          </a:xfrm>
        </p:spPr>
        <p:txBody>
          <a:bodyPr/>
          <a:lstStyle/>
          <a:p>
            <a:r>
              <a:rPr lang="en-GB" sz="8000" dirty="0"/>
              <a:t>SURF PRIVACY AWARENESS</a:t>
            </a:r>
          </a:p>
        </p:txBody>
      </p:sp>
      <p:sp>
        <p:nvSpPr>
          <p:cNvPr id="3" name="Tijdelijke aanduiding voor tekst 2">
            <a:extLst>
              <a:ext uri="{FF2B5EF4-FFF2-40B4-BE49-F238E27FC236}">
                <a16:creationId xmlns:a16="http://schemas.microsoft.com/office/drawing/2014/main" id="{11D75418-186F-4714-9DB3-2F059E65DEC9}"/>
              </a:ext>
            </a:extLst>
          </p:cNvPr>
          <p:cNvSpPr>
            <a:spLocks noGrp="1"/>
          </p:cNvSpPr>
          <p:nvPr>
            <p:ph type="body" sz="quarter" idx="10"/>
          </p:nvPr>
        </p:nvSpPr>
        <p:spPr>
          <a:xfrm>
            <a:off x="1608312" y="4766135"/>
            <a:ext cx="13022088" cy="707886"/>
          </a:xfrm>
        </p:spPr>
        <p:txBody>
          <a:bodyPr/>
          <a:lstStyle/>
          <a:p>
            <a:pPr algn="l"/>
            <a:r>
              <a:rPr lang="en-GB" sz="3200" i="1" dirty="0"/>
              <a:t>GDPR training for educators</a:t>
            </a:r>
          </a:p>
        </p:txBody>
      </p:sp>
      <p:sp>
        <p:nvSpPr>
          <p:cNvPr id="8" name="bk object 18">
            <a:extLst>
              <a:ext uri="{FF2B5EF4-FFF2-40B4-BE49-F238E27FC236}">
                <a16:creationId xmlns:a16="http://schemas.microsoft.com/office/drawing/2014/main" id="{DFED2A6B-3B81-174A-B6F0-749D9B7F927C}"/>
              </a:ext>
            </a:extLst>
          </p:cNvPr>
          <p:cNvSpPr/>
          <p:nvPr/>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9" name="bk object 18">
            <a:extLst>
              <a:ext uri="{FF2B5EF4-FFF2-40B4-BE49-F238E27FC236}">
                <a16:creationId xmlns:a16="http://schemas.microsoft.com/office/drawing/2014/main" id="{5E1921D5-06F0-724A-86F8-E6311B9C3287}"/>
              </a:ext>
            </a:extLst>
          </p:cNvPr>
          <p:cNvSpPr/>
          <p:nvPr/>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2" name="object 5">
            <a:extLst>
              <a:ext uri="{FF2B5EF4-FFF2-40B4-BE49-F238E27FC236}">
                <a16:creationId xmlns:a16="http://schemas.microsoft.com/office/drawing/2014/main" id="{7077866E-7F43-4D4D-8A44-AEF99F9E2E1B}"/>
              </a:ext>
            </a:extLst>
          </p:cNvPr>
          <p:cNvSpPr/>
          <p:nvPr/>
        </p:nvSpPr>
        <p:spPr>
          <a:xfrm>
            <a:off x="744216" y="8307006"/>
            <a:ext cx="2084063" cy="2084060"/>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145988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Educator loses student directory on the train</a:t>
            </a:r>
          </a:p>
        </p:txBody>
      </p:sp>
      <p:sp>
        <p:nvSpPr>
          <p:cNvPr id="19" name="Ovaal 18">
            <a:extLst>
              <a:ext uri="{FF2B5EF4-FFF2-40B4-BE49-F238E27FC236}">
                <a16:creationId xmlns:a16="http://schemas.microsoft.com/office/drawing/2014/main" id="{396E1B27-8B48-404E-8000-D8FA0FA5B5D6}"/>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Data subjects have not given their consent</a:t>
            </a:r>
          </a:p>
        </p:txBody>
      </p:sp>
      <p:sp>
        <p:nvSpPr>
          <p:cNvPr id="20" name="Ovaal 19">
            <a:extLst>
              <a:ext uri="{FF2B5EF4-FFF2-40B4-BE49-F238E27FC236}">
                <a16:creationId xmlns:a16="http://schemas.microsoft.com/office/drawing/2014/main" id="{9AF29BDC-0462-644B-8DEF-CA62F60FDAEE}"/>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The student directory is a hard copy with notes about students</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14114" y="490354"/>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(potential processing of special) personal data</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vulnerable natural persons</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err="1">
                  <a:solidFill>
                    <a:schemeClr val="tx1"/>
                  </a:solidFill>
                  <a:latin typeface="Verdana" panose="020B0604030504040204" pitchFamily="34" charset="0"/>
                  <a:ea typeface="Verdana" panose="020B0604030504040204" pitchFamily="34" charset="0"/>
                  <a:cs typeface="Verdana" panose="020B0604030504040204" pitchFamily="34" charset="0"/>
                </a:rPr>
                <a:t>data breach (disclosure obligation)</a:t>
              </a: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pic>
        <p:nvPicPr>
          <p:cNvPr id="2" name="Afbeelding 1">
            <a:extLst>
              <a:ext uri="{FF2B5EF4-FFF2-40B4-BE49-F238E27FC236}">
                <a16:creationId xmlns:a16="http://schemas.microsoft.com/office/drawing/2014/main" id="{A445E0F9-2EE1-ED4C-A057-D54347EE3315}"/>
              </a:ext>
            </a:extLst>
          </p:cNvPr>
          <p:cNvPicPr>
            <a:picLocks noChangeAspect="1"/>
          </p:cNvPicPr>
          <p:nvPr/>
        </p:nvPicPr>
        <p:blipFill>
          <a:blip r:embed="rId3"/>
          <a:stretch>
            <a:fillRect/>
          </a:stretch>
        </p:blipFill>
        <p:spPr>
          <a:xfrm>
            <a:off x="1121193" y="2490035"/>
            <a:ext cx="2133600" cy="1727200"/>
          </a:xfrm>
          <a:prstGeom prst="rect">
            <a:avLst/>
          </a:prstGeom>
        </p:spPr>
      </p:pic>
    </p:spTree>
    <p:extLst>
      <p:ext uri="{BB962C8B-B14F-4D97-AF65-F5344CB8AC3E}">
        <p14:creationId xmlns:p14="http://schemas.microsoft.com/office/powerpoint/2010/main" val="79037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1" name="Groep 20">
            <a:extLst>
              <a:ext uri="{FF2B5EF4-FFF2-40B4-BE49-F238E27FC236}">
                <a16:creationId xmlns:a16="http://schemas.microsoft.com/office/drawing/2014/main" id="{CAFB1146-D533-444D-8C20-C4B39E94C0EA}"/>
              </a:ext>
            </a:extLst>
          </p:cNvPr>
          <p:cNvGrpSpPr/>
          <p:nvPr/>
        </p:nvGrpSpPr>
        <p:grpSpPr>
          <a:xfrm>
            <a:off x="13914114" y="490354"/>
            <a:ext cx="6552728" cy="8720954"/>
            <a:chOff x="14137704" y="733306"/>
            <a:chExt cx="6480720" cy="8720954"/>
          </a:xfrm>
        </p:grpSpPr>
        <p:sp>
          <p:nvSpPr>
            <p:cNvPr id="24" name="Afgeronde rechthoek 23">
              <a:extLst>
                <a:ext uri="{FF2B5EF4-FFF2-40B4-BE49-F238E27FC236}">
                  <a16:creationId xmlns:a16="http://schemas.microsoft.com/office/drawing/2014/main" id="{18DF0BA3-344F-1D47-B140-CD61C1800FC4}"/>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Vrije vorm 24">
              <a:extLst>
                <a:ext uri="{FF2B5EF4-FFF2-40B4-BE49-F238E27FC236}">
                  <a16:creationId xmlns:a16="http://schemas.microsoft.com/office/drawing/2014/main" id="{54B847EB-E322-5045-B1FB-AA0A3F605C3F}"/>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sp>
        <p:nvSpPr>
          <p:cNvPr id="26" name="Ovaal 25">
            <a:extLst>
              <a:ext uri="{FF2B5EF4-FFF2-40B4-BE49-F238E27FC236}">
                <a16:creationId xmlns:a16="http://schemas.microsoft.com/office/drawing/2014/main" id="{45B76F64-FEA9-3F4E-980A-20CA6A3B0455}"/>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7" name="Ovaal 26">
            <a:extLst>
              <a:ext uri="{FF2B5EF4-FFF2-40B4-BE49-F238E27FC236}">
                <a16:creationId xmlns:a16="http://schemas.microsoft.com/office/drawing/2014/main" id="{F8A6F325-F74D-9D42-9DA6-0E260AFD22F7}"/>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Ovaal 29">
            <a:extLst>
              <a:ext uri="{FF2B5EF4-FFF2-40B4-BE49-F238E27FC236}">
                <a16:creationId xmlns:a16="http://schemas.microsoft.com/office/drawing/2014/main" id="{4AB118D8-C709-7646-BCAF-17CE6BA7DF5D}"/>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80745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4192D98D-1017-2F44-AA64-174FB99BB506}"/>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926867" y="-936029"/>
            <a:ext cx="20923846" cy="11377265"/>
          </a:xfr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QUIZ</a:t>
            </a:r>
          </a:p>
        </p:txBody>
      </p:sp>
    </p:spTree>
    <p:extLst>
      <p:ext uri="{BB962C8B-B14F-4D97-AF65-F5344CB8AC3E}">
        <p14:creationId xmlns:p14="http://schemas.microsoft.com/office/powerpoint/2010/main" val="20646807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6"/>
                                        </p:tgtEl>
                                        <p:attrNameLst>
                                          <p:attrName>r</p:attrName>
                                        </p:attrNameLst>
                                      </p:cBhvr>
                                    </p:animRot>
                                    <p:animRot by="-240000">
                                      <p:cBhvr>
                                        <p:cTn id="7" dur="200" fill="hold">
                                          <p:stCondLst>
                                            <p:cond delay="200"/>
                                          </p:stCondLst>
                                        </p:cTn>
                                        <p:tgtEl>
                                          <p:spTgt spid="6"/>
                                        </p:tgtEl>
                                        <p:attrNameLst>
                                          <p:attrName>r</p:attrName>
                                        </p:attrNameLst>
                                      </p:cBhvr>
                                    </p:animRot>
                                    <p:animRot by="240000">
                                      <p:cBhvr>
                                        <p:cTn id="8" dur="200" fill="hold">
                                          <p:stCondLst>
                                            <p:cond delay="400"/>
                                          </p:stCondLst>
                                        </p:cTn>
                                        <p:tgtEl>
                                          <p:spTgt spid="6"/>
                                        </p:tgtEl>
                                        <p:attrNameLst>
                                          <p:attrName>r</p:attrName>
                                        </p:attrNameLst>
                                      </p:cBhvr>
                                    </p:animRot>
                                    <p:animRot by="-240000">
                                      <p:cBhvr>
                                        <p:cTn id="9" dur="200" fill="hold">
                                          <p:stCondLst>
                                            <p:cond delay="600"/>
                                          </p:stCondLst>
                                        </p:cTn>
                                        <p:tgtEl>
                                          <p:spTgt spid="6"/>
                                        </p:tgtEl>
                                        <p:attrNameLst>
                                          <p:attrName>r</p:attrName>
                                        </p:attrNameLst>
                                      </p:cBhvr>
                                    </p:animRot>
                                    <p:animRot by="120000">
                                      <p:cBhvr>
                                        <p:cTn id="10" dur="200" fill="hold">
                                          <p:stCondLst>
                                            <p:cond delay="800"/>
                                          </p:stCondLst>
                                        </p:cTn>
                                        <p:tgtEl>
                                          <p:spTgt spid="6"/>
                                        </p:tgtEl>
                                        <p:attrNameLst>
                                          <p:attrName>r</p:attrName>
                                        </p:attrNameLst>
                                      </p:cBhvr>
                                    </p:animRot>
                                  </p:childTnLst>
                                </p:cTn>
                              </p:par>
                            </p:childTnLst>
                          </p:cTn>
                        </p:par>
                        <p:par>
                          <p:cTn id="11" fill="hold">
                            <p:stCondLst>
                              <p:cond delay="1000"/>
                            </p:stCondLst>
                            <p:childTnLst>
                              <p:par>
                                <p:cTn id="12" presetID="32" presetClass="emph" presetSubtype="0" fill="hold" nodeType="afterEffect">
                                  <p:stCondLst>
                                    <p:cond delay="0"/>
                                  </p:stCondLst>
                                  <p:childTnLst>
                                    <p:animRot by="120000">
                                      <p:cBhvr>
                                        <p:cTn id="13" dur="100" fill="hold">
                                          <p:stCondLst>
                                            <p:cond delay="0"/>
                                          </p:stCondLst>
                                        </p:cTn>
                                        <p:tgtEl>
                                          <p:spTgt spid="6"/>
                                        </p:tgtEl>
                                        <p:attrNameLst>
                                          <p:attrName>r</p:attrName>
                                        </p:attrNameLst>
                                      </p:cBhvr>
                                    </p:animRot>
                                    <p:animRot by="-240000">
                                      <p:cBhvr>
                                        <p:cTn id="14" dur="200" fill="hold">
                                          <p:stCondLst>
                                            <p:cond delay="200"/>
                                          </p:stCondLst>
                                        </p:cTn>
                                        <p:tgtEl>
                                          <p:spTgt spid="6"/>
                                        </p:tgtEl>
                                        <p:attrNameLst>
                                          <p:attrName>r</p:attrName>
                                        </p:attrNameLst>
                                      </p:cBhvr>
                                    </p:animRot>
                                    <p:animRot by="240000">
                                      <p:cBhvr>
                                        <p:cTn id="15" dur="200" fill="hold">
                                          <p:stCondLst>
                                            <p:cond delay="400"/>
                                          </p:stCondLst>
                                        </p:cTn>
                                        <p:tgtEl>
                                          <p:spTgt spid="6"/>
                                        </p:tgtEl>
                                        <p:attrNameLst>
                                          <p:attrName>r</p:attrName>
                                        </p:attrNameLst>
                                      </p:cBhvr>
                                    </p:animRot>
                                    <p:animRot by="-240000">
                                      <p:cBhvr>
                                        <p:cTn id="16" dur="200" fill="hold">
                                          <p:stCondLst>
                                            <p:cond delay="600"/>
                                          </p:stCondLst>
                                        </p:cTn>
                                        <p:tgtEl>
                                          <p:spTgt spid="6"/>
                                        </p:tgtEl>
                                        <p:attrNameLst>
                                          <p:attrName>r</p:attrName>
                                        </p:attrNameLst>
                                      </p:cBhvr>
                                    </p:animRot>
                                    <p:animRot by="120000">
                                      <p:cBhvr>
                                        <p:cTn id="17" dur="200" fill="hold">
                                          <p:stCondLst>
                                            <p:cond delay="800"/>
                                          </p:stCondLst>
                                        </p:cTn>
                                        <p:tgtEl>
                                          <p:spTgt spid="6"/>
                                        </p:tgtEl>
                                        <p:attrNameLst>
                                          <p:attrName>r</p:attrName>
                                        </p:attrNameLst>
                                      </p:cBhvr>
                                    </p:animRot>
                                  </p:childTnLst>
                                </p:cTn>
                              </p:par>
                            </p:childTnLst>
                          </p:cTn>
                        </p:par>
                        <p:par>
                          <p:cTn id="18" fill="hold">
                            <p:stCondLst>
                              <p:cond delay="2000"/>
                            </p:stCondLst>
                            <p:childTnLst>
                              <p:par>
                                <p:cTn id="19" presetID="32" presetClass="emph" presetSubtype="0" fill="hold" nodeType="afterEffect">
                                  <p:stCondLst>
                                    <p:cond delay="0"/>
                                  </p:stCondLst>
                                  <p:childTnLst>
                                    <p:animRot by="120000">
                                      <p:cBhvr>
                                        <p:cTn id="20" dur="100" fill="hold">
                                          <p:stCondLst>
                                            <p:cond delay="0"/>
                                          </p:stCondLst>
                                        </p:cTn>
                                        <p:tgtEl>
                                          <p:spTgt spid="6"/>
                                        </p:tgtEl>
                                        <p:attrNameLst>
                                          <p:attrName>r</p:attrName>
                                        </p:attrNameLst>
                                      </p:cBhvr>
                                    </p:animRot>
                                    <p:animRot by="-240000">
                                      <p:cBhvr>
                                        <p:cTn id="21" dur="200" fill="hold">
                                          <p:stCondLst>
                                            <p:cond delay="200"/>
                                          </p:stCondLst>
                                        </p:cTn>
                                        <p:tgtEl>
                                          <p:spTgt spid="6"/>
                                        </p:tgtEl>
                                        <p:attrNameLst>
                                          <p:attrName>r</p:attrName>
                                        </p:attrNameLst>
                                      </p:cBhvr>
                                    </p:animRot>
                                    <p:animRot by="240000">
                                      <p:cBhvr>
                                        <p:cTn id="22" dur="200" fill="hold">
                                          <p:stCondLst>
                                            <p:cond delay="400"/>
                                          </p:stCondLst>
                                        </p:cTn>
                                        <p:tgtEl>
                                          <p:spTgt spid="6"/>
                                        </p:tgtEl>
                                        <p:attrNameLst>
                                          <p:attrName>r</p:attrName>
                                        </p:attrNameLst>
                                      </p:cBhvr>
                                    </p:animRot>
                                    <p:animRot by="-240000">
                                      <p:cBhvr>
                                        <p:cTn id="23" dur="200" fill="hold">
                                          <p:stCondLst>
                                            <p:cond delay="600"/>
                                          </p:stCondLst>
                                        </p:cTn>
                                        <p:tgtEl>
                                          <p:spTgt spid="6"/>
                                        </p:tgtEl>
                                        <p:attrNameLst>
                                          <p:attrName>r</p:attrName>
                                        </p:attrNameLst>
                                      </p:cBhvr>
                                    </p:animRot>
                                    <p:animRot by="120000">
                                      <p:cBhvr>
                                        <p:cTn id="24" dur="200" fill="hold">
                                          <p:stCondLst>
                                            <p:cond delay="800"/>
                                          </p:stCondLst>
                                        </p:cTn>
                                        <p:tgtEl>
                                          <p:spTgt spid="6"/>
                                        </p:tgtEl>
                                        <p:attrNameLst>
                                          <p:attrName>r</p:attrName>
                                        </p:attrNameLst>
                                      </p:cBhvr>
                                    </p:animRot>
                                  </p:childTnLst>
                                </p:cTn>
                              </p:par>
                            </p:childTnLst>
                          </p:cTn>
                        </p:par>
                        <p:par>
                          <p:cTn id="25" fill="hold">
                            <p:stCondLst>
                              <p:cond delay="3000"/>
                            </p:stCondLst>
                            <p:childTnLst>
                              <p:par>
                                <p:cTn id="26" presetID="32" presetClass="emph" presetSubtype="0" fill="hold" nodeType="afterEffect">
                                  <p:stCondLst>
                                    <p:cond delay="0"/>
                                  </p:stCondLst>
                                  <p:childTnLst>
                                    <p:animRot by="120000">
                                      <p:cBhvr>
                                        <p:cTn id="27" dur="100" fill="hold">
                                          <p:stCondLst>
                                            <p:cond delay="0"/>
                                          </p:stCondLst>
                                        </p:cTn>
                                        <p:tgtEl>
                                          <p:spTgt spid="6"/>
                                        </p:tgtEl>
                                        <p:attrNameLst>
                                          <p:attrName>r</p:attrName>
                                        </p:attrNameLst>
                                      </p:cBhvr>
                                    </p:animRot>
                                    <p:animRot by="-240000">
                                      <p:cBhvr>
                                        <p:cTn id="28" dur="200" fill="hold">
                                          <p:stCondLst>
                                            <p:cond delay="200"/>
                                          </p:stCondLst>
                                        </p:cTn>
                                        <p:tgtEl>
                                          <p:spTgt spid="6"/>
                                        </p:tgtEl>
                                        <p:attrNameLst>
                                          <p:attrName>r</p:attrName>
                                        </p:attrNameLst>
                                      </p:cBhvr>
                                    </p:animRot>
                                    <p:animRot by="240000">
                                      <p:cBhvr>
                                        <p:cTn id="29" dur="200" fill="hold">
                                          <p:stCondLst>
                                            <p:cond delay="400"/>
                                          </p:stCondLst>
                                        </p:cTn>
                                        <p:tgtEl>
                                          <p:spTgt spid="6"/>
                                        </p:tgtEl>
                                        <p:attrNameLst>
                                          <p:attrName>r</p:attrName>
                                        </p:attrNameLst>
                                      </p:cBhvr>
                                    </p:animRot>
                                    <p:animRot by="-240000">
                                      <p:cBhvr>
                                        <p:cTn id="30" dur="200" fill="hold">
                                          <p:stCondLst>
                                            <p:cond delay="600"/>
                                          </p:stCondLst>
                                        </p:cTn>
                                        <p:tgtEl>
                                          <p:spTgt spid="6"/>
                                        </p:tgtEl>
                                        <p:attrNameLst>
                                          <p:attrName>r</p:attrName>
                                        </p:attrNameLst>
                                      </p:cBhvr>
                                    </p:animRot>
                                    <p:animRot by="120000">
                                      <p:cBhvr>
                                        <p:cTn id="31"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5">
            <a:extLst>
              <a:ext uri="{FF2B5EF4-FFF2-40B4-BE49-F238E27FC236}">
                <a16:creationId xmlns:a16="http://schemas.microsoft.com/office/drawing/2014/main" id="{605ED236-272E-3441-82F8-3F952AA09E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9202400" cy="10441236"/>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1</a:t>
            </a:r>
          </a:p>
        </p:txBody>
      </p:sp>
      <p:sp>
        <p:nvSpPr>
          <p:cNvPr id="2" name="Rechthoek 1">
            <a:extLst>
              <a:ext uri="{FF2B5EF4-FFF2-40B4-BE49-F238E27FC236}">
                <a16:creationId xmlns:a16="http://schemas.microsoft.com/office/drawing/2014/main" id="{3D902947-5192-CE41-AF94-019660D25513}"/>
              </a:ext>
            </a:extLst>
          </p:cNvPr>
          <p:cNvSpPr/>
          <p:nvPr/>
        </p:nvSpPr>
        <p:spPr>
          <a:xfrm>
            <a:off x="-5430" y="1"/>
            <a:ext cx="19207830" cy="9008648"/>
          </a:xfrm>
          <a:prstGeom prst="rect">
            <a:avLst/>
          </a:prstGeom>
          <a:gradFill flip="none" rotWithShape="1">
            <a:gsLst>
              <a:gs pos="79000">
                <a:srgbClr val="FFFFFF">
                  <a:alpha val="8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2585323"/>
          </a:xfrm>
          <a:prstGeom prst="rect">
            <a:avLst/>
          </a:prstGeom>
          <a:noFill/>
        </p:spPr>
        <p:txBody>
          <a:bodyPr wrap="square" rtlCol="0" anchor="t">
            <a:spAutoFit/>
          </a:bodyPr>
          <a:lstStyle/>
          <a:p>
            <a:r>
              <a:rPr lang="en-GB" sz="5400" b="1" dirty="0">
                <a:solidFill>
                  <a:srgbClr val="F58024"/>
                </a:solidFill>
                <a:latin typeface="Verdana" panose="020B0604030504040204" pitchFamily="34" charset="0"/>
                <a:ea typeface="Verdana" panose="020B0604030504040204" pitchFamily="34" charset="0"/>
                <a:cs typeface="Verdana" panose="020B0604030504040204" pitchFamily="34" charset="0"/>
              </a:rPr>
              <a:t>What is the difference between personal data and special categories of personal data?</a:t>
            </a:r>
          </a:p>
        </p:txBody>
      </p:sp>
      <p:sp>
        <p:nvSpPr>
          <p:cNvPr id="15" name="Tekstvak 14">
            <a:extLst>
              <a:ext uri="{FF2B5EF4-FFF2-40B4-BE49-F238E27FC236}">
                <a16:creationId xmlns:a16="http://schemas.microsoft.com/office/drawing/2014/main" id="{8FC99D8C-3958-B145-8003-718D1A07E1DD}"/>
              </a:ext>
            </a:extLst>
          </p:cNvPr>
          <p:cNvSpPr txBox="1"/>
          <p:nvPr/>
        </p:nvSpPr>
        <p:spPr>
          <a:xfrm>
            <a:off x="2635101" y="3815334"/>
            <a:ext cx="15535051" cy="1754326"/>
          </a:xfrm>
          <a:prstGeom prst="rect">
            <a:avLst/>
          </a:prstGeom>
          <a:noFill/>
        </p:spPr>
        <p:txBody>
          <a:bodyPr wrap="square" rtlCol="0" anchor="t">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Data that directly or indirectly </a:t>
            </a:r>
            <a:r>
              <a:rPr lang="nl-NL" sz="5400" b="1" dirty="0">
                <a:latin typeface="Verdana" panose="020B0604030504040204" pitchFamily="34" charset="0"/>
                <a:ea typeface="Verdana" panose="020B0604030504040204" pitchFamily="34" charset="0"/>
                <a:cs typeface="Verdana" panose="020B0604030504040204" pitchFamily="34" charset="0"/>
              </a:rPr>
              <a:t/>
            </a:r>
            <a:br>
              <a:rPr lang="nl-NL" sz="5400" b="1" dirty="0">
                <a:latin typeface="Verdana" panose="020B0604030504040204" pitchFamily="34" charset="0"/>
                <a:ea typeface="Verdana" panose="020B0604030504040204" pitchFamily="34" charset="0"/>
                <a:cs typeface="Verdana" panose="020B0604030504040204" pitchFamily="34" charset="0"/>
              </a:rPr>
            </a:br>
            <a:r>
              <a:rPr lang="en-GB" sz="5400" b="1" dirty="0">
                <a:latin typeface="Verdana" panose="020B0604030504040204" pitchFamily="34" charset="0"/>
                <a:ea typeface="Verdana" panose="020B0604030504040204" pitchFamily="34" charset="0"/>
                <a:cs typeface="Verdana" panose="020B0604030504040204" pitchFamily="34" charset="0"/>
              </a:rPr>
              <a:t>identify a person. </a:t>
            </a:r>
          </a:p>
        </p:txBody>
      </p:sp>
      <p:sp>
        <p:nvSpPr>
          <p:cNvPr id="17" name="Tekstvak 16">
            <a:extLst>
              <a:ext uri="{FF2B5EF4-FFF2-40B4-BE49-F238E27FC236}">
                <a16:creationId xmlns:a16="http://schemas.microsoft.com/office/drawing/2014/main" id="{1014E3FB-01F8-ED42-942B-81A9AB3BD7F9}"/>
              </a:ext>
            </a:extLst>
          </p:cNvPr>
          <p:cNvSpPr txBox="1"/>
          <p:nvPr/>
        </p:nvSpPr>
        <p:spPr>
          <a:xfrm>
            <a:off x="2635100" y="5959003"/>
            <a:ext cx="15535051" cy="1754326"/>
          </a:xfrm>
          <a:prstGeom prst="rect">
            <a:avLst/>
          </a:prstGeom>
          <a:noFill/>
        </p:spPr>
        <p:txBody>
          <a:bodyPr wrap="square" rtlCol="0" anchor="t">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Data that can cause serious harm to a person if they fall into the wrong hands. </a:t>
            </a:r>
          </a:p>
        </p:txBody>
      </p:sp>
    </p:spTree>
    <p:extLst>
      <p:ext uri="{BB962C8B-B14F-4D97-AF65-F5344CB8AC3E}">
        <p14:creationId xmlns:p14="http://schemas.microsoft.com/office/powerpoint/2010/main" val="280465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5">
            <a:extLst>
              <a:ext uri="{FF2B5EF4-FFF2-40B4-BE49-F238E27FC236}">
                <a16:creationId xmlns:a16="http://schemas.microsoft.com/office/drawing/2014/main" id="{605ED236-272E-3441-82F8-3F952AA09E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9202400" cy="10441236"/>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2</a:t>
            </a:r>
          </a:p>
        </p:txBody>
      </p:sp>
      <p:sp>
        <p:nvSpPr>
          <p:cNvPr id="2" name="Rechthoek 1">
            <a:extLst>
              <a:ext uri="{FF2B5EF4-FFF2-40B4-BE49-F238E27FC236}">
                <a16:creationId xmlns:a16="http://schemas.microsoft.com/office/drawing/2014/main" id="{3D902947-5192-CE41-AF94-019660D25513}"/>
              </a:ext>
            </a:extLst>
          </p:cNvPr>
          <p:cNvSpPr/>
          <p:nvPr/>
        </p:nvSpPr>
        <p:spPr>
          <a:xfrm>
            <a:off x="-5430" y="0"/>
            <a:ext cx="19207830" cy="8977980"/>
          </a:xfrm>
          <a:prstGeom prst="rect">
            <a:avLst/>
          </a:prstGeom>
          <a:gradFill flip="none" rotWithShape="1">
            <a:gsLst>
              <a:gs pos="59000">
                <a:srgbClr val="FFFFFF">
                  <a:alpha val="8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2585323"/>
          </a:xfrm>
          <a:prstGeom prst="rect">
            <a:avLst/>
          </a:prstGeom>
          <a:noFill/>
        </p:spPr>
        <p:txBody>
          <a:bodyPr wrap="square" rtlCol="0" anchor="t">
            <a:spAutoFit/>
          </a:bodyPr>
          <a:lstStyle/>
          <a:p>
            <a:r>
              <a:rPr lang="en-GB" sz="5400" b="1" dirty="0">
                <a:solidFill>
                  <a:srgbClr val="F58024"/>
                </a:solidFill>
                <a:latin typeface="Verdana" panose="020B0604030504040204" pitchFamily="34" charset="0"/>
                <a:ea typeface="Verdana" panose="020B0604030504040204" pitchFamily="34" charset="0"/>
                <a:cs typeface="Verdana" panose="020B0604030504040204" pitchFamily="34" charset="0"/>
              </a:rPr>
              <a:t>Do you have to request consent for each personal data processing activity?</a:t>
            </a:r>
          </a:p>
        </p:txBody>
      </p:sp>
      <p:sp>
        <p:nvSpPr>
          <p:cNvPr id="15" name="Tekstvak 14">
            <a:extLst>
              <a:ext uri="{FF2B5EF4-FFF2-40B4-BE49-F238E27FC236}">
                <a16:creationId xmlns:a16="http://schemas.microsoft.com/office/drawing/2014/main" id="{8FC99D8C-3958-B145-8003-718D1A07E1DD}"/>
              </a:ext>
            </a:extLst>
          </p:cNvPr>
          <p:cNvSpPr txBox="1"/>
          <p:nvPr/>
        </p:nvSpPr>
        <p:spPr>
          <a:xfrm>
            <a:off x="1248273" y="4099782"/>
            <a:ext cx="16921880" cy="4247317"/>
          </a:xfrm>
          <a:prstGeom prst="rect">
            <a:avLst/>
          </a:prstGeom>
          <a:noFill/>
        </p:spPr>
        <p:txBody>
          <a:bodyPr wrap="square" rtlCol="0" anchor="t">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No, other legal bases may also exist for the processing. </a:t>
            </a:r>
            <a:r>
              <a:rPr lang="nl-NL" sz="5400" b="1" dirty="0">
                <a:latin typeface="Verdana" panose="020B0604030504040204" pitchFamily="34" charset="0"/>
                <a:ea typeface="Verdana" panose="020B0604030504040204" pitchFamily="34" charset="0"/>
                <a:cs typeface="Verdana" panose="020B0604030504040204" pitchFamily="34" charset="0"/>
              </a:rPr>
              <a:t/>
            </a:r>
            <a:br>
              <a:rPr lang="nl-NL" sz="5400" b="1" dirty="0">
                <a:latin typeface="Verdana" panose="020B0604030504040204" pitchFamily="34" charset="0"/>
                <a:ea typeface="Verdana" panose="020B0604030504040204" pitchFamily="34" charset="0"/>
                <a:cs typeface="Verdana" panose="020B0604030504040204" pitchFamily="34" charset="0"/>
              </a:rPr>
            </a:br>
            <a:r>
              <a:rPr lang="nl-NL" sz="5400" b="1" dirty="0">
                <a:latin typeface="Verdana" panose="020B0604030504040204" pitchFamily="34" charset="0"/>
                <a:ea typeface="Verdana" panose="020B0604030504040204" pitchFamily="34" charset="0"/>
                <a:cs typeface="Verdana" panose="020B0604030504040204" pitchFamily="34" charset="0"/>
              </a:rPr>
              <a:t/>
            </a:r>
            <a:br>
              <a:rPr lang="nl-NL" sz="5400" b="1" dirty="0">
                <a:latin typeface="Verdana" panose="020B0604030504040204" pitchFamily="34" charset="0"/>
                <a:ea typeface="Verdana" panose="020B0604030504040204" pitchFamily="34" charset="0"/>
                <a:cs typeface="Verdana" panose="020B0604030504040204" pitchFamily="34" charset="0"/>
              </a:rPr>
            </a:br>
            <a:r>
              <a:rPr lang="en-GB" sz="5400" b="1" dirty="0">
                <a:latin typeface="Verdana" panose="020B0604030504040204" pitchFamily="34" charset="0"/>
                <a:ea typeface="Verdana" panose="020B0604030504040204" pitchFamily="34" charset="0"/>
                <a:cs typeface="Verdana" panose="020B0604030504040204" pitchFamily="34" charset="0"/>
              </a:rPr>
              <a:t>For example: (educational) agreement</a:t>
            </a:r>
          </a:p>
          <a:p>
            <a:pPr algn="r"/>
            <a:endParaRPr lang="en-GB" sz="54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38348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5">
            <a:extLst>
              <a:ext uri="{FF2B5EF4-FFF2-40B4-BE49-F238E27FC236}">
                <a16:creationId xmlns:a16="http://schemas.microsoft.com/office/drawing/2014/main" id="{605ED236-272E-3441-82F8-3F952AA09E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9202400" cy="10441236"/>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3</a:t>
            </a:r>
          </a:p>
        </p:txBody>
      </p:sp>
      <p:sp>
        <p:nvSpPr>
          <p:cNvPr id="2" name="Rechthoek 1">
            <a:extLst>
              <a:ext uri="{FF2B5EF4-FFF2-40B4-BE49-F238E27FC236}">
                <a16:creationId xmlns:a16="http://schemas.microsoft.com/office/drawing/2014/main" id="{3D902947-5192-CE41-AF94-019660D25513}"/>
              </a:ext>
            </a:extLst>
          </p:cNvPr>
          <p:cNvSpPr/>
          <p:nvPr/>
        </p:nvSpPr>
        <p:spPr>
          <a:xfrm>
            <a:off x="-5430" y="0"/>
            <a:ext cx="19207830" cy="8977980"/>
          </a:xfrm>
          <a:prstGeom prst="rect">
            <a:avLst/>
          </a:prstGeom>
          <a:gradFill flip="none" rotWithShape="1">
            <a:gsLst>
              <a:gs pos="59000">
                <a:srgbClr val="FFFFFF">
                  <a:alpha val="8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830997"/>
          </a:xfrm>
          <a:prstGeom prst="rect">
            <a:avLst/>
          </a:prstGeom>
          <a:noFill/>
        </p:spPr>
        <p:txBody>
          <a:bodyPr wrap="square" rtlCol="0" anchor="t">
            <a:spAutoFit/>
          </a:bodyPr>
          <a:lstStyle/>
          <a:p>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Add question</a:t>
            </a:r>
          </a:p>
        </p:txBody>
      </p:sp>
      <p:sp>
        <p:nvSpPr>
          <p:cNvPr id="15" name="Tekstvak 14">
            <a:extLst>
              <a:ext uri="{FF2B5EF4-FFF2-40B4-BE49-F238E27FC236}">
                <a16:creationId xmlns:a16="http://schemas.microsoft.com/office/drawing/2014/main" id="{8FC99D8C-3958-B145-8003-718D1A07E1DD}"/>
              </a:ext>
            </a:extLst>
          </p:cNvPr>
          <p:cNvSpPr txBox="1"/>
          <p:nvPr/>
        </p:nvSpPr>
        <p:spPr>
          <a:xfrm>
            <a:off x="7512967" y="3653326"/>
            <a:ext cx="10657185" cy="830997"/>
          </a:xfrm>
          <a:prstGeom prst="rect">
            <a:avLst/>
          </a:prstGeom>
          <a:noFill/>
        </p:spPr>
        <p:txBody>
          <a:bodyPr wrap="square" rtlCol="0" anchor="t">
            <a:spAutoFit/>
          </a:bodyPr>
          <a:lstStyle/>
          <a:p>
            <a:pPr algn="r"/>
            <a:r>
              <a:rPr lang="en-GB" sz="4800" b="1" dirty="0">
                <a:latin typeface="Verdana" panose="020B0604030504040204" pitchFamily="34" charset="0"/>
                <a:ea typeface="Verdana" panose="020B0604030504040204" pitchFamily="34" charset="0"/>
                <a:cs typeface="Verdana" panose="020B0604030504040204" pitchFamily="34" charset="0"/>
              </a:rPr>
              <a:t>Add answer</a:t>
            </a:r>
          </a:p>
        </p:txBody>
      </p:sp>
    </p:spTree>
    <p:extLst>
      <p:ext uri="{BB962C8B-B14F-4D97-AF65-F5344CB8AC3E}">
        <p14:creationId xmlns:p14="http://schemas.microsoft.com/office/powerpoint/2010/main" val="330522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afbeelding 4">
            <a:extLst>
              <a:ext uri="{FF2B5EF4-FFF2-40B4-BE49-F238E27FC236}">
                <a16:creationId xmlns:a16="http://schemas.microsoft.com/office/drawing/2014/main" id="{4B1F3B64-78E2-CB4F-B77A-4E6EC4B8492F}"/>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YOU AND THE GDPR</a:t>
            </a:r>
          </a:p>
        </p:txBody>
      </p:sp>
    </p:spTree>
    <p:extLst>
      <p:ext uri="{BB962C8B-B14F-4D97-AF65-F5344CB8AC3E}">
        <p14:creationId xmlns:p14="http://schemas.microsoft.com/office/powerpoint/2010/main" val="1433762650"/>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87A14E2B-7BB2-DA45-857B-42EDB24CC6C9}"/>
              </a:ext>
            </a:extLst>
          </p:cNvPr>
          <p:cNvSpPr/>
          <p:nvPr/>
        </p:nvSpPr>
        <p:spPr>
          <a:xfrm>
            <a:off x="0" y="9793163"/>
            <a:ext cx="19202400" cy="1008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ep 9">
            <a:extLst>
              <a:ext uri="{FF2B5EF4-FFF2-40B4-BE49-F238E27FC236}">
                <a16:creationId xmlns:a16="http://schemas.microsoft.com/office/drawing/2014/main" id="{2B40574D-3EA4-1847-988B-A0CBBE685EFA}"/>
              </a:ext>
            </a:extLst>
          </p:cNvPr>
          <p:cNvGrpSpPr/>
          <p:nvPr/>
        </p:nvGrpSpPr>
        <p:grpSpPr>
          <a:xfrm>
            <a:off x="0" y="-185175"/>
            <a:ext cx="11588923" cy="3785650"/>
            <a:chOff x="0" y="-194027"/>
            <a:chExt cx="12497767" cy="4082535"/>
          </a:xfrm>
        </p:grpSpPr>
        <p:sp>
          <p:nvSpPr>
            <p:cNvPr id="41" name="Vrije vorm 40">
              <a:extLst>
                <a:ext uri="{FF2B5EF4-FFF2-40B4-BE49-F238E27FC236}">
                  <a16:creationId xmlns:a16="http://schemas.microsoft.com/office/drawing/2014/main" id="{162D1098-E159-444B-A662-C7C10013A252}"/>
                </a:ext>
              </a:extLst>
            </p:cNvPr>
            <p:cNvSpPr/>
            <p:nvPr/>
          </p:nvSpPr>
          <p:spPr>
            <a:xfrm>
              <a:off x="2684756" y="-72301"/>
              <a:ext cx="9813011" cy="3955374"/>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8" name="Vrije vorm 27">
              <a:extLst>
                <a:ext uri="{FF2B5EF4-FFF2-40B4-BE49-F238E27FC236}">
                  <a16:creationId xmlns:a16="http://schemas.microsoft.com/office/drawing/2014/main" id="{A3B68584-0F68-794E-B848-F4027701E94A}"/>
                </a:ext>
              </a:extLst>
            </p:cNvPr>
            <p:cNvSpPr/>
            <p:nvPr/>
          </p:nvSpPr>
          <p:spPr>
            <a:xfrm>
              <a:off x="0" y="-72008"/>
              <a:ext cx="8654517" cy="3960515"/>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 name="Rechthoek 3">
              <a:extLst>
                <a:ext uri="{FF2B5EF4-FFF2-40B4-BE49-F238E27FC236}">
                  <a16:creationId xmlns:a16="http://schemas.microsoft.com/office/drawing/2014/main" id="{14726D42-515B-F549-8238-EFE29550E985}"/>
                </a:ext>
              </a:extLst>
            </p:cNvPr>
            <p:cNvSpPr/>
            <p:nvPr/>
          </p:nvSpPr>
          <p:spPr>
            <a:xfrm>
              <a:off x="600200" y="-194027"/>
              <a:ext cx="3609905" cy="4082535"/>
            </a:xfrm>
            <a:prstGeom prst="rect">
              <a:avLst/>
            </a:prstGeom>
          </p:spPr>
          <p:txBody>
            <a:bodyPr wrap="none">
              <a:spAutoFit/>
            </a:bodyPr>
            <a:lstStyle/>
            <a:p>
              <a:pPr>
                <a:lnSpc>
                  <a:spcPct val="150000"/>
                </a:lnSpc>
              </a:pPr>
              <a:r>
                <a:rPr lang="en-GB" sz="4000" b="1" dirty="0">
                  <a:latin typeface="Verdana" panose="020B0604030504040204" pitchFamily="34" charset="0"/>
                  <a:ea typeface="Verdana" panose="020B0604030504040204" pitchFamily="34" charset="0"/>
                  <a:cs typeface="Verdana" panose="020B0604030504040204" pitchFamily="34" charset="0"/>
                </a:rPr>
                <a:t>G</a:t>
              </a: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eneral</a:t>
              </a:r>
              <a:r>
                <a:rPr lang="en-GB" sz="4000" b="1" dirty="0">
                  <a:latin typeface="Verdana" panose="020B0604030504040204" pitchFamily="34" charset="0"/>
                  <a:ea typeface="Verdana" panose="020B0604030504040204" pitchFamily="34" charset="0"/>
                  <a:cs typeface="Verdana" panose="020B0604030504040204" pitchFamily="34" charset="0"/>
                </a:rPr>
                <a:t> </a:t>
              </a:r>
            </a:p>
            <a:p>
              <a:pPr>
                <a:lnSpc>
                  <a:spcPct val="150000"/>
                </a:lnSpc>
              </a:pPr>
              <a:r>
                <a:rPr lang="en-GB" sz="4000" b="1" dirty="0">
                  <a:latin typeface="Verdana" panose="020B0604030504040204" pitchFamily="34" charset="0"/>
                  <a:ea typeface="Verdana" panose="020B0604030504040204" pitchFamily="34" charset="0"/>
                  <a:cs typeface="Verdana" panose="020B0604030504040204" pitchFamily="34" charset="0"/>
                </a:rPr>
                <a:t>D</a:t>
              </a: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ata</a:t>
              </a:r>
              <a:r>
                <a:rPr lang="en-GB" sz="4000" b="1" dirty="0">
                  <a:latin typeface="Verdana" panose="020B0604030504040204" pitchFamily="34" charset="0"/>
                  <a:ea typeface="Verdana" panose="020B0604030504040204" pitchFamily="34" charset="0"/>
                  <a:cs typeface="Verdana" panose="020B0604030504040204" pitchFamily="34" charset="0"/>
                </a:rPr>
                <a:t> </a:t>
              </a:r>
            </a:p>
            <a:p>
              <a:pPr>
                <a:lnSpc>
                  <a:spcPct val="150000"/>
                </a:lnSpc>
              </a:pPr>
              <a:r>
                <a:rPr lang="en-GB" sz="4000" b="1" dirty="0">
                  <a:latin typeface="Verdana" panose="020B0604030504040204" pitchFamily="34" charset="0"/>
                  <a:ea typeface="Verdana" panose="020B0604030504040204" pitchFamily="34" charset="0"/>
                  <a:cs typeface="Verdana" panose="020B0604030504040204" pitchFamily="34" charset="0"/>
                </a:rPr>
                <a:t>P</a:t>
              </a: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rotection</a:t>
              </a:r>
              <a:r>
                <a:rPr lang="en-GB" sz="4000" b="1" dirty="0">
                  <a:latin typeface="Verdana" panose="020B0604030504040204" pitchFamily="34" charset="0"/>
                  <a:ea typeface="Verdana" panose="020B0604030504040204" pitchFamily="34" charset="0"/>
                  <a:cs typeface="Verdana" panose="020B0604030504040204" pitchFamily="34" charset="0"/>
                </a:rPr>
                <a:t> </a:t>
              </a:r>
              <a:endParaRPr lang="en-GB" sz="4000" b="1" dirty="0" smtClean="0">
                <a:latin typeface="Verdana" panose="020B0604030504040204" pitchFamily="34" charset="0"/>
                <a:ea typeface="Verdana" panose="020B0604030504040204" pitchFamily="34" charset="0"/>
                <a:cs typeface="Verdana" panose="020B0604030504040204" pitchFamily="34" charset="0"/>
              </a:endParaRPr>
            </a:p>
            <a:p>
              <a:pPr>
                <a:lnSpc>
                  <a:spcPct val="150000"/>
                </a:lnSpc>
              </a:pPr>
              <a:r>
                <a:rPr lang="en-GB" sz="4000" b="1" dirty="0" smtClean="0">
                  <a:latin typeface="Verdana" panose="020B0604030504040204" pitchFamily="34" charset="0"/>
                  <a:ea typeface="Verdana" panose="020B0604030504040204" pitchFamily="34" charset="0"/>
                  <a:cs typeface="Verdana" panose="020B0604030504040204" pitchFamily="34" charset="0"/>
                </a:rPr>
                <a:t>R</a:t>
              </a:r>
              <a:r>
                <a:rPr lang="en-GB" sz="4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egulation</a:t>
              </a:r>
              <a:endPar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Rechthoek 41">
              <a:extLst>
                <a:ext uri="{FF2B5EF4-FFF2-40B4-BE49-F238E27FC236}">
                  <a16:creationId xmlns:a16="http://schemas.microsoft.com/office/drawing/2014/main" id="{1F850CAF-B6E8-1E44-8DB6-4ED6CE8BFDF6}"/>
                </a:ext>
              </a:extLst>
            </p:cNvPr>
            <p:cNvSpPr/>
            <p:nvPr/>
          </p:nvSpPr>
          <p:spPr>
            <a:xfrm>
              <a:off x="9563981" y="715464"/>
              <a:ext cx="1656184" cy="2088232"/>
            </a:xfrm>
            <a:prstGeom prst="rect">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3" name="Rechthoek 42">
              <a:extLst>
                <a:ext uri="{FF2B5EF4-FFF2-40B4-BE49-F238E27FC236}">
                  <a16:creationId xmlns:a16="http://schemas.microsoft.com/office/drawing/2014/main" id="{897AD672-435E-8B4A-B63C-ACB7D1B87A0A}"/>
                </a:ext>
              </a:extLst>
            </p:cNvPr>
            <p:cNvSpPr/>
            <p:nvPr/>
          </p:nvSpPr>
          <p:spPr>
            <a:xfrm>
              <a:off x="9716381" y="867864"/>
              <a:ext cx="1656184" cy="2088232"/>
            </a:xfrm>
            <a:prstGeom prst="rect">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4" name="Rechthoek 43">
              <a:extLst>
                <a:ext uri="{FF2B5EF4-FFF2-40B4-BE49-F238E27FC236}">
                  <a16:creationId xmlns:a16="http://schemas.microsoft.com/office/drawing/2014/main" id="{7B359F34-9F3F-8A4F-823D-0DD3F08E2A49}"/>
                </a:ext>
              </a:extLst>
            </p:cNvPr>
            <p:cNvSpPr/>
            <p:nvPr/>
          </p:nvSpPr>
          <p:spPr>
            <a:xfrm>
              <a:off x="9868781" y="1020264"/>
              <a:ext cx="1656184" cy="2088232"/>
            </a:xfrm>
            <a:prstGeom prst="rect">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dirty="0">
                  <a:solidFill>
                    <a:schemeClr val="tx1"/>
                  </a:solidFill>
                  <a:latin typeface="Verdana" panose="020B0604030504040204" pitchFamily="34" charset="0"/>
                  <a:ea typeface="Verdana" panose="020B0604030504040204" pitchFamily="34" charset="0"/>
                  <a:cs typeface="Verdana" panose="020B0604030504040204" pitchFamily="34" charset="0"/>
                </a:rPr>
                <a:t>88</a:t>
              </a:r>
              <a:r>
                <a:rPr lang="nl-NL" sz="1600" b="1"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1600" b="1"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GB" sz="1600" b="1" dirty="0">
                  <a:solidFill>
                    <a:schemeClr val="tx1"/>
                  </a:solidFill>
                  <a:latin typeface="Verdana" panose="020B0604030504040204" pitchFamily="34" charset="0"/>
                  <a:ea typeface="Verdana" panose="020B0604030504040204" pitchFamily="34" charset="0"/>
                  <a:cs typeface="Verdana" panose="020B0604030504040204" pitchFamily="34" charset="0"/>
                </a:rPr>
                <a:t>pages</a:t>
              </a:r>
            </a:p>
          </p:txBody>
        </p:sp>
      </p:grpSp>
      <p:sp>
        <p:nvSpPr>
          <p:cNvPr id="26" name="Ovaal 25">
            <a:extLst>
              <a:ext uri="{FF2B5EF4-FFF2-40B4-BE49-F238E27FC236}">
                <a16:creationId xmlns:a16="http://schemas.microsoft.com/office/drawing/2014/main" id="{CC547569-EDC0-DD49-8489-AA00F85A4752}"/>
              </a:ext>
            </a:extLst>
          </p:cNvPr>
          <p:cNvSpPr/>
          <p:nvPr/>
        </p:nvSpPr>
        <p:spPr>
          <a:xfrm>
            <a:off x="600200" y="4071618"/>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Educator develops courses</a:t>
            </a:r>
            <a:endParaRPr lang="en-GB"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7" name="Ovaal 26">
            <a:extLst>
              <a:ext uri="{FF2B5EF4-FFF2-40B4-BE49-F238E27FC236}">
                <a16:creationId xmlns:a16="http://schemas.microsoft.com/office/drawing/2014/main" id="{3E5EB043-62EB-644B-847D-9D740D68F09B}"/>
              </a:ext>
            </a:extLst>
          </p:cNvPr>
          <p:cNvSpPr/>
          <p:nvPr/>
        </p:nvSpPr>
        <p:spPr>
          <a:xfrm>
            <a:off x="5067925" y="4071618"/>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Educator teaches courses</a:t>
            </a:r>
            <a:endParaRPr lang="en-GB"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Ovaal 28">
            <a:extLst>
              <a:ext uri="{FF2B5EF4-FFF2-40B4-BE49-F238E27FC236}">
                <a16:creationId xmlns:a16="http://schemas.microsoft.com/office/drawing/2014/main" id="{9972FE0E-A1C0-A44B-94DA-D69D845AE702}"/>
              </a:ext>
            </a:extLst>
          </p:cNvPr>
          <p:cNvSpPr/>
          <p:nvPr/>
        </p:nvSpPr>
        <p:spPr>
          <a:xfrm>
            <a:off x="9535650" y="4071618"/>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Educator assesses students</a:t>
            </a:r>
            <a:endParaRPr lang="en-GB"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Ovaal 29">
            <a:extLst>
              <a:ext uri="{FF2B5EF4-FFF2-40B4-BE49-F238E27FC236}">
                <a16:creationId xmlns:a16="http://schemas.microsoft.com/office/drawing/2014/main" id="{A097EFFA-FE56-B148-886A-E1091C270A43}"/>
              </a:ext>
            </a:extLst>
          </p:cNvPr>
          <p:cNvSpPr/>
          <p:nvPr/>
        </p:nvSpPr>
        <p:spPr>
          <a:xfrm>
            <a:off x="14003375" y="4071618"/>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Educator is a study career coach/</a:t>
            </a:r>
          </a:p>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tutor</a:t>
            </a:r>
            <a:endParaRPr lang="en-GB"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kstvak 7">
            <a:extLst>
              <a:ext uri="{FF2B5EF4-FFF2-40B4-BE49-F238E27FC236}">
                <a16:creationId xmlns:a16="http://schemas.microsoft.com/office/drawing/2014/main" id="{6F0D85BE-F7C8-8649-A9E5-27B7B8E3E7ED}"/>
              </a:ext>
            </a:extLst>
          </p:cNvPr>
          <p:cNvSpPr txBox="1"/>
          <p:nvPr/>
        </p:nvSpPr>
        <p:spPr>
          <a:xfrm>
            <a:off x="1622643" y="8097561"/>
            <a:ext cx="2232248" cy="830996"/>
          </a:xfrm>
          <a:prstGeom prst="rect">
            <a:avLst/>
          </a:prstGeom>
          <a:noFill/>
        </p:spPr>
        <p:txBody>
          <a:bodyPr wrap="square" rtlCol="0">
            <a:spAutoFit/>
          </a:bodyPr>
          <a:lstStyle/>
          <a:p>
            <a:r>
              <a:rPr lang="en-GB" sz="2400" dirty="0">
                <a:latin typeface="Verdana" panose="020B0604030504040204" pitchFamily="34" charset="0"/>
                <a:ea typeface="Verdana" panose="020B0604030504040204" pitchFamily="34" charset="0"/>
                <a:cs typeface="Verdana" panose="020B0604030504040204" pitchFamily="34" charset="0"/>
              </a:rPr>
              <a:t>Privacy </a:t>
            </a:r>
          </a:p>
          <a:p>
            <a:r>
              <a:rPr lang="en-GB" sz="2400" dirty="0" err="1">
                <a:latin typeface="Verdana" panose="020B0604030504040204" pitchFamily="34" charset="0"/>
                <a:ea typeface="Verdana" panose="020B0604030504040204" pitchFamily="34" charset="0"/>
                <a:cs typeface="Verdana" panose="020B0604030504040204" pitchFamily="34" charset="0"/>
              </a:rPr>
              <a:t>by design</a:t>
            </a:r>
          </a:p>
        </p:txBody>
      </p:sp>
      <p:sp>
        <p:nvSpPr>
          <p:cNvPr id="32" name="Tekstvak 31">
            <a:extLst>
              <a:ext uri="{FF2B5EF4-FFF2-40B4-BE49-F238E27FC236}">
                <a16:creationId xmlns:a16="http://schemas.microsoft.com/office/drawing/2014/main" id="{9A59BC58-A2DE-8441-8342-5E970939D8BE}"/>
              </a:ext>
            </a:extLst>
          </p:cNvPr>
          <p:cNvSpPr txBox="1"/>
          <p:nvPr/>
        </p:nvSpPr>
        <p:spPr>
          <a:xfrm>
            <a:off x="5455623" y="8097561"/>
            <a:ext cx="3600399" cy="1569660"/>
          </a:xfrm>
          <a:prstGeom prst="rect">
            <a:avLst/>
          </a:prstGeom>
          <a:noFill/>
        </p:spPr>
        <p:txBody>
          <a:bodyPr wrap="square" rtlCol="0">
            <a:spAutoFit/>
          </a:bodyPr>
          <a:lstStyle/>
          <a:p>
            <a:r>
              <a:rPr lang="en-GB" sz="2400" dirty="0">
                <a:latin typeface="Verdana" panose="020B0604030504040204" pitchFamily="34" charset="0"/>
                <a:ea typeface="Verdana" panose="020B0604030504040204" pitchFamily="34" charset="0"/>
                <a:cs typeface="Verdana" panose="020B0604030504040204" pitchFamily="34" charset="0"/>
              </a:rPr>
              <a:t>protection of </a:t>
            </a:r>
            <a:r>
              <a:rPr lang="nl-NL" sz="2400" dirty="0">
                <a:latin typeface="Verdana" panose="020B0604030504040204" pitchFamily="34" charset="0"/>
                <a:ea typeface="Verdana" panose="020B0604030504040204" pitchFamily="34" charset="0"/>
                <a:cs typeface="Verdana" panose="020B0604030504040204" pitchFamily="34" charset="0"/>
              </a:rPr>
              <a:t/>
            </a:r>
            <a:br>
              <a:rPr lang="nl-NL"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personal data</a:t>
            </a:r>
          </a:p>
          <a:p>
            <a:r>
              <a:rPr lang="en-GB" sz="2400" dirty="0">
                <a:latin typeface="Verdana" panose="020B0604030504040204" pitchFamily="34" charset="0"/>
                <a:ea typeface="Verdana" panose="020B0604030504040204" pitchFamily="34" charset="0"/>
                <a:cs typeface="Verdana" panose="020B0604030504040204" pitchFamily="34" charset="0"/>
              </a:rPr>
              <a:t>+ confidentiality </a:t>
            </a:r>
          </a:p>
          <a:p>
            <a:r>
              <a:rPr lang="en-GB" sz="2400" dirty="0">
                <a:latin typeface="Verdana" panose="020B0604030504040204" pitchFamily="34" charset="0"/>
                <a:ea typeface="Verdana" panose="020B0604030504040204" pitchFamily="34" charset="0"/>
                <a:cs typeface="Verdana" panose="020B0604030504040204" pitchFamily="34" charset="0"/>
              </a:rPr>
              <a:t>+ sharing of data</a:t>
            </a:r>
          </a:p>
        </p:txBody>
      </p:sp>
      <p:sp>
        <p:nvSpPr>
          <p:cNvPr id="33" name="Tekstvak 32">
            <a:extLst>
              <a:ext uri="{FF2B5EF4-FFF2-40B4-BE49-F238E27FC236}">
                <a16:creationId xmlns:a16="http://schemas.microsoft.com/office/drawing/2014/main" id="{418FE295-8480-0849-A8EE-A43558D83DC8}"/>
              </a:ext>
            </a:extLst>
          </p:cNvPr>
          <p:cNvSpPr txBox="1"/>
          <p:nvPr/>
        </p:nvSpPr>
        <p:spPr>
          <a:xfrm>
            <a:off x="9918990" y="8097561"/>
            <a:ext cx="3600399" cy="2308324"/>
          </a:xfrm>
          <a:prstGeom prst="rect">
            <a:avLst/>
          </a:prstGeom>
          <a:noFill/>
        </p:spPr>
        <p:txBody>
          <a:bodyPr wrap="square" rtlCol="0">
            <a:spAutoFit/>
          </a:bodyPr>
          <a:lstStyle/>
          <a:p>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protection of </a:t>
            </a:r>
            <a:r>
              <a:rPr lang="nl-NL"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personal data</a:t>
            </a:r>
          </a:p>
          <a:p>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 confidentiality </a:t>
            </a:r>
          </a:p>
          <a:p>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 sharing of data</a:t>
            </a:r>
          </a:p>
          <a:p>
            <a:r>
              <a:rPr lang="en-GB" sz="2400" dirty="0">
                <a:latin typeface="Verdana" panose="020B0604030504040204" pitchFamily="34" charset="0"/>
                <a:ea typeface="Verdana" panose="020B0604030504040204" pitchFamily="34" charset="0"/>
                <a:cs typeface="Verdana" panose="020B0604030504040204" pitchFamily="34" charset="0"/>
              </a:rPr>
              <a:t>+ special </a:t>
            </a:r>
            <a:r>
              <a:rPr lang="nl-NL" sz="2400" dirty="0">
                <a:latin typeface="Verdana" panose="020B0604030504040204" pitchFamily="34" charset="0"/>
                <a:ea typeface="Verdana" panose="020B0604030504040204" pitchFamily="34" charset="0"/>
                <a:cs typeface="Verdana" panose="020B0604030504040204" pitchFamily="34" charset="0"/>
              </a:rPr>
              <a:t/>
            </a:r>
            <a:br>
              <a:rPr lang="nl-NL"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personal data</a:t>
            </a:r>
          </a:p>
        </p:txBody>
      </p:sp>
      <p:sp>
        <p:nvSpPr>
          <p:cNvPr id="36" name="Tekstvak 35">
            <a:extLst>
              <a:ext uri="{FF2B5EF4-FFF2-40B4-BE49-F238E27FC236}">
                <a16:creationId xmlns:a16="http://schemas.microsoft.com/office/drawing/2014/main" id="{58E32EA3-8766-BA4A-9C3B-BB0041254CD4}"/>
              </a:ext>
            </a:extLst>
          </p:cNvPr>
          <p:cNvSpPr txBox="1"/>
          <p:nvPr/>
        </p:nvSpPr>
        <p:spPr>
          <a:xfrm>
            <a:off x="14402837" y="8097561"/>
            <a:ext cx="3600399" cy="2308324"/>
          </a:xfrm>
          <a:prstGeom prst="rect">
            <a:avLst/>
          </a:prstGeom>
          <a:noFill/>
        </p:spPr>
        <p:txBody>
          <a:bodyPr wrap="square" rtlCol="0">
            <a:spAutoFit/>
          </a:bodyPr>
          <a:lstStyle/>
          <a:p>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protection of </a:t>
            </a:r>
            <a:r>
              <a:rPr lang="nl-NL"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personal data</a:t>
            </a:r>
          </a:p>
          <a:p>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 confidentiality </a:t>
            </a:r>
          </a:p>
          <a:p>
            <a:r>
              <a:rPr lang="en-GB" sz="24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 sharing of data</a:t>
            </a:r>
          </a:p>
          <a:p>
            <a:r>
              <a:rPr lang="en-GB" sz="2400" dirty="0">
                <a:latin typeface="Verdana" panose="020B0604030504040204" pitchFamily="34" charset="0"/>
                <a:ea typeface="Verdana" panose="020B0604030504040204" pitchFamily="34" charset="0"/>
                <a:cs typeface="Verdana" panose="020B0604030504040204" pitchFamily="34" charset="0"/>
              </a:rPr>
              <a:t>+ special </a:t>
            </a:r>
            <a:r>
              <a:rPr lang="nl-NL" sz="2400" dirty="0">
                <a:latin typeface="Verdana" panose="020B0604030504040204" pitchFamily="34" charset="0"/>
                <a:ea typeface="Verdana" panose="020B0604030504040204" pitchFamily="34" charset="0"/>
                <a:cs typeface="Verdana" panose="020B0604030504040204" pitchFamily="34" charset="0"/>
              </a:rPr>
              <a:t/>
            </a:r>
            <a:br>
              <a:rPr lang="nl-NL"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personal data</a:t>
            </a:r>
          </a:p>
        </p:txBody>
      </p:sp>
      <p:sp>
        <p:nvSpPr>
          <p:cNvPr id="37" name="Rechthoek 36">
            <a:extLst>
              <a:ext uri="{FF2B5EF4-FFF2-40B4-BE49-F238E27FC236}">
                <a16:creationId xmlns:a16="http://schemas.microsoft.com/office/drawing/2014/main" id="{BD733419-7D98-F34E-893A-04F914A4632D}"/>
              </a:ext>
            </a:extLst>
          </p:cNvPr>
          <p:cNvSpPr/>
          <p:nvPr/>
        </p:nvSpPr>
        <p:spPr>
          <a:xfrm>
            <a:off x="0" y="7966580"/>
            <a:ext cx="19202400" cy="2834770"/>
          </a:xfrm>
          <a:prstGeom prst="rect">
            <a:avLst/>
          </a:prstGeom>
          <a:solidFill>
            <a:srgbClr val="BFBFBF"/>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GB" sz="3200" b="1" dirty="0">
                <a:latin typeface="Verdana" panose="020B0604030504040204" pitchFamily="34" charset="0"/>
                <a:ea typeface="Verdana" panose="020B0604030504040204" pitchFamily="34" charset="0"/>
                <a:cs typeface="Verdana" panose="020B0604030504040204" pitchFamily="34" charset="0"/>
              </a:rPr>
              <a:t>Who do you work with?</a:t>
            </a:r>
          </a:p>
          <a:p>
            <a:pPr algn="ctr">
              <a:lnSpc>
                <a:spcPct val="150000"/>
              </a:lnSpc>
            </a:pPr>
            <a:r>
              <a:rPr lang="en-GB" sz="3200" b="1" dirty="0">
                <a:latin typeface="Verdana" panose="020B0604030504040204" pitchFamily="34" charset="0"/>
                <a:ea typeface="Verdana" panose="020B0604030504040204" pitchFamily="34" charset="0"/>
                <a:cs typeface="Verdana" panose="020B0604030504040204" pitchFamily="34" charset="0"/>
              </a:rPr>
              <a:t>What data are exchanged? </a:t>
            </a:r>
          </a:p>
          <a:p>
            <a:pPr algn="ctr">
              <a:lnSpc>
                <a:spcPct val="150000"/>
              </a:lnSpc>
            </a:pPr>
            <a:r>
              <a:rPr lang="en-GB" sz="3200" b="1" dirty="0">
                <a:latin typeface="Verdana" panose="020B0604030504040204" pitchFamily="34" charset="0"/>
                <a:ea typeface="Verdana" panose="020B0604030504040204" pitchFamily="34" charset="0"/>
                <a:cs typeface="Verdana" panose="020B0604030504040204" pitchFamily="34" charset="0"/>
              </a:rPr>
              <a:t>Where are these data stored?</a:t>
            </a:r>
          </a:p>
        </p:txBody>
      </p:sp>
    </p:spTree>
    <p:extLst>
      <p:ext uri="{BB962C8B-B14F-4D97-AF65-F5344CB8AC3E}">
        <p14:creationId xmlns:p14="http://schemas.microsoft.com/office/powerpoint/2010/main" val="6875561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30" grpId="0" animBg="1"/>
      <p:bldP spid="8" grpId="0"/>
      <p:bldP spid="32" grpId="0"/>
      <p:bldP spid="33" grpId="0"/>
      <p:bldP spid="36" grpId="0"/>
      <p:bldP spid="3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p:txBody>
          <a:bodyPr/>
          <a:lstStyle/>
          <a:p>
            <a:pPr algn="l"/>
            <a:r>
              <a:rPr lang="en-GB" dirty="0"/>
              <a:t>PRIVACY</a:t>
            </a:r>
          </a:p>
        </p:txBody>
      </p:sp>
      <p:sp>
        <p:nvSpPr>
          <p:cNvPr id="14" name="Ovaal 13">
            <a:extLst>
              <a:ext uri="{FF2B5EF4-FFF2-40B4-BE49-F238E27FC236}">
                <a16:creationId xmlns:a16="http://schemas.microsoft.com/office/drawing/2014/main" id="{E361EC70-F8C8-5444-A14B-B2A210E0D312}"/>
              </a:ext>
            </a:extLst>
          </p:cNvPr>
          <p:cNvSpPr/>
          <p:nvPr/>
        </p:nvSpPr>
        <p:spPr>
          <a:xfrm>
            <a:off x="6505657" y="1579333"/>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Purpose and purpose limitation</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Am I using the personal data only for the purpose of my courses? </a:t>
            </a:r>
          </a:p>
        </p:txBody>
      </p:sp>
      <p:sp>
        <p:nvSpPr>
          <p:cNvPr id="15" name="Ovaal 14">
            <a:extLst>
              <a:ext uri="{FF2B5EF4-FFF2-40B4-BE49-F238E27FC236}">
                <a16:creationId xmlns:a16="http://schemas.microsoft.com/office/drawing/2014/main" id="{D99332F7-2F4A-D446-87CB-B87532452958}"/>
              </a:ext>
            </a:extLst>
          </p:cNvPr>
          <p:cNvSpPr/>
          <p:nvPr/>
        </p:nvSpPr>
        <p:spPr>
          <a:xfrm>
            <a:off x="10502101" y="1579332"/>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Legal basis</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Is there a legal basis for processing the personal data?</a:t>
            </a:r>
          </a:p>
          <a:p>
            <a:pPr algn="ct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Ovaal 16">
            <a:extLst>
              <a:ext uri="{FF2B5EF4-FFF2-40B4-BE49-F238E27FC236}">
                <a16:creationId xmlns:a16="http://schemas.microsoft.com/office/drawing/2014/main" id="{9D18556C-850F-9E41-940B-54B8C7604B70}"/>
              </a:ext>
            </a:extLst>
          </p:cNvPr>
          <p:cNvSpPr/>
          <p:nvPr/>
        </p:nvSpPr>
        <p:spPr>
          <a:xfrm>
            <a:off x="14498545" y="1579332"/>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Data minimisation</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Am I only using the data required for achieving the established purpose?</a:t>
            </a:r>
          </a:p>
        </p:txBody>
      </p:sp>
      <p:sp>
        <p:nvSpPr>
          <p:cNvPr id="18" name="Ovaal 17">
            <a:extLst>
              <a:ext uri="{FF2B5EF4-FFF2-40B4-BE49-F238E27FC236}">
                <a16:creationId xmlns:a16="http://schemas.microsoft.com/office/drawing/2014/main" id="{D9EA7D1D-A846-394C-BCA3-06DCD39E13A7}"/>
              </a:ext>
            </a:extLst>
          </p:cNvPr>
          <p:cNvSpPr/>
          <p:nvPr/>
        </p:nvSpPr>
        <p:spPr>
          <a:xfrm>
            <a:off x="6505657" y="5544691"/>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Transparency</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Have I informed the data subjects about the purpose of the data processing?</a:t>
            </a:r>
          </a:p>
        </p:txBody>
      </p:sp>
      <p:sp>
        <p:nvSpPr>
          <p:cNvPr id="19" name="Ovaal 18">
            <a:extLst>
              <a:ext uri="{FF2B5EF4-FFF2-40B4-BE49-F238E27FC236}">
                <a16:creationId xmlns:a16="http://schemas.microsoft.com/office/drawing/2014/main" id="{721ACEBC-8B09-2D42-8173-DCE1579A4061}"/>
              </a:ext>
            </a:extLst>
          </p:cNvPr>
          <p:cNvSpPr/>
          <p:nvPr/>
        </p:nvSpPr>
        <p:spPr>
          <a:xfrm>
            <a:off x="10502101" y="5544691"/>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Data </a:t>
            </a:r>
            <a:endParaRPr lang="en-GB" sz="25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5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integrity</a:t>
            </a: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Are the personal data I am using still accurate?</a:t>
            </a:r>
          </a:p>
        </p:txBody>
      </p:sp>
      <p:sp>
        <p:nvSpPr>
          <p:cNvPr id="2" name="Rechthoek 1">
            <a:extLst>
              <a:ext uri="{FF2B5EF4-FFF2-40B4-BE49-F238E27FC236}">
                <a16:creationId xmlns:a16="http://schemas.microsoft.com/office/drawing/2014/main" id="{2FA47165-1D6A-2142-91C5-310CCBF11071}"/>
              </a:ext>
            </a:extLst>
          </p:cNvPr>
          <p:cNvSpPr/>
          <p:nvPr/>
        </p:nvSpPr>
        <p:spPr>
          <a:xfrm>
            <a:off x="4992688" y="10081195"/>
            <a:ext cx="10345216" cy="261610"/>
          </a:xfrm>
          <a:prstGeom prst="rect">
            <a:avLst/>
          </a:prstGeom>
        </p:spPr>
        <p:txBody>
          <a:bodyPr wrap="square">
            <a:spAutoFit/>
          </a:bodyPr>
          <a:lstStyle/>
          <a:p>
            <a:pPr algn="r"/>
            <a:endParaRPr lang="en-GB" sz="11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Ovaal 11">
            <a:extLst>
              <a:ext uri="{FF2B5EF4-FFF2-40B4-BE49-F238E27FC236}">
                <a16:creationId xmlns:a16="http://schemas.microsoft.com/office/drawing/2014/main" id="{39077659-8B3E-B944-944F-22905A838876}"/>
              </a:ext>
            </a:extLst>
          </p:cNvPr>
          <p:cNvSpPr/>
          <p:nvPr/>
        </p:nvSpPr>
        <p:spPr>
          <a:xfrm>
            <a:off x="14498545" y="5544691"/>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Retention period</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Do I really need the data after a certain period?</a:t>
            </a:r>
          </a:p>
        </p:txBody>
      </p:sp>
      <p:grpSp>
        <p:nvGrpSpPr>
          <p:cNvPr id="4" name="Groep 3">
            <a:extLst>
              <a:ext uri="{FF2B5EF4-FFF2-40B4-BE49-F238E27FC236}">
                <a16:creationId xmlns:a16="http://schemas.microsoft.com/office/drawing/2014/main" id="{AE062DD9-C60B-2D4C-A687-4F2B6B8B7CF8}"/>
              </a:ext>
            </a:extLst>
          </p:cNvPr>
          <p:cNvGrpSpPr/>
          <p:nvPr/>
        </p:nvGrpSpPr>
        <p:grpSpPr>
          <a:xfrm>
            <a:off x="2082393" y="3457458"/>
            <a:ext cx="3324179" cy="4174466"/>
            <a:chOff x="1119965" y="2524351"/>
            <a:chExt cx="4469405" cy="5612628"/>
          </a:xfrm>
        </p:grpSpPr>
        <p:pic>
          <p:nvPicPr>
            <p:cNvPr id="3" name="Afbeelding 2">
              <a:extLst>
                <a:ext uri="{FF2B5EF4-FFF2-40B4-BE49-F238E27FC236}">
                  <a16:creationId xmlns:a16="http://schemas.microsoft.com/office/drawing/2014/main" id="{ABC9DD60-8F67-3140-9F84-AE659C9D1D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9965" y="2524351"/>
              <a:ext cx="4469405" cy="5612628"/>
            </a:xfrm>
            <a:prstGeom prst="rect">
              <a:avLst/>
            </a:prstGeom>
          </p:spPr>
        </p:pic>
        <p:sp>
          <p:nvSpPr>
            <p:cNvPr id="6" name="Tekstvak 5">
              <a:extLst>
                <a:ext uri="{FF2B5EF4-FFF2-40B4-BE49-F238E27FC236}">
                  <a16:creationId xmlns:a16="http://schemas.microsoft.com/office/drawing/2014/main" id="{C0B700E5-6F22-5A44-B00C-19B837D1082E}"/>
                </a:ext>
              </a:extLst>
            </p:cNvPr>
            <p:cNvSpPr txBox="1"/>
            <p:nvPr/>
          </p:nvSpPr>
          <p:spPr>
            <a:xfrm>
              <a:off x="2340403" y="5057538"/>
              <a:ext cx="2028530" cy="2358716"/>
            </a:xfrm>
            <a:prstGeom prst="rect">
              <a:avLst/>
            </a:prstGeom>
            <a:noFill/>
          </p:spPr>
          <p:txBody>
            <a:bodyPr wrap="none" rtlCol="0" anchor="ctr">
              <a:spAutoFit/>
            </a:bodyPr>
            <a:lstStyle/>
            <a:p>
              <a:pPr algn="ctr"/>
              <a:r>
                <a:rPr lang="en-GB" sz="6000" b="1" dirty="0">
                  <a:solidFill>
                    <a:schemeClr val="bg1"/>
                  </a:solidFill>
                  <a:latin typeface="Verdana" panose="020B0604030504040204" pitchFamily="34" charset="0"/>
                  <a:ea typeface="Verdana" panose="020B0604030504040204" pitchFamily="34" charset="0"/>
                  <a:cs typeface="Verdana" panose="020B0604030504040204" pitchFamily="34" charset="0"/>
                </a:rPr>
                <a:t>6</a:t>
              </a:r>
              <a:endParaRPr lang="en-GB" sz="3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RULES OF</a:t>
              </a:r>
            </a:p>
            <a:p>
              <a:pPr algn="ct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THUMB</a:t>
              </a: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860392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9198711" y="490353"/>
            <a:ext cx="4360477" cy="4360477"/>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Educator publishes class's marks in Whatsapp group</a:t>
            </a:r>
          </a:p>
        </p:txBody>
      </p:sp>
      <p:sp>
        <p:nvSpPr>
          <p:cNvPr id="19" name="Ovaal 18">
            <a:extLst>
              <a:ext uri="{FF2B5EF4-FFF2-40B4-BE49-F238E27FC236}">
                <a16:creationId xmlns:a16="http://schemas.microsoft.com/office/drawing/2014/main" id="{396E1B27-8B48-404E-8000-D8FA0FA5B5D6}"/>
              </a:ext>
            </a:extLst>
          </p:cNvPr>
          <p:cNvSpPr/>
          <p:nvPr/>
        </p:nvSpPr>
        <p:spPr>
          <a:xfrm>
            <a:off x="6712204"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err="1">
                <a:solidFill>
                  <a:schemeClr val="tx1"/>
                </a:solidFill>
                <a:latin typeface="Verdana" panose="020B0604030504040204" pitchFamily="34" charset="0"/>
                <a:ea typeface="Verdana" panose="020B0604030504040204" pitchFamily="34" charset="0"/>
                <a:cs typeface="Verdana" panose="020B0604030504040204" pitchFamily="34" charset="0"/>
              </a:rPr>
              <a:t>Vlogging student posts lesson on YouTube channel</a:t>
            </a:r>
          </a:p>
        </p:txBody>
      </p:sp>
      <p:sp>
        <p:nvSpPr>
          <p:cNvPr id="20" name="Ovaal 19">
            <a:extLst>
              <a:ext uri="{FF2B5EF4-FFF2-40B4-BE49-F238E27FC236}">
                <a16:creationId xmlns:a16="http://schemas.microsoft.com/office/drawing/2014/main" id="{9AF29BDC-0462-644B-8DEF-CA62F60FDAEE}"/>
              </a:ext>
            </a:extLst>
          </p:cNvPr>
          <p:cNvSpPr/>
          <p:nvPr/>
        </p:nvSpPr>
        <p:spPr>
          <a:xfrm>
            <a:off x="11689432"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Educator's notebook remains unattended or is lost</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3" name="Tekstvak 2">
            <a:extLst>
              <a:ext uri="{FF2B5EF4-FFF2-40B4-BE49-F238E27FC236}">
                <a16:creationId xmlns:a16="http://schemas.microsoft.com/office/drawing/2014/main" id="{945C2E48-3431-574B-85CC-AE35A04AAC72}"/>
              </a:ext>
            </a:extLst>
          </p:cNvPr>
          <p:cNvSpPr txBox="1"/>
          <p:nvPr/>
        </p:nvSpPr>
        <p:spPr>
          <a:xfrm>
            <a:off x="3186424" y="284663"/>
            <a:ext cx="2770310" cy="2585323"/>
          </a:xfrm>
          <a:prstGeom prst="rect">
            <a:avLst/>
          </a:prstGeom>
          <a:noFill/>
        </p:spPr>
        <p:txBody>
          <a:bodyPr wrap="none" rtlCol="0">
            <a:spAutoFit/>
          </a:bodyPr>
          <a:lstStyle/>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Purpose and purpose limitation</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Legal basis</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minimisation</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Transparency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integrity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Retention period</a:t>
            </a:r>
          </a:p>
        </p:txBody>
      </p:sp>
      <p:grpSp>
        <p:nvGrpSpPr>
          <p:cNvPr id="21" name="Groep 20">
            <a:extLst>
              <a:ext uri="{FF2B5EF4-FFF2-40B4-BE49-F238E27FC236}">
                <a16:creationId xmlns:a16="http://schemas.microsoft.com/office/drawing/2014/main" id="{BC4016EA-381D-3547-9D43-E40EE939B73B}"/>
              </a:ext>
            </a:extLst>
          </p:cNvPr>
          <p:cNvGrpSpPr/>
          <p:nvPr/>
        </p:nvGrpSpPr>
        <p:grpSpPr>
          <a:xfrm>
            <a:off x="1767549" y="2138166"/>
            <a:ext cx="1776903" cy="2231415"/>
            <a:chOff x="1119965" y="2524351"/>
            <a:chExt cx="4469405" cy="5612628"/>
          </a:xfrm>
        </p:grpSpPr>
        <p:pic>
          <p:nvPicPr>
            <p:cNvPr id="22" name="Afbeelding 21">
              <a:extLst>
                <a:ext uri="{FF2B5EF4-FFF2-40B4-BE49-F238E27FC236}">
                  <a16:creationId xmlns:a16="http://schemas.microsoft.com/office/drawing/2014/main" id="{C12CCAB4-40F0-9640-B1D9-4559AD7CE21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9965" y="2524351"/>
              <a:ext cx="4469405" cy="5612628"/>
            </a:xfrm>
            <a:prstGeom prst="rect">
              <a:avLst/>
            </a:prstGeom>
          </p:spPr>
        </p:pic>
        <p:sp>
          <p:nvSpPr>
            <p:cNvPr id="23" name="Tekstvak 22">
              <a:extLst>
                <a:ext uri="{FF2B5EF4-FFF2-40B4-BE49-F238E27FC236}">
                  <a16:creationId xmlns:a16="http://schemas.microsoft.com/office/drawing/2014/main" id="{A2BF9C25-7545-AE4D-8E0E-E868398168ED}"/>
                </a:ext>
              </a:extLst>
            </p:cNvPr>
            <p:cNvSpPr txBox="1"/>
            <p:nvPr/>
          </p:nvSpPr>
          <p:spPr>
            <a:xfrm>
              <a:off x="2503509" y="5075677"/>
              <a:ext cx="1702310" cy="2322431"/>
            </a:xfrm>
            <a:prstGeom prst="rect">
              <a:avLst/>
            </a:prstGeom>
            <a:noFill/>
          </p:spPr>
          <p:txBody>
            <a:bodyPr wrap="none" rtlCol="0" anchor="ctr">
              <a:spAutoFit/>
            </a:bodyPr>
            <a:lstStyle/>
            <a:p>
              <a:pPr algn="ct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6</a:t>
              </a: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4135048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Afbeelding 21">
            <a:extLst>
              <a:ext uri="{FF2B5EF4-FFF2-40B4-BE49-F238E27FC236}">
                <a16:creationId xmlns:a16="http://schemas.microsoft.com/office/drawing/2014/main" id="{4E23BBA9-BE59-D444-B14B-DD904AA905B2}"/>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a:stretch/>
        </p:blipFill>
        <p:spPr>
          <a:xfrm>
            <a:off x="-39619" y="0"/>
            <a:ext cx="19240326" cy="9881967"/>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URGENCY</a:t>
            </a:r>
          </a:p>
        </p:txBody>
      </p:sp>
    </p:spTree>
    <p:extLst>
      <p:ext uri="{BB962C8B-B14F-4D97-AF65-F5344CB8AC3E}">
        <p14:creationId xmlns:p14="http://schemas.microsoft.com/office/powerpoint/2010/main" val="557520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9198711" y="490353"/>
            <a:ext cx="4360477" cy="4360477"/>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Ovaal 18">
            <a:extLst>
              <a:ext uri="{FF2B5EF4-FFF2-40B4-BE49-F238E27FC236}">
                <a16:creationId xmlns:a16="http://schemas.microsoft.com/office/drawing/2014/main" id="{396E1B27-8B48-404E-8000-D8FA0FA5B5D6}"/>
              </a:ext>
            </a:extLst>
          </p:cNvPr>
          <p:cNvSpPr/>
          <p:nvPr/>
        </p:nvSpPr>
        <p:spPr>
          <a:xfrm>
            <a:off x="6712204"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Ovaal 19">
            <a:extLst>
              <a:ext uri="{FF2B5EF4-FFF2-40B4-BE49-F238E27FC236}">
                <a16:creationId xmlns:a16="http://schemas.microsoft.com/office/drawing/2014/main" id="{9AF29BDC-0462-644B-8DEF-CA62F60FDAEE}"/>
              </a:ext>
            </a:extLst>
          </p:cNvPr>
          <p:cNvSpPr/>
          <p:nvPr/>
        </p:nvSpPr>
        <p:spPr>
          <a:xfrm>
            <a:off x="11689432"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3" name="Tekstvak 2">
            <a:extLst>
              <a:ext uri="{FF2B5EF4-FFF2-40B4-BE49-F238E27FC236}">
                <a16:creationId xmlns:a16="http://schemas.microsoft.com/office/drawing/2014/main" id="{945C2E48-3431-574B-85CC-AE35A04AAC72}"/>
              </a:ext>
            </a:extLst>
          </p:cNvPr>
          <p:cNvSpPr txBox="1"/>
          <p:nvPr/>
        </p:nvSpPr>
        <p:spPr>
          <a:xfrm>
            <a:off x="3186424" y="284663"/>
            <a:ext cx="2770310" cy="2585323"/>
          </a:xfrm>
          <a:prstGeom prst="rect">
            <a:avLst/>
          </a:prstGeom>
          <a:noFill/>
        </p:spPr>
        <p:txBody>
          <a:bodyPr wrap="none" rtlCol="0">
            <a:spAutoFit/>
          </a:bodyPr>
          <a:lstStyle/>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Purpose and purpose limitation</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Legal basis</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minimisation</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Transparency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integrity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Retention period</a:t>
            </a:r>
          </a:p>
        </p:txBody>
      </p:sp>
      <p:grpSp>
        <p:nvGrpSpPr>
          <p:cNvPr id="21" name="Groep 20">
            <a:extLst>
              <a:ext uri="{FF2B5EF4-FFF2-40B4-BE49-F238E27FC236}">
                <a16:creationId xmlns:a16="http://schemas.microsoft.com/office/drawing/2014/main" id="{FF81890B-3D4D-024D-A533-F28EFE37FF7B}"/>
              </a:ext>
            </a:extLst>
          </p:cNvPr>
          <p:cNvGrpSpPr/>
          <p:nvPr/>
        </p:nvGrpSpPr>
        <p:grpSpPr>
          <a:xfrm>
            <a:off x="1767549" y="2138166"/>
            <a:ext cx="1776903" cy="2231415"/>
            <a:chOff x="1119965" y="2524351"/>
            <a:chExt cx="4469405" cy="5612628"/>
          </a:xfrm>
        </p:grpSpPr>
        <p:pic>
          <p:nvPicPr>
            <p:cNvPr id="22" name="Afbeelding 21">
              <a:extLst>
                <a:ext uri="{FF2B5EF4-FFF2-40B4-BE49-F238E27FC236}">
                  <a16:creationId xmlns:a16="http://schemas.microsoft.com/office/drawing/2014/main" id="{31415042-0422-F040-AA5F-FBA5308877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9965" y="2524351"/>
              <a:ext cx="4469405" cy="5612628"/>
            </a:xfrm>
            <a:prstGeom prst="rect">
              <a:avLst/>
            </a:prstGeom>
          </p:spPr>
        </p:pic>
        <p:sp>
          <p:nvSpPr>
            <p:cNvPr id="23" name="Tekstvak 22">
              <a:extLst>
                <a:ext uri="{FF2B5EF4-FFF2-40B4-BE49-F238E27FC236}">
                  <a16:creationId xmlns:a16="http://schemas.microsoft.com/office/drawing/2014/main" id="{11502DB0-28BC-2344-B7B9-5AFA230CEBDF}"/>
                </a:ext>
              </a:extLst>
            </p:cNvPr>
            <p:cNvSpPr txBox="1"/>
            <p:nvPr/>
          </p:nvSpPr>
          <p:spPr>
            <a:xfrm>
              <a:off x="2503509" y="5075677"/>
              <a:ext cx="1702310" cy="2322431"/>
            </a:xfrm>
            <a:prstGeom prst="rect">
              <a:avLst/>
            </a:prstGeom>
            <a:noFill/>
          </p:spPr>
          <p:txBody>
            <a:bodyPr wrap="none" rtlCol="0" anchor="ctr">
              <a:spAutoFit/>
            </a:bodyPr>
            <a:lstStyle/>
            <a:p>
              <a:pPr algn="ct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6</a:t>
              </a: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082478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afbeelding 4">
            <a:extLst>
              <a:ext uri="{FF2B5EF4-FFF2-40B4-BE49-F238E27FC236}">
                <a16:creationId xmlns:a16="http://schemas.microsoft.com/office/drawing/2014/main" id="{F9780E79-E2EB-0B40-A9F2-05746C9FCDA4}"/>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b="-8719"/>
          <a:stretch/>
        </p:blipFill>
        <p:spPr>
          <a:xfrm>
            <a:off x="1" y="0"/>
            <a:ext cx="19202400" cy="10441235"/>
          </a:xfr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PRIVACY BY DEFAULT</a:t>
            </a:r>
          </a:p>
        </p:txBody>
      </p:sp>
    </p:spTree>
    <p:extLst>
      <p:ext uri="{BB962C8B-B14F-4D97-AF65-F5344CB8AC3E}">
        <p14:creationId xmlns:p14="http://schemas.microsoft.com/office/powerpoint/2010/main" val="385563526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BD24187-B9D1-2A45-8880-4D0816B1418B}"/>
              </a:ext>
            </a:extLst>
          </p:cNvPr>
          <p:cNvSpPr txBox="1"/>
          <p:nvPr/>
        </p:nvSpPr>
        <p:spPr>
          <a:xfrm>
            <a:off x="6720880" y="3747382"/>
            <a:ext cx="11305256" cy="2947345"/>
          </a:xfrm>
          <a:prstGeom prst="rect">
            <a:avLst/>
          </a:prstGeom>
          <a:noFill/>
        </p:spPr>
        <p:txBody>
          <a:bodyPr wrap="square" rtlCol="0">
            <a:spAutoFit/>
          </a:bodyPr>
          <a:lstStyle/>
          <a:p>
            <a:pPr>
              <a:lnSpc>
                <a:spcPct val="150000"/>
              </a:lnSpc>
            </a:pPr>
            <a:r>
              <a:rPr lang="en-GB" sz="3200" dirty="0">
                <a:latin typeface="Verdana" panose="020B0604030504040204" pitchFamily="34" charset="0"/>
                <a:ea typeface="Verdana" panose="020B0604030504040204" pitchFamily="34" charset="0"/>
                <a:cs typeface="Verdana" panose="020B0604030504040204" pitchFamily="34" charset="0"/>
              </a:rPr>
              <a:t>Protecting </a:t>
            </a:r>
            <a:r>
              <a:rPr lang="en-GB" sz="3200" b="1" dirty="0">
                <a:latin typeface="Verdana" panose="020B0604030504040204" pitchFamily="34" charset="0"/>
                <a:ea typeface="Verdana" panose="020B0604030504040204" pitchFamily="34" charset="0"/>
                <a:cs typeface="Verdana" panose="020B0604030504040204" pitchFamily="34" charset="0"/>
              </a:rPr>
              <a:t>the privacy </a:t>
            </a:r>
            <a:r>
              <a:rPr lang="en-GB" sz="3200" dirty="0">
                <a:latin typeface="Verdana" panose="020B0604030504040204" pitchFamily="34" charset="0"/>
                <a:ea typeface="Verdana" panose="020B0604030504040204" pitchFamily="34" charset="0"/>
                <a:cs typeface="Verdana" panose="020B0604030504040204" pitchFamily="34" charset="0"/>
              </a:rPr>
              <a:t>of users by setting the settings and functions of the products or services used by </a:t>
            </a:r>
            <a:r>
              <a:rPr lang="en-GB" sz="3200" i="1" dirty="0">
                <a:latin typeface="Verdana" panose="020B0604030504040204" pitchFamily="34" charset="0"/>
                <a:ea typeface="Verdana" panose="020B0604030504040204" pitchFamily="34" charset="0"/>
                <a:cs typeface="Verdana" panose="020B0604030504040204" pitchFamily="34" charset="0"/>
              </a:rPr>
              <a:t>default </a:t>
            </a:r>
            <a:r>
              <a:rPr lang="en-GB" sz="3200" dirty="0">
                <a:latin typeface="Verdana" panose="020B0604030504040204" pitchFamily="34" charset="0"/>
                <a:ea typeface="Verdana" panose="020B0604030504040204" pitchFamily="34" charset="0"/>
                <a:cs typeface="Verdana" panose="020B0604030504040204" pitchFamily="34" charset="0"/>
              </a:rPr>
              <a:t>to the </a:t>
            </a:r>
            <a:r>
              <a:rPr lang="en-GB" sz="3200" b="1" dirty="0">
                <a:latin typeface="Verdana" panose="020B0604030504040204" pitchFamily="34" charset="0"/>
                <a:ea typeface="Verdana" panose="020B0604030504040204" pitchFamily="34" charset="0"/>
                <a:cs typeface="Verdana" panose="020B0604030504040204" pitchFamily="34" charset="0"/>
              </a:rPr>
              <a:t>most privacy-friendly option. </a:t>
            </a:r>
            <a:r>
              <a:rPr lang="en-GB" sz="3200" dirty="0">
                <a:latin typeface="Verdana" panose="020B0604030504040204" pitchFamily="34" charset="0"/>
                <a:ea typeface="Verdana" panose="020B0604030504040204" pitchFamily="34" charset="0"/>
                <a:cs typeface="Verdana" panose="020B0604030504040204" pitchFamily="34" charset="0"/>
              </a:rPr>
              <a:t> </a:t>
            </a:r>
          </a:p>
        </p:txBody>
      </p:sp>
      <p:sp>
        <p:nvSpPr>
          <p:cNvPr id="5" name="Ovaal 4">
            <a:extLst>
              <a:ext uri="{FF2B5EF4-FFF2-40B4-BE49-F238E27FC236}">
                <a16:creationId xmlns:a16="http://schemas.microsoft.com/office/drawing/2014/main" id="{6397FCBC-B39D-304B-B807-DD4B4B32534C}"/>
              </a:ext>
            </a:extLst>
          </p:cNvPr>
          <p:cNvSpPr/>
          <p:nvPr/>
        </p:nvSpPr>
        <p:spPr>
          <a:xfrm>
            <a:off x="1065688" y="2736379"/>
            <a:ext cx="4969353" cy="4969353"/>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PRIVACY </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BY DEFAULT</a:t>
            </a:r>
            <a:endParaRPr lang="en-GB" sz="28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74443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BD24187-B9D1-2A45-8880-4D0816B1418B}"/>
              </a:ext>
            </a:extLst>
          </p:cNvPr>
          <p:cNvSpPr txBox="1"/>
          <p:nvPr/>
        </p:nvSpPr>
        <p:spPr>
          <a:xfrm>
            <a:off x="1032248" y="2270055"/>
            <a:ext cx="11305256" cy="5902000"/>
          </a:xfrm>
          <a:prstGeom prst="rect">
            <a:avLst/>
          </a:prstGeom>
          <a:noFill/>
        </p:spPr>
        <p:txBody>
          <a:bodyPr wrap="square" rtlCol="0" anchor="ctr">
            <a:spAutoFit/>
          </a:bodyPr>
          <a:lstStyle/>
          <a:p>
            <a:pPr>
              <a:lnSpc>
                <a:spcPct val="150000"/>
              </a:lnSpc>
            </a:pPr>
            <a:r>
              <a:rPr lang="en-GB" sz="3200" dirty="0">
                <a:latin typeface="Verdana" panose="020B0604030504040204" pitchFamily="34" charset="0"/>
                <a:ea typeface="Verdana" panose="020B0604030504040204" pitchFamily="34" charset="0"/>
                <a:cs typeface="Verdana" panose="020B0604030504040204" pitchFamily="34" charset="0"/>
              </a:rPr>
              <a:t>This means that if possible, </a:t>
            </a:r>
            <a:r>
              <a:rPr lang="nl-NL" sz="3200" dirty="0">
                <a:latin typeface="Verdana" panose="020B0604030504040204" pitchFamily="34" charset="0"/>
                <a:ea typeface="Verdana" panose="020B0604030504040204" pitchFamily="34" charset="0"/>
                <a:cs typeface="Verdana" panose="020B0604030504040204" pitchFamily="34" charset="0"/>
              </a:rPr>
              <a:t/>
            </a:r>
            <a:br>
              <a:rPr lang="nl-NL" sz="3200" dirty="0">
                <a:latin typeface="Verdana" panose="020B0604030504040204" pitchFamily="34" charset="0"/>
                <a:ea typeface="Verdana" panose="020B0604030504040204" pitchFamily="34" charset="0"/>
                <a:cs typeface="Verdana" panose="020B0604030504040204" pitchFamily="34" charset="0"/>
              </a:rPr>
            </a:br>
            <a:r>
              <a:rPr lang="en-GB" sz="3200" b="1" dirty="0">
                <a:latin typeface="Verdana" panose="020B0604030504040204" pitchFamily="34" charset="0"/>
                <a:ea typeface="Verdana" panose="020B0604030504040204" pitchFamily="34" charset="0"/>
                <a:cs typeface="Verdana" panose="020B0604030504040204" pitchFamily="34" charset="0"/>
              </a:rPr>
              <a:t>consent will be requested </a:t>
            </a:r>
            <a:r>
              <a:rPr lang="nl-NL" sz="3200" b="1" dirty="0">
                <a:latin typeface="Verdana" panose="020B0604030504040204" pitchFamily="34" charset="0"/>
                <a:ea typeface="Verdana" panose="020B0604030504040204" pitchFamily="34" charset="0"/>
                <a:cs typeface="Verdana" panose="020B0604030504040204" pitchFamily="34" charset="0"/>
              </a:rPr>
              <a:t/>
            </a:r>
            <a:br>
              <a:rPr lang="nl-NL" sz="3200" b="1" dirty="0">
                <a:latin typeface="Verdana" panose="020B0604030504040204" pitchFamily="34" charset="0"/>
                <a:ea typeface="Verdana" panose="020B0604030504040204" pitchFamily="34" charset="0"/>
                <a:cs typeface="Verdana" panose="020B0604030504040204" pitchFamily="34" charset="0"/>
              </a:rPr>
            </a:br>
            <a:r>
              <a:rPr lang="en-GB" sz="3200" dirty="0">
                <a:latin typeface="Verdana" panose="020B0604030504040204" pitchFamily="34" charset="0"/>
                <a:ea typeface="Verdana" panose="020B0604030504040204" pitchFamily="34" charset="0"/>
                <a:cs typeface="Verdana" panose="020B0604030504040204" pitchFamily="34" charset="0"/>
              </a:rPr>
              <a:t>before personal data are shared and that</a:t>
            </a:r>
            <a:r>
              <a:rPr lang="nl-NL" sz="3200" dirty="0">
                <a:latin typeface="Verdana" panose="020B0604030504040204" pitchFamily="34" charset="0"/>
                <a:ea typeface="Verdana" panose="020B0604030504040204" pitchFamily="34" charset="0"/>
                <a:cs typeface="Verdana" panose="020B0604030504040204" pitchFamily="34" charset="0"/>
              </a:rPr>
              <a:t/>
            </a:r>
            <a:br>
              <a:rPr lang="nl-NL" sz="3200" dirty="0">
                <a:latin typeface="Verdana" panose="020B0604030504040204" pitchFamily="34" charset="0"/>
                <a:ea typeface="Verdana" panose="020B0604030504040204" pitchFamily="34" charset="0"/>
                <a:cs typeface="Verdana" panose="020B0604030504040204" pitchFamily="34" charset="0"/>
              </a:rPr>
            </a:br>
            <a:r>
              <a:rPr lang="en-GB" sz="3200" b="1" dirty="0">
                <a:latin typeface="Verdana" panose="020B0604030504040204" pitchFamily="34" charset="0"/>
                <a:ea typeface="Verdana" panose="020B0604030504040204" pitchFamily="34" charset="0"/>
                <a:cs typeface="Verdana" panose="020B0604030504040204" pitchFamily="34" charset="0"/>
              </a:rPr>
              <a:t>as little personal data as possible </a:t>
            </a:r>
            <a:r>
              <a:rPr lang="nl-NL" sz="3200" b="1" dirty="0">
                <a:latin typeface="Verdana" panose="020B0604030504040204" pitchFamily="34" charset="0"/>
                <a:ea typeface="Verdana" panose="020B0604030504040204" pitchFamily="34" charset="0"/>
                <a:cs typeface="Verdana" panose="020B0604030504040204" pitchFamily="34" charset="0"/>
              </a:rPr>
              <a:t/>
            </a:r>
            <a:br>
              <a:rPr lang="nl-NL" sz="3200" b="1" dirty="0">
                <a:latin typeface="Verdana" panose="020B0604030504040204" pitchFamily="34" charset="0"/>
                <a:ea typeface="Verdana" panose="020B0604030504040204" pitchFamily="34" charset="0"/>
                <a:cs typeface="Verdana" panose="020B0604030504040204" pitchFamily="34" charset="0"/>
              </a:rPr>
            </a:br>
            <a:r>
              <a:rPr lang="en-GB" sz="3200" dirty="0">
                <a:latin typeface="Verdana" panose="020B0604030504040204" pitchFamily="34" charset="0"/>
                <a:ea typeface="Verdana" panose="020B0604030504040204" pitchFamily="34" charset="0"/>
                <a:cs typeface="Verdana" panose="020B0604030504040204" pitchFamily="34" charset="0"/>
              </a:rPr>
              <a:t>will be requested and processed. </a:t>
            </a:r>
          </a:p>
          <a:p>
            <a:pPr>
              <a:lnSpc>
                <a:spcPct val="150000"/>
              </a:lnSpc>
            </a:pPr>
            <a:endParaRPr lang="en-GB" sz="3200" dirty="0">
              <a:latin typeface="Verdana" panose="020B0604030504040204" pitchFamily="34" charset="0"/>
              <a:ea typeface="Verdana" panose="020B0604030504040204" pitchFamily="34" charset="0"/>
              <a:cs typeface="Verdana" panose="020B0604030504040204" pitchFamily="34" charset="0"/>
            </a:endParaRPr>
          </a:p>
          <a:p>
            <a:pPr>
              <a:lnSpc>
                <a:spcPct val="150000"/>
              </a:lnSpc>
            </a:pPr>
            <a:r>
              <a:rPr lang="en-GB" sz="3200" b="1" dirty="0">
                <a:latin typeface="Verdana" panose="020B0604030504040204" pitchFamily="34" charset="0"/>
                <a:ea typeface="Verdana" panose="020B0604030504040204" pitchFamily="34" charset="0"/>
                <a:cs typeface="Verdana" panose="020B0604030504040204" pitchFamily="34" charset="0"/>
              </a:rPr>
              <a:t>That is why </a:t>
            </a:r>
            <a:r>
              <a:rPr lang="en-GB" sz="3200" b="1" i="1" dirty="0">
                <a:solidFill>
                  <a:srgbClr val="F58024"/>
                </a:solidFill>
                <a:latin typeface="Verdana" panose="020B0604030504040204" pitchFamily="34" charset="0"/>
                <a:ea typeface="Verdana" panose="020B0604030504040204" pitchFamily="34" charset="0"/>
                <a:cs typeface="Verdana" panose="020B0604030504040204" pitchFamily="34" charset="0"/>
              </a:rPr>
              <a:t>Privacy by Default</a:t>
            </a:r>
            <a:r>
              <a:rPr lang="en-GB" sz="3200" b="1" dirty="0">
                <a:latin typeface="Verdana" panose="020B0604030504040204" pitchFamily="34" charset="0"/>
                <a:ea typeface="Verdana" panose="020B0604030504040204" pitchFamily="34" charset="0"/>
                <a:cs typeface="Verdana" panose="020B0604030504040204" pitchFamily="34" charset="0"/>
              </a:rPr>
              <a:t> is a part of </a:t>
            </a:r>
            <a:r>
              <a:rPr lang="en-GB" sz="3200" b="1" i="1" dirty="0">
                <a:solidFill>
                  <a:srgbClr val="F58024"/>
                </a:solidFill>
                <a:latin typeface="Verdana" panose="020B0604030504040204" pitchFamily="34" charset="0"/>
                <a:ea typeface="Verdana" panose="020B0604030504040204" pitchFamily="34" charset="0"/>
                <a:cs typeface="Verdana" panose="020B0604030504040204" pitchFamily="34" charset="0"/>
              </a:rPr>
              <a:t>Privacy by Design</a:t>
            </a:r>
            <a:r>
              <a:rPr lang="en-GB" sz="3200" b="1" dirty="0">
                <a:latin typeface="Verdana" panose="020B0604030504040204" pitchFamily="34" charset="0"/>
                <a:ea typeface="Verdana" panose="020B0604030504040204" pitchFamily="34" charset="0"/>
                <a:cs typeface="Verdana" panose="020B0604030504040204" pitchFamily="34" charset="0"/>
              </a:rPr>
              <a:t>.</a:t>
            </a:r>
          </a:p>
        </p:txBody>
      </p:sp>
      <p:sp>
        <p:nvSpPr>
          <p:cNvPr id="5" name="Ovaal 4">
            <a:extLst>
              <a:ext uri="{FF2B5EF4-FFF2-40B4-BE49-F238E27FC236}">
                <a16:creationId xmlns:a16="http://schemas.microsoft.com/office/drawing/2014/main" id="{6397FCBC-B39D-304B-B807-DD4B4B32534C}"/>
              </a:ext>
            </a:extLst>
          </p:cNvPr>
          <p:cNvSpPr/>
          <p:nvPr/>
        </p:nvSpPr>
        <p:spPr>
          <a:xfrm>
            <a:off x="13056783" y="2736379"/>
            <a:ext cx="4969353" cy="4969353"/>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PRIVACY </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BY DEFAULT</a:t>
            </a:r>
            <a:endParaRPr lang="en-GB" sz="28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hoek 2">
            <a:extLst>
              <a:ext uri="{FF2B5EF4-FFF2-40B4-BE49-F238E27FC236}">
                <a16:creationId xmlns:a16="http://schemas.microsoft.com/office/drawing/2014/main" id="{CAF241AF-541A-F64A-B5FE-4F8B6B4D3605}"/>
              </a:ext>
            </a:extLst>
          </p:cNvPr>
          <p:cNvSpPr/>
          <p:nvPr/>
        </p:nvSpPr>
        <p:spPr>
          <a:xfrm>
            <a:off x="673008" y="1656259"/>
            <a:ext cx="11664495" cy="705678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al 5">
            <a:extLst>
              <a:ext uri="{FF2B5EF4-FFF2-40B4-BE49-F238E27FC236}">
                <a16:creationId xmlns:a16="http://schemas.microsoft.com/office/drawing/2014/main" id="{912EDDED-529E-4E46-AED7-9D248B47A6FE}"/>
              </a:ext>
            </a:extLst>
          </p:cNvPr>
          <p:cNvSpPr/>
          <p:nvPr/>
        </p:nvSpPr>
        <p:spPr>
          <a:xfrm>
            <a:off x="7628689" y="2736379"/>
            <a:ext cx="4969353" cy="4969353"/>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600" b="1" dirty="0">
                <a:solidFill>
                  <a:schemeClr val="tx1"/>
                </a:solidFill>
                <a:latin typeface="Verdana" panose="020B0604030504040204" pitchFamily="34" charset="0"/>
                <a:ea typeface="Verdana" panose="020B0604030504040204" pitchFamily="34" charset="0"/>
                <a:cs typeface="Verdana" panose="020B0604030504040204" pitchFamily="34" charset="0"/>
              </a:rPr>
              <a:t>The AWARENESS</a:t>
            </a:r>
            <a:r>
              <a:rPr lang="en-GB" sz="26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nl-NL" sz="26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26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600" b="1" dirty="0">
                <a:solidFill>
                  <a:schemeClr val="bg1"/>
                </a:solidFill>
                <a:latin typeface="Verdana" panose="020B0604030504040204" pitchFamily="34" charset="0"/>
                <a:ea typeface="Verdana" panose="020B0604030504040204" pitchFamily="34" charset="0"/>
                <a:cs typeface="Verdana" panose="020B0604030504040204" pitchFamily="34" charset="0"/>
              </a:rPr>
              <a:t>of the educator regarding privacy </a:t>
            </a:r>
          </a:p>
          <a:p>
            <a:pPr algn="ctr"/>
            <a:endParaRPr lang="en-GB" sz="2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en-GB" sz="2600" b="1" dirty="0">
                <a:solidFill>
                  <a:schemeClr val="tx1"/>
                </a:solidFill>
                <a:latin typeface="Verdana" panose="020B0604030504040204" pitchFamily="34" charset="0"/>
                <a:ea typeface="Verdana" panose="020B0604030504040204" pitchFamily="34" charset="0"/>
                <a:cs typeface="Verdana" panose="020B0604030504040204" pitchFamily="34" charset="0"/>
              </a:rPr>
              <a:t>THE EXEMPLARY FUNCTION </a:t>
            </a:r>
            <a:r>
              <a:rPr lang="nl-NL" sz="2600" b="1"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600" b="1"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GB" sz="2600" b="1" dirty="0">
                <a:solidFill>
                  <a:schemeClr val="bg1"/>
                </a:solidFill>
                <a:latin typeface="Verdana" panose="020B0604030504040204" pitchFamily="34" charset="0"/>
                <a:ea typeface="Verdana" panose="020B0604030504040204" pitchFamily="34" charset="0"/>
                <a:cs typeface="Verdana" panose="020B0604030504040204" pitchFamily="34" charset="0"/>
              </a:rPr>
              <a:t>that he/she fulfils</a:t>
            </a:r>
          </a:p>
        </p:txBody>
      </p:sp>
    </p:spTree>
    <p:extLst>
      <p:ext uri="{BB962C8B-B14F-4D97-AF65-F5344CB8AC3E}">
        <p14:creationId xmlns:p14="http://schemas.microsoft.com/office/powerpoint/2010/main" val="741486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BD24187-B9D1-2A45-8880-4D0816B1418B}"/>
              </a:ext>
            </a:extLst>
          </p:cNvPr>
          <p:cNvSpPr txBox="1"/>
          <p:nvPr/>
        </p:nvSpPr>
        <p:spPr>
          <a:xfrm>
            <a:off x="3228492" y="626569"/>
            <a:ext cx="12781420" cy="1569660"/>
          </a:xfrm>
          <a:prstGeom prst="rect">
            <a:avLst/>
          </a:prstGeom>
          <a:noFill/>
        </p:spPr>
        <p:txBody>
          <a:bodyPr wrap="square" rtlCol="0" anchor="ctr">
            <a:spAutoFit/>
          </a:bodyPr>
          <a:lstStyle/>
          <a:p>
            <a:pPr algn="ctr"/>
            <a:r>
              <a:rPr lang="en-GB" sz="4800" b="1" dirty="0">
                <a:latin typeface="Verdana" panose="020B0604030504040204" pitchFamily="34" charset="0"/>
                <a:ea typeface="Verdana" panose="020B0604030504040204" pitchFamily="34" charset="0"/>
                <a:cs typeface="Verdana" panose="020B0604030504040204" pitchFamily="34" charset="0"/>
              </a:rPr>
              <a:t>“</a:t>
            </a: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WHAT HAPPENS </a:t>
            </a:r>
            <a:r>
              <a:rPr lang="en-GB" sz="4800" b="1" dirty="0">
                <a:latin typeface="Verdana" panose="020B0604030504040204" pitchFamily="34" charset="0"/>
                <a:ea typeface="Verdana" panose="020B0604030504040204" pitchFamily="34" charset="0"/>
                <a:cs typeface="Verdana" panose="020B0604030504040204" pitchFamily="34" charset="0"/>
              </a:rPr>
              <a:t>in the classroom,</a:t>
            </a:r>
          </a:p>
          <a:p>
            <a:pPr algn="ct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STAYS</a:t>
            </a:r>
            <a:r>
              <a:rPr lang="en-GB" sz="4800" b="1" dirty="0">
                <a:latin typeface="Verdana" panose="020B0604030504040204" pitchFamily="34" charset="0"/>
                <a:ea typeface="Verdana" panose="020B0604030504040204" pitchFamily="34" charset="0"/>
                <a:cs typeface="Verdana" panose="020B0604030504040204" pitchFamily="34" charset="0"/>
              </a:rPr>
              <a:t> STAYS in the classroom”</a:t>
            </a:r>
          </a:p>
        </p:txBody>
      </p:sp>
      <p:sp>
        <p:nvSpPr>
          <p:cNvPr id="5" name="Ovaal 4">
            <a:extLst>
              <a:ext uri="{FF2B5EF4-FFF2-40B4-BE49-F238E27FC236}">
                <a16:creationId xmlns:a16="http://schemas.microsoft.com/office/drawing/2014/main" id="{6397FCBC-B39D-304B-B807-DD4B4B32534C}"/>
              </a:ext>
            </a:extLst>
          </p:cNvPr>
          <p:cNvSpPr/>
          <p:nvPr/>
        </p:nvSpPr>
        <p:spPr>
          <a:xfrm>
            <a:off x="16009912" y="312199"/>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PRIVACY </a:t>
            </a:r>
            <a:r>
              <a:rPr lang="nl-NL" sz="2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2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BY DEFAULT</a:t>
            </a:r>
            <a:endParaRPr lang="en-GB" sz="14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Ovaal 6">
            <a:extLst>
              <a:ext uri="{FF2B5EF4-FFF2-40B4-BE49-F238E27FC236}">
                <a16:creationId xmlns:a16="http://schemas.microsoft.com/office/drawing/2014/main" id="{55B740F7-B987-CD43-B79C-867547CDA567}"/>
              </a:ext>
            </a:extLst>
          </p:cNvPr>
          <p:cNvSpPr/>
          <p:nvPr/>
        </p:nvSpPr>
        <p:spPr>
          <a:xfrm>
            <a:off x="2927772" y="2976495"/>
            <a:ext cx="6134458" cy="6134458"/>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You are 'covered' if you are only using the internal systems.</a:t>
            </a:r>
          </a:p>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You have to be able to rely on this, otherwise the organisation has a problem</a:t>
            </a:r>
          </a:p>
        </p:txBody>
      </p:sp>
      <p:sp>
        <p:nvSpPr>
          <p:cNvPr id="8" name="Ovaal 7">
            <a:extLst>
              <a:ext uri="{FF2B5EF4-FFF2-40B4-BE49-F238E27FC236}">
                <a16:creationId xmlns:a16="http://schemas.microsoft.com/office/drawing/2014/main" id="{2D92581B-B3A4-8548-B06E-AEC527459ED2}"/>
              </a:ext>
            </a:extLst>
          </p:cNvPr>
          <p:cNvSpPr/>
          <p:nvPr/>
        </p:nvSpPr>
        <p:spPr>
          <a:xfrm>
            <a:off x="10969352" y="2976495"/>
            <a:ext cx="6134458" cy="6134458"/>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4000" b="1" dirty="0">
                <a:solidFill>
                  <a:schemeClr val="tx1"/>
                </a:solidFill>
                <a:latin typeface="Verdana" panose="020B0604030504040204" pitchFamily="34" charset="0"/>
                <a:ea typeface="Verdana" panose="020B0604030504040204" pitchFamily="34" charset="0"/>
                <a:cs typeface="Verdana" panose="020B0604030504040204" pitchFamily="34" charset="0"/>
              </a:rPr>
              <a:t>Outside these systems?</a:t>
            </a:r>
          </a:p>
          <a:p>
            <a:pPr algn="ctr"/>
            <a:endParaRPr lang="en-GB" sz="4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You're on </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your own!</a:t>
            </a:r>
          </a:p>
        </p:txBody>
      </p:sp>
    </p:spTree>
    <p:extLst>
      <p:ext uri="{BB962C8B-B14F-4D97-AF65-F5344CB8AC3E}">
        <p14:creationId xmlns:p14="http://schemas.microsoft.com/office/powerpoint/2010/main" val="3553472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BD24187-B9D1-2A45-8880-4D0816B1418B}"/>
              </a:ext>
            </a:extLst>
          </p:cNvPr>
          <p:cNvSpPr txBox="1"/>
          <p:nvPr/>
        </p:nvSpPr>
        <p:spPr>
          <a:xfrm>
            <a:off x="6072808" y="504131"/>
            <a:ext cx="7020780" cy="1849737"/>
          </a:xfrm>
          <a:prstGeom prst="rect">
            <a:avLst/>
          </a:prstGeom>
          <a:noFill/>
        </p:spPr>
        <p:txBody>
          <a:bodyPr wrap="square" rtlCol="0" anchor="ctr">
            <a:spAutoFit/>
          </a:bodyPr>
          <a:lstStyle/>
          <a:p>
            <a:pPr algn="ctr">
              <a:lnSpc>
                <a:spcPct val="150000"/>
              </a:lnSpc>
            </a:pPr>
            <a:r>
              <a:rPr lang="en-GB" sz="8800" b="1" dirty="0">
                <a:solidFill>
                  <a:srgbClr val="F58024"/>
                </a:solidFill>
                <a:latin typeface="Verdana" panose="020B0604030504040204" pitchFamily="34" charset="0"/>
                <a:ea typeface="Verdana" panose="020B0604030504040204" pitchFamily="34" charset="0"/>
                <a:cs typeface="Verdana" panose="020B0604030504040204" pitchFamily="34" charset="0"/>
              </a:rPr>
              <a:t>DOUBT?</a:t>
            </a:r>
          </a:p>
        </p:txBody>
      </p:sp>
      <p:sp>
        <p:nvSpPr>
          <p:cNvPr id="5" name="Ovaal 4">
            <a:extLst>
              <a:ext uri="{FF2B5EF4-FFF2-40B4-BE49-F238E27FC236}">
                <a16:creationId xmlns:a16="http://schemas.microsoft.com/office/drawing/2014/main" id="{6397FCBC-B39D-304B-B807-DD4B4B32534C}"/>
              </a:ext>
            </a:extLst>
          </p:cNvPr>
          <p:cNvSpPr/>
          <p:nvPr/>
        </p:nvSpPr>
        <p:spPr>
          <a:xfrm>
            <a:off x="16009912" y="312199"/>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PRIVACY </a:t>
            </a:r>
            <a:r>
              <a:rPr lang="nl-NL" sz="2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2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BY DEFAULT</a:t>
            </a:r>
            <a:endParaRPr lang="en-GB" sz="14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Ovaal 7">
            <a:extLst>
              <a:ext uri="{FF2B5EF4-FFF2-40B4-BE49-F238E27FC236}">
                <a16:creationId xmlns:a16="http://schemas.microsoft.com/office/drawing/2014/main" id="{2D92581B-B3A4-8548-B06E-AEC527459ED2}"/>
              </a:ext>
            </a:extLst>
          </p:cNvPr>
          <p:cNvSpPr/>
          <p:nvPr/>
        </p:nvSpPr>
        <p:spPr>
          <a:xfrm>
            <a:off x="6515969" y="2976495"/>
            <a:ext cx="6134458" cy="6134458"/>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3600" b="1" dirty="0">
                <a:solidFill>
                  <a:schemeClr val="tx1"/>
                </a:solidFill>
                <a:latin typeface="Verdana" panose="020B0604030504040204" pitchFamily="34" charset="0"/>
                <a:ea typeface="Verdana" panose="020B0604030504040204" pitchFamily="34" charset="0"/>
                <a:cs typeface="Verdana" panose="020B0604030504040204" pitchFamily="34" charset="0"/>
              </a:rPr>
              <a:t>Contact </a:t>
            </a:r>
            <a:r>
              <a:rPr lang="nl-NL" sz="3600" b="1"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3600" b="1"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GB" sz="3600" b="1" dirty="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nl-NL" sz="3600" b="1"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3600" b="1"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GB" sz="4800" b="1" dirty="0" err="1">
                <a:solidFill>
                  <a:schemeClr val="bg1"/>
                </a:solidFill>
                <a:latin typeface="Verdana" panose="020B0604030504040204" pitchFamily="34" charset="0"/>
                <a:ea typeface="Verdana" panose="020B0604030504040204" pitchFamily="34" charset="0"/>
                <a:cs typeface="Verdana" panose="020B0604030504040204" pitchFamily="34" charset="0"/>
              </a:rPr>
              <a:t>privacy officer </a:t>
            </a:r>
            <a:r>
              <a:rPr lang="en-GB" sz="3600" b="1" dirty="0">
                <a:solidFill>
                  <a:schemeClr val="tx1"/>
                </a:solidFill>
                <a:latin typeface="Verdana" panose="020B0604030504040204" pitchFamily="34" charset="0"/>
                <a:ea typeface="Verdana" panose="020B0604030504040204" pitchFamily="34" charset="0"/>
                <a:cs typeface="Verdana" panose="020B0604030504040204" pitchFamily="34" charset="0"/>
              </a:rPr>
              <a:t>within your organisation</a:t>
            </a:r>
            <a:endParaRPr lang="en-GB" sz="3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74320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28D77338-5AC2-1943-A4C8-62532B9050D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8002830" cy="1127760"/>
          </a:xfrm>
        </p:spPr>
        <p:txBody>
          <a:bodyPr/>
          <a:lstStyle/>
          <a:p>
            <a:pPr algn="l"/>
            <a:r>
              <a:rPr lang="en-GB" dirty="0"/>
              <a:t>WHAT DO YOU ALREADY KNOW?</a:t>
            </a:r>
          </a:p>
        </p:txBody>
      </p:sp>
    </p:spTree>
    <p:extLst>
      <p:ext uri="{BB962C8B-B14F-4D97-AF65-F5344CB8AC3E}">
        <p14:creationId xmlns:p14="http://schemas.microsoft.com/office/powerpoint/2010/main" val="2905868547"/>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The educator misses the train, so he gives the lecture via Facebook</a:t>
            </a:r>
          </a:p>
        </p:txBody>
      </p:sp>
      <p:sp>
        <p:nvSpPr>
          <p:cNvPr id="19" name="Ovaal 18">
            <a:extLst>
              <a:ext uri="{FF2B5EF4-FFF2-40B4-BE49-F238E27FC236}">
                <a16:creationId xmlns:a16="http://schemas.microsoft.com/office/drawing/2014/main" id="{396E1B27-8B48-404E-8000-D8FA0FA5B5D6}"/>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Students need a Facebook profile to follow the lesson</a:t>
            </a:r>
          </a:p>
        </p:txBody>
      </p:sp>
      <p:sp>
        <p:nvSpPr>
          <p:cNvPr id="20" name="Ovaal 19">
            <a:extLst>
              <a:ext uri="{FF2B5EF4-FFF2-40B4-BE49-F238E27FC236}">
                <a16:creationId xmlns:a16="http://schemas.microsoft.com/office/drawing/2014/main" id="{9AF29BDC-0462-644B-8DEF-CA62F60FDAEE}"/>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Students without a Facebook profile will miss this lecture </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14114" y="490354"/>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(potential processing of special) personal data</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vulnerable natural persons</a:t>
              </a: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the legal basis 'consent’ cannot be applied here</a:t>
              </a: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pic>
        <p:nvPicPr>
          <p:cNvPr id="3" name="Afbeelding 2">
            <a:extLst>
              <a:ext uri="{FF2B5EF4-FFF2-40B4-BE49-F238E27FC236}">
                <a16:creationId xmlns:a16="http://schemas.microsoft.com/office/drawing/2014/main" id="{A75B94A9-DEC9-C344-9B66-F7465F6C41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35201" y="1931838"/>
            <a:ext cx="2446216" cy="2216883"/>
          </a:xfrm>
          <a:prstGeom prst="rect">
            <a:avLst/>
          </a:prstGeom>
        </p:spPr>
      </p:pic>
    </p:spTree>
    <p:extLst>
      <p:ext uri="{BB962C8B-B14F-4D97-AF65-F5344CB8AC3E}">
        <p14:creationId xmlns:p14="http://schemas.microsoft.com/office/powerpoint/2010/main" val="420229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Tijdelijke aanduiding voor afbeelding 5">
            <a:extLst>
              <a:ext uri="{FF2B5EF4-FFF2-40B4-BE49-F238E27FC236}">
                <a16:creationId xmlns:a16="http://schemas.microsoft.com/office/drawing/2014/main" id="{80F0B9EF-5071-FF4D-8735-D56A548E949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 y="0"/>
            <a:ext cx="19202400" cy="10441235"/>
          </a:xfr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58024"/>
                </a:solidFill>
                <a:effectLst/>
                <a:uLnTx/>
                <a:uFillTx/>
                <a:latin typeface="Calibri"/>
                <a:ea typeface="+mn-ea"/>
                <a:cs typeface="+mn-cs"/>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Calibri"/>
              <a:ea typeface="+mn-ea"/>
              <a:cs typeface="+mn-cs"/>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1</a:t>
            </a:r>
          </a:p>
        </p:txBody>
      </p:sp>
      <p:sp>
        <p:nvSpPr>
          <p:cNvPr id="2" name="Rechthoek 1">
            <a:extLst>
              <a:ext uri="{FF2B5EF4-FFF2-40B4-BE49-F238E27FC236}">
                <a16:creationId xmlns:a16="http://schemas.microsoft.com/office/drawing/2014/main" id="{3D902947-5192-CE41-AF94-019660D25513}"/>
              </a:ext>
            </a:extLst>
          </p:cNvPr>
          <p:cNvSpPr/>
          <p:nvPr/>
        </p:nvSpPr>
        <p:spPr>
          <a:xfrm>
            <a:off x="-5430" y="0"/>
            <a:ext cx="19207830" cy="7992963"/>
          </a:xfrm>
          <a:prstGeom prst="rect">
            <a:avLst/>
          </a:prstGeom>
          <a:gradFill flip="none" rotWithShape="1">
            <a:gsLst>
              <a:gs pos="73000">
                <a:srgbClr val="FFFFFF">
                  <a:alpha val="9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1569660"/>
          </a:xfrm>
          <a:prstGeom prst="rect">
            <a:avLst/>
          </a:prstGeom>
          <a:noFill/>
        </p:spPr>
        <p:txBody>
          <a:bodyPr wrap="square" rtlCol="0" anchor="t">
            <a:spAutoFit/>
          </a:bodyPr>
          <a:lstStyle/>
          <a:p>
            <a:pPr lvl="0">
              <a:defRPr/>
            </a:pP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Does the GDPR fundamentally change education?</a:t>
            </a:r>
            <a:endParaRPr kumimoji="0" lang="en-GB" sz="4800" b="1" i="0" u="none" strike="noStrike" kern="1200" cap="none" spc="0" normalizeH="0" baseline="0" noProof="0" dirty="0">
              <a:ln>
                <a:noFill/>
              </a:ln>
              <a:solidFill>
                <a:srgbClr val="F58024"/>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a:extLst>
              <a:ext uri="{FF2B5EF4-FFF2-40B4-BE49-F238E27FC236}">
                <a16:creationId xmlns:a16="http://schemas.microsoft.com/office/drawing/2014/main" id="{8FC99D8C-3958-B145-8003-718D1A07E1DD}"/>
              </a:ext>
            </a:extLst>
          </p:cNvPr>
          <p:cNvSpPr txBox="1"/>
          <p:nvPr/>
        </p:nvSpPr>
        <p:spPr>
          <a:xfrm>
            <a:off x="2112369" y="2815454"/>
            <a:ext cx="16057784" cy="2308324"/>
          </a:xfrm>
          <a:prstGeom prst="rect">
            <a:avLst/>
          </a:prstGeom>
          <a:noFill/>
        </p:spPr>
        <p:txBody>
          <a:bodyPr wrap="square" rtlCol="0" anchor="t">
            <a:spAutoFit/>
          </a:bodyPr>
          <a:lstStyle/>
          <a:p>
            <a:pPr lvl="0" algn="r">
              <a:defRPr/>
            </a:pP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No. You will learn a new routine to put the proper handling of personal data first (Privacy by design and Privacy by default).</a:t>
            </a:r>
          </a:p>
        </p:txBody>
      </p:sp>
    </p:spTree>
    <p:extLst>
      <p:ext uri="{BB962C8B-B14F-4D97-AF65-F5344CB8AC3E}">
        <p14:creationId xmlns:p14="http://schemas.microsoft.com/office/powerpoint/2010/main" val="158176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Tijdelijke aanduiding voor afbeelding 5">
            <a:extLst>
              <a:ext uri="{FF2B5EF4-FFF2-40B4-BE49-F238E27FC236}">
                <a16:creationId xmlns:a16="http://schemas.microsoft.com/office/drawing/2014/main" id="{11A2E439-9AB7-A848-B759-E0171384BE95}"/>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 y="0"/>
            <a:ext cx="19202400" cy="10441235"/>
          </a:xfrm>
        </p:spPr>
      </p:pic>
      <p:sp>
        <p:nvSpPr>
          <p:cNvPr id="19" name="Rechthoek 18">
            <a:extLst>
              <a:ext uri="{FF2B5EF4-FFF2-40B4-BE49-F238E27FC236}">
                <a16:creationId xmlns:a16="http://schemas.microsoft.com/office/drawing/2014/main" id="{2EEA8394-735D-DC48-9338-D207AF2BAD11}"/>
              </a:ext>
            </a:extLst>
          </p:cNvPr>
          <p:cNvSpPr/>
          <p:nvPr/>
        </p:nvSpPr>
        <p:spPr>
          <a:xfrm>
            <a:off x="-5430" y="0"/>
            <a:ext cx="19207830" cy="9063934"/>
          </a:xfrm>
          <a:prstGeom prst="rect">
            <a:avLst/>
          </a:prstGeom>
          <a:gradFill flip="none" rotWithShape="1">
            <a:gsLst>
              <a:gs pos="73000">
                <a:srgbClr val="FFFFFF">
                  <a:alpha val="9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58024"/>
                </a:solidFill>
                <a:effectLst/>
                <a:uLnTx/>
                <a:uFillTx/>
                <a:latin typeface="Calibri"/>
                <a:ea typeface="+mn-ea"/>
                <a:cs typeface="+mn-cs"/>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Calibri"/>
              <a:ea typeface="+mn-ea"/>
              <a:cs typeface="+mn-cs"/>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2</a:t>
            </a:r>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1446550"/>
          </a:xfrm>
          <a:prstGeom prst="rect">
            <a:avLst/>
          </a:prstGeom>
          <a:noFill/>
        </p:spPr>
        <p:txBody>
          <a:bodyPr wrap="square" rtlCol="0" anchor="t">
            <a:spAutoFit/>
          </a:bodyPr>
          <a:lstStyle/>
          <a:p>
            <a:pPr lvl="0">
              <a:defRPr/>
            </a:pPr>
            <a:r>
              <a:rPr lang="en-GB" sz="4400" b="1" dirty="0">
                <a:solidFill>
                  <a:srgbClr val="F58024"/>
                </a:solidFill>
                <a:latin typeface="Verdana" panose="020B0604030504040204" pitchFamily="34" charset="0"/>
                <a:ea typeface="Verdana" panose="020B0604030504040204" pitchFamily="34" charset="0"/>
                <a:cs typeface="Verdana" panose="020B0604030504040204" pitchFamily="34" charset="0"/>
              </a:rPr>
              <a:t>There is still very little known about </a:t>
            </a:r>
            <a:r>
              <a:rPr lang="nl-NL" sz="4400" b="1" dirty="0">
                <a:solidFill>
                  <a:srgbClr val="F58024"/>
                </a:solidFill>
                <a:latin typeface="Verdana" panose="020B0604030504040204" pitchFamily="34" charset="0"/>
                <a:ea typeface="Verdana" panose="020B0604030504040204" pitchFamily="34" charset="0"/>
                <a:cs typeface="Verdana" panose="020B0604030504040204" pitchFamily="34" charset="0"/>
              </a:rPr>
              <a:t/>
            </a:r>
            <a:br>
              <a:rPr lang="nl-NL" sz="4400" b="1" dirty="0">
                <a:solidFill>
                  <a:srgbClr val="F58024"/>
                </a:solidFill>
                <a:latin typeface="Verdana" panose="020B0604030504040204" pitchFamily="34" charset="0"/>
                <a:ea typeface="Verdana" panose="020B0604030504040204" pitchFamily="34" charset="0"/>
                <a:cs typeface="Verdana" panose="020B0604030504040204" pitchFamily="34" charset="0"/>
              </a:rPr>
            </a:br>
            <a:r>
              <a:rPr lang="en-GB" sz="4400" b="1" dirty="0">
                <a:solidFill>
                  <a:srgbClr val="F58024"/>
                </a:solidFill>
                <a:latin typeface="Verdana" panose="020B0604030504040204" pitchFamily="34" charset="0"/>
                <a:ea typeface="Verdana" panose="020B0604030504040204" pitchFamily="34" charset="0"/>
                <a:cs typeface="Verdana" panose="020B0604030504040204" pitchFamily="34" charset="0"/>
              </a:rPr>
              <a:t>this new legislation!</a:t>
            </a:r>
            <a:endParaRPr kumimoji="0" lang="en-GB" sz="4400" b="1" i="0" u="none" strike="noStrike" kern="1200" cap="none" spc="0" normalizeH="0" baseline="0" noProof="0" dirty="0">
              <a:ln>
                <a:noFill/>
              </a:ln>
              <a:solidFill>
                <a:srgbClr val="F58024"/>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a:extLst>
              <a:ext uri="{FF2B5EF4-FFF2-40B4-BE49-F238E27FC236}">
                <a16:creationId xmlns:a16="http://schemas.microsoft.com/office/drawing/2014/main" id="{8FC99D8C-3958-B145-8003-718D1A07E1DD}"/>
              </a:ext>
            </a:extLst>
          </p:cNvPr>
          <p:cNvSpPr txBox="1"/>
          <p:nvPr/>
        </p:nvSpPr>
        <p:spPr>
          <a:xfrm>
            <a:off x="2904456" y="2486941"/>
            <a:ext cx="15265696" cy="6186309"/>
          </a:xfrm>
          <a:prstGeom prst="rect">
            <a:avLst/>
          </a:prstGeom>
          <a:noFill/>
        </p:spPr>
        <p:txBody>
          <a:bodyPr wrap="square" rtlCol="0" anchor="t">
            <a:spAutoFit/>
          </a:bodyPr>
          <a:lstStyle/>
          <a:p>
            <a:pPr lvl="0" algn="r">
              <a:defRPr/>
            </a:pPr>
            <a:r>
              <a:rPr lang="en-GB" sz="4400" b="1" dirty="0">
                <a:solidFill>
                  <a:srgbClr val="000000"/>
                </a:solidFill>
                <a:latin typeface="Verdana" panose="020B0604030504040204" pitchFamily="34" charset="0"/>
                <a:ea typeface="Verdana" panose="020B0604030504040204" pitchFamily="34" charset="0"/>
                <a:cs typeface="Verdana" panose="020B0604030504040204" pitchFamily="34" charset="0"/>
              </a:rPr>
              <a:t>Indeed, there is not one document that states exactly what everyone needs to do in any given situation. But the purpose of the GDPR is to ensure that personal data are handled with due care. </a:t>
            </a:r>
          </a:p>
          <a:p>
            <a:pPr lvl="0" algn="r">
              <a:defRPr/>
            </a:pPr>
            <a:endParaRPr lang="en-GB" sz="44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lvl="0" algn="r">
              <a:defRPr/>
            </a:pPr>
            <a:r>
              <a:rPr lang="en-GB" sz="4400" b="1" dirty="0">
                <a:solidFill>
                  <a:srgbClr val="000000"/>
                </a:solidFill>
                <a:latin typeface="Verdana" panose="020B0604030504040204" pitchFamily="34" charset="0"/>
                <a:ea typeface="Verdana" panose="020B0604030504040204" pitchFamily="34" charset="0"/>
                <a:cs typeface="Verdana" panose="020B0604030504040204" pitchFamily="34" charset="0"/>
              </a:rPr>
              <a:t>Your data as well.</a:t>
            </a:r>
          </a:p>
          <a:p>
            <a:pPr lvl="0" algn="r">
              <a:defRPr/>
            </a:pPr>
            <a:endParaRPr lang="en-GB" sz="44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lvl="0" algn="r">
              <a:defRPr/>
            </a:pPr>
            <a:endParaRPr kumimoji="0" lang="en-GB" sz="4400" b="1"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1321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3718649"/>
            <a:ext cx="12817424" cy="923330"/>
          </a:xfrm>
          <a:prstGeom prst="rect">
            <a:avLst/>
          </a:prstGeom>
          <a:noFill/>
        </p:spPr>
        <p:txBody>
          <a:bodyPr wrap="square" rtlCol="0" anchor="ctr">
            <a:spAutoFit/>
          </a:bodyPr>
          <a:lstStyle/>
          <a:p>
            <a:pPr algn="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Do you have something to hide?</a:t>
            </a:r>
          </a:p>
        </p:txBody>
      </p:sp>
      <p:sp>
        <p:nvSpPr>
          <p:cNvPr id="4" name="Tekstvak 3">
            <a:extLst>
              <a:ext uri="{FF2B5EF4-FFF2-40B4-BE49-F238E27FC236}">
                <a16:creationId xmlns:a16="http://schemas.microsoft.com/office/drawing/2014/main" id="{8F8AA59C-8805-3A48-878F-2BA1ED24E741}"/>
              </a:ext>
            </a:extLst>
          </p:cNvPr>
          <p:cNvSpPr txBox="1"/>
          <p:nvPr/>
        </p:nvSpPr>
        <p:spPr>
          <a:xfrm>
            <a:off x="1176264" y="5781040"/>
            <a:ext cx="12817424" cy="1754326"/>
          </a:xfrm>
          <a:prstGeom prst="rect">
            <a:avLst/>
          </a:prstGeom>
          <a:noFill/>
        </p:spPr>
        <p:txBody>
          <a:bodyPr wrap="square" rtlCol="0" anchor="ctr">
            <a:spAutoFit/>
          </a:bodyPr>
          <a:lstStyle/>
          <a:p>
            <a:pPr algn="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Is installing a camera   </a:t>
            </a:r>
            <a: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in a changing room permitted?</a:t>
            </a:r>
          </a:p>
        </p:txBody>
      </p:sp>
    </p:spTree>
    <p:extLst>
      <p:ext uri="{BB962C8B-B14F-4D97-AF65-F5344CB8AC3E}">
        <p14:creationId xmlns:p14="http://schemas.microsoft.com/office/powerpoint/2010/main" val="895045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Tijdelijke aanduiding voor afbeelding 5">
            <a:extLst>
              <a:ext uri="{FF2B5EF4-FFF2-40B4-BE49-F238E27FC236}">
                <a16:creationId xmlns:a16="http://schemas.microsoft.com/office/drawing/2014/main" id="{7D013629-0DAC-B443-8A57-80A4F9D4824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 y="0"/>
            <a:ext cx="19202400" cy="10441235"/>
          </a:xfrm>
        </p:spPr>
      </p:pic>
      <p:sp>
        <p:nvSpPr>
          <p:cNvPr id="19" name="Rechthoek 18">
            <a:extLst>
              <a:ext uri="{FF2B5EF4-FFF2-40B4-BE49-F238E27FC236}">
                <a16:creationId xmlns:a16="http://schemas.microsoft.com/office/drawing/2014/main" id="{742F13C8-010D-224E-A521-FCB52E743D5C}"/>
              </a:ext>
            </a:extLst>
          </p:cNvPr>
          <p:cNvSpPr/>
          <p:nvPr/>
        </p:nvSpPr>
        <p:spPr>
          <a:xfrm>
            <a:off x="-5430" y="0"/>
            <a:ext cx="19207830" cy="9008647"/>
          </a:xfrm>
          <a:prstGeom prst="rect">
            <a:avLst/>
          </a:prstGeom>
          <a:gradFill flip="none" rotWithShape="1">
            <a:gsLst>
              <a:gs pos="73000">
                <a:srgbClr val="FFFFFF">
                  <a:alpha val="9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58024"/>
                </a:solidFill>
                <a:effectLst/>
                <a:uLnTx/>
                <a:uFillTx/>
                <a:latin typeface="Calibri"/>
                <a:ea typeface="+mn-ea"/>
                <a:cs typeface="+mn-cs"/>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Calibri"/>
              <a:ea typeface="+mn-ea"/>
              <a:cs typeface="+mn-cs"/>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3</a:t>
            </a:r>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830997"/>
          </a:xfrm>
          <a:prstGeom prst="rect">
            <a:avLst/>
          </a:prstGeom>
          <a:noFill/>
        </p:spPr>
        <p:txBody>
          <a:bodyPr wrap="square" rtlCol="0" anchor="t">
            <a:spAutoFit/>
          </a:bodyPr>
          <a:lstStyle/>
          <a:p>
            <a:pPr lvl="0">
              <a:defRPr/>
            </a:pP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Add question</a:t>
            </a:r>
            <a:endParaRPr kumimoji="0" lang="en-GB" sz="4800" b="1" i="0" u="none" strike="noStrike" kern="1200" cap="none" spc="0" normalizeH="0" baseline="0" noProof="0" dirty="0">
              <a:ln>
                <a:noFill/>
              </a:ln>
              <a:solidFill>
                <a:srgbClr val="F58024"/>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a:extLst>
              <a:ext uri="{FF2B5EF4-FFF2-40B4-BE49-F238E27FC236}">
                <a16:creationId xmlns:a16="http://schemas.microsoft.com/office/drawing/2014/main" id="{8FC99D8C-3958-B145-8003-718D1A07E1DD}"/>
              </a:ext>
            </a:extLst>
          </p:cNvPr>
          <p:cNvSpPr txBox="1"/>
          <p:nvPr/>
        </p:nvSpPr>
        <p:spPr>
          <a:xfrm>
            <a:off x="816225" y="2861510"/>
            <a:ext cx="17353928" cy="830997"/>
          </a:xfrm>
          <a:prstGeom prst="rect">
            <a:avLst/>
          </a:prstGeom>
          <a:noFill/>
        </p:spPr>
        <p:txBody>
          <a:bodyPr wrap="square" rtlCol="0" anchor="t">
            <a:spAutoFit/>
          </a:bodyPr>
          <a:lstStyle/>
          <a:p>
            <a:pPr lvl="0" algn="r">
              <a:defRPr/>
            </a:pP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Add answer</a:t>
            </a:r>
            <a:endParaRPr kumimoji="0" lang="en-GB" sz="4800" b="1"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52532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384176" y="720155"/>
            <a:ext cx="2088232" cy="2088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5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hlinkClick r:id="rId3"/>
            <a:extLst>
              <a:ext uri="{FF2B5EF4-FFF2-40B4-BE49-F238E27FC236}">
                <a16:creationId xmlns:a16="http://schemas.microsoft.com/office/drawing/2014/main" id="{0A1C8CB7-B1BF-E943-A3AA-7C53CDE2E5F9}"/>
              </a:ext>
            </a:extLst>
          </p:cNvPr>
          <p:cNvSpPr txBox="1"/>
          <p:nvPr/>
        </p:nvSpPr>
        <p:spPr>
          <a:xfrm>
            <a:off x="4488632" y="3965451"/>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GDPR manual [Ministry of Justice and Security]</a:t>
            </a:r>
          </a:p>
        </p:txBody>
      </p:sp>
      <p:sp>
        <p:nvSpPr>
          <p:cNvPr id="8" name="Tekstvak 7">
            <a:extLst>
              <a:ext uri="{FF2B5EF4-FFF2-40B4-BE49-F238E27FC236}">
                <a16:creationId xmlns:a16="http://schemas.microsoft.com/office/drawing/2014/main" id="{18ED4264-D4BD-2846-99A9-3B45ECAFEFA0}"/>
              </a:ext>
            </a:extLst>
          </p:cNvPr>
          <p:cNvSpPr txBox="1"/>
          <p:nvPr/>
        </p:nvSpPr>
        <p:spPr>
          <a:xfrm>
            <a:off x="2688432" y="794775"/>
            <a:ext cx="2565126" cy="1938992"/>
          </a:xfrm>
          <a:prstGeom prst="rect">
            <a:avLst/>
          </a:prstGeom>
          <a:noFill/>
        </p:spPr>
        <p:txBody>
          <a:bodyPr wrap="none" rtlCol="0">
            <a:spAutoFit/>
          </a:bodyPr>
          <a:lstStyle/>
          <a:p>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WOULD YOU LIKE TO </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KNOW MORE?</a:t>
            </a:r>
          </a:p>
          <a:p>
            <a:r>
              <a:rPr lang="en-GB" sz="4000" i="1" dirty="0">
                <a:solidFill>
                  <a:schemeClr val="bg1"/>
                </a:solidFill>
                <a:latin typeface="Verdana" panose="020B0604030504040204" pitchFamily="34" charset="0"/>
                <a:ea typeface="Verdana" panose="020B0604030504040204" pitchFamily="34" charset="0"/>
                <a:cs typeface="Verdana" panose="020B0604030504040204" pitchFamily="34" charset="0"/>
              </a:rPr>
              <a:t>Links</a:t>
            </a:r>
          </a:p>
        </p:txBody>
      </p:sp>
      <p:sp>
        <p:nvSpPr>
          <p:cNvPr id="11" name="Tekstvak 10">
            <a:hlinkClick r:id="rId3"/>
            <a:extLst>
              <a:ext uri="{FF2B5EF4-FFF2-40B4-BE49-F238E27FC236}">
                <a16:creationId xmlns:a16="http://schemas.microsoft.com/office/drawing/2014/main" id="{4C8F968E-5233-3040-88D7-A5EE2104FA12}"/>
              </a:ext>
            </a:extLst>
          </p:cNvPr>
          <p:cNvSpPr txBox="1"/>
          <p:nvPr/>
        </p:nvSpPr>
        <p:spPr>
          <a:xfrm>
            <a:off x="4488632" y="5189587"/>
            <a:ext cx="13969552"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General Data Protection Regulation</a:t>
            </a:r>
          </a:p>
        </p:txBody>
      </p:sp>
      <p:sp>
        <p:nvSpPr>
          <p:cNvPr id="12" name="Tekstvak 11">
            <a:hlinkClick r:id="rId3"/>
            <a:extLst>
              <a:ext uri="{FF2B5EF4-FFF2-40B4-BE49-F238E27FC236}">
                <a16:creationId xmlns:a16="http://schemas.microsoft.com/office/drawing/2014/main" id="{B68BB91A-4B54-1743-8948-89BC7B359AF6}"/>
              </a:ext>
            </a:extLst>
          </p:cNvPr>
          <p:cNvSpPr txBox="1"/>
          <p:nvPr/>
        </p:nvSpPr>
        <p:spPr>
          <a:xfrm>
            <a:off x="4488632" y="6413723"/>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Personal Data Authority</a:t>
            </a:r>
          </a:p>
        </p:txBody>
      </p:sp>
      <p:sp>
        <p:nvSpPr>
          <p:cNvPr id="13" name="Tekstvak 12">
            <a:hlinkClick r:id="rId3"/>
            <a:extLst>
              <a:ext uri="{FF2B5EF4-FFF2-40B4-BE49-F238E27FC236}">
                <a16:creationId xmlns:a16="http://schemas.microsoft.com/office/drawing/2014/main" id="{0225082B-07BF-D24C-8E20-99184B3A8224}"/>
              </a:ext>
            </a:extLst>
          </p:cNvPr>
          <p:cNvSpPr txBox="1"/>
          <p:nvPr/>
        </p:nvSpPr>
        <p:spPr>
          <a:xfrm>
            <a:off x="4488632" y="7637859"/>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VSNU codes of conduct</a:t>
            </a:r>
          </a:p>
        </p:txBody>
      </p:sp>
      <p:sp>
        <p:nvSpPr>
          <p:cNvPr id="2" name="Rechthoek 1">
            <a:hlinkClick r:id="rId4"/>
            <a:extLst>
              <a:ext uri="{FF2B5EF4-FFF2-40B4-BE49-F238E27FC236}">
                <a16:creationId xmlns:a16="http://schemas.microsoft.com/office/drawing/2014/main" id="{5DC1CE12-901F-1042-9E82-332C80BFD195}"/>
              </a:ext>
            </a:extLst>
          </p:cNvPr>
          <p:cNvSpPr/>
          <p:nvPr/>
        </p:nvSpPr>
        <p:spPr>
          <a:xfrm>
            <a:off x="4344616" y="3884587"/>
            <a:ext cx="10441160"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hoek 8">
            <a:hlinkClick r:id="rId5"/>
            <a:extLst>
              <a:ext uri="{FF2B5EF4-FFF2-40B4-BE49-F238E27FC236}">
                <a16:creationId xmlns:a16="http://schemas.microsoft.com/office/drawing/2014/main" id="{D617528D-C0F4-3044-A720-670B727E3AC3}"/>
              </a:ext>
            </a:extLst>
          </p:cNvPr>
          <p:cNvSpPr/>
          <p:nvPr/>
        </p:nvSpPr>
        <p:spPr>
          <a:xfrm>
            <a:off x="4486812" y="5108276"/>
            <a:ext cx="13107275"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hlinkClick r:id="rId6"/>
            <a:extLst>
              <a:ext uri="{FF2B5EF4-FFF2-40B4-BE49-F238E27FC236}">
                <a16:creationId xmlns:a16="http://schemas.microsoft.com/office/drawing/2014/main" id="{B7265B3E-7BA6-954C-BE0B-E0DB3BC07A43}"/>
              </a:ext>
            </a:extLst>
          </p:cNvPr>
          <p:cNvSpPr/>
          <p:nvPr/>
        </p:nvSpPr>
        <p:spPr>
          <a:xfrm>
            <a:off x="4486811" y="6331965"/>
            <a:ext cx="8282741"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hthoek 13">
            <a:hlinkClick r:id="rId7"/>
            <a:extLst>
              <a:ext uri="{FF2B5EF4-FFF2-40B4-BE49-F238E27FC236}">
                <a16:creationId xmlns:a16="http://schemas.microsoft.com/office/drawing/2014/main" id="{F0923D56-7694-0E42-BDEA-F08E0C53D9A3}"/>
              </a:ext>
            </a:extLst>
          </p:cNvPr>
          <p:cNvSpPr/>
          <p:nvPr/>
        </p:nvSpPr>
        <p:spPr>
          <a:xfrm>
            <a:off x="4486811" y="7555654"/>
            <a:ext cx="5978485"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kstvak 14">
            <a:hlinkClick r:id="rId3"/>
            <a:extLst>
              <a:ext uri="{FF2B5EF4-FFF2-40B4-BE49-F238E27FC236}">
                <a16:creationId xmlns:a16="http://schemas.microsoft.com/office/drawing/2014/main" id="{DEF75896-593F-DB4C-89F5-EEE5CB48AEF9}"/>
              </a:ext>
            </a:extLst>
          </p:cNvPr>
          <p:cNvSpPr txBox="1"/>
          <p:nvPr/>
        </p:nvSpPr>
        <p:spPr>
          <a:xfrm>
            <a:off x="4486811" y="8779345"/>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Contact privacy officer of the organisation</a:t>
            </a:r>
          </a:p>
        </p:txBody>
      </p:sp>
    </p:spTree>
    <p:extLst>
      <p:ext uri="{BB962C8B-B14F-4D97-AF65-F5344CB8AC3E}">
        <p14:creationId xmlns:p14="http://schemas.microsoft.com/office/powerpoint/2010/main" val="1592932820"/>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DFA51AC5-DB5A-C74B-9555-B5DC54356600}"/>
              </a:ext>
            </a:extLst>
          </p:cNvPr>
          <p:cNvPicPr>
            <a:picLocks noChangeAspect="1"/>
          </p:cNvPicPr>
          <p:nvPr/>
        </p:nvPicPr>
        <p:blipFill rotWithShape="1">
          <a:blip r:embed="rId3" cstate="screen">
            <a:alphaModFix amt="44000"/>
            <a:extLst>
              <a:ext uri="{28A0092B-C50C-407E-A947-70E740481C1C}">
                <a14:useLocalDpi xmlns:a14="http://schemas.microsoft.com/office/drawing/2010/main"/>
              </a:ext>
            </a:extLst>
          </a:blip>
          <a:srcRect/>
          <a:stretch/>
        </p:blipFill>
        <p:spPr>
          <a:xfrm>
            <a:off x="-39619" y="288107"/>
            <a:ext cx="19240326" cy="8352928"/>
          </a:xfrm>
          <a:prstGeom prst="rect">
            <a:avLst/>
          </a:prstGeom>
        </p:spPr>
      </p:pic>
      <p:sp>
        <p:nvSpPr>
          <p:cNvPr id="2" name="Titel 1">
            <a:extLst>
              <a:ext uri="{FF2B5EF4-FFF2-40B4-BE49-F238E27FC236}">
                <a16:creationId xmlns:a16="http://schemas.microsoft.com/office/drawing/2014/main" id="{26711885-0CDC-4056-B61D-6BFBE261DB13}"/>
              </a:ext>
            </a:extLst>
          </p:cNvPr>
          <p:cNvSpPr>
            <a:spLocks noGrp="1"/>
          </p:cNvSpPr>
          <p:nvPr>
            <p:ph type="title"/>
          </p:nvPr>
        </p:nvSpPr>
        <p:spPr>
          <a:xfrm>
            <a:off x="384176" y="3527703"/>
            <a:ext cx="18434048" cy="1231106"/>
          </a:xfrm>
        </p:spPr>
        <p:txBody>
          <a:bodyPr/>
          <a:lstStyle/>
          <a:p>
            <a:r>
              <a:rPr lang="en-GB" sz="8000" dirty="0"/>
              <a:t>SURF PRIVACY AWARENESS</a:t>
            </a:r>
          </a:p>
        </p:txBody>
      </p:sp>
      <p:sp>
        <p:nvSpPr>
          <p:cNvPr id="3" name="Tijdelijke aanduiding voor tekst 2">
            <a:extLst>
              <a:ext uri="{FF2B5EF4-FFF2-40B4-BE49-F238E27FC236}">
                <a16:creationId xmlns:a16="http://schemas.microsoft.com/office/drawing/2014/main" id="{11D75418-186F-4714-9DB3-2F059E65DEC9}"/>
              </a:ext>
            </a:extLst>
          </p:cNvPr>
          <p:cNvSpPr>
            <a:spLocks noGrp="1"/>
          </p:cNvSpPr>
          <p:nvPr>
            <p:ph type="body" sz="quarter" idx="10"/>
          </p:nvPr>
        </p:nvSpPr>
        <p:spPr>
          <a:xfrm>
            <a:off x="1608312" y="4766135"/>
            <a:ext cx="13022088" cy="707886"/>
          </a:xfrm>
        </p:spPr>
        <p:txBody>
          <a:bodyPr/>
          <a:lstStyle/>
          <a:p>
            <a:pPr algn="l"/>
            <a:r>
              <a:rPr lang="en-GB" sz="3200" i="1" dirty="0"/>
              <a:t>GDPR training for educators</a:t>
            </a:r>
          </a:p>
        </p:txBody>
      </p:sp>
      <p:sp>
        <p:nvSpPr>
          <p:cNvPr id="8" name="bk object 18">
            <a:extLst>
              <a:ext uri="{FF2B5EF4-FFF2-40B4-BE49-F238E27FC236}">
                <a16:creationId xmlns:a16="http://schemas.microsoft.com/office/drawing/2014/main" id="{DFED2A6B-3B81-174A-B6F0-749D9B7F927C}"/>
              </a:ext>
            </a:extLst>
          </p:cNvPr>
          <p:cNvSpPr/>
          <p:nvPr/>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9" name="bk object 18">
            <a:extLst>
              <a:ext uri="{FF2B5EF4-FFF2-40B4-BE49-F238E27FC236}">
                <a16:creationId xmlns:a16="http://schemas.microsoft.com/office/drawing/2014/main" id="{5E1921D5-06F0-724A-86F8-E6311B9C3287}"/>
              </a:ext>
            </a:extLst>
          </p:cNvPr>
          <p:cNvSpPr/>
          <p:nvPr/>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2" name="object 5">
            <a:extLst>
              <a:ext uri="{FF2B5EF4-FFF2-40B4-BE49-F238E27FC236}">
                <a16:creationId xmlns:a16="http://schemas.microsoft.com/office/drawing/2014/main" id="{7077866E-7F43-4D4D-8A44-AEF99F9E2E1B}"/>
              </a:ext>
            </a:extLst>
          </p:cNvPr>
          <p:cNvSpPr/>
          <p:nvPr/>
        </p:nvSpPr>
        <p:spPr>
          <a:xfrm>
            <a:off x="744216" y="8307006"/>
            <a:ext cx="2084063" cy="2084060"/>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0" name="Tijdelijke aanduiding voor tekst 2">
            <a:extLst>
              <a:ext uri="{FF2B5EF4-FFF2-40B4-BE49-F238E27FC236}">
                <a16:creationId xmlns:a16="http://schemas.microsoft.com/office/drawing/2014/main" id="{1E170F78-8394-B644-91BC-8DF77AC7B466}"/>
              </a:ext>
            </a:extLst>
          </p:cNvPr>
          <p:cNvSpPr txBox="1">
            <a:spLocks/>
          </p:cNvSpPr>
          <p:nvPr/>
        </p:nvSpPr>
        <p:spPr>
          <a:xfrm>
            <a:off x="10393288" y="9071193"/>
            <a:ext cx="8568952" cy="1586066"/>
          </a:xfrm>
          <a:prstGeom prst="rect">
            <a:avLst/>
          </a:prstGeom>
        </p:spPr>
        <p:txBody>
          <a:bodyPr wrap="square" lIns="0" tIns="0" rIns="0" bIns="0" anchor="b">
            <a:noAutofit/>
          </a:bodyPr>
          <a:lstStyle>
            <a:lvl1pPr marL="0" algn="ctr" eaLnBrk="1" hangingPunct="1">
              <a:defRPr sz="4600">
                <a:latin typeface="Verdana" panose="020B0604030504040204" pitchFamily="34" charset="0"/>
                <a:ea typeface="Verdana" panose="020B0604030504040204" pitchFamily="34" charset="0"/>
                <a:cs typeface="Verdana" panose="020B0604030504040204" pitchFamily="34" charset="0"/>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pPr algn="l" defTabSz="914400">
              <a:lnSpc>
                <a:spcPct val="150000"/>
              </a:lnSpc>
            </a:pPr>
            <a:r>
              <a:rPr lang="en-GB" sz="2000" b="1" i="1" kern="0" dirty="0">
                <a:solidFill>
                  <a:srgbClr val="F58024"/>
                </a:solidFill>
              </a:rPr>
              <a:t>This training has been made possible by: </a:t>
            </a:r>
          </a:p>
          <a:p>
            <a:pPr algn="l" defTabSz="914400">
              <a:lnSpc>
                <a:spcPct val="150000"/>
              </a:lnSpc>
            </a:pPr>
            <a:r>
              <a:rPr lang="en-GB" sz="2000" b="1" kern="0" dirty="0">
                <a:solidFill>
                  <a:sysClr val="windowText" lastClr="000000"/>
                </a:solidFill>
              </a:rPr>
              <a:t>Erik van den </a:t>
            </a:r>
            <a:r>
              <a:rPr lang="en-GB" sz="2000" b="1" kern="0" dirty="0" err="1">
                <a:solidFill>
                  <a:sysClr val="windowText" lastClr="000000"/>
                </a:solidFill>
              </a:rPr>
              <a:t>Beld</a:t>
            </a:r>
            <a:r>
              <a:rPr lang="en-GB" sz="2000" b="1" kern="0" dirty="0">
                <a:solidFill>
                  <a:sysClr val="windowText" lastClr="000000"/>
                </a:solidFill>
              </a:rPr>
              <a:t> </a:t>
            </a:r>
            <a:r>
              <a:rPr lang="en-GB" sz="2000" kern="0" dirty="0">
                <a:solidFill>
                  <a:sysClr val="windowText" lastClr="000000"/>
                </a:solidFill>
              </a:rPr>
              <a:t>(DPO / educator, Saxion University of Applied Sciences)</a:t>
            </a:r>
          </a:p>
          <a:p>
            <a:pPr algn="l" defTabSz="914400">
              <a:lnSpc>
                <a:spcPct val="150000"/>
              </a:lnSpc>
            </a:pPr>
            <a:r>
              <a:rPr lang="en-GB" sz="2000" b="1" kern="0" dirty="0">
                <a:solidFill>
                  <a:sysClr val="windowText" lastClr="000000"/>
                </a:solidFill>
              </a:rPr>
              <a:t>Sander van Acht </a:t>
            </a:r>
            <a:r>
              <a:rPr lang="en-GB" sz="2000" kern="0" dirty="0">
                <a:solidFill>
                  <a:sysClr val="windowText" lastClr="000000"/>
                </a:solidFill>
              </a:rPr>
              <a:t>(Flooow, educational concept)</a:t>
            </a:r>
          </a:p>
          <a:p>
            <a:pPr algn="l" defTabSz="914400">
              <a:lnSpc>
                <a:spcPct val="150000"/>
              </a:lnSpc>
            </a:pPr>
            <a:r>
              <a:rPr lang="en-GB" sz="2000" b="1" kern="0" dirty="0">
                <a:solidFill>
                  <a:sysClr val="windowText" lastClr="000000"/>
                </a:solidFill>
              </a:rPr>
              <a:t>Maarten van der Schaal </a:t>
            </a:r>
            <a:r>
              <a:rPr lang="en-GB" sz="2000" kern="0" dirty="0">
                <a:solidFill>
                  <a:sysClr val="windowText" lastClr="000000"/>
                </a:solidFill>
              </a:rPr>
              <a:t>(NIEUWBERICHT, slide design)</a:t>
            </a:r>
          </a:p>
        </p:txBody>
      </p:sp>
    </p:spTree>
    <p:extLst>
      <p:ext uri="{BB962C8B-B14F-4D97-AF65-F5344CB8AC3E}">
        <p14:creationId xmlns:p14="http://schemas.microsoft.com/office/powerpoint/2010/main" val="294192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2247131"/>
            <a:ext cx="12817424" cy="3416320"/>
          </a:xfrm>
          <a:prstGeom prst="rect">
            <a:avLst/>
          </a:prstGeom>
          <a:noFill/>
        </p:spPr>
        <p:txBody>
          <a:bodyPr wrap="square" rtlCol="0" anchor="ctr">
            <a:spAutoFit/>
          </a:bodyPr>
          <a:lstStyle/>
          <a:p>
            <a:pPr algn="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Does a customs officer at Schiphol Airport have the authority to search you before boarding a flight?</a:t>
            </a:r>
          </a:p>
        </p:txBody>
      </p:sp>
      <p:sp>
        <p:nvSpPr>
          <p:cNvPr id="4" name="Tekstvak 3">
            <a:extLst>
              <a:ext uri="{FF2B5EF4-FFF2-40B4-BE49-F238E27FC236}">
                <a16:creationId xmlns:a16="http://schemas.microsoft.com/office/drawing/2014/main" id="{7DC83414-DCDA-3B47-A30F-1E41FE27BC0F}"/>
              </a:ext>
            </a:extLst>
          </p:cNvPr>
          <p:cNvSpPr txBox="1"/>
          <p:nvPr/>
        </p:nvSpPr>
        <p:spPr>
          <a:xfrm>
            <a:off x="1176264" y="5725582"/>
            <a:ext cx="12817424" cy="2585323"/>
          </a:xfrm>
          <a:prstGeom prst="rect">
            <a:avLst/>
          </a:prstGeom>
          <a:noFill/>
        </p:spPr>
        <p:txBody>
          <a:bodyPr wrap="square" rtlCol="0" anchor="ctr">
            <a:spAutoFit/>
          </a:bodyPr>
          <a:lstStyle/>
          <a:p>
            <a:pPr algn="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Does a baker have the authority to search you </a:t>
            </a:r>
            <a: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before you enter the shop?</a:t>
            </a:r>
          </a:p>
        </p:txBody>
      </p:sp>
    </p:spTree>
    <p:extLst>
      <p:ext uri="{BB962C8B-B14F-4D97-AF65-F5344CB8AC3E}">
        <p14:creationId xmlns:p14="http://schemas.microsoft.com/office/powerpoint/2010/main" val="364262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68142C1B-E898-9B42-8AD6-A5B0F807DDA7}"/>
              </a:ext>
            </a:extLst>
          </p:cNvPr>
          <p:cNvSpPr/>
          <p:nvPr/>
        </p:nvSpPr>
        <p:spPr>
          <a:xfrm>
            <a:off x="-49964" y="1415"/>
            <a:ext cx="19234121" cy="10798518"/>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Afbeelding 13">
            <a:extLst>
              <a:ext uri="{FF2B5EF4-FFF2-40B4-BE49-F238E27FC236}">
                <a16:creationId xmlns:a16="http://schemas.microsoft.com/office/drawing/2014/main" id="{978E5BFF-C2CF-034A-B6D3-1C69A0258077}"/>
              </a:ext>
            </a:extLst>
          </p:cNvPr>
          <p:cNvPicPr>
            <a:picLocks noChangeAspect="1"/>
          </p:cNvPicPr>
          <p:nvPr/>
        </p:nvPicPr>
        <p:blipFill rotWithShape="1">
          <a:blip r:embed="rId3" cstate="screen">
            <a:alphaModFix amt="10000"/>
            <a:extLst>
              <a:ext uri="{28A0092B-C50C-407E-A947-70E740481C1C}">
                <a14:useLocalDpi xmlns:a14="http://schemas.microsoft.com/office/drawing/2010/main"/>
              </a:ext>
            </a:extLst>
          </a:blip>
          <a:srcRect/>
          <a:stretch/>
        </p:blipFill>
        <p:spPr>
          <a:xfrm>
            <a:off x="-49965" y="0"/>
            <a:ext cx="19244900" cy="10799933"/>
          </a:xfrm>
          <a:prstGeom prst="rect">
            <a:avLst/>
          </a:prstGeom>
        </p:spPr>
      </p:pic>
      <p:pic>
        <p:nvPicPr>
          <p:cNvPr id="13" name="Afbeelding 12">
            <a:extLst>
              <a:ext uri="{FF2B5EF4-FFF2-40B4-BE49-F238E27FC236}">
                <a16:creationId xmlns:a16="http://schemas.microsoft.com/office/drawing/2014/main" id="{F422A12A-22E7-5C49-83BC-81777983CF32}"/>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a:stretch/>
        </p:blipFill>
        <p:spPr>
          <a:xfrm>
            <a:off x="-66636" y="1414"/>
            <a:ext cx="19244900" cy="10798519"/>
          </a:xfrm>
          <a:prstGeom prst="rect">
            <a:avLst/>
          </a:prstGeom>
        </p:spPr>
      </p:pic>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rgbClr val="F58024"/>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3078128"/>
            <a:ext cx="12817424" cy="1754326"/>
          </a:xfrm>
          <a:prstGeom prst="rect">
            <a:avLst/>
          </a:prstGeom>
          <a:noFill/>
        </p:spPr>
        <p:txBody>
          <a:bodyPr wrap="square" rtlCol="0" anchor="ctr">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Everything you do revolves around </a:t>
            </a:r>
            <a:r>
              <a:rPr lang="nl-NL" sz="5400" b="1" dirty="0">
                <a:latin typeface="Verdana" panose="020B0604030504040204" pitchFamily="34" charset="0"/>
                <a:ea typeface="Verdana" panose="020B0604030504040204" pitchFamily="34" charset="0"/>
                <a:cs typeface="Verdana" panose="020B0604030504040204" pitchFamily="34" charset="0"/>
              </a:rPr>
              <a:t/>
            </a:r>
            <a:br>
              <a:rPr lang="nl-NL" sz="5400" b="1" dirty="0">
                <a:latin typeface="Verdana" panose="020B0604030504040204" pitchFamily="34" charset="0"/>
                <a:ea typeface="Verdana" panose="020B0604030504040204" pitchFamily="34" charset="0"/>
                <a:cs typeface="Verdana" panose="020B0604030504040204" pitchFamily="34" charset="0"/>
              </a:rPr>
            </a:br>
            <a:r>
              <a:rPr lang="en-GB" sz="5400" b="1" dirty="0">
                <a:latin typeface="Verdana" panose="020B0604030504040204" pitchFamily="34" charset="0"/>
                <a:ea typeface="Verdana" panose="020B0604030504040204" pitchFamily="34" charset="0"/>
                <a:cs typeface="Verdana" panose="020B0604030504040204" pitchFamily="34" charset="0"/>
              </a:rPr>
              <a:t>the people involved.</a:t>
            </a:r>
          </a:p>
        </p:txBody>
      </p:sp>
      <p:sp>
        <p:nvSpPr>
          <p:cNvPr id="4" name="Tekstvak 3">
            <a:extLst>
              <a:ext uri="{FF2B5EF4-FFF2-40B4-BE49-F238E27FC236}">
                <a16:creationId xmlns:a16="http://schemas.microsoft.com/office/drawing/2014/main" id="{7DC83414-DCDA-3B47-A30F-1E41FE27BC0F}"/>
              </a:ext>
            </a:extLst>
          </p:cNvPr>
          <p:cNvSpPr txBox="1"/>
          <p:nvPr/>
        </p:nvSpPr>
        <p:spPr>
          <a:xfrm>
            <a:off x="1176264" y="5740971"/>
            <a:ext cx="12817424" cy="2554545"/>
          </a:xfrm>
          <a:prstGeom prst="rect">
            <a:avLst/>
          </a:prstGeom>
          <a:noFill/>
        </p:spPr>
        <p:txBody>
          <a:bodyPr wrap="square" rtlCol="0" anchor="ctr">
            <a:spAutoFit/>
          </a:bodyPr>
          <a:lstStyle/>
          <a:p>
            <a:pPr algn="r"/>
            <a:r>
              <a:rPr lang="en-GB" sz="4000" dirty="0">
                <a:latin typeface="Verdana" panose="020B0604030504040204" pitchFamily="34" charset="0"/>
                <a:ea typeface="Verdana" panose="020B0604030504040204" pitchFamily="34" charset="0"/>
                <a:cs typeface="Verdana" panose="020B0604030504040204" pitchFamily="34" charset="0"/>
              </a:rPr>
              <a:t>Improper handling of their personal data can lead to </a:t>
            </a:r>
            <a:r>
              <a:rPr lang="en-GB" sz="4000" b="1" dirty="0">
                <a:latin typeface="Verdana" panose="020B0604030504040204" pitchFamily="34" charset="0"/>
                <a:ea typeface="Verdana" panose="020B0604030504040204" pitchFamily="34" charset="0"/>
                <a:cs typeface="Verdana" panose="020B0604030504040204" pitchFamily="34" charset="0"/>
              </a:rPr>
              <a:t>discrediting</a:t>
            </a:r>
            <a:r>
              <a:rPr lang="en-GB" sz="4000" dirty="0">
                <a:latin typeface="Verdana" panose="020B0604030504040204" pitchFamily="34" charset="0"/>
                <a:ea typeface="Verdana" panose="020B0604030504040204" pitchFamily="34" charset="0"/>
                <a:cs typeface="Verdana" panose="020B0604030504040204" pitchFamily="34" charset="0"/>
              </a:rPr>
              <a:t> the training and the organisation and </a:t>
            </a:r>
            <a:r>
              <a:rPr lang="en-GB" sz="4000" b="1" dirty="0">
                <a:latin typeface="Verdana" panose="020B0604030504040204" pitchFamily="34" charset="0"/>
                <a:ea typeface="Verdana" panose="020B0604030504040204" pitchFamily="34" charset="0"/>
                <a:cs typeface="Verdana" panose="020B0604030504040204" pitchFamily="34" charset="0"/>
              </a:rPr>
              <a:t>harming</a:t>
            </a:r>
            <a:r>
              <a:rPr lang="en-GB" sz="4000" dirty="0">
                <a:latin typeface="Verdana" panose="020B0604030504040204" pitchFamily="34" charset="0"/>
                <a:ea typeface="Verdana" panose="020B0604030504040204" pitchFamily="34" charset="0"/>
                <a:cs typeface="Verdana" panose="020B0604030504040204" pitchFamily="34" charset="0"/>
              </a:rPr>
              <a:t> the students and educators involved.</a:t>
            </a:r>
          </a:p>
        </p:txBody>
      </p:sp>
      <p:sp>
        <p:nvSpPr>
          <p:cNvPr id="8" name="bk object 18">
            <a:extLst>
              <a:ext uri="{FF2B5EF4-FFF2-40B4-BE49-F238E27FC236}">
                <a16:creationId xmlns:a16="http://schemas.microsoft.com/office/drawing/2014/main" id="{05ABFC8E-51D7-1E4C-B82A-2A450AD8CEE8}"/>
              </a:ext>
            </a:extLst>
          </p:cNvPr>
          <p:cNvSpPr/>
          <p:nvPr/>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9" name="bk object 18">
            <a:extLst>
              <a:ext uri="{FF2B5EF4-FFF2-40B4-BE49-F238E27FC236}">
                <a16:creationId xmlns:a16="http://schemas.microsoft.com/office/drawing/2014/main" id="{081A3ADD-59F5-5942-BC71-2F39B3F5390F}"/>
              </a:ext>
            </a:extLst>
          </p:cNvPr>
          <p:cNvSpPr/>
          <p:nvPr/>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Tree>
    <p:extLst>
      <p:ext uri="{BB962C8B-B14F-4D97-AF65-F5344CB8AC3E}">
        <p14:creationId xmlns:p14="http://schemas.microsoft.com/office/powerpoint/2010/main" val="3573236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100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1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4050"/>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17D38D-F38B-4F91-AE28-B75367100470}"/>
              </a:ext>
            </a:extLst>
          </p:cNvPr>
          <p:cNvSpPr>
            <a:spLocks noGrp="1"/>
          </p:cNvSpPr>
          <p:nvPr>
            <p:ph type="title"/>
          </p:nvPr>
        </p:nvSpPr>
        <p:spPr>
          <a:xfrm>
            <a:off x="1108509" y="7115087"/>
            <a:ext cx="16985379" cy="1846659"/>
          </a:xfrm>
        </p:spPr>
        <p:txBody>
          <a:bodyPr anchor="b"/>
          <a:lstStyle/>
          <a:p>
            <a:pPr algn="ctr"/>
            <a:r>
              <a:rPr lang="en-GB" dirty="0"/>
              <a:t>What has changed in (the implementation of) education in the past 20 years?</a:t>
            </a:r>
          </a:p>
        </p:txBody>
      </p:sp>
      <p:grpSp>
        <p:nvGrpSpPr>
          <p:cNvPr id="23" name="Groep 22">
            <a:extLst>
              <a:ext uri="{FF2B5EF4-FFF2-40B4-BE49-F238E27FC236}">
                <a16:creationId xmlns:a16="http://schemas.microsoft.com/office/drawing/2014/main" id="{1DE55E66-2588-3249-97FB-4D4CCF0ABD58}"/>
              </a:ext>
            </a:extLst>
          </p:cNvPr>
          <p:cNvGrpSpPr/>
          <p:nvPr/>
        </p:nvGrpSpPr>
        <p:grpSpPr>
          <a:xfrm>
            <a:off x="2328392" y="931823"/>
            <a:ext cx="4320480" cy="5186005"/>
            <a:chOff x="2328392" y="931823"/>
            <a:chExt cx="4320480" cy="5186005"/>
          </a:xfrm>
        </p:grpSpPr>
        <p:sp>
          <p:nvSpPr>
            <p:cNvPr id="8" name="Ovaal 7">
              <a:extLst>
                <a:ext uri="{FF2B5EF4-FFF2-40B4-BE49-F238E27FC236}">
                  <a16:creationId xmlns:a16="http://schemas.microsoft.com/office/drawing/2014/main" id="{FD237F29-B070-A74F-80EB-F9DB6232A2EC}"/>
                </a:ext>
              </a:extLst>
            </p:cNvPr>
            <p:cNvSpPr/>
            <p:nvPr/>
          </p:nvSpPr>
          <p:spPr>
            <a:xfrm>
              <a:off x="2328392" y="1797348"/>
              <a:ext cx="4320480" cy="432048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Tekstvak 20">
              <a:extLst>
                <a:ext uri="{FF2B5EF4-FFF2-40B4-BE49-F238E27FC236}">
                  <a16:creationId xmlns:a16="http://schemas.microsoft.com/office/drawing/2014/main" id="{5EE1A4A4-5EE9-E843-A00E-E6EF10F24417}"/>
                </a:ext>
              </a:extLst>
            </p:cNvPr>
            <p:cNvSpPr txBox="1"/>
            <p:nvPr/>
          </p:nvSpPr>
          <p:spPr>
            <a:xfrm>
              <a:off x="3004091" y="931823"/>
              <a:ext cx="2969083" cy="584775"/>
            </a:xfrm>
            <a:prstGeom prst="rect">
              <a:avLst/>
            </a:prstGeom>
            <a:noFill/>
          </p:spPr>
          <p:txBody>
            <a:bodyPr wrap="none" rtlCol="0" anchor="ctr">
              <a:spAutoFit/>
            </a:bodyPr>
            <a:lstStyle/>
            <a:p>
              <a:pPr algn="ctr"/>
              <a:r>
                <a:rPr lang="en-GB" sz="3200" b="1" dirty="0">
                  <a:latin typeface="Verdana" panose="020B0604030504040204" pitchFamily="34" charset="0"/>
                  <a:ea typeface="Verdana" panose="020B0604030504040204" pitchFamily="34" charset="0"/>
                  <a:cs typeface="Verdana" panose="020B0604030504040204" pitchFamily="34" charset="0"/>
                </a:rPr>
                <a:t>Technology</a:t>
              </a:r>
            </a:p>
          </p:txBody>
        </p:sp>
      </p:grpSp>
      <p:pic>
        <p:nvPicPr>
          <p:cNvPr id="25" name="Afbeelding 24">
            <a:extLst>
              <a:ext uri="{FF2B5EF4-FFF2-40B4-BE49-F238E27FC236}">
                <a16:creationId xmlns:a16="http://schemas.microsoft.com/office/drawing/2014/main" id="{E78FFD8A-2A89-314F-9910-0BC8D544CE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9132" y="2918088"/>
            <a:ext cx="2079000" cy="2079000"/>
          </a:xfrm>
          <a:prstGeom prst="rect">
            <a:avLst/>
          </a:prstGeom>
        </p:spPr>
      </p:pic>
      <p:grpSp>
        <p:nvGrpSpPr>
          <p:cNvPr id="28" name="Groep 27">
            <a:extLst>
              <a:ext uri="{FF2B5EF4-FFF2-40B4-BE49-F238E27FC236}">
                <a16:creationId xmlns:a16="http://schemas.microsoft.com/office/drawing/2014/main" id="{079401F7-6CFB-5449-AE96-343CF8F3222E}"/>
              </a:ext>
            </a:extLst>
          </p:cNvPr>
          <p:cNvGrpSpPr/>
          <p:nvPr/>
        </p:nvGrpSpPr>
        <p:grpSpPr>
          <a:xfrm>
            <a:off x="12553528" y="931823"/>
            <a:ext cx="4320480" cy="5188932"/>
            <a:chOff x="12553528" y="931823"/>
            <a:chExt cx="4320480" cy="5188932"/>
          </a:xfrm>
        </p:grpSpPr>
        <p:sp>
          <p:nvSpPr>
            <p:cNvPr id="18" name="Ovaal 17">
              <a:extLst>
                <a:ext uri="{FF2B5EF4-FFF2-40B4-BE49-F238E27FC236}">
                  <a16:creationId xmlns:a16="http://schemas.microsoft.com/office/drawing/2014/main" id="{EAF7868C-EF08-544A-8208-71F63B019869}"/>
                </a:ext>
              </a:extLst>
            </p:cNvPr>
            <p:cNvSpPr/>
            <p:nvPr/>
          </p:nvSpPr>
          <p:spPr>
            <a:xfrm>
              <a:off x="12553528" y="1800275"/>
              <a:ext cx="4320480" cy="432048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00" b="1" dirty="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n-GB" sz="11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7" name="Tekstvak 26">
              <a:extLst>
                <a:ext uri="{FF2B5EF4-FFF2-40B4-BE49-F238E27FC236}">
                  <a16:creationId xmlns:a16="http://schemas.microsoft.com/office/drawing/2014/main" id="{6E96C69D-30C9-3743-AE5F-3EA406A710D8}"/>
                </a:ext>
              </a:extLst>
            </p:cNvPr>
            <p:cNvSpPr txBox="1"/>
            <p:nvPr/>
          </p:nvSpPr>
          <p:spPr>
            <a:xfrm>
              <a:off x="14405831" y="931823"/>
              <a:ext cx="615874" cy="584775"/>
            </a:xfrm>
            <a:prstGeom prst="rect">
              <a:avLst/>
            </a:prstGeom>
            <a:noFill/>
          </p:spPr>
          <p:txBody>
            <a:bodyPr wrap="none" rtlCol="0" anchor="ctr">
              <a:spAutoFit/>
            </a:bodyPr>
            <a:lstStyle/>
            <a:p>
              <a:pPr algn="ctr"/>
              <a:r>
                <a:rPr lang="en-GB" sz="3200" b="1" dirty="0">
                  <a:latin typeface="Verdana" panose="020B0604030504040204" pitchFamily="34" charset="0"/>
                  <a:ea typeface="Verdana" panose="020B0604030504040204" pitchFamily="34" charset="0"/>
                  <a:cs typeface="Verdana" panose="020B0604030504040204" pitchFamily="34" charset="0"/>
                </a:rPr>
                <a:t>…</a:t>
              </a:r>
            </a:p>
          </p:txBody>
        </p:sp>
      </p:grpSp>
      <p:grpSp>
        <p:nvGrpSpPr>
          <p:cNvPr id="4" name="Groep 3">
            <a:extLst>
              <a:ext uri="{FF2B5EF4-FFF2-40B4-BE49-F238E27FC236}">
                <a16:creationId xmlns:a16="http://schemas.microsoft.com/office/drawing/2014/main" id="{98589365-668B-A648-8557-DB4BFA85330E}"/>
              </a:ext>
            </a:extLst>
          </p:cNvPr>
          <p:cNvGrpSpPr/>
          <p:nvPr/>
        </p:nvGrpSpPr>
        <p:grpSpPr>
          <a:xfrm>
            <a:off x="7440960" y="931823"/>
            <a:ext cx="4320480" cy="5190544"/>
            <a:chOff x="7440960" y="931823"/>
            <a:chExt cx="4320480" cy="5190544"/>
          </a:xfrm>
        </p:grpSpPr>
        <p:sp>
          <p:nvSpPr>
            <p:cNvPr id="13" name="Ovaal 12">
              <a:extLst>
                <a:ext uri="{FF2B5EF4-FFF2-40B4-BE49-F238E27FC236}">
                  <a16:creationId xmlns:a16="http://schemas.microsoft.com/office/drawing/2014/main" id="{7451BF48-FF51-2A4D-BFF0-9216C2B43B9A}"/>
                </a:ext>
              </a:extLst>
            </p:cNvPr>
            <p:cNvSpPr/>
            <p:nvPr/>
          </p:nvSpPr>
          <p:spPr>
            <a:xfrm>
              <a:off x="7440960" y="1801887"/>
              <a:ext cx="4320480" cy="432048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Tekstvak 19">
              <a:extLst>
                <a:ext uri="{FF2B5EF4-FFF2-40B4-BE49-F238E27FC236}">
                  <a16:creationId xmlns:a16="http://schemas.microsoft.com/office/drawing/2014/main" id="{DECDDF59-DB01-B542-A739-A86AF477FFCA}"/>
                </a:ext>
              </a:extLst>
            </p:cNvPr>
            <p:cNvSpPr txBox="1"/>
            <p:nvPr/>
          </p:nvSpPr>
          <p:spPr>
            <a:xfrm>
              <a:off x="7713505" y="931823"/>
              <a:ext cx="3775394" cy="584775"/>
            </a:xfrm>
            <a:prstGeom prst="rect">
              <a:avLst/>
            </a:prstGeom>
            <a:noFill/>
          </p:spPr>
          <p:txBody>
            <a:bodyPr wrap="none" rtlCol="0" anchor="ctr">
              <a:spAutoFit/>
            </a:bodyPr>
            <a:lstStyle/>
            <a:p>
              <a:pPr algn="ctr"/>
              <a:r>
                <a:rPr lang="en-GB" sz="3200" b="1" dirty="0" err="1">
                  <a:latin typeface="Verdana" panose="020B0604030504040204" pitchFamily="34" charset="0"/>
                  <a:ea typeface="Verdana" panose="020B0604030504040204" pitchFamily="34" charset="0"/>
                  <a:cs typeface="Verdana" panose="020B0604030504040204" pitchFamily="34" charset="0"/>
                </a:rPr>
                <a:t>Personalisation</a:t>
              </a:r>
              <a:endParaRPr lang="en-GB" sz="3200" b="1" dirty="0">
                <a:latin typeface="Verdana" panose="020B0604030504040204" pitchFamily="34" charset="0"/>
                <a:ea typeface="Verdana" panose="020B0604030504040204" pitchFamily="34" charset="0"/>
                <a:cs typeface="Verdana" panose="020B0604030504040204" pitchFamily="34" charset="0"/>
              </a:endParaRPr>
            </a:p>
          </p:txBody>
        </p:sp>
        <p:pic>
          <p:nvPicPr>
            <p:cNvPr id="3" name="Afbeelding 2">
              <a:extLst>
                <a:ext uri="{FF2B5EF4-FFF2-40B4-BE49-F238E27FC236}">
                  <a16:creationId xmlns:a16="http://schemas.microsoft.com/office/drawing/2014/main" id="{B64895BC-DB9F-3A4F-8FA9-429AD8C57ABE}"/>
                </a:ext>
              </a:extLst>
            </p:cNvPr>
            <p:cNvPicPr>
              <a:picLocks noChangeAspect="1"/>
            </p:cNvPicPr>
            <p:nvPr/>
          </p:nvPicPr>
          <p:blipFill>
            <a:blip r:embed="rId4"/>
            <a:stretch>
              <a:fillRect/>
            </a:stretch>
          </p:blipFill>
          <p:spPr>
            <a:xfrm>
              <a:off x="8439033" y="3116915"/>
              <a:ext cx="2324334" cy="1690425"/>
            </a:xfrm>
            <a:prstGeom prst="rect">
              <a:avLst/>
            </a:prstGeom>
          </p:spPr>
        </p:pic>
      </p:grpSp>
    </p:spTree>
    <p:extLst>
      <p:ext uri="{BB962C8B-B14F-4D97-AF65-F5344CB8AC3E}">
        <p14:creationId xmlns:p14="http://schemas.microsoft.com/office/powerpoint/2010/main" val="6651803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9" presetClass="emph" presetSubtype="0" nodeType="withEffect">
                                  <p:stCondLst>
                                    <p:cond delay="0"/>
                                  </p:stCondLst>
                                  <p:childTnLst>
                                    <p:set>
                                      <p:cBhvr>
                                        <p:cTn id="19" dur="indefinite"/>
                                        <p:tgtEl>
                                          <p:spTgt spid="23"/>
                                        </p:tgtEl>
                                        <p:attrNameLst>
                                          <p:attrName>style.opacity</p:attrName>
                                        </p:attrNameLst>
                                      </p:cBhvr>
                                      <p:to>
                                        <p:strVal val="0.5"/>
                                      </p:to>
                                    </p:set>
                                    <p:animEffect filter="image" prLst="opacity: 0.5">
                                      <p:cBhvr rctx="IE">
                                        <p:cTn id="20" dur="indefinite"/>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9" presetClass="emph" presetSubtype="0" nodeType="withEffect">
                                  <p:stCondLst>
                                    <p:cond delay="0"/>
                                  </p:stCondLst>
                                  <p:childTnLst>
                                    <p:set>
                                      <p:cBhvr>
                                        <p:cTn id="27" dur="indefinite"/>
                                        <p:tgtEl>
                                          <p:spTgt spid="4"/>
                                        </p:tgtEl>
                                        <p:attrNameLst>
                                          <p:attrName>style.opacity</p:attrName>
                                        </p:attrNameLst>
                                      </p:cBhvr>
                                      <p:to>
                                        <p:strVal val="0.5"/>
                                      </p:to>
                                    </p:set>
                                    <p:animEffect filter="image" prLst="opacity: 0.5">
                                      <p:cBhvr rctx="IE">
                                        <p:cTn id="28"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You want to use a new app in your course</a:t>
            </a:r>
          </a:p>
        </p:txBody>
      </p:sp>
      <p:sp>
        <p:nvSpPr>
          <p:cNvPr id="19" name="Ovaal 18">
            <a:extLst>
              <a:ext uri="{FF2B5EF4-FFF2-40B4-BE49-F238E27FC236}">
                <a16:creationId xmlns:a16="http://schemas.microsoft.com/office/drawing/2014/main" id="{396E1B27-8B48-404E-8000-D8FA0FA5B5D6}"/>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Students must create an account in the app</a:t>
            </a:r>
          </a:p>
        </p:txBody>
      </p:sp>
      <p:sp>
        <p:nvSpPr>
          <p:cNvPr id="20" name="Ovaal 19">
            <a:extLst>
              <a:ext uri="{FF2B5EF4-FFF2-40B4-BE49-F238E27FC236}">
                <a16:creationId xmlns:a16="http://schemas.microsoft.com/office/drawing/2014/main" id="{9AF29BDC-0462-644B-8DEF-CA62F60FDAEE}"/>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The app </a:t>
            </a:r>
          </a:p>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shows the study results</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14114" y="490354"/>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Create an account = personal data? If so, then the GDPR applies</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legal basis for processing: consent</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vulnerable natural persons within the (secure) educational setting</a:t>
              </a: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sp>
        <p:nvSpPr>
          <p:cNvPr id="5" name="Afgeronde rechthoek 4">
            <a:extLst>
              <a:ext uri="{FF2B5EF4-FFF2-40B4-BE49-F238E27FC236}">
                <a16:creationId xmlns:a16="http://schemas.microsoft.com/office/drawing/2014/main" id="{96885983-2A09-664E-A071-4266D5F41C8E}"/>
              </a:ext>
            </a:extLst>
          </p:cNvPr>
          <p:cNvSpPr/>
          <p:nvPr/>
        </p:nvSpPr>
        <p:spPr>
          <a:xfrm>
            <a:off x="1679773" y="2507184"/>
            <a:ext cx="1656184" cy="1656184"/>
          </a:xfrm>
          <a:prstGeom prst="roundRect">
            <a:avLst>
              <a:gd name="adj" fmla="val 1418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APP</a:t>
            </a:r>
          </a:p>
        </p:txBody>
      </p:sp>
    </p:spTree>
    <p:extLst>
      <p:ext uri="{BB962C8B-B14F-4D97-AF65-F5344CB8AC3E}">
        <p14:creationId xmlns:p14="http://schemas.microsoft.com/office/powerpoint/2010/main" val="264809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Educator makes exam results available on Whatsapp</a:t>
            </a:r>
          </a:p>
        </p:txBody>
      </p:sp>
      <p:sp>
        <p:nvSpPr>
          <p:cNvPr id="19" name="Ovaal 18">
            <a:extLst>
              <a:ext uri="{FF2B5EF4-FFF2-40B4-BE49-F238E27FC236}">
                <a16:creationId xmlns:a16="http://schemas.microsoft.com/office/drawing/2014/main" id="{396E1B27-8B48-404E-8000-D8FA0FA5B5D6}"/>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Everyone can see the study results</a:t>
            </a:r>
          </a:p>
        </p:txBody>
      </p:sp>
      <p:sp>
        <p:nvSpPr>
          <p:cNvPr id="20" name="Ovaal 19">
            <a:extLst>
              <a:ext uri="{FF2B5EF4-FFF2-40B4-BE49-F238E27FC236}">
                <a16:creationId xmlns:a16="http://schemas.microsoft.com/office/drawing/2014/main" id="{9AF29BDC-0462-644B-8DEF-CA62F60FDAEE}"/>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It allows for further dissemination of data</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14114" y="490354"/>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rPr>
                <a:t>(sensitive) personal data</a:t>
              </a: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rPr>
                <a:t>no legal basis for processing</a:t>
              </a: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rPr>
                <a:t>access by third parties </a:t>
              </a:r>
              <a:r>
                <a:rPr lang="nl-NL" sz="28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8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rPr>
                <a:t>storage outside the EU</a:t>
              </a:r>
            </a:p>
            <a:p>
              <a:pPr marL="457200" indent="-457200">
                <a:buFont typeface="Arial" panose="020B0604020202020204" pitchFamily="34" charset="0"/>
                <a:buChar char="•"/>
              </a:pPr>
              <a:endParaRPr lang="en-GB"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pic>
        <p:nvPicPr>
          <p:cNvPr id="3" name="Afbeelding 2">
            <a:extLst>
              <a:ext uri="{FF2B5EF4-FFF2-40B4-BE49-F238E27FC236}">
                <a16:creationId xmlns:a16="http://schemas.microsoft.com/office/drawing/2014/main" id="{B5E4D4CF-AE23-184E-99DF-2BE1BE6F94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97029" y="2621040"/>
            <a:ext cx="1699515" cy="1699515"/>
          </a:xfrm>
          <a:prstGeom prst="rect">
            <a:avLst/>
          </a:prstGeom>
        </p:spPr>
      </p:pic>
    </p:spTree>
    <p:extLst>
      <p:ext uri="{BB962C8B-B14F-4D97-AF65-F5344CB8AC3E}">
        <p14:creationId xmlns:p14="http://schemas.microsoft.com/office/powerpoint/2010/main" val="1347325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644616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Student streams lecture on social media </a:t>
            </a:r>
          </a:p>
        </p:txBody>
      </p:sp>
      <p:sp>
        <p:nvSpPr>
          <p:cNvPr id="19" name="Ovaal 18">
            <a:extLst>
              <a:ext uri="{FF2B5EF4-FFF2-40B4-BE49-F238E27FC236}">
                <a16:creationId xmlns:a16="http://schemas.microsoft.com/office/drawing/2014/main" id="{396E1B27-8B48-404E-8000-D8FA0FA5B5D6}"/>
              </a:ext>
            </a:extLst>
          </p:cNvPr>
          <p:cNvSpPr/>
          <p:nvPr/>
        </p:nvSpPr>
        <p:spPr>
          <a:xfrm>
            <a:off x="395965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Data subjects have not given their consent</a:t>
            </a:r>
          </a:p>
        </p:txBody>
      </p:sp>
      <p:sp>
        <p:nvSpPr>
          <p:cNvPr id="20" name="Ovaal 19">
            <a:extLst>
              <a:ext uri="{FF2B5EF4-FFF2-40B4-BE49-F238E27FC236}">
                <a16:creationId xmlns:a16="http://schemas.microsoft.com/office/drawing/2014/main" id="{9AF29BDC-0462-644B-8DEF-CA62F60FDAEE}"/>
              </a:ext>
            </a:extLst>
          </p:cNvPr>
          <p:cNvSpPr/>
          <p:nvPr/>
        </p:nvSpPr>
        <p:spPr>
          <a:xfrm>
            <a:off x="893688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The lesson is taking place in a confidential setting</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3" name="Groep 2">
            <a:extLst>
              <a:ext uri="{FF2B5EF4-FFF2-40B4-BE49-F238E27FC236}">
                <a16:creationId xmlns:a16="http://schemas.microsoft.com/office/drawing/2014/main" id="{431646A3-A73F-6E4B-BD45-A36686BAF403}"/>
              </a:ext>
            </a:extLst>
          </p:cNvPr>
          <p:cNvGrpSpPr/>
          <p:nvPr/>
        </p:nvGrpSpPr>
        <p:grpSpPr>
          <a:xfrm>
            <a:off x="13914114" y="490354"/>
            <a:ext cx="6552728" cy="8720954"/>
            <a:chOff x="14137704" y="733306"/>
            <a:chExt cx="6480720" cy="8720954"/>
          </a:xfrm>
        </p:grpSpPr>
        <p:sp>
          <p:nvSpPr>
            <p:cNvPr id="22" name="Afgeronde rechthoek 21">
              <a:extLst>
                <a:ext uri="{FF2B5EF4-FFF2-40B4-BE49-F238E27FC236}">
                  <a16:creationId xmlns:a16="http://schemas.microsoft.com/office/drawing/2014/main" id="{32E3EE17-3837-0741-9B99-37CFD9836A85}"/>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(potential processing of special) personal data</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no legal basis</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vulnerable natural persons</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violation of privacy of data subjects due to access by third parties (data breach?)</a:t>
              </a:r>
            </a:p>
          </p:txBody>
        </p:sp>
        <p:sp>
          <p:nvSpPr>
            <p:cNvPr id="23" name="Vrije vorm 22">
              <a:extLst>
                <a:ext uri="{FF2B5EF4-FFF2-40B4-BE49-F238E27FC236}">
                  <a16:creationId xmlns:a16="http://schemas.microsoft.com/office/drawing/2014/main" id="{A73F019D-C37C-5E4E-BFEE-B8899834ABE4}"/>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pic>
        <p:nvPicPr>
          <p:cNvPr id="2" name="Afbeelding 1">
            <a:extLst>
              <a:ext uri="{FF2B5EF4-FFF2-40B4-BE49-F238E27FC236}">
                <a16:creationId xmlns:a16="http://schemas.microsoft.com/office/drawing/2014/main" id="{C6C001DB-5B34-4F48-944F-BEC1EC5EC5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80320" y="2826967"/>
            <a:ext cx="1912260" cy="1074939"/>
          </a:xfrm>
          <a:prstGeom prst="rect">
            <a:avLst/>
          </a:prstGeom>
        </p:spPr>
      </p:pic>
    </p:spTree>
    <p:extLst>
      <p:ext uri="{BB962C8B-B14F-4D97-AF65-F5344CB8AC3E}">
        <p14:creationId xmlns:p14="http://schemas.microsoft.com/office/powerpoint/2010/main" val="116074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1+#ppt_w/2"/>
                                          </p:val>
                                        </p:tav>
                                        <p:tav tm="100000">
                                          <p:val>
                                            <p:strVal val="#ppt_x"/>
                                          </p:val>
                                        </p:tav>
                                      </p:tavLst>
                                    </p:anim>
                                    <p:anim calcmode="lin" valueType="num">
                                      <p:cBhvr additive="base">
                                        <p:cTn id="33"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theme/theme1.xml><?xml version="1.0" encoding="utf-8"?>
<a:theme xmlns:a="http://schemas.openxmlformats.org/drawingml/2006/main" name="Kantoorthema">
  <a:themeElements>
    <a:clrScheme name="Aangepast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e2" id="{F04D4EC3-7CCD-4A23-B30B-DE48298881A8}" vid="{8DAACEE3-4BE3-4848-A383-6F323409E91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5DA2D85EBFDF4AA7B617937DB6AA21" ma:contentTypeVersion="9" ma:contentTypeDescription="Create a new document." ma:contentTypeScope="" ma:versionID="c064d97bbd330b8059cd1da9ccc92c8c">
  <xsd:schema xmlns:xsd="http://www.w3.org/2001/XMLSchema" xmlns:xs="http://www.w3.org/2001/XMLSchema" xmlns:p="http://schemas.microsoft.com/office/2006/metadata/properties" xmlns:ns2="12444cda-2742-4a96-8b3e-fa724d463853" xmlns:ns3="94f0072f-d8c3-41cf-8668-dfc913d6b306" targetNamespace="http://schemas.microsoft.com/office/2006/metadata/properties" ma:root="true" ma:fieldsID="1737741e7dca3ec2115853468de1ff0b" ns2:_="" ns3:_="">
    <xsd:import namespace="12444cda-2742-4a96-8b3e-fa724d463853"/>
    <xsd:import namespace="94f0072f-d8c3-41cf-8668-dfc913d6b306"/>
    <xsd:element name="properties">
      <xsd:complexType>
        <xsd:sequence>
          <xsd:element name="documentManagement">
            <xsd:complexType>
              <xsd:all>
                <xsd:element ref="ns2:SharedWithUsers" minOccurs="0"/>
                <xsd:element ref="ns2:SharingHintHash"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2444cda-2742-4a96-8b3e-fa724d46385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4f0072f-d8c3-41cf-8668-dfc913d6b306"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6C3537-B243-49FE-B2DC-536948B78CE2}">
  <ds:schemaRefs>
    <ds:schemaRef ds:uri="http://schemas.microsoft.com/sharepoint/v3/contenttype/forms"/>
  </ds:schemaRefs>
</ds:datastoreItem>
</file>

<file path=customXml/itemProps2.xml><?xml version="1.0" encoding="utf-8"?>
<ds:datastoreItem xmlns:ds="http://schemas.openxmlformats.org/officeDocument/2006/customXml" ds:itemID="{7CC366F1-93DE-4700-9972-5C624A6388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2444cda-2742-4a96-8b3e-fa724d463853"/>
    <ds:schemaRef ds:uri="94f0072f-d8c3-41cf-8668-dfc913d6b3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9AE742-AEA3-41E3-A08F-4CD189122F72}">
  <ds:schemaRefs>
    <ds:schemaRef ds:uri="http://www.w3.org/XML/1998/namespace"/>
    <ds:schemaRef ds:uri="http://purl.org/dc/dcmitype/"/>
    <ds:schemaRef ds:uri="94f0072f-d8c3-41cf-8668-dfc913d6b306"/>
    <ds:schemaRef ds:uri="http://schemas.microsoft.com/office/2006/documentManagement/types"/>
    <ds:schemaRef ds:uri="http://purl.org/dc/elements/1.1/"/>
    <ds:schemaRef ds:uri="http://purl.org/dc/terms/"/>
    <ds:schemaRef ds:uri="12444cda-2742-4a96-8b3e-fa724d463853"/>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Kantoorthema</Template>
  <TotalTime>6128</TotalTime>
  <Words>5300</Words>
  <Application>Microsoft Office PowerPoint</Application>
  <PresentationFormat>Custom</PresentationFormat>
  <Paragraphs>624</Paragraphs>
  <Slides>32</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Verdana</vt:lpstr>
      <vt:lpstr>Wingdings</vt:lpstr>
      <vt:lpstr>Kantoorthema</vt:lpstr>
      <vt:lpstr>SURF PRIVACY AWARENESS</vt:lpstr>
      <vt:lpstr>URGENCY</vt:lpstr>
      <vt:lpstr>PowerPoint Presentation</vt:lpstr>
      <vt:lpstr>PowerPoint Presentation</vt:lpstr>
      <vt:lpstr>PowerPoint Presentation</vt:lpstr>
      <vt:lpstr>What has changed in (the implementation of) education in the past 20 years?</vt:lpstr>
      <vt:lpstr>PowerPoint Presentation</vt:lpstr>
      <vt:lpstr>PowerPoint Presentation</vt:lpstr>
      <vt:lpstr>PowerPoint Presentation</vt:lpstr>
      <vt:lpstr>PowerPoint Presentation</vt:lpstr>
      <vt:lpstr>PowerPoint Presentation</vt:lpstr>
      <vt:lpstr>QUIZ</vt:lpstr>
      <vt:lpstr>QUESTION 1</vt:lpstr>
      <vt:lpstr>QUESTION 2</vt:lpstr>
      <vt:lpstr>QUESTION 3</vt:lpstr>
      <vt:lpstr>YOU AND THE GDPR</vt:lpstr>
      <vt:lpstr>PowerPoint Presentation</vt:lpstr>
      <vt:lpstr>PRIVACY</vt:lpstr>
      <vt:lpstr>PowerPoint Presentation</vt:lpstr>
      <vt:lpstr>PowerPoint Presentation</vt:lpstr>
      <vt:lpstr>PRIVACY BY DEFAULT</vt:lpstr>
      <vt:lpstr>PowerPoint Presentation</vt:lpstr>
      <vt:lpstr>PowerPoint Presentation</vt:lpstr>
      <vt:lpstr>PowerPoint Presentation</vt:lpstr>
      <vt:lpstr>PowerPoint Presentation</vt:lpstr>
      <vt:lpstr>WHAT DO YOU ALREADY KNOW?</vt:lpstr>
      <vt:lpstr>PowerPoint Presentation</vt:lpstr>
      <vt:lpstr>QUESTION 1</vt:lpstr>
      <vt:lpstr>QUESTION 2</vt:lpstr>
      <vt:lpstr>QUESTION 3</vt:lpstr>
      <vt:lpstr>PowerPoint Presentation</vt:lpstr>
      <vt:lpstr>SURF PRIVACY AWARENESS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Cohen</dc:creator>
  <cp:lastModifiedBy>surf</cp:lastModifiedBy>
  <cp:revision>195</cp:revision>
  <dcterms:created xsi:type="dcterms:W3CDTF">2018-01-23T12:05:21Z</dcterms:created>
  <dcterms:modified xsi:type="dcterms:W3CDTF">2018-09-13T13:39:07Z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2016-07-01T00:00:00Z</vt:filetime>
  </property>
  <property fmtid="{D5CDD505-2E9C-101B-9397-08002B2CF9AE}" pid="3" name="Creator">
    <vt:lpwstr>Adobe InDesign CC 2015 (Macintosh)</vt:lpwstr>
  </property>
  <property fmtid="{D5CDD505-2E9C-101B-9397-08002B2CF9AE}" pid="4" name="LastSaved">
    <vt:filetime>2016-07-01T00:00:00Z</vt:filetime>
  </property>
  <property fmtid="{D5CDD505-2E9C-101B-9397-08002B2CF9AE}" pid="5" name="ContentTypeId">
    <vt:lpwstr>0x010100D95DA2D85EBFDF4AA7B617937DB6AA21</vt:lpwstr>
  </property>
</Properties>
</file>