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8" r:id="rId4"/>
  </p:sldMasterIdLst>
  <p:notesMasterIdLst>
    <p:notesMasterId r:id="rId49"/>
  </p:notesMasterIdLst>
  <p:sldIdLst>
    <p:sldId id="276" r:id="rId5"/>
    <p:sldId id="284" r:id="rId6"/>
    <p:sldId id="278" r:id="rId7"/>
    <p:sldId id="281" r:id="rId8"/>
    <p:sldId id="331" r:id="rId9"/>
    <p:sldId id="277" r:id="rId10"/>
    <p:sldId id="325" r:id="rId11"/>
    <p:sldId id="330" r:id="rId12"/>
    <p:sldId id="274" r:id="rId13"/>
    <p:sldId id="285" r:id="rId14"/>
    <p:sldId id="286" r:id="rId15"/>
    <p:sldId id="291" r:id="rId16"/>
    <p:sldId id="288" r:id="rId17"/>
    <p:sldId id="292" r:id="rId18"/>
    <p:sldId id="293" r:id="rId19"/>
    <p:sldId id="300" r:id="rId20"/>
    <p:sldId id="295" r:id="rId21"/>
    <p:sldId id="296" r:id="rId22"/>
    <p:sldId id="298" r:id="rId23"/>
    <p:sldId id="299" r:id="rId24"/>
    <p:sldId id="301" r:id="rId25"/>
    <p:sldId id="320" r:id="rId26"/>
    <p:sldId id="303" r:id="rId27"/>
    <p:sldId id="322" r:id="rId28"/>
    <p:sldId id="326" r:id="rId29"/>
    <p:sldId id="327" r:id="rId30"/>
    <p:sldId id="306" r:id="rId31"/>
    <p:sldId id="307" r:id="rId32"/>
    <p:sldId id="309" r:id="rId33"/>
    <p:sldId id="328" r:id="rId34"/>
    <p:sldId id="308" r:id="rId35"/>
    <p:sldId id="334" r:id="rId36"/>
    <p:sldId id="335" r:id="rId37"/>
    <p:sldId id="310" r:id="rId38"/>
    <p:sldId id="311" r:id="rId39"/>
    <p:sldId id="312" r:id="rId40"/>
    <p:sldId id="313" r:id="rId41"/>
    <p:sldId id="317" r:id="rId42"/>
    <p:sldId id="323" r:id="rId43"/>
    <p:sldId id="314" r:id="rId44"/>
    <p:sldId id="315" r:id="rId45"/>
    <p:sldId id="316" r:id="rId46"/>
    <p:sldId id="329" r:id="rId47"/>
    <p:sldId id="319" r:id="rId48"/>
  </p:sldIdLst>
  <p:sldSz cx="19202400" cy="10801350"/>
  <p:notesSz cx="14401800" cy="10801350"/>
  <p:defaultTex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8EE8B5A1-4E52-3543-90CB-7604BC757F21}">
          <p14:sldIdLst>
            <p14:sldId id="276"/>
          </p14:sldIdLst>
        </p14:section>
        <p14:section name="Urgentie" id="{7BB4D176-1148-3246-8F24-8DB0E2502013}">
          <p14:sldIdLst>
            <p14:sldId id="284"/>
            <p14:sldId id="278"/>
            <p14:sldId id="281"/>
            <p14:sldId id="331"/>
            <p14:sldId id="277"/>
            <p14:sldId id="325"/>
            <p14:sldId id="330"/>
            <p14:sldId id="274"/>
            <p14:sldId id="285"/>
            <p14:sldId id="286"/>
          </p14:sldIdLst>
        </p14:section>
        <p14:section name="Quiz" id="{C212FE8D-D48E-6146-8C3C-5BEDA5532C3B}">
          <p14:sldIdLst>
            <p14:sldId id="291"/>
            <p14:sldId id="288"/>
            <p14:sldId id="292"/>
            <p14:sldId id="293"/>
          </p14:sldIdLst>
        </p14:section>
        <p14:section name="AVG" id="{FFD3E7E0-12DB-AD45-AD67-251EA38BE873}">
          <p14:sldIdLst>
            <p14:sldId id="300"/>
            <p14:sldId id="295"/>
            <p14:sldId id="296"/>
            <p14:sldId id="298"/>
            <p14:sldId id="299"/>
            <p14:sldId id="301"/>
            <p14:sldId id="320"/>
          </p14:sldIdLst>
        </p14:section>
        <p14:section name="Privacy by design" id="{2768E027-6248-4D46-AD3E-982FBFA1C78F}">
          <p14:sldIdLst>
            <p14:sldId id="303"/>
            <p14:sldId id="322"/>
            <p14:sldId id="326"/>
            <p14:sldId id="327"/>
          </p14:sldIdLst>
        </p14:section>
        <p14:section name="PIA" id="{2E3907CB-7F5C-F541-89FC-33C92955C99A}">
          <p14:sldIdLst>
            <p14:sldId id="306"/>
            <p14:sldId id="307"/>
            <p14:sldId id="309"/>
            <p14:sldId id="328"/>
            <p14:sldId id="308"/>
            <p14:sldId id="334"/>
            <p14:sldId id="335"/>
            <p14:sldId id="310"/>
            <p14:sldId id="311"/>
            <p14:sldId id="312"/>
          </p14:sldIdLst>
        </p14:section>
        <p14:section name="Toetsing" id="{79123152-3E1D-C149-9E58-F619073C09A0}">
          <p14:sldIdLst>
            <p14:sldId id="313"/>
            <p14:sldId id="317"/>
            <p14:sldId id="323"/>
            <p14:sldId id="314"/>
            <p14:sldId id="315"/>
            <p14:sldId id="316"/>
            <p14:sldId id="329"/>
            <p14:sldId id="319"/>
          </p14:sldIdLst>
        </p14:section>
      </p14:sectionLst>
    </p:ext>
    <p:ext uri="{EFAFB233-063F-42B5-8137-9DF3F51BA10A}">
      <p15:sldGuideLst xmlns:p15="http://schemas.microsoft.com/office/powerpoint/2012/main">
        <p15:guide id="1" orient="horz" pos="2903" userDrawn="1">
          <p15:clr>
            <a:srgbClr val="A4A3A4"/>
          </p15:clr>
        </p15:guide>
        <p15:guide id="2" pos="2918" userDrawn="1">
          <p15:clr>
            <a:srgbClr val="A4A3A4"/>
          </p15:clr>
        </p15:guide>
      </p15:sldGuideLst>
    </p:ext>
    <p:ext uri="{2D200454-40CA-4A62-9FC3-DE9A4176ACB9}">
      <p15:notesGuideLst xmlns:p15="http://schemas.microsoft.com/office/powerpoint/2012/main">
        <p15:guide id="1" orient="horz" pos="3402" userDrawn="1">
          <p15:clr>
            <a:srgbClr val="A4A3A4"/>
          </p15:clr>
        </p15:guide>
        <p15:guide id="2" pos="4536"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 van den Bergh" initials="KvdB" lastIdx="4" clrIdx="0">
    <p:extLst>
      <p:ext uri="{19B8F6BF-5375-455C-9EA6-DF929625EA0E}">
        <p15:presenceInfo xmlns:p15="http://schemas.microsoft.com/office/powerpoint/2012/main" userId="f4c0ae0dff08920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8024"/>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35" autoAdjust="0"/>
    <p:restoredTop sz="66387" autoAdjust="0"/>
  </p:normalViewPr>
  <p:slideViewPr>
    <p:cSldViewPr>
      <p:cViewPr varScale="1">
        <p:scale>
          <a:sx n="29" d="100"/>
          <a:sy n="29" d="100"/>
        </p:scale>
        <p:origin x="1560" y="45"/>
      </p:cViewPr>
      <p:guideLst>
        <p:guide orient="horz" pos="2903"/>
        <p:guide pos="2918"/>
      </p:guideLst>
    </p:cSldViewPr>
  </p:slideViewPr>
  <p:notesTextViewPr>
    <p:cViewPr>
      <p:scale>
        <a:sx n="100" d="100"/>
        <a:sy n="100" d="100"/>
      </p:scale>
      <p:origin x="0" y="0"/>
    </p:cViewPr>
  </p:notesTextViewPr>
  <p:notesViewPr>
    <p:cSldViewPr showGuides="1">
      <p:cViewPr varScale="1">
        <p:scale>
          <a:sx n="144" d="100"/>
          <a:sy n="144" d="100"/>
        </p:scale>
        <p:origin x="3752" y="224"/>
      </p:cViewPr>
      <p:guideLst>
        <p:guide orient="horz" pos="3402"/>
        <p:guide pos="45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6240463" cy="54133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8158163" y="0"/>
            <a:ext cx="6240462" cy="541338"/>
          </a:xfrm>
          <a:prstGeom prst="rect">
            <a:avLst/>
          </a:prstGeom>
        </p:spPr>
        <p:txBody>
          <a:bodyPr vert="horz" lIns="91440" tIns="45720" rIns="91440" bIns="45720" rtlCol="0"/>
          <a:lstStyle>
            <a:lvl1pPr algn="r">
              <a:defRPr sz="1200"/>
            </a:lvl1pPr>
          </a:lstStyle>
          <a:p>
            <a:fld id="{BF4EB5E3-DBEE-2C4C-8B03-BFBC52069DE0}" type="datetimeFigureOut">
              <a:rPr lang="nl-NL" smtClean="0"/>
              <a:t>12-9-2018</a:t>
            </a:fld>
            <a:endParaRPr lang="nl-NL"/>
          </a:p>
        </p:txBody>
      </p:sp>
      <p:sp>
        <p:nvSpPr>
          <p:cNvPr id="4" name="Tijdelijke aanduiding voor dia-afbeelding 3"/>
          <p:cNvSpPr>
            <a:spLocks noGrp="1" noRot="1" noChangeAspect="1"/>
          </p:cNvSpPr>
          <p:nvPr>
            <p:ph type="sldImg" idx="2"/>
          </p:nvPr>
        </p:nvSpPr>
        <p:spPr>
          <a:xfrm>
            <a:off x="3960813" y="1350963"/>
            <a:ext cx="6480175" cy="36449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1439863" y="5197475"/>
            <a:ext cx="11522075" cy="425450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10260013"/>
            <a:ext cx="6240463" cy="54133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8158163" y="10260013"/>
            <a:ext cx="6240462" cy="541337"/>
          </a:xfrm>
          <a:prstGeom prst="rect">
            <a:avLst/>
          </a:prstGeom>
        </p:spPr>
        <p:txBody>
          <a:bodyPr vert="horz" lIns="91440" tIns="45720" rIns="91440" bIns="45720" rtlCol="0" anchor="b"/>
          <a:lstStyle>
            <a:lvl1pPr algn="r">
              <a:defRPr sz="1200"/>
            </a:lvl1pPr>
          </a:lstStyle>
          <a:p>
            <a:fld id="{7157E6E6-78B3-B94B-A732-331DAD5A83F6}" type="slidenum">
              <a:rPr lang="nl-NL" smtClean="0"/>
              <a:t>‹#›</a:t>
            </a:fld>
            <a:endParaRPr lang="nl-NL"/>
          </a:p>
        </p:txBody>
      </p:sp>
    </p:spTree>
    <p:extLst>
      <p:ext uri="{BB962C8B-B14F-4D97-AF65-F5344CB8AC3E}">
        <p14:creationId xmlns:p14="http://schemas.microsoft.com/office/powerpoint/2010/main" val="4241625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eur-lex.europa.eu/legal-content/EN/TXT/PDF/?uri=CELEX:32016R0679&amp;from=EN" TargetMode="External"/><Relationship Id="rId2" Type="http://schemas.openxmlformats.org/officeDocument/2006/relationships/slide" Target="../slides/slide33.xml"/><Relationship Id="rId1" Type="http://schemas.openxmlformats.org/officeDocument/2006/relationships/notesMaster" Target="../notesMasters/notesMaster1.xml"/><Relationship Id="rId4" Type="http://schemas.openxmlformats.org/officeDocument/2006/relationships/hyperlink" Target="https://ec.europa.eu/newsroom/document.cfm?doc_id=47711" TargetMode="Externa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dirty="0"/>
              <a:t>Notes to the entire slide deck: </a:t>
            </a:r>
          </a:p>
          <a:p>
            <a:endParaRPr lang="en-GB" dirty="0" smtClean="0"/>
          </a:p>
          <a:p>
            <a:r>
              <a:rPr lang="en-GB" b="1" dirty="0" smtClean="0"/>
              <a:t>Contents</a:t>
            </a:r>
          </a:p>
          <a:p>
            <a:r>
              <a:rPr lang="en-GB" sz="1200" u="none" kern="1200" baseline="0" dirty="0" smtClean="0">
                <a:solidFill>
                  <a:schemeClr val="tx1"/>
                </a:solidFill>
                <a:latin typeface="+mn-lt"/>
                <a:ea typeface="+mn-ea"/>
                <a:cs typeface="+mn-cs"/>
              </a:rPr>
              <a:t>These slides describe in general terms the aspects that play a role in safeguarding privacy in </a:t>
            </a:r>
            <a:r>
              <a:rPr lang="en-GB" sz="1200" b="0" u="none" kern="1200" baseline="0" dirty="0" smtClean="0">
                <a:solidFill>
                  <a:srgbClr val="FF0000"/>
                </a:solidFill>
                <a:latin typeface="+mn-lt"/>
                <a:ea typeface="+mn-ea"/>
                <a:cs typeface="+mn-cs"/>
              </a:rPr>
              <a:t>scientific</a:t>
            </a:r>
            <a:r>
              <a:rPr lang="en-GB" sz="1200" u="none" kern="1200" baseline="0" dirty="0" smtClean="0">
                <a:solidFill>
                  <a:schemeClr val="tx1"/>
                </a:solidFill>
                <a:latin typeface="+mn-lt"/>
                <a:ea typeface="+mn-ea"/>
                <a:cs typeface="+mn-cs"/>
              </a:rPr>
              <a:t> research. We will look at the areas in research affected by the General Data Protection Regulation. This is during the design of the study, where you can apply the principles of Privacy by Design and Privacy by Default. And when you can</a:t>
            </a:r>
            <a:r>
              <a:rPr lang="en-GB" sz="1200" b="1" u="none" kern="1200" baseline="0" dirty="0" smtClean="0">
                <a:solidFill>
                  <a:schemeClr val="tx1"/>
                </a:solidFill>
                <a:latin typeface="+mn-lt"/>
                <a:ea typeface="+mn-ea"/>
                <a:cs typeface="+mn-cs"/>
              </a:rPr>
              <a:t>/must</a:t>
            </a:r>
            <a:r>
              <a:rPr lang="en-GB" sz="1200" u="none" kern="1200" baseline="0" dirty="0" smtClean="0">
                <a:solidFill>
                  <a:schemeClr val="tx1"/>
                </a:solidFill>
                <a:latin typeface="+mn-lt"/>
                <a:ea typeface="+mn-ea"/>
                <a:cs typeface="+mn-cs"/>
              </a:rPr>
              <a:t> perform a so-called 'data protection impact assessment' (DPIA); a structured way of determining for different types of processing of research data (collecting, cleaning, de-identifying, saving, analysing, enriching, removing, publishing and archiving personal data) how these processes relate to the privacy principles (the rules of thumb) in the GDPR, the risks that may apply to the participants in the study and possible suitable measures (both organisational and technical) to </a:t>
            </a:r>
            <a:r>
              <a:rPr lang="en-GB" sz="1200" b="0" u="none" kern="1200" baseline="0" dirty="0" smtClean="0">
                <a:solidFill>
                  <a:schemeClr val="tx1"/>
                </a:solidFill>
                <a:latin typeface="+mn-lt"/>
                <a:ea typeface="+mn-ea"/>
                <a:cs typeface="+mn-cs"/>
              </a:rPr>
              <a:t>address these risks.</a:t>
            </a:r>
          </a:p>
          <a:p>
            <a:endParaRPr lang="en-GB" sz="1200" u="none" kern="1200" baseline="0" dirty="0" smtClean="0">
              <a:solidFill>
                <a:schemeClr val="tx1"/>
              </a:solidFill>
              <a:latin typeface="+mn-lt"/>
              <a:ea typeface="+mn-ea"/>
              <a:cs typeface="+mn-cs"/>
            </a:endParaRPr>
          </a:p>
          <a:p>
            <a:r>
              <a:rPr lang="en-GB" sz="1200" b="1" u="none" kern="1200" baseline="0" dirty="0" smtClean="0">
                <a:solidFill>
                  <a:schemeClr val="tx1"/>
                </a:solidFill>
                <a:latin typeface="+mn-lt"/>
                <a:ea typeface="+mn-ea"/>
                <a:cs typeface="+mn-cs"/>
              </a:rPr>
              <a:t>Form</a:t>
            </a:r>
          </a:p>
          <a:p>
            <a:r>
              <a:rPr lang="en-GB" sz="1200" u="none" kern="1200" baseline="0" dirty="0" smtClean="0">
                <a:solidFill>
                  <a:schemeClr val="tx1"/>
                </a:solidFill>
                <a:latin typeface="+mn-lt"/>
                <a:ea typeface="+mn-ea"/>
                <a:cs typeface="+mn-cs"/>
              </a:rPr>
              <a:t>Every institution is free to remove parts from and add parts to this slide deck and to include options specific to the institution. For instance for the appropriate organisational and technical measures; which directives apply to your institution, </a:t>
            </a:r>
            <a:r>
              <a:rPr lang="en-GB" sz="1200" b="0" u="none" kern="1200" baseline="0" dirty="0" smtClean="0">
                <a:solidFill>
                  <a:schemeClr val="tx1"/>
                </a:solidFill>
                <a:latin typeface="+mn-lt"/>
                <a:ea typeface="+mn-ea"/>
                <a:cs typeface="+mn-cs"/>
              </a:rPr>
              <a:t>which instruments (for instance a Data Management Plan or ‘DMP’) and tooling </a:t>
            </a:r>
            <a:r>
              <a:rPr lang="en-GB" sz="1200" u="none" kern="1200" baseline="0" dirty="0" smtClean="0">
                <a:solidFill>
                  <a:schemeClr val="tx1"/>
                </a:solidFill>
                <a:latin typeface="+mn-lt"/>
                <a:ea typeface="+mn-ea"/>
                <a:cs typeface="+mn-cs"/>
              </a:rPr>
              <a:t>are offered in your institution for which purpose and how does the researcher get access to these products and services to safeguard privacy in the study. </a:t>
            </a:r>
          </a:p>
          <a:p>
            <a:endParaRPr lang="en-GB" sz="1200" u="none" kern="1200" baseline="0" dirty="0" smtClean="0">
              <a:solidFill>
                <a:schemeClr val="tx1"/>
              </a:solidFill>
              <a:latin typeface="+mn-lt"/>
              <a:ea typeface="+mn-ea"/>
              <a:cs typeface="+mn-cs"/>
            </a:endParaRPr>
          </a:p>
          <a:p>
            <a:r>
              <a:rPr lang="en-GB" sz="1200" b="1" u="none" kern="1200" baseline="0" dirty="0" smtClean="0">
                <a:solidFill>
                  <a:schemeClr val="tx1"/>
                </a:solidFill>
                <a:latin typeface="+mn-lt"/>
                <a:ea typeface="+mn-ea"/>
                <a:cs typeface="+mn-cs"/>
              </a:rPr>
              <a:t>Logo</a:t>
            </a:r>
          </a:p>
          <a:p>
            <a:r>
              <a:rPr lang="en-GB" sz="1200" u="none" kern="1200" baseline="0" dirty="0" smtClean="0">
                <a:solidFill>
                  <a:schemeClr val="tx1"/>
                </a:solidFill>
                <a:latin typeface="+mn-lt"/>
                <a:ea typeface="+mn-ea"/>
                <a:cs typeface="+mn-cs"/>
              </a:rPr>
              <a:t>The CSY (CyberSaveYourself) logo has been included in all slides in this presentation. This service of SURF uses this logo and is co-initiator of this training. You may replace this logo with the logo of your organisation. </a:t>
            </a:r>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1</a:t>
            </a:fld>
            <a:endParaRPr lang="en-GB"/>
          </a:p>
        </p:txBody>
      </p:sp>
    </p:spTree>
    <p:extLst>
      <p:ext uri="{BB962C8B-B14F-4D97-AF65-F5344CB8AC3E}">
        <p14:creationId xmlns:p14="http://schemas.microsoft.com/office/powerpoint/2010/main" val="26961164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Same as slide 7</a:t>
            </a:r>
          </a:p>
          <a:p>
            <a:endParaRPr lang="en-GB" dirty="0"/>
          </a:p>
          <a:p>
            <a:r>
              <a:rPr lang="en-GB" b="1" dirty="0"/>
              <a:t>Work format</a:t>
            </a:r>
          </a:p>
          <a:p>
            <a:r>
              <a:rPr lang="en-GB" dirty="0"/>
              <a:t>Same as slide 7</a:t>
            </a:r>
          </a:p>
          <a:p>
            <a:pPr marL="171450" indent="-171450">
              <a:buFontTx/>
              <a:buChar char="-"/>
            </a:pPr>
            <a:endParaRPr lang="en-GB" baseline="0" dirty="0"/>
          </a:p>
          <a:p>
            <a:r>
              <a:rPr lang="en-GB" b="1" dirty="0"/>
              <a:t>Duration (slide</a:t>
            </a:r>
            <a:r>
              <a:rPr lang="en-GB" b="1" baseline="0" dirty="0"/>
              <a:t> 2 and 3 together)</a:t>
            </a:r>
            <a:endParaRPr lang="en-GB" b="1" dirty="0"/>
          </a:p>
          <a:p>
            <a:r>
              <a:rPr lang="en-GB" b="0" baseline="0" dirty="0"/>
              <a:t>3 minutes</a:t>
            </a:r>
            <a:endParaRPr lang="en-GB" dirty="0"/>
          </a:p>
          <a:p>
            <a:endParaRPr lang="en-GB" dirty="0"/>
          </a:p>
          <a:p>
            <a:r>
              <a:rPr lang="en-GB" b="1" dirty="0"/>
              <a:t>Notes</a:t>
            </a:r>
          </a:p>
          <a:p>
            <a:r>
              <a:rPr lang="en-GB" dirty="0" smtClean="0"/>
              <a:t>This slide can be used at one's own discretion with a study from the own organisation. The icon for the geographical interpretation may be changed at one's own discretion. </a:t>
            </a:r>
            <a:endParaRPr lang="en-GB" sz="120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10</a:t>
            </a:fld>
            <a:endParaRPr lang="en-GB"/>
          </a:p>
        </p:txBody>
      </p:sp>
    </p:spTree>
    <p:extLst>
      <p:ext uri="{BB962C8B-B14F-4D97-AF65-F5344CB8AC3E}">
        <p14:creationId xmlns:p14="http://schemas.microsoft.com/office/powerpoint/2010/main" val="35973637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Same as slide 7</a:t>
            </a:r>
          </a:p>
          <a:p>
            <a:endParaRPr lang="en-GB" dirty="0"/>
          </a:p>
          <a:p>
            <a:r>
              <a:rPr lang="en-GB" b="1" dirty="0"/>
              <a:t>Work format</a:t>
            </a:r>
          </a:p>
          <a:p>
            <a:r>
              <a:rPr lang="en-GB" dirty="0"/>
              <a:t>Same as slide 7</a:t>
            </a:r>
          </a:p>
          <a:p>
            <a:pPr marL="171450" indent="-171450">
              <a:buFontTx/>
              <a:buChar char="-"/>
            </a:pPr>
            <a:endParaRPr lang="en-GB" baseline="0" dirty="0"/>
          </a:p>
          <a:p>
            <a:r>
              <a:rPr lang="en-GB" b="1" dirty="0"/>
              <a:t>Duration (slide</a:t>
            </a:r>
            <a:r>
              <a:rPr lang="en-GB" b="1" baseline="0" dirty="0"/>
              <a:t> 2 and 3 together)</a:t>
            </a:r>
            <a:endParaRPr lang="en-GB" b="1" dirty="0"/>
          </a:p>
          <a:p>
            <a:r>
              <a:rPr lang="en-GB" b="0" baseline="0" dirty="0"/>
              <a:t>3 minutes</a:t>
            </a:r>
            <a:endParaRPr lang="en-GB" dirty="0"/>
          </a:p>
          <a:p>
            <a:endParaRPr lang="en-GB" dirty="0"/>
          </a:p>
          <a:p>
            <a:r>
              <a:rPr lang="en-GB" sz="1200" b="1" kern="1200" dirty="0" smtClean="0">
                <a:solidFill>
                  <a:schemeClr val="tx1"/>
                </a:solidFill>
                <a:effectLst/>
                <a:latin typeface="+mn-lt"/>
                <a:ea typeface="+mn-ea"/>
                <a:cs typeface="+mn-cs"/>
              </a:rPr>
              <a:t>Notes</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This slide can be used at one's own discretion with a study from the own organisation. The icon for the geographical interpretation may be changed at one's own discretion. </a:t>
            </a:r>
            <a:endParaRPr lang="en-GB" sz="1200" kern="1200" dirty="0" smtClean="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11</a:t>
            </a:fld>
            <a:endParaRPr lang="en-GB"/>
          </a:p>
        </p:txBody>
      </p:sp>
    </p:spTree>
    <p:extLst>
      <p:ext uri="{BB962C8B-B14F-4D97-AF65-F5344CB8AC3E}">
        <p14:creationId xmlns:p14="http://schemas.microsoft.com/office/powerpoint/2010/main" val="54108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In the first part, the researchers</a:t>
            </a:r>
            <a:r>
              <a:rPr lang="en-GB" baseline="0" dirty="0"/>
              <a:t> have been introduced to the GDPR</a:t>
            </a:r>
            <a:r>
              <a:rPr lang="en-GB" dirty="0"/>
              <a:t> by way of the cases and the introductory questions</a:t>
            </a:r>
            <a:r>
              <a:rPr lang="en-GB" baseline="0" dirty="0"/>
              <a:t>. Before the GDPR, DPIA and Privacy by </a:t>
            </a:r>
            <a:r>
              <a:rPr lang="en-GB" baseline="0" dirty="0" smtClean="0"/>
              <a:t>Design </a:t>
            </a:r>
            <a:r>
              <a:rPr lang="en-GB" baseline="0" dirty="0"/>
              <a:t>are discussed in more detail in the next chapters, they will do a short (formative) quiz in this section. This quiz is intended to give them confidence by showing that with 'common sense' they can give quite a few good answers about the GDPR.</a:t>
            </a:r>
            <a:endParaRPr lang="en-GB" dirty="0"/>
          </a:p>
          <a:p>
            <a:endParaRPr lang="en-GB" dirty="0"/>
          </a:p>
          <a:p>
            <a:r>
              <a:rPr lang="en-GB" b="1" dirty="0"/>
              <a:t>Work format</a:t>
            </a:r>
          </a:p>
          <a:p>
            <a:r>
              <a:rPr lang="en-GB" dirty="0"/>
              <a:t>Show the question, have</a:t>
            </a:r>
            <a:r>
              <a:rPr lang="en-GB" baseline="0" dirty="0"/>
              <a:t> the researchers select or formulate an answer and then show the correct answer. Discuss this briefly with the researchers afterwards. Possible ways of having researchers give answers is by way of:</a:t>
            </a:r>
          </a:p>
          <a:p>
            <a:pPr marL="171450" indent="-171450">
              <a:buFontTx/>
              <a:buChar char="-"/>
            </a:pPr>
            <a:r>
              <a:rPr lang="en-GB" baseline="0" dirty="0"/>
              <a:t>Showing of hands, putting cap on/taking </a:t>
            </a:r>
            <a:r>
              <a:rPr lang="en-GB" baseline="0" dirty="0" smtClean="0"/>
              <a:t>cap </a:t>
            </a:r>
            <a:r>
              <a:rPr lang="en-GB" baseline="0" dirty="0"/>
              <a:t>off, </a:t>
            </a:r>
            <a:r>
              <a:rPr lang="en-GB" baseline="0" dirty="0" smtClean="0"/>
              <a:t>standing up/sitting down.</a:t>
            </a:r>
            <a:endParaRPr lang="en-GB" baseline="0" dirty="0"/>
          </a:p>
          <a:p>
            <a:pPr marL="171450" indent="-171450">
              <a:buFontTx/>
              <a:buChar char="-"/>
            </a:pPr>
            <a:r>
              <a:rPr lang="en-GB" baseline="0" dirty="0"/>
              <a:t>Thinking, sharing, doing. Start by asking the researchers to think individually for a few moments. Subsequently, in turn, the researchers share their answers with a colleague. Together they agree on a joint answer, with the trainer hearing a number of pairs.</a:t>
            </a:r>
          </a:p>
          <a:p>
            <a:pPr marL="171450" indent="-171450">
              <a:buFontTx/>
              <a:buChar char="-"/>
            </a:pPr>
            <a:r>
              <a:rPr lang="en-GB" baseline="0" dirty="0"/>
              <a:t>A digital application. Answers to multiple-choice questions can be given digitally very well in applications such as www.mentimeter.com, www.kahoot.com, www.quizlet.com or www.plickers.com. On YouTube various instruction videos can be found in which the operation of these applications is shown.  </a:t>
            </a:r>
            <a:endParaRPr lang="en-GB" dirty="0"/>
          </a:p>
          <a:p>
            <a:pPr marL="171450" indent="-171450">
              <a:buFontTx/>
              <a:buChar char="-"/>
            </a:pPr>
            <a:endParaRPr lang="en-GB" baseline="0" dirty="0"/>
          </a:p>
          <a:p>
            <a:r>
              <a:rPr lang="en-GB" b="1" dirty="0"/>
              <a:t>Duration (total quiz)</a:t>
            </a:r>
          </a:p>
          <a:p>
            <a:r>
              <a:rPr lang="en-GB" b="0" baseline="0" dirty="0"/>
              <a:t>5 minutes</a:t>
            </a:r>
            <a:endParaRPr lang="en-GB" dirty="0"/>
          </a:p>
          <a:p>
            <a:endParaRPr lang="en-GB" dirty="0"/>
          </a:p>
          <a:p>
            <a:r>
              <a:rPr lang="en-GB" b="1" dirty="0"/>
              <a:t>Notes</a:t>
            </a:r>
          </a:p>
          <a:p>
            <a:r>
              <a:rPr lang="en-GB" dirty="0"/>
              <a:t>None</a:t>
            </a:r>
          </a:p>
          <a:p>
            <a:endParaRPr lang="en-GB" sz="1200" kern="1200" dirty="0">
              <a:solidFill>
                <a:schemeClr val="tx1"/>
              </a:solidFill>
              <a:effectLst/>
              <a:latin typeface="+mn-lt"/>
              <a:ea typeface="+mn-ea"/>
              <a:cs typeface="+mn-cs"/>
            </a:endParaRPr>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12</a:t>
            </a:fld>
            <a:endParaRPr lang="en-GB"/>
          </a:p>
        </p:txBody>
      </p:sp>
    </p:spTree>
    <p:extLst>
      <p:ext uri="{BB962C8B-B14F-4D97-AF65-F5344CB8AC3E}">
        <p14:creationId xmlns:p14="http://schemas.microsoft.com/office/powerpoint/2010/main" val="7452713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smtClean="0"/>
              <a:t>Notes</a:t>
            </a:r>
          </a:p>
          <a:p>
            <a:r>
              <a:rPr lang="en-GB" b="0" dirty="0" smtClean="0"/>
              <a:t>In Articles 4 and 9, the GDPR gives a definition of personal data</a:t>
            </a:r>
            <a:r>
              <a:rPr lang="en-GB" b="0" baseline="0" dirty="0" smtClean="0"/>
              <a:t> and special personal data. It is therefore a matter of definition. The exact difference between personal data and special personal data is set out in this slide; it is not described as such in the GDPR.</a:t>
            </a:r>
            <a:endParaRPr lang="en-GB" b="0" dirty="0" smtClean="0"/>
          </a:p>
          <a:p>
            <a:endParaRPr lang="en-GB" b="1" dirty="0" smtClean="0"/>
          </a:p>
          <a:p>
            <a:r>
              <a:rPr lang="en-GB" b="1" dirty="0" smtClean="0"/>
              <a:t>For further explanation</a:t>
            </a:r>
            <a:r>
              <a:rPr lang="en-GB" b="1" baseline="0" dirty="0" smtClean="0"/>
              <a:t> refer to slide 12</a:t>
            </a:r>
            <a:endParaRPr lang="en-GB" b="1"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13</a:t>
            </a:fld>
            <a:endParaRPr lang="en-GB"/>
          </a:p>
        </p:txBody>
      </p:sp>
    </p:spTree>
    <p:extLst>
      <p:ext uri="{BB962C8B-B14F-4D97-AF65-F5344CB8AC3E}">
        <p14:creationId xmlns:p14="http://schemas.microsoft.com/office/powerpoint/2010/main" val="17849646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For an explanation</a:t>
            </a:r>
            <a:r>
              <a:rPr lang="en-GB" b="1" baseline="0" dirty="0"/>
              <a:t> refer to slide 12</a:t>
            </a:r>
            <a:endParaRPr lang="en-GB" b="1"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14</a:t>
            </a:fld>
            <a:endParaRPr lang="en-GB"/>
          </a:p>
        </p:txBody>
      </p:sp>
    </p:spTree>
    <p:extLst>
      <p:ext uri="{BB962C8B-B14F-4D97-AF65-F5344CB8AC3E}">
        <p14:creationId xmlns:p14="http://schemas.microsoft.com/office/powerpoint/2010/main" val="4859273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For an explanation</a:t>
            </a:r>
            <a:r>
              <a:rPr lang="en-GB" b="1" baseline="0" dirty="0"/>
              <a:t> refer to slide 12</a:t>
            </a:r>
            <a:endParaRPr lang="en-GB" b="1" dirty="0"/>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15</a:t>
            </a:fld>
            <a:endParaRPr lang="en-GB"/>
          </a:p>
        </p:txBody>
      </p:sp>
    </p:spTree>
    <p:extLst>
      <p:ext uri="{BB962C8B-B14F-4D97-AF65-F5344CB8AC3E}">
        <p14:creationId xmlns:p14="http://schemas.microsoft.com/office/powerpoint/2010/main" val="30554878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This slide is intended as an introduction of the second sectio</a:t>
            </a:r>
            <a:r>
              <a:rPr lang="en-GB" b="1" dirty="0" smtClean="0"/>
              <a:t>n: </a:t>
            </a:r>
            <a:r>
              <a:rPr lang="en-GB" dirty="0"/>
              <a:t>‘You and the GDPR'. The purpose</a:t>
            </a:r>
            <a:r>
              <a:rPr lang="en-GB" baseline="0" dirty="0"/>
              <a:t> of this section is to make the researcher aware </a:t>
            </a:r>
            <a:r>
              <a:rPr lang="en-GB" b="0" baseline="0" dirty="0"/>
              <a:t>that the GDPR is not a simple checklist, but a set of criteria and principles that partly also depends on context (for instance the traceability of data about a person). Moreover</a:t>
            </a:r>
            <a:r>
              <a:rPr lang="en-GB" baseline="0" dirty="0"/>
              <a:t>, we </a:t>
            </a:r>
            <a:r>
              <a:rPr lang="en-GB" baseline="0" dirty="0" smtClean="0"/>
              <a:t>expand on </a:t>
            </a:r>
            <a:r>
              <a:rPr lang="en-GB" baseline="0" dirty="0"/>
              <a:t>the six privacy principles that constitute the basis for the GDPR, and </a:t>
            </a:r>
            <a:r>
              <a:rPr lang="en-GB" baseline="0" dirty="0" smtClean="0"/>
              <a:t>we will discuss </a:t>
            </a:r>
            <a:r>
              <a:rPr lang="en-GB" baseline="0" dirty="0"/>
              <a:t>the shared responsibility within each organisation with regard to </a:t>
            </a:r>
            <a:r>
              <a:rPr lang="en-GB" baseline="0" dirty="0" smtClean="0"/>
              <a:t>a correct </a:t>
            </a:r>
            <a:r>
              <a:rPr lang="en-GB" baseline="0" dirty="0"/>
              <a:t>handling of personal data.</a:t>
            </a:r>
            <a:endParaRPr lang="en-GB" dirty="0"/>
          </a:p>
          <a:p>
            <a:endParaRPr lang="en-GB" dirty="0"/>
          </a:p>
          <a:p>
            <a:r>
              <a:rPr lang="en-GB" b="1" dirty="0"/>
              <a:t>Work format</a:t>
            </a:r>
          </a:p>
          <a:p>
            <a:pPr marL="171450" indent="-171450">
              <a:buFontTx/>
              <a:buChar char="-"/>
            </a:pPr>
            <a:r>
              <a:rPr lang="en-GB" dirty="0"/>
              <a:t>Give a short introduction to the content of the chapter.</a:t>
            </a:r>
          </a:p>
          <a:p>
            <a:pPr marL="171450" indent="-171450">
              <a:buFontTx/>
              <a:buChar char="-"/>
            </a:pPr>
            <a:r>
              <a:rPr lang="en-GB" dirty="0"/>
              <a:t>Describe the sections that will be discussed</a:t>
            </a:r>
            <a:r>
              <a:rPr lang="en-GB" baseline="0" dirty="0"/>
              <a:t> in this chapter (what is the GDPR? What principles is it based on and to which extent are you as a researcher already aware of and competent with regard to the GDPR?)</a:t>
            </a:r>
            <a:endParaRPr lang="en-GB" dirty="0"/>
          </a:p>
          <a:p>
            <a:endParaRPr lang="en-GB" b="1" dirty="0"/>
          </a:p>
          <a:p>
            <a:r>
              <a:rPr lang="en-GB" b="1" dirty="0"/>
              <a:t>Duration of the slide</a:t>
            </a:r>
          </a:p>
          <a:p>
            <a:r>
              <a:rPr lang="en-GB" b="0" baseline="0" dirty="0"/>
              <a:t>1 minute</a:t>
            </a:r>
            <a:endParaRPr lang="en-GB" b="1" dirty="0"/>
          </a:p>
          <a:p>
            <a:endParaRPr lang="en-GB" b="1" dirty="0"/>
          </a:p>
          <a:p>
            <a:r>
              <a:rPr lang="en-GB" b="1" dirty="0"/>
              <a:t>Notes</a:t>
            </a:r>
          </a:p>
          <a:p>
            <a:r>
              <a:rPr lang="en-GB" dirty="0"/>
              <a:t>None</a:t>
            </a: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16</a:t>
            </a:fld>
            <a:endParaRPr lang="en-GB"/>
          </a:p>
        </p:txBody>
      </p:sp>
    </p:spTree>
    <p:extLst>
      <p:ext uri="{BB962C8B-B14F-4D97-AF65-F5344CB8AC3E}">
        <p14:creationId xmlns:p14="http://schemas.microsoft.com/office/powerpoint/2010/main" val="9466493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The</a:t>
            </a:r>
            <a:r>
              <a:rPr lang="en-GB" baseline="0" dirty="0"/>
              <a:t> purpose of this slide is to make the researcher aware that the GDPR </a:t>
            </a:r>
            <a:r>
              <a:rPr lang="en-GB" b="0" baseline="0" dirty="0"/>
              <a:t> is not an unambiguous 'checklist' you can tick off. It is key for a researcher to have full insight into the measures to be taken to guarantee the correct handling of personal data. The GDPR contains 88 pages, 99 </a:t>
            </a:r>
            <a:r>
              <a:rPr lang="en-GB" b="0" baseline="0" dirty="0" smtClean="0"/>
              <a:t>Articles</a:t>
            </a:r>
            <a:r>
              <a:rPr lang="en-GB" b="0" baseline="0" dirty="0"/>
              <a:t>, 173 considerations and added to this </a:t>
            </a:r>
            <a:r>
              <a:rPr lang="en-GB" b="0" baseline="0" dirty="0" smtClean="0"/>
              <a:t>a </a:t>
            </a:r>
            <a:r>
              <a:rPr lang="en-GB" b="0" baseline="0" dirty="0"/>
              <a:t>GDPR Implementation Act (Implementation of 33 specific aspects for the Netherlands</a:t>
            </a:r>
            <a:r>
              <a:rPr lang="en-GB" b="0" baseline="0" dirty="0" smtClean="0"/>
              <a:t>). In </a:t>
            </a:r>
            <a:r>
              <a:rPr lang="en-GB" b="0" baseline="0" dirty="0"/>
              <a:t>general, researchers will not read all of this themselves. To this end, we offer as a handle a split of approx. 80% and 20%; 80% of the measures </a:t>
            </a:r>
            <a:r>
              <a:rPr lang="en-GB" b="0" baseline="0" dirty="0" smtClean="0"/>
              <a:t>that you </a:t>
            </a:r>
            <a:r>
              <a:rPr lang="en-GB" b="0" baseline="0" dirty="0"/>
              <a:t>have to take depend on three criteria:</a:t>
            </a:r>
          </a:p>
          <a:p>
            <a:endParaRPr lang="en-GB" baseline="0" dirty="0"/>
          </a:p>
          <a:p>
            <a:pPr marL="171450" indent="-171450">
              <a:buFontTx/>
              <a:buChar char="-"/>
            </a:pPr>
            <a:r>
              <a:rPr lang="en-GB" baseline="0" dirty="0"/>
              <a:t>The type of collaboration that takes place in your study (none, public-public, public-private)?</a:t>
            </a:r>
          </a:p>
          <a:p>
            <a:pPr marL="171450" indent="-171450">
              <a:buFontTx/>
              <a:buChar char="-"/>
            </a:pPr>
            <a:r>
              <a:rPr lang="en-GB" baseline="0" dirty="0"/>
              <a:t>The countries that participate in the </a:t>
            </a:r>
            <a:r>
              <a:rPr lang="en-GB" b="0" baseline="0" dirty="0" smtClean="0"/>
              <a:t>study and the location of the storage of the data (transfer)?</a:t>
            </a:r>
            <a:endParaRPr lang="en-GB" b="0" baseline="0" dirty="0"/>
          </a:p>
          <a:p>
            <a:pPr marL="171450" indent="-171450">
              <a:buFontTx/>
              <a:buChar char="-"/>
            </a:pPr>
            <a:r>
              <a:rPr lang="en-GB" b="0" baseline="0" dirty="0"/>
              <a:t>The type of data you use in the study (existing data set, new data set, procured </a:t>
            </a:r>
            <a:r>
              <a:rPr lang="en-GB" baseline="0" dirty="0" smtClean="0"/>
              <a:t>data set. Additionally, the medium is important; video footage, for instance, will contain more personal data straight away. This means that you, already right from the onset, have to use additional measures when using video)?</a:t>
            </a:r>
          </a:p>
          <a:p>
            <a:pPr marL="171450" indent="-171450">
              <a:buFontTx/>
              <a:buChar char="-"/>
            </a:pPr>
            <a:endParaRPr lang="en-GB" baseline="0" dirty="0"/>
          </a:p>
          <a:p>
            <a:r>
              <a:rPr lang="en-GB" b="0" dirty="0"/>
              <a:t>The measures to be taken based on these three criteria will</a:t>
            </a:r>
            <a:r>
              <a:rPr lang="en-GB" b="0" baseline="0" dirty="0"/>
              <a:t> always be the same within the GDPR. In other words: the moment you do a study within the same criteria more often, you know which measures to take. In addition to these criteria, approx. 20% of the measures you must take arise from research-specific preconditions such as the technical facilities available in the organisation, requirements from any funders, the policy of the organisation etc., which, per study, constitutes a specific set of measures on a technical and organisational level to be able to work fully GDPR compliant.</a:t>
            </a:r>
            <a:endParaRPr lang="en-GB" b="0" baseline="0" dirty="0" smtClean="0"/>
          </a:p>
          <a:p>
            <a:endParaRPr lang="en-GB" b="0" baseline="0" dirty="0"/>
          </a:p>
          <a:p>
            <a:r>
              <a:rPr lang="en-GB" b="0" baseline="0" dirty="0"/>
              <a:t>We recommend </a:t>
            </a:r>
            <a:r>
              <a:rPr lang="en-GB" b="0" baseline="0" dirty="0" smtClean="0"/>
              <a:t>that, for this slide, </a:t>
            </a:r>
            <a:r>
              <a:rPr lang="en-GB" b="0" baseline="0" dirty="0"/>
              <a:t>you state </a:t>
            </a:r>
            <a:r>
              <a:rPr lang="en-GB" b="0" baseline="0" dirty="0" smtClean="0"/>
              <a:t>that working </a:t>
            </a:r>
            <a:r>
              <a:rPr lang="en-GB" b="0" baseline="0" dirty="0"/>
              <a:t>out </a:t>
            </a:r>
            <a:r>
              <a:rPr lang="en-GB" b="0" baseline="0" dirty="0" smtClean="0"/>
              <a:t>precisely which </a:t>
            </a:r>
            <a:r>
              <a:rPr lang="en-GB" b="0" baseline="0" dirty="0"/>
              <a:t>measures should </a:t>
            </a:r>
            <a:r>
              <a:rPr lang="en-GB" b="0" baseline="0" dirty="0" smtClean="0"/>
              <a:t>be taken </a:t>
            </a:r>
            <a:r>
              <a:rPr lang="en-GB" b="0" baseline="0" dirty="0"/>
              <a:t>is not </a:t>
            </a:r>
            <a:r>
              <a:rPr lang="en-GB" b="0" baseline="0" dirty="0" smtClean="0"/>
              <a:t>solely the </a:t>
            </a:r>
            <a:r>
              <a:rPr lang="en-GB" b="0" baseline="0" dirty="0"/>
              <a:t>responsibility of </a:t>
            </a:r>
            <a:r>
              <a:rPr lang="en-GB" b="0" baseline="0" dirty="0" smtClean="0"/>
              <a:t>the </a:t>
            </a:r>
            <a:r>
              <a:rPr lang="en-GB" b="0" baseline="0" dirty="0"/>
              <a:t>individual researcher. The researcher determines the measures to be taken jointly with a privacy expert in the organisation, such as a data steward and in specific cases the Privacy Officer or DPO. The instrument they use for this, is called the DPIA, a questionnaire that covers all aspects of the study and from which the measures to be taken can be distilled (on the basis of the advice from the PO/DPO).  </a:t>
            </a:r>
            <a:endParaRPr lang="en-GB" b="0" dirty="0"/>
          </a:p>
          <a:p>
            <a:endParaRPr lang="en-GB" dirty="0"/>
          </a:p>
          <a:p>
            <a:r>
              <a:rPr lang="en-GB" b="1" dirty="0"/>
              <a:t>Work format</a:t>
            </a:r>
          </a:p>
          <a:p>
            <a:r>
              <a:rPr lang="en-GB" b="0" dirty="0"/>
              <a:t>The</a:t>
            </a:r>
            <a:r>
              <a:rPr lang="en-GB" b="0" baseline="0" dirty="0"/>
              <a:t> slide does not require a specific work format. You can use the visual elements in the slide to support the explanation of the measures to be taken for each specific study.</a:t>
            </a:r>
            <a:endParaRPr lang="en-GB" b="0" dirty="0"/>
          </a:p>
          <a:p>
            <a:endParaRPr lang="en-GB" dirty="0"/>
          </a:p>
          <a:p>
            <a:r>
              <a:rPr lang="en-GB" b="1" dirty="0"/>
              <a:t>Duration</a:t>
            </a:r>
          </a:p>
          <a:p>
            <a:r>
              <a:rPr lang="en-GB" b="0" baseline="0" dirty="0"/>
              <a:t>5 minutes</a:t>
            </a:r>
            <a:endParaRPr lang="en-GB" b="0" dirty="0"/>
          </a:p>
          <a:p>
            <a:endParaRPr lang="en-GB" b="1" dirty="0"/>
          </a:p>
          <a:p>
            <a:r>
              <a:rPr lang="en-GB" b="1" dirty="0"/>
              <a:t>Notes</a:t>
            </a:r>
          </a:p>
          <a:p>
            <a:r>
              <a:rPr lang="en-GB" dirty="0"/>
              <a:t>None</a:t>
            </a:r>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17</a:t>
            </a:fld>
            <a:endParaRPr lang="en-GB"/>
          </a:p>
        </p:txBody>
      </p:sp>
    </p:spTree>
    <p:extLst>
      <p:ext uri="{BB962C8B-B14F-4D97-AF65-F5344CB8AC3E}">
        <p14:creationId xmlns:p14="http://schemas.microsoft.com/office/powerpoint/2010/main" val="12310184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b="0" dirty="0"/>
              <a:t>The</a:t>
            </a:r>
            <a:r>
              <a:rPr lang="en-GB" b="0" baseline="0" dirty="0"/>
              <a:t> purpose of this slide is to explain the six principles the GDPR is based on. These principles, referred to here as 'rules of thumb', are important for every researcher to keep in mind in every phase of the study. The researcher must ask these six questions for every new step in the study. It concerns the principles of n</a:t>
            </a:r>
            <a:r>
              <a:rPr lang="en-GB" b="0" dirty="0"/>
              <a:t>ecessity, proportionality</a:t>
            </a:r>
            <a:r>
              <a:rPr lang="en-GB" b="0" baseline="0" dirty="0" smtClean="0"/>
              <a:t> and subsidiarity</a:t>
            </a:r>
            <a:r>
              <a:rPr lang="en-GB" b="0" dirty="0"/>
              <a:t>.</a:t>
            </a:r>
            <a:endParaRPr lang="en-GB" b="0" dirty="0" smtClean="0"/>
          </a:p>
          <a:p>
            <a:endParaRPr lang="en-GB" dirty="0"/>
          </a:p>
          <a:p>
            <a:r>
              <a:rPr lang="en-GB" b="1" dirty="0"/>
              <a:t>Work format</a:t>
            </a:r>
          </a:p>
          <a:p>
            <a:r>
              <a:rPr lang="en-GB" b="0" dirty="0"/>
              <a:t>The six circles containing the rules of thumb appear step by step. This makes it possible with each circle</a:t>
            </a:r>
            <a:r>
              <a:rPr lang="en-GB" b="0" baseline="0" dirty="0"/>
              <a:t> to briefly discuss with the researchers a specific rule of thumb. We recommend to ask the researchers for their own experience with each rule of thumb; which researcher would answer 'no' to one of the specific questions in a current study? And what is the consequence for the measures to be taken if the answer is 'no'?</a:t>
            </a:r>
            <a:endParaRPr lang="en-GB" b="0" dirty="0"/>
          </a:p>
          <a:p>
            <a:endParaRPr lang="en-GB" dirty="0"/>
          </a:p>
          <a:p>
            <a:r>
              <a:rPr lang="en-GB" b="1" dirty="0"/>
              <a:t>Duration</a:t>
            </a:r>
          </a:p>
          <a:p>
            <a:r>
              <a:rPr lang="en-GB" b="0" baseline="0" dirty="0"/>
              <a:t>5 minutes</a:t>
            </a:r>
            <a:endParaRPr lang="en-GB" b="0" dirty="0"/>
          </a:p>
          <a:p>
            <a:endParaRPr lang="en-GB" b="1" dirty="0"/>
          </a:p>
          <a:p>
            <a:r>
              <a:rPr lang="en-GB" b="1" dirty="0"/>
              <a:t>Notes</a:t>
            </a:r>
          </a:p>
          <a:p>
            <a:r>
              <a:rPr lang="en-GB" b="0" dirty="0"/>
              <a:t>We recommend for</a:t>
            </a:r>
            <a:r>
              <a:rPr lang="en-GB" b="0" baseline="0" dirty="0"/>
              <a:t> each rule of thumb to have a personal example available as an illustration if none of the researchers can answer 'no' to any of the questions. For instance, for the rule of thumb 'Data </a:t>
            </a:r>
            <a:r>
              <a:rPr lang="en-GB" b="0" baseline="0" dirty="0" smtClean="0"/>
              <a:t>Minimisation‘, your own </a:t>
            </a:r>
            <a:r>
              <a:rPr lang="en-GB" b="0" baseline="0" dirty="0"/>
              <a:t>example could be:</a:t>
            </a:r>
          </a:p>
          <a:p>
            <a:r>
              <a:rPr lang="en-GB" b="0" baseline="0" dirty="0"/>
              <a:t>'Suppose you are doing research into bullying among young </a:t>
            </a:r>
            <a:r>
              <a:rPr lang="en-GB" b="0" baseline="0" dirty="0" smtClean="0"/>
              <a:t>persons. </a:t>
            </a:r>
            <a:r>
              <a:rPr lang="en-GB" b="0" baseline="0" dirty="0"/>
              <a:t>Would it be necessary to know the exact year of birth of the research subject, or would it be sufficient to only ask for an age range?</a:t>
            </a:r>
            <a:endParaRPr lang="en-GB" b="0" dirty="0"/>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18</a:t>
            </a:fld>
            <a:endParaRPr lang="en-GB"/>
          </a:p>
        </p:txBody>
      </p:sp>
    </p:spTree>
    <p:extLst>
      <p:ext uri="{BB962C8B-B14F-4D97-AF65-F5344CB8AC3E}">
        <p14:creationId xmlns:p14="http://schemas.microsoft.com/office/powerpoint/2010/main" val="16653324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This 'case slide'</a:t>
            </a:r>
            <a:r>
              <a:rPr lang="en-GB" baseline="0" dirty="0"/>
              <a:t> aims to specify the information from the previous slide on the basis of an example. Using the information in the three circles, a specific study may be explained, to illustrate which rules of thumb/principles apply to it and what the consequences are of a 'yes' or </a:t>
            </a:r>
            <a:r>
              <a:rPr lang="en-GB" baseline="0" dirty="0" smtClean="0"/>
              <a:t>a 'no</a:t>
            </a:r>
            <a:r>
              <a:rPr lang="en-GB" baseline="0" dirty="0"/>
              <a:t>' to the questions to every rule of thumb for the measures to be taken.</a:t>
            </a:r>
            <a:endParaRPr lang="en-GB" b="1" dirty="0"/>
          </a:p>
          <a:p>
            <a:endParaRPr lang="en-GB" dirty="0"/>
          </a:p>
          <a:p>
            <a:r>
              <a:rPr lang="en-GB" b="1" dirty="0"/>
              <a:t>Work format</a:t>
            </a:r>
          </a:p>
          <a:p>
            <a:r>
              <a:rPr lang="en-GB" b="0" dirty="0"/>
              <a:t>The three circles containing the specific criteria of this model study appear step by step. This makes it possible with each circle</a:t>
            </a:r>
            <a:r>
              <a:rPr lang="en-GB" b="0" baseline="0" dirty="0"/>
              <a:t> to discuss with the researchers the role the six rules of thumb play in each part of the study. Start by asking the </a:t>
            </a:r>
            <a:r>
              <a:rPr lang="en-GB" b="0" baseline="0" dirty="0" smtClean="0"/>
              <a:t>researchers </a:t>
            </a:r>
            <a:r>
              <a:rPr lang="en-GB" b="0" baseline="0" dirty="0"/>
              <a:t>whether it concerns (special) personal data, then identify (for a 'YES') for every circle the rules of thumb that mainly apply to them and the impact of a 'yes' or </a:t>
            </a:r>
            <a:r>
              <a:rPr lang="en-GB" b="0" baseline="0" dirty="0" smtClean="0"/>
              <a:t>a 'no</a:t>
            </a:r>
            <a:r>
              <a:rPr lang="en-GB" b="0" baseline="0" dirty="0"/>
              <a:t>' answer to the question associated with the relevant rule of thumb on the measure to be taken.</a:t>
            </a:r>
          </a:p>
          <a:p>
            <a:endParaRPr lang="en-GB" dirty="0"/>
          </a:p>
          <a:p>
            <a:r>
              <a:rPr lang="en-GB" b="1" dirty="0"/>
              <a:t>Duration</a:t>
            </a:r>
          </a:p>
          <a:p>
            <a:r>
              <a:rPr lang="en-GB" b="0" baseline="0" dirty="0"/>
              <a:t>5 minutes</a:t>
            </a:r>
            <a:endParaRPr lang="en-GB" b="0" dirty="0"/>
          </a:p>
          <a:p>
            <a:endParaRPr lang="en-GB" b="1" dirty="0"/>
          </a:p>
          <a:p>
            <a:r>
              <a:rPr lang="en-GB" b="1" dirty="0" smtClean="0"/>
              <a:t>Explanation of the top circle</a:t>
            </a:r>
            <a:endParaRPr lang="en-GB" b="1" dirty="0"/>
          </a:p>
          <a:p>
            <a:pPr marL="171450" indent="-171450">
              <a:buFontTx/>
              <a:buChar char="-"/>
            </a:pPr>
            <a:r>
              <a:rPr lang="en-GB" dirty="0" smtClean="0"/>
              <a:t>It concerns special personal data; the aspects of </a:t>
            </a:r>
            <a:r>
              <a:rPr lang="en-GB" b="0" dirty="0" smtClean="0"/>
              <a:t>health (purpose and purpose limitation, principle,</a:t>
            </a:r>
            <a:r>
              <a:rPr lang="en-GB" b="0" baseline="0" dirty="0" smtClean="0"/>
              <a:t> data minimisation) and possibly also children under the age of 16</a:t>
            </a:r>
            <a:endParaRPr lang="en-GB" b="0" dirty="0" smtClean="0"/>
          </a:p>
          <a:p>
            <a:pPr marL="171450" indent="-171450">
              <a:buFontTx/>
              <a:buChar char="-"/>
            </a:pPr>
            <a:r>
              <a:rPr lang="en-GB" b="0" dirty="0" smtClean="0"/>
              <a:t>The</a:t>
            </a:r>
            <a:r>
              <a:rPr lang="en-GB" b="0" baseline="0" dirty="0" smtClean="0"/>
              <a:t> data must be reusable for follow-up studies as it is a longitudinal study (principle, data minimalisation and storage limitation)</a:t>
            </a:r>
          </a:p>
          <a:p>
            <a:pPr marL="171450" indent="-171450">
              <a:buFontTx/>
              <a:buChar char="-"/>
            </a:pPr>
            <a:endParaRPr lang="en-GB" dirty="0" smtClean="0"/>
          </a:p>
          <a:p>
            <a:r>
              <a:rPr lang="en-GB" b="1" dirty="0" smtClean="0"/>
              <a:t>Explanation of the circle on the left</a:t>
            </a:r>
          </a:p>
          <a:p>
            <a:pPr marL="171450" indent="-171450">
              <a:buFontTx/>
              <a:buChar char="-"/>
            </a:pPr>
            <a:r>
              <a:rPr lang="en-GB" dirty="0" smtClean="0"/>
              <a:t>Is it intended</a:t>
            </a:r>
            <a:r>
              <a:rPr lang="en-GB" baseline="0" dirty="0" smtClean="0"/>
              <a:t> that someone is </a:t>
            </a:r>
            <a:r>
              <a:rPr lang="en-GB" dirty="0" smtClean="0"/>
              <a:t>to</a:t>
            </a:r>
            <a:r>
              <a:rPr lang="en-GB" baseline="0" dirty="0" smtClean="0"/>
              <a:t> do a follow-up study with the data? (purpose and purpose limitation, principle and transparency)</a:t>
            </a:r>
            <a:endParaRPr lang="en-GB" dirty="0" smtClean="0"/>
          </a:p>
          <a:p>
            <a:pPr marL="171450" indent="-171450">
              <a:buFontTx/>
              <a:buChar char="-"/>
            </a:pPr>
            <a:r>
              <a:rPr lang="en-GB" dirty="0" smtClean="0"/>
              <a:t>Have the research subjects given their permission</a:t>
            </a:r>
            <a:r>
              <a:rPr lang="en-GB" baseline="0" dirty="0" smtClean="0"/>
              <a:t> for possible renewed use? (principle, transparency)</a:t>
            </a:r>
          </a:p>
          <a:p>
            <a:pPr marL="171450" indent="-171450">
              <a:buFontTx/>
              <a:buChar char="-"/>
            </a:pPr>
            <a:endParaRPr lang="en-GB" baseline="0" dirty="0" smtClean="0"/>
          </a:p>
          <a:p>
            <a:r>
              <a:rPr lang="en-GB" b="1" dirty="0" smtClean="0"/>
              <a:t>Explanation of the circle on the right</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dirty="0" smtClean="0"/>
              <a:t>What</a:t>
            </a:r>
            <a:r>
              <a:rPr lang="en-GB" baseline="0" dirty="0" smtClean="0"/>
              <a:t> is linked together and is this permitted both for the data set and the data hub? </a:t>
            </a:r>
            <a:r>
              <a:rPr lang="en-GB" dirty="0" smtClean="0"/>
              <a:t>(purpose and purpose limitation, principle)</a:t>
            </a:r>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19</a:t>
            </a:fld>
            <a:endParaRPr lang="en-GB"/>
          </a:p>
        </p:txBody>
      </p:sp>
    </p:spTree>
    <p:extLst>
      <p:ext uri="{BB962C8B-B14F-4D97-AF65-F5344CB8AC3E}">
        <p14:creationId xmlns:p14="http://schemas.microsoft.com/office/powerpoint/2010/main" val="61882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The purpose of this slide is to introduce the first section, 'Urgency'. The purpose</a:t>
            </a:r>
            <a:r>
              <a:rPr lang="en-GB" baseline="0" dirty="0"/>
              <a:t> of this section is to make the researcher aware that privacy and taking the right measures regarding the processing of personal data is key for </a:t>
            </a:r>
            <a:r>
              <a:rPr lang="en-GB" b="0" baseline="0" dirty="0"/>
              <a:t>research. This goes hand in hand with offering a safe environment for participants in the study in relation to the reliability and validity of the research.</a:t>
            </a:r>
            <a:endParaRPr lang="en-GB" b="0" dirty="0"/>
          </a:p>
          <a:p>
            <a:endParaRPr lang="en-GB" dirty="0"/>
          </a:p>
          <a:p>
            <a:r>
              <a:rPr lang="en-GB" b="1" dirty="0"/>
              <a:t>Work format</a:t>
            </a:r>
          </a:p>
          <a:p>
            <a:pPr marL="171450" indent="-171450">
              <a:buFontTx/>
              <a:buChar char="-"/>
            </a:pPr>
            <a:r>
              <a:rPr lang="en-GB" dirty="0"/>
              <a:t>Give a brief introduction of the content of the </a:t>
            </a:r>
            <a:r>
              <a:rPr lang="en-GB" b="0" dirty="0" smtClean="0"/>
              <a:t>chapter (for instance referring to a </a:t>
            </a:r>
            <a:r>
              <a:rPr lang="en-GB" b="0" baseline="0" dirty="0" smtClean="0"/>
              <a:t>recent hack or data leak at a university of applied sciences, university or other public organisation).</a:t>
            </a:r>
            <a:endParaRPr lang="en-GB" b="0" dirty="0"/>
          </a:p>
          <a:p>
            <a:pPr marL="171450" indent="-171450">
              <a:buFontTx/>
              <a:buChar char="-"/>
            </a:pPr>
            <a:r>
              <a:rPr lang="en-GB" b="0" dirty="0" smtClean="0"/>
              <a:t>Indicate the </a:t>
            </a:r>
            <a:r>
              <a:rPr lang="en-GB" dirty="0" smtClean="0"/>
              <a:t>sections in this chapter</a:t>
            </a:r>
            <a:r>
              <a:rPr lang="en-GB" baseline="0" dirty="0"/>
              <a:t> that are covered (changes in research in the past 20 years and the discussion of a number of model cases)</a:t>
            </a:r>
            <a:endParaRPr lang="en-GB" dirty="0"/>
          </a:p>
          <a:p>
            <a:endParaRPr lang="en-GB" b="1" dirty="0"/>
          </a:p>
          <a:p>
            <a:r>
              <a:rPr lang="en-GB" b="1" dirty="0"/>
              <a:t>Duration of the slide</a:t>
            </a:r>
          </a:p>
          <a:p>
            <a:r>
              <a:rPr lang="en-GB" b="0" baseline="0" dirty="0"/>
              <a:t>1 minute</a:t>
            </a:r>
            <a:endParaRPr lang="en-GB" b="1" dirty="0"/>
          </a:p>
          <a:p>
            <a:endParaRPr lang="en-GB" b="1" dirty="0"/>
          </a:p>
          <a:p>
            <a:r>
              <a:rPr lang="en-GB" b="1" dirty="0"/>
              <a:t>Notes</a:t>
            </a:r>
          </a:p>
          <a:p>
            <a:r>
              <a:rPr lang="en-GB" dirty="0"/>
              <a:t>None</a:t>
            </a: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2</a:t>
            </a:fld>
            <a:endParaRPr lang="en-GB"/>
          </a:p>
        </p:txBody>
      </p:sp>
    </p:spTree>
    <p:extLst>
      <p:ext uri="{BB962C8B-B14F-4D97-AF65-F5344CB8AC3E}">
        <p14:creationId xmlns:p14="http://schemas.microsoft.com/office/powerpoint/2010/main" val="21407853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Same as slide 20</a:t>
            </a:r>
            <a:endParaRPr lang="en-GB" b="1" dirty="0"/>
          </a:p>
          <a:p>
            <a:endParaRPr lang="en-GB" dirty="0"/>
          </a:p>
          <a:p>
            <a:r>
              <a:rPr lang="en-GB" b="1" dirty="0"/>
              <a:t>Work format</a:t>
            </a:r>
          </a:p>
          <a:p>
            <a:r>
              <a:rPr lang="en-GB" dirty="0"/>
              <a:t>Same as slide 20</a:t>
            </a:r>
            <a:endParaRPr lang="en-GB" b="1" dirty="0"/>
          </a:p>
          <a:p>
            <a:endParaRPr lang="en-GB" dirty="0"/>
          </a:p>
          <a:p>
            <a:r>
              <a:rPr lang="en-GB" b="1" dirty="0"/>
              <a:t>Duration</a:t>
            </a:r>
          </a:p>
          <a:p>
            <a:r>
              <a:rPr lang="en-GB" b="0" baseline="0" dirty="0"/>
              <a:t>5 minutes</a:t>
            </a:r>
            <a:endParaRPr lang="en-GB" b="0" dirty="0"/>
          </a:p>
          <a:p>
            <a:endParaRPr lang="en-GB" b="1" dirty="0"/>
          </a:p>
          <a:p>
            <a:r>
              <a:rPr lang="en-GB" b="1" dirty="0"/>
              <a:t>Notes</a:t>
            </a:r>
          </a:p>
          <a:p>
            <a:r>
              <a:rPr lang="en-GB" dirty="0" smtClean="0"/>
              <a:t>This slide can be used at one's own discretion with a study from the own organisation.</a:t>
            </a:r>
            <a:endParaRPr lang="en-GB" sz="120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20</a:t>
            </a:fld>
            <a:endParaRPr lang="en-GB"/>
          </a:p>
        </p:txBody>
      </p:sp>
    </p:spTree>
    <p:extLst>
      <p:ext uri="{BB962C8B-B14F-4D97-AF65-F5344CB8AC3E}">
        <p14:creationId xmlns:p14="http://schemas.microsoft.com/office/powerpoint/2010/main" val="604900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The purpose of the last two slides in this chapter is</a:t>
            </a:r>
            <a:r>
              <a:rPr lang="en-GB" baseline="0" dirty="0"/>
              <a:t> to make the researcher aware that proper handling of personal data in research is a shared responsibility. Not only the researcher, but also disciplines like IT, legal and ultimately management are responsible for the privacy of the research subjects in a study. In the first slide, the researchers indicate in a quadrant how (un)aware and (in)competent they think they are with regard to the privacy measures to be taken in their research. The outcomes of this work format offer you the opportunity to point out to the researchers the steps they can take to become an aware and competent researcher in respect of privacy.</a:t>
            </a:r>
            <a:endParaRPr lang="en-GB" b="1" dirty="0"/>
          </a:p>
          <a:p>
            <a:endParaRPr lang="en-GB" dirty="0"/>
          </a:p>
          <a:p>
            <a:r>
              <a:rPr lang="en-GB" b="1" dirty="0"/>
              <a:t>Work format</a:t>
            </a:r>
          </a:p>
          <a:p>
            <a:r>
              <a:rPr lang="en-GB" dirty="0"/>
              <a:t>The slide starts by showing</a:t>
            </a:r>
            <a:r>
              <a:rPr lang="en-GB" baseline="0" dirty="0"/>
              <a:t> the quadrant that step by step shows the four 'types' of researcher. This offers the opportunity to briefly explain the four different types, possibly provided with an example for illustration ("An 'ostrich', for instance, would use... during data storage" etc.). After explaining the various types of researchers, ask the researchers to position themselves in the quadrant. This </a:t>
            </a:r>
            <a:r>
              <a:rPr lang="en-GB" baseline="0" dirty="0" smtClean="0"/>
              <a:t>can be done </a:t>
            </a:r>
            <a:r>
              <a:rPr lang="en-GB" baseline="0" dirty="0"/>
              <a:t>for instance </a:t>
            </a:r>
            <a:r>
              <a:rPr lang="en-GB" baseline="0" dirty="0" smtClean="0"/>
              <a:t>by drawing </a:t>
            </a:r>
            <a:r>
              <a:rPr lang="en-GB" baseline="0" dirty="0"/>
              <a:t>the quadrant on a flipchart and having the researchers choose a place in the quadrant </a:t>
            </a:r>
            <a:r>
              <a:rPr lang="en-GB" baseline="0" dirty="0" smtClean="0"/>
              <a:t>using </a:t>
            </a:r>
            <a:r>
              <a:rPr lang="en-GB" baseline="0" dirty="0"/>
              <a:t>post-its, or by having researchers place themselves directly in the quadrant on the digi-board/screen using post-its.</a:t>
            </a:r>
          </a:p>
          <a:p>
            <a:endParaRPr lang="en-GB" b="1" baseline="0" dirty="0"/>
          </a:p>
          <a:p>
            <a:r>
              <a:rPr lang="en-GB" b="0" baseline="0" dirty="0"/>
              <a:t>On completion of the overview, you can ask a few researchers to explain why they think they are in the location in the quadrant chosen by them. Follow-up </a:t>
            </a:r>
            <a:r>
              <a:rPr lang="en-GB" b="0" baseline="0" dirty="0" smtClean="0"/>
              <a:t>questions </a:t>
            </a:r>
            <a:r>
              <a:rPr lang="en-GB" b="0" baseline="0" dirty="0"/>
              <a:t>may deal with the steps they can take to become more aware and competent, or you can point out the opportunities offered by the organisation to become more aware and competent. It is also possible to link researchers in various quadrants and have them share with each other why they have positioned themselves in a certain location in the quadrant and how they both think (and act) in respect of privacy in their research.</a:t>
            </a:r>
            <a:endParaRPr lang="en-GB" b="0" dirty="0"/>
          </a:p>
          <a:p>
            <a:endParaRPr lang="en-GB" dirty="0"/>
          </a:p>
          <a:p>
            <a:r>
              <a:rPr lang="en-GB" b="1" dirty="0"/>
              <a:t>Duration</a:t>
            </a:r>
          </a:p>
          <a:p>
            <a:r>
              <a:rPr lang="en-GB" b="0" baseline="0" dirty="0"/>
              <a:t>8 minutes</a:t>
            </a:r>
            <a:endParaRPr lang="en-GB" b="0" dirty="0"/>
          </a:p>
          <a:p>
            <a:endParaRPr lang="en-GB" b="1" dirty="0"/>
          </a:p>
          <a:p>
            <a:r>
              <a:rPr lang="en-GB" b="1" dirty="0"/>
              <a:t>Notes</a:t>
            </a:r>
          </a:p>
          <a:p>
            <a:r>
              <a:rPr lang="en-GB" dirty="0"/>
              <a:t>None</a:t>
            </a:r>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21</a:t>
            </a:fld>
            <a:endParaRPr lang="en-GB"/>
          </a:p>
        </p:txBody>
      </p:sp>
    </p:spTree>
    <p:extLst>
      <p:ext uri="{BB962C8B-B14F-4D97-AF65-F5344CB8AC3E}">
        <p14:creationId xmlns:p14="http://schemas.microsoft.com/office/powerpoint/2010/main" val="36057105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Now that the researchers</a:t>
            </a:r>
            <a:r>
              <a:rPr lang="en-GB" baseline="0" dirty="0"/>
              <a:t> have placed themselves in the quadrant, this slide shows that proper handling of privacy of the research subjects is a responsibility of all roles </a:t>
            </a:r>
            <a:r>
              <a:rPr lang="en-GB" baseline="0" dirty="0" smtClean="0"/>
              <a:t>within </a:t>
            </a:r>
            <a:r>
              <a:rPr lang="en-GB" baseline="0" dirty="0"/>
              <a:t>the organisation. The purpose of this slide is to briefly explain this shared responsibility using the visual elements in the slide.</a:t>
            </a:r>
            <a:endParaRPr lang="en-GB" b="1" dirty="0"/>
          </a:p>
          <a:p>
            <a:endParaRPr lang="en-GB" dirty="0"/>
          </a:p>
          <a:p>
            <a:r>
              <a:rPr lang="en-GB" b="1" dirty="0"/>
              <a:t>Work format</a:t>
            </a:r>
          </a:p>
          <a:p>
            <a:r>
              <a:rPr lang="en-GB" b="0" dirty="0"/>
              <a:t>The</a:t>
            </a:r>
            <a:r>
              <a:rPr lang="en-GB" b="0" baseline="0" dirty="0"/>
              <a:t> slide shows in two steps that all roles </a:t>
            </a:r>
            <a:r>
              <a:rPr lang="en-GB" b="0" baseline="0" dirty="0" smtClean="0"/>
              <a:t>within </a:t>
            </a:r>
            <a:r>
              <a:rPr lang="en-GB" b="0" baseline="0" dirty="0"/>
              <a:t>an organisation to a greater or lesser extent are (in)competent and (un)aware. The purpose for the entire organisation is to make all roles both aware and competent in the proper handling of privacy in research; it is a shared responsibility for </a:t>
            </a:r>
            <a:r>
              <a:rPr lang="en-GB" b="0" baseline="0" dirty="0" smtClean="0"/>
              <a:t>which, at all times, </a:t>
            </a:r>
            <a:r>
              <a:rPr lang="en-GB" b="0" baseline="0" dirty="0"/>
              <a:t>the ultimate responsibility lies with the management of the </a:t>
            </a:r>
            <a:r>
              <a:rPr lang="en-GB" b="0" baseline="0" dirty="0" smtClean="0"/>
              <a:t>organisation.</a:t>
            </a:r>
            <a:endParaRPr lang="en-GB" b="0" dirty="0"/>
          </a:p>
          <a:p>
            <a:endParaRPr lang="en-GB" b="1" dirty="0"/>
          </a:p>
          <a:p>
            <a:r>
              <a:rPr lang="en-GB" b="1" dirty="0"/>
              <a:t>Duration</a:t>
            </a:r>
          </a:p>
          <a:p>
            <a:r>
              <a:rPr lang="en-GB" b="0" baseline="0" dirty="0"/>
              <a:t>2 minutes</a:t>
            </a:r>
            <a:endParaRPr lang="en-GB" b="0" dirty="0"/>
          </a:p>
          <a:p>
            <a:endParaRPr lang="en-GB" b="1" dirty="0"/>
          </a:p>
          <a:p>
            <a:r>
              <a:rPr lang="en-GB" b="1" dirty="0"/>
              <a:t>Notes</a:t>
            </a:r>
          </a:p>
          <a:p>
            <a:r>
              <a:rPr lang="en-GB" dirty="0"/>
              <a:t>None</a:t>
            </a: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22</a:t>
            </a:fld>
            <a:endParaRPr lang="en-GB"/>
          </a:p>
        </p:txBody>
      </p:sp>
    </p:spTree>
    <p:extLst>
      <p:ext uri="{BB962C8B-B14F-4D97-AF65-F5344CB8AC3E}">
        <p14:creationId xmlns:p14="http://schemas.microsoft.com/office/powerpoint/2010/main" val="38300161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smtClean="0"/>
              <a:t>The </a:t>
            </a:r>
            <a:r>
              <a:rPr lang="en-GB" dirty="0"/>
              <a:t>purpose of this slide is to introduce the third </a:t>
            </a:r>
            <a:r>
              <a:rPr lang="en-GB" dirty="0" smtClean="0"/>
              <a:t>section, </a:t>
            </a:r>
            <a:r>
              <a:rPr lang="en-GB" dirty="0"/>
              <a:t>'Privacy by </a:t>
            </a:r>
            <a:r>
              <a:rPr lang="en-GB" dirty="0" smtClean="0"/>
              <a:t>Design</a:t>
            </a:r>
            <a:r>
              <a:rPr lang="en-GB" dirty="0"/>
              <a:t>'. The</a:t>
            </a:r>
            <a:r>
              <a:rPr lang="en-GB" baseline="0" dirty="0" smtClean="0"/>
              <a:t> title of this section is 'Privacy by Design‘, however, 'Privacy by Default' will also be discussed in this chapter. </a:t>
            </a:r>
            <a:r>
              <a:rPr lang="en-GB" dirty="0"/>
              <a:t>The purpose</a:t>
            </a:r>
            <a:r>
              <a:rPr lang="en-GB" baseline="0" dirty="0" smtClean="0"/>
              <a:t> of this section is to make the researcher aware that proper handling of personal data must not only be described in the research plan, but that it requires specific measures at each stage during the study. By considering as early as in the planning phase which measures these would be for each stage, you as a researcher will continue to be 'in control', which can save a lot of time during the study and can also prevent the risk of errors (data leaks etc.).</a:t>
            </a:r>
            <a:endParaRPr lang="en-GB" dirty="0"/>
          </a:p>
          <a:p>
            <a:endParaRPr lang="en-GB" dirty="0"/>
          </a:p>
          <a:p>
            <a:r>
              <a:rPr lang="en-GB" b="1" dirty="0"/>
              <a:t>Work format</a:t>
            </a:r>
          </a:p>
          <a:p>
            <a:pPr marL="171450" indent="-171450">
              <a:buFontTx/>
              <a:buChar char="-"/>
            </a:pPr>
            <a:r>
              <a:rPr lang="en-GB" dirty="0"/>
              <a:t>Give a short introduction to the content of the chapter.</a:t>
            </a:r>
          </a:p>
          <a:p>
            <a:pPr marL="171450" indent="-171450">
              <a:buFontTx/>
              <a:buChar char="-"/>
            </a:pPr>
            <a:r>
              <a:rPr lang="en-GB" dirty="0"/>
              <a:t>Describe the sections that</a:t>
            </a:r>
            <a:r>
              <a:rPr lang="en-GB" baseline="0" dirty="0"/>
              <a:t> will be discussed in this chapter (three model cases in which we</a:t>
            </a:r>
            <a:r>
              <a:rPr lang="en-GB" b="0" baseline="0" dirty="0"/>
              <a:t> review for every step in the study the technical and organisational measures that are required </a:t>
            </a:r>
            <a:r>
              <a:rPr lang="en-GB" b="0" baseline="0" dirty="0" smtClean="0"/>
              <a:t>for a proper dealing </a:t>
            </a:r>
            <a:r>
              <a:rPr lang="en-GB" b="0" baseline="0" dirty="0"/>
              <a:t>of </a:t>
            </a:r>
            <a:r>
              <a:rPr lang="en-GB" b="0" baseline="0" dirty="0" smtClean="0"/>
              <a:t>privacy issues)</a:t>
            </a:r>
            <a:endParaRPr lang="en-GB" b="0" baseline="0" dirty="0"/>
          </a:p>
          <a:p>
            <a:pPr marL="171450" indent="-171450">
              <a:buFontTx/>
              <a:buChar char="-"/>
            </a:pPr>
            <a:r>
              <a:rPr lang="en-GB" b="0" baseline="0" dirty="0" smtClean="0"/>
              <a:t>Ask researchers to set out their own research process in combination with data processing (what, where, when).</a:t>
            </a:r>
            <a:endParaRPr lang="en-GB" b="0" dirty="0"/>
          </a:p>
          <a:p>
            <a:endParaRPr lang="en-GB" b="1" dirty="0"/>
          </a:p>
          <a:p>
            <a:r>
              <a:rPr lang="en-GB" b="1" dirty="0"/>
              <a:t>Duration of the slide</a:t>
            </a:r>
          </a:p>
          <a:p>
            <a:r>
              <a:rPr lang="en-GB" b="0" baseline="0" dirty="0"/>
              <a:t>1 minute</a:t>
            </a:r>
            <a:endParaRPr lang="en-GB" b="1" dirty="0"/>
          </a:p>
          <a:p>
            <a:endParaRPr lang="en-GB" b="1" dirty="0"/>
          </a:p>
          <a:p>
            <a:r>
              <a:rPr lang="en-GB" b="1" dirty="0"/>
              <a:t>Notes</a:t>
            </a:r>
          </a:p>
          <a:p>
            <a:r>
              <a:rPr lang="en-GB" dirty="0"/>
              <a:t>None</a:t>
            </a:r>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23</a:t>
            </a:fld>
            <a:endParaRPr lang="en-GB"/>
          </a:p>
        </p:txBody>
      </p:sp>
    </p:spTree>
    <p:extLst>
      <p:ext uri="{BB962C8B-B14F-4D97-AF65-F5344CB8AC3E}">
        <p14:creationId xmlns:p14="http://schemas.microsoft.com/office/powerpoint/2010/main" val="17462013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smtClean="0"/>
              <a:t>Purpose</a:t>
            </a:r>
          </a:p>
          <a:p>
            <a:r>
              <a:rPr lang="en-GB" b="0" baseline="0" dirty="0" smtClean="0"/>
              <a:t>The purpose of this slide is to </a:t>
            </a:r>
            <a:r>
              <a:rPr lang="en-GB" b="0" baseline="0" dirty="0"/>
              <a:t>make </a:t>
            </a:r>
            <a:r>
              <a:rPr lang="en-GB" b="0" baseline="0" dirty="0" smtClean="0"/>
              <a:t>the </a:t>
            </a:r>
            <a:r>
              <a:rPr lang="en-GB" b="0" baseline="0" dirty="0"/>
              <a:t>researchers </a:t>
            </a:r>
            <a:r>
              <a:rPr lang="en-GB" b="0" baseline="0" dirty="0" smtClean="0"/>
              <a:t>aware that each </a:t>
            </a:r>
            <a:r>
              <a:rPr lang="en-GB" b="0" baseline="0" dirty="0"/>
              <a:t>step </a:t>
            </a:r>
            <a:r>
              <a:rPr lang="en-GB" b="0" baseline="0" dirty="0" smtClean="0"/>
              <a:t>within </a:t>
            </a:r>
            <a:r>
              <a:rPr lang="en-GB" b="0" baseline="0" dirty="0"/>
              <a:t>a study needs specific technical and organisational </a:t>
            </a:r>
            <a:r>
              <a:rPr lang="en-GB" b="0" baseline="0" dirty="0" smtClean="0"/>
              <a:t>measures. This is done by using a specific example. The </a:t>
            </a:r>
            <a:r>
              <a:rPr lang="en-GB" b="0" baseline="0" dirty="0"/>
              <a:t>slide shows six phases </a:t>
            </a:r>
            <a:r>
              <a:rPr lang="en-GB" b="0" baseline="0" dirty="0" smtClean="0"/>
              <a:t>within </a:t>
            </a:r>
            <a:r>
              <a:rPr lang="en-GB" b="0" baseline="0" dirty="0"/>
              <a:t>a study, showing at the bottom the context of a model case. Based on this context, this slide shows </a:t>
            </a:r>
            <a:r>
              <a:rPr lang="en-GB" b="0" baseline="0" dirty="0" smtClean="0"/>
              <a:t>the </a:t>
            </a:r>
            <a:r>
              <a:rPr lang="en-GB" b="0" baseline="0" dirty="0"/>
              <a:t>measures to be </a:t>
            </a:r>
            <a:r>
              <a:rPr lang="en-GB" b="0" baseline="0" dirty="0" smtClean="0"/>
              <a:t>taken for each step within the study.</a:t>
            </a:r>
            <a:endParaRPr lang="en-GB" b="1" dirty="0"/>
          </a:p>
          <a:p>
            <a:endParaRPr lang="en-GB" dirty="0"/>
          </a:p>
          <a:p>
            <a:r>
              <a:rPr lang="en-GB" b="1" dirty="0"/>
              <a:t>Work format</a:t>
            </a:r>
          </a:p>
          <a:p>
            <a:r>
              <a:rPr lang="en-GB" b="0" dirty="0"/>
              <a:t>This slide is</a:t>
            </a:r>
            <a:r>
              <a:rPr lang="en-GB" b="0" baseline="0" dirty="0"/>
              <a:t> aimed to provide researchers with the 'mindset' of Privacy by </a:t>
            </a:r>
            <a:r>
              <a:rPr lang="en-GB" b="0" baseline="0" dirty="0" smtClean="0"/>
              <a:t>Design</a:t>
            </a:r>
            <a:r>
              <a:rPr lang="en-GB" b="0" baseline="0" dirty="0"/>
              <a:t>. The slide builds up in three steps, showing ultimately all three measures to be taken for each phase in the model case. </a:t>
            </a:r>
            <a:r>
              <a:rPr lang="en-GB" b="0" baseline="0" dirty="0" smtClean="0"/>
              <a:t>First, you </a:t>
            </a:r>
            <a:r>
              <a:rPr lang="en-GB" b="0" baseline="0" dirty="0"/>
              <a:t>can start by briefly explaining the various steps in a study. Subsequently, the slide shows the outlines of the model case </a:t>
            </a:r>
            <a:r>
              <a:rPr lang="en-GB" b="0" baseline="0" dirty="0" smtClean="0"/>
              <a:t>(refer to </a:t>
            </a:r>
            <a:r>
              <a:rPr lang="en-GB" b="0" baseline="0" dirty="0"/>
              <a:t>'Notes' at the </a:t>
            </a:r>
            <a:r>
              <a:rPr lang="en-GB" b="0" baseline="0" dirty="0" smtClean="0"/>
              <a:t>bottom </a:t>
            </a:r>
            <a:r>
              <a:rPr lang="en-GB" b="0" baseline="0" dirty="0"/>
              <a:t>for a description of this specific example). Now you can discuss </a:t>
            </a:r>
            <a:r>
              <a:rPr lang="en-GB" b="0" baseline="0" dirty="0" smtClean="0"/>
              <a:t>step by step with </a:t>
            </a:r>
            <a:r>
              <a:rPr lang="en-GB" b="0" baseline="0" dirty="0"/>
              <a:t>the researchers </a:t>
            </a:r>
            <a:r>
              <a:rPr lang="en-GB" b="0" baseline="0" dirty="0" smtClean="0"/>
              <a:t>the </a:t>
            </a:r>
            <a:r>
              <a:rPr lang="en-GB" b="0" baseline="0" dirty="0"/>
              <a:t>measures to be taken for each phase in the study . You may, prior to showing the measures per step, ask the researchers which measures they think they have to take.</a:t>
            </a:r>
          </a:p>
          <a:p>
            <a:endParaRPr lang="en-GB" dirty="0"/>
          </a:p>
          <a:p>
            <a:r>
              <a:rPr lang="en-GB" b="1" dirty="0"/>
              <a:t>Duration</a:t>
            </a:r>
          </a:p>
          <a:p>
            <a:r>
              <a:rPr lang="en-GB" b="0" baseline="0" dirty="0"/>
              <a:t>5 minutes</a:t>
            </a:r>
            <a:endParaRPr lang="en-GB" b="0" dirty="0"/>
          </a:p>
          <a:p>
            <a:endParaRPr lang="en-GB" b="1" dirty="0"/>
          </a:p>
          <a:p>
            <a:r>
              <a:rPr lang="en-GB" b="1" dirty="0"/>
              <a:t>Notes</a:t>
            </a:r>
          </a:p>
          <a:p>
            <a:r>
              <a:rPr lang="en-GB" dirty="0"/>
              <a:t>The</a:t>
            </a:r>
            <a:r>
              <a:rPr lang="en-GB" baseline="0" dirty="0"/>
              <a:t> study we are presenting in this example is aimed at researching the experience of young </a:t>
            </a:r>
            <a:r>
              <a:rPr lang="en-GB" baseline="0" dirty="0" smtClean="0"/>
              <a:t>persons </a:t>
            </a:r>
            <a:r>
              <a:rPr lang="en-GB" baseline="0" dirty="0"/>
              <a:t>with regard to sexuality:</a:t>
            </a:r>
          </a:p>
          <a:p>
            <a:pPr marL="171450" indent="-171450">
              <a:buFontTx/>
              <a:buChar char="-"/>
            </a:pPr>
            <a:r>
              <a:rPr lang="en-GB" baseline="0" dirty="0" smtClean="0"/>
              <a:t>Privacy by Design: in the design phase, you identify the risks with regard to each step within data processing and point out the measures to be taken for each step. </a:t>
            </a:r>
          </a:p>
          <a:p>
            <a:pPr marL="171450" indent="-171450">
              <a:buFontTx/>
              <a:buChar char="-"/>
            </a:pPr>
            <a:r>
              <a:rPr lang="en-GB" baseline="0" dirty="0" smtClean="0"/>
              <a:t>Privacy by Default: measures are becoming stronger when they are not ad hoc, but when they have been set up correctly by default. For instance, the standard setting for the online storage of data; in the example in this slide this is end-to-end</a:t>
            </a:r>
            <a:r>
              <a:rPr lang="en-GB" b="0" baseline="0" dirty="0" smtClean="0"/>
              <a:t> encryption as standard with the (head) researcher being the only one who has the key to the pseudonyms.</a:t>
            </a:r>
            <a:endParaRPr lang="en-GB" b="0" dirty="0"/>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24</a:t>
            </a:fld>
            <a:endParaRPr lang="en-GB"/>
          </a:p>
        </p:txBody>
      </p:sp>
    </p:spTree>
    <p:extLst>
      <p:ext uri="{BB962C8B-B14F-4D97-AF65-F5344CB8AC3E}">
        <p14:creationId xmlns:p14="http://schemas.microsoft.com/office/powerpoint/2010/main" val="30096809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b="0" dirty="0"/>
              <a:t>Same as slide 25</a:t>
            </a:r>
            <a:endParaRPr lang="en-GB" b="1" dirty="0"/>
          </a:p>
          <a:p>
            <a:endParaRPr lang="en-GB" dirty="0"/>
          </a:p>
          <a:p>
            <a:r>
              <a:rPr lang="en-GB" b="1" dirty="0"/>
              <a:t>Work format</a:t>
            </a:r>
          </a:p>
          <a:p>
            <a:r>
              <a:rPr lang="en-GB" b="0" dirty="0"/>
              <a:t>Same as slide 25</a:t>
            </a:r>
            <a:endParaRPr lang="en-GB" b="1" dirty="0"/>
          </a:p>
          <a:p>
            <a:endParaRPr lang="en-GB" dirty="0"/>
          </a:p>
          <a:p>
            <a:r>
              <a:rPr lang="en-GB" b="1" dirty="0"/>
              <a:t>Duration</a:t>
            </a:r>
          </a:p>
          <a:p>
            <a:r>
              <a:rPr lang="en-GB" b="0" baseline="0" dirty="0"/>
              <a:t>5 minutes</a:t>
            </a:r>
            <a:endParaRPr lang="en-GB" b="0" dirty="0"/>
          </a:p>
          <a:p>
            <a:endParaRPr lang="en-GB" b="1" dirty="0"/>
          </a:p>
          <a:p>
            <a:r>
              <a:rPr lang="en-GB" b="1" dirty="0"/>
              <a:t>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The</a:t>
            </a:r>
            <a:r>
              <a:rPr lang="en-GB" baseline="0" dirty="0" smtClean="0"/>
              <a:t> study presented in this example aims at demonstrating efficiency in health care </a:t>
            </a:r>
            <a:r>
              <a:rPr lang="en-GB" sz="1200" kern="1200" baseline="0" dirty="0" smtClean="0">
                <a:solidFill>
                  <a:schemeClr val="tx1"/>
                </a:solidFill>
                <a:effectLst/>
                <a:latin typeface="+mn-lt"/>
                <a:ea typeface="+mn-ea"/>
                <a:cs typeface="+mn-cs"/>
              </a:rPr>
              <a:t>b</a:t>
            </a:r>
            <a:r>
              <a:rPr lang="en-GB" sz="1200" kern="1200" dirty="0" smtClean="0">
                <a:solidFill>
                  <a:schemeClr val="tx1"/>
                </a:solidFill>
                <a:effectLst/>
                <a:latin typeface="+mn-lt"/>
                <a:ea typeface="+mn-ea"/>
                <a:cs typeface="+mn-cs"/>
              </a:rPr>
              <a:t>y using big data: faster diagnosis, more effective logistics, shorter waiting times, less impact on patients.</a:t>
            </a:r>
          </a:p>
          <a:p>
            <a:pPr marL="171450" indent="-171450">
              <a:buFontTx/>
              <a:buChar char="-"/>
            </a:pPr>
            <a:r>
              <a:rPr lang="en-GB" baseline="0" dirty="0" smtClean="0"/>
              <a:t>Privacy by design: in the design phase, you identify the risks with regard to each step in data processing and point out the measures to be taken for each step. </a:t>
            </a:r>
          </a:p>
          <a:p>
            <a:pPr marL="171450" indent="-171450">
              <a:buFontTx/>
              <a:buChar char="-"/>
            </a:pPr>
            <a:r>
              <a:rPr lang="en-GB" baseline="0" dirty="0" smtClean="0"/>
              <a:t>Privacy by default: measures are becoming stronger when they are not ad hoc, but when they have been set up correctly by default. For instance, the default setting for the online data storage; in the example in this slide this is with end-to-end encryption as standard.</a:t>
            </a:r>
            <a:endParaRPr lang="en-GB" sz="1200" kern="1200" dirty="0">
              <a:solidFill>
                <a:schemeClr val="tx1"/>
              </a:solidFill>
              <a:effectLst/>
              <a:latin typeface="+mn-lt"/>
              <a:ea typeface="+mn-ea"/>
              <a:cs typeface="+mn-cs"/>
            </a:endParaRPr>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25</a:t>
            </a:fld>
            <a:endParaRPr lang="en-GB"/>
          </a:p>
        </p:txBody>
      </p:sp>
    </p:spTree>
    <p:extLst>
      <p:ext uri="{BB962C8B-B14F-4D97-AF65-F5344CB8AC3E}">
        <p14:creationId xmlns:p14="http://schemas.microsoft.com/office/powerpoint/2010/main" val="35938309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b="0" dirty="0"/>
              <a:t>If required, you can use this slide for another</a:t>
            </a:r>
            <a:r>
              <a:rPr lang="en-GB" b="0" baseline="0" dirty="0"/>
              <a:t> </a:t>
            </a:r>
            <a:r>
              <a:rPr lang="en-GB" b="0" dirty="0" smtClean="0"/>
              <a:t>example </a:t>
            </a:r>
            <a:r>
              <a:rPr lang="en-GB" b="0" dirty="0"/>
              <a:t>from your own organisation, with which you can discuss the</a:t>
            </a:r>
            <a:r>
              <a:rPr lang="en-GB" b="0" baseline="0" dirty="0"/>
              <a:t> concepts of ‘Privacy by </a:t>
            </a:r>
            <a:r>
              <a:rPr lang="en-GB" b="0" baseline="0" dirty="0" smtClean="0"/>
              <a:t>Design</a:t>
            </a:r>
            <a:r>
              <a:rPr lang="en-GB" b="0" baseline="0" dirty="0"/>
              <a:t>’ and ‘Privacy by </a:t>
            </a:r>
            <a:r>
              <a:rPr lang="en-GB" b="0" baseline="0" dirty="0" smtClean="0"/>
              <a:t>Default</a:t>
            </a:r>
            <a:r>
              <a:rPr lang="en-GB" b="0" baseline="0" dirty="0"/>
              <a:t>’ with the researchers. </a:t>
            </a:r>
            <a:endParaRPr lang="en-GB" b="1" dirty="0"/>
          </a:p>
          <a:p>
            <a:endParaRPr lang="en-GB" dirty="0"/>
          </a:p>
          <a:p>
            <a:r>
              <a:rPr lang="en-GB" b="1" dirty="0"/>
              <a:t>Work format</a:t>
            </a:r>
          </a:p>
          <a:p>
            <a:r>
              <a:rPr lang="en-GB" b="0" dirty="0"/>
              <a:t>Same as slide 25</a:t>
            </a:r>
            <a:endParaRPr lang="en-GB" b="1" dirty="0"/>
          </a:p>
          <a:p>
            <a:endParaRPr lang="en-GB" dirty="0"/>
          </a:p>
          <a:p>
            <a:r>
              <a:rPr lang="en-GB" b="1" dirty="0"/>
              <a:t>Duration</a:t>
            </a:r>
          </a:p>
          <a:p>
            <a:r>
              <a:rPr lang="en-GB" b="0" baseline="0" dirty="0"/>
              <a:t>5 minutes</a:t>
            </a:r>
            <a:endParaRPr lang="en-GB" b="0" dirty="0"/>
          </a:p>
          <a:p>
            <a:endParaRPr lang="en-GB" b="1" dirty="0"/>
          </a:p>
          <a:p>
            <a:r>
              <a:rPr lang="en-GB" b="1" dirty="0"/>
              <a:t>Notes</a:t>
            </a:r>
          </a:p>
          <a:p>
            <a:r>
              <a:rPr lang="en-GB" dirty="0"/>
              <a:t>None</a:t>
            </a:r>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26</a:t>
            </a:fld>
            <a:endParaRPr lang="en-GB"/>
          </a:p>
        </p:txBody>
      </p:sp>
    </p:spTree>
    <p:extLst>
      <p:ext uri="{BB962C8B-B14F-4D97-AF65-F5344CB8AC3E}">
        <p14:creationId xmlns:p14="http://schemas.microsoft.com/office/powerpoint/2010/main" val="29599001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The purpose of this slide is to introduce the fourth section 'DPIA' (Data Protection Impact</a:t>
            </a:r>
            <a:r>
              <a:rPr lang="en-GB" baseline="0" dirty="0" smtClean="0"/>
              <a:t> Assessment)</a:t>
            </a:r>
            <a:r>
              <a:rPr lang="en-GB" dirty="0"/>
              <a:t>. The </a:t>
            </a:r>
            <a:r>
              <a:rPr lang="en-GB" dirty="0" smtClean="0"/>
              <a:t>purpose</a:t>
            </a:r>
            <a:r>
              <a:rPr lang="en-GB" baseline="0" dirty="0" smtClean="0"/>
              <a:t> </a:t>
            </a:r>
            <a:r>
              <a:rPr lang="en-GB" baseline="0" dirty="0"/>
              <a:t>of this section is to make researchers familiar with a DPIA, to make them aware of the added value of the instrument and to inform researchers about the place of a DPIA </a:t>
            </a:r>
            <a:r>
              <a:rPr lang="en-GB" baseline="0" dirty="0" smtClean="0"/>
              <a:t>within </a:t>
            </a:r>
            <a:r>
              <a:rPr lang="en-GB" baseline="0" dirty="0"/>
              <a:t>their study.</a:t>
            </a:r>
          </a:p>
          <a:p>
            <a:endParaRPr lang="en-GB" baseline="0" dirty="0" smtClean="0"/>
          </a:p>
          <a:p>
            <a:r>
              <a:rPr lang="en-GB" baseline="0" dirty="0" smtClean="0"/>
              <a:t>In general, A PIA a 'Privacy Impact Assessment'. The DPIA is a specific instrument for this as described in the GDPR, Article 35. In this chapter we will elaborate on the DPIA. </a:t>
            </a:r>
            <a:endParaRPr lang="en-GB" baseline="0" dirty="0"/>
          </a:p>
          <a:p>
            <a:endParaRPr lang="en-GB" baseline="0" dirty="0"/>
          </a:p>
          <a:p>
            <a:r>
              <a:rPr lang="en-GB" baseline="0" dirty="0"/>
              <a:t>Before you show the following slide, you could ask a question to establish which researchers know what a DPIA entails.</a:t>
            </a:r>
            <a:endParaRPr lang="en-GB" dirty="0"/>
          </a:p>
          <a:p>
            <a:endParaRPr lang="en-GB" dirty="0"/>
          </a:p>
          <a:p>
            <a:r>
              <a:rPr lang="en-GB" b="1" dirty="0"/>
              <a:t>Work format</a:t>
            </a:r>
          </a:p>
          <a:p>
            <a:pPr marL="171450" indent="-171450">
              <a:buFontTx/>
              <a:buChar char="-"/>
            </a:pPr>
            <a:r>
              <a:rPr lang="en-GB" b="0" baseline="0" dirty="0" smtClean="0"/>
              <a:t>Ask </a:t>
            </a:r>
            <a:r>
              <a:rPr lang="en-GB" b="0" baseline="0" dirty="0"/>
              <a:t>the researchers </a:t>
            </a:r>
            <a:r>
              <a:rPr lang="en-GB" b="0" baseline="0" dirty="0" smtClean="0"/>
              <a:t>if they know </a:t>
            </a:r>
            <a:r>
              <a:rPr lang="en-GB" b="0" baseline="0" dirty="0"/>
              <a:t>what a DPIA actually is. Has </a:t>
            </a:r>
            <a:r>
              <a:rPr lang="en-GB" b="0" baseline="0" dirty="0" smtClean="0"/>
              <a:t>any </a:t>
            </a:r>
            <a:r>
              <a:rPr lang="en-GB" b="0" baseline="0" dirty="0"/>
              <a:t>of the researchers performed a DPIA before? Who knows what the abbreviation DPIA actually stands for?</a:t>
            </a:r>
          </a:p>
          <a:p>
            <a:pPr marL="171450" indent="-171450">
              <a:buFontTx/>
              <a:buChar char="-"/>
            </a:pPr>
            <a:r>
              <a:rPr lang="en-GB" dirty="0"/>
              <a:t>Give a short introduction</a:t>
            </a:r>
            <a:r>
              <a:rPr lang="en-GB" b="0" dirty="0"/>
              <a:t> to the content of the chapter.</a:t>
            </a:r>
          </a:p>
          <a:p>
            <a:pPr marL="171450" indent="-171450">
              <a:buFontTx/>
              <a:buChar char="-"/>
            </a:pPr>
            <a:r>
              <a:rPr lang="en-GB" b="0" dirty="0"/>
              <a:t>Describe the sections this chapter</a:t>
            </a:r>
            <a:r>
              <a:rPr lang="en-GB" b="0" baseline="0" dirty="0"/>
              <a:t> will cover (the 'how and why' of a DPIA), the involvement of the PO/DPO and </a:t>
            </a:r>
            <a:r>
              <a:rPr lang="en-GB" b="0" baseline="0" dirty="0" smtClean="0"/>
              <a:t>a possible </a:t>
            </a:r>
            <a:r>
              <a:rPr lang="en-GB" b="0" baseline="0" dirty="0"/>
              <a:t>consultation of the Dutch Data Protection Authority (DPA) prior to the actual study.</a:t>
            </a:r>
            <a:endParaRPr lang="en-GB" b="0" dirty="0"/>
          </a:p>
          <a:p>
            <a:endParaRPr lang="en-GB" b="1" dirty="0"/>
          </a:p>
          <a:p>
            <a:r>
              <a:rPr lang="en-GB" b="1" dirty="0"/>
              <a:t>Duration of the slide</a:t>
            </a:r>
          </a:p>
          <a:p>
            <a:r>
              <a:rPr lang="en-GB" b="0" baseline="0" dirty="0"/>
              <a:t>1 minute</a:t>
            </a:r>
            <a:endParaRPr lang="en-GB" b="1" dirty="0"/>
          </a:p>
          <a:p>
            <a:endParaRPr lang="en-GB" b="1" dirty="0"/>
          </a:p>
          <a:p>
            <a:r>
              <a:rPr lang="en-GB" b="1" dirty="0"/>
              <a:t>Notes</a:t>
            </a:r>
          </a:p>
          <a:p>
            <a:r>
              <a:rPr lang="en-GB" dirty="0"/>
              <a:t>None</a:t>
            </a: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27</a:t>
            </a:fld>
            <a:endParaRPr lang="en-GB"/>
          </a:p>
        </p:txBody>
      </p:sp>
    </p:spTree>
    <p:extLst>
      <p:ext uri="{BB962C8B-B14F-4D97-AF65-F5344CB8AC3E}">
        <p14:creationId xmlns:p14="http://schemas.microsoft.com/office/powerpoint/2010/main" val="1555681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The purpose of this slide is to briefly discuss the 'why' of a DPIA with researchers. The 'why' consists of three subquestions, which appear in three separate circles. </a:t>
            </a:r>
          </a:p>
          <a:p>
            <a:endParaRPr lang="en-GB" dirty="0"/>
          </a:p>
          <a:p>
            <a:r>
              <a:rPr lang="en-GB" b="1" dirty="0"/>
              <a:t>Work format</a:t>
            </a:r>
          </a:p>
          <a:p>
            <a:r>
              <a:rPr lang="en-GB" dirty="0"/>
              <a:t>Using</a:t>
            </a:r>
            <a:r>
              <a:rPr lang="en-GB" baseline="0" dirty="0"/>
              <a:t> the three circles you can explain that carrying out a DPIA ensures that you as a researcher can answer 'yes' to </a:t>
            </a:r>
            <a:r>
              <a:rPr lang="en-GB" baseline="0" dirty="0" smtClean="0"/>
              <a:t>all </a:t>
            </a:r>
            <a:r>
              <a:rPr lang="en-GB" baseline="0" dirty="0"/>
              <a:t>of the three questions. Also discuss the possible consequences if you as a researcher cannot answer 'yes' to these three questions; this may mean that </a:t>
            </a:r>
            <a:r>
              <a:rPr lang="en-GB" baseline="0" dirty="0" smtClean="0"/>
              <a:t>you must (suddenly) take </a:t>
            </a:r>
            <a:r>
              <a:rPr lang="en-GB" baseline="0" dirty="0"/>
              <a:t>supplementary measures during the study, which takes time, or that there is a risk of leaking personal data. Also discuss the possible consequences for the study, the researcher and </a:t>
            </a:r>
            <a:r>
              <a:rPr lang="en-GB" baseline="0" dirty="0" smtClean="0"/>
              <a:t>for the </a:t>
            </a:r>
            <a:r>
              <a:rPr lang="en-GB" baseline="0" dirty="0"/>
              <a:t>organisation </a:t>
            </a:r>
            <a:r>
              <a:rPr lang="en-GB" baseline="0" dirty="0" smtClean="0"/>
              <a:t>in the case of </a:t>
            </a:r>
            <a:r>
              <a:rPr lang="en-GB" baseline="0" dirty="0"/>
              <a:t>a data leak.</a:t>
            </a:r>
            <a:endParaRPr lang="en-GB" dirty="0"/>
          </a:p>
          <a:p>
            <a:endParaRPr lang="en-GB" dirty="0"/>
          </a:p>
          <a:p>
            <a:r>
              <a:rPr lang="en-GB" b="1" dirty="0"/>
              <a:t>Duration of the slide</a:t>
            </a:r>
          </a:p>
          <a:p>
            <a:r>
              <a:rPr lang="en-GB" b="0" baseline="0" dirty="0"/>
              <a:t>3 minutes</a:t>
            </a:r>
            <a:endParaRPr lang="en-GB" b="1" dirty="0"/>
          </a:p>
          <a:p>
            <a:endParaRPr lang="en-GB" b="1" dirty="0"/>
          </a:p>
          <a:p>
            <a:r>
              <a:rPr lang="en-GB" b="1" dirty="0"/>
              <a:t>Notes</a:t>
            </a:r>
          </a:p>
          <a:p>
            <a:r>
              <a:rPr lang="en-GB" dirty="0"/>
              <a:t>None</a:t>
            </a:r>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28</a:t>
            </a:fld>
            <a:endParaRPr lang="en-GB"/>
          </a:p>
        </p:txBody>
      </p:sp>
    </p:spTree>
    <p:extLst>
      <p:ext uri="{BB962C8B-B14F-4D97-AF65-F5344CB8AC3E}">
        <p14:creationId xmlns:p14="http://schemas.microsoft.com/office/powerpoint/2010/main" val="39565684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The purpose of this slide is to explain to the researchers when a DPIA is mandatory. The four situations</a:t>
            </a:r>
            <a:r>
              <a:rPr lang="en-GB" baseline="0" dirty="0"/>
              <a:t> in which this is the case can be briefly explained </a:t>
            </a:r>
            <a:r>
              <a:rPr lang="en-GB" baseline="0" dirty="0" smtClean="0"/>
              <a:t>using </a:t>
            </a:r>
            <a:r>
              <a:rPr lang="en-GB" baseline="0" dirty="0"/>
              <a:t>this slide.</a:t>
            </a:r>
            <a:endParaRPr lang="en-GB" dirty="0"/>
          </a:p>
          <a:p>
            <a:endParaRPr lang="en-GB" dirty="0"/>
          </a:p>
          <a:p>
            <a:r>
              <a:rPr lang="en-GB" b="1" dirty="0"/>
              <a:t>Work format</a:t>
            </a:r>
          </a:p>
          <a:p>
            <a:r>
              <a:rPr lang="en-GB" baseline="0" dirty="0"/>
              <a:t>The four situations, possibly supplemented with an example from your own organisation, can be used to discuss when a DPIA is mandatory. We recommend </a:t>
            </a:r>
            <a:r>
              <a:rPr lang="en-GB" baseline="0" dirty="0" smtClean="0"/>
              <a:t>you to </a:t>
            </a:r>
            <a:r>
              <a:rPr lang="en-GB" baseline="0" dirty="0"/>
              <a:t>explain </a:t>
            </a:r>
            <a:r>
              <a:rPr lang="en-GB" baseline="0" dirty="0" smtClean="0"/>
              <a:t>that doing </a:t>
            </a:r>
            <a:r>
              <a:rPr lang="en-GB" baseline="0" dirty="0"/>
              <a:t>a DPIA is always valuable, </a:t>
            </a:r>
            <a:r>
              <a:rPr lang="en-GB" baseline="0" dirty="0" smtClean="0"/>
              <a:t>even if </a:t>
            </a:r>
            <a:r>
              <a:rPr lang="en-GB" baseline="0" dirty="0"/>
              <a:t>the study does not </a:t>
            </a:r>
            <a:r>
              <a:rPr lang="en-GB" baseline="0" dirty="0" smtClean="0"/>
              <a:t>fall </a:t>
            </a:r>
            <a:r>
              <a:rPr lang="en-GB" baseline="0" dirty="0"/>
              <a:t>under </a:t>
            </a:r>
            <a:r>
              <a:rPr lang="en-GB" baseline="0" dirty="0" smtClean="0"/>
              <a:t>the </a:t>
            </a:r>
            <a:r>
              <a:rPr lang="en-GB" baseline="0" dirty="0"/>
              <a:t>four mandatory situations.</a:t>
            </a:r>
            <a:endParaRPr lang="en-GB" dirty="0"/>
          </a:p>
          <a:p>
            <a:endParaRPr lang="en-GB" dirty="0"/>
          </a:p>
          <a:p>
            <a:r>
              <a:rPr lang="en-GB" b="1" dirty="0"/>
              <a:t>Duration of the slide</a:t>
            </a:r>
          </a:p>
          <a:p>
            <a:r>
              <a:rPr lang="en-GB" b="0" baseline="0" dirty="0"/>
              <a:t>3 minutes</a:t>
            </a:r>
            <a:endParaRPr lang="en-GB" b="1" dirty="0"/>
          </a:p>
          <a:p>
            <a:endParaRPr lang="en-GB" b="1" dirty="0"/>
          </a:p>
          <a:p>
            <a:r>
              <a:rPr lang="en-GB" b="1" dirty="0"/>
              <a:t>Notes</a:t>
            </a:r>
          </a:p>
          <a:p>
            <a:r>
              <a:rPr lang="en-GB" dirty="0" smtClean="0"/>
              <a:t>- New technology:</a:t>
            </a:r>
            <a:r>
              <a:rPr lang="en-GB" baseline="0" dirty="0"/>
              <a:t> 'new technology' exists when this technology stretches the existing concept of digital security. This requires additional measures regarding security. What we considered to be secure 10 years ago, we do not find secure anymore. In 10 years' time the same will apply again for our current state of the art.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baseline="0" dirty="0" smtClean="0"/>
              <a:t>Personal data: this means that it must be data that are traceable to a specific person.</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dirty="0" smtClean="0"/>
              <a:t>Sensitive data: </a:t>
            </a:r>
            <a:r>
              <a:rPr lang="en-GB" baseline="0" dirty="0" smtClean="0"/>
              <a:t>this means that there must be personal data and/or special personal data.</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   Large-scale processing:</a:t>
            </a:r>
            <a:r>
              <a:rPr lang="en-GB" baseline="0" dirty="0" smtClean="0"/>
              <a:t> for instance a study of hundreds of thousands persons at a time.</a:t>
            </a:r>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29</a:t>
            </a:fld>
            <a:endParaRPr lang="en-GB"/>
          </a:p>
        </p:txBody>
      </p:sp>
    </p:spTree>
    <p:extLst>
      <p:ext uri="{BB962C8B-B14F-4D97-AF65-F5344CB8AC3E}">
        <p14:creationId xmlns:p14="http://schemas.microsoft.com/office/powerpoint/2010/main" val="25013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With this and the following slide, we offer an accessible introduction</a:t>
            </a:r>
            <a:r>
              <a:rPr lang="en-GB" baseline="0" dirty="0"/>
              <a:t> to discuss privacy and personal data. The purpose of these two slides is to explain to researchers that privacy is not only important for everyone, but that the context in which we want to give up our privacy (partly and temporarily) may differ greatly. This and the following slide address the much heard argument 'I have nothing to hide'.</a:t>
            </a:r>
            <a:endParaRPr lang="en-GB" dirty="0"/>
          </a:p>
          <a:p>
            <a:endParaRPr lang="en-GB" dirty="0"/>
          </a:p>
          <a:p>
            <a:r>
              <a:rPr lang="en-GB" b="1" dirty="0"/>
              <a:t>Work format</a:t>
            </a:r>
          </a:p>
          <a:p>
            <a:pPr marL="171450" indent="-171450">
              <a:buFontTx/>
              <a:buChar char="-"/>
            </a:pPr>
            <a:r>
              <a:rPr lang="en-GB" dirty="0"/>
              <a:t>Ask the researchers</a:t>
            </a:r>
            <a:r>
              <a:rPr lang="en-GB" baseline="0" dirty="0"/>
              <a:t> the first question. Often some people will answer this with 'no'.</a:t>
            </a:r>
          </a:p>
          <a:p>
            <a:pPr marL="171450" indent="-171450">
              <a:buFontTx/>
              <a:buChar char="-"/>
            </a:pPr>
            <a:r>
              <a:rPr lang="en-GB" dirty="0"/>
              <a:t>Show the second question and repeat</a:t>
            </a:r>
            <a:r>
              <a:rPr lang="en-GB" baseline="0" dirty="0"/>
              <a:t> the first question to the person </a:t>
            </a:r>
            <a:r>
              <a:rPr lang="en-GB" baseline="0" dirty="0" smtClean="0"/>
              <a:t>who </a:t>
            </a:r>
            <a:r>
              <a:rPr lang="en-GB" baseline="0" dirty="0"/>
              <a:t>said 'no' to the first question. Have the responses changed?</a:t>
            </a:r>
          </a:p>
          <a:p>
            <a:pPr marL="171450" indent="-171450">
              <a:buFontTx/>
              <a:buChar char="-"/>
            </a:pPr>
            <a:endParaRPr lang="en-GB" baseline="0" dirty="0"/>
          </a:p>
          <a:p>
            <a:r>
              <a:rPr lang="en-GB" b="1" dirty="0"/>
              <a:t>Duration (slide</a:t>
            </a:r>
            <a:r>
              <a:rPr lang="en-GB" b="1" baseline="0" dirty="0"/>
              <a:t> 2 and 3 together)</a:t>
            </a:r>
            <a:endParaRPr lang="en-GB" b="1" dirty="0"/>
          </a:p>
          <a:p>
            <a:r>
              <a:rPr lang="en-GB" b="0" baseline="0" dirty="0"/>
              <a:t>4 minutes</a:t>
            </a:r>
            <a:endParaRPr lang="en-GB" dirty="0"/>
          </a:p>
          <a:p>
            <a:endParaRPr lang="en-GB" dirty="0"/>
          </a:p>
          <a:p>
            <a:r>
              <a:rPr lang="en-GB" b="1" dirty="0"/>
              <a:t>Notes</a:t>
            </a:r>
          </a:p>
          <a:p>
            <a:r>
              <a:rPr lang="en-GB" sz="1200" u="none" kern="1200" baseline="0" dirty="0" smtClean="0">
                <a:solidFill>
                  <a:schemeClr val="tx1"/>
                </a:solidFill>
                <a:latin typeface="+mn-lt"/>
                <a:ea typeface="+mn-ea"/>
                <a:cs typeface="+mn-cs"/>
              </a:rPr>
              <a:t>For people who are not yet very familiar with the various aspects of privacy, the subject seems simple. Are you happy with cameras registering you in town? Yes, because I have nothing to hide. With the example of the changing room - there is a curtain and we do not want a camera in the changing room - it is easy to see that privacy has various aspects. Privacy often seems to deal with data about a person (personal data), but in a wider sense it also concerns physical integrity and the right to do what you want in your own home without being watched, and the right that you have to not allow uninvited third parties to intrude into your house or remain there without permission.</a:t>
            </a:r>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3</a:t>
            </a:fld>
            <a:endParaRPr lang="en-GB"/>
          </a:p>
        </p:txBody>
      </p:sp>
    </p:spTree>
    <p:extLst>
      <p:ext uri="{BB962C8B-B14F-4D97-AF65-F5344CB8AC3E}">
        <p14:creationId xmlns:p14="http://schemas.microsoft.com/office/powerpoint/2010/main" val="3084692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The purpose of this slide is to explain</a:t>
            </a:r>
            <a:r>
              <a:rPr lang="en-GB" baseline="0" dirty="0"/>
              <a:t> the role of a DPIA </a:t>
            </a:r>
            <a:r>
              <a:rPr lang="en-GB" baseline="0" dirty="0" smtClean="0"/>
              <a:t>within </a:t>
            </a:r>
            <a:r>
              <a:rPr lang="en-GB" baseline="0" dirty="0"/>
              <a:t>a study. It shows the general steps the researcher </a:t>
            </a:r>
            <a:r>
              <a:rPr lang="en-GB" baseline="0" dirty="0" smtClean="0"/>
              <a:t>has to take </a:t>
            </a:r>
            <a:r>
              <a:rPr lang="en-GB" baseline="0" dirty="0"/>
              <a:t>to include in the research plan any measures to be taken with regard to privacy. The slide shows that the first question is always </a:t>
            </a:r>
            <a:r>
              <a:rPr lang="en-GB" baseline="0" dirty="0" smtClean="0"/>
              <a:t>whether there is any </a:t>
            </a:r>
            <a:r>
              <a:rPr lang="en-GB" baseline="0" dirty="0"/>
              <a:t>processing </a:t>
            </a:r>
            <a:r>
              <a:rPr lang="en-GB" baseline="0" dirty="0" smtClean="0"/>
              <a:t>of personal data taking </a:t>
            </a:r>
            <a:r>
              <a:rPr lang="en-GB" baseline="0" dirty="0"/>
              <a:t>place at all. If </a:t>
            </a:r>
            <a:r>
              <a:rPr lang="en-GB" baseline="0" dirty="0" smtClean="0"/>
              <a:t>this </a:t>
            </a:r>
            <a:r>
              <a:rPr lang="en-GB" baseline="0" dirty="0"/>
              <a:t>is not the case, a DPIA </a:t>
            </a:r>
            <a:r>
              <a:rPr lang="en-GB" baseline="0" dirty="0" smtClean="0"/>
              <a:t>is </a:t>
            </a:r>
            <a:r>
              <a:rPr lang="en-GB" baseline="0" dirty="0"/>
              <a:t>not </a:t>
            </a:r>
            <a:r>
              <a:rPr lang="en-GB" baseline="0" dirty="0" smtClean="0"/>
              <a:t>required. If, however, this is </a:t>
            </a:r>
            <a:r>
              <a:rPr lang="en-GB" baseline="0" dirty="0"/>
              <a:t>the case, you, as a researcher, must describe all of the steps in the study and perform a DPIA together with a privacy expert </a:t>
            </a:r>
            <a:r>
              <a:rPr lang="en-GB" baseline="0" dirty="0" smtClean="0"/>
              <a:t>within </a:t>
            </a:r>
            <a:r>
              <a:rPr lang="en-GB" baseline="0" dirty="0"/>
              <a:t>the organisation </a:t>
            </a:r>
            <a:r>
              <a:rPr lang="en-GB" baseline="0" dirty="0" smtClean="0"/>
              <a:t>(often </a:t>
            </a:r>
            <a:r>
              <a:rPr lang="en-GB" baseline="0" dirty="0"/>
              <a:t>the data steward). By doing so you asses the risks for each step/phase in the study, determine which measures are required and </a:t>
            </a:r>
            <a:r>
              <a:rPr lang="en-GB" baseline="0" dirty="0" smtClean="0"/>
              <a:t>maybe even adjust </a:t>
            </a:r>
            <a:r>
              <a:rPr lang="en-GB" baseline="0" dirty="0"/>
              <a:t>the plan. </a:t>
            </a:r>
            <a:r>
              <a:rPr lang="en-GB" baseline="0" dirty="0" smtClean="0"/>
              <a:t>The adjustment </a:t>
            </a:r>
            <a:r>
              <a:rPr lang="en-GB" baseline="0" dirty="0"/>
              <a:t>of the plan, </a:t>
            </a:r>
            <a:r>
              <a:rPr lang="en-GB" baseline="0" dirty="0" smtClean="0"/>
              <a:t>may require a </a:t>
            </a:r>
            <a:r>
              <a:rPr lang="en-GB" baseline="0" dirty="0"/>
              <a:t>new DPIA </a:t>
            </a:r>
            <a:r>
              <a:rPr lang="en-GB" baseline="0" dirty="0" smtClean="0"/>
              <a:t>to also again assess </a:t>
            </a:r>
            <a:r>
              <a:rPr lang="en-GB" baseline="0" dirty="0"/>
              <a:t>the risks in the adjusted plan (and where necessary take supplementary measures).</a:t>
            </a:r>
            <a:endParaRPr lang="en-GB" dirty="0"/>
          </a:p>
          <a:p>
            <a:endParaRPr lang="en-GB" dirty="0"/>
          </a:p>
          <a:p>
            <a:r>
              <a:rPr lang="en-GB" b="1" dirty="0"/>
              <a:t>Work format</a:t>
            </a:r>
          </a:p>
          <a:p>
            <a:r>
              <a:rPr lang="en-GB" dirty="0"/>
              <a:t>Using </a:t>
            </a:r>
            <a:r>
              <a:rPr lang="en-GB" dirty="0" smtClean="0"/>
              <a:t>one by one the </a:t>
            </a:r>
            <a:r>
              <a:rPr lang="en-GB" dirty="0"/>
              <a:t>four </a:t>
            </a:r>
            <a:r>
              <a:rPr lang="en-GB" dirty="0" smtClean="0"/>
              <a:t>circles</a:t>
            </a:r>
            <a:r>
              <a:rPr lang="en-GB" baseline="0" dirty="0" smtClean="0"/>
              <a:t> to</a:t>
            </a:r>
            <a:r>
              <a:rPr lang="en-GB" dirty="0" smtClean="0"/>
              <a:t> show</a:t>
            </a:r>
            <a:r>
              <a:rPr lang="en-GB" baseline="0" dirty="0" smtClean="0"/>
              <a:t> the </a:t>
            </a:r>
            <a:r>
              <a:rPr lang="en-GB" baseline="0" dirty="0"/>
              <a:t>four different steps on the slide and give a brief explanation of each of the circles. Before showing a new circle, you could ask the researchers what they expect the next step to be.</a:t>
            </a:r>
            <a:endParaRPr lang="en-GB" dirty="0"/>
          </a:p>
          <a:p>
            <a:endParaRPr lang="en-GB" dirty="0"/>
          </a:p>
          <a:p>
            <a:r>
              <a:rPr lang="en-GB" b="1" dirty="0"/>
              <a:t>Duration of the slide</a:t>
            </a:r>
          </a:p>
          <a:p>
            <a:r>
              <a:rPr lang="en-GB" b="0" baseline="0" dirty="0"/>
              <a:t>3 minutes</a:t>
            </a:r>
            <a:endParaRPr lang="en-GB" b="1" dirty="0"/>
          </a:p>
          <a:p>
            <a:endParaRPr lang="en-GB" b="1" dirty="0"/>
          </a:p>
          <a:p>
            <a:r>
              <a:rPr lang="en-GB" b="1" dirty="0"/>
              <a:t>Notes</a:t>
            </a:r>
          </a:p>
          <a:p>
            <a:r>
              <a:rPr lang="en-GB" dirty="0"/>
              <a:t>None</a:t>
            </a:r>
          </a:p>
          <a:p>
            <a:endParaRPr lang="en-GB" dirty="0"/>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30</a:t>
            </a:fld>
            <a:endParaRPr lang="en-GB"/>
          </a:p>
        </p:txBody>
      </p:sp>
    </p:spTree>
    <p:extLst>
      <p:ext uri="{BB962C8B-B14F-4D97-AF65-F5344CB8AC3E}">
        <p14:creationId xmlns:p14="http://schemas.microsoft.com/office/powerpoint/2010/main" val="20206392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smtClean="0"/>
              <a:t>Purpose</a:t>
            </a:r>
            <a:endParaRPr lang="en-GB" b="1" dirty="0"/>
          </a:p>
          <a:p>
            <a:r>
              <a:rPr lang="en-GB" dirty="0"/>
              <a:t>The purpose of this slide is</a:t>
            </a:r>
            <a:r>
              <a:rPr lang="en-GB" baseline="0" dirty="0"/>
              <a:t> to give researchers an impression of what a DPIA is; a questionnaire that the researcher goes through together with a privacy expert and that shows the technical and organisational measures to be taken. By visualising this for the researcher, the threshold to apply for a DPIA may be lowered.</a:t>
            </a:r>
            <a:endParaRPr lang="en-GB" dirty="0"/>
          </a:p>
          <a:p>
            <a:endParaRPr lang="en-GB" dirty="0"/>
          </a:p>
          <a:p>
            <a:r>
              <a:rPr lang="en-GB" b="1" dirty="0"/>
              <a:t>Work format</a:t>
            </a:r>
          </a:p>
          <a:p>
            <a:r>
              <a:rPr lang="en-GB" dirty="0"/>
              <a:t>Show a screenshot of a number of</a:t>
            </a:r>
            <a:r>
              <a:rPr lang="en-GB" baseline="0" dirty="0"/>
              <a:t> questions from the DPIA and ask the researchers to answer some of the questions shown. Subsequently discuss the possible measures resulting from their answers and explain that, after going through the questionnaire with the privacy expert, they will have an immediate overview of the possible risks in their study and the corresponding measures.</a:t>
            </a:r>
            <a:endParaRPr lang="en-GB" dirty="0"/>
          </a:p>
          <a:p>
            <a:endParaRPr lang="en-GB" dirty="0"/>
          </a:p>
          <a:p>
            <a:r>
              <a:rPr lang="en-GB" b="1" dirty="0"/>
              <a:t>Duration of the slide</a:t>
            </a:r>
          </a:p>
          <a:p>
            <a:r>
              <a:rPr lang="en-GB" b="0" baseline="0" dirty="0"/>
              <a:t>5 minutes</a:t>
            </a:r>
            <a:endParaRPr lang="en-GB" b="1" dirty="0"/>
          </a:p>
          <a:p>
            <a:endParaRPr lang="en-GB" b="1" dirty="0"/>
          </a:p>
          <a:p>
            <a:r>
              <a:rPr lang="en-GB" b="1" dirty="0"/>
              <a:t>Notes</a:t>
            </a:r>
          </a:p>
          <a:p>
            <a:r>
              <a:rPr lang="en-GB" dirty="0" smtClean="0"/>
              <a:t>None</a:t>
            </a:r>
            <a:endParaRPr lang="en-GB" dirty="0"/>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31</a:t>
            </a:fld>
            <a:endParaRPr lang="en-GB"/>
          </a:p>
        </p:txBody>
      </p:sp>
    </p:spTree>
    <p:extLst>
      <p:ext uri="{BB962C8B-B14F-4D97-AF65-F5344CB8AC3E}">
        <p14:creationId xmlns:p14="http://schemas.microsoft.com/office/powerpoint/2010/main" val="7758634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 name="Shape 1024"/>
          <p:cNvSpPr>
            <a:spLocks noGrp="1" noRot="1" noChangeAspect="1"/>
          </p:cNvSpPr>
          <p:nvPr>
            <p:ph type="sldImg"/>
          </p:nvPr>
        </p:nvSpPr>
        <p:spPr>
          <a:xfrm>
            <a:off x="381000" y="685800"/>
            <a:ext cx="6096000" cy="3429000"/>
          </a:xfrm>
          <a:prstGeom prst="rect">
            <a:avLst/>
          </a:prstGeom>
        </p:spPr>
        <p:txBody>
          <a:bodyPr/>
          <a:lstStyle/>
          <a:p>
            <a:endParaRPr/>
          </a:p>
        </p:txBody>
      </p:sp>
      <p:sp>
        <p:nvSpPr>
          <p:cNvPr id="1025" name="Shape 1025"/>
          <p:cNvSpPr>
            <a:spLocks noGrp="1"/>
          </p:cNvSpPr>
          <p:nvPr>
            <p:ph type="body" sz="quarter" idx="1"/>
          </p:nvPr>
        </p:nvSpPr>
        <p:spPr>
          <a:prstGeom prst="rect">
            <a:avLst/>
          </a:prstGeom>
        </p:spPr>
        <p:txBody>
          <a:bodyPr/>
          <a:lstStyle/>
          <a:p>
            <a:pPr>
              <a:defRPr b="1"/>
            </a:pPr>
            <a:r>
              <a:rPr dirty="0" smtClean="0"/>
              <a:t>Purpose</a:t>
            </a:r>
          </a:p>
          <a:p>
            <a:r>
              <a:rPr dirty="0" smtClean="0"/>
              <a:t>The purpose of this slide is to give researchers an impression of what a Data Protection Impact Assessment (DPIA) is and how the process operates. </a:t>
            </a:r>
          </a:p>
          <a:p>
            <a:endParaRPr dirty="0" smtClean="0"/>
          </a:p>
          <a:p>
            <a:pPr>
              <a:defRPr b="1"/>
            </a:pPr>
            <a:r>
              <a:rPr dirty="0" smtClean="0"/>
              <a:t>Work format</a:t>
            </a:r>
          </a:p>
          <a:p>
            <a:r>
              <a:rPr dirty="0" smtClean="0"/>
              <a:t>By way of this DPIA route planner you travel from the left ("Research Design")</a:t>
            </a:r>
            <a:r>
              <a:rPr lang="en-GB" baseline="0" dirty="0" smtClean="0"/>
              <a:t> </a:t>
            </a:r>
            <a:r>
              <a:rPr dirty="0" smtClean="0"/>
              <a:t> via the different stations to your final destination and address in a logical order the various aspects of a DPIA. In 'real life' you would perform a DPIA with a group of people from various lines of approach. We recommend to involve not only the researcher, but also a privacy officer, legal advisor, member of the ethical committee</a:t>
            </a:r>
            <a:r>
              <a:rPr lang="en-GB" baseline="0" dirty="0" smtClean="0"/>
              <a:t> and a</a:t>
            </a:r>
            <a:r>
              <a:rPr dirty="0" smtClean="0"/>
              <a:t> technical advisor. Obviously, persons can have multiple roles. By doing the DPIA in a so-called multi-stakeholder session, you learn from each other</a:t>
            </a:r>
            <a:r>
              <a:rPr lang="en-GB" baseline="0" dirty="0" smtClean="0"/>
              <a:t> </a:t>
            </a:r>
            <a:r>
              <a:rPr dirty="0" smtClean="0"/>
              <a:t>what it means to introduce the GDRP in a specific research project. In this way, a portfolio is built up in the institution whereby the researcher and the research supporting organisation develop a series of </a:t>
            </a:r>
            <a:r>
              <a:rPr lang="nl-NL" dirty="0" err="1" smtClean="0"/>
              <a:t>own</a:t>
            </a:r>
            <a:r>
              <a:rPr dirty="0" smtClean="0"/>
              <a:t> issues and </a:t>
            </a:r>
            <a:r>
              <a:rPr lang="nl-NL" dirty="0" err="1" smtClean="0"/>
              <a:t>known</a:t>
            </a:r>
            <a:r>
              <a:rPr dirty="0" smtClean="0"/>
              <a:t> best practices that may be used for comparable cases.</a:t>
            </a:r>
            <a:endParaRPr lang="en-GB" dirty="0" smtClean="0"/>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The questions of the decision tree are put in the same order </a:t>
            </a:r>
            <a:r>
              <a:rPr lang="en-GB" baseline="0" dirty="0" smtClean="0"/>
              <a:t>on the </a:t>
            </a:r>
            <a:r>
              <a:rPr lang="en-GB" dirty="0" smtClean="0"/>
              <a:t>following</a:t>
            </a:r>
            <a:r>
              <a:rPr lang="en-GB" baseline="0" dirty="0" smtClean="0"/>
              <a:t> slide </a:t>
            </a:r>
            <a:r>
              <a:rPr lang="en-GB" dirty="0" smtClean="0"/>
              <a:t>by way of explanation.</a:t>
            </a:r>
            <a:r>
              <a:rPr lang="en-GB" baseline="0" dirty="0" smtClean="0"/>
              <a:t> This slide is 'hidden' so that it cannot be seen by the participants during the training, but only serves as a support and explanation for the trainer.</a:t>
            </a:r>
            <a:endParaRPr dirty="0" smtClean="0"/>
          </a:p>
          <a:p>
            <a:endParaRPr dirty="0" smtClean="0"/>
          </a:p>
          <a:p>
            <a:pPr>
              <a:defRPr b="1"/>
            </a:pPr>
            <a:r>
              <a:rPr dirty="0" smtClean="0"/>
              <a:t>Duration of the slide</a:t>
            </a:r>
          </a:p>
          <a:p>
            <a:r>
              <a:rPr lang="en-GB" dirty="0" smtClean="0"/>
              <a:t>10 to 30 minutes.</a:t>
            </a:r>
            <a:endParaRPr b="1" dirty="0" smtClean="0"/>
          </a:p>
          <a:p>
            <a:pPr>
              <a:defRPr b="1"/>
            </a:pPr>
            <a:endParaRPr b="1" dirty="0" smtClean="0"/>
          </a:p>
          <a:p>
            <a:pPr>
              <a:defRPr b="1"/>
            </a:pPr>
            <a:r>
              <a:rPr dirty="0" smtClean="0"/>
              <a:t>Notes</a:t>
            </a:r>
          </a:p>
          <a:p>
            <a:r>
              <a:rPr dirty="0" smtClean="0"/>
              <a:t>Select a research project as a starting point and assume that the head researcher is the person who will map out the route for the research together with the persons from the research support.</a:t>
            </a:r>
          </a:p>
          <a:p>
            <a:r>
              <a:rPr dirty="0" smtClean="0"/>
              <a:t>Every 'station' is a step in a decision tree where the answer may be 'yes' or 'no'. </a:t>
            </a:r>
            <a:endParaRPr lang="en-GB" dirty="0" smtClean="0"/>
          </a:p>
          <a:p>
            <a:endParaRPr lang="en-GB" dirty="0" smtClean="0"/>
          </a:p>
          <a:p>
            <a:r>
              <a:rPr dirty="0" smtClean="0"/>
              <a:t>The first step (personal data or not) is a matter of definition.</a:t>
            </a:r>
            <a:r>
              <a:rPr lang="en-GB" baseline="0" dirty="0" smtClean="0"/>
              <a:t> </a:t>
            </a:r>
            <a:r>
              <a:rPr dirty="0" smtClean="0"/>
              <a:t> After that, an argument may be construed for every possible answer. Consider for the answer that you give whether you would feel </a:t>
            </a:r>
            <a:r>
              <a:rPr dirty="0" err="1" smtClean="0"/>
              <a:t>comfortabl</a:t>
            </a:r>
            <a:r>
              <a:rPr lang="nl-NL" dirty="0" smtClean="0"/>
              <a:t>e</a:t>
            </a:r>
            <a:r>
              <a:rPr dirty="0" smtClean="0"/>
              <a:t> if your answer and its justification would be in the newspaper tomorrow. The privacy rights of the individual are key in this assessment. </a:t>
            </a:r>
            <a:r>
              <a:rPr lang="nl-NL" dirty="0" smtClean="0"/>
              <a:t>At </a:t>
            </a:r>
            <a:r>
              <a:rPr lang="nl-NL" dirty="0" err="1" smtClean="0"/>
              <a:t>each</a:t>
            </a:r>
            <a:r>
              <a:rPr lang="nl-NL" dirty="0" smtClean="0"/>
              <a:t> station,</a:t>
            </a:r>
            <a:r>
              <a:rPr lang="nl-NL" baseline="0" dirty="0" smtClean="0"/>
              <a:t> t</a:t>
            </a:r>
            <a:r>
              <a:rPr dirty="0" err="1" smtClean="0"/>
              <a:t>ry</a:t>
            </a:r>
            <a:r>
              <a:rPr dirty="0" smtClean="0"/>
              <a:t> to actually </a:t>
            </a:r>
            <a:r>
              <a:rPr lang="nl-NL" dirty="0" err="1" smtClean="0"/>
              <a:t>only</a:t>
            </a:r>
            <a:r>
              <a:rPr lang="nl-NL" dirty="0" smtClean="0"/>
              <a:t> </a:t>
            </a:r>
            <a:r>
              <a:rPr dirty="0" smtClean="0"/>
              <a:t>answer the relevant question, so without involving other decision points. This is the actual power of this route planner: making the route visible on the basis of the logic provided by the GDPR.</a:t>
            </a:r>
          </a:p>
          <a:p>
            <a:endParaRPr dirty="0" smtClean="0"/>
          </a:p>
          <a:p>
            <a:r>
              <a:rPr dirty="0" smtClean="0"/>
              <a:t>Documentation of the separate decisions is the reflection of a number of motivated considerations and may as such be submitted to the DPO for approval. With an approved DPIA, the researcher is in a strong position with regard to applications for data access</a:t>
            </a:r>
            <a:r>
              <a:rPr lang="en-GB" baseline="0" dirty="0" smtClean="0"/>
              <a:t> and</a:t>
            </a:r>
            <a:r>
              <a:rPr dirty="0" smtClean="0"/>
              <a:t> facilities or research funding, due to the application of the principle of 'Privacy by </a:t>
            </a:r>
            <a:r>
              <a:rPr lang="nl-NL" dirty="0" smtClean="0"/>
              <a:t>D</a:t>
            </a:r>
            <a:r>
              <a:rPr dirty="0" err="1" smtClean="0"/>
              <a:t>esign</a:t>
            </a:r>
            <a:r>
              <a:rPr dirty="0" smtClean="0"/>
              <a:t>' in the study and the demonstrable (because documented) consideration of risks of the research subjects in conformity with the privacy principles, as set out in the GDPR.</a:t>
            </a:r>
          </a:p>
          <a:p>
            <a:endParaRPr dirty="0"/>
          </a:p>
        </p:txBody>
      </p:sp>
    </p:spTree>
    <p:extLst>
      <p:ext uri="{BB962C8B-B14F-4D97-AF65-F5344CB8AC3E}">
        <p14:creationId xmlns:p14="http://schemas.microsoft.com/office/powerpoint/2010/main" val="5393024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 name="Shape 1095"/>
          <p:cNvSpPr>
            <a:spLocks noGrp="1" noRot="1" noChangeAspect="1"/>
          </p:cNvSpPr>
          <p:nvPr>
            <p:ph type="sldImg"/>
          </p:nvPr>
        </p:nvSpPr>
        <p:spPr>
          <a:xfrm>
            <a:off x="381000" y="685800"/>
            <a:ext cx="6096000" cy="3429000"/>
          </a:xfrm>
          <a:prstGeom prst="rect">
            <a:avLst/>
          </a:prstGeom>
        </p:spPr>
        <p:txBody>
          <a:bodyPr/>
          <a:lstStyle/>
          <a:p>
            <a:endParaRPr/>
          </a:p>
        </p:txBody>
      </p:sp>
      <p:sp>
        <p:nvSpPr>
          <p:cNvPr id="1096" name="Shape 1096"/>
          <p:cNvSpPr>
            <a:spLocks noGrp="1"/>
          </p:cNvSpPr>
          <p:nvPr>
            <p:ph type="body" sz="quarter" idx="1"/>
          </p:nvPr>
        </p:nvSpPr>
        <p:spPr>
          <a:prstGeom prst="rect">
            <a:avLst/>
          </a:prstGeom>
        </p:spPr>
        <p:txBody>
          <a:bodyPr/>
          <a:lstStyle/>
          <a:p>
            <a:r>
              <a:rPr lang="nl-NL" dirty="0" err="1" smtClean="0"/>
              <a:t>This</a:t>
            </a:r>
            <a:r>
              <a:rPr lang="nl-NL" baseline="0" dirty="0" smtClean="0"/>
              <a:t> slide </a:t>
            </a:r>
            <a:r>
              <a:rPr lang="nl-NL" baseline="0" dirty="0" err="1" smtClean="0"/>
              <a:t>illustrates</a:t>
            </a:r>
            <a:r>
              <a:rPr lang="nl-NL" baseline="0" dirty="0" smtClean="0"/>
              <a:t> </a:t>
            </a:r>
            <a:r>
              <a:rPr lang="nl-NL" baseline="0" dirty="0" err="1" smtClean="0"/>
              <a:t>the</a:t>
            </a:r>
            <a:r>
              <a:rPr lang="nl-NL" baseline="0" dirty="0" smtClean="0"/>
              <a:t> logic of </a:t>
            </a:r>
            <a:r>
              <a:rPr lang="nl-NL" baseline="0" dirty="0" err="1" smtClean="0"/>
              <a:t>the</a:t>
            </a:r>
            <a:r>
              <a:rPr lang="nl-NL" baseline="0" dirty="0" smtClean="0"/>
              <a:t> </a:t>
            </a:r>
            <a:r>
              <a:rPr dirty="0" smtClean="0"/>
              <a:t>‘</a:t>
            </a:r>
            <a:r>
              <a:rPr lang="nl-NL" dirty="0" smtClean="0"/>
              <a:t>D</a:t>
            </a:r>
            <a:r>
              <a:rPr dirty="0" smtClean="0"/>
              <a:t>PIA route</a:t>
            </a:r>
            <a:r>
              <a:rPr lang="nl-NL" dirty="0" smtClean="0"/>
              <a:t> </a:t>
            </a:r>
            <a:r>
              <a:rPr dirty="0" smtClean="0"/>
              <a:t>planner</a:t>
            </a:r>
            <a:r>
              <a:rPr dirty="0"/>
              <a:t>’ per ‘</a:t>
            </a:r>
            <a:r>
              <a:rPr dirty="0" smtClean="0"/>
              <a:t>station’</a:t>
            </a:r>
            <a:r>
              <a:rPr lang="nl-NL" dirty="0" smtClean="0"/>
              <a:t>, </a:t>
            </a:r>
            <a:r>
              <a:rPr lang="nl-NL" dirty="0" err="1" smtClean="0"/>
              <a:t>using</a:t>
            </a:r>
            <a:r>
              <a:rPr lang="nl-NL" baseline="0" dirty="0" smtClean="0"/>
              <a:t> </a:t>
            </a:r>
            <a:r>
              <a:rPr lang="nl-NL" baseline="0" dirty="0" err="1" smtClean="0"/>
              <a:t>definitions</a:t>
            </a:r>
            <a:r>
              <a:rPr lang="nl-NL" baseline="0" dirty="0" smtClean="0"/>
              <a:t> or </a:t>
            </a:r>
            <a:r>
              <a:rPr lang="nl-NL" baseline="0" dirty="0" err="1" smtClean="0"/>
              <a:t>suggestions</a:t>
            </a:r>
            <a:r>
              <a:rPr lang="nl-NL" baseline="0" dirty="0" smtClean="0"/>
              <a:t> </a:t>
            </a:r>
            <a:r>
              <a:rPr lang="nl-NL" baseline="0" dirty="0" err="1" smtClean="0"/>
              <a:t>given</a:t>
            </a:r>
            <a:r>
              <a:rPr lang="nl-NL" baseline="0" dirty="0" smtClean="0"/>
              <a:t> </a:t>
            </a:r>
            <a:r>
              <a:rPr lang="nl-NL" baseline="0" dirty="0" err="1" smtClean="0"/>
              <a:t>by</a:t>
            </a:r>
            <a:r>
              <a:rPr lang="nl-NL" baseline="0" dirty="0" smtClean="0"/>
              <a:t> </a:t>
            </a:r>
            <a:r>
              <a:rPr lang="nl-NL" baseline="0" dirty="0" err="1" smtClean="0"/>
              <a:t>the</a:t>
            </a:r>
            <a:r>
              <a:rPr lang="nl-NL" baseline="0" dirty="0" smtClean="0"/>
              <a:t> </a:t>
            </a:r>
            <a:r>
              <a:rPr lang="en-GB" sz="1200" u="none" kern="1200" baseline="0" dirty="0" smtClean="0">
                <a:solidFill>
                  <a:schemeClr val="tx1"/>
                </a:solidFill>
                <a:latin typeface="+mn-lt"/>
                <a:ea typeface="+mn-ea"/>
                <a:cs typeface="+mn-cs"/>
              </a:rPr>
              <a:t>GDPR or as set out in the ‘Opinion’ of ‘Working Party 29’ and accepted by the European Commission on the </a:t>
            </a:r>
            <a:r>
              <a:rPr lang="nl-NL" dirty="0" smtClean="0"/>
              <a:t/>
            </a:r>
            <a:br>
              <a:rPr lang="nl-NL" dirty="0" smtClean="0"/>
            </a:br>
            <a:r>
              <a:rPr dirty="0" smtClean="0"/>
              <a:t>Data </a:t>
            </a:r>
            <a:r>
              <a:rPr dirty="0"/>
              <a:t>Protection Impact Assessment (DPIA) - in </a:t>
            </a:r>
            <a:r>
              <a:rPr lang="nl-NL" dirty="0" smtClean="0"/>
              <a:t>Dutch</a:t>
            </a:r>
            <a:r>
              <a:rPr dirty="0" smtClean="0"/>
              <a:t>: </a:t>
            </a:r>
            <a:r>
              <a:rPr dirty="0"/>
              <a:t>“gegevensbeschermingseffectbeoordeling”. </a:t>
            </a:r>
            <a:r>
              <a:rPr lang="nl-NL" dirty="0" smtClean="0"/>
              <a:t> The </a:t>
            </a:r>
            <a:r>
              <a:rPr lang="nl-NL" dirty="0" err="1" smtClean="0"/>
              <a:t>so-called</a:t>
            </a:r>
            <a:r>
              <a:rPr lang="nl-NL" baseline="0" dirty="0" smtClean="0"/>
              <a:t> WP29 is </a:t>
            </a:r>
            <a:r>
              <a:rPr lang="nl-NL" baseline="0" dirty="0" err="1" smtClean="0"/>
              <a:t>composed</a:t>
            </a:r>
            <a:r>
              <a:rPr lang="nl-NL" baseline="0" dirty="0" smtClean="0"/>
              <a:t> of </a:t>
            </a:r>
            <a:r>
              <a:rPr lang="nl-NL" baseline="0" dirty="0" err="1" smtClean="0"/>
              <a:t>the</a:t>
            </a:r>
            <a:r>
              <a:rPr lang="nl-NL" baseline="0" dirty="0" smtClean="0"/>
              <a:t> </a:t>
            </a:r>
            <a:r>
              <a:rPr lang="nl-NL" baseline="0" dirty="0" err="1" smtClean="0"/>
              <a:t>chairpersons</a:t>
            </a:r>
            <a:r>
              <a:rPr lang="nl-NL" baseline="0" dirty="0" smtClean="0"/>
              <a:t> of </a:t>
            </a:r>
            <a:r>
              <a:rPr lang="nl-NL" baseline="0" dirty="0" err="1" smtClean="0"/>
              <a:t>the</a:t>
            </a:r>
            <a:r>
              <a:rPr lang="nl-NL" baseline="0" dirty="0" smtClean="0"/>
              <a:t> ‘</a:t>
            </a:r>
            <a:r>
              <a:rPr lang="nl-NL" baseline="0" dirty="0" err="1" smtClean="0"/>
              <a:t>national</a:t>
            </a:r>
            <a:r>
              <a:rPr lang="nl-NL" baseline="0" dirty="0" smtClean="0"/>
              <a:t> </a:t>
            </a:r>
            <a:r>
              <a:rPr lang="nl-NL" baseline="0" dirty="0" err="1" smtClean="0"/>
              <a:t>supervisory</a:t>
            </a:r>
            <a:r>
              <a:rPr lang="nl-NL" baseline="0" dirty="0" smtClean="0"/>
              <a:t> </a:t>
            </a:r>
            <a:r>
              <a:rPr lang="nl-NL" baseline="0" dirty="0" err="1" smtClean="0"/>
              <a:t>authorities</a:t>
            </a:r>
            <a:r>
              <a:rPr lang="nl-NL" baseline="0" dirty="0" smtClean="0"/>
              <a:t>’ -  in </a:t>
            </a:r>
            <a:r>
              <a:rPr lang="nl-NL" baseline="0" dirty="0" err="1" smtClean="0"/>
              <a:t>the</a:t>
            </a:r>
            <a:r>
              <a:rPr lang="nl-NL" baseline="0" dirty="0" smtClean="0"/>
              <a:t> Netherlands:  </a:t>
            </a:r>
            <a:r>
              <a:rPr lang="nl-NL" baseline="0" dirty="0" err="1" smtClean="0"/>
              <a:t>the</a:t>
            </a:r>
            <a:r>
              <a:rPr lang="nl-NL" baseline="0" dirty="0" smtClean="0"/>
              <a:t> Dutch DPA.</a:t>
            </a:r>
            <a:r>
              <a:rPr lang="nl-NL" dirty="0" smtClean="0"/>
              <a:t/>
            </a:r>
            <a:br>
              <a:rPr lang="nl-NL" dirty="0" smtClean="0"/>
            </a:br>
            <a:endParaRPr lang="nl-NL"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nl-NL" b="1" dirty="0" smtClean="0">
                <a:solidFill>
                  <a:srgbClr val="017100"/>
                </a:solidFill>
              </a:rPr>
              <a:t>*</a:t>
            </a:r>
            <a:r>
              <a:rPr lang="nl-NL" dirty="0" smtClean="0"/>
              <a:t> </a:t>
            </a:r>
            <a:r>
              <a:rPr lang="nl-NL" dirty="0" err="1" smtClean="0"/>
              <a:t>Regulation</a:t>
            </a:r>
            <a:r>
              <a:rPr lang="nl-NL" dirty="0" smtClean="0"/>
              <a:t> (EU) 2016/679 of </a:t>
            </a:r>
            <a:r>
              <a:rPr lang="nl-NL" dirty="0" err="1" smtClean="0"/>
              <a:t>the</a:t>
            </a:r>
            <a:r>
              <a:rPr lang="nl-NL" dirty="0" smtClean="0"/>
              <a:t> European </a:t>
            </a:r>
            <a:r>
              <a:rPr lang="nl-NL" dirty="0" err="1" smtClean="0"/>
              <a:t>Parliament</a:t>
            </a:r>
            <a:r>
              <a:rPr lang="nl-NL" dirty="0" smtClean="0"/>
              <a:t> </a:t>
            </a:r>
            <a:r>
              <a:rPr lang="nl-NL" dirty="0" err="1" smtClean="0"/>
              <a:t>and</a:t>
            </a:r>
            <a:r>
              <a:rPr lang="nl-NL" dirty="0" smtClean="0"/>
              <a:t> of </a:t>
            </a:r>
            <a:r>
              <a:rPr lang="nl-NL" dirty="0" err="1" smtClean="0"/>
              <a:t>the</a:t>
            </a:r>
            <a:r>
              <a:rPr lang="nl-NL" dirty="0" smtClean="0"/>
              <a:t> Council of 27 April 2016 on </a:t>
            </a:r>
            <a:r>
              <a:rPr lang="nl-NL" dirty="0" err="1" smtClean="0"/>
              <a:t>the</a:t>
            </a:r>
            <a:r>
              <a:rPr lang="nl-NL" dirty="0" smtClean="0"/>
              <a:t> </a:t>
            </a:r>
            <a:r>
              <a:rPr lang="nl-NL" dirty="0" err="1" smtClean="0"/>
              <a:t>protection</a:t>
            </a:r>
            <a:r>
              <a:rPr lang="nl-NL" dirty="0" smtClean="0"/>
              <a:t> of </a:t>
            </a:r>
            <a:r>
              <a:rPr lang="nl-NL" dirty="0" err="1" smtClean="0"/>
              <a:t>natural</a:t>
            </a:r>
            <a:r>
              <a:rPr lang="nl-NL" dirty="0" smtClean="0"/>
              <a:t> persons </a:t>
            </a:r>
            <a:r>
              <a:rPr lang="nl-NL" dirty="0" err="1" smtClean="0"/>
              <a:t>with</a:t>
            </a:r>
            <a:r>
              <a:rPr lang="nl-NL" dirty="0" smtClean="0"/>
              <a:t> </a:t>
            </a:r>
            <a:r>
              <a:rPr lang="nl-NL" dirty="0" err="1" smtClean="0"/>
              <a:t>regard</a:t>
            </a:r>
            <a:r>
              <a:rPr lang="nl-NL" dirty="0" smtClean="0"/>
              <a:t> </a:t>
            </a:r>
            <a:r>
              <a:rPr lang="nl-NL" dirty="0" err="1" smtClean="0"/>
              <a:t>to</a:t>
            </a:r>
            <a:r>
              <a:rPr lang="nl-NL" dirty="0" smtClean="0"/>
              <a:t> </a:t>
            </a:r>
            <a:r>
              <a:rPr lang="nl-NL" dirty="0" err="1" smtClean="0"/>
              <a:t>the</a:t>
            </a:r>
            <a:r>
              <a:rPr lang="nl-NL" dirty="0" smtClean="0"/>
              <a:t> processing of personal data </a:t>
            </a:r>
            <a:r>
              <a:rPr lang="nl-NL" dirty="0" err="1" smtClean="0"/>
              <a:t>and</a:t>
            </a:r>
            <a:r>
              <a:rPr lang="nl-NL" dirty="0" smtClean="0"/>
              <a:t> on </a:t>
            </a:r>
            <a:r>
              <a:rPr lang="nl-NL" dirty="0" err="1" smtClean="0"/>
              <a:t>the</a:t>
            </a:r>
            <a:r>
              <a:rPr lang="nl-NL" dirty="0" smtClean="0"/>
              <a:t> free </a:t>
            </a:r>
            <a:r>
              <a:rPr lang="nl-NL" dirty="0" err="1" smtClean="0"/>
              <a:t>movement</a:t>
            </a:r>
            <a:r>
              <a:rPr lang="nl-NL" dirty="0" smtClean="0"/>
              <a:t> of </a:t>
            </a:r>
            <a:r>
              <a:rPr lang="nl-NL" dirty="0" err="1" smtClean="0"/>
              <a:t>such</a:t>
            </a:r>
            <a:r>
              <a:rPr lang="nl-NL" dirty="0" smtClean="0"/>
              <a:t> data, </a:t>
            </a:r>
            <a:r>
              <a:rPr lang="nl-NL" dirty="0" err="1" smtClean="0"/>
              <a:t>and</a:t>
            </a:r>
            <a:r>
              <a:rPr lang="nl-NL" dirty="0" smtClean="0"/>
              <a:t> </a:t>
            </a:r>
            <a:r>
              <a:rPr lang="nl-NL" dirty="0" err="1" smtClean="0"/>
              <a:t>repealing</a:t>
            </a:r>
            <a:r>
              <a:rPr lang="nl-NL" dirty="0" smtClean="0"/>
              <a:t> Directive 95/46/EC (General Data </a:t>
            </a:r>
            <a:r>
              <a:rPr lang="nl-NL" dirty="0" err="1" smtClean="0"/>
              <a:t>Protection</a:t>
            </a:r>
            <a:r>
              <a:rPr lang="nl-NL" dirty="0" smtClean="0"/>
              <a:t> </a:t>
            </a:r>
            <a:r>
              <a:rPr lang="nl-NL" dirty="0" err="1" smtClean="0"/>
              <a:t>Regulation</a:t>
            </a:r>
            <a:r>
              <a:rPr lang="nl-NL" dirty="0" smtClean="0"/>
              <a:t>). Online </a:t>
            </a:r>
            <a:r>
              <a:rPr lang="nl-NL" dirty="0" err="1" smtClean="0"/>
              <a:t>available</a:t>
            </a:r>
            <a:r>
              <a:rPr lang="nl-NL" dirty="0" smtClean="0"/>
              <a:t> at: </a:t>
            </a:r>
            <a:r>
              <a:rPr lang="nl-NL" u="sng" dirty="0" smtClean="0">
                <a:hlinkClick r:id="rId3"/>
              </a:rPr>
              <a:t>http://eur-lex.europa.eu/legal-content/EN/TXT/PDF/?uri=CELEX:32016R0679&amp;from=EN</a:t>
            </a:r>
            <a:r>
              <a:rPr lang="nl-NL" dirty="0" smtClean="0"/>
              <a:t> </a:t>
            </a:r>
          </a:p>
          <a:p>
            <a:endParaRPr lang="nl-NL"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nl-NL" b="1" dirty="0" smtClean="0">
                <a:solidFill>
                  <a:srgbClr val="017100"/>
                </a:solidFill>
              </a:rPr>
              <a:t>**</a:t>
            </a:r>
            <a:r>
              <a:rPr lang="nl-NL" dirty="0" smtClean="0"/>
              <a:t> </a:t>
            </a:r>
            <a:r>
              <a:rPr lang="nl-NL" dirty="0" err="1" smtClean="0"/>
              <a:t>Article</a:t>
            </a:r>
            <a:r>
              <a:rPr lang="nl-NL" dirty="0" smtClean="0"/>
              <a:t> 29 Data </a:t>
            </a:r>
            <a:r>
              <a:rPr lang="nl-NL" dirty="0" err="1" smtClean="0"/>
              <a:t>Protection</a:t>
            </a:r>
            <a:r>
              <a:rPr lang="nl-NL" dirty="0" smtClean="0"/>
              <a:t> </a:t>
            </a:r>
            <a:r>
              <a:rPr lang="nl-NL" dirty="0" err="1" smtClean="0"/>
              <a:t>Working</a:t>
            </a:r>
            <a:r>
              <a:rPr lang="nl-NL" dirty="0" smtClean="0"/>
              <a:t> Party: </a:t>
            </a:r>
            <a:r>
              <a:rPr lang="nl-NL" i="1" dirty="0" err="1" smtClean="0"/>
              <a:t>Guidelines</a:t>
            </a:r>
            <a:r>
              <a:rPr lang="nl-NL" i="1" dirty="0" smtClean="0"/>
              <a:t> on Data </a:t>
            </a:r>
            <a:r>
              <a:rPr lang="nl-NL" i="1" dirty="0" err="1" smtClean="0"/>
              <a:t>Protection</a:t>
            </a:r>
            <a:r>
              <a:rPr lang="nl-NL" i="1" dirty="0" smtClean="0"/>
              <a:t> Impact Assessment (DPIA) </a:t>
            </a:r>
            <a:r>
              <a:rPr lang="nl-NL" i="1" dirty="0" err="1" smtClean="0"/>
              <a:t>and</a:t>
            </a:r>
            <a:r>
              <a:rPr lang="nl-NL" i="1" dirty="0" smtClean="0"/>
              <a:t> </a:t>
            </a:r>
            <a:r>
              <a:rPr lang="nl-NL" i="1" dirty="0" err="1" smtClean="0"/>
              <a:t>determining</a:t>
            </a:r>
            <a:r>
              <a:rPr lang="nl-NL" i="1" dirty="0" smtClean="0"/>
              <a:t> </a:t>
            </a:r>
            <a:r>
              <a:rPr lang="nl-NL" i="1" dirty="0" err="1" smtClean="0"/>
              <a:t>whether</a:t>
            </a:r>
            <a:r>
              <a:rPr lang="nl-NL" i="1" dirty="0" smtClean="0"/>
              <a:t> processing is “</a:t>
            </a:r>
            <a:r>
              <a:rPr lang="nl-NL" i="1" dirty="0" err="1" smtClean="0"/>
              <a:t>likely</a:t>
            </a:r>
            <a:r>
              <a:rPr lang="nl-NL" i="1" dirty="0" smtClean="0"/>
              <a:t> </a:t>
            </a:r>
            <a:r>
              <a:rPr lang="nl-NL" i="1" dirty="0" err="1" smtClean="0"/>
              <a:t>to</a:t>
            </a:r>
            <a:r>
              <a:rPr lang="nl-NL" i="1" dirty="0" smtClean="0"/>
              <a:t> </a:t>
            </a:r>
            <a:r>
              <a:rPr lang="nl-NL" i="1" dirty="0" err="1" smtClean="0"/>
              <a:t>result</a:t>
            </a:r>
            <a:r>
              <a:rPr lang="nl-NL" i="1" dirty="0" smtClean="0"/>
              <a:t> in a high risk” </a:t>
            </a:r>
            <a:r>
              <a:rPr lang="nl-NL" i="1" dirty="0" err="1" smtClean="0"/>
              <a:t>for</a:t>
            </a:r>
            <a:r>
              <a:rPr lang="nl-NL" i="1" dirty="0" smtClean="0"/>
              <a:t> </a:t>
            </a:r>
            <a:r>
              <a:rPr lang="nl-NL" i="1" dirty="0" err="1" smtClean="0"/>
              <a:t>the</a:t>
            </a:r>
            <a:r>
              <a:rPr lang="nl-NL" i="1" dirty="0" smtClean="0"/>
              <a:t> </a:t>
            </a:r>
            <a:r>
              <a:rPr lang="nl-NL" i="1" dirty="0" err="1" smtClean="0"/>
              <a:t>purposes</a:t>
            </a:r>
            <a:r>
              <a:rPr lang="nl-NL" i="1" dirty="0" smtClean="0"/>
              <a:t> of </a:t>
            </a:r>
            <a:r>
              <a:rPr lang="nl-NL" i="1" dirty="0" err="1" smtClean="0"/>
              <a:t>Regulation</a:t>
            </a:r>
            <a:r>
              <a:rPr lang="nl-NL" i="1" dirty="0" smtClean="0"/>
              <a:t> 2016/679</a:t>
            </a:r>
            <a:r>
              <a:rPr lang="nl-NL" dirty="0" smtClean="0"/>
              <a:t>.  </a:t>
            </a:r>
            <a:r>
              <a:rPr lang="nl-NL" dirty="0" err="1" smtClean="0"/>
              <a:t>Adopted</a:t>
            </a:r>
            <a:r>
              <a:rPr lang="nl-NL" dirty="0" smtClean="0"/>
              <a:t> on 4 April 2017. As last </a:t>
            </a:r>
            <a:r>
              <a:rPr lang="nl-NL" dirty="0" err="1" smtClean="0"/>
              <a:t>Revised</a:t>
            </a:r>
            <a:r>
              <a:rPr lang="nl-NL" dirty="0" smtClean="0"/>
              <a:t> </a:t>
            </a:r>
            <a:r>
              <a:rPr lang="nl-NL" dirty="0" err="1" smtClean="0"/>
              <a:t>and</a:t>
            </a:r>
            <a:r>
              <a:rPr lang="nl-NL" dirty="0" smtClean="0"/>
              <a:t> </a:t>
            </a:r>
            <a:r>
              <a:rPr lang="nl-NL" dirty="0" err="1" smtClean="0"/>
              <a:t>Adopted</a:t>
            </a:r>
            <a:r>
              <a:rPr lang="nl-NL" dirty="0" smtClean="0"/>
              <a:t> on 4 </a:t>
            </a:r>
            <a:r>
              <a:rPr lang="nl-NL" dirty="0" err="1" smtClean="0"/>
              <a:t>October</a:t>
            </a:r>
            <a:r>
              <a:rPr lang="nl-NL" dirty="0" smtClean="0"/>
              <a:t> 2017. Online </a:t>
            </a:r>
            <a:r>
              <a:rPr lang="nl-NL" dirty="0" err="1" smtClean="0"/>
              <a:t>available</a:t>
            </a:r>
            <a:r>
              <a:rPr lang="nl-NL" dirty="0" smtClean="0"/>
              <a:t> at: </a:t>
            </a:r>
            <a:r>
              <a:rPr lang="nl-NL" u="sng" dirty="0" smtClean="0">
                <a:hlinkClick r:id="rId4"/>
              </a:rPr>
              <a:t>https://ec.europa.eu/newsroom/document.cfm?doc_id=47711</a:t>
            </a:r>
            <a:r>
              <a:rPr lang="nl-NL" dirty="0" smtClean="0"/>
              <a:t>   </a:t>
            </a:r>
          </a:p>
          <a:p>
            <a:endParaRPr dirty="0"/>
          </a:p>
        </p:txBody>
      </p:sp>
    </p:spTree>
    <p:extLst>
      <p:ext uri="{BB962C8B-B14F-4D97-AF65-F5344CB8AC3E}">
        <p14:creationId xmlns:p14="http://schemas.microsoft.com/office/powerpoint/2010/main" val="6819064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In order to make it more concrete which questions a DPIA entails and which measures may be required based on</a:t>
            </a:r>
            <a:r>
              <a:rPr lang="en-GB" baseline="0" dirty="0"/>
              <a:t> the answers, this slide offers a specific question from the DPIA. The purpose of this is to make the researcher aware that a DPIA is not a 'complex' instrument but only a one-off consultation with a privacy expert, in which the researcher can save a lot of time during the study and can reduce risks of data leaks.</a:t>
            </a:r>
          </a:p>
          <a:p>
            <a:endParaRPr lang="en-GB" dirty="0"/>
          </a:p>
          <a:p>
            <a:r>
              <a:rPr lang="en-GB" b="1" dirty="0"/>
              <a:t>Work format</a:t>
            </a:r>
          </a:p>
          <a:p>
            <a:r>
              <a:rPr lang="en-GB" dirty="0"/>
              <a:t>Explain the question and answer on the slide and ask the </a:t>
            </a:r>
            <a:r>
              <a:rPr lang="en-GB" dirty="0" smtClean="0"/>
              <a:t>researchers </a:t>
            </a:r>
            <a:r>
              <a:rPr lang="en-GB" dirty="0"/>
              <a:t>which measures they think they should take based on the answer. Reflect on their answers and identify the measures that may be required in this specific case. </a:t>
            </a:r>
          </a:p>
          <a:p>
            <a:endParaRPr lang="en-GB" dirty="0"/>
          </a:p>
          <a:p>
            <a:r>
              <a:rPr lang="en-GB" b="1" dirty="0"/>
              <a:t>Duration of the slide</a:t>
            </a:r>
          </a:p>
          <a:p>
            <a:r>
              <a:rPr lang="en-GB" b="0" baseline="0" dirty="0"/>
              <a:t>2 minutes</a:t>
            </a:r>
            <a:endParaRPr lang="en-GB" b="1" dirty="0"/>
          </a:p>
          <a:p>
            <a:endParaRPr lang="en-GB" b="1" dirty="0"/>
          </a:p>
          <a:p>
            <a:r>
              <a:rPr lang="en-GB" b="1" dirty="0"/>
              <a:t>Notes</a:t>
            </a:r>
          </a:p>
          <a:p>
            <a:r>
              <a:rPr lang="en-GB" dirty="0"/>
              <a:t>Required measures in this example </a:t>
            </a:r>
            <a:r>
              <a:rPr lang="en-GB" dirty="0" smtClean="0"/>
              <a:t>include:</a:t>
            </a:r>
            <a:endParaRPr lang="en-GB" dirty="0"/>
          </a:p>
          <a:p>
            <a:pPr marL="171450" indent="-171450">
              <a:buFontTx/>
              <a:buChar char="-"/>
            </a:pPr>
            <a:r>
              <a:rPr lang="en-GB" dirty="0" smtClean="0"/>
              <a:t>Technical measure: find and use a technology that is</a:t>
            </a:r>
            <a:r>
              <a:rPr lang="en-GB" baseline="0" dirty="0" smtClean="0"/>
              <a:t> GDPR compliant. For the processing of personal data Skype is not (because you do not know where the data are and who has access to them)</a:t>
            </a:r>
          </a:p>
          <a:p>
            <a:pPr marL="171450" indent="-171450">
              <a:buFontTx/>
              <a:buChar char="-"/>
            </a:pPr>
            <a:r>
              <a:rPr lang="en-GB" baseline="0" dirty="0" smtClean="0"/>
              <a:t>Organisational measure: for instance: record an interview with a memo recorder, so that the audio file does not end up in the cloud but on a local disk. Ensure the data is safe in the office and en route.</a:t>
            </a:r>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34</a:t>
            </a:fld>
            <a:endParaRPr lang="en-GB"/>
          </a:p>
        </p:txBody>
      </p:sp>
    </p:spTree>
    <p:extLst>
      <p:ext uri="{BB962C8B-B14F-4D97-AF65-F5344CB8AC3E}">
        <p14:creationId xmlns:p14="http://schemas.microsoft.com/office/powerpoint/2010/main" val="3073877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Same as slide 33</a:t>
            </a:r>
          </a:p>
          <a:p>
            <a:endParaRPr lang="en-GB" dirty="0"/>
          </a:p>
          <a:p>
            <a:r>
              <a:rPr lang="en-GB" b="1" dirty="0"/>
              <a:t>Work format</a:t>
            </a:r>
          </a:p>
          <a:p>
            <a:r>
              <a:rPr lang="en-GB" dirty="0"/>
              <a:t>Same</a:t>
            </a:r>
            <a:r>
              <a:rPr lang="en-GB" baseline="0" dirty="0"/>
              <a:t> as slide 33</a:t>
            </a:r>
            <a:endParaRPr lang="en-GB" dirty="0"/>
          </a:p>
          <a:p>
            <a:endParaRPr lang="en-GB" dirty="0"/>
          </a:p>
          <a:p>
            <a:r>
              <a:rPr lang="en-GB" b="1" dirty="0"/>
              <a:t>Duration of the slide</a:t>
            </a:r>
          </a:p>
          <a:p>
            <a:r>
              <a:rPr lang="en-GB" b="0" baseline="0" dirty="0"/>
              <a:t>2 minutes</a:t>
            </a:r>
            <a:endParaRPr lang="en-GB" b="1" dirty="0"/>
          </a:p>
          <a:p>
            <a:endParaRPr lang="en-GB" b="1" dirty="0"/>
          </a:p>
          <a:p>
            <a:r>
              <a:rPr lang="en-GB" b="1" dirty="0"/>
              <a:t>Notes</a:t>
            </a:r>
          </a:p>
          <a:p>
            <a:r>
              <a:rPr lang="en-GB" dirty="0" smtClean="0"/>
              <a:t>Required measures in this example include:</a:t>
            </a:r>
          </a:p>
          <a:p>
            <a:pPr marL="171450" indent="-171450">
              <a:buFontTx/>
              <a:buChar char="-"/>
            </a:pPr>
            <a:r>
              <a:rPr lang="en-GB" dirty="0" smtClean="0"/>
              <a:t>Technical measure: ensure safe transport of the data from your office to</a:t>
            </a:r>
            <a:r>
              <a:rPr lang="en-GB" baseline="0" dirty="0" smtClean="0"/>
              <a:t> inside the company.</a:t>
            </a:r>
          </a:p>
          <a:p>
            <a:pPr marL="171450" indent="-171450">
              <a:buFontTx/>
              <a:buChar char="-"/>
            </a:pPr>
            <a:r>
              <a:rPr lang="en-GB" baseline="0" dirty="0" smtClean="0"/>
              <a:t>Organisational measure: the recorded interview may only be transcribed by persons/companies you have made proper arrangements with (have entered into a data processing agreement) </a:t>
            </a:r>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35</a:t>
            </a:fld>
            <a:endParaRPr lang="en-GB"/>
          </a:p>
        </p:txBody>
      </p:sp>
    </p:spTree>
    <p:extLst>
      <p:ext uri="{BB962C8B-B14F-4D97-AF65-F5344CB8AC3E}">
        <p14:creationId xmlns:p14="http://schemas.microsoft.com/office/powerpoint/2010/main" val="23407034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Same as slide 33</a:t>
            </a:r>
          </a:p>
          <a:p>
            <a:endParaRPr lang="en-GB" dirty="0"/>
          </a:p>
          <a:p>
            <a:r>
              <a:rPr lang="en-GB" b="1" dirty="0"/>
              <a:t>Work format</a:t>
            </a:r>
          </a:p>
          <a:p>
            <a:r>
              <a:rPr lang="en-GB" dirty="0"/>
              <a:t>Same</a:t>
            </a:r>
            <a:r>
              <a:rPr lang="en-GB" baseline="0" dirty="0"/>
              <a:t> as slide 33</a:t>
            </a:r>
            <a:endParaRPr lang="en-GB" dirty="0"/>
          </a:p>
          <a:p>
            <a:endParaRPr lang="en-GB" dirty="0"/>
          </a:p>
          <a:p>
            <a:r>
              <a:rPr lang="en-GB" b="1" dirty="0"/>
              <a:t>Duration of the slide</a:t>
            </a:r>
          </a:p>
          <a:p>
            <a:r>
              <a:rPr lang="en-GB" b="0" baseline="0" dirty="0"/>
              <a:t>2 minutes</a:t>
            </a:r>
            <a:endParaRPr lang="en-GB" b="1" dirty="0"/>
          </a:p>
          <a:p>
            <a:endParaRPr lang="en-GB" b="1" dirty="0"/>
          </a:p>
          <a:p>
            <a:r>
              <a:rPr lang="en-GB" b="1" dirty="0"/>
              <a:t>Notes</a:t>
            </a:r>
          </a:p>
          <a:p>
            <a:r>
              <a:rPr lang="en-GB" dirty="0" smtClean="0"/>
              <a:t>Required measures in this example include:</a:t>
            </a:r>
          </a:p>
          <a:p>
            <a:pPr marL="171450" indent="-171450">
              <a:buFontTx/>
              <a:buChar char="-"/>
            </a:pPr>
            <a:r>
              <a:rPr lang="en-GB" dirty="0" smtClean="0"/>
              <a:t>Technical measure: use a technology</a:t>
            </a:r>
            <a:r>
              <a:rPr lang="en-GB" baseline="0" dirty="0" smtClean="0"/>
              <a:t> for working off-line, so that you avoid the risks of public Wi-Fi networks. You may also use technology of which the communication and storage are encrypted so that you can even use public Wi-Fi because what and to whom you communicate is safe. An example of this is ‘eduvpn’.</a:t>
            </a:r>
            <a:endParaRPr lang="en-GB" dirty="0" smtClean="0"/>
          </a:p>
          <a:p>
            <a:pPr marL="171450" indent="-171450">
              <a:buFontTx/>
              <a:buChar char="-"/>
            </a:pPr>
            <a:r>
              <a:rPr lang="en-GB" baseline="0" dirty="0" smtClean="0"/>
              <a:t>Organisational measure: use your own 4G network, for instance through a subscription from your organisation or through the own hotspot on the mobile phone. For instance via EDU-VPN from SURF. </a:t>
            </a:r>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36</a:t>
            </a:fld>
            <a:endParaRPr lang="en-GB"/>
          </a:p>
        </p:txBody>
      </p:sp>
    </p:spTree>
    <p:extLst>
      <p:ext uri="{BB962C8B-B14F-4D97-AF65-F5344CB8AC3E}">
        <p14:creationId xmlns:p14="http://schemas.microsoft.com/office/powerpoint/2010/main" val="22250789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The purpose of this slide is the introduction of the </a:t>
            </a:r>
            <a:r>
              <a:rPr lang="en-GB" dirty="0" smtClean="0"/>
              <a:t>fifth </a:t>
            </a:r>
            <a:r>
              <a:rPr lang="en-GB" dirty="0"/>
              <a:t>section 'What do you</a:t>
            </a:r>
            <a:r>
              <a:rPr lang="en-GB" baseline="0" dirty="0"/>
              <a:t> </a:t>
            </a:r>
            <a:r>
              <a:rPr lang="en-GB" baseline="0" dirty="0" smtClean="0"/>
              <a:t>now know?</a:t>
            </a:r>
            <a:r>
              <a:rPr lang="en-GB" dirty="0" smtClean="0"/>
              <a:t>'. </a:t>
            </a:r>
            <a:r>
              <a:rPr lang="en-GB" dirty="0"/>
              <a:t>The purpose</a:t>
            </a:r>
            <a:r>
              <a:rPr lang="en-GB" baseline="0" dirty="0"/>
              <a:t> of this section is to offer the researcher by way of an exercise and a few plenary questions a summarizing activity covering all aspects of the course.</a:t>
            </a:r>
          </a:p>
          <a:p>
            <a:endParaRPr lang="en-GB" dirty="0"/>
          </a:p>
          <a:p>
            <a:r>
              <a:rPr lang="en-GB" b="1" dirty="0"/>
              <a:t>Work format</a:t>
            </a:r>
          </a:p>
          <a:p>
            <a:pPr marL="171450" indent="-171450">
              <a:buFontTx/>
              <a:buChar char="-"/>
            </a:pPr>
            <a:r>
              <a:rPr lang="en-GB" dirty="0"/>
              <a:t>Give a short introduction to the content of the chapter.</a:t>
            </a:r>
          </a:p>
          <a:p>
            <a:pPr marL="171450" indent="-171450">
              <a:buFontTx/>
              <a:buChar char="-"/>
            </a:pPr>
            <a:r>
              <a:rPr lang="en-GB" dirty="0"/>
              <a:t>Describe the sections that will be covered in this chapter</a:t>
            </a:r>
            <a:r>
              <a:rPr lang="en-GB" baseline="0" dirty="0"/>
              <a:t> (a 'mystery study' and a few closing questions about the GDPR)</a:t>
            </a:r>
            <a:endParaRPr lang="en-GB" dirty="0"/>
          </a:p>
          <a:p>
            <a:endParaRPr lang="en-GB" b="1" dirty="0"/>
          </a:p>
          <a:p>
            <a:r>
              <a:rPr lang="en-GB" b="1" dirty="0"/>
              <a:t>Duration of the slide</a:t>
            </a:r>
          </a:p>
          <a:p>
            <a:r>
              <a:rPr lang="en-GB" b="0" baseline="0" dirty="0"/>
              <a:t>1 minute</a:t>
            </a:r>
            <a:endParaRPr lang="en-GB" b="1" dirty="0"/>
          </a:p>
          <a:p>
            <a:endParaRPr lang="en-GB" b="1" dirty="0"/>
          </a:p>
          <a:p>
            <a:r>
              <a:rPr lang="en-GB" b="1" dirty="0"/>
              <a:t>Notes</a:t>
            </a:r>
          </a:p>
          <a:p>
            <a:r>
              <a:rPr lang="en-GB" dirty="0"/>
              <a:t>None</a:t>
            </a: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37</a:t>
            </a:fld>
            <a:endParaRPr lang="en-GB"/>
          </a:p>
        </p:txBody>
      </p:sp>
    </p:spTree>
    <p:extLst>
      <p:ext uri="{BB962C8B-B14F-4D97-AF65-F5344CB8AC3E}">
        <p14:creationId xmlns:p14="http://schemas.microsoft.com/office/powerpoint/2010/main" val="146515254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This slide offers a 'mystery study' as a test for the researchers. In the previous sections </a:t>
            </a:r>
            <a:r>
              <a:rPr lang="en-GB" dirty="0" smtClean="0"/>
              <a:t>of</a:t>
            </a:r>
            <a:r>
              <a:rPr lang="en-GB" baseline="0" dirty="0" smtClean="0"/>
              <a:t> </a:t>
            </a:r>
            <a:r>
              <a:rPr lang="en-GB" dirty="0" smtClean="0"/>
              <a:t>this</a:t>
            </a:r>
            <a:r>
              <a:rPr lang="en-GB" baseline="0" dirty="0" smtClean="0"/>
              <a:t> </a:t>
            </a:r>
            <a:r>
              <a:rPr lang="en-GB" baseline="0" dirty="0"/>
              <a:t>course they have gathered all of the knowledge </a:t>
            </a:r>
            <a:r>
              <a:rPr lang="en-GB" baseline="0" dirty="0" smtClean="0"/>
              <a:t>which they </a:t>
            </a:r>
            <a:r>
              <a:rPr lang="en-GB" baseline="0" dirty="0"/>
              <a:t>can now use to test what they know. The purpose of this test is </a:t>
            </a:r>
            <a:r>
              <a:rPr lang="en-GB" baseline="0" dirty="0" smtClean="0"/>
              <a:t>to </a:t>
            </a:r>
            <a:r>
              <a:rPr lang="en-GB" baseline="0" dirty="0"/>
              <a:t>reason in which context (collaboration, geography and type data) the study shown has taken </a:t>
            </a:r>
            <a:r>
              <a:rPr lang="en-GB" baseline="0" dirty="0" smtClean="0"/>
              <a:t>place on the basis of the measures taken per research phase.</a:t>
            </a:r>
            <a:endParaRPr lang="en-GB" dirty="0"/>
          </a:p>
          <a:p>
            <a:endParaRPr lang="en-GB" dirty="0"/>
          </a:p>
          <a:p>
            <a:r>
              <a:rPr lang="en-GB" b="1" dirty="0"/>
              <a:t>Work format</a:t>
            </a:r>
          </a:p>
          <a:p>
            <a:r>
              <a:rPr lang="en-GB" dirty="0"/>
              <a:t>Explain the exercise:</a:t>
            </a:r>
            <a:r>
              <a:rPr lang="en-GB" baseline="0" dirty="0"/>
              <a:t> </a:t>
            </a:r>
            <a:r>
              <a:rPr lang="en-GB" baseline="0" dirty="0" smtClean="0"/>
              <a:t>“For each research phase, you </a:t>
            </a:r>
            <a:r>
              <a:rPr lang="en-GB" baseline="0" dirty="0"/>
              <a:t>will see here </a:t>
            </a:r>
            <a:r>
              <a:rPr lang="en-GB" baseline="0" dirty="0" smtClean="0"/>
              <a:t>the </a:t>
            </a:r>
            <a:r>
              <a:rPr lang="en-GB" baseline="0" dirty="0"/>
              <a:t>various measures the researcher had to take </a:t>
            </a:r>
            <a:r>
              <a:rPr lang="en-GB" baseline="0" dirty="0" smtClean="0"/>
              <a:t>on the basis of </a:t>
            </a:r>
            <a:r>
              <a:rPr lang="en-GB" baseline="0" dirty="0"/>
              <a:t>the outcomes of the DPIA. Based on these measures, </a:t>
            </a:r>
            <a:r>
              <a:rPr lang="en-GB" baseline="0" dirty="0" smtClean="0"/>
              <a:t>what, according </a:t>
            </a:r>
            <a:r>
              <a:rPr lang="en-GB" baseline="0" dirty="0"/>
              <a:t>to </a:t>
            </a:r>
            <a:r>
              <a:rPr lang="en-GB" baseline="0" dirty="0" smtClean="0"/>
              <a:t>you, are </a:t>
            </a:r>
            <a:r>
              <a:rPr lang="en-GB" baseline="0" dirty="0"/>
              <a:t>the collaboration form, </a:t>
            </a:r>
            <a:r>
              <a:rPr lang="en-GB" baseline="0" dirty="0" smtClean="0"/>
              <a:t>the geographical </a:t>
            </a:r>
            <a:r>
              <a:rPr lang="en-GB" baseline="0" dirty="0"/>
              <a:t>context and </a:t>
            </a:r>
            <a:r>
              <a:rPr lang="en-GB" baseline="0" dirty="0" smtClean="0"/>
              <a:t>the types </a:t>
            </a:r>
            <a:r>
              <a:rPr lang="en-GB" baseline="0" dirty="0"/>
              <a:t>of data within which this study has been set up and carried out?". Let the researchers think about this for a few moments individually. Subsequently, the researchers share their thoughts with a colleague and determine as a pair their final answer. You can now ask some pairs to explain their answers. The answers are then shown on the following slide.</a:t>
            </a:r>
            <a:endParaRPr lang="en-GB" dirty="0"/>
          </a:p>
          <a:p>
            <a:endParaRPr lang="en-GB" dirty="0"/>
          </a:p>
          <a:p>
            <a:r>
              <a:rPr lang="en-GB" b="1" dirty="0"/>
              <a:t>Duration of the slide</a:t>
            </a:r>
          </a:p>
          <a:p>
            <a:r>
              <a:rPr lang="en-GB" b="0" baseline="0" dirty="0"/>
              <a:t>7 minutes</a:t>
            </a:r>
            <a:endParaRPr lang="en-GB" b="1" dirty="0"/>
          </a:p>
          <a:p>
            <a:endParaRPr lang="en-GB" b="1" dirty="0"/>
          </a:p>
          <a:p>
            <a:r>
              <a:rPr lang="en-GB" b="1" dirty="0"/>
              <a:t>Notes</a:t>
            </a:r>
          </a:p>
          <a:p>
            <a:r>
              <a:rPr lang="en-GB" dirty="0" smtClean="0"/>
              <a:t>As an example, you can use in this slide</a:t>
            </a:r>
            <a:r>
              <a:rPr lang="en-GB" baseline="0" dirty="0" smtClean="0"/>
              <a:t> measures from a case in your own organisation. If you are looking for inspiration, the following examples may be interesting:</a:t>
            </a:r>
          </a:p>
          <a:p>
            <a:pPr marL="171450" indent="-171450">
              <a:buFontTx/>
              <a:buChar char="-"/>
            </a:pPr>
            <a:r>
              <a:rPr lang="en-GB" baseline="0" dirty="0" smtClean="0"/>
              <a:t>Open data requirement of American magazines such as Nature</a:t>
            </a:r>
          </a:p>
          <a:p>
            <a:pPr marL="171450" indent="-171450">
              <a:buFontTx/>
              <a:buChar char="-"/>
            </a:pPr>
            <a:r>
              <a:rPr lang="en-GB" baseline="0" dirty="0" smtClean="0"/>
              <a:t>Open data requirement of American funders such as the National Institute of Health </a:t>
            </a:r>
            <a:endParaRPr lang="en-GB" dirty="0"/>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38</a:t>
            </a:fld>
            <a:endParaRPr lang="en-GB"/>
          </a:p>
        </p:txBody>
      </p:sp>
    </p:spTree>
    <p:extLst>
      <p:ext uri="{BB962C8B-B14F-4D97-AF65-F5344CB8AC3E}">
        <p14:creationId xmlns:p14="http://schemas.microsoft.com/office/powerpoint/2010/main" val="89172635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The purpose of this slide is to show the answers</a:t>
            </a:r>
            <a:r>
              <a:rPr lang="en-GB" baseline="0" dirty="0"/>
              <a:t> with regard to the 'mystery study', so that you can review it.</a:t>
            </a:r>
            <a:endParaRPr lang="en-GB" dirty="0"/>
          </a:p>
          <a:p>
            <a:endParaRPr lang="en-GB" dirty="0"/>
          </a:p>
          <a:p>
            <a:r>
              <a:rPr lang="en-GB" b="1" dirty="0"/>
              <a:t>Work format</a:t>
            </a:r>
          </a:p>
          <a:p>
            <a:r>
              <a:rPr lang="en-GB" dirty="0"/>
              <a:t>Show the answers in the slide and discuss them. Discuss to this end</a:t>
            </a:r>
            <a:r>
              <a:rPr lang="en-GB" baseline="0" dirty="0"/>
              <a:t> the answers given by the pairs and discuss any differences between their answers and the answers on the slide.</a:t>
            </a:r>
            <a:endParaRPr lang="en-GB" dirty="0"/>
          </a:p>
          <a:p>
            <a:endParaRPr lang="en-GB" dirty="0"/>
          </a:p>
          <a:p>
            <a:r>
              <a:rPr lang="en-GB" b="1" dirty="0"/>
              <a:t>Duration of the slide</a:t>
            </a:r>
          </a:p>
          <a:p>
            <a:r>
              <a:rPr lang="en-GB" b="0" baseline="0" dirty="0"/>
              <a:t>3 minutes</a:t>
            </a:r>
            <a:endParaRPr lang="en-GB" b="1" dirty="0"/>
          </a:p>
          <a:p>
            <a:endParaRPr lang="en-GB" b="1" dirty="0"/>
          </a:p>
          <a:p>
            <a:r>
              <a:rPr lang="en-GB" b="1" dirty="0"/>
              <a:t>Notes</a:t>
            </a:r>
          </a:p>
          <a:p>
            <a:r>
              <a:rPr lang="en-GB" dirty="0" smtClean="0"/>
              <a:t>On this slide you can fill in the answers from</a:t>
            </a:r>
            <a:r>
              <a:rPr lang="en-GB" baseline="0" dirty="0" smtClean="0"/>
              <a:t> your own case in the previous slide.</a:t>
            </a:r>
            <a:endParaRPr lang="en-GB" dirty="0"/>
          </a:p>
          <a:p>
            <a:endParaRPr lang="en-GB" dirty="0"/>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39</a:t>
            </a:fld>
            <a:endParaRPr lang="en-GB"/>
          </a:p>
        </p:txBody>
      </p:sp>
    </p:spTree>
    <p:extLst>
      <p:ext uri="{BB962C8B-B14F-4D97-AF65-F5344CB8AC3E}">
        <p14:creationId xmlns:p14="http://schemas.microsoft.com/office/powerpoint/2010/main" val="1469675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Same as slide 3</a:t>
            </a:r>
          </a:p>
          <a:p>
            <a:endParaRPr lang="en-GB" dirty="0"/>
          </a:p>
          <a:p>
            <a:r>
              <a:rPr lang="en-GB" b="1" dirty="0"/>
              <a:t>Work format</a:t>
            </a:r>
          </a:p>
          <a:p>
            <a:r>
              <a:rPr lang="en-GB" dirty="0"/>
              <a:t>Same as slide 3</a:t>
            </a:r>
          </a:p>
          <a:p>
            <a:pPr marL="171450" indent="-171450">
              <a:buFontTx/>
              <a:buChar char="-"/>
            </a:pPr>
            <a:endParaRPr lang="en-GB" baseline="0" dirty="0"/>
          </a:p>
          <a:p>
            <a:r>
              <a:rPr lang="en-GB" b="1" dirty="0"/>
              <a:t>Duration (slide</a:t>
            </a:r>
            <a:r>
              <a:rPr lang="en-GB" b="1" baseline="0" dirty="0"/>
              <a:t> 2 and 3 together)</a:t>
            </a:r>
            <a:endParaRPr lang="en-GB" b="1" dirty="0"/>
          </a:p>
          <a:p>
            <a:r>
              <a:rPr lang="en-GB" b="0" baseline="0" dirty="0"/>
              <a:t>3 minutes</a:t>
            </a:r>
            <a:endParaRPr lang="en-GB" dirty="0"/>
          </a:p>
          <a:p>
            <a:endParaRPr lang="en-GB" dirty="0"/>
          </a:p>
          <a:p>
            <a:r>
              <a:rPr lang="en-GB" b="1" dirty="0"/>
              <a:t>Notes</a:t>
            </a:r>
          </a:p>
          <a:p>
            <a:r>
              <a:rPr lang="en-GB" sz="1200" u="none" kern="1200" baseline="0" dirty="0" smtClean="0">
                <a:solidFill>
                  <a:schemeClr val="tx1"/>
                </a:solidFill>
                <a:latin typeface="+mn-lt"/>
                <a:ea typeface="+mn-ea"/>
                <a:cs typeface="+mn-cs"/>
              </a:rPr>
              <a:t>With these questions, we address the privacy in context introduced by Helen Nissenbaum. Without having to dwell too much on the various aspects, people can already identify the difference between the two described situations. We find it acceptable at Schiphol Airport that our bags are being checked, that we have to take off our shoes and that we are searched by Customs. At the baker's we find this inappropriate. On persistent questioning, arguments come up that undoubtedly fit the substantive aspects of privacy - for instance that privacy is not absolute, yet in certain cases it is; for instance when this is in our view a justifiabl</a:t>
            </a:r>
            <a:r>
              <a:rPr lang="en-GB" sz="1200" b="1" u="none" kern="1200" baseline="0" dirty="0" smtClean="0">
                <a:solidFill>
                  <a:schemeClr val="tx1"/>
                </a:solidFill>
                <a:latin typeface="+mn-lt"/>
                <a:ea typeface="+mn-ea"/>
                <a:cs typeface="+mn-cs"/>
              </a:rPr>
              <a:t>e</a:t>
            </a:r>
            <a:r>
              <a:rPr lang="en-GB" sz="1200" u="none" kern="1200" baseline="0" dirty="0" smtClean="0">
                <a:solidFill>
                  <a:schemeClr val="tx1"/>
                </a:solidFill>
                <a:latin typeface="+mn-lt"/>
                <a:ea typeface="+mn-ea"/>
                <a:cs typeface="+mn-cs"/>
              </a:rPr>
              <a:t> measure to safeguard our</a:t>
            </a:r>
            <a:r>
              <a:rPr lang="en-GB" sz="1200" b="0" u="none" kern="1200" baseline="0" dirty="0" smtClean="0">
                <a:solidFill>
                  <a:schemeClr val="tx1"/>
                </a:solidFill>
                <a:latin typeface="+mn-lt"/>
                <a:ea typeface="+mn-ea"/>
                <a:cs typeface="+mn-cs"/>
              </a:rPr>
              <a:t> safety (necessity/proportionality/subsidiarity priciples GDPR), </a:t>
            </a:r>
            <a:r>
              <a:rPr lang="en-GB" sz="1200" u="none" kern="1200" baseline="0" dirty="0" smtClean="0">
                <a:solidFill>
                  <a:schemeClr val="tx1"/>
                </a:solidFill>
                <a:latin typeface="+mn-lt"/>
                <a:ea typeface="+mn-ea"/>
                <a:cs typeface="+mn-cs"/>
              </a:rPr>
              <a:t>given the fact that flying involves certain risks, in particular when there is an increased threat level in the relevant country. A search done at the baker's, however, does not serve a justifiable purpose. </a:t>
            </a:r>
          </a:p>
          <a:p>
            <a:endParaRPr lang="en-GB" sz="1200" u="none" kern="1200" baseline="0" dirty="0" smtClean="0">
              <a:solidFill>
                <a:schemeClr val="tx1"/>
              </a:solidFill>
              <a:latin typeface="+mn-lt"/>
              <a:ea typeface="+mn-ea"/>
              <a:cs typeface="+mn-cs"/>
            </a:endParaRPr>
          </a:p>
          <a:p>
            <a:r>
              <a:rPr lang="en-GB" sz="1200" u="none" kern="1200" baseline="0" dirty="0" smtClean="0">
                <a:solidFill>
                  <a:schemeClr val="tx1"/>
                </a:solidFill>
                <a:latin typeface="+mn-lt"/>
                <a:ea typeface="+mn-ea"/>
                <a:cs typeface="+mn-cs"/>
              </a:rPr>
              <a:t>Privacy in </a:t>
            </a:r>
            <a:r>
              <a:rPr lang="en-GB" sz="1200" b="0" u="none" kern="1200" baseline="0" dirty="0" smtClean="0">
                <a:solidFill>
                  <a:schemeClr val="tx1"/>
                </a:solidFill>
                <a:latin typeface="+mn-lt"/>
                <a:ea typeface="+mn-ea"/>
                <a:cs typeface="+mn-cs"/>
              </a:rPr>
              <a:t>context is also a factor in the previous slide, as with the way in which you are informed about this or in which it is brought to your attention or not. The changing room</a:t>
            </a:r>
            <a:r>
              <a:rPr lang="en-GB" sz="1200" u="none" kern="1200" baseline="0" dirty="0" smtClean="0">
                <a:solidFill>
                  <a:schemeClr val="tx1"/>
                </a:solidFill>
                <a:latin typeface="+mn-lt"/>
                <a:ea typeface="+mn-ea"/>
                <a:cs typeface="+mn-cs"/>
              </a:rPr>
              <a:t> has a curtain so that you cannot be seen in your underwear in a shop where everyone else is dressed. In the context of, for instance, the beach, it is, however, not strange that we bare almost all and would not wear much more than when we would be wearing underwear only.</a:t>
            </a:r>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4</a:t>
            </a:fld>
            <a:endParaRPr lang="en-GB"/>
          </a:p>
        </p:txBody>
      </p:sp>
    </p:spTree>
    <p:extLst>
      <p:ext uri="{BB962C8B-B14F-4D97-AF65-F5344CB8AC3E}">
        <p14:creationId xmlns:p14="http://schemas.microsoft.com/office/powerpoint/2010/main" val="383558495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To conclude this course, a number of questions have been included</a:t>
            </a:r>
            <a:r>
              <a:rPr lang="en-GB" baseline="0" dirty="0"/>
              <a:t>. The </a:t>
            </a:r>
            <a:r>
              <a:rPr lang="en-GB" baseline="0" dirty="0" smtClean="0"/>
              <a:t>content </a:t>
            </a:r>
            <a:r>
              <a:rPr lang="en-GB" baseline="0" dirty="0"/>
              <a:t>of the questions does not specifically deal with knowledge aspects regarding the GDPR but has the main purpose of </a:t>
            </a:r>
            <a:r>
              <a:rPr lang="en-GB" baseline="0" dirty="0" smtClean="0"/>
              <a:t>making often-heard </a:t>
            </a:r>
            <a:r>
              <a:rPr lang="en-GB" baseline="0" dirty="0"/>
              <a:t>'obstacles' for researchers regarding privacy open to discussion.</a:t>
            </a:r>
            <a:endParaRPr lang="en-GB" dirty="0"/>
          </a:p>
          <a:p>
            <a:endParaRPr lang="en-GB" dirty="0"/>
          </a:p>
          <a:p>
            <a:r>
              <a:rPr lang="en-GB" b="1" dirty="0"/>
              <a:t>Work format</a:t>
            </a:r>
          </a:p>
          <a:p>
            <a:r>
              <a:rPr lang="en-GB" dirty="0"/>
              <a:t>Show the question on the slide, ask researchers about their answers</a:t>
            </a:r>
            <a:r>
              <a:rPr lang="en-GB" baseline="0" dirty="0"/>
              <a:t> and subsequently show the answer in order to discuss this in the group.</a:t>
            </a:r>
            <a:endParaRPr lang="en-GB" dirty="0"/>
          </a:p>
          <a:p>
            <a:endParaRPr lang="en-GB" dirty="0"/>
          </a:p>
          <a:p>
            <a:r>
              <a:rPr lang="en-GB" b="1" dirty="0"/>
              <a:t>Duration of the slide</a:t>
            </a:r>
          </a:p>
          <a:p>
            <a:r>
              <a:rPr lang="en-GB" b="0" baseline="0" dirty="0"/>
              <a:t>3 minutes</a:t>
            </a:r>
            <a:endParaRPr lang="en-GB" b="1" dirty="0"/>
          </a:p>
          <a:p>
            <a:endParaRPr lang="en-GB" b="1" dirty="0"/>
          </a:p>
          <a:p>
            <a:r>
              <a:rPr lang="en-GB" b="1" dirty="0"/>
              <a:t>Notes</a:t>
            </a:r>
          </a:p>
          <a:p>
            <a:r>
              <a:rPr lang="en-GB" dirty="0"/>
              <a:t>None</a:t>
            </a:r>
          </a:p>
          <a:p>
            <a:endParaRPr lang="en-GB" dirty="0"/>
          </a:p>
          <a:p>
            <a:endParaRPr lang="en-GB" dirty="0"/>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40</a:t>
            </a:fld>
            <a:endParaRPr lang="en-GB"/>
          </a:p>
        </p:txBody>
      </p:sp>
    </p:spTree>
    <p:extLst>
      <p:ext uri="{BB962C8B-B14F-4D97-AF65-F5344CB8AC3E}">
        <p14:creationId xmlns:p14="http://schemas.microsoft.com/office/powerpoint/2010/main" val="66636323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Same as slide 39</a:t>
            </a:r>
          </a:p>
          <a:p>
            <a:endParaRPr lang="en-GB" dirty="0"/>
          </a:p>
          <a:p>
            <a:r>
              <a:rPr lang="en-GB" b="1" dirty="0"/>
              <a:t>Work format</a:t>
            </a:r>
          </a:p>
          <a:p>
            <a:r>
              <a:rPr lang="en-GB" dirty="0"/>
              <a:t>Same</a:t>
            </a:r>
            <a:r>
              <a:rPr lang="en-GB" baseline="0" dirty="0"/>
              <a:t> as slide 39</a:t>
            </a:r>
            <a:endParaRPr lang="en-GB" dirty="0"/>
          </a:p>
          <a:p>
            <a:endParaRPr lang="en-GB" dirty="0"/>
          </a:p>
          <a:p>
            <a:r>
              <a:rPr lang="en-GB" b="1" dirty="0"/>
              <a:t>Duration of the slide</a:t>
            </a:r>
          </a:p>
          <a:p>
            <a:r>
              <a:rPr lang="en-GB" b="0" baseline="0" dirty="0"/>
              <a:t>3 minutes</a:t>
            </a:r>
            <a:endParaRPr lang="en-GB" b="1" dirty="0"/>
          </a:p>
          <a:p>
            <a:endParaRPr lang="en-GB" b="1" dirty="0"/>
          </a:p>
          <a:p>
            <a:r>
              <a:rPr lang="en-GB" b="1" dirty="0"/>
              <a:t>Notes</a:t>
            </a:r>
          </a:p>
          <a:p>
            <a:r>
              <a:rPr lang="en-GB" dirty="0"/>
              <a:t>None</a:t>
            </a:r>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41</a:t>
            </a:fld>
            <a:endParaRPr lang="en-GB"/>
          </a:p>
        </p:txBody>
      </p:sp>
    </p:spTree>
    <p:extLst>
      <p:ext uri="{BB962C8B-B14F-4D97-AF65-F5344CB8AC3E}">
        <p14:creationId xmlns:p14="http://schemas.microsoft.com/office/powerpoint/2010/main" val="165559615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Same as slide 39</a:t>
            </a:r>
          </a:p>
          <a:p>
            <a:endParaRPr lang="en-GB" dirty="0"/>
          </a:p>
          <a:p>
            <a:r>
              <a:rPr lang="en-GB" b="1" dirty="0"/>
              <a:t>Work format</a:t>
            </a:r>
          </a:p>
          <a:p>
            <a:r>
              <a:rPr lang="en-GB" dirty="0"/>
              <a:t>Same</a:t>
            </a:r>
            <a:r>
              <a:rPr lang="en-GB" baseline="0" dirty="0"/>
              <a:t> as slide 39</a:t>
            </a:r>
            <a:endParaRPr lang="en-GB" dirty="0"/>
          </a:p>
          <a:p>
            <a:endParaRPr lang="en-GB" dirty="0"/>
          </a:p>
          <a:p>
            <a:r>
              <a:rPr lang="en-GB" b="1" dirty="0"/>
              <a:t>Duration of the slide</a:t>
            </a:r>
          </a:p>
          <a:p>
            <a:r>
              <a:rPr lang="en-GB" b="0" baseline="0" dirty="0"/>
              <a:t>3 minutes</a:t>
            </a:r>
            <a:endParaRPr lang="en-GB" b="1" dirty="0"/>
          </a:p>
          <a:p>
            <a:endParaRPr lang="en-GB" b="1" dirty="0"/>
          </a:p>
          <a:p>
            <a:r>
              <a:rPr lang="en-GB" b="1" dirty="0"/>
              <a:t>Notes</a:t>
            </a:r>
          </a:p>
          <a:p>
            <a:r>
              <a:rPr lang="en-GB" dirty="0"/>
              <a:t>None</a:t>
            </a: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42</a:t>
            </a:fld>
            <a:endParaRPr lang="en-GB"/>
          </a:p>
        </p:txBody>
      </p:sp>
    </p:spTree>
    <p:extLst>
      <p:ext uri="{BB962C8B-B14F-4D97-AF65-F5344CB8AC3E}">
        <p14:creationId xmlns:p14="http://schemas.microsoft.com/office/powerpoint/2010/main" val="36184282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On this </a:t>
            </a:r>
            <a:r>
              <a:rPr lang="en-GB" baseline="0" dirty="0"/>
              <a:t> slide you can include a number of links to additional training, more in-depth information regarding the GDPR or other relevant sources of information from your organisation.</a:t>
            </a:r>
            <a:endParaRPr lang="en-GB" dirty="0"/>
          </a:p>
          <a:p>
            <a:endParaRPr lang="en-GB" dirty="0"/>
          </a:p>
          <a:p>
            <a:r>
              <a:rPr lang="en-GB" b="1" dirty="0"/>
              <a:t>Work format</a:t>
            </a:r>
          </a:p>
          <a:p>
            <a:r>
              <a:rPr lang="en-GB" dirty="0"/>
              <a:t>You can show this slide and tell the researchers that you</a:t>
            </a:r>
            <a:r>
              <a:rPr lang="en-GB" baseline="0" dirty="0"/>
              <a:t> share the presentation with them. In this way they have immediate access to the links shown.</a:t>
            </a:r>
            <a:endParaRPr lang="en-GB" dirty="0"/>
          </a:p>
          <a:p>
            <a:endParaRPr lang="en-GB" dirty="0"/>
          </a:p>
          <a:p>
            <a:r>
              <a:rPr lang="en-GB" b="1" dirty="0"/>
              <a:t>Duration of the slide</a:t>
            </a:r>
          </a:p>
          <a:p>
            <a:r>
              <a:rPr lang="en-GB" b="0" baseline="0" dirty="0"/>
              <a:t>1 minute</a:t>
            </a:r>
            <a:endParaRPr lang="en-GB" b="1" dirty="0"/>
          </a:p>
          <a:p>
            <a:endParaRPr lang="en-GB" b="1" dirty="0"/>
          </a:p>
          <a:p>
            <a:r>
              <a:rPr lang="en-GB" b="1" dirty="0"/>
              <a:t>Notes</a:t>
            </a:r>
          </a:p>
          <a:p>
            <a:r>
              <a:rPr lang="en-GB" dirty="0"/>
              <a:t>None</a:t>
            </a:r>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43</a:t>
            </a:fld>
            <a:endParaRPr lang="en-GB"/>
          </a:p>
        </p:txBody>
      </p:sp>
    </p:spTree>
    <p:extLst>
      <p:ext uri="{BB962C8B-B14F-4D97-AF65-F5344CB8AC3E}">
        <p14:creationId xmlns:p14="http://schemas.microsoft.com/office/powerpoint/2010/main" val="184332858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dirty="0"/>
              <a:t>Closing</a:t>
            </a:r>
            <a:r>
              <a:rPr lang="en-GB" baseline="0" dirty="0"/>
              <a:t> slide.</a:t>
            </a:r>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44</a:t>
            </a:fld>
            <a:endParaRPr lang="en-GB"/>
          </a:p>
        </p:txBody>
      </p:sp>
    </p:spTree>
    <p:extLst>
      <p:ext uri="{BB962C8B-B14F-4D97-AF65-F5344CB8AC3E}">
        <p14:creationId xmlns:p14="http://schemas.microsoft.com/office/powerpoint/2010/main" val="1769035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smtClean="0"/>
              <a:t>Purpose</a:t>
            </a:r>
            <a:endParaRPr lang="en-GB" b="1" dirty="0"/>
          </a:p>
          <a:p>
            <a:r>
              <a:rPr lang="en-GB" dirty="0"/>
              <a:t>The purpose of </a:t>
            </a:r>
            <a:r>
              <a:rPr lang="en-GB" b="0" dirty="0"/>
              <a:t>this slide is to be able to</a:t>
            </a:r>
            <a:r>
              <a:rPr lang="en-GB" b="0" baseline="0" dirty="0"/>
              <a:t> make clear what the slide deck, the training, the GDPR and all other activities surrounding privacy are about: </a:t>
            </a:r>
            <a:r>
              <a:rPr lang="en-GB" b="0" baseline="0" dirty="0" smtClean="0"/>
              <a:t>the persons involved in the study, including the </a:t>
            </a:r>
            <a:r>
              <a:rPr lang="en-GB" b="0" baseline="0" dirty="0"/>
              <a:t>head and other researchers! </a:t>
            </a:r>
            <a:r>
              <a:rPr lang="en-GB" sz="1200" b="0" u="none" kern="1200" baseline="0" dirty="0" smtClean="0">
                <a:solidFill>
                  <a:schemeClr val="tx1"/>
                </a:solidFill>
                <a:latin typeface="+mn-lt"/>
                <a:ea typeface="+mn-ea"/>
                <a:cs typeface="+mn-cs"/>
              </a:rPr>
              <a:t>They should be the first consideration when assessing the privacy</a:t>
            </a:r>
            <a:r>
              <a:rPr lang="en-GB" sz="1200" u="none" kern="1200" baseline="0" dirty="0" smtClean="0">
                <a:solidFill>
                  <a:schemeClr val="tx1"/>
                </a:solidFill>
                <a:latin typeface="+mn-lt"/>
                <a:ea typeface="+mn-ea"/>
                <a:cs typeface="+mn-cs"/>
              </a:rPr>
              <a:t> aspects of the research. This is the reason why they are right at the front in this slide deck. Therefore, not primarily the convenience of the researcher to </a:t>
            </a:r>
            <a:r>
              <a:rPr lang="en-GB" sz="1200" b="0" u="none" kern="1200" baseline="0" dirty="0" smtClean="0">
                <a:solidFill>
                  <a:schemeClr val="tx1"/>
                </a:solidFill>
                <a:latin typeface="+mn-lt"/>
                <a:ea typeface="+mn-ea"/>
                <a:cs typeface="+mn-cs"/>
              </a:rPr>
              <a:t>collect</a:t>
            </a:r>
            <a:r>
              <a:rPr lang="en-GB" sz="1200" b="1" u="none" kern="1200" baseline="0" dirty="0" smtClean="0">
                <a:solidFill>
                  <a:schemeClr val="tx1"/>
                </a:solidFill>
                <a:latin typeface="+mn-lt"/>
                <a:ea typeface="+mn-ea"/>
                <a:cs typeface="+mn-cs"/>
              </a:rPr>
              <a:t> </a:t>
            </a:r>
            <a:r>
              <a:rPr lang="en-GB" sz="1200" u="none" kern="1200" baseline="0" dirty="0" smtClean="0">
                <a:solidFill>
                  <a:schemeClr val="tx1"/>
                </a:solidFill>
                <a:latin typeface="+mn-lt"/>
                <a:ea typeface="+mn-ea"/>
                <a:cs typeface="+mn-cs"/>
              </a:rPr>
              <a:t>as many data as possible from the research subjects in the most</a:t>
            </a:r>
            <a:r>
              <a:rPr lang="en-GB" sz="1200" b="1" u="none" kern="1200" baseline="0" dirty="0" smtClean="0">
                <a:solidFill>
                  <a:schemeClr val="tx1"/>
                </a:solidFill>
                <a:latin typeface="+mn-lt"/>
                <a:ea typeface="+mn-ea"/>
                <a:cs typeface="+mn-cs"/>
              </a:rPr>
              <a:t> efficient </a:t>
            </a:r>
            <a:r>
              <a:rPr lang="en-GB" sz="1200" b="0" u="none" kern="1200" baseline="0" dirty="0" smtClean="0">
                <a:solidFill>
                  <a:schemeClr val="tx1"/>
                </a:solidFill>
                <a:latin typeface="+mn-lt"/>
                <a:ea typeface="+mn-ea"/>
                <a:cs typeface="+mn-cs"/>
              </a:rPr>
              <a:t>manner</a:t>
            </a:r>
            <a:r>
              <a:rPr lang="en-GB" sz="1200" u="none" kern="1200" baseline="0" dirty="0" smtClean="0">
                <a:solidFill>
                  <a:schemeClr val="tx1"/>
                </a:solidFill>
                <a:latin typeface="+mn-lt"/>
                <a:ea typeface="+mn-ea"/>
                <a:cs typeface="+mn-cs"/>
              </a:rPr>
              <a:t>.</a:t>
            </a:r>
          </a:p>
          <a:p>
            <a:endParaRPr lang="en-GB" sz="1200" u="none" kern="1200" baseline="0" dirty="0" smtClean="0">
              <a:solidFill>
                <a:schemeClr val="tx1"/>
              </a:solidFill>
              <a:latin typeface="+mn-lt"/>
              <a:ea typeface="+mn-ea"/>
              <a:cs typeface="+mn-cs"/>
            </a:endParaRPr>
          </a:p>
          <a:p>
            <a:r>
              <a:rPr lang="en-GB" sz="1200" u="none" kern="1200" baseline="0" dirty="0" smtClean="0">
                <a:solidFill>
                  <a:schemeClr val="tx1"/>
                </a:solidFill>
                <a:latin typeface="+mn-lt"/>
                <a:ea typeface="+mn-ea"/>
                <a:cs typeface="+mn-cs"/>
              </a:rPr>
              <a:t>Think for instance: would I want to participate in this study myself or would I have my child participate in this study? This slide also offers the opportunity to </a:t>
            </a:r>
            <a:r>
              <a:rPr lang="en-GB" sz="1200" b="0" u="none" kern="1200" baseline="0" dirty="0" smtClean="0">
                <a:solidFill>
                  <a:schemeClr val="tx1"/>
                </a:solidFill>
                <a:latin typeface="+mn-lt"/>
                <a:ea typeface="+mn-ea"/>
                <a:cs typeface="+mn-cs"/>
              </a:rPr>
              <a:t>indicate that the GDPR is only applicable to research in which personal data is processed. If you do not use personal data in your research, then the GDPR is not applicable to the study. Regardless of the type of personal data you process in your research, ensure that as a researcher you always anonymise and pseudonymise your data as soon as possible.</a:t>
            </a:r>
          </a:p>
          <a:p>
            <a:endParaRPr lang="en-GB" dirty="0"/>
          </a:p>
          <a:p>
            <a:r>
              <a:rPr lang="en-GB" b="1" dirty="0"/>
              <a:t>Work format</a:t>
            </a:r>
          </a:p>
          <a:p>
            <a:pPr marL="171450" indent="-171450">
              <a:buFontTx/>
              <a:buChar char="-"/>
            </a:pPr>
            <a:r>
              <a:rPr lang="en-GB" dirty="0"/>
              <a:t>Show the first</a:t>
            </a:r>
            <a:r>
              <a:rPr lang="en-GB" baseline="0" dirty="0"/>
              <a:t> sentence. Then ask the researchers whether they agree with this.</a:t>
            </a:r>
          </a:p>
          <a:p>
            <a:pPr marL="171450" indent="-171450">
              <a:buFontTx/>
              <a:buChar char="-"/>
            </a:pPr>
            <a:r>
              <a:rPr lang="en-GB" baseline="0" dirty="0"/>
              <a:t>Now show the second sentence. Ask the researchers about experiences </a:t>
            </a:r>
            <a:r>
              <a:rPr lang="en-GB" baseline="0" dirty="0" smtClean="0"/>
              <a:t>with regard to </a:t>
            </a:r>
            <a:r>
              <a:rPr lang="en-GB" baseline="0" dirty="0"/>
              <a:t>having to change or discontinue their </a:t>
            </a:r>
            <a:r>
              <a:rPr lang="en-GB" baseline="0" dirty="0" smtClean="0"/>
              <a:t>research </a:t>
            </a:r>
            <a:r>
              <a:rPr lang="en-GB" baseline="0" dirty="0"/>
              <a:t>in connection with incorrect handling of personal data. </a:t>
            </a:r>
          </a:p>
          <a:p>
            <a:pPr marL="171450" indent="-171450">
              <a:buFontTx/>
              <a:buChar char="-"/>
            </a:pPr>
            <a:r>
              <a:rPr lang="en-GB" baseline="0" dirty="0"/>
              <a:t>Emphasise that discontinuation of a study is the ultimate consequence, </a:t>
            </a:r>
            <a:r>
              <a:rPr lang="en-GB" baseline="0" dirty="0" smtClean="0"/>
              <a:t>however, </a:t>
            </a:r>
            <a:r>
              <a:rPr lang="en-GB" baseline="0" dirty="0"/>
              <a:t>that they </a:t>
            </a:r>
            <a:r>
              <a:rPr lang="en-GB" baseline="0" dirty="0" smtClean="0"/>
              <a:t>will </a:t>
            </a:r>
            <a:r>
              <a:rPr lang="en-GB" baseline="0" dirty="0"/>
              <a:t>probably not experience this after this course, as the course </a:t>
            </a:r>
            <a:r>
              <a:rPr lang="en-GB" baseline="0" dirty="0" smtClean="0"/>
              <a:t>provides </a:t>
            </a:r>
            <a:r>
              <a:rPr lang="en-GB" baseline="0" dirty="0"/>
              <a:t>them </a:t>
            </a:r>
            <a:r>
              <a:rPr lang="en-GB" baseline="0" dirty="0" smtClean="0"/>
              <a:t>with all </a:t>
            </a:r>
            <a:r>
              <a:rPr lang="en-GB" baseline="0" dirty="0"/>
              <a:t>of the tools </a:t>
            </a:r>
            <a:r>
              <a:rPr lang="en-GB" baseline="0" dirty="0" smtClean="0"/>
              <a:t>needed to </a:t>
            </a:r>
            <a:r>
              <a:rPr lang="en-GB" baseline="0" dirty="0"/>
              <a:t>prevent this type of situation. </a:t>
            </a:r>
            <a:endParaRPr lang="en-GB" dirty="0"/>
          </a:p>
          <a:p>
            <a:endParaRPr lang="en-GB" dirty="0"/>
          </a:p>
          <a:p>
            <a:r>
              <a:rPr lang="en-GB" b="1" dirty="0"/>
              <a:t>Duration</a:t>
            </a:r>
          </a:p>
          <a:p>
            <a:r>
              <a:rPr lang="en-GB" b="0" baseline="0" dirty="0"/>
              <a:t>3 minutes</a:t>
            </a:r>
            <a:endParaRPr lang="en-GB" b="0" dirty="0"/>
          </a:p>
          <a:p>
            <a:endParaRPr lang="en-GB" b="1" dirty="0"/>
          </a:p>
          <a:p>
            <a:r>
              <a:rPr lang="en-GB" b="1" dirty="0" smtClean="0"/>
              <a:t>Notes</a:t>
            </a:r>
            <a:endParaRPr lang="en-GB" sz="1200" u="none" kern="1200" baseline="0" dirty="0" smtClean="0">
              <a:solidFill>
                <a:schemeClr val="tx1"/>
              </a:solidFill>
              <a:latin typeface="+mn-lt"/>
              <a:ea typeface="+mn-ea"/>
              <a:cs typeface="+mn-cs"/>
            </a:endParaRPr>
          </a:p>
          <a:p>
            <a:r>
              <a:rPr lang="en-GB" sz="1200" u="none" kern="1200" baseline="0" dirty="0" smtClean="0">
                <a:solidFill>
                  <a:schemeClr val="tx1"/>
                </a:solidFill>
                <a:latin typeface="+mn-lt"/>
                <a:ea typeface="+mn-ea"/>
                <a:cs typeface="+mn-cs"/>
              </a:rPr>
              <a:t>"</a:t>
            </a:r>
            <a:r>
              <a:rPr lang="en-GB" sz="1200" b="1" u="none" kern="1200" baseline="0" dirty="0" smtClean="0">
                <a:solidFill>
                  <a:schemeClr val="tx1"/>
                </a:solidFill>
                <a:latin typeface="+mn-lt"/>
                <a:ea typeface="+mn-ea"/>
                <a:cs typeface="+mn-cs"/>
              </a:rPr>
              <a:t>Personal data</a:t>
            </a:r>
            <a:r>
              <a:rPr lang="en-GB" sz="1200" u="none" kern="1200" baseline="0" dirty="0" smtClean="0">
                <a:solidFill>
                  <a:schemeClr val="tx1"/>
                </a:solidFill>
                <a:latin typeface="+mn-lt"/>
                <a:ea typeface="+mn-ea"/>
                <a:cs typeface="+mn-cs"/>
              </a:rPr>
              <a:t>": Any information relating to an identified or identifiable natural person (‘data subject’); an identifiable natural person is one who can be identified, directly or indirectly, in particular by reference to an identifier such as a name, an identification number, location data, an online identifier or to one or more factors specific to the physical, physiological, genetic, mental, economic, cultural or social identity of that natural person. [GDPR, Article 4]</a:t>
            </a:r>
          </a:p>
          <a:p>
            <a:endParaRPr lang="en-GB" sz="1200" u="none" kern="1200" baseline="0" dirty="0" smtClean="0">
              <a:solidFill>
                <a:schemeClr val="tx1"/>
              </a:solidFill>
              <a:latin typeface="+mn-lt"/>
              <a:ea typeface="+mn-ea"/>
              <a:cs typeface="+mn-cs"/>
            </a:endParaRPr>
          </a:p>
          <a:p>
            <a:r>
              <a:rPr lang="en-GB" sz="1200" b="1" u="none" kern="1200" baseline="0" dirty="0" smtClean="0">
                <a:solidFill>
                  <a:schemeClr val="tx1"/>
                </a:solidFill>
                <a:latin typeface="+mn-lt"/>
                <a:ea typeface="+mn-ea"/>
                <a:cs typeface="+mn-cs"/>
              </a:rPr>
              <a:t>“Special categories of personal data”</a:t>
            </a:r>
            <a:r>
              <a:rPr lang="en-GB" sz="1200" u="none" kern="1200" baseline="0" dirty="0" smtClean="0">
                <a:solidFill>
                  <a:schemeClr val="tx1"/>
                </a:solidFill>
                <a:latin typeface="+mn-lt"/>
                <a:ea typeface="+mn-ea"/>
                <a:cs typeface="+mn-cs"/>
              </a:rPr>
              <a:t>: Data revealing racial or ethnic origin, political opinions, religious or philosophical beliefs, or trade union membership, genetic data, biometric data for the purpose of uniquely identifying a natural person, or data concerning health, or data concerning a natural person's sex life or sexual orientation. [GDPR, Article</a:t>
            </a:r>
            <a:r>
              <a:rPr lang="en-GB" sz="1200" b="0" u="none" kern="1200" baseline="0" dirty="0" smtClean="0">
                <a:solidFill>
                  <a:schemeClr val="tx1"/>
                </a:solidFill>
                <a:latin typeface="+mn-lt"/>
                <a:ea typeface="+mn-ea"/>
                <a:cs typeface="+mn-cs"/>
              </a:rPr>
              <a:t> 9] Processing this is prohibited, unless....</a:t>
            </a:r>
            <a:endParaRPr lang="en-GB" b="0"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5</a:t>
            </a:fld>
            <a:endParaRPr lang="en-GB"/>
          </a:p>
        </p:txBody>
      </p:sp>
    </p:spTree>
    <p:extLst>
      <p:ext uri="{BB962C8B-B14F-4D97-AF65-F5344CB8AC3E}">
        <p14:creationId xmlns:p14="http://schemas.microsoft.com/office/powerpoint/2010/main" val="26268222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Why are</a:t>
            </a:r>
            <a:r>
              <a:rPr lang="en-GB" baseline="0" dirty="0"/>
              <a:t> privacy and the GDPR 'suddenly' playing such an important role? What has changed in the last few years that this has suddenly become such a 'hot' topic? The purpose of this slide is to determine with </a:t>
            </a:r>
            <a:r>
              <a:rPr lang="en-GB" baseline="0" dirty="0" smtClean="0"/>
              <a:t>the researchers </a:t>
            </a:r>
            <a:r>
              <a:rPr lang="en-GB" baseline="0" dirty="0"/>
              <a:t>which factors play a role in this change, in order to be able to </a:t>
            </a:r>
            <a:r>
              <a:rPr lang="en-GB" baseline="0" dirty="0" smtClean="0"/>
              <a:t>better clarify the specific </a:t>
            </a:r>
            <a:r>
              <a:rPr lang="en-GB" baseline="0" dirty="0"/>
              <a:t>moment.</a:t>
            </a:r>
          </a:p>
          <a:p>
            <a:endParaRPr lang="en-GB" dirty="0"/>
          </a:p>
          <a:p>
            <a:r>
              <a:rPr lang="en-GB" b="1" dirty="0"/>
              <a:t>Work format</a:t>
            </a:r>
          </a:p>
          <a:p>
            <a:pPr marL="171450" indent="-171450">
              <a:buFontTx/>
              <a:buChar char="-"/>
            </a:pPr>
            <a:r>
              <a:rPr lang="en-GB" dirty="0"/>
              <a:t>Ask which technological changes have taken place in the last 20 years</a:t>
            </a:r>
            <a:r>
              <a:rPr lang="en-GB" baseline="0" dirty="0"/>
              <a:t> and which of them </a:t>
            </a:r>
            <a:r>
              <a:rPr lang="en-GB" baseline="0" dirty="0" smtClean="0"/>
              <a:t>have </a:t>
            </a:r>
            <a:r>
              <a:rPr lang="en-GB" baseline="0" dirty="0"/>
              <a:t>been of great </a:t>
            </a:r>
            <a:r>
              <a:rPr lang="en-GB" baseline="0" dirty="0" smtClean="0"/>
              <a:t>importance in terms of privacy. </a:t>
            </a:r>
            <a:r>
              <a:rPr lang="en-GB" baseline="0" dirty="0"/>
              <a:t>For answers, refer to the ‘Notes’ at the </a:t>
            </a:r>
            <a:r>
              <a:rPr lang="en-GB" baseline="0" dirty="0" smtClean="0"/>
              <a:t>foot </a:t>
            </a:r>
            <a:r>
              <a:rPr lang="en-GB" baseline="0" dirty="0"/>
              <a:t>of the speaker notes.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dirty="0"/>
              <a:t>Ask which changes have taken place in the last 20 years with regard to globalisation</a:t>
            </a:r>
            <a:r>
              <a:rPr lang="en-GB" baseline="0" dirty="0"/>
              <a:t> and which of them </a:t>
            </a:r>
            <a:r>
              <a:rPr lang="en-GB" baseline="0" dirty="0" smtClean="0"/>
              <a:t>have </a:t>
            </a:r>
            <a:r>
              <a:rPr lang="en-GB" baseline="0" dirty="0"/>
              <a:t>been of great </a:t>
            </a:r>
            <a:r>
              <a:rPr lang="en-GB" baseline="0" dirty="0" smtClean="0"/>
              <a:t>importance in terms of privacy? </a:t>
            </a:r>
            <a:r>
              <a:rPr lang="en-GB" baseline="0" dirty="0"/>
              <a:t>For answers, refer to the ‘Notes’ at the </a:t>
            </a:r>
            <a:r>
              <a:rPr lang="en-GB" baseline="0" dirty="0" smtClean="0"/>
              <a:t>foot </a:t>
            </a:r>
            <a:r>
              <a:rPr lang="en-GB" baseline="0" dirty="0"/>
              <a:t>of the speaker notes.</a:t>
            </a:r>
          </a:p>
          <a:p>
            <a:pPr marL="171450" indent="-171450">
              <a:buFontTx/>
              <a:buChar char="-"/>
            </a:pPr>
            <a:r>
              <a:rPr lang="en-GB" dirty="0"/>
              <a:t>Then ask the researchers which other changes they identify</a:t>
            </a:r>
            <a:r>
              <a:rPr lang="en-GB" baseline="0" dirty="0"/>
              <a:t> that have had a great impact on privacy in research in the last 20 years. </a:t>
            </a:r>
            <a:endParaRPr lang="en-GB" dirty="0"/>
          </a:p>
          <a:p>
            <a:endParaRPr lang="en-GB" dirty="0"/>
          </a:p>
          <a:p>
            <a:r>
              <a:rPr lang="en-GB" b="1" dirty="0"/>
              <a:t>Duration</a:t>
            </a:r>
          </a:p>
          <a:p>
            <a:r>
              <a:rPr lang="en-GB" b="0" baseline="0" dirty="0"/>
              <a:t>4 minutes</a:t>
            </a:r>
            <a:endParaRPr lang="en-GB" b="0" dirty="0"/>
          </a:p>
          <a:p>
            <a:endParaRPr lang="en-GB" b="1" dirty="0"/>
          </a:p>
          <a:p>
            <a:r>
              <a:rPr lang="en-GB" b="1" dirty="0"/>
              <a:t>Notes</a:t>
            </a:r>
          </a:p>
          <a:p>
            <a:r>
              <a:rPr lang="en-GB" dirty="0"/>
              <a:t>Technological developments that can be identified:</a:t>
            </a:r>
            <a:endParaRPr lang="en-GB" baseline="0" dirty="0"/>
          </a:p>
          <a:p>
            <a:pPr marL="171450" indent="-171450">
              <a:buFontTx/>
              <a:buChar char="-"/>
            </a:pPr>
            <a:r>
              <a:rPr lang="en-GB" baseline="0" dirty="0"/>
              <a:t>The arrival of social media and their very fast spread of (privacy sensitive) information.</a:t>
            </a:r>
          </a:p>
          <a:p>
            <a:pPr marL="171450" indent="-171450">
              <a:buFontTx/>
              <a:buChar char="-"/>
            </a:pPr>
            <a:r>
              <a:rPr lang="en-GB" baseline="0" dirty="0"/>
              <a:t>The arrival of internet in almost every household, on every telephone and tablet. This makes information available </a:t>
            </a:r>
            <a:r>
              <a:rPr lang="en-GB" baseline="0" dirty="0" smtClean="0"/>
              <a:t>anytime and anywhere </a:t>
            </a:r>
            <a:r>
              <a:rPr lang="en-GB" baseline="0" dirty="0"/>
              <a:t>and therefore also sensitive to fraud, loss, manipulation </a:t>
            </a:r>
            <a:r>
              <a:rPr lang="en-GB" b="1" baseline="0" dirty="0" smtClean="0"/>
              <a:t>/ hacking</a:t>
            </a:r>
            <a:r>
              <a:rPr lang="en-GB" baseline="0" dirty="0"/>
              <a:t>.</a:t>
            </a:r>
          </a:p>
          <a:p>
            <a:endParaRPr lang="en-GB" dirty="0"/>
          </a:p>
          <a:p>
            <a:r>
              <a:rPr lang="en-GB" dirty="0"/>
              <a:t>Global developments that can be identified:</a:t>
            </a:r>
            <a:endParaRPr lang="en-GB" baseline="0" dirty="0"/>
          </a:p>
          <a:p>
            <a:pPr marL="171450" indent="-171450">
              <a:buFontTx/>
              <a:buChar char="-"/>
            </a:pPr>
            <a:r>
              <a:rPr lang="en-GB" baseline="0" dirty="0"/>
              <a:t>Research is becoming increasingly more international, with greater complexity of international agreements governing the handling of personal data within collaborative activities.</a:t>
            </a:r>
          </a:p>
          <a:p>
            <a:pPr marL="171450" indent="-171450">
              <a:buFontTx/>
              <a:buChar char="-"/>
            </a:pPr>
            <a:r>
              <a:rPr lang="en-GB" baseline="0" dirty="0"/>
              <a:t>People are traveling ever more, are more mobile in their work, can be contacted </a:t>
            </a:r>
            <a:r>
              <a:rPr lang="en-GB" baseline="0" dirty="0" smtClean="0"/>
              <a:t>anytime and anywhere. As a consequence, </a:t>
            </a:r>
            <a:r>
              <a:rPr lang="en-GB" baseline="0" dirty="0"/>
              <a:t>people </a:t>
            </a:r>
            <a:r>
              <a:rPr lang="en-GB" baseline="0" dirty="0" smtClean="0"/>
              <a:t>no longer only work behind a desk but virtually anyplace </a:t>
            </a:r>
            <a:r>
              <a:rPr lang="en-GB" baseline="0" dirty="0"/>
              <a:t>in the world. This also results in new privacy challenges</a:t>
            </a:r>
            <a:r>
              <a:rPr lang="en-GB" baseline="0" dirty="0" smtClean="0"/>
              <a:t>. </a:t>
            </a:r>
            <a:endParaRPr lang="en-GB" baseline="0" dirty="0"/>
          </a:p>
          <a:p>
            <a:endParaRPr lang="en-GB" dirty="0"/>
          </a:p>
          <a:p>
            <a:r>
              <a:rPr lang="en-GB" dirty="0">
                <a:solidFill>
                  <a:srgbClr val="FF0000"/>
                </a:solidFill>
              </a:rPr>
              <a:t>Other developments that are worth mentioning:</a:t>
            </a:r>
          </a:p>
          <a:p>
            <a:pPr marL="171450" indent="-171450">
              <a:buFontTx/>
              <a:buChar char="-"/>
            </a:pPr>
            <a:r>
              <a:rPr lang="en-GB" baseline="0" dirty="0">
                <a:solidFill>
                  <a:srgbClr val="FF0000"/>
                </a:solidFill>
              </a:rPr>
              <a:t>Pressure on researchers to deliver fast or spectacular results?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baseline="0" dirty="0" smtClean="0"/>
              <a:t>Changing sector-specific legislation and changes in policy (of publishers, institutions, etc.)</a:t>
            </a:r>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6</a:t>
            </a:fld>
            <a:endParaRPr lang="en-GB"/>
          </a:p>
        </p:txBody>
      </p:sp>
    </p:spTree>
    <p:extLst>
      <p:ext uri="{BB962C8B-B14F-4D97-AF65-F5344CB8AC3E}">
        <p14:creationId xmlns:p14="http://schemas.microsoft.com/office/powerpoint/2010/main" val="23316557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This and the following slides offer</a:t>
            </a:r>
            <a:r>
              <a:rPr lang="en-GB" baseline="0" dirty="0"/>
              <a:t> various cases to illustrate the challenges in research and the associated regulations. The purpose is to use this case to make researchers aware that the GDRP is not a simple 'checklist', </a:t>
            </a:r>
            <a:r>
              <a:rPr lang="en-GB" baseline="0" dirty="0" smtClean="0"/>
              <a:t>however </a:t>
            </a:r>
            <a:r>
              <a:rPr lang="en-GB" baseline="0" dirty="0"/>
              <a:t>a set of criteria and principles which for a large part will have a specific interpretation for each study. The message of these 'case slides' is that the GDRP is different for each study. As soon as the DPO or data steward in your organisation knows the set-up of the study, he/she can specify which rules apply according to the GDPR.</a:t>
            </a:r>
            <a:endParaRPr lang="en-GB" dirty="0"/>
          </a:p>
          <a:p>
            <a:endParaRPr lang="en-GB" dirty="0"/>
          </a:p>
          <a:p>
            <a:r>
              <a:rPr lang="en-GB" b="1" dirty="0"/>
              <a:t>Work format</a:t>
            </a:r>
          </a:p>
          <a:p>
            <a:pPr marL="171450" indent="-171450">
              <a:buFontTx/>
              <a:buChar char="-"/>
            </a:pPr>
            <a:r>
              <a:rPr lang="en-GB" dirty="0"/>
              <a:t>Show the three circles one by</a:t>
            </a:r>
            <a:r>
              <a:rPr lang="en-GB" baseline="0" dirty="0"/>
              <a:t> one and give a short explanation for each circle </a:t>
            </a:r>
            <a:r>
              <a:rPr lang="en-GB" baseline="0" dirty="0" smtClean="0"/>
              <a:t>(refer to </a:t>
            </a:r>
            <a:r>
              <a:rPr lang="en-GB" baseline="0" dirty="0"/>
              <a:t>the ‘Notes’ for more information)</a:t>
            </a:r>
          </a:p>
          <a:p>
            <a:pPr marL="171450" indent="-171450">
              <a:buFontTx/>
              <a:buChar char="-"/>
            </a:pPr>
            <a:r>
              <a:rPr lang="en-GB" dirty="0"/>
              <a:t>Ask the students,</a:t>
            </a:r>
            <a:r>
              <a:rPr lang="en-GB" baseline="0" dirty="0"/>
              <a:t> without them knowing the GDPR, to reason what a privacy law such as the GDPR would dictate about this case. What elements in this study would the GDPR provide for in any event?</a:t>
            </a:r>
          </a:p>
          <a:p>
            <a:pPr marL="171450" indent="-171450">
              <a:buFontTx/>
              <a:buChar char="-"/>
            </a:pPr>
            <a:r>
              <a:rPr lang="en-GB" baseline="0" dirty="0"/>
              <a:t>Let the GDPR card appear and discuss the answers with the researchers.</a:t>
            </a:r>
          </a:p>
          <a:p>
            <a:pPr marL="171450" indent="-171450">
              <a:buFontTx/>
              <a:buChar char="-"/>
            </a:pPr>
            <a:endParaRPr lang="en-GB" baseline="0" dirty="0"/>
          </a:p>
          <a:p>
            <a:r>
              <a:rPr lang="en-GB" b="1" dirty="0"/>
              <a:t>Duration (slide</a:t>
            </a:r>
            <a:r>
              <a:rPr lang="en-GB" b="1" baseline="0" dirty="0"/>
              <a:t> 2 and 3 together)</a:t>
            </a:r>
            <a:endParaRPr lang="en-GB" b="1" dirty="0"/>
          </a:p>
          <a:p>
            <a:r>
              <a:rPr lang="en-GB" b="0" baseline="0" dirty="0"/>
              <a:t>3 minutes</a:t>
            </a:r>
            <a:endParaRPr lang="en-GB" dirty="0"/>
          </a:p>
          <a:p>
            <a:endParaRPr lang="en-GB" dirty="0"/>
          </a:p>
          <a:p>
            <a:r>
              <a:rPr lang="en-GB" b="1" dirty="0"/>
              <a:t>Notes</a:t>
            </a:r>
          </a:p>
          <a:p>
            <a:r>
              <a:rPr lang="en-GB" dirty="0"/>
              <a:t>This involves a study of bullying among </a:t>
            </a:r>
            <a:r>
              <a:rPr lang="en-GB" dirty="0" smtClean="0"/>
              <a:t>4-year</a:t>
            </a:r>
            <a:r>
              <a:rPr lang="en-GB" baseline="0" dirty="0" smtClean="0"/>
              <a:t> olds</a:t>
            </a:r>
            <a:r>
              <a:rPr lang="en-GB" dirty="0" smtClean="0"/>
              <a:t>.</a:t>
            </a:r>
            <a:r>
              <a:rPr lang="en-GB" baseline="0" dirty="0" smtClean="0"/>
              <a:t> </a:t>
            </a:r>
            <a:r>
              <a:rPr lang="en-GB" baseline="0" dirty="0"/>
              <a:t>The school, parents (in respect of children younger than 16) and teachers had to give 'informed consent' before their child could participate. Not every child 'was allowed' to not participate by one of these parties. Because the researchers wanted to film in the classroom, a green </a:t>
            </a:r>
            <a:r>
              <a:rPr lang="en-GB" baseline="0" dirty="0" smtClean="0"/>
              <a:t>(‘may </a:t>
            </a:r>
            <a:r>
              <a:rPr lang="en-GB" baseline="0" dirty="0"/>
              <a:t>be filmed') or a red </a:t>
            </a:r>
            <a:r>
              <a:rPr lang="en-GB" baseline="0" dirty="0" smtClean="0"/>
              <a:t>(‘may not </a:t>
            </a:r>
            <a:r>
              <a:rPr lang="en-GB" baseline="0" dirty="0"/>
              <a:t>be filmed') sticker was stuck on the chest of the children. This made it easy for the researcher to discern which data of which children he could use. The challenge for the researcher in this study was to arrange timely and correct coordination with all of the parties. In other </a:t>
            </a:r>
            <a:r>
              <a:rPr lang="en-GB" baseline="0" dirty="0" smtClean="0"/>
              <a:t>words, </a:t>
            </a:r>
            <a:r>
              <a:rPr lang="en-GB" baseline="0" dirty="0"/>
              <a:t>the researcher wanted to start immediately, while coordination with parents/pupils can take a long time.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u="none" kern="1200" baseline="0" dirty="0" smtClean="0">
              <a:solidFill>
                <a:srgbClr val="FF0000"/>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u="none" kern="1200" baseline="0" dirty="0" smtClean="0">
                <a:solidFill>
                  <a:srgbClr val="FF0000"/>
                </a:solidFill>
                <a:latin typeface="+mn-lt"/>
                <a:ea typeface="+mn-ea"/>
                <a:cs typeface="+mn-cs"/>
              </a:rPr>
              <a:t>"Special categories of personal data": Data revealing racial or ethnic origin, political opinions, religious or philosophical beliefs, or trade union membership, genetic data, biometric data for the purpose of uniquely identifying a natural person, or data concerning health, or data concerning a natural person's sex life or sexual orientation. [GDPR, Article 9] Processing these is prohibited, unless....</a:t>
            </a: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7</a:t>
            </a:fld>
            <a:endParaRPr lang="en-GB"/>
          </a:p>
        </p:txBody>
      </p:sp>
    </p:spTree>
    <p:extLst>
      <p:ext uri="{BB962C8B-B14F-4D97-AF65-F5344CB8AC3E}">
        <p14:creationId xmlns:p14="http://schemas.microsoft.com/office/powerpoint/2010/main" val="15997010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Same as slide 7</a:t>
            </a:r>
          </a:p>
          <a:p>
            <a:endParaRPr lang="en-GB" dirty="0"/>
          </a:p>
          <a:p>
            <a:r>
              <a:rPr lang="en-GB" b="1" dirty="0"/>
              <a:t>Work format</a:t>
            </a:r>
          </a:p>
          <a:p>
            <a:r>
              <a:rPr lang="en-GB" dirty="0"/>
              <a:t>Same as slide 7</a:t>
            </a:r>
          </a:p>
          <a:p>
            <a:pPr marL="171450" indent="-171450">
              <a:buFontTx/>
              <a:buChar char="-"/>
            </a:pPr>
            <a:endParaRPr lang="en-GB" baseline="0" dirty="0"/>
          </a:p>
          <a:p>
            <a:r>
              <a:rPr lang="en-GB" b="1" dirty="0"/>
              <a:t>Duration (slide</a:t>
            </a:r>
            <a:r>
              <a:rPr lang="en-GB" b="1" baseline="0" dirty="0"/>
              <a:t> 2 and 3 together)</a:t>
            </a:r>
            <a:endParaRPr lang="en-GB" b="1" dirty="0"/>
          </a:p>
          <a:p>
            <a:r>
              <a:rPr lang="en-GB" b="0" baseline="0" dirty="0"/>
              <a:t>3 minutes</a:t>
            </a:r>
            <a:endParaRPr lang="en-GB" dirty="0"/>
          </a:p>
          <a:p>
            <a:endParaRPr lang="en-GB" dirty="0"/>
          </a:p>
          <a:p>
            <a:r>
              <a:rPr lang="en-GB" b="1" dirty="0"/>
              <a:t>Notes</a:t>
            </a:r>
          </a:p>
          <a:p>
            <a:r>
              <a:rPr lang="en-GB" dirty="0"/>
              <a:t>In this study, the researchers wanted to examine</a:t>
            </a:r>
            <a:r>
              <a:rPr lang="en-GB" baseline="0" dirty="0"/>
              <a:t> the extent to which genetical aspects impact on an entrepreneur being successful or unsuccessful. To this end, various existing data sets were linked, both data sets with family ties (for family businesses) and business data. The challenge for the researcher in this study was to link the large quantity of existing data files (for 'further processing') securely and in conformity with the GDPR.</a:t>
            </a:r>
            <a:endParaRPr lang="en-GB" dirty="0"/>
          </a:p>
          <a:p>
            <a:endParaRPr lang="en-GB" sz="120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8</a:t>
            </a:fld>
            <a:endParaRPr lang="en-GB"/>
          </a:p>
        </p:txBody>
      </p:sp>
    </p:spTree>
    <p:extLst>
      <p:ext uri="{BB962C8B-B14F-4D97-AF65-F5344CB8AC3E}">
        <p14:creationId xmlns:p14="http://schemas.microsoft.com/office/powerpoint/2010/main" val="41086317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b="1" dirty="0"/>
              <a:t>Purpose</a:t>
            </a:r>
          </a:p>
          <a:p>
            <a:r>
              <a:rPr lang="en-GB" dirty="0"/>
              <a:t>Same as slide 7</a:t>
            </a:r>
          </a:p>
          <a:p>
            <a:endParaRPr lang="en-GB" dirty="0"/>
          </a:p>
          <a:p>
            <a:r>
              <a:rPr lang="en-GB" b="1" dirty="0"/>
              <a:t>Work format</a:t>
            </a:r>
          </a:p>
          <a:p>
            <a:r>
              <a:rPr lang="en-GB" dirty="0"/>
              <a:t>Same as slide 7</a:t>
            </a:r>
          </a:p>
          <a:p>
            <a:pPr marL="171450" indent="-171450">
              <a:buFontTx/>
              <a:buChar char="-"/>
            </a:pPr>
            <a:endParaRPr lang="en-GB" baseline="0" dirty="0"/>
          </a:p>
          <a:p>
            <a:r>
              <a:rPr lang="en-GB" b="1" dirty="0"/>
              <a:t>Duration (slide</a:t>
            </a:r>
            <a:r>
              <a:rPr lang="en-GB" b="1" baseline="0" dirty="0"/>
              <a:t> 2 and 3 together)</a:t>
            </a:r>
            <a:endParaRPr lang="en-GB" b="1" dirty="0"/>
          </a:p>
          <a:p>
            <a:r>
              <a:rPr lang="en-GB" b="0" baseline="0" dirty="0"/>
              <a:t>3 minutes</a:t>
            </a:r>
            <a:endParaRPr lang="en-GB" dirty="0"/>
          </a:p>
          <a:p>
            <a:endParaRPr lang="en-GB" dirty="0"/>
          </a:p>
          <a:p>
            <a:r>
              <a:rPr lang="en-GB" b="1" dirty="0"/>
              <a:t>Notes</a:t>
            </a:r>
          </a:p>
          <a:p>
            <a:r>
              <a:rPr lang="en-GB" dirty="0"/>
              <a:t>In this study, the </a:t>
            </a:r>
            <a:r>
              <a:rPr lang="en-GB" dirty="0" smtClean="0"/>
              <a:t>researchers </a:t>
            </a:r>
            <a:r>
              <a:rPr lang="en-GB" dirty="0"/>
              <a:t>wanted to get socially relevant insights by way of interviews with a group</a:t>
            </a:r>
            <a:r>
              <a:rPr lang="en-GB" baseline="0" dirty="0" smtClean="0"/>
              <a:t> of vulnerable persons. The purpose of this study was to describe the chain of events in a coup, not only from a historical but also from a social perspective. The challenge for the researchers in this specific study was the careful handling of special categories of personal data of vulnerable persons. An additional challenge was the question where to store the data: if you put the data in the wrong place in the beginning (so that undesired persons have access) the research subjects run a great personal risk.</a:t>
            </a:r>
          </a:p>
          <a:p>
            <a:endParaRPr lang="en-GB" sz="1200" kern="1200" baseline="0" dirty="0" smtClean="0">
              <a:solidFill>
                <a:schemeClr val="tx1"/>
              </a:solidFill>
              <a:effectLst/>
              <a:latin typeface="+mn-lt"/>
              <a:ea typeface="+mn-ea"/>
              <a:cs typeface="+mn-cs"/>
            </a:endParaRPr>
          </a:p>
          <a:p>
            <a:r>
              <a:rPr lang="en-GB" sz="1200" kern="1200" baseline="0" dirty="0" smtClean="0">
                <a:solidFill>
                  <a:schemeClr val="tx1"/>
                </a:solidFill>
                <a:effectLst/>
                <a:latin typeface="+mn-lt"/>
                <a:ea typeface="+mn-ea"/>
                <a:cs typeface="+mn-cs"/>
              </a:rPr>
              <a:t>Coup plotters from a South American country do not come under the GDPR. However, the Association of Universities in the Netherlands Scientific Integrity Code that applies to every researcher, states in general that care has to be taken during research, irrespective of the geographical location of the research subjects. </a:t>
            </a:r>
            <a:endParaRPr lang="en-GB" sz="1200" kern="1200" dirty="0">
              <a:solidFill>
                <a:schemeClr val="tx1"/>
              </a:solidFill>
              <a:effectLst/>
              <a:latin typeface="+mn-lt"/>
              <a:ea typeface="+mn-ea"/>
              <a:cs typeface="+mn-cs"/>
            </a:endParaRPr>
          </a:p>
          <a:p>
            <a:endParaRPr lang="en-GB" dirty="0"/>
          </a:p>
        </p:txBody>
      </p:sp>
      <p:sp>
        <p:nvSpPr>
          <p:cNvPr id="4" name="Tijdelijke aanduiding voor dianummer 3"/>
          <p:cNvSpPr>
            <a:spLocks noGrp="1"/>
          </p:cNvSpPr>
          <p:nvPr>
            <p:ph type="sldNum" sz="quarter" idx="10"/>
          </p:nvPr>
        </p:nvSpPr>
        <p:spPr/>
        <p:txBody>
          <a:bodyPr/>
          <a:lstStyle/>
          <a:p>
            <a:fld id="{7157E6E6-78B3-B94B-A732-331DAD5A83F6}" type="slidenum">
              <a:rPr lang="nl-NL" smtClean="0"/>
              <a:t>9</a:t>
            </a:fld>
            <a:endParaRPr lang="en-GB"/>
          </a:p>
        </p:txBody>
      </p:sp>
    </p:spTree>
    <p:extLst>
      <p:ext uri="{BB962C8B-B14F-4D97-AF65-F5344CB8AC3E}">
        <p14:creationId xmlns:p14="http://schemas.microsoft.com/office/powerpoint/2010/main" val="38737251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400300" y="1767722"/>
            <a:ext cx="14401800" cy="3760470"/>
          </a:xfrm>
        </p:spPr>
        <p:txBody>
          <a:bodyPr anchor="b"/>
          <a:lstStyle>
            <a:lvl1pPr algn="ctr">
              <a:defRPr sz="9450"/>
            </a:lvl1pPr>
          </a:lstStyle>
          <a:p>
            <a:r>
              <a:rPr lang="nl-NL" smtClean="0"/>
              <a:t>Titelstijl van model bewerken</a:t>
            </a:r>
            <a:endParaRPr lang="en-US" dirty="0"/>
          </a:p>
        </p:txBody>
      </p:sp>
      <p:sp>
        <p:nvSpPr>
          <p:cNvPr id="3" name="Subtitle 2"/>
          <p:cNvSpPr>
            <a:spLocks noGrp="1"/>
          </p:cNvSpPr>
          <p:nvPr>
            <p:ph type="subTitle" idx="1"/>
          </p:nvPr>
        </p:nvSpPr>
        <p:spPr>
          <a:xfrm>
            <a:off x="2400300" y="5673210"/>
            <a:ext cx="14401800" cy="2607825"/>
          </a:xfrm>
        </p:spPr>
        <p:txBody>
          <a:bodyPr/>
          <a:lstStyle>
            <a:lvl1pPr marL="0" indent="0" algn="ctr">
              <a:buNone/>
              <a:defRPr sz="3780"/>
            </a:lvl1pPr>
            <a:lvl2pPr marL="720090" indent="0" algn="ctr">
              <a:buNone/>
              <a:defRPr sz="3150"/>
            </a:lvl2pPr>
            <a:lvl3pPr marL="1440180" indent="0" algn="ctr">
              <a:buNone/>
              <a:defRPr sz="2835"/>
            </a:lvl3pPr>
            <a:lvl4pPr marL="2160270" indent="0" algn="ctr">
              <a:buNone/>
              <a:defRPr sz="2520"/>
            </a:lvl4pPr>
            <a:lvl5pPr marL="2880360" indent="0" algn="ctr">
              <a:buNone/>
              <a:defRPr sz="2520"/>
            </a:lvl5pPr>
            <a:lvl6pPr marL="3600450" indent="0" algn="ctr">
              <a:buNone/>
              <a:defRPr sz="2520"/>
            </a:lvl6pPr>
            <a:lvl7pPr marL="4320540" indent="0" algn="ctr">
              <a:buNone/>
              <a:defRPr sz="2520"/>
            </a:lvl7pPr>
            <a:lvl8pPr marL="5040630" indent="0" algn="ctr">
              <a:buNone/>
              <a:defRPr sz="2520"/>
            </a:lvl8pPr>
            <a:lvl9pPr marL="5760720" indent="0" algn="ctr">
              <a:buNone/>
              <a:defRPr sz="252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9/12/2018</a:t>
            </a:fld>
            <a:endParaRPr lang="en-US"/>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6F15528-21DE-4FAA-801E-634DDDAF4B2B}" type="slidenum">
              <a:rPr lang="tr-TR" smtClean="0"/>
              <a:t>‹#›</a:t>
            </a:fld>
            <a:endParaRPr lang="tr-TR"/>
          </a:p>
        </p:txBody>
      </p:sp>
    </p:spTree>
    <p:extLst>
      <p:ext uri="{BB962C8B-B14F-4D97-AF65-F5344CB8AC3E}">
        <p14:creationId xmlns:p14="http://schemas.microsoft.com/office/powerpoint/2010/main" val="6735512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Titelstijl van model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9/12/2018</a:t>
            </a:fld>
            <a:endParaRPr lang="en-US"/>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6F15528-21DE-4FAA-801E-634DDDAF4B2B}" type="slidenum">
              <a:rPr lang="tr-TR" smtClean="0"/>
              <a:t>‹#›</a:t>
            </a:fld>
            <a:endParaRPr lang="tr-TR"/>
          </a:p>
        </p:txBody>
      </p:sp>
    </p:spTree>
    <p:extLst>
      <p:ext uri="{BB962C8B-B14F-4D97-AF65-F5344CB8AC3E}">
        <p14:creationId xmlns:p14="http://schemas.microsoft.com/office/powerpoint/2010/main" val="15105811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741717" y="575072"/>
            <a:ext cx="4140518" cy="9153645"/>
          </a:xfrm>
        </p:spPr>
        <p:txBody>
          <a:bodyPr vert="eaVert"/>
          <a:lstStyle/>
          <a:p>
            <a:r>
              <a:rPr lang="nl-NL" smtClean="0"/>
              <a:t>Titelstijl van model bewerken</a:t>
            </a:r>
            <a:endParaRPr lang="en-US" dirty="0"/>
          </a:p>
        </p:txBody>
      </p:sp>
      <p:sp>
        <p:nvSpPr>
          <p:cNvPr id="3" name="Vertical Text Placeholder 2"/>
          <p:cNvSpPr>
            <a:spLocks noGrp="1"/>
          </p:cNvSpPr>
          <p:nvPr>
            <p:ph type="body" orient="vert" idx="1"/>
          </p:nvPr>
        </p:nvSpPr>
        <p:spPr>
          <a:xfrm>
            <a:off x="1320165" y="575072"/>
            <a:ext cx="12181523" cy="9153645"/>
          </a:xfrm>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9/12/2018</a:t>
            </a:fld>
            <a:endParaRPr lang="en-US"/>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6F15528-21DE-4FAA-801E-634DDDAF4B2B}" type="slidenum">
              <a:rPr lang="tr-TR" smtClean="0"/>
              <a:t>‹#›</a:t>
            </a:fld>
            <a:endParaRPr lang="tr-TR"/>
          </a:p>
        </p:txBody>
      </p:sp>
    </p:spTree>
    <p:extLst>
      <p:ext uri="{BB962C8B-B14F-4D97-AF65-F5344CB8AC3E}">
        <p14:creationId xmlns:p14="http://schemas.microsoft.com/office/powerpoint/2010/main" val="7857300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elpagina 2">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9/12/2018</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
        <p:nvSpPr>
          <p:cNvPr id="8" name="object 2">
            <a:extLst>
              <a:ext uri="{FF2B5EF4-FFF2-40B4-BE49-F238E27FC236}">
                <a16:creationId xmlns:a16="http://schemas.microsoft.com/office/drawing/2014/main" id="{013FCBE1-BE9F-47D9-A8D2-D2578A4B0088}"/>
              </a:ext>
            </a:extLst>
          </p:cNvPr>
          <p:cNvSpPr/>
          <p:nvPr userDrawn="1"/>
        </p:nvSpPr>
        <p:spPr>
          <a:xfrm>
            <a:off x="1" y="1"/>
            <a:ext cx="19202400" cy="8577580"/>
          </a:xfrm>
          <a:custGeom>
            <a:avLst/>
            <a:gdLst/>
            <a:ahLst/>
            <a:cxnLst/>
            <a:rect l="l" t="t" r="r" b="b"/>
            <a:pathLst>
              <a:path w="14400530" h="8577580">
                <a:moveTo>
                  <a:pt x="0" y="8576983"/>
                </a:moveTo>
                <a:lnTo>
                  <a:pt x="14399996" y="8576983"/>
                </a:lnTo>
                <a:lnTo>
                  <a:pt x="14399996" y="0"/>
                </a:lnTo>
                <a:lnTo>
                  <a:pt x="0" y="0"/>
                </a:lnTo>
                <a:lnTo>
                  <a:pt x="0" y="8576983"/>
                </a:lnTo>
                <a:close/>
              </a:path>
            </a:pathLst>
          </a:custGeom>
          <a:solidFill>
            <a:srgbClr val="F58024"/>
          </a:solidFill>
        </p:spPr>
        <p:txBody>
          <a:bodyPr wrap="square" lIns="0" tIns="0" rIns="0" bIns="0" rtlCol="0"/>
          <a:lstStyle/>
          <a:p>
            <a:endParaRPr sz="2400" dirty="0"/>
          </a:p>
        </p:txBody>
      </p:sp>
      <p:sp>
        <p:nvSpPr>
          <p:cNvPr id="13" name="Titel 4">
            <a:extLst>
              <a:ext uri="{FF2B5EF4-FFF2-40B4-BE49-F238E27FC236}">
                <a16:creationId xmlns:a16="http://schemas.microsoft.com/office/drawing/2014/main" id="{4122F950-6B2C-42AD-AEE1-1960999E4EA5}"/>
              </a:ext>
            </a:extLst>
          </p:cNvPr>
          <p:cNvSpPr>
            <a:spLocks noGrp="1"/>
          </p:cNvSpPr>
          <p:nvPr>
            <p:ph type="title" hasCustomPrompt="1"/>
          </p:nvPr>
        </p:nvSpPr>
        <p:spPr>
          <a:xfrm>
            <a:off x="2815991" y="3527703"/>
            <a:ext cx="13570418" cy="1415772"/>
          </a:xfrm>
        </p:spPr>
        <p:txBody>
          <a:bodyPr/>
          <a:lstStyle>
            <a:lvl1pPr algn="ctr">
              <a:defRPr sz="9200" cap="all" baseline="0">
                <a:solidFill>
                  <a:schemeClr val="bg1"/>
                </a:solidFill>
              </a:defRPr>
            </a:lvl1pPr>
          </a:lstStyle>
          <a:p>
            <a:r>
              <a:rPr lang="nl-NL" dirty="0"/>
              <a:t>Titel presentatie</a:t>
            </a:r>
          </a:p>
        </p:txBody>
      </p:sp>
      <p:sp>
        <p:nvSpPr>
          <p:cNvPr id="14" name="Tijdelijke aanduiding voor tekst 6">
            <a:extLst>
              <a:ext uri="{FF2B5EF4-FFF2-40B4-BE49-F238E27FC236}">
                <a16:creationId xmlns:a16="http://schemas.microsoft.com/office/drawing/2014/main" id="{617F47BE-BF57-4C4C-8022-6FF90E589FAF}"/>
              </a:ext>
            </a:extLst>
          </p:cNvPr>
          <p:cNvSpPr>
            <a:spLocks noGrp="1"/>
          </p:cNvSpPr>
          <p:nvPr>
            <p:ph type="body" sz="quarter" idx="10" hasCustomPrompt="1"/>
          </p:nvPr>
        </p:nvSpPr>
        <p:spPr>
          <a:xfrm>
            <a:off x="4572000" y="5248275"/>
            <a:ext cx="10058400" cy="707886"/>
          </a:xfrm>
        </p:spPr>
        <p:txBody>
          <a:bodyPr/>
          <a:lstStyle>
            <a:lvl1pPr algn="ctr">
              <a:defRPr sz="4600">
                <a:latin typeface="Verdana" panose="020B0604030504040204" pitchFamily="34" charset="0"/>
                <a:ea typeface="Verdana" panose="020B0604030504040204" pitchFamily="34" charset="0"/>
                <a:cs typeface="Verdana" panose="020B0604030504040204" pitchFamily="34" charset="0"/>
              </a:defRPr>
            </a:lvl1pPr>
          </a:lstStyle>
          <a:p>
            <a:pPr lvl="0"/>
            <a:r>
              <a:rPr lang="nl-NL" dirty="0"/>
              <a:t>Ondertitel presentatie</a:t>
            </a:r>
          </a:p>
        </p:txBody>
      </p:sp>
      <p:sp>
        <p:nvSpPr>
          <p:cNvPr id="17" name="bk object 18">
            <a:extLst>
              <a:ext uri="{FF2B5EF4-FFF2-40B4-BE49-F238E27FC236}">
                <a16:creationId xmlns:a16="http://schemas.microsoft.com/office/drawing/2014/main" id="{B2CC80A6-A88D-496B-89EB-2F5CF9584244}"/>
              </a:ext>
            </a:extLst>
          </p:cNvPr>
          <p:cNvSpPr/>
          <p:nvPr userDrawn="1"/>
        </p:nvSpPr>
        <p:spPr>
          <a:xfrm>
            <a:off x="1" y="7956299"/>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16" name="object 5">
            <a:extLst>
              <a:ext uri="{FF2B5EF4-FFF2-40B4-BE49-F238E27FC236}">
                <a16:creationId xmlns:a16="http://schemas.microsoft.com/office/drawing/2014/main" id="{843E35B3-6C63-498A-ACED-4963BB131FB3}"/>
              </a:ext>
            </a:extLst>
          </p:cNvPr>
          <p:cNvSpPr/>
          <p:nvPr userDrawn="1"/>
        </p:nvSpPr>
        <p:spPr>
          <a:xfrm>
            <a:off x="744216" y="8307006"/>
            <a:ext cx="2084063" cy="2084060"/>
          </a:xfrm>
          <a:prstGeom prst="rect">
            <a:avLst/>
          </a:prstGeom>
          <a:blipFill>
            <a:blip r:embed="rId2"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4" name="Tijdelijke aanduiding voor afbeelding 23">
            <a:extLst>
              <a:ext uri="{FF2B5EF4-FFF2-40B4-BE49-F238E27FC236}">
                <a16:creationId xmlns:a16="http://schemas.microsoft.com/office/drawing/2014/main" id="{4CFDA1DD-4E71-4D64-AA18-4B88DA85D51D}"/>
              </a:ext>
            </a:extLst>
          </p:cNvPr>
          <p:cNvSpPr>
            <a:spLocks noGrp="1"/>
          </p:cNvSpPr>
          <p:nvPr>
            <p:ph type="pic" sz="quarter" idx="11" hasCustomPrompt="1"/>
          </p:nvPr>
        </p:nvSpPr>
        <p:spPr>
          <a:xfrm>
            <a:off x="13825728" y="8805000"/>
            <a:ext cx="4416552" cy="1586067"/>
          </a:xfrm>
        </p:spPr>
        <p:txBody>
          <a:bodyPr anchor="ctr"/>
          <a:lstStyle>
            <a:lvl1pPr algn="ctr">
              <a:defRPr sz="2667">
                <a:latin typeface="Verdana" panose="020B0604030504040204" pitchFamily="34" charset="0"/>
                <a:ea typeface="Verdana" panose="020B0604030504040204" pitchFamily="34" charset="0"/>
                <a:cs typeface="Verdana" panose="020B0604030504040204" pitchFamily="34" charset="0"/>
              </a:defRPr>
            </a:lvl1pPr>
          </a:lstStyle>
          <a:p>
            <a:r>
              <a:rPr lang="nl-NL" dirty="0"/>
              <a:t>Klik op beeld om logo hogeschool of universiteit toe te voegen</a:t>
            </a:r>
          </a:p>
        </p:txBody>
      </p:sp>
      <p:sp>
        <p:nvSpPr>
          <p:cNvPr id="18" name="bk object 18">
            <a:extLst>
              <a:ext uri="{FF2B5EF4-FFF2-40B4-BE49-F238E27FC236}">
                <a16:creationId xmlns:a16="http://schemas.microsoft.com/office/drawing/2014/main" id="{AF62049E-121A-4DB5-9305-292459940952}"/>
              </a:ext>
            </a:extLst>
          </p:cNvPr>
          <p:cNvSpPr/>
          <p:nvPr userDrawn="1"/>
        </p:nvSpPr>
        <p:spPr>
          <a:xfrm rot="10800000">
            <a:off x="-49963" y="1417"/>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Tree>
    <p:extLst>
      <p:ext uri="{BB962C8B-B14F-4D97-AF65-F5344CB8AC3E}">
        <p14:creationId xmlns:p14="http://schemas.microsoft.com/office/powerpoint/2010/main" val="8875511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el en object">
    <p:spTree>
      <p:nvGrpSpPr>
        <p:cNvPr id="1" name=""/>
        <p:cNvGrpSpPr/>
        <p:nvPr/>
      </p:nvGrpSpPr>
      <p:grpSpPr>
        <a:xfrm>
          <a:off x="0" y="0"/>
          <a:ext cx="0" cy="0"/>
          <a:chOff x="0" y="0"/>
          <a:chExt cx="0" cy="0"/>
        </a:xfrm>
      </p:grpSpPr>
      <p:sp>
        <p:nvSpPr>
          <p:cNvPr id="8" name="Tijdelijke aanduiding voor afbeelding 7">
            <a:extLst>
              <a:ext uri="{FF2B5EF4-FFF2-40B4-BE49-F238E27FC236}">
                <a16:creationId xmlns:a16="http://schemas.microsoft.com/office/drawing/2014/main" id="{56617937-D740-B446-9224-FC6B99A33551}"/>
              </a:ext>
            </a:extLst>
          </p:cNvPr>
          <p:cNvSpPr>
            <a:spLocks noGrp="1"/>
          </p:cNvSpPr>
          <p:nvPr>
            <p:ph type="pic" sz="quarter" idx="10"/>
          </p:nvPr>
        </p:nvSpPr>
        <p:spPr>
          <a:xfrm>
            <a:off x="1" y="0"/>
            <a:ext cx="19202400" cy="10441235"/>
          </a:xfrm>
        </p:spPr>
        <p:txBody>
          <a:bodyPr/>
          <a:lstStyle/>
          <a:p>
            <a:endParaRPr lang="nl-NL"/>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9/12/2018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
        <p:nvSpPr>
          <p:cNvPr id="13" name="Titel 12">
            <a:extLst>
              <a:ext uri="{FF2B5EF4-FFF2-40B4-BE49-F238E27FC236}">
                <a16:creationId xmlns:a16="http://schemas.microsoft.com/office/drawing/2014/main" id="{70FB5F6C-4F5E-7D4D-9558-FF202DFD12F2}"/>
              </a:ext>
            </a:extLst>
          </p:cNvPr>
          <p:cNvSpPr>
            <a:spLocks noGrp="1"/>
          </p:cNvSpPr>
          <p:nvPr>
            <p:ph type="title"/>
          </p:nvPr>
        </p:nvSpPr>
        <p:spPr>
          <a:xfrm>
            <a:off x="1108510" y="1656259"/>
            <a:ext cx="16985379" cy="1127760"/>
          </a:xfrm>
        </p:spPr>
        <p:txBody>
          <a:bodyPr/>
          <a:lstStyle>
            <a:lvl1pPr algn="ctr">
              <a:defRPr>
                <a:solidFill>
                  <a:schemeClr val="bg1"/>
                </a:solidFill>
              </a:defRPr>
            </a:lvl1pPr>
          </a:lstStyle>
          <a:p>
            <a:r>
              <a:rPr lang="nl-NL" dirty="0"/>
              <a:t>Klik om de stijl te bewerken</a:t>
            </a:r>
          </a:p>
        </p:txBody>
      </p:sp>
    </p:spTree>
    <p:extLst>
      <p:ext uri="{BB962C8B-B14F-4D97-AF65-F5344CB8AC3E}">
        <p14:creationId xmlns:p14="http://schemas.microsoft.com/office/powerpoint/2010/main" val="6509004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Tussenpagina">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9200707" cy="10800080"/>
          </a:xfrm>
          <a:custGeom>
            <a:avLst/>
            <a:gdLst/>
            <a:ahLst/>
            <a:cxnLst/>
            <a:rect l="l" t="t" r="r" b="b"/>
            <a:pathLst>
              <a:path w="14400530" h="10800080">
                <a:moveTo>
                  <a:pt x="0" y="10800003"/>
                </a:moveTo>
                <a:lnTo>
                  <a:pt x="14399996" y="10800003"/>
                </a:lnTo>
                <a:lnTo>
                  <a:pt x="14399996" y="0"/>
                </a:lnTo>
                <a:lnTo>
                  <a:pt x="0" y="0"/>
                </a:lnTo>
                <a:lnTo>
                  <a:pt x="0" y="10800003"/>
                </a:lnTo>
                <a:close/>
              </a:path>
            </a:pathLst>
          </a:custGeom>
          <a:solidFill>
            <a:srgbClr val="F58024"/>
          </a:solidFill>
        </p:spPr>
        <p:txBody>
          <a:bodyPr wrap="square" lIns="0" tIns="0" rIns="0" bIns="0" rtlCol="0"/>
          <a:lstStyle/>
          <a:p>
            <a:endParaRPr sz="240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9/12/2018</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
        <p:nvSpPr>
          <p:cNvPr id="13" name="bk object 18">
            <a:extLst>
              <a:ext uri="{FF2B5EF4-FFF2-40B4-BE49-F238E27FC236}">
                <a16:creationId xmlns:a16="http://schemas.microsoft.com/office/drawing/2014/main" id="{289E7FC8-99CA-4DC2-8180-48A97CF60040}"/>
              </a:ext>
            </a:extLst>
          </p:cNvPr>
          <p:cNvSpPr/>
          <p:nvPr userDrawn="1"/>
        </p:nvSpPr>
        <p:spPr>
          <a:xfrm>
            <a:off x="0" y="9951232"/>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14" name="bk object 18">
            <a:extLst>
              <a:ext uri="{FF2B5EF4-FFF2-40B4-BE49-F238E27FC236}">
                <a16:creationId xmlns:a16="http://schemas.microsoft.com/office/drawing/2014/main" id="{A3528663-5EC1-488C-ABF6-D0005424CADD}"/>
              </a:ext>
            </a:extLst>
          </p:cNvPr>
          <p:cNvSpPr/>
          <p:nvPr userDrawn="1"/>
        </p:nvSpPr>
        <p:spPr>
          <a:xfrm rot="10800000">
            <a:off x="-49963" y="1417"/>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15" name="Holder 2">
            <a:extLst>
              <a:ext uri="{FF2B5EF4-FFF2-40B4-BE49-F238E27FC236}">
                <a16:creationId xmlns:a16="http://schemas.microsoft.com/office/drawing/2014/main" id="{A0423FE5-AD45-4650-981C-70BE16098BD4}"/>
              </a:ext>
            </a:extLst>
          </p:cNvPr>
          <p:cNvSpPr>
            <a:spLocks noGrp="1"/>
          </p:cNvSpPr>
          <p:nvPr>
            <p:ph type="title" hasCustomPrompt="1"/>
          </p:nvPr>
        </p:nvSpPr>
        <p:spPr>
          <a:xfrm>
            <a:off x="3231683" y="4692789"/>
            <a:ext cx="12739034" cy="1415772"/>
          </a:xfrm>
        </p:spPr>
        <p:txBody>
          <a:bodyPr lIns="0" tIns="0" rIns="0" bIns="0" anchor="ctr"/>
          <a:lstStyle>
            <a:lvl1pPr algn="ctr">
              <a:defRPr sz="9200" b="1" i="0" cap="all" baseline="0">
                <a:solidFill>
                  <a:schemeClr val="bg1"/>
                </a:solidFill>
                <a:latin typeface="Verdana"/>
                <a:cs typeface="Verdana"/>
              </a:defRPr>
            </a:lvl1pPr>
          </a:lstStyle>
          <a:p>
            <a:r>
              <a:rPr lang="nl-NL" dirty="0"/>
              <a:t>Tussentitel</a:t>
            </a:r>
            <a:endParaRPr dirty="0"/>
          </a:p>
        </p:txBody>
      </p:sp>
      <p:sp>
        <p:nvSpPr>
          <p:cNvPr id="19" name="Tijdelijke aanduiding voor tekst 8">
            <a:extLst>
              <a:ext uri="{FF2B5EF4-FFF2-40B4-BE49-F238E27FC236}">
                <a16:creationId xmlns:a16="http://schemas.microsoft.com/office/drawing/2014/main" id="{67ECAF46-2CE3-4CBD-8DEE-C1AB73FEF883}"/>
              </a:ext>
            </a:extLst>
          </p:cNvPr>
          <p:cNvSpPr>
            <a:spLocks noGrp="1"/>
          </p:cNvSpPr>
          <p:nvPr>
            <p:ph type="body" sz="quarter" idx="10" hasCustomPrompt="1"/>
          </p:nvPr>
        </p:nvSpPr>
        <p:spPr>
          <a:xfrm>
            <a:off x="5295900" y="6467475"/>
            <a:ext cx="8610600" cy="707886"/>
          </a:xfrm>
        </p:spPr>
        <p:txBody>
          <a:bodyPr/>
          <a:lstStyle>
            <a:lvl1pPr algn="ctr">
              <a:defRPr sz="4600">
                <a:latin typeface="Verdana" panose="020B0604030504040204" pitchFamily="34" charset="0"/>
                <a:ea typeface="Verdana" panose="020B0604030504040204" pitchFamily="34" charset="0"/>
                <a:cs typeface="Verdana" panose="020B0604030504040204" pitchFamily="34" charset="0"/>
              </a:defRPr>
            </a:lvl1pPr>
          </a:lstStyle>
          <a:p>
            <a:pPr lvl="0"/>
            <a:r>
              <a:rPr lang="nl-NL" dirty="0"/>
              <a:t>Ondertitel presentatie</a:t>
            </a:r>
          </a:p>
        </p:txBody>
      </p:sp>
    </p:spTree>
    <p:extLst>
      <p:ext uri="{BB962C8B-B14F-4D97-AF65-F5344CB8AC3E}">
        <p14:creationId xmlns:p14="http://schemas.microsoft.com/office/powerpoint/2010/main" val="4020644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_Tussenpagina">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9200707" cy="10800080"/>
          </a:xfrm>
          <a:custGeom>
            <a:avLst/>
            <a:gdLst/>
            <a:ahLst/>
            <a:cxnLst/>
            <a:rect l="l" t="t" r="r" b="b"/>
            <a:pathLst>
              <a:path w="14400530" h="10800080">
                <a:moveTo>
                  <a:pt x="0" y="10800003"/>
                </a:moveTo>
                <a:lnTo>
                  <a:pt x="14399996" y="10800003"/>
                </a:lnTo>
                <a:lnTo>
                  <a:pt x="14399996" y="0"/>
                </a:lnTo>
                <a:lnTo>
                  <a:pt x="0" y="0"/>
                </a:lnTo>
                <a:lnTo>
                  <a:pt x="0" y="10800003"/>
                </a:lnTo>
                <a:close/>
              </a:path>
            </a:pathLst>
          </a:custGeom>
          <a:solidFill>
            <a:srgbClr val="BFBFBF"/>
          </a:solidFill>
        </p:spPr>
        <p:txBody>
          <a:bodyPr wrap="square" lIns="0" tIns="0" rIns="0" bIns="0" rtlCol="0"/>
          <a:lstStyle/>
          <a:p>
            <a:endParaRPr sz="240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9/12/2018</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
        <p:nvSpPr>
          <p:cNvPr id="13" name="bk object 18">
            <a:extLst>
              <a:ext uri="{FF2B5EF4-FFF2-40B4-BE49-F238E27FC236}">
                <a16:creationId xmlns:a16="http://schemas.microsoft.com/office/drawing/2014/main" id="{289E7FC8-99CA-4DC2-8180-48A97CF60040}"/>
              </a:ext>
            </a:extLst>
          </p:cNvPr>
          <p:cNvSpPr/>
          <p:nvPr userDrawn="1"/>
        </p:nvSpPr>
        <p:spPr>
          <a:xfrm>
            <a:off x="0" y="9951232"/>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14" name="bk object 18">
            <a:extLst>
              <a:ext uri="{FF2B5EF4-FFF2-40B4-BE49-F238E27FC236}">
                <a16:creationId xmlns:a16="http://schemas.microsoft.com/office/drawing/2014/main" id="{A3528663-5EC1-488C-ABF6-D0005424CADD}"/>
              </a:ext>
            </a:extLst>
          </p:cNvPr>
          <p:cNvSpPr/>
          <p:nvPr userDrawn="1"/>
        </p:nvSpPr>
        <p:spPr>
          <a:xfrm rot="10800000">
            <a:off x="-49963" y="1417"/>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15" name="Holder 2">
            <a:extLst>
              <a:ext uri="{FF2B5EF4-FFF2-40B4-BE49-F238E27FC236}">
                <a16:creationId xmlns:a16="http://schemas.microsoft.com/office/drawing/2014/main" id="{A0423FE5-AD45-4650-981C-70BE16098BD4}"/>
              </a:ext>
            </a:extLst>
          </p:cNvPr>
          <p:cNvSpPr>
            <a:spLocks noGrp="1"/>
          </p:cNvSpPr>
          <p:nvPr>
            <p:ph type="title" hasCustomPrompt="1"/>
          </p:nvPr>
        </p:nvSpPr>
        <p:spPr>
          <a:xfrm>
            <a:off x="3231683" y="4692789"/>
            <a:ext cx="12739034" cy="1415772"/>
          </a:xfrm>
        </p:spPr>
        <p:txBody>
          <a:bodyPr lIns="0" tIns="0" rIns="0" bIns="0" anchor="ctr"/>
          <a:lstStyle>
            <a:lvl1pPr algn="ctr">
              <a:defRPr sz="9200" b="1" i="0" cap="all" baseline="0">
                <a:solidFill>
                  <a:schemeClr val="bg1"/>
                </a:solidFill>
                <a:latin typeface="Verdana"/>
                <a:cs typeface="Verdana"/>
              </a:defRPr>
            </a:lvl1pPr>
          </a:lstStyle>
          <a:p>
            <a:r>
              <a:rPr lang="nl-NL" dirty="0"/>
              <a:t>Tussentitel</a:t>
            </a:r>
            <a:endParaRPr dirty="0"/>
          </a:p>
        </p:txBody>
      </p:sp>
      <p:sp>
        <p:nvSpPr>
          <p:cNvPr id="19" name="Tijdelijke aanduiding voor tekst 8">
            <a:extLst>
              <a:ext uri="{FF2B5EF4-FFF2-40B4-BE49-F238E27FC236}">
                <a16:creationId xmlns:a16="http://schemas.microsoft.com/office/drawing/2014/main" id="{67ECAF46-2CE3-4CBD-8DEE-C1AB73FEF883}"/>
              </a:ext>
            </a:extLst>
          </p:cNvPr>
          <p:cNvSpPr>
            <a:spLocks noGrp="1"/>
          </p:cNvSpPr>
          <p:nvPr>
            <p:ph type="body" sz="quarter" idx="10" hasCustomPrompt="1"/>
          </p:nvPr>
        </p:nvSpPr>
        <p:spPr>
          <a:xfrm>
            <a:off x="5295900" y="6467475"/>
            <a:ext cx="8610600" cy="707886"/>
          </a:xfrm>
        </p:spPr>
        <p:txBody>
          <a:bodyPr/>
          <a:lstStyle>
            <a:lvl1pPr algn="ctr">
              <a:defRPr sz="4600">
                <a:latin typeface="Verdana" panose="020B0604030504040204" pitchFamily="34" charset="0"/>
                <a:ea typeface="Verdana" panose="020B0604030504040204" pitchFamily="34" charset="0"/>
                <a:cs typeface="Verdana" panose="020B0604030504040204" pitchFamily="34" charset="0"/>
              </a:defRPr>
            </a:lvl1pPr>
          </a:lstStyle>
          <a:p>
            <a:pPr lvl="0"/>
            <a:r>
              <a:rPr lang="nl-NL" dirty="0"/>
              <a:t>Ondertitel presentatie</a:t>
            </a:r>
          </a:p>
        </p:txBody>
      </p:sp>
    </p:spTree>
    <p:extLst>
      <p:ext uri="{BB962C8B-B14F-4D97-AF65-F5344CB8AC3E}">
        <p14:creationId xmlns:p14="http://schemas.microsoft.com/office/powerpoint/2010/main" val="15143299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eldia">
    <p:spTree>
      <p:nvGrpSpPr>
        <p:cNvPr id="1" name=""/>
        <p:cNvGrpSpPr/>
        <p:nvPr/>
      </p:nvGrpSpPr>
      <p:grpSpPr>
        <a:xfrm>
          <a:off x="0" y="0"/>
          <a:ext cx="0" cy="0"/>
          <a:chOff x="0" y="0"/>
          <a:chExt cx="0" cy="0"/>
        </a:xfrm>
      </p:grpSpPr>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9/12/2018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
        <p:nvSpPr>
          <p:cNvPr id="9" name="Titel 4">
            <a:extLst>
              <a:ext uri="{FF2B5EF4-FFF2-40B4-BE49-F238E27FC236}">
                <a16:creationId xmlns:a16="http://schemas.microsoft.com/office/drawing/2014/main" id="{C604931D-24CD-439A-A62C-D0C364CAE3D0}"/>
              </a:ext>
            </a:extLst>
          </p:cNvPr>
          <p:cNvSpPr>
            <a:spLocks noGrp="1"/>
          </p:cNvSpPr>
          <p:nvPr>
            <p:ph type="title" hasCustomPrompt="1"/>
          </p:nvPr>
        </p:nvSpPr>
        <p:spPr>
          <a:xfrm>
            <a:off x="2815991" y="3527703"/>
            <a:ext cx="13570418" cy="1107996"/>
          </a:xfrm>
        </p:spPr>
        <p:txBody>
          <a:bodyPr/>
          <a:lstStyle>
            <a:lvl1pPr algn="ctr">
              <a:defRPr sz="7200" cap="all" baseline="0">
                <a:solidFill>
                  <a:srgbClr val="F58024"/>
                </a:solidFill>
              </a:defRPr>
            </a:lvl1pPr>
          </a:lstStyle>
          <a:p>
            <a:r>
              <a:rPr lang="nl-NL" dirty="0"/>
              <a:t>Titel presentatie</a:t>
            </a:r>
          </a:p>
        </p:txBody>
      </p:sp>
      <p:sp>
        <p:nvSpPr>
          <p:cNvPr id="10" name="Tijdelijke aanduiding voor tekst 6">
            <a:extLst>
              <a:ext uri="{FF2B5EF4-FFF2-40B4-BE49-F238E27FC236}">
                <a16:creationId xmlns:a16="http://schemas.microsoft.com/office/drawing/2014/main" id="{A71B6A3F-D736-4C90-BD07-CD30305055AE}"/>
              </a:ext>
            </a:extLst>
          </p:cNvPr>
          <p:cNvSpPr>
            <a:spLocks noGrp="1"/>
          </p:cNvSpPr>
          <p:nvPr>
            <p:ph type="body" sz="quarter" idx="10" hasCustomPrompt="1"/>
          </p:nvPr>
        </p:nvSpPr>
        <p:spPr>
          <a:xfrm>
            <a:off x="4572000" y="5248275"/>
            <a:ext cx="10058400" cy="707886"/>
          </a:xfrm>
        </p:spPr>
        <p:txBody>
          <a:bodyPr/>
          <a:lstStyle>
            <a:lvl1pPr algn="ctr">
              <a:defRPr sz="4600">
                <a:latin typeface="Verdana" panose="020B0604030504040204" pitchFamily="34" charset="0"/>
                <a:ea typeface="Verdana" panose="020B0604030504040204" pitchFamily="34" charset="0"/>
                <a:cs typeface="Verdana" panose="020B0604030504040204" pitchFamily="34" charset="0"/>
              </a:defRPr>
            </a:lvl1pPr>
          </a:lstStyle>
          <a:p>
            <a:pPr lvl="0"/>
            <a:r>
              <a:rPr lang="nl-NL" dirty="0"/>
              <a:t>Ondertitel presentatie</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houd van twee">
    <p:spTree>
      <p:nvGrpSpPr>
        <p:cNvPr id="1" name=""/>
        <p:cNvGrpSpPr/>
        <p:nvPr/>
      </p:nvGrpSpPr>
      <p:grpSpPr>
        <a:xfrm>
          <a:off x="0" y="0"/>
          <a:ext cx="0" cy="0"/>
          <a:chOff x="0" y="0"/>
          <a:chExt cx="0" cy="0"/>
        </a:xfrm>
      </p:grpSpPr>
      <p:sp>
        <p:nvSpPr>
          <p:cNvPr id="2" name="Holder 2"/>
          <p:cNvSpPr>
            <a:spLocks noGrp="1"/>
          </p:cNvSpPr>
          <p:nvPr>
            <p:ph type="title" hasCustomPrompt="1"/>
          </p:nvPr>
        </p:nvSpPr>
        <p:spPr>
          <a:xfrm>
            <a:off x="1108509" y="689737"/>
            <a:ext cx="16985379" cy="923330"/>
          </a:xfrm>
        </p:spPr>
        <p:txBody>
          <a:bodyPr lIns="0" tIns="0" rIns="0" bIns="0"/>
          <a:lstStyle>
            <a:lvl1pPr>
              <a:defRPr sz="6000" b="1" i="0">
                <a:solidFill>
                  <a:srgbClr val="F58024"/>
                </a:solidFill>
                <a:latin typeface="Verdana"/>
                <a:cs typeface="Verdana"/>
              </a:defRPr>
            </a:lvl1pPr>
          </a:lstStyle>
          <a:p>
            <a:r>
              <a:rPr lang="nl-NL" dirty="0" err="1"/>
              <a:t>Heading</a:t>
            </a:r>
            <a:endParaRPr dirty="0"/>
          </a:p>
        </p:txBody>
      </p:sp>
      <p:sp>
        <p:nvSpPr>
          <p:cNvPr id="3" name="Holder 3"/>
          <p:cNvSpPr>
            <a:spLocks noGrp="1" noChangeAspect="1"/>
          </p:cNvSpPr>
          <p:nvPr>
            <p:ph sz="half" idx="2"/>
          </p:nvPr>
        </p:nvSpPr>
        <p:spPr>
          <a:xfrm>
            <a:off x="1108509" y="2484311"/>
            <a:ext cx="8204656" cy="6802564"/>
          </a:xfrm>
          <a:prstGeom prst="rect">
            <a:avLst/>
          </a:prstGeom>
        </p:spPr>
        <p:txBody>
          <a:bodyPr wrap="square" lIns="0" tIns="0" rIns="0" bIns="0">
            <a:noAutofit/>
          </a:bodyPr>
          <a:lstStyle>
            <a:lvl1pPr>
              <a:defRPr/>
            </a:lvl1pPr>
          </a:lstStyle>
          <a:p>
            <a:pPr lvl="0"/>
            <a:r>
              <a:rPr lang="nl-NL"/>
              <a:t>Tekststijl van het model bewerken</a:t>
            </a:r>
          </a:p>
        </p:txBody>
      </p:sp>
      <p:sp>
        <p:nvSpPr>
          <p:cNvPr id="4" name="Holder 4"/>
          <p:cNvSpPr>
            <a:spLocks noGrp="1"/>
          </p:cNvSpPr>
          <p:nvPr>
            <p:ph sz="half" idx="3"/>
          </p:nvPr>
        </p:nvSpPr>
        <p:spPr>
          <a:xfrm>
            <a:off x="9889237" y="2484311"/>
            <a:ext cx="8204651" cy="6802564"/>
          </a:xfrm>
          <a:prstGeom prst="rect">
            <a:avLst/>
          </a:prstGeom>
        </p:spPr>
        <p:txBody>
          <a:bodyPr wrap="square" lIns="0" tIns="0" rIns="0" bIns="0">
            <a:noAutofit/>
          </a:bodyPr>
          <a:lstStyle>
            <a:lvl1pPr>
              <a:defRPr/>
            </a:lvl1pPr>
          </a:lstStyle>
          <a:p>
            <a:pPr lvl="0"/>
            <a:r>
              <a:rPr lang="nl-NL"/>
              <a:t>Tekststijl van het model bewerken</a:t>
            </a: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9/12/2018</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elpagina">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 y="0"/>
            <a:ext cx="19204800" cy="10800080"/>
          </a:xfrm>
          <a:custGeom>
            <a:avLst/>
            <a:gdLst/>
            <a:ahLst/>
            <a:cxnLst/>
            <a:rect l="l" t="t" r="r" b="b"/>
            <a:pathLst>
              <a:path w="14400530" h="10800080">
                <a:moveTo>
                  <a:pt x="0" y="10800003"/>
                </a:moveTo>
                <a:lnTo>
                  <a:pt x="14399996" y="10800003"/>
                </a:lnTo>
                <a:lnTo>
                  <a:pt x="14399996" y="0"/>
                </a:lnTo>
                <a:lnTo>
                  <a:pt x="0" y="0"/>
                </a:lnTo>
                <a:lnTo>
                  <a:pt x="0" y="10800003"/>
                </a:lnTo>
                <a:close/>
              </a:path>
            </a:pathLst>
          </a:custGeom>
          <a:solidFill>
            <a:srgbClr val="F58024"/>
          </a:solidFill>
        </p:spPr>
        <p:txBody>
          <a:bodyPr wrap="square" lIns="0" tIns="0" rIns="0" bIns="0" rtlCol="0"/>
          <a:lstStyle/>
          <a:p>
            <a:endParaRPr sz="2400" dirty="0"/>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9/12/2018</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
        <p:nvSpPr>
          <p:cNvPr id="12" name="bk object 18">
            <a:extLst>
              <a:ext uri="{FF2B5EF4-FFF2-40B4-BE49-F238E27FC236}">
                <a16:creationId xmlns:a16="http://schemas.microsoft.com/office/drawing/2014/main" id="{6E7F8335-A1E6-4C0E-82DA-D561F878755D}"/>
              </a:ext>
            </a:extLst>
          </p:cNvPr>
          <p:cNvSpPr/>
          <p:nvPr userDrawn="1"/>
        </p:nvSpPr>
        <p:spPr>
          <a:xfrm>
            <a:off x="0" y="9951232"/>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13" name="bk object 18">
            <a:extLst>
              <a:ext uri="{FF2B5EF4-FFF2-40B4-BE49-F238E27FC236}">
                <a16:creationId xmlns:a16="http://schemas.microsoft.com/office/drawing/2014/main" id="{44F6D586-5101-4F4C-B9C8-5BF482371A16}"/>
              </a:ext>
            </a:extLst>
          </p:cNvPr>
          <p:cNvSpPr/>
          <p:nvPr userDrawn="1"/>
        </p:nvSpPr>
        <p:spPr>
          <a:xfrm rot="10800000">
            <a:off x="-49963" y="1417"/>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14" name="object 4">
            <a:extLst>
              <a:ext uri="{FF2B5EF4-FFF2-40B4-BE49-F238E27FC236}">
                <a16:creationId xmlns:a16="http://schemas.microsoft.com/office/drawing/2014/main" id="{04CED7EB-8C77-44B8-8E8E-24B34BDAFE5A}"/>
              </a:ext>
            </a:extLst>
          </p:cNvPr>
          <p:cNvSpPr/>
          <p:nvPr userDrawn="1"/>
        </p:nvSpPr>
        <p:spPr>
          <a:xfrm>
            <a:off x="8038153" y="1364798"/>
            <a:ext cx="3126095" cy="3126095"/>
          </a:xfrm>
          <a:prstGeom prst="rect">
            <a:avLst/>
          </a:prstGeom>
          <a:blipFill>
            <a:blip r:embed="rId2"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5" name="Titel 5">
            <a:extLst>
              <a:ext uri="{FF2B5EF4-FFF2-40B4-BE49-F238E27FC236}">
                <a16:creationId xmlns:a16="http://schemas.microsoft.com/office/drawing/2014/main" id="{A7C38D32-3AAF-4148-805C-23D422D9AF52}"/>
              </a:ext>
            </a:extLst>
          </p:cNvPr>
          <p:cNvSpPr>
            <a:spLocks noGrp="1"/>
          </p:cNvSpPr>
          <p:nvPr>
            <p:ph type="title" hasCustomPrompt="1"/>
          </p:nvPr>
        </p:nvSpPr>
        <p:spPr>
          <a:xfrm>
            <a:off x="2816176" y="5525492"/>
            <a:ext cx="13570048" cy="1475383"/>
          </a:xfrm>
        </p:spPr>
        <p:txBody>
          <a:bodyPr/>
          <a:lstStyle>
            <a:lvl1pPr algn="ctr">
              <a:defRPr sz="9200" cap="all" baseline="0">
                <a:solidFill>
                  <a:schemeClr val="bg1"/>
                </a:solidFill>
              </a:defRPr>
            </a:lvl1pPr>
          </a:lstStyle>
          <a:p>
            <a:r>
              <a:rPr lang="nl-NL" dirty="0"/>
              <a:t>Titel presentatie</a:t>
            </a:r>
          </a:p>
        </p:txBody>
      </p:sp>
      <p:sp>
        <p:nvSpPr>
          <p:cNvPr id="19" name="Tijdelijke aanduiding voor tekst 8">
            <a:extLst>
              <a:ext uri="{FF2B5EF4-FFF2-40B4-BE49-F238E27FC236}">
                <a16:creationId xmlns:a16="http://schemas.microsoft.com/office/drawing/2014/main" id="{CB49AF04-AA5C-48CF-B721-5AC226102B74}"/>
              </a:ext>
            </a:extLst>
          </p:cNvPr>
          <p:cNvSpPr>
            <a:spLocks noGrp="1"/>
          </p:cNvSpPr>
          <p:nvPr>
            <p:ph type="body" sz="quarter" idx="10" hasCustomPrompt="1"/>
          </p:nvPr>
        </p:nvSpPr>
        <p:spPr>
          <a:xfrm>
            <a:off x="5295900" y="7283589"/>
            <a:ext cx="8610600" cy="707886"/>
          </a:xfrm>
        </p:spPr>
        <p:txBody>
          <a:bodyPr/>
          <a:lstStyle>
            <a:lvl1pPr algn="ctr">
              <a:defRPr sz="4600">
                <a:latin typeface="Verdana" panose="020B0604030504040204" pitchFamily="34" charset="0"/>
                <a:ea typeface="Verdana" panose="020B0604030504040204" pitchFamily="34" charset="0"/>
                <a:cs typeface="Verdana" panose="020B0604030504040204" pitchFamily="34" charset="0"/>
              </a:defRPr>
            </a:lvl1pPr>
          </a:lstStyle>
          <a:p>
            <a:pPr lvl="0"/>
            <a:r>
              <a:rPr lang="nl-NL" dirty="0"/>
              <a:t>Ondertitel presentatie</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Dankpagina">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9/12/2018</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
        <p:nvSpPr>
          <p:cNvPr id="8" name="object 2">
            <a:extLst>
              <a:ext uri="{FF2B5EF4-FFF2-40B4-BE49-F238E27FC236}">
                <a16:creationId xmlns:a16="http://schemas.microsoft.com/office/drawing/2014/main" id="{013FCBE1-BE9F-47D9-A8D2-D2578A4B0088}"/>
              </a:ext>
            </a:extLst>
          </p:cNvPr>
          <p:cNvSpPr/>
          <p:nvPr userDrawn="1"/>
        </p:nvSpPr>
        <p:spPr>
          <a:xfrm>
            <a:off x="1" y="1"/>
            <a:ext cx="19202400" cy="8577580"/>
          </a:xfrm>
          <a:custGeom>
            <a:avLst/>
            <a:gdLst/>
            <a:ahLst/>
            <a:cxnLst/>
            <a:rect l="l" t="t" r="r" b="b"/>
            <a:pathLst>
              <a:path w="14400530" h="8577580">
                <a:moveTo>
                  <a:pt x="0" y="8576983"/>
                </a:moveTo>
                <a:lnTo>
                  <a:pt x="14399996" y="8576983"/>
                </a:lnTo>
                <a:lnTo>
                  <a:pt x="14399996" y="0"/>
                </a:lnTo>
                <a:lnTo>
                  <a:pt x="0" y="0"/>
                </a:lnTo>
                <a:lnTo>
                  <a:pt x="0" y="8576983"/>
                </a:lnTo>
                <a:close/>
              </a:path>
            </a:pathLst>
          </a:custGeom>
          <a:solidFill>
            <a:srgbClr val="F58024"/>
          </a:solidFill>
        </p:spPr>
        <p:txBody>
          <a:bodyPr wrap="square" lIns="0" tIns="0" rIns="0" bIns="0" rtlCol="0"/>
          <a:lstStyle/>
          <a:p>
            <a:endParaRPr sz="2400" dirty="0"/>
          </a:p>
        </p:txBody>
      </p:sp>
      <p:sp>
        <p:nvSpPr>
          <p:cNvPr id="13" name="bk object 18">
            <a:extLst>
              <a:ext uri="{FF2B5EF4-FFF2-40B4-BE49-F238E27FC236}">
                <a16:creationId xmlns:a16="http://schemas.microsoft.com/office/drawing/2014/main" id="{65948B93-83EE-4DCF-9AE8-F76AFB14E6C3}"/>
              </a:ext>
            </a:extLst>
          </p:cNvPr>
          <p:cNvSpPr/>
          <p:nvPr userDrawn="1"/>
        </p:nvSpPr>
        <p:spPr>
          <a:xfrm>
            <a:off x="1" y="7956299"/>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14" name="object 5">
            <a:extLst>
              <a:ext uri="{FF2B5EF4-FFF2-40B4-BE49-F238E27FC236}">
                <a16:creationId xmlns:a16="http://schemas.microsoft.com/office/drawing/2014/main" id="{9A6D4944-AB69-4FC5-A161-A7998C29F6F3}"/>
              </a:ext>
            </a:extLst>
          </p:cNvPr>
          <p:cNvSpPr/>
          <p:nvPr userDrawn="1"/>
        </p:nvSpPr>
        <p:spPr>
          <a:xfrm>
            <a:off x="744216" y="8307006"/>
            <a:ext cx="2084063" cy="2084060"/>
          </a:xfrm>
          <a:prstGeom prst="rect">
            <a:avLst/>
          </a:prstGeom>
          <a:blipFill>
            <a:blip r:embed="rId2"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6" name="bk object 18">
            <a:extLst>
              <a:ext uri="{FF2B5EF4-FFF2-40B4-BE49-F238E27FC236}">
                <a16:creationId xmlns:a16="http://schemas.microsoft.com/office/drawing/2014/main" id="{C25042D8-12BA-4025-A618-011E6261761C}"/>
              </a:ext>
            </a:extLst>
          </p:cNvPr>
          <p:cNvSpPr/>
          <p:nvPr userDrawn="1"/>
        </p:nvSpPr>
        <p:spPr>
          <a:xfrm rot="10800000">
            <a:off x="-49963" y="1417"/>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24" name="Tijdelijke aanduiding voor afbeelding 23">
            <a:extLst>
              <a:ext uri="{FF2B5EF4-FFF2-40B4-BE49-F238E27FC236}">
                <a16:creationId xmlns:a16="http://schemas.microsoft.com/office/drawing/2014/main" id="{4CFDA1DD-4E71-4D64-AA18-4B88DA85D51D}"/>
              </a:ext>
            </a:extLst>
          </p:cNvPr>
          <p:cNvSpPr>
            <a:spLocks noGrp="1"/>
          </p:cNvSpPr>
          <p:nvPr>
            <p:ph type="pic" sz="quarter" idx="11" hasCustomPrompt="1"/>
          </p:nvPr>
        </p:nvSpPr>
        <p:spPr>
          <a:xfrm>
            <a:off x="13825728" y="8805000"/>
            <a:ext cx="4416552" cy="1586067"/>
          </a:xfrm>
        </p:spPr>
        <p:txBody>
          <a:bodyPr anchor="ctr"/>
          <a:lstStyle>
            <a:lvl1pPr algn="ctr">
              <a:defRPr sz="2667">
                <a:latin typeface="Verdana" panose="020B0604030504040204" pitchFamily="34" charset="0"/>
                <a:ea typeface="Verdana" panose="020B0604030504040204" pitchFamily="34" charset="0"/>
                <a:cs typeface="Verdana" panose="020B0604030504040204" pitchFamily="34" charset="0"/>
              </a:defRPr>
            </a:lvl1pPr>
          </a:lstStyle>
          <a:p>
            <a:r>
              <a:rPr lang="nl-NL" dirty="0"/>
              <a:t>Klik op beeld om logo hogeschool of universiteit toe te voegen</a:t>
            </a:r>
          </a:p>
        </p:txBody>
      </p:sp>
      <p:sp>
        <p:nvSpPr>
          <p:cNvPr id="17" name="Tekstvak 16">
            <a:extLst>
              <a:ext uri="{FF2B5EF4-FFF2-40B4-BE49-F238E27FC236}">
                <a16:creationId xmlns:a16="http://schemas.microsoft.com/office/drawing/2014/main" id="{A2C5A4E7-AC87-46F9-B7B4-2E80D948D503}"/>
              </a:ext>
            </a:extLst>
          </p:cNvPr>
          <p:cNvSpPr txBox="1"/>
          <p:nvPr userDrawn="1"/>
        </p:nvSpPr>
        <p:spPr>
          <a:xfrm>
            <a:off x="5105400" y="3466147"/>
            <a:ext cx="8991600" cy="1538883"/>
          </a:xfrm>
          <a:prstGeom prst="rect">
            <a:avLst/>
          </a:prstGeom>
          <a:noFill/>
        </p:spPr>
        <p:txBody>
          <a:bodyPr wrap="square" rtlCol="0" anchor="ctr">
            <a:spAutoFit/>
          </a:bodyPr>
          <a:lstStyle/>
          <a:p>
            <a:pPr algn="ctr"/>
            <a:r>
              <a:rPr lang="en-GB" sz="9400" b="1" cap="all" baseline="0" dirty="0">
                <a:solidFill>
                  <a:schemeClr val="bg1"/>
                </a:solidFill>
                <a:latin typeface="Verdana" panose="020B0604030504040204" pitchFamily="34" charset="0"/>
                <a:ea typeface="Verdana" panose="020B0604030504040204" pitchFamily="34" charset="0"/>
                <a:cs typeface="Verdana" panose="020B0604030504040204" pitchFamily="34" charset="0"/>
              </a:rPr>
              <a:t>Thank you</a:t>
            </a:r>
          </a:p>
        </p:txBody>
      </p:sp>
    </p:spTree>
    <p:extLst>
      <p:ext uri="{BB962C8B-B14F-4D97-AF65-F5344CB8AC3E}">
        <p14:creationId xmlns:p14="http://schemas.microsoft.com/office/powerpoint/2010/main" val="218318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Titelstijl van model bewerken</a:t>
            </a:r>
            <a:endParaRPr lang="en-US" dirty="0"/>
          </a:p>
        </p:txBody>
      </p:sp>
      <p:sp>
        <p:nvSpPr>
          <p:cNvPr id="3" name="Content Placeholder 2"/>
          <p:cNvSpPr>
            <a:spLocks noGrp="1"/>
          </p:cNvSpPr>
          <p:nvPr>
            <p:ph idx="1"/>
          </p:nvPr>
        </p:nvSpPr>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9/12/2018</a:t>
            </a:fld>
            <a:endParaRPr lang="en-US"/>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6F15528-21DE-4FAA-801E-634DDDAF4B2B}" type="slidenum">
              <a:rPr lang="tr-TR" smtClean="0"/>
              <a:t>‹#›</a:t>
            </a:fld>
            <a:endParaRPr lang="tr-TR"/>
          </a:p>
        </p:txBody>
      </p:sp>
    </p:spTree>
    <p:extLst>
      <p:ext uri="{BB962C8B-B14F-4D97-AF65-F5344CB8AC3E}">
        <p14:creationId xmlns:p14="http://schemas.microsoft.com/office/powerpoint/2010/main" val="988799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310164" y="2692838"/>
            <a:ext cx="16562070" cy="4493061"/>
          </a:xfrm>
        </p:spPr>
        <p:txBody>
          <a:bodyPr anchor="b"/>
          <a:lstStyle>
            <a:lvl1pPr>
              <a:defRPr sz="9450"/>
            </a:lvl1pPr>
          </a:lstStyle>
          <a:p>
            <a:r>
              <a:rPr lang="nl-NL" smtClean="0"/>
              <a:t>Titelstijl van model bewerken</a:t>
            </a:r>
            <a:endParaRPr lang="en-US" dirty="0"/>
          </a:p>
        </p:txBody>
      </p:sp>
      <p:sp>
        <p:nvSpPr>
          <p:cNvPr id="3" name="Text Placeholder 2"/>
          <p:cNvSpPr>
            <a:spLocks noGrp="1"/>
          </p:cNvSpPr>
          <p:nvPr>
            <p:ph type="body" idx="1"/>
          </p:nvPr>
        </p:nvSpPr>
        <p:spPr>
          <a:xfrm>
            <a:off x="1310164" y="7228405"/>
            <a:ext cx="16562070" cy="2362795"/>
          </a:xfrm>
        </p:spPr>
        <p:txBody>
          <a:bodyPr/>
          <a:lstStyle>
            <a:lvl1pPr marL="0" indent="0">
              <a:buNone/>
              <a:defRPr sz="3780">
                <a:solidFill>
                  <a:schemeClr val="tx1">
                    <a:tint val="75000"/>
                  </a:schemeClr>
                </a:solidFill>
              </a:defRPr>
            </a:lvl1pPr>
            <a:lvl2pPr marL="720090" indent="0">
              <a:buNone/>
              <a:defRPr sz="3150">
                <a:solidFill>
                  <a:schemeClr val="tx1">
                    <a:tint val="75000"/>
                  </a:schemeClr>
                </a:solidFill>
              </a:defRPr>
            </a:lvl2pPr>
            <a:lvl3pPr marL="1440180" indent="0">
              <a:buNone/>
              <a:defRPr sz="2835">
                <a:solidFill>
                  <a:schemeClr val="tx1">
                    <a:tint val="75000"/>
                  </a:schemeClr>
                </a:solidFill>
              </a:defRPr>
            </a:lvl3pPr>
            <a:lvl4pPr marL="2160270" indent="0">
              <a:buNone/>
              <a:defRPr sz="2520">
                <a:solidFill>
                  <a:schemeClr val="tx1">
                    <a:tint val="75000"/>
                  </a:schemeClr>
                </a:solidFill>
              </a:defRPr>
            </a:lvl4pPr>
            <a:lvl5pPr marL="2880360" indent="0">
              <a:buNone/>
              <a:defRPr sz="2520">
                <a:solidFill>
                  <a:schemeClr val="tx1">
                    <a:tint val="75000"/>
                  </a:schemeClr>
                </a:solidFill>
              </a:defRPr>
            </a:lvl5pPr>
            <a:lvl6pPr marL="3600450" indent="0">
              <a:buNone/>
              <a:defRPr sz="2520">
                <a:solidFill>
                  <a:schemeClr val="tx1">
                    <a:tint val="75000"/>
                  </a:schemeClr>
                </a:solidFill>
              </a:defRPr>
            </a:lvl6pPr>
            <a:lvl7pPr marL="4320540" indent="0">
              <a:buNone/>
              <a:defRPr sz="2520">
                <a:solidFill>
                  <a:schemeClr val="tx1">
                    <a:tint val="75000"/>
                  </a:schemeClr>
                </a:solidFill>
              </a:defRPr>
            </a:lvl7pPr>
            <a:lvl8pPr marL="5040630" indent="0">
              <a:buNone/>
              <a:defRPr sz="2520">
                <a:solidFill>
                  <a:schemeClr val="tx1">
                    <a:tint val="75000"/>
                  </a:schemeClr>
                </a:solidFill>
              </a:defRPr>
            </a:lvl8pPr>
            <a:lvl9pPr marL="5760720" indent="0">
              <a:buNone/>
              <a:defRPr sz="2520">
                <a:solidFill>
                  <a:schemeClr val="tx1">
                    <a:tint val="75000"/>
                  </a:schemeClr>
                </a:solidFill>
              </a:defRPr>
            </a:lvl9pPr>
          </a:lstStyle>
          <a:p>
            <a:pPr lvl="0"/>
            <a:r>
              <a:rPr lang="nl-NL" smtClean="0"/>
              <a:t>Klik om de tekststijl van het model te bewerken</a:t>
            </a:r>
          </a:p>
        </p:txBody>
      </p:sp>
      <p:sp>
        <p:nvSpPr>
          <p:cNvPr id="4" name="Date Placeholder 3"/>
          <p:cNvSpPr>
            <a:spLocks noGrp="1"/>
          </p:cNvSpPr>
          <p:nvPr>
            <p:ph type="dt" sz="half" idx="10"/>
          </p:nvPr>
        </p:nvSpPr>
        <p:spPr/>
        <p:txBody>
          <a:bodyPr/>
          <a:lstStyle/>
          <a:p>
            <a:fld id="{1D8BD707-D9CF-40AE-B4C6-C98DA3205C09}" type="datetimeFigureOut">
              <a:rPr lang="en-US" smtClean="0"/>
              <a:t>9/12/2018</a:t>
            </a:fld>
            <a:endParaRPr lang="en-US"/>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6F15528-21DE-4FAA-801E-634DDDAF4B2B}" type="slidenum">
              <a:rPr lang="tr-TR" smtClean="0"/>
              <a:t>‹#›</a:t>
            </a:fld>
            <a:endParaRPr lang="tr-TR"/>
          </a:p>
        </p:txBody>
      </p:sp>
    </p:spTree>
    <p:extLst>
      <p:ext uri="{BB962C8B-B14F-4D97-AF65-F5344CB8AC3E}">
        <p14:creationId xmlns:p14="http://schemas.microsoft.com/office/powerpoint/2010/main" val="1517979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Titelstijl van model bewerken</a:t>
            </a:r>
            <a:endParaRPr lang="en-US" dirty="0"/>
          </a:p>
        </p:txBody>
      </p:sp>
      <p:sp>
        <p:nvSpPr>
          <p:cNvPr id="3" name="Content Placeholder 2"/>
          <p:cNvSpPr>
            <a:spLocks noGrp="1"/>
          </p:cNvSpPr>
          <p:nvPr>
            <p:ph sz="half" idx="1"/>
          </p:nvPr>
        </p:nvSpPr>
        <p:spPr>
          <a:xfrm>
            <a:off x="1320165" y="2875360"/>
            <a:ext cx="8161020" cy="6853357"/>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9721215" y="2875360"/>
            <a:ext cx="8161020" cy="6853357"/>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t>9/12/2018</a:t>
            </a:fld>
            <a:endParaRPr lang="en-US"/>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B6F15528-21DE-4FAA-801E-634DDDAF4B2B}" type="slidenum">
              <a:rPr lang="tr-TR" smtClean="0"/>
              <a:t>‹#›</a:t>
            </a:fld>
            <a:endParaRPr lang="tr-TR"/>
          </a:p>
        </p:txBody>
      </p:sp>
    </p:spTree>
    <p:extLst>
      <p:ext uri="{BB962C8B-B14F-4D97-AF65-F5344CB8AC3E}">
        <p14:creationId xmlns:p14="http://schemas.microsoft.com/office/powerpoint/2010/main" val="577410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322666" y="575073"/>
            <a:ext cx="16562070" cy="2087762"/>
          </a:xfrm>
        </p:spPr>
        <p:txBody>
          <a:bodyPr/>
          <a:lstStyle/>
          <a:p>
            <a:r>
              <a:rPr lang="nl-NL" smtClean="0"/>
              <a:t>Titelstijl van model bewerken</a:t>
            </a:r>
            <a:endParaRPr lang="en-US" dirty="0"/>
          </a:p>
        </p:txBody>
      </p:sp>
      <p:sp>
        <p:nvSpPr>
          <p:cNvPr id="3" name="Text Placeholder 2"/>
          <p:cNvSpPr>
            <a:spLocks noGrp="1"/>
          </p:cNvSpPr>
          <p:nvPr>
            <p:ph type="body" idx="1"/>
          </p:nvPr>
        </p:nvSpPr>
        <p:spPr>
          <a:xfrm>
            <a:off x="1322667" y="2647832"/>
            <a:ext cx="8123515" cy="1297661"/>
          </a:xfrm>
        </p:spPr>
        <p:txBody>
          <a:bodyPr anchor="b"/>
          <a:lstStyle>
            <a:lvl1pPr marL="0" indent="0">
              <a:buNone/>
              <a:defRPr sz="3780" b="1"/>
            </a:lvl1pPr>
            <a:lvl2pPr marL="720090" indent="0">
              <a:buNone/>
              <a:defRPr sz="3150" b="1"/>
            </a:lvl2pPr>
            <a:lvl3pPr marL="1440180" indent="0">
              <a:buNone/>
              <a:defRPr sz="2835" b="1"/>
            </a:lvl3pPr>
            <a:lvl4pPr marL="2160270" indent="0">
              <a:buNone/>
              <a:defRPr sz="2520" b="1"/>
            </a:lvl4pPr>
            <a:lvl5pPr marL="2880360" indent="0">
              <a:buNone/>
              <a:defRPr sz="2520" b="1"/>
            </a:lvl5pPr>
            <a:lvl6pPr marL="3600450" indent="0">
              <a:buNone/>
              <a:defRPr sz="2520" b="1"/>
            </a:lvl6pPr>
            <a:lvl7pPr marL="4320540" indent="0">
              <a:buNone/>
              <a:defRPr sz="2520" b="1"/>
            </a:lvl7pPr>
            <a:lvl8pPr marL="5040630" indent="0">
              <a:buNone/>
              <a:defRPr sz="2520" b="1"/>
            </a:lvl8pPr>
            <a:lvl9pPr marL="5760720" indent="0">
              <a:buNone/>
              <a:defRPr sz="2520" b="1"/>
            </a:lvl9pPr>
          </a:lstStyle>
          <a:p>
            <a:pPr lvl="0"/>
            <a:r>
              <a:rPr lang="nl-NL" smtClean="0"/>
              <a:t>Klik om de tekststijl van het model te bewerken</a:t>
            </a:r>
          </a:p>
        </p:txBody>
      </p:sp>
      <p:sp>
        <p:nvSpPr>
          <p:cNvPr id="4" name="Content Placeholder 3"/>
          <p:cNvSpPr>
            <a:spLocks noGrp="1"/>
          </p:cNvSpPr>
          <p:nvPr>
            <p:ph sz="half" idx="2"/>
          </p:nvPr>
        </p:nvSpPr>
        <p:spPr>
          <a:xfrm>
            <a:off x="1322667" y="3945493"/>
            <a:ext cx="8123515" cy="5803226"/>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9721215" y="2647832"/>
            <a:ext cx="8163521" cy="1297661"/>
          </a:xfrm>
        </p:spPr>
        <p:txBody>
          <a:bodyPr anchor="b"/>
          <a:lstStyle>
            <a:lvl1pPr marL="0" indent="0">
              <a:buNone/>
              <a:defRPr sz="3780" b="1"/>
            </a:lvl1pPr>
            <a:lvl2pPr marL="720090" indent="0">
              <a:buNone/>
              <a:defRPr sz="3150" b="1"/>
            </a:lvl2pPr>
            <a:lvl3pPr marL="1440180" indent="0">
              <a:buNone/>
              <a:defRPr sz="2835" b="1"/>
            </a:lvl3pPr>
            <a:lvl4pPr marL="2160270" indent="0">
              <a:buNone/>
              <a:defRPr sz="2520" b="1"/>
            </a:lvl4pPr>
            <a:lvl5pPr marL="2880360" indent="0">
              <a:buNone/>
              <a:defRPr sz="2520" b="1"/>
            </a:lvl5pPr>
            <a:lvl6pPr marL="3600450" indent="0">
              <a:buNone/>
              <a:defRPr sz="2520" b="1"/>
            </a:lvl6pPr>
            <a:lvl7pPr marL="4320540" indent="0">
              <a:buNone/>
              <a:defRPr sz="2520" b="1"/>
            </a:lvl7pPr>
            <a:lvl8pPr marL="5040630" indent="0">
              <a:buNone/>
              <a:defRPr sz="2520" b="1"/>
            </a:lvl8pPr>
            <a:lvl9pPr marL="5760720" indent="0">
              <a:buNone/>
              <a:defRPr sz="2520" b="1"/>
            </a:lvl9pPr>
          </a:lstStyle>
          <a:p>
            <a:pPr lvl="0"/>
            <a:r>
              <a:rPr lang="nl-NL" smtClean="0"/>
              <a:t>Klik om de tekststijl van het model te bewerken</a:t>
            </a:r>
          </a:p>
        </p:txBody>
      </p:sp>
      <p:sp>
        <p:nvSpPr>
          <p:cNvPr id="6" name="Content Placeholder 5"/>
          <p:cNvSpPr>
            <a:spLocks noGrp="1"/>
          </p:cNvSpPr>
          <p:nvPr>
            <p:ph sz="quarter" idx="4"/>
          </p:nvPr>
        </p:nvSpPr>
        <p:spPr>
          <a:xfrm>
            <a:off x="9721215" y="3945493"/>
            <a:ext cx="8163521" cy="5803226"/>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t>9/12/2018</a:t>
            </a:fld>
            <a:endParaRPr lang="en-US"/>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B6F15528-21DE-4FAA-801E-634DDDAF4B2B}" type="slidenum">
              <a:rPr lang="tr-TR" smtClean="0"/>
              <a:t>‹#›</a:t>
            </a:fld>
            <a:endParaRPr lang="tr-TR"/>
          </a:p>
        </p:txBody>
      </p:sp>
    </p:spTree>
    <p:extLst>
      <p:ext uri="{BB962C8B-B14F-4D97-AF65-F5344CB8AC3E}">
        <p14:creationId xmlns:p14="http://schemas.microsoft.com/office/powerpoint/2010/main" val="653870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Titelstijl van model bewerken</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t>9/12/2018</a:t>
            </a:fld>
            <a:endParaRPr lang="en-US"/>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B6F15528-21DE-4FAA-801E-634DDDAF4B2B}" type="slidenum">
              <a:rPr lang="tr-TR" smtClean="0"/>
              <a:t>‹#›</a:t>
            </a:fld>
            <a:endParaRPr lang="tr-TR"/>
          </a:p>
        </p:txBody>
      </p:sp>
    </p:spTree>
    <p:extLst>
      <p:ext uri="{BB962C8B-B14F-4D97-AF65-F5344CB8AC3E}">
        <p14:creationId xmlns:p14="http://schemas.microsoft.com/office/powerpoint/2010/main" val="1596627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t>9/12/2018</a:t>
            </a:fld>
            <a:endParaRPr lang="en-US"/>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B6F15528-21DE-4FAA-801E-634DDDAF4B2B}" type="slidenum">
              <a:rPr lang="tr-TR" smtClean="0"/>
              <a:t>‹#›</a:t>
            </a:fld>
            <a:endParaRPr lang="tr-TR"/>
          </a:p>
        </p:txBody>
      </p:sp>
    </p:spTree>
    <p:extLst>
      <p:ext uri="{BB962C8B-B14F-4D97-AF65-F5344CB8AC3E}">
        <p14:creationId xmlns:p14="http://schemas.microsoft.com/office/powerpoint/2010/main" val="1711769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322667" y="720090"/>
            <a:ext cx="6193273" cy="2520315"/>
          </a:xfrm>
        </p:spPr>
        <p:txBody>
          <a:bodyPr anchor="b"/>
          <a:lstStyle>
            <a:lvl1pPr>
              <a:defRPr sz="5040"/>
            </a:lvl1pPr>
          </a:lstStyle>
          <a:p>
            <a:r>
              <a:rPr lang="nl-NL" smtClean="0"/>
              <a:t>Titelstijl van model bewerken</a:t>
            </a:r>
            <a:endParaRPr lang="en-US" dirty="0"/>
          </a:p>
        </p:txBody>
      </p:sp>
      <p:sp>
        <p:nvSpPr>
          <p:cNvPr id="3" name="Content Placeholder 2"/>
          <p:cNvSpPr>
            <a:spLocks noGrp="1"/>
          </p:cNvSpPr>
          <p:nvPr>
            <p:ph idx="1"/>
          </p:nvPr>
        </p:nvSpPr>
        <p:spPr>
          <a:xfrm>
            <a:off x="8163521" y="1555195"/>
            <a:ext cx="9721215" cy="7675959"/>
          </a:xfrm>
        </p:spPr>
        <p:txBody>
          <a:bodyPr/>
          <a:lstStyle>
            <a:lvl1pPr>
              <a:defRPr sz="5040"/>
            </a:lvl1pPr>
            <a:lvl2pPr>
              <a:defRPr sz="4410"/>
            </a:lvl2pPr>
            <a:lvl3pPr>
              <a:defRPr sz="3780"/>
            </a:lvl3pPr>
            <a:lvl4pPr>
              <a:defRPr sz="3150"/>
            </a:lvl4pPr>
            <a:lvl5pPr>
              <a:defRPr sz="3150"/>
            </a:lvl5pPr>
            <a:lvl6pPr>
              <a:defRPr sz="3150"/>
            </a:lvl6pPr>
            <a:lvl7pPr>
              <a:defRPr sz="3150"/>
            </a:lvl7pPr>
            <a:lvl8pPr>
              <a:defRPr sz="3150"/>
            </a:lvl8pPr>
            <a:lvl9pPr>
              <a:defRPr sz="315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322667" y="3240405"/>
            <a:ext cx="6193273" cy="6003251"/>
          </a:xfrm>
        </p:spPr>
        <p:txBody>
          <a:bodyPr/>
          <a:lstStyle>
            <a:lvl1pPr marL="0" indent="0">
              <a:buNone/>
              <a:defRPr sz="2520"/>
            </a:lvl1pPr>
            <a:lvl2pPr marL="720090" indent="0">
              <a:buNone/>
              <a:defRPr sz="2205"/>
            </a:lvl2pPr>
            <a:lvl3pPr marL="1440180" indent="0">
              <a:buNone/>
              <a:defRPr sz="1890"/>
            </a:lvl3pPr>
            <a:lvl4pPr marL="2160270" indent="0">
              <a:buNone/>
              <a:defRPr sz="1575"/>
            </a:lvl4pPr>
            <a:lvl5pPr marL="2880360" indent="0">
              <a:buNone/>
              <a:defRPr sz="1575"/>
            </a:lvl5pPr>
            <a:lvl6pPr marL="3600450" indent="0">
              <a:buNone/>
              <a:defRPr sz="1575"/>
            </a:lvl6pPr>
            <a:lvl7pPr marL="4320540" indent="0">
              <a:buNone/>
              <a:defRPr sz="1575"/>
            </a:lvl7pPr>
            <a:lvl8pPr marL="5040630" indent="0">
              <a:buNone/>
              <a:defRPr sz="1575"/>
            </a:lvl8pPr>
            <a:lvl9pPr marL="5760720" indent="0">
              <a:buNone/>
              <a:defRPr sz="1575"/>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1D8BD707-D9CF-40AE-B4C6-C98DA3205C09}" type="datetimeFigureOut">
              <a:rPr lang="en-US" smtClean="0"/>
              <a:t>9/12/2018</a:t>
            </a:fld>
            <a:endParaRPr lang="en-US"/>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B6F15528-21DE-4FAA-801E-634DDDAF4B2B}" type="slidenum">
              <a:rPr lang="tr-TR" smtClean="0"/>
              <a:t>‹#›</a:t>
            </a:fld>
            <a:endParaRPr lang="tr-TR"/>
          </a:p>
        </p:txBody>
      </p:sp>
    </p:spTree>
    <p:extLst>
      <p:ext uri="{BB962C8B-B14F-4D97-AF65-F5344CB8AC3E}">
        <p14:creationId xmlns:p14="http://schemas.microsoft.com/office/powerpoint/2010/main" val="20186983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322667" y="720090"/>
            <a:ext cx="6193273" cy="2520315"/>
          </a:xfrm>
        </p:spPr>
        <p:txBody>
          <a:bodyPr anchor="b"/>
          <a:lstStyle>
            <a:lvl1pPr>
              <a:defRPr sz="5040"/>
            </a:lvl1pPr>
          </a:lstStyle>
          <a:p>
            <a:r>
              <a:rPr lang="nl-NL" smtClean="0"/>
              <a:t>Titelstijl van model bewerken</a:t>
            </a:r>
            <a:endParaRPr lang="en-US" dirty="0"/>
          </a:p>
        </p:txBody>
      </p:sp>
      <p:sp>
        <p:nvSpPr>
          <p:cNvPr id="3" name="Picture Placeholder 2"/>
          <p:cNvSpPr>
            <a:spLocks noGrp="1" noChangeAspect="1"/>
          </p:cNvSpPr>
          <p:nvPr>
            <p:ph type="pic" idx="1"/>
          </p:nvPr>
        </p:nvSpPr>
        <p:spPr>
          <a:xfrm>
            <a:off x="8163521" y="1555195"/>
            <a:ext cx="9721215" cy="7675959"/>
          </a:xfrm>
        </p:spPr>
        <p:txBody>
          <a:bodyPr anchor="t"/>
          <a:lstStyle>
            <a:lvl1pPr marL="0" indent="0">
              <a:buNone/>
              <a:defRPr sz="5040"/>
            </a:lvl1pPr>
            <a:lvl2pPr marL="720090" indent="0">
              <a:buNone/>
              <a:defRPr sz="4410"/>
            </a:lvl2pPr>
            <a:lvl3pPr marL="1440180" indent="0">
              <a:buNone/>
              <a:defRPr sz="3780"/>
            </a:lvl3pPr>
            <a:lvl4pPr marL="2160270" indent="0">
              <a:buNone/>
              <a:defRPr sz="3150"/>
            </a:lvl4pPr>
            <a:lvl5pPr marL="2880360" indent="0">
              <a:buNone/>
              <a:defRPr sz="3150"/>
            </a:lvl5pPr>
            <a:lvl6pPr marL="3600450" indent="0">
              <a:buNone/>
              <a:defRPr sz="3150"/>
            </a:lvl6pPr>
            <a:lvl7pPr marL="4320540" indent="0">
              <a:buNone/>
              <a:defRPr sz="3150"/>
            </a:lvl7pPr>
            <a:lvl8pPr marL="5040630" indent="0">
              <a:buNone/>
              <a:defRPr sz="3150"/>
            </a:lvl8pPr>
            <a:lvl9pPr marL="5760720" indent="0">
              <a:buNone/>
              <a:defRPr sz="3150"/>
            </a:lvl9pPr>
          </a:lstStyle>
          <a:p>
            <a:r>
              <a:rPr lang="nl-NL" smtClean="0"/>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1322667" y="3240405"/>
            <a:ext cx="6193273" cy="6003251"/>
          </a:xfrm>
        </p:spPr>
        <p:txBody>
          <a:bodyPr/>
          <a:lstStyle>
            <a:lvl1pPr marL="0" indent="0">
              <a:buNone/>
              <a:defRPr sz="2520"/>
            </a:lvl1pPr>
            <a:lvl2pPr marL="720090" indent="0">
              <a:buNone/>
              <a:defRPr sz="2205"/>
            </a:lvl2pPr>
            <a:lvl3pPr marL="1440180" indent="0">
              <a:buNone/>
              <a:defRPr sz="1890"/>
            </a:lvl3pPr>
            <a:lvl4pPr marL="2160270" indent="0">
              <a:buNone/>
              <a:defRPr sz="1575"/>
            </a:lvl4pPr>
            <a:lvl5pPr marL="2880360" indent="0">
              <a:buNone/>
              <a:defRPr sz="1575"/>
            </a:lvl5pPr>
            <a:lvl6pPr marL="3600450" indent="0">
              <a:buNone/>
              <a:defRPr sz="1575"/>
            </a:lvl6pPr>
            <a:lvl7pPr marL="4320540" indent="0">
              <a:buNone/>
              <a:defRPr sz="1575"/>
            </a:lvl7pPr>
            <a:lvl8pPr marL="5040630" indent="0">
              <a:buNone/>
              <a:defRPr sz="1575"/>
            </a:lvl8pPr>
            <a:lvl9pPr marL="5760720" indent="0">
              <a:buNone/>
              <a:defRPr sz="1575"/>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1D8BD707-D9CF-40AE-B4C6-C98DA3205C09}" type="datetimeFigureOut">
              <a:rPr lang="en-US" smtClean="0"/>
              <a:t>9/12/2018</a:t>
            </a:fld>
            <a:endParaRPr lang="en-US"/>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B6F15528-21DE-4FAA-801E-634DDDAF4B2B}" type="slidenum">
              <a:rPr lang="tr-TR" smtClean="0"/>
              <a:t>‹#›</a:t>
            </a:fld>
            <a:endParaRPr lang="tr-TR"/>
          </a:p>
        </p:txBody>
      </p:sp>
    </p:spTree>
    <p:extLst>
      <p:ext uri="{BB962C8B-B14F-4D97-AF65-F5344CB8AC3E}">
        <p14:creationId xmlns:p14="http://schemas.microsoft.com/office/powerpoint/2010/main" val="1688782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20165" y="575073"/>
            <a:ext cx="16562070" cy="2087762"/>
          </a:xfrm>
          <a:prstGeom prst="rect">
            <a:avLst/>
          </a:prstGeom>
        </p:spPr>
        <p:txBody>
          <a:bodyPr vert="horz" lIns="91440" tIns="45720" rIns="91440" bIns="45720" rtlCol="0" anchor="ctr">
            <a:normAutofit/>
          </a:bodyPr>
          <a:lstStyle/>
          <a:p>
            <a:r>
              <a:rPr lang="nl-NL" smtClean="0"/>
              <a:t>Titelstijl van model bewerken</a:t>
            </a:r>
            <a:endParaRPr lang="en-US" dirty="0"/>
          </a:p>
        </p:txBody>
      </p:sp>
      <p:sp>
        <p:nvSpPr>
          <p:cNvPr id="3" name="Text Placeholder 2"/>
          <p:cNvSpPr>
            <a:spLocks noGrp="1"/>
          </p:cNvSpPr>
          <p:nvPr>
            <p:ph type="body" idx="1"/>
          </p:nvPr>
        </p:nvSpPr>
        <p:spPr>
          <a:xfrm>
            <a:off x="1320165" y="2875360"/>
            <a:ext cx="16562070" cy="6853357"/>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320165" y="10011252"/>
            <a:ext cx="4320540" cy="575072"/>
          </a:xfrm>
          <a:prstGeom prst="rect">
            <a:avLst/>
          </a:prstGeom>
        </p:spPr>
        <p:txBody>
          <a:bodyPr vert="horz" lIns="91440" tIns="45720" rIns="91440" bIns="45720" rtlCol="0" anchor="ctr"/>
          <a:lstStyle>
            <a:lvl1pPr algn="l">
              <a:defRPr sz="1890">
                <a:solidFill>
                  <a:schemeClr val="tx1">
                    <a:tint val="75000"/>
                  </a:schemeClr>
                </a:solidFill>
              </a:defRPr>
            </a:lvl1pPr>
          </a:lstStyle>
          <a:p>
            <a:fld id="{1D8BD707-D9CF-40AE-B4C6-C98DA3205C09}" type="datetimeFigureOut">
              <a:rPr lang="en-US" smtClean="0"/>
              <a:t>9/12/2018</a:t>
            </a:fld>
            <a:endParaRPr lang="en-US"/>
          </a:p>
        </p:txBody>
      </p:sp>
      <p:sp>
        <p:nvSpPr>
          <p:cNvPr id="5" name="Footer Placeholder 4"/>
          <p:cNvSpPr>
            <a:spLocks noGrp="1"/>
          </p:cNvSpPr>
          <p:nvPr>
            <p:ph type="ftr" sz="quarter" idx="3"/>
          </p:nvPr>
        </p:nvSpPr>
        <p:spPr>
          <a:xfrm>
            <a:off x="6360795" y="10011252"/>
            <a:ext cx="6480810" cy="575072"/>
          </a:xfrm>
          <a:prstGeom prst="rect">
            <a:avLst/>
          </a:prstGeom>
        </p:spPr>
        <p:txBody>
          <a:bodyPr vert="horz" lIns="91440" tIns="45720" rIns="91440" bIns="45720" rtlCol="0" anchor="ctr"/>
          <a:lstStyle>
            <a:lvl1pPr algn="ctr">
              <a:defRPr sz="189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13561695" y="10011252"/>
            <a:ext cx="4320540" cy="575072"/>
          </a:xfrm>
          <a:prstGeom prst="rect">
            <a:avLst/>
          </a:prstGeom>
        </p:spPr>
        <p:txBody>
          <a:bodyPr vert="horz" lIns="91440" tIns="45720" rIns="91440" bIns="45720" rtlCol="0" anchor="ctr"/>
          <a:lstStyle>
            <a:lvl1pPr algn="r">
              <a:defRPr sz="1890">
                <a:solidFill>
                  <a:schemeClr val="tx1">
                    <a:tint val="75000"/>
                  </a:schemeClr>
                </a:solidFill>
              </a:defRPr>
            </a:lvl1pPr>
          </a:lstStyle>
          <a:p>
            <a:fld id="{B6F15528-21DE-4FAA-801E-634DDDAF4B2B}" type="slidenum">
              <a:rPr lang="tr-TR" smtClean="0"/>
              <a:t>‹#›</a:t>
            </a:fld>
            <a:endParaRPr lang="tr-TR"/>
          </a:p>
        </p:txBody>
      </p:sp>
      <p:grpSp>
        <p:nvGrpSpPr>
          <p:cNvPr id="7" name="Groep 6">
            <a:extLst>
              <a:ext uri="{FF2B5EF4-FFF2-40B4-BE49-F238E27FC236}">
                <a16:creationId xmlns:a16="http://schemas.microsoft.com/office/drawing/2014/main" id="{1E5BAA4E-F30F-4784-B136-499F0F2B05E2}"/>
              </a:ext>
            </a:extLst>
          </p:cNvPr>
          <p:cNvGrpSpPr/>
          <p:nvPr userDrawn="1"/>
        </p:nvGrpSpPr>
        <p:grpSpPr>
          <a:xfrm>
            <a:off x="-5430" y="9948124"/>
            <a:ext cx="19229430" cy="848994"/>
            <a:chOff x="-5430" y="9948124"/>
            <a:chExt cx="19229430" cy="848994"/>
          </a:xfrm>
        </p:grpSpPr>
        <p:sp>
          <p:nvSpPr>
            <p:cNvPr id="8" name="bk object 16">
              <a:extLst>
                <a:ext uri="{FF2B5EF4-FFF2-40B4-BE49-F238E27FC236}">
                  <a16:creationId xmlns:a16="http://schemas.microsoft.com/office/drawing/2014/main" id="{DD583784-9BB5-45F6-A4B4-0F5D9854BF50}"/>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9" name="bk object 16"/>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10" name="object 2">
            <a:extLst>
              <a:ext uri="{FF2B5EF4-FFF2-40B4-BE49-F238E27FC236}">
                <a16:creationId xmlns:a16="http://schemas.microsoft.com/office/drawing/2014/main" id="{7DDEFDE2-6A1C-F145-AF38-3C0C0981BC60}"/>
              </a:ext>
            </a:extLst>
          </p:cNvPr>
          <p:cNvSpPr/>
          <p:nvPr userDrawn="1"/>
        </p:nvSpPr>
        <p:spPr>
          <a:xfrm>
            <a:off x="161069" y="10080900"/>
            <a:ext cx="583147" cy="583147"/>
          </a:xfrm>
          <a:prstGeom prst="rect">
            <a:avLst/>
          </a:prstGeom>
          <a:blipFill>
            <a:blip r:embed="rId21"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Tree>
    <p:extLst>
      <p:ext uri="{BB962C8B-B14F-4D97-AF65-F5344CB8AC3E}">
        <p14:creationId xmlns:p14="http://schemas.microsoft.com/office/powerpoint/2010/main" val="1604871075"/>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661" r:id="rId16"/>
    <p:sldLayoutId id="2147483663" r:id="rId17"/>
    <p:sldLayoutId id="2147483665" r:id="rId18"/>
    <p:sldLayoutId id="2147483668" r:id="rId19"/>
  </p:sldLayoutIdLst>
  <p:txStyles>
    <p:titleStyle>
      <a:lvl1pPr algn="l" defTabSz="1440180" rtl="0" eaLnBrk="1" latinLnBrk="0" hangingPunct="1">
        <a:lnSpc>
          <a:spcPct val="90000"/>
        </a:lnSpc>
        <a:spcBef>
          <a:spcPct val="0"/>
        </a:spcBef>
        <a:buNone/>
        <a:defRPr sz="6930" kern="1200">
          <a:solidFill>
            <a:schemeClr val="tx1"/>
          </a:solidFill>
          <a:latin typeface="+mj-lt"/>
          <a:ea typeface="+mj-ea"/>
          <a:cs typeface="+mj-cs"/>
        </a:defRPr>
      </a:lvl1pPr>
    </p:titleStyle>
    <p:bodyStyle>
      <a:lvl1pPr marL="360045" indent="-360045" algn="l" defTabSz="1440180" rtl="0" eaLnBrk="1" latinLnBrk="0" hangingPunct="1">
        <a:lnSpc>
          <a:spcPct val="90000"/>
        </a:lnSpc>
        <a:spcBef>
          <a:spcPts val="1575"/>
        </a:spcBef>
        <a:buFont typeface="Arial" panose="020B0604020202020204" pitchFamily="34" charset="0"/>
        <a:buChar char="•"/>
        <a:defRPr sz="4410" kern="1200">
          <a:solidFill>
            <a:schemeClr val="tx1"/>
          </a:solidFill>
          <a:latin typeface="+mn-lt"/>
          <a:ea typeface="+mn-ea"/>
          <a:cs typeface="+mn-cs"/>
        </a:defRPr>
      </a:lvl1pPr>
      <a:lvl2pPr marL="1080135" indent="-360045" algn="l" defTabSz="1440180" rtl="0" eaLnBrk="1" latinLnBrk="0" hangingPunct="1">
        <a:lnSpc>
          <a:spcPct val="90000"/>
        </a:lnSpc>
        <a:spcBef>
          <a:spcPts val="788"/>
        </a:spcBef>
        <a:buFont typeface="Arial" panose="020B0604020202020204" pitchFamily="34" charset="0"/>
        <a:buChar char="•"/>
        <a:defRPr sz="3780" kern="1200">
          <a:solidFill>
            <a:schemeClr val="tx1"/>
          </a:solidFill>
          <a:latin typeface="+mn-lt"/>
          <a:ea typeface="+mn-ea"/>
          <a:cs typeface="+mn-cs"/>
        </a:defRPr>
      </a:lvl2pPr>
      <a:lvl3pPr marL="1800225" indent="-360045" algn="l" defTabSz="1440180" rtl="0" eaLnBrk="1" latinLnBrk="0" hangingPunct="1">
        <a:lnSpc>
          <a:spcPct val="90000"/>
        </a:lnSpc>
        <a:spcBef>
          <a:spcPts val="788"/>
        </a:spcBef>
        <a:buFont typeface="Arial" panose="020B0604020202020204" pitchFamily="34" charset="0"/>
        <a:buChar char="•"/>
        <a:defRPr sz="3150" kern="1200">
          <a:solidFill>
            <a:schemeClr val="tx1"/>
          </a:solidFill>
          <a:latin typeface="+mn-lt"/>
          <a:ea typeface="+mn-ea"/>
          <a:cs typeface="+mn-cs"/>
        </a:defRPr>
      </a:lvl3pPr>
      <a:lvl4pPr marL="2520315" indent="-360045" algn="l" defTabSz="1440180" rtl="0" eaLnBrk="1" latinLnBrk="0" hangingPunct="1">
        <a:lnSpc>
          <a:spcPct val="90000"/>
        </a:lnSpc>
        <a:spcBef>
          <a:spcPts val="788"/>
        </a:spcBef>
        <a:buFont typeface="Arial" panose="020B0604020202020204" pitchFamily="34" charset="0"/>
        <a:buChar char="•"/>
        <a:defRPr sz="2835" kern="1200">
          <a:solidFill>
            <a:schemeClr val="tx1"/>
          </a:solidFill>
          <a:latin typeface="+mn-lt"/>
          <a:ea typeface="+mn-ea"/>
          <a:cs typeface="+mn-cs"/>
        </a:defRPr>
      </a:lvl4pPr>
      <a:lvl5pPr marL="3240405" indent="-360045" algn="l" defTabSz="1440180" rtl="0" eaLnBrk="1" latinLnBrk="0" hangingPunct="1">
        <a:lnSpc>
          <a:spcPct val="90000"/>
        </a:lnSpc>
        <a:spcBef>
          <a:spcPts val="788"/>
        </a:spcBef>
        <a:buFont typeface="Arial" panose="020B0604020202020204" pitchFamily="34" charset="0"/>
        <a:buChar char="•"/>
        <a:defRPr sz="2835" kern="1200">
          <a:solidFill>
            <a:schemeClr val="tx1"/>
          </a:solidFill>
          <a:latin typeface="+mn-lt"/>
          <a:ea typeface="+mn-ea"/>
          <a:cs typeface="+mn-cs"/>
        </a:defRPr>
      </a:lvl5pPr>
      <a:lvl6pPr marL="3960495" indent="-360045" algn="l" defTabSz="1440180" rtl="0" eaLnBrk="1" latinLnBrk="0" hangingPunct="1">
        <a:lnSpc>
          <a:spcPct val="90000"/>
        </a:lnSpc>
        <a:spcBef>
          <a:spcPts val="788"/>
        </a:spcBef>
        <a:buFont typeface="Arial" panose="020B0604020202020204" pitchFamily="34" charset="0"/>
        <a:buChar char="•"/>
        <a:defRPr sz="2835" kern="1200">
          <a:solidFill>
            <a:schemeClr val="tx1"/>
          </a:solidFill>
          <a:latin typeface="+mn-lt"/>
          <a:ea typeface="+mn-ea"/>
          <a:cs typeface="+mn-cs"/>
        </a:defRPr>
      </a:lvl6pPr>
      <a:lvl7pPr marL="4680585" indent="-360045" algn="l" defTabSz="1440180" rtl="0" eaLnBrk="1" latinLnBrk="0" hangingPunct="1">
        <a:lnSpc>
          <a:spcPct val="90000"/>
        </a:lnSpc>
        <a:spcBef>
          <a:spcPts val="788"/>
        </a:spcBef>
        <a:buFont typeface="Arial" panose="020B0604020202020204" pitchFamily="34" charset="0"/>
        <a:buChar char="•"/>
        <a:defRPr sz="2835" kern="1200">
          <a:solidFill>
            <a:schemeClr val="tx1"/>
          </a:solidFill>
          <a:latin typeface="+mn-lt"/>
          <a:ea typeface="+mn-ea"/>
          <a:cs typeface="+mn-cs"/>
        </a:defRPr>
      </a:lvl7pPr>
      <a:lvl8pPr marL="5400675" indent="-360045" algn="l" defTabSz="1440180" rtl="0" eaLnBrk="1" latinLnBrk="0" hangingPunct="1">
        <a:lnSpc>
          <a:spcPct val="90000"/>
        </a:lnSpc>
        <a:spcBef>
          <a:spcPts val="788"/>
        </a:spcBef>
        <a:buFont typeface="Arial" panose="020B0604020202020204" pitchFamily="34" charset="0"/>
        <a:buChar char="•"/>
        <a:defRPr sz="2835" kern="1200">
          <a:solidFill>
            <a:schemeClr val="tx1"/>
          </a:solidFill>
          <a:latin typeface="+mn-lt"/>
          <a:ea typeface="+mn-ea"/>
          <a:cs typeface="+mn-cs"/>
        </a:defRPr>
      </a:lvl8pPr>
      <a:lvl9pPr marL="6120765" indent="-360045" algn="l" defTabSz="1440180" rtl="0" eaLnBrk="1" latinLnBrk="0" hangingPunct="1">
        <a:lnSpc>
          <a:spcPct val="90000"/>
        </a:lnSpc>
        <a:spcBef>
          <a:spcPts val="788"/>
        </a:spcBef>
        <a:buFont typeface="Arial" panose="020B0604020202020204" pitchFamily="34" charset="0"/>
        <a:buChar char="•"/>
        <a:defRPr sz="2835" kern="1200">
          <a:solidFill>
            <a:schemeClr val="tx1"/>
          </a:solidFill>
          <a:latin typeface="+mn-lt"/>
          <a:ea typeface="+mn-ea"/>
          <a:cs typeface="+mn-cs"/>
        </a:defRPr>
      </a:lvl9pPr>
    </p:bodyStyle>
    <p:otherStyle>
      <a:defPPr>
        <a:defRPr lang="en-US"/>
      </a:defPPr>
      <a:lvl1pPr marL="0" algn="l" defTabSz="1440180" rtl="0" eaLnBrk="1" latinLnBrk="0" hangingPunct="1">
        <a:defRPr sz="2835" kern="1200">
          <a:solidFill>
            <a:schemeClr val="tx1"/>
          </a:solidFill>
          <a:latin typeface="+mn-lt"/>
          <a:ea typeface="+mn-ea"/>
          <a:cs typeface="+mn-cs"/>
        </a:defRPr>
      </a:lvl1pPr>
      <a:lvl2pPr marL="720090" algn="l" defTabSz="1440180" rtl="0" eaLnBrk="1" latinLnBrk="0" hangingPunct="1">
        <a:defRPr sz="2835" kern="1200">
          <a:solidFill>
            <a:schemeClr val="tx1"/>
          </a:solidFill>
          <a:latin typeface="+mn-lt"/>
          <a:ea typeface="+mn-ea"/>
          <a:cs typeface="+mn-cs"/>
        </a:defRPr>
      </a:lvl2pPr>
      <a:lvl3pPr marL="1440180" algn="l" defTabSz="1440180" rtl="0" eaLnBrk="1" latinLnBrk="0" hangingPunct="1">
        <a:defRPr sz="2835" kern="1200">
          <a:solidFill>
            <a:schemeClr val="tx1"/>
          </a:solidFill>
          <a:latin typeface="+mn-lt"/>
          <a:ea typeface="+mn-ea"/>
          <a:cs typeface="+mn-cs"/>
        </a:defRPr>
      </a:lvl3pPr>
      <a:lvl4pPr marL="2160270" algn="l" defTabSz="1440180" rtl="0" eaLnBrk="1" latinLnBrk="0" hangingPunct="1">
        <a:defRPr sz="2835" kern="1200">
          <a:solidFill>
            <a:schemeClr val="tx1"/>
          </a:solidFill>
          <a:latin typeface="+mn-lt"/>
          <a:ea typeface="+mn-ea"/>
          <a:cs typeface="+mn-cs"/>
        </a:defRPr>
      </a:lvl4pPr>
      <a:lvl5pPr marL="2880360" algn="l" defTabSz="1440180" rtl="0" eaLnBrk="1" latinLnBrk="0" hangingPunct="1">
        <a:defRPr sz="2835" kern="1200">
          <a:solidFill>
            <a:schemeClr val="tx1"/>
          </a:solidFill>
          <a:latin typeface="+mn-lt"/>
          <a:ea typeface="+mn-ea"/>
          <a:cs typeface="+mn-cs"/>
        </a:defRPr>
      </a:lvl5pPr>
      <a:lvl6pPr marL="3600450" algn="l" defTabSz="1440180" rtl="0" eaLnBrk="1" latinLnBrk="0" hangingPunct="1">
        <a:defRPr sz="2835" kern="1200">
          <a:solidFill>
            <a:schemeClr val="tx1"/>
          </a:solidFill>
          <a:latin typeface="+mn-lt"/>
          <a:ea typeface="+mn-ea"/>
          <a:cs typeface="+mn-cs"/>
        </a:defRPr>
      </a:lvl6pPr>
      <a:lvl7pPr marL="4320540" algn="l" defTabSz="1440180" rtl="0" eaLnBrk="1" latinLnBrk="0" hangingPunct="1">
        <a:defRPr sz="2835" kern="1200">
          <a:solidFill>
            <a:schemeClr val="tx1"/>
          </a:solidFill>
          <a:latin typeface="+mn-lt"/>
          <a:ea typeface="+mn-ea"/>
          <a:cs typeface="+mn-cs"/>
        </a:defRPr>
      </a:lvl7pPr>
      <a:lvl8pPr marL="5040630" algn="l" defTabSz="1440180" rtl="0" eaLnBrk="1" latinLnBrk="0" hangingPunct="1">
        <a:defRPr sz="2835" kern="1200">
          <a:solidFill>
            <a:schemeClr val="tx1"/>
          </a:solidFill>
          <a:latin typeface="+mn-lt"/>
          <a:ea typeface="+mn-ea"/>
          <a:cs typeface="+mn-cs"/>
        </a:defRPr>
      </a:lvl8pPr>
      <a:lvl9pPr marL="5760720" algn="l" defTabSz="1440180" rtl="0" eaLnBrk="1" latinLnBrk="0" hangingPunct="1">
        <a:defRPr sz="283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7.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pn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19.tiff"/></Relationships>
</file>

<file path=ppt/slides/_rels/slide3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34.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7.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0.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4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1.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4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2.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43.xml.rels><?xml version="1.0" encoding="UTF-8" standalone="yes"?>
<Relationships xmlns="http://schemas.openxmlformats.org/package/2006/relationships"><Relationship Id="rId3" Type="http://schemas.openxmlformats.org/officeDocument/2006/relationships/hyperlink" Target="http://www.whitepaperlinkplaceholder.nl/" TargetMode="External"/><Relationship Id="rId2" Type="http://schemas.openxmlformats.org/officeDocument/2006/relationships/notesSlide" Target="../notesSlides/notesSlide43.xml"/><Relationship Id="rId1" Type="http://schemas.openxmlformats.org/officeDocument/2006/relationships/slideLayout" Target="../slideLayouts/slideLayout14.xml"/><Relationship Id="rId6" Type="http://schemas.openxmlformats.org/officeDocument/2006/relationships/hyperlink" Target="https://autoriteitpersoonsgegevens.nl/" TargetMode="External"/><Relationship Id="rId5" Type="http://schemas.openxmlformats.org/officeDocument/2006/relationships/hyperlink" Target="http://eur-lex.europa.eu/legal-content/NL/TXT/PDF/?uri=CELEX:32016R0679&amp;from=en" TargetMode="External"/><Relationship Id="rId4" Type="http://schemas.openxmlformats.org/officeDocument/2006/relationships/hyperlink" Target="https://www.rijksoverheid.nl/documenten/rapporten/2018/01/22/handleiding-algemene-verordening-gegevensbescherming"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4.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Afbeelding 10">
            <a:extLst>
              <a:ext uri="{FF2B5EF4-FFF2-40B4-BE49-F238E27FC236}">
                <a16:creationId xmlns:a16="http://schemas.microsoft.com/office/drawing/2014/main" id="{DFA51AC5-DB5A-C74B-9555-B5DC54356600}"/>
              </a:ext>
            </a:extLst>
          </p:cNvPr>
          <p:cNvPicPr>
            <a:picLocks noChangeAspect="1"/>
          </p:cNvPicPr>
          <p:nvPr/>
        </p:nvPicPr>
        <p:blipFill rotWithShape="1">
          <a:blip r:embed="rId3" cstate="screen">
            <a:alphaModFix amt="44000"/>
            <a:extLst>
              <a:ext uri="{28A0092B-C50C-407E-A947-70E740481C1C}">
                <a14:useLocalDpi xmlns:a14="http://schemas.microsoft.com/office/drawing/2010/main"/>
              </a:ext>
            </a:extLst>
          </a:blip>
          <a:srcRect/>
          <a:stretch/>
        </p:blipFill>
        <p:spPr>
          <a:xfrm>
            <a:off x="-39619" y="288107"/>
            <a:ext cx="19240326" cy="8352928"/>
          </a:xfrm>
          <a:prstGeom prst="rect">
            <a:avLst/>
          </a:prstGeom>
        </p:spPr>
      </p:pic>
      <p:sp>
        <p:nvSpPr>
          <p:cNvPr id="2" name="Titel 1">
            <a:extLst>
              <a:ext uri="{FF2B5EF4-FFF2-40B4-BE49-F238E27FC236}">
                <a16:creationId xmlns:a16="http://schemas.microsoft.com/office/drawing/2014/main" id="{26711885-0CDC-4056-B61D-6BFBE261DB13}"/>
              </a:ext>
            </a:extLst>
          </p:cNvPr>
          <p:cNvSpPr>
            <a:spLocks noGrp="1"/>
          </p:cNvSpPr>
          <p:nvPr>
            <p:ph type="title"/>
          </p:nvPr>
        </p:nvSpPr>
        <p:spPr>
          <a:xfrm>
            <a:off x="384176" y="3527703"/>
            <a:ext cx="18434048" cy="1231106"/>
          </a:xfrm>
        </p:spPr>
        <p:txBody>
          <a:bodyPr/>
          <a:lstStyle/>
          <a:p>
            <a:r>
              <a:rPr lang="en-GB" sz="8000" dirty="0"/>
              <a:t>SURF PRIVACY AWARENESS</a:t>
            </a:r>
          </a:p>
        </p:txBody>
      </p:sp>
      <p:sp>
        <p:nvSpPr>
          <p:cNvPr id="3" name="Tijdelijke aanduiding voor tekst 2">
            <a:extLst>
              <a:ext uri="{FF2B5EF4-FFF2-40B4-BE49-F238E27FC236}">
                <a16:creationId xmlns:a16="http://schemas.microsoft.com/office/drawing/2014/main" id="{11D75418-186F-4714-9DB3-2F059E65DEC9}"/>
              </a:ext>
            </a:extLst>
          </p:cNvPr>
          <p:cNvSpPr>
            <a:spLocks noGrp="1"/>
          </p:cNvSpPr>
          <p:nvPr>
            <p:ph type="body" sz="quarter" idx="10"/>
          </p:nvPr>
        </p:nvSpPr>
        <p:spPr>
          <a:xfrm>
            <a:off x="1608312" y="4766135"/>
            <a:ext cx="15337704" cy="707886"/>
          </a:xfrm>
        </p:spPr>
        <p:txBody>
          <a:bodyPr>
            <a:normAutofit/>
          </a:bodyPr>
          <a:lstStyle/>
          <a:p>
            <a:pPr algn="l"/>
            <a:r>
              <a:rPr lang="en-GB" sz="3200" i="1" dirty="0"/>
              <a:t>Training General Data Protection Regulation with regard to research</a:t>
            </a:r>
          </a:p>
        </p:txBody>
      </p:sp>
      <p:sp>
        <p:nvSpPr>
          <p:cNvPr id="8" name="bk object 18">
            <a:extLst>
              <a:ext uri="{FF2B5EF4-FFF2-40B4-BE49-F238E27FC236}">
                <a16:creationId xmlns:a16="http://schemas.microsoft.com/office/drawing/2014/main" id="{DFED2A6B-3B81-174A-B6F0-749D9B7F927C}"/>
              </a:ext>
            </a:extLst>
          </p:cNvPr>
          <p:cNvSpPr/>
          <p:nvPr/>
        </p:nvSpPr>
        <p:spPr>
          <a:xfrm>
            <a:off x="1" y="7956299"/>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9" name="bk object 18">
            <a:extLst>
              <a:ext uri="{FF2B5EF4-FFF2-40B4-BE49-F238E27FC236}">
                <a16:creationId xmlns:a16="http://schemas.microsoft.com/office/drawing/2014/main" id="{5E1921D5-06F0-724A-86F8-E6311B9C3287}"/>
              </a:ext>
            </a:extLst>
          </p:cNvPr>
          <p:cNvSpPr/>
          <p:nvPr/>
        </p:nvSpPr>
        <p:spPr>
          <a:xfrm rot="10800000">
            <a:off x="-49963" y="1417"/>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12" name="object 5">
            <a:extLst>
              <a:ext uri="{FF2B5EF4-FFF2-40B4-BE49-F238E27FC236}">
                <a16:creationId xmlns:a16="http://schemas.microsoft.com/office/drawing/2014/main" id="{7077866E-7F43-4D4D-8A44-AEF99F9E2E1B}"/>
              </a:ext>
            </a:extLst>
          </p:cNvPr>
          <p:cNvSpPr/>
          <p:nvPr/>
        </p:nvSpPr>
        <p:spPr>
          <a:xfrm>
            <a:off x="744216" y="8307006"/>
            <a:ext cx="2084063" cy="2084060"/>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Tree>
    <p:extLst>
      <p:ext uri="{BB962C8B-B14F-4D97-AF65-F5344CB8AC3E}">
        <p14:creationId xmlns:p14="http://schemas.microsoft.com/office/powerpoint/2010/main" val="1459882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al 17">
            <a:extLst>
              <a:ext uri="{FF2B5EF4-FFF2-40B4-BE49-F238E27FC236}">
                <a16:creationId xmlns:a16="http://schemas.microsoft.com/office/drawing/2014/main" id="{3AE595EA-6C97-DA4E-9838-75A54583D759}"/>
              </a:ext>
            </a:extLst>
          </p:cNvPr>
          <p:cNvSpPr/>
          <p:nvPr/>
        </p:nvSpPr>
        <p:spPr>
          <a:xfrm>
            <a:off x="6399075" y="490353"/>
            <a:ext cx="4360477" cy="4360477"/>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endPar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9" name="Ovaal 18">
            <a:extLst>
              <a:ext uri="{FF2B5EF4-FFF2-40B4-BE49-F238E27FC236}">
                <a16:creationId xmlns:a16="http://schemas.microsoft.com/office/drawing/2014/main" id="{396E1B27-8B48-404E-8000-D8FA0FA5B5D6}"/>
              </a:ext>
            </a:extLst>
          </p:cNvPr>
          <p:cNvSpPr/>
          <p:nvPr/>
        </p:nvSpPr>
        <p:spPr>
          <a:xfrm>
            <a:off x="3912568"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endPar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0" name="Ovaal 19">
            <a:extLst>
              <a:ext uri="{FF2B5EF4-FFF2-40B4-BE49-F238E27FC236}">
                <a16:creationId xmlns:a16="http://schemas.microsoft.com/office/drawing/2014/main" id="{9AF29BDC-0462-644B-8DEF-CA62F60FDAEE}"/>
              </a:ext>
            </a:extLst>
          </p:cNvPr>
          <p:cNvSpPr/>
          <p:nvPr/>
        </p:nvSpPr>
        <p:spPr>
          <a:xfrm>
            <a:off x="8889796"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endPar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grpSp>
        <p:nvGrpSpPr>
          <p:cNvPr id="29" name="Groep 28">
            <a:extLst>
              <a:ext uri="{FF2B5EF4-FFF2-40B4-BE49-F238E27FC236}">
                <a16:creationId xmlns:a16="http://schemas.microsoft.com/office/drawing/2014/main" id="{172C3914-87EF-174A-868B-83099864231E}"/>
              </a:ext>
            </a:extLst>
          </p:cNvPr>
          <p:cNvGrpSpPr/>
          <p:nvPr/>
        </p:nvGrpSpPr>
        <p:grpSpPr>
          <a:xfrm>
            <a:off x="456184" y="490353"/>
            <a:ext cx="2347952" cy="3160705"/>
            <a:chOff x="672208" y="1492131"/>
            <a:chExt cx="4630053" cy="6232764"/>
          </a:xfrm>
        </p:grpSpPr>
        <p:grpSp>
          <p:nvGrpSpPr>
            <p:cNvPr id="17" name="Groep 16">
              <a:extLst>
                <a:ext uri="{FF2B5EF4-FFF2-40B4-BE49-F238E27FC236}">
                  <a16:creationId xmlns:a16="http://schemas.microsoft.com/office/drawing/2014/main" id="{51419105-76EE-1B4A-83C2-4D907A3F5F35}"/>
                </a:ext>
              </a:extLst>
            </p:cNvPr>
            <p:cNvGrpSpPr/>
            <p:nvPr/>
          </p:nvGrpSpPr>
          <p:grpSpPr>
            <a:xfrm>
              <a:off x="672208" y="1492131"/>
              <a:ext cx="4630053" cy="6232764"/>
              <a:chOff x="-335904" y="1872283"/>
              <a:chExt cx="5616624" cy="7560840"/>
            </a:xfrm>
          </p:grpSpPr>
          <p:sp>
            <p:nvSpPr>
              <p:cNvPr id="4" name="Rechthoek 3">
                <a:extLst>
                  <a:ext uri="{FF2B5EF4-FFF2-40B4-BE49-F238E27FC236}">
                    <a16:creationId xmlns:a16="http://schemas.microsoft.com/office/drawing/2014/main" id="{4F2FAECD-890D-4F4C-88C3-6F01A8E82E94}"/>
                  </a:ext>
                </a:extLst>
              </p:cNvPr>
              <p:cNvSpPr/>
              <p:nvPr/>
            </p:nvSpPr>
            <p:spPr>
              <a:xfrm>
                <a:off x="-335904" y="1872283"/>
                <a:ext cx="5616624" cy="7560840"/>
              </a:xfrm>
              <a:prstGeom prst="rect">
                <a:avLst/>
              </a:prstGeom>
              <a:solidFill>
                <a:schemeClr val="bg1"/>
              </a:solidFill>
              <a:ln w="1270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cxnSp>
            <p:nvCxnSpPr>
              <p:cNvPr id="8" name="Rechte verbindingslijn 7">
                <a:extLst>
                  <a:ext uri="{FF2B5EF4-FFF2-40B4-BE49-F238E27FC236}">
                    <a16:creationId xmlns:a16="http://schemas.microsoft.com/office/drawing/2014/main" id="{9200FD58-0DCE-784C-B337-C00C8122A1E7}"/>
                  </a:ext>
                </a:extLst>
              </p:cNvPr>
              <p:cNvCxnSpPr>
                <a:cxnSpLocks/>
              </p:cNvCxnSpPr>
              <p:nvPr/>
            </p:nvCxnSpPr>
            <p:spPr>
              <a:xfrm>
                <a:off x="456184" y="4128534"/>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19465F7D-4586-5143-A0F7-D574795B0B4D}"/>
                  </a:ext>
                </a:extLst>
              </p:cNvPr>
              <p:cNvCxnSpPr>
                <a:cxnSpLocks/>
              </p:cNvCxnSpPr>
              <p:nvPr/>
            </p:nvCxnSpPr>
            <p:spPr>
              <a:xfrm>
                <a:off x="456184" y="4728601"/>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58BE63FE-18FE-9F4D-8901-674576A5BAF9}"/>
                  </a:ext>
                </a:extLst>
              </p:cNvPr>
              <p:cNvCxnSpPr>
                <a:cxnSpLocks/>
              </p:cNvCxnSpPr>
              <p:nvPr/>
            </p:nvCxnSpPr>
            <p:spPr>
              <a:xfrm>
                <a:off x="456184" y="5328667"/>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664E5FCB-6BDE-8842-BDAB-C192454E264E}"/>
                  </a:ext>
                </a:extLst>
              </p:cNvPr>
              <p:cNvCxnSpPr>
                <a:cxnSpLocks/>
              </p:cNvCxnSpPr>
              <p:nvPr/>
            </p:nvCxnSpPr>
            <p:spPr>
              <a:xfrm>
                <a:off x="456184" y="66968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E9D609E0-B9F2-5042-B743-6B6160D4FEB7}"/>
                  </a:ext>
                </a:extLst>
              </p:cNvPr>
              <p:cNvCxnSpPr>
                <a:cxnSpLocks/>
              </p:cNvCxnSpPr>
              <p:nvPr/>
            </p:nvCxnSpPr>
            <p:spPr>
              <a:xfrm>
                <a:off x="456184" y="7296886"/>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858A0169-0308-0F4D-A93D-EADCC76A2245}"/>
                  </a:ext>
                </a:extLst>
              </p:cNvPr>
              <p:cNvCxnSpPr>
                <a:cxnSpLocks/>
              </p:cNvCxnSpPr>
              <p:nvPr/>
            </p:nvCxnSpPr>
            <p:spPr>
              <a:xfrm>
                <a:off x="456184" y="7896953"/>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50FD03CC-F4A8-E042-85E1-1FCC792F95AA}"/>
                  </a:ext>
                </a:extLst>
              </p:cNvPr>
              <p:cNvCxnSpPr>
                <a:cxnSpLocks/>
              </p:cNvCxnSpPr>
              <p:nvPr/>
            </p:nvCxnSpPr>
            <p:spPr>
              <a:xfrm>
                <a:off x="456184" y="84970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8" name="Rechthoek 27">
              <a:extLst>
                <a:ext uri="{FF2B5EF4-FFF2-40B4-BE49-F238E27FC236}">
                  <a16:creationId xmlns:a16="http://schemas.microsoft.com/office/drawing/2014/main" id="{30E8205E-01A7-7A44-BA0A-396EF3732594}"/>
                </a:ext>
              </a:extLst>
            </p:cNvPr>
            <p:cNvSpPr/>
            <p:nvPr/>
          </p:nvSpPr>
          <p:spPr>
            <a:xfrm>
              <a:off x="1212592" y="1971223"/>
              <a:ext cx="2361935" cy="910382"/>
            </a:xfrm>
            <a:prstGeom prst="rect">
              <a:avLst/>
            </a:prstGeom>
          </p:spPr>
          <p:txBody>
            <a:bodyPr wrap="none">
              <a:spAutoFit/>
            </a:bodyPr>
            <a:lstStyle/>
            <a:p>
              <a:r>
                <a:rPr lang="en-GB" sz="2400" b="1" dirty="0">
                  <a:solidFill>
                    <a:srgbClr val="F58024"/>
                  </a:solidFill>
                  <a:latin typeface="Verdana" panose="020B0604030504040204" pitchFamily="34" charset="0"/>
                  <a:ea typeface="Verdana" panose="020B0604030504040204" pitchFamily="34" charset="0"/>
                  <a:cs typeface="Verdana" panose="020B0604030504040204" pitchFamily="34" charset="0"/>
                </a:rPr>
                <a:t>CASE:</a:t>
              </a:r>
            </a:p>
          </p:txBody>
        </p:sp>
      </p:grpSp>
      <p:grpSp>
        <p:nvGrpSpPr>
          <p:cNvPr id="21" name="Groep 20">
            <a:extLst>
              <a:ext uri="{FF2B5EF4-FFF2-40B4-BE49-F238E27FC236}">
                <a16:creationId xmlns:a16="http://schemas.microsoft.com/office/drawing/2014/main" id="{6B6F744A-8CF7-CC4E-B24A-E722048413DA}"/>
              </a:ext>
            </a:extLst>
          </p:cNvPr>
          <p:cNvGrpSpPr/>
          <p:nvPr/>
        </p:nvGrpSpPr>
        <p:grpSpPr>
          <a:xfrm>
            <a:off x="1236080" y="1842098"/>
            <a:ext cx="3396246" cy="3978697"/>
            <a:chOff x="411407" y="5070525"/>
            <a:chExt cx="3745177" cy="4387469"/>
          </a:xfrm>
        </p:grpSpPr>
        <p:sp>
          <p:nvSpPr>
            <p:cNvPr id="95" name="Vrije vorm 94">
              <a:extLst>
                <a:ext uri="{FF2B5EF4-FFF2-40B4-BE49-F238E27FC236}">
                  <a16:creationId xmlns:a16="http://schemas.microsoft.com/office/drawing/2014/main" id="{62188FCD-7C30-E746-BFFC-B76EAF8867F5}"/>
                </a:ext>
              </a:extLst>
            </p:cNvPr>
            <p:cNvSpPr>
              <a:spLocks/>
            </p:cNvSpPr>
            <p:nvPr/>
          </p:nvSpPr>
          <p:spPr bwMode="auto">
            <a:xfrm>
              <a:off x="411407" y="5070525"/>
              <a:ext cx="3745177" cy="4387469"/>
            </a:xfrm>
            <a:custGeom>
              <a:avLst/>
              <a:gdLst>
                <a:gd name="connsiteX0" fmla="*/ 2089059 w 3745177"/>
                <a:gd name="connsiteY0" fmla="*/ 3564976 h 4387469"/>
                <a:gd name="connsiteX1" fmla="*/ 2054377 w 3745177"/>
                <a:gd name="connsiteY1" fmla="*/ 3582642 h 4387469"/>
                <a:gd name="connsiteX2" fmla="*/ 2054377 w 3745177"/>
                <a:gd name="connsiteY2" fmla="*/ 3582984 h 4387469"/>
                <a:gd name="connsiteX3" fmla="*/ 2089031 w 3745177"/>
                <a:gd name="connsiteY3" fmla="*/ 3565285 h 4387469"/>
                <a:gd name="connsiteX4" fmla="*/ 2491242 w 3745177"/>
                <a:gd name="connsiteY4" fmla="*/ 3546362 h 4387469"/>
                <a:gd name="connsiteX5" fmla="*/ 2491499 w 3745177"/>
                <a:gd name="connsiteY5" fmla="*/ 3547412 h 4387469"/>
                <a:gd name="connsiteX6" fmla="*/ 2573080 w 3745177"/>
                <a:gd name="connsiteY6" fmla="*/ 3580744 h 4387469"/>
                <a:gd name="connsiteX7" fmla="*/ 2574122 w 3745177"/>
                <a:gd name="connsiteY7" fmla="*/ 3579973 h 4387469"/>
                <a:gd name="connsiteX8" fmla="*/ 2573415 w 3745177"/>
                <a:gd name="connsiteY8" fmla="*/ 3579853 h 4387469"/>
                <a:gd name="connsiteX9" fmla="*/ 2514900 w 3745177"/>
                <a:gd name="connsiteY9" fmla="*/ 3556004 h 4387469"/>
                <a:gd name="connsiteX10" fmla="*/ 2436899 w 3745177"/>
                <a:gd name="connsiteY10" fmla="*/ 3473053 h 4387469"/>
                <a:gd name="connsiteX11" fmla="*/ 2439003 w 3745177"/>
                <a:gd name="connsiteY11" fmla="*/ 3475918 h 4387469"/>
                <a:gd name="connsiteX12" fmla="*/ 2469302 w 3745177"/>
                <a:gd name="connsiteY12" fmla="*/ 3475918 h 4387469"/>
                <a:gd name="connsiteX13" fmla="*/ 2468599 w 3745177"/>
                <a:gd name="connsiteY13" fmla="*/ 3473053 h 4387469"/>
                <a:gd name="connsiteX14" fmla="*/ 2453859 w 3745177"/>
                <a:gd name="connsiteY14" fmla="*/ 3473053 h 4387469"/>
                <a:gd name="connsiteX15" fmla="*/ 2329551 w 3745177"/>
                <a:gd name="connsiteY15" fmla="*/ 3330652 h 4387469"/>
                <a:gd name="connsiteX16" fmla="*/ 2334011 w 3745177"/>
                <a:gd name="connsiteY16" fmla="*/ 3332930 h 4387469"/>
                <a:gd name="connsiteX17" fmla="*/ 2347432 w 3745177"/>
                <a:gd name="connsiteY17" fmla="*/ 3332930 h 4387469"/>
                <a:gd name="connsiteX18" fmla="*/ 2346314 w 3745177"/>
                <a:gd name="connsiteY18" fmla="*/ 3330652 h 4387469"/>
                <a:gd name="connsiteX19" fmla="*/ 2344130 w 3745177"/>
                <a:gd name="connsiteY19" fmla="*/ 3330652 h 4387469"/>
                <a:gd name="connsiteX20" fmla="*/ 2365798 w 3745177"/>
                <a:gd name="connsiteY20" fmla="*/ 3311796 h 4387469"/>
                <a:gd name="connsiteX21" fmla="*/ 2330894 w 3745177"/>
                <a:gd name="connsiteY21" fmla="*/ 3329549 h 4387469"/>
                <a:gd name="connsiteX22" fmla="*/ 2316168 w 3745177"/>
                <a:gd name="connsiteY22" fmla="*/ 3322059 h 4387469"/>
                <a:gd name="connsiteX23" fmla="*/ 2306979 w 3745177"/>
                <a:gd name="connsiteY23" fmla="*/ 3317386 h 4387469"/>
                <a:gd name="connsiteX24" fmla="*/ 2303575 w 3745177"/>
                <a:gd name="connsiteY24" fmla="*/ 3317386 h 4387469"/>
                <a:gd name="connsiteX25" fmla="*/ 2329198 w 3745177"/>
                <a:gd name="connsiteY25" fmla="*/ 3330472 h 4387469"/>
                <a:gd name="connsiteX26" fmla="*/ 2333212 w 3745177"/>
                <a:gd name="connsiteY26" fmla="*/ 3328427 h 4387469"/>
                <a:gd name="connsiteX27" fmla="*/ 2363783 w 3745177"/>
                <a:gd name="connsiteY27" fmla="*/ 3312853 h 4387469"/>
                <a:gd name="connsiteX28" fmla="*/ 2433661 w 3745177"/>
                <a:gd name="connsiteY28" fmla="*/ 3330652 h 4387469"/>
                <a:gd name="connsiteX29" fmla="*/ 2434855 w 3745177"/>
                <a:gd name="connsiteY29" fmla="*/ 3329435 h 4387469"/>
                <a:gd name="connsiteX30" fmla="*/ 2417337 w 3745177"/>
                <a:gd name="connsiteY30" fmla="*/ 3326775 h 4387469"/>
                <a:gd name="connsiteX31" fmla="*/ 2365798 w 3745177"/>
                <a:gd name="connsiteY31" fmla="*/ 3311796 h 4387469"/>
                <a:gd name="connsiteX32" fmla="*/ 2174937 w 3745177"/>
                <a:gd name="connsiteY32" fmla="*/ 3225297 h 4387469"/>
                <a:gd name="connsiteX33" fmla="*/ 2174937 w 3745177"/>
                <a:gd name="connsiteY33" fmla="*/ 3225436 h 4387469"/>
                <a:gd name="connsiteX34" fmla="*/ 2209798 w 3745177"/>
                <a:gd name="connsiteY34" fmla="*/ 3297134 h 4387469"/>
                <a:gd name="connsiteX35" fmla="*/ 2105214 w 3745177"/>
                <a:gd name="connsiteY35" fmla="*/ 3315058 h 4387469"/>
                <a:gd name="connsiteX36" fmla="*/ 1965769 w 3745177"/>
                <a:gd name="connsiteY36" fmla="*/ 3315058 h 4387469"/>
                <a:gd name="connsiteX37" fmla="*/ 1930908 w 3745177"/>
                <a:gd name="connsiteY37" fmla="*/ 3297134 h 4387469"/>
                <a:gd name="connsiteX38" fmla="*/ 1767427 w 3745177"/>
                <a:gd name="connsiteY38" fmla="*/ 3297134 h 4387469"/>
                <a:gd name="connsiteX39" fmla="*/ 1687333 w 3745177"/>
                <a:gd name="connsiteY39" fmla="*/ 3297134 h 4387469"/>
                <a:gd name="connsiteX40" fmla="*/ 1689853 w 3745177"/>
                <a:gd name="connsiteY40" fmla="*/ 3299702 h 4387469"/>
                <a:gd name="connsiteX41" fmla="*/ 1932869 w 3745177"/>
                <a:gd name="connsiteY41" fmla="*/ 3299702 h 4387469"/>
                <a:gd name="connsiteX42" fmla="*/ 1967586 w 3745177"/>
                <a:gd name="connsiteY42" fmla="*/ 3317386 h 4387469"/>
                <a:gd name="connsiteX43" fmla="*/ 2106452 w 3745177"/>
                <a:gd name="connsiteY43" fmla="*/ 3317386 h 4387469"/>
                <a:gd name="connsiteX44" fmla="*/ 2210602 w 3745177"/>
                <a:gd name="connsiteY44" fmla="*/ 3299702 h 4387469"/>
                <a:gd name="connsiteX45" fmla="*/ 2280035 w 3745177"/>
                <a:gd name="connsiteY45" fmla="*/ 3299702 h 4387469"/>
                <a:gd name="connsiteX46" fmla="*/ 2303779 w 3745177"/>
                <a:gd name="connsiteY46" fmla="*/ 3311796 h 4387469"/>
                <a:gd name="connsiteX47" fmla="*/ 2313442 w 3745177"/>
                <a:gd name="connsiteY47" fmla="*/ 3311796 h 4387469"/>
                <a:gd name="connsiteX48" fmla="*/ 2278537 w 3745177"/>
                <a:gd name="connsiteY48" fmla="*/ 3294044 h 4387469"/>
                <a:gd name="connsiteX49" fmla="*/ 2208728 w 3745177"/>
                <a:gd name="connsiteY49" fmla="*/ 3294044 h 4387469"/>
                <a:gd name="connsiteX50" fmla="*/ 2194003 w 3745177"/>
                <a:gd name="connsiteY50" fmla="*/ 3264086 h 4387469"/>
                <a:gd name="connsiteX51" fmla="*/ 2628109 w 3745177"/>
                <a:gd name="connsiteY51" fmla="*/ 3169735 h 4387469"/>
                <a:gd name="connsiteX52" fmla="*/ 2617448 w 3745177"/>
                <a:gd name="connsiteY52" fmla="*/ 3180599 h 4387469"/>
                <a:gd name="connsiteX53" fmla="*/ 2612785 w 3745177"/>
                <a:gd name="connsiteY53" fmla="*/ 3185350 h 4387469"/>
                <a:gd name="connsiteX54" fmla="*/ 2610596 w 3745177"/>
                <a:gd name="connsiteY54" fmla="*/ 3187581 h 4387469"/>
                <a:gd name="connsiteX55" fmla="*/ 2609970 w 3745177"/>
                <a:gd name="connsiteY55" fmla="*/ 3187581 h 4387469"/>
                <a:gd name="connsiteX56" fmla="*/ 2609311 w 3745177"/>
                <a:gd name="connsiteY56" fmla="*/ 3187805 h 4387469"/>
                <a:gd name="connsiteX57" fmla="*/ 2557772 w 3745177"/>
                <a:gd name="connsiteY57" fmla="*/ 3205280 h 4387469"/>
                <a:gd name="connsiteX58" fmla="*/ 2557549 w 3745177"/>
                <a:gd name="connsiteY58" fmla="*/ 3205508 h 4387469"/>
                <a:gd name="connsiteX59" fmla="*/ 2562497 w 3745177"/>
                <a:gd name="connsiteY59" fmla="*/ 3203827 h 4387469"/>
                <a:gd name="connsiteX60" fmla="*/ 2608354 w 3745177"/>
                <a:gd name="connsiteY60" fmla="*/ 3188252 h 4387469"/>
                <a:gd name="connsiteX61" fmla="*/ 2748108 w 3745177"/>
                <a:gd name="connsiteY61" fmla="*/ 3241652 h 4387469"/>
                <a:gd name="connsiteX62" fmla="*/ 2748108 w 3745177"/>
                <a:gd name="connsiteY62" fmla="*/ 3312853 h 4387469"/>
                <a:gd name="connsiteX63" fmla="*/ 2748108 w 3745177"/>
                <a:gd name="connsiteY63" fmla="*/ 3401853 h 4387469"/>
                <a:gd name="connsiteX64" fmla="*/ 2713170 w 3745177"/>
                <a:gd name="connsiteY64" fmla="*/ 3544253 h 4387469"/>
                <a:gd name="connsiteX65" fmla="*/ 2698430 w 3745177"/>
                <a:gd name="connsiteY65" fmla="*/ 3566781 h 4387469"/>
                <a:gd name="connsiteX66" fmla="*/ 2678377 w 3745177"/>
                <a:gd name="connsiteY66" fmla="*/ 3597429 h 4387469"/>
                <a:gd name="connsiteX67" fmla="*/ 2678747 w 3745177"/>
                <a:gd name="connsiteY67" fmla="*/ 3597493 h 4387469"/>
                <a:gd name="connsiteX68" fmla="*/ 2661407 w 3745177"/>
                <a:gd name="connsiteY68" fmla="*/ 3615447 h 4387469"/>
                <a:gd name="connsiteX69" fmla="*/ 2678747 w 3745177"/>
                <a:gd name="connsiteY69" fmla="*/ 3597493 h 4387469"/>
                <a:gd name="connsiteX70" fmla="*/ 2680915 w 3745177"/>
                <a:gd name="connsiteY70" fmla="*/ 3597493 h 4387469"/>
                <a:gd name="connsiteX71" fmla="*/ 2681014 w 3745177"/>
                <a:gd name="connsiteY71" fmla="*/ 3597493 h 4387469"/>
                <a:gd name="connsiteX72" fmla="*/ 2681194 w 3745177"/>
                <a:gd name="connsiteY72" fmla="*/ 3597218 h 4387469"/>
                <a:gd name="connsiteX73" fmla="*/ 2715672 w 3745177"/>
                <a:gd name="connsiteY73" fmla="*/ 3544515 h 4387469"/>
                <a:gd name="connsiteX74" fmla="*/ 2750697 w 3745177"/>
                <a:gd name="connsiteY74" fmla="*/ 3401742 h 4387469"/>
                <a:gd name="connsiteX75" fmla="*/ 2750697 w 3745177"/>
                <a:gd name="connsiteY75" fmla="*/ 3312508 h 4387469"/>
                <a:gd name="connsiteX76" fmla="*/ 2750697 w 3745177"/>
                <a:gd name="connsiteY76" fmla="*/ 3241122 h 4387469"/>
                <a:gd name="connsiteX77" fmla="*/ 2610596 w 3745177"/>
                <a:gd name="connsiteY77" fmla="*/ 3187581 h 4387469"/>
                <a:gd name="connsiteX78" fmla="*/ 2617448 w 3745177"/>
                <a:gd name="connsiteY78" fmla="*/ 3180599 h 4387469"/>
                <a:gd name="connsiteX79" fmla="*/ 2625920 w 3745177"/>
                <a:gd name="connsiteY79" fmla="*/ 3171966 h 4387469"/>
                <a:gd name="connsiteX80" fmla="*/ 2628109 w 3745177"/>
                <a:gd name="connsiteY80" fmla="*/ 3169735 h 4387469"/>
                <a:gd name="connsiteX81" fmla="*/ 2749747 w 3745177"/>
                <a:gd name="connsiteY81" fmla="*/ 3098763 h 4387469"/>
                <a:gd name="connsiteX82" fmla="*/ 2592677 w 3745177"/>
                <a:gd name="connsiteY82" fmla="*/ 3169774 h 4387469"/>
                <a:gd name="connsiteX83" fmla="*/ 2592677 w 3745177"/>
                <a:gd name="connsiteY83" fmla="*/ 3187527 h 4387469"/>
                <a:gd name="connsiteX84" fmla="*/ 2593084 w 3745177"/>
                <a:gd name="connsiteY84" fmla="*/ 3187527 h 4387469"/>
                <a:gd name="connsiteX85" fmla="*/ 2593084 w 3745177"/>
                <a:gd name="connsiteY85" fmla="*/ 3185350 h 4387469"/>
                <a:gd name="connsiteX86" fmla="*/ 2593084 w 3745177"/>
                <a:gd name="connsiteY86" fmla="*/ 3169735 h 4387469"/>
                <a:gd name="connsiteX87" fmla="*/ 2698672 w 3745177"/>
                <a:gd name="connsiteY87" fmla="*/ 3121911 h 4387469"/>
                <a:gd name="connsiteX88" fmla="*/ 2749762 w 3745177"/>
                <a:gd name="connsiteY88" fmla="*/ 3098771 h 4387469"/>
                <a:gd name="connsiteX89" fmla="*/ 3643006 w 3745177"/>
                <a:gd name="connsiteY89" fmla="*/ 2988987 h 4387469"/>
                <a:gd name="connsiteX90" fmla="*/ 3695854 w 3745177"/>
                <a:gd name="connsiteY90" fmla="*/ 3060518 h 4387469"/>
                <a:gd name="connsiteX91" fmla="*/ 3695854 w 3745177"/>
                <a:gd name="connsiteY91" fmla="*/ 3185697 h 4387469"/>
                <a:gd name="connsiteX92" fmla="*/ 3695854 w 3745177"/>
                <a:gd name="connsiteY92" fmla="*/ 3260208 h 4387469"/>
                <a:gd name="connsiteX93" fmla="*/ 3554925 w 3745177"/>
                <a:gd name="connsiteY93" fmla="*/ 3743040 h 4387469"/>
                <a:gd name="connsiteX94" fmla="*/ 3484460 w 3745177"/>
                <a:gd name="connsiteY94" fmla="*/ 3760922 h 4387469"/>
                <a:gd name="connsiteX95" fmla="*/ 3413995 w 3745177"/>
                <a:gd name="connsiteY95" fmla="*/ 3778805 h 4387469"/>
                <a:gd name="connsiteX96" fmla="*/ 3343530 w 3745177"/>
                <a:gd name="connsiteY96" fmla="*/ 3725157 h 4387469"/>
                <a:gd name="connsiteX97" fmla="*/ 3343530 w 3745177"/>
                <a:gd name="connsiteY97" fmla="*/ 3635744 h 4387469"/>
                <a:gd name="connsiteX98" fmla="*/ 3325914 w 3745177"/>
                <a:gd name="connsiteY98" fmla="*/ 3564213 h 4387469"/>
                <a:gd name="connsiteX99" fmla="*/ 3361147 w 3745177"/>
                <a:gd name="connsiteY99" fmla="*/ 3492682 h 4387469"/>
                <a:gd name="connsiteX100" fmla="*/ 3396379 w 3745177"/>
                <a:gd name="connsiteY100" fmla="*/ 3403269 h 4387469"/>
                <a:gd name="connsiteX101" fmla="*/ 3361147 w 3745177"/>
                <a:gd name="connsiteY101" fmla="*/ 3260208 h 4387469"/>
                <a:gd name="connsiteX102" fmla="*/ 3413995 w 3745177"/>
                <a:gd name="connsiteY102" fmla="*/ 3221462 h 4387469"/>
                <a:gd name="connsiteX103" fmla="*/ 3484460 w 3745177"/>
                <a:gd name="connsiteY103" fmla="*/ 3167814 h 4387469"/>
                <a:gd name="connsiteX104" fmla="*/ 3554925 w 3745177"/>
                <a:gd name="connsiteY104" fmla="*/ 3060518 h 4387469"/>
                <a:gd name="connsiteX105" fmla="*/ 2871913 w 3745177"/>
                <a:gd name="connsiteY105" fmla="*/ 2956741 h 4387469"/>
                <a:gd name="connsiteX106" fmla="*/ 2871913 w 3745177"/>
                <a:gd name="connsiteY106" fmla="*/ 3045505 h 4387469"/>
                <a:gd name="connsiteX107" fmla="*/ 2924269 w 3745177"/>
                <a:gd name="connsiteY107" fmla="*/ 3134269 h 4387469"/>
                <a:gd name="connsiteX108" fmla="*/ 2924269 w 3745177"/>
                <a:gd name="connsiteY108" fmla="*/ 3187527 h 4387469"/>
                <a:gd name="connsiteX109" fmla="*/ 2902181 w 3745177"/>
                <a:gd name="connsiteY109" fmla="*/ 3202506 h 4387469"/>
                <a:gd name="connsiteX110" fmla="*/ 2872853 w 3745177"/>
                <a:gd name="connsiteY110" fmla="*/ 3222395 h 4387469"/>
                <a:gd name="connsiteX111" fmla="*/ 2873284 w 3745177"/>
                <a:gd name="connsiteY111" fmla="*/ 3223275 h 4387469"/>
                <a:gd name="connsiteX112" fmla="*/ 2925822 w 3745177"/>
                <a:gd name="connsiteY112" fmla="*/ 3187581 h 4387469"/>
                <a:gd name="connsiteX113" fmla="*/ 2925822 w 3745177"/>
                <a:gd name="connsiteY113" fmla="*/ 3134041 h 4387469"/>
                <a:gd name="connsiteX114" fmla="*/ 2873284 w 3745177"/>
                <a:gd name="connsiteY114" fmla="*/ 3044808 h 4387469"/>
                <a:gd name="connsiteX115" fmla="*/ 2873284 w 3745177"/>
                <a:gd name="connsiteY115" fmla="*/ 3007162 h 4387469"/>
                <a:gd name="connsiteX116" fmla="*/ 2873284 w 3745177"/>
                <a:gd name="connsiteY116" fmla="*/ 2956741 h 4387469"/>
                <a:gd name="connsiteX117" fmla="*/ 2609321 w 3745177"/>
                <a:gd name="connsiteY117" fmla="*/ 2758996 h 4387469"/>
                <a:gd name="connsiteX118" fmla="*/ 2604522 w 3745177"/>
                <a:gd name="connsiteY118" fmla="*/ 2760630 h 4387469"/>
                <a:gd name="connsiteX119" fmla="*/ 2558750 w 3745177"/>
                <a:gd name="connsiteY119" fmla="*/ 2776212 h 4387469"/>
                <a:gd name="connsiteX120" fmla="*/ 2558478 w 3745177"/>
                <a:gd name="connsiteY120" fmla="*/ 2777882 h 4387469"/>
                <a:gd name="connsiteX121" fmla="*/ 2558289 w 3745177"/>
                <a:gd name="connsiteY121" fmla="*/ 2779039 h 4387469"/>
                <a:gd name="connsiteX122" fmla="*/ 2558590 w 3745177"/>
                <a:gd name="connsiteY122" fmla="*/ 2778936 h 4387469"/>
                <a:gd name="connsiteX123" fmla="*/ 2610129 w 3745177"/>
                <a:gd name="connsiteY123" fmla="*/ 2761461 h 4387469"/>
                <a:gd name="connsiteX124" fmla="*/ 2609584 w 3745177"/>
                <a:gd name="connsiteY124" fmla="*/ 2759797 h 4387469"/>
                <a:gd name="connsiteX125" fmla="*/ 2593213 w 3745177"/>
                <a:gd name="connsiteY125" fmla="*/ 2547610 h 4387469"/>
                <a:gd name="connsiteX126" fmla="*/ 2592677 w 3745177"/>
                <a:gd name="connsiteY126" fmla="*/ 2548428 h 4387469"/>
                <a:gd name="connsiteX127" fmla="*/ 2627581 w 3745177"/>
                <a:gd name="connsiteY127" fmla="*/ 2690450 h 4387469"/>
                <a:gd name="connsiteX128" fmla="*/ 2662486 w 3745177"/>
                <a:gd name="connsiteY128" fmla="*/ 2779214 h 4387469"/>
                <a:gd name="connsiteX129" fmla="*/ 2749747 w 3745177"/>
                <a:gd name="connsiteY129" fmla="*/ 2814719 h 4387469"/>
                <a:gd name="connsiteX130" fmla="*/ 2837008 w 3745177"/>
                <a:gd name="connsiteY130" fmla="*/ 2832472 h 4387469"/>
                <a:gd name="connsiteX131" fmla="*/ 2854460 w 3745177"/>
                <a:gd name="connsiteY131" fmla="*/ 2867978 h 4387469"/>
                <a:gd name="connsiteX132" fmla="*/ 2869186 w 3745177"/>
                <a:gd name="connsiteY132" fmla="*/ 2905425 h 4387469"/>
                <a:gd name="connsiteX133" fmla="*/ 2888906 w 3745177"/>
                <a:gd name="connsiteY133" fmla="*/ 2955574 h 4387469"/>
                <a:gd name="connsiteX134" fmla="*/ 2890426 w 3745177"/>
                <a:gd name="connsiteY134" fmla="*/ 2955574 h 4387469"/>
                <a:gd name="connsiteX135" fmla="*/ 2890196 w 3745177"/>
                <a:gd name="connsiteY135" fmla="*/ 2954989 h 4387469"/>
                <a:gd name="connsiteX136" fmla="*/ 2855724 w 3745177"/>
                <a:gd name="connsiteY136" fmla="*/ 2867402 h 4387469"/>
                <a:gd name="connsiteX137" fmla="*/ 2838215 w 3745177"/>
                <a:gd name="connsiteY137" fmla="*/ 2831811 h 4387469"/>
                <a:gd name="connsiteX138" fmla="*/ 2750668 w 3745177"/>
                <a:gd name="connsiteY138" fmla="*/ 2814016 h 4387469"/>
                <a:gd name="connsiteX139" fmla="*/ 2663121 w 3745177"/>
                <a:gd name="connsiteY139" fmla="*/ 2778425 h 4387469"/>
                <a:gd name="connsiteX140" fmla="*/ 2628103 w 3745177"/>
                <a:gd name="connsiteY140" fmla="*/ 2689448 h 4387469"/>
                <a:gd name="connsiteX141" fmla="*/ 2604643 w 3745177"/>
                <a:gd name="connsiteY141" fmla="*/ 2594076 h 4387469"/>
                <a:gd name="connsiteX142" fmla="*/ 2610129 w 3745177"/>
                <a:gd name="connsiteY142" fmla="*/ 2370900 h 4387469"/>
                <a:gd name="connsiteX143" fmla="*/ 2621821 w 3745177"/>
                <a:gd name="connsiteY143" fmla="*/ 2454151 h 4387469"/>
                <a:gd name="connsiteX144" fmla="*/ 2627503 w 3745177"/>
                <a:gd name="connsiteY144" fmla="*/ 2494613 h 4387469"/>
                <a:gd name="connsiteX145" fmla="*/ 2628103 w 3745177"/>
                <a:gd name="connsiteY145" fmla="*/ 2493699 h 4387469"/>
                <a:gd name="connsiteX146" fmla="*/ 2616373 w 3745177"/>
                <a:gd name="connsiteY146" fmla="*/ 2410248 h 4387469"/>
                <a:gd name="connsiteX147" fmla="*/ 2610842 w 3745177"/>
                <a:gd name="connsiteY147" fmla="*/ 2370900 h 4387469"/>
                <a:gd name="connsiteX148" fmla="*/ 2819556 w 3745177"/>
                <a:gd name="connsiteY148" fmla="*/ 2353148 h 4387469"/>
                <a:gd name="connsiteX149" fmla="*/ 2802104 w 3745177"/>
                <a:gd name="connsiteY149" fmla="*/ 2388653 h 4387469"/>
                <a:gd name="connsiteX150" fmla="*/ 2802104 w 3745177"/>
                <a:gd name="connsiteY150" fmla="*/ 2411121 h 4387469"/>
                <a:gd name="connsiteX151" fmla="*/ 2802104 w 3745177"/>
                <a:gd name="connsiteY151" fmla="*/ 2440312 h 4387469"/>
                <a:gd name="connsiteX152" fmla="*/ 2803196 w 3745177"/>
                <a:gd name="connsiteY152" fmla="*/ 2440312 h 4387469"/>
                <a:gd name="connsiteX153" fmla="*/ 2803196 w 3745177"/>
                <a:gd name="connsiteY153" fmla="*/ 2386926 h 4387469"/>
                <a:gd name="connsiteX154" fmla="*/ 2810583 w 3745177"/>
                <a:gd name="connsiteY154" fmla="*/ 2371911 h 4387469"/>
                <a:gd name="connsiteX155" fmla="*/ 2819728 w 3745177"/>
                <a:gd name="connsiteY155" fmla="*/ 2353323 h 4387469"/>
                <a:gd name="connsiteX156" fmla="*/ 1462134 w 3745177"/>
                <a:gd name="connsiteY156" fmla="*/ 2195548 h 4387469"/>
                <a:gd name="connsiteX157" fmla="*/ 1601185 w 3745177"/>
                <a:gd name="connsiteY157" fmla="*/ 2195548 h 4387469"/>
                <a:gd name="connsiteX158" fmla="*/ 1688090 w 3745177"/>
                <a:gd name="connsiteY158" fmla="*/ 2195548 h 4387469"/>
                <a:gd name="connsiteX159" fmla="*/ 1688090 w 3745177"/>
                <a:gd name="connsiteY159" fmla="*/ 2230500 h 4387469"/>
                <a:gd name="connsiteX160" fmla="*/ 1722853 w 3745177"/>
                <a:gd name="connsiteY160" fmla="*/ 2247975 h 4387469"/>
                <a:gd name="connsiteX161" fmla="*/ 1705472 w 3745177"/>
                <a:gd name="connsiteY161" fmla="*/ 2335353 h 4387469"/>
                <a:gd name="connsiteX162" fmla="*/ 1688090 w 3745177"/>
                <a:gd name="connsiteY162" fmla="*/ 2422732 h 4387469"/>
                <a:gd name="connsiteX163" fmla="*/ 1635947 w 3745177"/>
                <a:gd name="connsiteY163" fmla="*/ 2422732 h 4387469"/>
                <a:gd name="connsiteX164" fmla="*/ 1583803 w 3745177"/>
                <a:gd name="connsiteY164" fmla="*/ 2457683 h 4387469"/>
                <a:gd name="connsiteX165" fmla="*/ 1549041 w 3745177"/>
                <a:gd name="connsiteY165" fmla="*/ 2492634 h 4387469"/>
                <a:gd name="connsiteX166" fmla="*/ 1462134 w 3745177"/>
                <a:gd name="connsiteY166" fmla="*/ 2352829 h 4387469"/>
                <a:gd name="connsiteX167" fmla="*/ 1462134 w 3745177"/>
                <a:gd name="connsiteY167" fmla="*/ 2247975 h 4387469"/>
                <a:gd name="connsiteX168" fmla="*/ 2645034 w 3745177"/>
                <a:gd name="connsiteY168" fmla="*/ 2190158 h 4387469"/>
                <a:gd name="connsiteX169" fmla="*/ 2644845 w 3745177"/>
                <a:gd name="connsiteY169" fmla="*/ 2190495 h 4387469"/>
                <a:gd name="connsiteX170" fmla="*/ 2576187 w 3745177"/>
                <a:gd name="connsiteY170" fmla="*/ 2313203 h 4387469"/>
                <a:gd name="connsiteX171" fmla="*/ 2541313 w 3745177"/>
                <a:gd name="connsiteY171" fmla="*/ 2437860 h 4387469"/>
                <a:gd name="connsiteX172" fmla="*/ 2541367 w 3745177"/>
                <a:gd name="connsiteY172" fmla="*/ 2438186 h 4387469"/>
                <a:gd name="connsiteX173" fmla="*/ 2544683 w 3745177"/>
                <a:gd name="connsiteY173" fmla="*/ 2426378 h 4387469"/>
                <a:gd name="connsiteX174" fmla="*/ 2575225 w 3745177"/>
                <a:gd name="connsiteY174" fmla="*/ 2317642 h 4387469"/>
                <a:gd name="connsiteX175" fmla="*/ 2645034 w 3745177"/>
                <a:gd name="connsiteY175" fmla="*/ 2193373 h 4387469"/>
                <a:gd name="connsiteX176" fmla="*/ 1728526 w 3745177"/>
                <a:gd name="connsiteY176" fmla="*/ 2170529 h 4387469"/>
                <a:gd name="connsiteX177" fmla="*/ 1724993 w 3745177"/>
                <a:gd name="connsiteY177" fmla="*/ 2172615 h 4387469"/>
                <a:gd name="connsiteX178" fmla="*/ 1696000 w 3745177"/>
                <a:gd name="connsiteY178" fmla="*/ 2189730 h 4387469"/>
                <a:gd name="connsiteX179" fmla="*/ 1723555 w 3745177"/>
                <a:gd name="connsiteY179" fmla="*/ 2175620 h 4387469"/>
                <a:gd name="connsiteX180" fmla="*/ 2866566 w 3745177"/>
                <a:gd name="connsiteY180" fmla="*/ 2049792 h 4387469"/>
                <a:gd name="connsiteX181" fmla="*/ 2860038 w 3745177"/>
                <a:gd name="connsiteY181" fmla="*/ 2052468 h 4387469"/>
                <a:gd name="connsiteX182" fmla="*/ 2784154 w 3745177"/>
                <a:gd name="connsiteY182" fmla="*/ 2083575 h 4387469"/>
                <a:gd name="connsiteX183" fmla="*/ 2662738 w 3745177"/>
                <a:gd name="connsiteY183" fmla="*/ 2101350 h 4387469"/>
                <a:gd name="connsiteX184" fmla="*/ 2654065 w 3745177"/>
                <a:gd name="connsiteY184" fmla="*/ 2094685 h 4387469"/>
                <a:gd name="connsiteX185" fmla="*/ 2648599 w 3745177"/>
                <a:gd name="connsiteY185" fmla="*/ 2090483 h 4387469"/>
                <a:gd name="connsiteX186" fmla="*/ 2662486 w 3745177"/>
                <a:gd name="connsiteY186" fmla="*/ 2104609 h 4387469"/>
                <a:gd name="connsiteX187" fmla="*/ 2784651 w 3745177"/>
                <a:gd name="connsiteY187" fmla="*/ 2086856 h 4387469"/>
                <a:gd name="connsiteX188" fmla="*/ 2819556 w 3745177"/>
                <a:gd name="connsiteY188" fmla="*/ 2086856 h 4387469"/>
                <a:gd name="connsiteX189" fmla="*/ 2834281 w 3745177"/>
                <a:gd name="connsiteY189" fmla="*/ 2101835 h 4387469"/>
                <a:gd name="connsiteX190" fmla="*/ 2853532 w 3745177"/>
                <a:gd name="connsiteY190" fmla="*/ 2121418 h 4387469"/>
                <a:gd name="connsiteX191" fmla="*/ 2853532 w 3745177"/>
                <a:gd name="connsiteY191" fmla="*/ 2118255 h 4387469"/>
                <a:gd name="connsiteX192" fmla="*/ 2818571 w 3745177"/>
                <a:gd name="connsiteY192" fmla="*/ 2082508 h 4387469"/>
                <a:gd name="connsiteX193" fmla="*/ 2840695 w 3745177"/>
                <a:gd name="connsiteY193" fmla="*/ 2067427 h 4387469"/>
                <a:gd name="connsiteX194" fmla="*/ 2922914 w 3745177"/>
                <a:gd name="connsiteY194" fmla="*/ 2015033 h 4387469"/>
                <a:gd name="connsiteX195" fmla="*/ 2922914 w 3745177"/>
                <a:gd name="connsiteY195" fmla="*/ 2016917 h 4387469"/>
                <a:gd name="connsiteX196" fmla="*/ 2922914 w 3745177"/>
                <a:gd name="connsiteY196" fmla="*/ 2027472 h 4387469"/>
                <a:gd name="connsiteX197" fmla="*/ 2922914 w 3745177"/>
                <a:gd name="connsiteY197" fmla="*/ 2046761 h 4387469"/>
                <a:gd name="connsiteX198" fmla="*/ 2923455 w 3745177"/>
                <a:gd name="connsiteY198" fmla="*/ 2046761 h 4387469"/>
                <a:gd name="connsiteX199" fmla="*/ 2923455 w 3745177"/>
                <a:gd name="connsiteY199" fmla="*/ 2044527 h 4387469"/>
                <a:gd name="connsiteX200" fmla="*/ 2923455 w 3745177"/>
                <a:gd name="connsiteY200" fmla="*/ 2033176 h 4387469"/>
                <a:gd name="connsiteX201" fmla="*/ 2922919 w 3745177"/>
                <a:gd name="connsiteY201" fmla="*/ 2032992 h 4387469"/>
                <a:gd name="connsiteX202" fmla="*/ 2922919 w 3745177"/>
                <a:gd name="connsiteY202" fmla="*/ 2015038 h 4387469"/>
                <a:gd name="connsiteX203" fmla="*/ 1463617 w 3745177"/>
                <a:gd name="connsiteY203" fmla="*/ 1908407 h 4387469"/>
                <a:gd name="connsiteX204" fmla="*/ 1462546 w 3745177"/>
                <a:gd name="connsiteY204" fmla="*/ 1909873 h 4387469"/>
                <a:gd name="connsiteX205" fmla="*/ 1547571 w 3745177"/>
                <a:gd name="connsiteY205" fmla="*/ 1945008 h 4387469"/>
                <a:gd name="connsiteX206" fmla="*/ 1548700 w 3745177"/>
                <a:gd name="connsiteY206" fmla="*/ 1943376 h 4387469"/>
                <a:gd name="connsiteX207" fmla="*/ 3579103 w 3745177"/>
                <a:gd name="connsiteY207" fmla="*/ 1852346 h 4387469"/>
                <a:gd name="connsiteX208" fmla="*/ 3586633 w 3745177"/>
                <a:gd name="connsiteY208" fmla="*/ 1853452 h 4387469"/>
                <a:gd name="connsiteX209" fmla="*/ 3493025 w 3745177"/>
                <a:gd name="connsiteY209" fmla="*/ 1961702 h 4387469"/>
                <a:gd name="connsiteX210" fmla="*/ 3448545 w 3745177"/>
                <a:gd name="connsiteY210" fmla="*/ 2013141 h 4387469"/>
                <a:gd name="connsiteX211" fmla="*/ 3449697 w 3745177"/>
                <a:gd name="connsiteY211" fmla="*/ 2012806 h 4387469"/>
                <a:gd name="connsiteX212" fmla="*/ 3588747 w 3745177"/>
                <a:gd name="connsiteY212" fmla="*/ 1853747 h 4387469"/>
                <a:gd name="connsiteX213" fmla="*/ 2784154 w 3745177"/>
                <a:gd name="connsiteY213" fmla="*/ 1816943 h 4387469"/>
                <a:gd name="connsiteX214" fmla="*/ 2783958 w 3745177"/>
                <a:gd name="connsiteY214" fmla="*/ 1817544 h 4387469"/>
                <a:gd name="connsiteX215" fmla="*/ 2787557 w 3745177"/>
                <a:gd name="connsiteY215" fmla="*/ 1817544 h 4387469"/>
                <a:gd name="connsiteX216" fmla="*/ 2818123 w 3745177"/>
                <a:gd name="connsiteY216" fmla="*/ 1817544 h 4387469"/>
                <a:gd name="connsiteX217" fmla="*/ 2818220 w 3745177"/>
                <a:gd name="connsiteY217" fmla="*/ 1816943 h 4387469"/>
                <a:gd name="connsiteX218" fmla="*/ 2814507 w 3745177"/>
                <a:gd name="connsiteY218" fmla="*/ 1816943 h 4387469"/>
                <a:gd name="connsiteX219" fmla="*/ 2784154 w 3745177"/>
                <a:gd name="connsiteY219" fmla="*/ 1816943 h 4387469"/>
                <a:gd name="connsiteX220" fmla="*/ 1722853 w 3745177"/>
                <a:gd name="connsiteY220" fmla="*/ 1747626 h 4387469"/>
                <a:gd name="connsiteX221" fmla="*/ 1720795 w 3745177"/>
                <a:gd name="connsiteY221" fmla="*/ 1748157 h 4387469"/>
                <a:gd name="connsiteX222" fmla="*/ 1720795 w 3745177"/>
                <a:gd name="connsiteY222" fmla="*/ 1801844 h 4387469"/>
                <a:gd name="connsiteX223" fmla="*/ 1772762 w 3745177"/>
                <a:gd name="connsiteY223" fmla="*/ 1891321 h 4387469"/>
                <a:gd name="connsiteX224" fmla="*/ 1790084 w 3745177"/>
                <a:gd name="connsiteY224" fmla="*/ 1891321 h 4387469"/>
                <a:gd name="connsiteX225" fmla="*/ 1755440 w 3745177"/>
                <a:gd name="connsiteY225" fmla="*/ 1998695 h 4387469"/>
                <a:gd name="connsiteX226" fmla="*/ 1790084 w 3745177"/>
                <a:gd name="connsiteY226" fmla="*/ 2088172 h 4387469"/>
                <a:gd name="connsiteX227" fmla="*/ 1807142 w 3745177"/>
                <a:gd name="connsiteY227" fmla="*/ 2123415 h 4387469"/>
                <a:gd name="connsiteX228" fmla="*/ 1810226 w 3745177"/>
                <a:gd name="connsiteY228" fmla="*/ 2122362 h 4387469"/>
                <a:gd name="connsiteX229" fmla="*/ 1879563 w 3745177"/>
                <a:gd name="connsiteY229" fmla="*/ 2086856 h 4387469"/>
                <a:gd name="connsiteX230" fmla="*/ 1948900 w 3745177"/>
                <a:gd name="connsiteY230" fmla="*/ 2086856 h 4387469"/>
                <a:gd name="connsiteX231" fmla="*/ 1982248 w 3745177"/>
                <a:gd name="connsiteY231" fmla="*/ 2103933 h 4387469"/>
                <a:gd name="connsiteX232" fmla="*/ 1982911 w 3745177"/>
                <a:gd name="connsiteY232" fmla="*/ 2101224 h 4387469"/>
                <a:gd name="connsiteX233" fmla="*/ 1949025 w 3745177"/>
                <a:gd name="connsiteY233" fmla="*/ 2083837 h 4387469"/>
                <a:gd name="connsiteX234" fmla="*/ 1879592 w 3745177"/>
                <a:gd name="connsiteY234" fmla="*/ 2083837 h 4387469"/>
                <a:gd name="connsiteX235" fmla="*/ 1810159 w 3745177"/>
                <a:gd name="connsiteY235" fmla="*/ 2119463 h 4387469"/>
                <a:gd name="connsiteX236" fmla="*/ 1792800 w 3745177"/>
                <a:gd name="connsiteY236" fmla="*/ 2083837 h 4387469"/>
                <a:gd name="connsiteX237" fmla="*/ 1758084 w 3745177"/>
                <a:gd name="connsiteY237" fmla="*/ 1994771 h 4387469"/>
                <a:gd name="connsiteX238" fmla="*/ 1792800 w 3745177"/>
                <a:gd name="connsiteY238" fmla="*/ 1887892 h 4387469"/>
                <a:gd name="connsiteX239" fmla="*/ 1862234 w 3745177"/>
                <a:gd name="connsiteY239" fmla="*/ 1870079 h 4387469"/>
                <a:gd name="connsiteX240" fmla="*/ 1966383 w 3745177"/>
                <a:gd name="connsiteY240" fmla="*/ 1834453 h 4387469"/>
                <a:gd name="connsiteX241" fmla="*/ 1983655 w 3745177"/>
                <a:gd name="connsiteY241" fmla="*/ 1799003 h 4387469"/>
                <a:gd name="connsiteX242" fmla="*/ 1983464 w 3745177"/>
                <a:gd name="connsiteY242" fmla="*/ 1799042 h 4387469"/>
                <a:gd name="connsiteX243" fmla="*/ 1966061 w 3745177"/>
                <a:gd name="connsiteY243" fmla="*/ 1834462 h 4387469"/>
                <a:gd name="connsiteX244" fmla="*/ 1861646 w 3745177"/>
                <a:gd name="connsiteY244" fmla="*/ 1869882 h 4387469"/>
                <a:gd name="connsiteX245" fmla="*/ 1793277 w 3745177"/>
                <a:gd name="connsiteY245" fmla="*/ 1887277 h 4387469"/>
                <a:gd name="connsiteX246" fmla="*/ 1793316 w 3745177"/>
                <a:gd name="connsiteY246" fmla="*/ 1887588 h 4387469"/>
                <a:gd name="connsiteX247" fmla="*/ 1792052 w 3745177"/>
                <a:gd name="connsiteY247" fmla="*/ 1887588 h 4387469"/>
                <a:gd name="connsiteX248" fmla="*/ 1792036 w 3745177"/>
                <a:gd name="connsiteY248" fmla="*/ 1887592 h 4387469"/>
                <a:gd name="connsiteX249" fmla="*/ 1792035 w 3745177"/>
                <a:gd name="connsiteY249" fmla="*/ 1887588 h 4387469"/>
                <a:gd name="connsiteX250" fmla="*/ 1775700 w 3745177"/>
                <a:gd name="connsiteY250" fmla="*/ 1887588 h 4387469"/>
                <a:gd name="connsiteX251" fmla="*/ 1722853 w 3745177"/>
                <a:gd name="connsiteY251" fmla="*/ 1799277 h 4387469"/>
                <a:gd name="connsiteX252" fmla="*/ 783917 w 3745177"/>
                <a:gd name="connsiteY252" fmla="*/ 1746655 h 4387469"/>
                <a:gd name="connsiteX253" fmla="*/ 783154 w 3745177"/>
                <a:gd name="connsiteY253" fmla="*/ 1746811 h 4387469"/>
                <a:gd name="connsiteX254" fmla="*/ 783917 w 3745177"/>
                <a:gd name="connsiteY254" fmla="*/ 1748365 h 4387469"/>
                <a:gd name="connsiteX255" fmla="*/ 591221 w 3745177"/>
                <a:gd name="connsiteY255" fmla="*/ 1710283 h 4387469"/>
                <a:gd name="connsiteX256" fmla="*/ 595146 w 3745177"/>
                <a:gd name="connsiteY256" fmla="*/ 1712280 h 4387469"/>
                <a:gd name="connsiteX257" fmla="*/ 625649 w 3745177"/>
                <a:gd name="connsiteY257" fmla="*/ 1727797 h 4387469"/>
                <a:gd name="connsiteX258" fmla="*/ 625851 w 3745177"/>
                <a:gd name="connsiteY258" fmla="*/ 1727797 h 4387469"/>
                <a:gd name="connsiteX259" fmla="*/ 622237 w 3745177"/>
                <a:gd name="connsiteY259" fmla="*/ 1725940 h 4387469"/>
                <a:gd name="connsiteX260" fmla="*/ 591765 w 3745177"/>
                <a:gd name="connsiteY260" fmla="*/ 1710283 h 4387469"/>
                <a:gd name="connsiteX261" fmla="*/ 1007637 w 3745177"/>
                <a:gd name="connsiteY261" fmla="*/ 1676160 h 4387469"/>
                <a:gd name="connsiteX262" fmla="*/ 988437 w 3745177"/>
                <a:gd name="connsiteY262" fmla="*/ 1682718 h 4387469"/>
                <a:gd name="connsiteX263" fmla="*/ 1007637 w 3745177"/>
                <a:gd name="connsiteY263" fmla="*/ 1677453 h 4387469"/>
                <a:gd name="connsiteX264" fmla="*/ 972407 w 3745177"/>
                <a:gd name="connsiteY264" fmla="*/ 1691944 h 4387469"/>
                <a:gd name="connsiteX265" fmla="*/ 972407 w 3745177"/>
                <a:gd name="connsiteY265" fmla="*/ 1691944 h 4387469"/>
                <a:gd name="connsiteX266" fmla="*/ 961425 w 3745177"/>
                <a:gd name="connsiteY266" fmla="*/ 1691944 h 4387469"/>
                <a:gd name="connsiteX267" fmla="*/ 957141 w 3745177"/>
                <a:gd name="connsiteY267" fmla="*/ 1693407 h 4387469"/>
                <a:gd name="connsiteX268" fmla="*/ 955603 w 3745177"/>
                <a:gd name="connsiteY268" fmla="*/ 1693407 h 4387469"/>
                <a:gd name="connsiteX269" fmla="*/ 955603 w 3745177"/>
                <a:gd name="connsiteY269" fmla="*/ 1695115 h 4387469"/>
                <a:gd name="connsiteX270" fmla="*/ 972407 w 3745177"/>
                <a:gd name="connsiteY270" fmla="*/ 1695115 h 4387469"/>
                <a:gd name="connsiteX271" fmla="*/ 1007637 w 3745177"/>
                <a:gd name="connsiteY271" fmla="*/ 1677454 h 4387469"/>
                <a:gd name="connsiteX272" fmla="*/ 1007637 w 3745177"/>
                <a:gd name="connsiteY272" fmla="*/ 1677453 h 4387469"/>
                <a:gd name="connsiteX273" fmla="*/ 462357 w 3745177"/>
                <a:gd name="connsiteY273" fmla="*/ 1608419 h 4387469"/>
                <a:gd name="connsiteX274" fmla="*/ 463090 w 3745177"/>
                <a:gd name="connsiteY274" fmla="*/ 1610160 h 4387469"/>
                <a:gd name="connsiteX275" fmla="*/ 467448 w 3745177"/>
                <a:gd name="connsiteY275" fmla="*/ 1622957 h 4387469"/>
                <a:gd name="connsiteX276" fmla="*/ 468758 w 3745177"/>
                <a:gd name="connsiteY276" fmla="*/ 1631399 h 4387469"/>
                <a:gd name="connsiteX277" fmla="*/ 469031 w 3745177"/>
                <a:gd name="connsiteY277" fmla="*/ 1636997 h 4387469"/>
                <a:gd name="connsiteX278" fmla="*/ 503970 w 3745177"/>
                <a:gd name="connsiteY278" fmla="*/ 1726566 h 4387469"/>
                <a:gd name="connsiteX279" fmla="*/ 504074 w 3745177"/>
                <a:gd name="connsiteY279" fmla="*/ 1726566 h 4387469"/>
                <a:gd name="connsiteX280" fmla="*/ 500348 w 3745177"/>
                <a:gd name="connsiteY280" fmla="*/ 1716993 h 4387469"/>
                <a:gd name="connsiteX281" fmla="*/ 469875 w 3745177"/>
                <a:gd name="connsiteY281" fmla="*/ 1638710 h 4387469"/>
                <a:gd name="connsiteX282" fmla="*/ 468957 w 3745177"/>
                <a:gd name="connsiteY282" fmla="*/ 1627387 h 4387469"/>
                <a:gd name="connsiteX283" fmla="*/ 467448 w 3745177"/>
                <a:gd name="connsiteY283" fmla="*/ 1622957 h 4387469"/>
                <a:gd name="connsiteX284" fmla="*/ 466847 w 3745177"/>
                <a:gd name="connsiteY284" fmla="*/ 1619083 h 4387469"/>
                <a:gd name="connsiteX285" fmla="*/ 463090 w 3745177"/>
                <a:gd name="connsiteY285" fmla="*/ 1610160 h 4387469"/>
                <a:gd name="connsiteX286" fmla="*/ 462529 w 3745177"/>
                <a:gd name="connsiteY286" fmla="*/ 1608515 h 4387469"/>
                <a:gd name="connsiteX287" fmla="*/ 1757433 w 3745177"/>
                <a:gd name="connsiteY287" fmla="*/ 1605876 h 4387469"/>
                <a:gd name="connsiteX288" fmla="*/ 1755835 w 3745177"/>
                <a:gd name="connsiteY288" fmla="*/ 1606423 h 4387469"/>
                <a:gd name="connsiteX289" fmla="*/ 1758830 w 3745177"/>
                <a:gd name="connsiteY289" fmla="*/ 1617252 h 4387469"/>
                <a:gd name="connsiteX290" fmla="*/ 311807 w 3745177"/>
                <a:gd name="connsiteY290" fmla="*/ 1604994 h 4387469"/>
                <a:gd name="connsiteX291" fmla="*/ 311807 w 3745177"/>
                <a:gd name="connsiteY291" fmla="*/ 1619083 h 4387469"/>
                <a:gd name="connsiteX292" fmla="*/ 312899 w 3745177"/>
                <a:gd name="connsiteY292" fmla="*/ 1619083 h 4387469"/>
                <a:gd name="connsiteX293" fmla="*/ 313160 w 3745177"/>
                <a:gd name="connsiteY293" fmla="*/ 1619083 h 4387469"/>
                <a:gd name="connsiteX294" fmla="*/ 313160 w 3745177"/>
                <a:gd name="connsiteY294" fmla="*/ 1618580 h 4387469"/>
                <a:gd name="connsiteX295" fmla="*/ 313160 w 3745177"/>
                <a:gd name="connsiteY295" fmla="*/ 1604994 h 4387469"/>
                <a:gd name="connsiteX296" fmla="*/ 1723286 w 3745177"/>
                <a:gd name="connsiteY296" fmla="*/ 1533685 h 4387469"/>
                <a:gd name="connsiteX297" fmla="*/ 1723685 w 3745177"/>
                <a:gd name="connsiteY297" fmla="*/ 1534300 h 4387469"/>
                <a:gd name="connsiteX298" fmla="*/ 1774443 w 3745177"/>
                <a:gd name="connsiteY298" fmla="*/ 1551684 h 4387469"/>
                <a:gd name="connsiteX299" fmla="*/ 1774633 w 3745177"/>
                <a:gd name="connsiteY299" fmla="*/ 1551103 h 4387469"/>
                <a:gd name="connsiteX300" fmla="*/ 1702857 w 3745177"/>
                <a:gd name="connsiteY300" fmla="*/ 1462174 h 4387469"/>
                <a:gd name="connsiteX301" fmla="*/ 1618851 w 3745177"/>
                <a:gd name="connsiteY301" fmla="*/ 1533638 h 4387469"/>
                <a:gd name="connsiteX302" fmla="*/ 1531475 w 3745177"/>
                <a:gd name="connsiteY302" fmla="*/ 1551477 h 4387469"/>
                <a:gd name="connsiteX303" fmla="*/ 1426624 w 3745177"/>
                <a:gd name="connsiteY303" fmla="*/ 1551477 h 4387469"/>
                <a:gd name="connsiteX304" fmla="*/ 1357182 w 3745177"/>
                <a:gd name="connsiteY304" fmla="*/ 1586919 h 4387469"/>
                <a:gd name="connsiteX305" fmla="*/ 1359589 w 3745177"/>
                <a:gd name="connsiteY305" fmla="*/ 1587744 h 4387469"/>
                <a:gd name="connsiteX306" fmla="*/ 1428941 w 3745177"/>
                <a:gd name="connsiteY306" fmla="*/ 1552114 h 4387469"/>
                <a:gd name="connsiteX307" fmla="*/ 1532969 w 3745177"/>
                <a:gd name="connsiteY307" fmla="*/ 1552114 h 4387469"/>
                <a:gd name="connsiteX308" fmla="*/ 1619659 w 3745177"/>
                <a:gd name="connsiteY308" fmla="*/ 1534300 h 4387469"/>
                <a:gd name="connsiteX309" fmla="*/ 1700179 w 3745177"/>
                <a:gd name="connsiteY309" fmla="*/ 1465354 h 4387469"/>
                <a:gd name="connsiteX310" fmla="*/ 938767 w 3745177"/>
                <a:gd name="connsiteY310" fmla="*/ 1442528 h 4387469"/>
                <a:gd name="connsiteX311" fmla="*/ 938387 w 3745177"/>
                <a:gd name="connsiteY311" fmla="*/ 1442723 h 4387469"/>
                <a:gd name="connsiteX312" fmla="*/ 835543 w 3745177"/>
                <a:gd name="connsiteY312" fmla="*/ 1495564 h 4387469"/>
                <a:gd name="connsiteX313" fmla="*/ 748479 w 3745177"/>
                <a:gd name="connsiteY313" fmla="*/ 1567137 h 4387469"/>
                <a:gd name="connsiteX314" fmla="*/ 696241 w 3745177"/>
                <a:gd name="connsiteY314" fmla="*/ 1638710 h 4387469"/>
                <a:gd name="connsiteX315" fmla="*/ 678828 w 3745177"/>
                <a:gd name="connsiteY315" fmla="*/ 1692390 h 4387469"/>
                <a:gd name="connsiteX316" fmla="*/ 678828 w 3745177"/>
                <a:gd name="connsiteY316" fmla="*/ 1728176 h 4387469"/>
                <a:gd name="connsiteX317" fmla="*/ 661415 w 3745177"/>
                <a:gd name="connsiteY317" fmla="*/ 1728176 h 4387469"/>
                <a:gd name="connsiteX318" fmla="*/ 660883 w 3745177"/>
                <a:gd name="connsiteY318" fmla="*/ 1728176 h 4387469"/>
                <a:gd name="connsiteX319" fmla="*/ 664868 w 3745177"/>
                <a:gd name="connsiteY319" fmla="*/ 1732230 h 4387469"/>
                <a:gd name="connsiteX320" fmla="*/ 695371 w 3745177"/>
                <a:gd name="connsiteY320" fmla="*/ 1763264 h 4387469"/>
                <a:gd name="connsiteX321" fmla="*/ 696624 w 3745177"/>
                <a:gd name="connsiteY321" fmla="*/ 1763009 h 4387469"/>
                <a:gd name="connsiteX322" fmla="*/ 679983 w 3745177"/>
                <a:gd name="connsiteY322" fmla="*/ 1728906 h 4387469"/>
                <a:gd name="connsiteX323" fmla="*/ 679983 w 3745177"/>
                <a:gd name="connsiteY323" fmla="*/ 1693407 h 4387469"/>
                <a:gd name="connsiteX324" fmla="*/ 697305 w 3745177"/>
                <a:gd name="connsiteY324" fmla="*/ 1640159 h 4387469"/>
                <a:gd name="connsiteX325" fmla="*/ 749272 w 3745177"/>
                <a:gd name="connsiteY325" fmla="*/ 1569162 h 4387469"/>
                <a:gd name="connsiteX326" fmla="*/ 835884 w 3745177"/>
                <a:gd name="connsiteY326" fmla="*/ 1498165 h 4387469"/>
                <a:gd name="connsiteX327" fmla="*/ 940020 w 3745177"/>
                <a:gd name="connsiteY327" fmla="*/ 1441884 h 4387469"/>
                <a:gd name="connsiteX328" fmla="*/ 939874 w 3745177"/>
                <a:gd name="connsiteY328" fmla="*/ 1441959 h 4387469"/>
                <a:gd name="connsiteX329" fmla="*/ 955022 w 3745177"/>
                <a:gd name="connsiteY329" fmla="*/ 1441959 h 4387469"/>
                <a:gd name="connsiteX330" fmla="*/ 954987 w 3745177"/>
                <a:gd name="connsiteY330" fmla="*/ 1441884 h 4387469"/>
                <a:gd name="connsiteX331" fmla="*/ 1157120 w 3745177"/>
                <a:gd name="connsiteY331" fmla="*/ 1408166 h 4387469"/>
                <a:gd name="connsiteX332" fmla="*/ 1155171 w 3745177"/>
                <a:gd name="connsiteY332" fmla="*/ 1408560 h 4387469"/>
                <a:gd name="connsiteX333" fmla="*/ 1153895 w 3745177"/>
                <a:gd name="connsiteY333" fmla="*/ 1408819 h 4387469"/>
                <a:gd name="connsiteX334" fmla="*/ 1151132 w 3745177"/>
                <a:gd name="connsiteY334" fmla="*/ 1417335 h 4387469"/>
                <a:gd name="connsiteX335" fmla="*/ 331369 w 3745177"/>
                <a:gd name="connsiteY335" fmla="*/ 1406789 h 4387469"/>
                <a:gd name="connsiteX336" fmla="*/ 331307 w 3745177"/>
                <a:gd name="connsiteY336" fmla="*/ 1406852 h 4387469"/>
                <a:gd name="connsiteX337" fmla="*/ 334926 w 3745177"/>
                <a:gd name="connsiteY337" fmla="*/ 1410571 h 4387469"/>
                <a:gd name="connsiteX338" fmla="*/ 365399 w 3745177"/>
                <a:gd name="connsiteY338" fmla="*/ 1441884 h 4387469"/>
                <a:gd name="connsiteX339" fmla="*/ 365603 w 3745177"/>
                <a:gd name="connsiteY339" fmla="*/ 1441674 h 4387469"/>
                <a:gd name="connsiteX340" fmla="*/ 361872 w 3745177"/>
                <a:gd name="connsiteY340" fmla="*/ 1437872 h 4387469"/>
                <a:gd name="connsiteX341" fmla="*/ 331369 w 3745177"/>
                <a:gd name="connsiteY341" fmla="*/ 1406789 h 4387469"/>
                <a:gd name="connsiteX342" fmla="*/ 207477 w 3745177"/>
                <a:gd name="connsiteY342" fmla="*/ 1405642 h 4387469"/>
                <a:gd name="connsiteX343" fmla="*/ 241434 w 3745177"/>
                <a:gd name="connsiteY343" fmla="*/ 1440892 h 4387469"/>
                <a:gd name="connsiteX344" fmla="*/ 275925 w 3745177"/>
                <a:gd name="connsiteY344" fmla="*/ 1458794 h 4387469"/>
                <a:gd name="connsiteX345" fmla="*/ 275925 w 3745177"/>
                <a:gd name="connsiteY345" fmla="*/ 1479680 h 4387469"/>
                <a:gd name="connsiteX346" fmla="*/ 293170 w 3745177"/>
                <a:gd name="connsiteY346" fmla="*/ 1533386 h 4387469"/>
                <a:gd name="connsiteX347" fmla="*/ 326663 w 3745177"/>
                <a:gd name="connsiteY347" fmla="*/ 1602923 h 4387469"/>
                <a:gd name="connsiteX348" fmla="*/ 330573 w 3745177"/>
                <a:gd name="connsiteY348" fmla="*/ 1602923 h 4387469"/>
                <a:gd name="connsiteX349" fmla="*/ 295748 w 3745177"/>
                <a:gd name="connsiteY349" fmla="*/ 1531350 h 4387469"/>
                <a:gd name="connsiteX350" fmla="*/ 278335 w 3745177"/>
                <a:gd name="connsiteY350" fmla="*/ 1477671 h 4387469"/>
                <a:gd name="connsiteX351" fmla="*/ 278335 w 3745177"/>
                <a:gd name="connsiteY351" fmla="*/ 1459777 h 4387469"/>
                <a:gd name="connsiteX352" fmla="*/ 278387 w 3745177"/>
                <a:gd name="connsiteY352" fmla="*/ 1459723 h 4387469"/>
                <a:gd name="connsiteX353" fmla="*/ 274719 w 3745177"/>
                <a:gd name="connsiteY353" fmla="*/ 1457854 h 4387469"/>
                <a:gd name="connsiteX354" fmla="*/ 244215 w 3745177"/>
                <a:gd name="connsiteY354" fmla="*/ 1442313 h 4387469"/>
                <a:gd name="connsiteX355" fmla="*/ 209354 w 3745177"/>
                <a:gd name="connsiteY355" fmla="*/ 1406789 h 4387469"/>
                <a:gd name="connsiteX356" fmla="*/ 207992 w 3745177"/>
                <a:gd name="connsiteY356" fmla="*/ 1405957 h 4387469"/>
                <a:gd name="connsiteX357" fmla="*/ 645079 w 3745177"/>
                <a:gd name="connsiteY357" fmla="*/ 1370864 h 4387469"/>
                <a:gd name="connsiteX358" fmla="*/ 645120 w 3745177"/>
                <a:gd name="connsiteY358" fmla="*/ 1371266 h 4387469"/>
                <a:gd name="connsiteX359" fmla="*/ 659827 w 3745177"/>
                <a:gd name="connsiteY359" fmla="*/ 1378759 h 4387469"/>
                <a:gd name="connsiteX360" fmla="*/ 678630 w 3745177"/>
                <a:gd name="connsiteY360" fmla="*/ 1388340 h 4387469"/>
                <a:gd name="connsiteX361" fmla="*/ 678828 w 3745177"/>
                <a:gd name="connsiteY361" fmla="*/ 1388204 h 4387469"/>
                <a:gd name="connsiteX362" fmla="*/ 664136 w 3745177"/>
                <a:gd name="connsiteY362" fmla="*/ 1380656 h 4387469"/>
                <a:gd name="connsiteX363" fmla="*/ 2973480 w 3745177"/>
                <a:gd name="connsiteY363" fmla="*/ 1353568 h 4387469"/>
                <a:gd name="connsiteX364" fmla="*/ 2972781 w 3745177"/>
                <a:gd name="connsiteY364" fmla="*/ 1361448 h 4387469"/>
                <a:gd name="connsiteX365" fmla="*/ 2963329 w 3745177"/>
                <a:gd name="connsiteY365" fmla="*/ 1467997 h 4387469"/>
                <a:gd name="connsiteX366" fmla="*/ 2957794 w 3745177"/>
                <a:gd name="connsiteY366" fmla="*/ 1530399 h 4387469"/>
                <a:gd name="connsiteX367" fmla="*/ 2957852 w 3745177"/>
                <a:gd name="connsiteY367" fmla="*/ 1530279 h 4387469"/>
                <a:gd name="connsiteX368" fmla="*/ 2969553 w 3745177"/>
                <a:gd name="connsiteY368" fmla="*/ 1397973 h 4387469"/>
                <a:gd name="connsiteX369" fmla="*/ 1181970 w 3745177"/>
                <a:gd name="connsiteY369" fmla="*/ 1226181 h 4387469"/>
                <a:gd name="connsiteX370" fmla="*/ 1181622 w 3745177"/>
                <a:gd name="connsiteY370" fmla="*/ 1229402 h 4387469"/>
                <a:gd name="connsiteX371" fmla="*/ 1181443 w 3745177"/>
                <a:gd name="connsiteY371" fmla="*/ 1231057 h 4387469"/>
                <a:gd name="connsiteX372" fmla="*/ 1181970 w 3745177"/>
                <a:gd name="connsiteY372" fmla="*/ 1230417 h 4387469"/>
                <a:gd name="connsiteX373" fmla="*/ 1602831 w 3745177"/>
                <a:gd name="connsiteY373" fmla="*/ 940745 h 4387469"/>
                <a:gd name="connsiteX374" fmla="*/ 1287925 w 3745177"/>
                <a:gd name="connsiteY374" fmla="*/ 1153288 h 4387469"/>
                <a:gd name="connsiteX375" fmla="*/ 1182879 w 3745177"/>
                <a:gd name="connsiteY375" fmla="*/ 1206462 h 4387469"/>
                <a:gd name="connsiteX376" fmla="*/ 1130356 w 3745177"/>
                <a:gd name="connsiteY376" fmla="*/ 1206462 h 4387469"/>
                <a:gd name="connsiteX377" fmla="*/ 1095340 w 3745177"/>
                <a:gd name="connsiteY377" fmla="*/ 1171012 h 4387469"/>
                <a:gd name="connsiteX378" fmla="*/ 954474 w 3745177"/>
                <a:gd name="connsiteY378" fmla="*/ 1072279 h 4387469"/>
                <a:gd name="connsiteX379" fmla="*/ 1017042 w 3745177"/>
                <a:gd name="connsiteY379" fmla="*/ 1116791 h 4387469"/>
                <a:gd name="connsiteX380" fmla="*/ 1096734 w 3745177"/>
                <a:gd name="connsiteY380" fmla="*/ 1173485 h 4387469"/>
                <a:gd name="connsiteX381" fmla="*/ 1131561 w 3745177"/>
                <a:gd name="connsiteY381" fmla="*/ 1209272 h 4387469"/>
                <a:gd name="connsiteX382" fmla="*/ 1153598 w 3745177"/>
                <a:gd name="connsiteY382" fmla="*/ 1209272 h 4387469"/>
                <a:gd name="connsiteX383" fmla="*/ 1182546 w 3745177"/>
                <a:gd name="connsiteY383" fmla="*/ 1209272 h 4387469"/>
                <a:gd name="connsiteX384" fmla="*/ 1286822 w 3745177"/>
                <a:gd name="connsiteY384" fmla="*/ 1156049 h 4387469"/>
                <a:gd name="connsiteX385" fmla="*/ 1601375 w 3745177"/>
                <a:gd name="connsiteY385" fmla="*/ 941983 h 4387469"/>
                <a:gd name="connsiteX386" fmla="*/ 1739869 w 3745177"/>
                <a:gd name="connsiteY386" fmla="*/ 959656 h 4387469"/>
                <a:gd name="connsiteX387" fmla="*/ 1738166 w 3745177"/>
                <a:gd name="connsiteY387" fmla="*/ 957926 h 4387469"/>
                <a:gd name="connsiteX388" fmla="*/ 1644483 w 3745177"/>
                <a:gd name="connsiteY388" fmla="*/ 946033 h 4387469"/>
                <a:gd name="connsiteX389" fmla="*/ 1580871 w 3745177"/>
                <a:gd name="connsiteY389" fmla="*/ 934264 h 4387469"/>
                <a:gd name="connsiteX390" fmla="*/ 1585556 w 3745177"/>
                <a:gd name="connsiteY390" fmla="*/ 940589 h 4387469"/>
                <a:gd name="connsiteX391" fmla="*/ 1601601 w 3745177"/>
                <a:gd name="connsiteY391" fmla="*/ 940589 h 4387469"/>
                <a:gd name="connsiteX392" fmla="*/ 1598324 w 3745177"/>
                <a:gd name="connsiteY392" fmla="*/ 940173 h 4387469"/>
                <a:gd name="connsiteX393" fmla="*/ 1591769 w 3745177"/>
                <a:gd name="connsiteY393" fmla="*/ 937954 h 4387469"/>
                <a:gd name="connsiteX394" fmla="*/ 587348 w 3745177"/>
                <a:gd name="connsiteY394" fmla="*/ 810393 h 4387469"/>
                <a:gd name="connsiteX395" fmla="*/ 593339 w 3745177"/>
                <a:gd name="connsiteY395" fmla="*/ 815141 h 4387469"/>
                <a:gd name="connsiteX396" fmla="*/ 639096 w 3745177"/>
                <a:gd name="connsiteY396" fmla="*/ 851406 h 4387469"/>
                <a:gd name="connsiteX397" fmla="*/ 639432 w 3745177"/>
                <a:gd name="connsiteY397" fmla="*/ 851406 h 4387469"/>
                <a:gd name="connsiteX398" fmla="*/ 2829143 w 3745177"/>
                <a:gd name="connsiteY398" fmla="*/ 152165 h 4387469"/>
                <a:gd name="connsiteX399" fmla="*/ 2829143 w 3745177"/>
                <a:gd name="connsiteY399" fmla="*/ 155788 h 4387469"/>
                <a:gd name="connsiteX400" fmla="*/ 2783341 w 3745177"/>
                <a:gd name="connsiteY400" fmla="*/ 192018 h 4387469"/>
                <a:gd name="connsiteX401" fmla="*/ 2793911 w 3745177"/>
                <a:gd name="connsiteY401" fmla="*/ 217379 h 4387469"/>
                <a:gd name="connsiteX402" fmla="*/ 2762202 w 3745177"/>
                <a:gd name="connsiteY402" fmla="*/ 228247 h 4387469"/>
                <a:gd name="connsiteX403" fmla="*/ 2719923 w 3745177"/>
                <a:gd name="connsiteY403" fmla="*/ 253608 h 4387469"/>
                <a:gd name="connsiteX404" fmla="*/ 2712877 w 3745177"/>
                <a:gd name="connsiteY404" fmla="*/ 253608 h 4387469"/>
                <a:gd name="connsiteX405" fmla="*/ 2695261 w 3745177"/>
                <a:gd name="connsiteY405" fmla="*/ 246362 h 4387469"/>
                <a:gd name="connsiteX406" fmla="*/ 2674122 w 3745177"/>
                <a:gd name="connsiteY406" fmla="*/ 235493 h 4387469"/>
                <a:gd name="connsiteX407" fmla="*/ 2667075 w 3745177"/>
                <a:gd name="connsiteY407" fmla="*/ 206510 h 4387469"/>
                <a:gd name="connsiteX408" fmla="*/ 2677645 w 3745177"/>
                <a:gd name="connsiteY408" fmla="*/ 213756 h 4387469"/>
                <a:gd name="connsiteX409" fmla="*/ 2709354 w 3745177"/>
                <a:gd name="connsiteY409" fmla="*/ 202887 h 4387469"/>
                <a:gd name="connsiteX410" fmla="*/ 2712877 w 3745177"/>
                <a:gd name="connsiteY410" fmla="*/ 181149 h 4387469"/>
                <a:gd name="connsiteX411" fmla="*/ 2762202 w 3745177"/>
                <a:gd name="connsiteY411" fmla="*/ 184772 h 4387469"/>
                <a:gd name="connsiteX412" fmla="*/ 1423381 w 3745177"/>
                <a:gd name="connsiteY412" fmla="*/ 54344 h 4387469"/>
                <a:gd name="connsiteX413" fmla="*/ 1427986 w 3745177"/>
                <a:gd name="connsiteY413" fmla="*/ 54344 h 4387469"/>
                <a:gd name="connsiteX414" fmla="*/ 1458613 w 3745177"/>
                <a:gd name="connsiteY414" fmla="*/ 54344 h 4387469"/>
                <a:gd name="connsiteX415" fmla="*/ 1529078 w 3745177"/>
                <a:gd name="connsiteY415" fmla="*/ 89704 h 4387469"/>
                <a:gd name="connsiteX416" fmla="*/ 1546694 w 3745177"/>
                <a:gd name="connsiteY416" fmla="*/ 160426 h 4387469"/>
                <a:gd name="connsiteX417" fmla="*/ 1476229 w 3745177"/>
                <a:gd name="connsiteY417" fmla="*/ 266508 h 4387469"/>
                <a:gd name="connsiteX418" fmla="*/ 1529078 w 3745177"/>
                <a:gd name="connsiteY418" fmla="*/ 301868 h 4387469"/>
                <a:gd name="connsiteX419" fmla="*/ 1580843 w 3745177"/>
                <a:gd name="connsiteY419" fmla="*/ 319186 h 4387469"/>
                <a:gd name="connsiteX420" fmla="*/ 1580843 w 3745177"/>
                <a:gd name="connsiteY420" fmla="*/ 318826 h 4387469"/>
                <a:gd name="connsiteX421" fmla="*/ 1668246 w 3745177"/>
                <a:gd name="connsiteY421" fmla="*/ 354332 h 4387469"/>
                <a:gd name="connsiteX422" fmla="*/ 1790607 w 3745177"/>
                <a:gd name="connsiteY422" fmla="*/ 372085 h 4387469"/>
                <a:gd name="connsiteX423" fmla="*/ 1825569 w 3745177"/>
                <a:gd name="connsiteY423" fmla="*/ 407590 h 4387469"/>
                <a:gd name="connsiteX424" fmla="*/ 1878010 w 3745177"/>
                <a:gd name="connsiteY424" fmla="*/ 443096 h 4387469"/>
                <a:gd name="connsiteX425" fmla="*/ 1947933 w 3745177"/>
                <a:gd name="connsiteY425" fmla="*/ 496354 h 4387469"/>
                <a:gd name="connsiteX426" fmla="*/ 2052816 w 3745177"/>
                <a:gd name="connsiteY426" fmla="*/ 460848 h 4387469"/>
                <a:gd name="connsiteX427" fmla="*/ 2052816 w 3745177"/>
                <a:gd name="connsiteY427" fmla="*/ 389837 h 4387469"/>
                <a:gd name="connsiteX428" fmla="*/ 2157699 w 3745177"/>
                <a:gd name="connsiteY428" fmla="*/ 354332 h 4387469"/>
                <a:gd name="connsiteX429" fmla="*/ 2227622 w 3745177"/>
                <a:gd name="connsiteY429" fmla="*/ 372085 h 4387469"/>
                <a:gd name="connsiteX430" fmla="*/ 2280064 w 3745177"/>
                <a:gd name="connsiteY430" fmla="*/ 407590 h 4387469"/>
                <a:gd name="connsiteX431" fmla="*/ 2332505 w 3745177"/>
                <a:gd name="connsiteY431" fmla="*/ 425343 h 4387469"/>
                <a:gd name="connsiteX432" fmla="*/ 2315025 w 3745177"/>
                <a:gd name="connsiteY432" fmla="*/ 460848 h 4387469"/>
                <a:gd name="connsiteX433" fmla="*/ 2297544 w 3745177"/>
                <a:gd name="connsiteY433" fmla="*/ 514107 h 4387469"/>
                <a:gd name="connsiteX434" fmla="*/ 2297771 w 3745177"/>
                <a:gd name="connsiteY434" fmla="*/ 514590 h 4387469"/>
                <a:gd name="connsiteX435" fmla="*/ 2314555 w 3745177"/>
                <a:gd name="connsiteY435" fmla="*/ 463125 h 4387469"/>
                <a:gd name="connsiteX436" fmla="*/ 2331976 w 3745177"/>
                <a:gd name="connsiteY436" fmla="*/ 427516 h 4387469"/>
                <a:gd name="connsiteX437" fmla="*/ 2401657 w 3745177"/>
                <a:gd name="connsiteY437" fmla="*/ 427516 h 4387469"/>
                <a:gd name="connsiteX438" fmla="*/ 2506179 w 3745177"/>
                <a:gd name="connsiteY438" fmla="*/ 480930 h 4387469"/>
                <a:gd name="connsiteX439" fmla="*/ 2628122 w 3745177"/>
                <a:gd name="connsiteY439" fmla="*/ 445321 h 4387469"/>
                <a:gd name="connsiteX440" fmla="*/ 2680383 w 3745177"/>
                <a:gd name="connsiteY440" fmla="*/ 463125 h 4387469"/>
                <a:gd name="connsiteX441" fmla="*/ 2784905 w 3745177"/>
                <a:gd name="connsiteY441" fmla="*/ 480930 h 4387469"/>
                <a:gd name="connsiteX442" fmla="*/ 2819746 w 3745177"/>
                <a:gd name="connsiteY442" fmla="*/ 445321 h 4387469"/>
                <a:gd name="connsiteX443" fmla="*/ 2872007 w 3745177"/>
                <a:gd name="connsiteY443" fmla="*/ 587757 h 4387469"/>
                <a:gd name="connsiteX444" fmla="*/ 2889427 w 3745177"/>
                <a:gd name="connsiteY444" fmla="*/ 587757 h 4387469"/>
                <a:gd name="connsiteX445" fmla="*/ 2837166 w 3745177"/>
                <a:gd name="connsiteY445" fmla="*/ 641171 h 4387469"/>
                <a:gd name="connsiteX446" fmla="*/ 2715224 w 3745177"/>
                <a:gd name="connsiteY446" fmla="*/ 569953 h 4387469"/>
                <a:gd name="connsiteX447" fmla="*/ 2802326 w 3745177"/>
                <a:gd name="connsiteY447" fmla="*/ 694584 h 4387469"/>
                <a:gd name="connsiteX448" fmla="*/ 2872007 w 3745177"/>
                <a:gd name="connsiteY448" fmla="*/ 837021 h 4387469"/>
                <a:gd name="connsiteX449" fmla="*/ 2924268 w 3745177"/>
                <a:gd name="connsiteY449" fmla="*/ 961653 h 4387469"/>
                <a:gd name="connsiteX450" fmla="*/ 2889427 w 3745177"/>
                <a:gd name="connsiteY450" fmla="*/ 997262 h 4387469"/>
                <a:gd name="connsiteX451" fmla="*/ 2802326 w 3745177"/>
                <a:gd name="connsiteY451" fmla="*/ 1050675 h 4387469"/>
                <a:gd name="connsiteX452" fmla="*/ 2349396 w 3745177"/>
                <a:gd name="connsiteY452" fmla="*/ 1050675 h 4387469"/>
                <a:gd name="connsiteX453" fmla="*/ 2349332 w 3745177"/>
                <a:gd name="connsiteY453" fmla="*/ 1050675 h 4387469"/>
                <a:gd name="connsiteX454" fmla="*/ 2347801 w 3745177"/>
                <a:gd name="connsiteY454" fmla="*/ 1060004 h 4387469"/>
                <a:gd name="connsiteX455" fmla="*/ 2332505 w 3745177"/>
                <a:gd name="connsiteY455" fmla="*/ 1153206 h 4387469"/>
                <a:gd name="connsiteX456" fmla="*/ 2280064 w 3745177"/>
                <a:gd name="connsiteY456" fmla="*/ 1153206 h 4387469"/>
                <a:gd name="connsiteX457" fmla="*/ 2280064 w 3745177"/>
                <a:gd name="connsiteY457" fmla="*/ 1206464 h 4387469"/>
                <a:gd name="connsiteX458" fmla="*/ 2262583 w 3745177"/>
                <a:gd name="connsiteY458" fmla="*/ 1188711 h 4387469"/>
                <a:gd name="connsiteX459" fmla="*/ 1843049 w 3745177"/>
                <a:gd name="connsiteY459" fmla="*/ 957926 h 4387469"/>
                <a:gd name="connsiteX460" fmla="*/ 1813551 w 3745177"/>
                <a:gd name="connsiteY460" fmla="*/ 972905 h 4387469"/>
                <a:gd name="connsiteX461" fmla="*/ 1773776 w 3745177"/>
                <a:gd name="connsiteY461" fmla="*/ 993102 h 4387469"/>
                <a:gd name="connsiteX462" fmla="*/ 1776125 w 3745177"/>
                <a:gd name="connsiteY462" fmla="*/ 995500 h 4387469"/>
                <a:gd name="connsiteX463" fmla="*/ 1776125 w 3745177"/>
                <a:gd name="connsiteY463" fmla="*/ 998384 h 4387469"/>
                <a:gd name="connsiteX464" fmla="*/ 1844244 w 3745177"/>
                <a:gd name="connsiteY464" fmla="*/ 963723 h 4387469"/>
                <a:gd name="connsiteX465" fmla="*/ 2261904 w 3745177"/>
                <a:gd name="connsiteY465" fmla="*/ 1193953 h 4387469"/>
                <a:gd name="connsiteX466" fmla="*/ 2244501 w 3745177"/>
                <a:gd name="connsiteY466" fmla="*/ 1406472 h 4387469"/>
                <a:gd name="connsiteX467" fmla="*/ 2192294 w 3745177"/>
                <a:gd name="connsiteY467" fmla="*/ 1441892 h 4387469"/>
                <a:gd name="connsiteX468" fmla="*/ 2174891 w 3745177"/>
                <a:gd name="connsiteY468" fmla="*/ 1533393 h 4387469"/>
                <a:gd name="connsiteX469" fmla="*/ 2157489 w 3745177"/>
                <a:gd name="connsiteY469" fmla="*/ 1586523 h 4387469"/>
                <a:gd name="connsiteX470" fmla="*/ 2209313 w 3745177"/>
                <a:gd name="connsiteY470" fmla="*/ 1692003 h 4387469"/>
                <a:gd name="connsiteX471" fmla="*/ 2209399 w 3745177"/>
                <a:gd name="connsiteY471" fmla="*/ 1691947 h 4387469"/>
                <a:gd name="connsiteX472" fmla="*/ 2244116 w 3745177"/>
                <a:gd name="connsiteY472" fmla="*/ 1763200 h 4387469"/>
                <a:gd name="connsiteX473" fmla="*/ 2296191 w 3745177"/>
                <a:gd name="connsiteY473" fmla="*/ 1852266 h 4387469"/>
                <a:gd name="connsiteX474" fmla="*/ 2365624 w 3745177"/>
                <a:gd name="connsiteY474" fmla="*/ 1887892 h 4387469"/>
                <a:gd name="connsiteX475" fmla="*/ 2468141 w 3745177"/>
                <a:gd name="connsiteY475" fmla="*/ 1993095 h 4387469"/>
                <a:gd name="connsiteX476" fmla="*/ 2470131 w 3745177"/>
                <a:gd name="connsiteY476" fmla="*/ 1992841 h 4387469"/>
                <a:gd name="connsiteX477" fmla="*/ 2458934 w 3745177"/>
                <a:gd name="connsiteY477" fmla="*/ 1981366 h 4387469"/>
                <a:gd name="connsiteX478" fmla="*/ 2367872 w 3745177"/>
                <a:gd name="connsiteY478" fmla="*/ 1888045 h 4387469"/>
                <a:gd name="connsiteX479" fmla="*/ 2298492 w 3745177"/>
                <a:gd name="connsiteY479" fmla="*/ 1852494 h 4387469"/>
                <a:gd name="connsiteX480" fmla="*/ 2246457 w 3745177"/>
                <a:gd name="connsiteY480" fmla="*/ 1763617 h 4387469"/>
                <a:gd name="connsiteX481" fmla="*/ 2211767 w 3745177"/>
                <a:gd name="connsiteY481" fmla="*/ 1692516 h 4387469"/>
                <a:gd name="connsiteX482" fmla="*/ 2159732 w 3745177"/>
                <a:gd name="connsiteY482" fmla="*/ 1585863 h 4387469"/>
                <a:gd name="connsiteX483" fmla="*/ 2177077 w 3745177"/>
                <a:gd name="connsiteY483" fmla="*/ 1532537 h 4387469"/>
                <a:gd name="connsiteX484" fmla="*/ 2194422 w 3745177"/>
                <a:gd name="connsiteY484" fmla="*/ 1443660 h 4387469"/>
                <a:gd name="connsiteX485" fmla="*/ 2246457 w 3745177"/>
                <a:gd name="connsiteY485" fmla="*/ 1408109 h 4387469"/>
                <a:gd name="connsiteX486" fmla="*/ 2263802 w 3745177"/>
                <a:gd name="connsiteY486" fmla="*/ 1194804 h 4387469"/>
                <a:gd name="connsiteX487" fmla="*/ 2281147 w 3745177"/>
                <a:gd name="connsiteY487" fmla="*/ 1212579 h 4387469"/>
                <a:gd name="connsiteX488" fmla="*/ 2281147 w 3745177"/>
                <a:gd name="connsiteY488" fmla="*/ 1159253 h 4387469"/>
                <a:gd name="connsiteX489" fmla="*/ 2333182 w 3745177"/>
                <a:gd name="connsiteY489" fmla="*/ 1159253 h 4387469"/>
                <a:gd name="connsiteX490" fmla="*/ 2350527 w 3745177"/>
                <a:gd name="connsiteY490" fmla="*/ 1052600 h 4387469"/>
                <a:gd name="connsiteX491" fmla="*/ 2801499 w 3745177"/>
                <a:gd name="connsiteY491" fmla="*/ 1052600 h 4387469"/>
                <a:gd name="connsiteX492" fmla="*/ 2888224 w 3745177"/>
                <a:gd name="connsiteY492" fmla="*/ 999274 h 4387469"/>
                <a:gd name="connsiteX493" fmla="*/ 2922914 w 3745177"/>
                <a:gd name="connsiteY493" fmla="*/ 963723 h 4387469"/>
                <a:gd name="connsiteX494" fmla="*/ 2974949 w 3745177"/>
                <a:gd name="connsiteY494" fmla="*/ 1034825 h 4387469"/>
                <a:gd name="connsiteX495" fmla="*/ 3026984 w 3745177"/>
                <a:gd name="connsiteY495" fmla="*/ 1194804 h 4387469"/>
                <a:gd name="connsiteX496" fmla="*/ 3041619 w 3745177"/>
                <a:gd name="connsiteY496" fmla="*/ 1232299 h 4387469"/>
                <a:gd name="connsiteX497" fmla="*/ 3060290 w 3745177"/>
                <a:gd name="connsiteY497" fmla="*/ 1280135 h 4387469"/>
                <a:gd name="connsiteX498" fmla="*/ 3062649 w 3745177"/>
                <a:gd name="connsiteY498" fmla="*/ 1278922 h 4387469"/>
                <a:gd name="connsiteX499" fmla="*/ 3115047 w 3745177"/>
                <a:gd name="connsiteY499" fmla="*/ 1386647 h 4387469"/>
                <a:gd name="connsiteX500" fmla="*/ 3202378 w 3745177"/>
                <a:gd name="connsiteY500" fmla="*/ 1422555 h 4387469"/>
                <a:gd name="connsiteX501" fmla="*/ 3342107 w 3745177"/>
                <a:gd name="connsiteY501" fmla="*/ 1638003 h 4387469"/>
                <a:gd name="connsiteX502" fmla="*/ 3359573 w 3745177"/>
                <a:gd name="connsiteY502" fmla="*/ 1673911 h 4387469"/>
                <a:gd name="connsiteX503" fmla="*/ 3307175 w 3745177"/>
                <a:gd name="connsiteY503" fmla="*/ 1709819 h 4387469"/>
                <a:gd name="connsiteX504" fmla="*/ 3342107 w 3745177"/>
                <a:gd name="connsiteY504" fmla="*/ 1763681 h 4387469"/>
                <a:gd name="connsiteX505" fmla="*/ 3464370 w 3745177"/>
                <a:gd name="connsiteY505" fmla="*/ 1835498 h 4387469"/>
                <a:gd name="connsiteX506" fmla="*/ 3466280 w 3745177"/>
                <a:gd name="connsiteY506" fmla="*/ 1835778 h 4387469"/>
                <a:gd name="connsiteX507" fmla="*/ 3466669 w 3745177"/>
                <a:gd name="connsiteY507" fmla="*/ 1835835 h 4387469"/>
                <a:gd name="connsiteX508" fmla="*/ 3345410 w 3745177"/>
                <a:gd name="connsiteY508" fmla="*/ 1765381 h 4387469"/>
                <a:gd name="connsiteX509" fmla="*/ 3310648 w 3745177"/>
                <a:gd name="connsiteY509" fmla="*/ 1712361 h 4387469"/>
                <a:gd name="connsiteX510" fmla="*/ 3362791 w 3745177"/>
                <a:gd name="connsiteY510" fmla="*/ 1677014 h 4387469"/>
                <a:gd name="connsiteX511" fmla="*/ 3362791 w 3745177"/>
                <a:gd name="connsiteY511" fmla="*/ 1694688 h 4387469"/>
                <a:gd name="connsiteX512" fmla="*/ 3432316 w 3745177"/>
                <a:gd name="connsiteY512" fmla="*/ 1712361 h 4387469"/>
                <a:gd name="connsiteX513" fmla="*/ 3745177 w 3745177"/>
                <a:gd name="connsiteY513" fmla="*/ 1659341 h 4387469"/>
                <a:gd name="connsiteX514" fmla="*/ 3710415 w 3745177"/>
                <a:gd name="connsiteY514" fmla="*/ 1800727 h 4387469"/>
                <a:gd name="connsiteX515" fmla="*/ 3606128 w 3745177"/>
                <a:gd name="connsiteY515" fmla="*/ 2048152 h 4387469"/>
                <a:gd name="connsiteX516" fmla="*/ 3484460 w 3745177"/>
                <a:gd name="connsiteY516" fmla="*/ 2189538 h 4387469"/>
                <a:gd name="connsiteX517" fmla="*/ 3345410 w 3745177"/>
                <a:gd name="connsiteY517" fmla="*/ 2260231 h 4387469"/>
                <a:gd name="connsiteX518" fmla="*/ 3258504 w 3745177"/>
                <a:gd name="connsiteY518" fmla="*/ 2383943 h 4387469"/>
                <a:gd name="connsiteX519" fmla="*/ 3223742 w 3745177"/>
                <a:gd name="connsiteY519" fmla="*/ 2330924 h 4387469"/>
                <a:gd name="connsiteX520" fmla="*/ 3223742 w 3745177"/>
                <a:gd name="connsiteY520" fmla="*/ 2154191 h 4387469"/>
                <a:gd name="connsiteX521" fmla="*/ 3275886 w 3745177"/>
                <a:gd name="connsiteY521" fmla="*/ 2101172 h 4387469"/>
                <a:gd name="connsiteX522" fmla="*/ 3275886 w 3745177"/>
                <a:gd name="connsiteY522" fmla="*/ 2084358 h 4387469"/>
                <a:gd name="connsiteX523" fmla="*/ 3273068 w 3745177"/>
                <a:gd name="connsiteY523" fmla="*/ 2086288 h 4387469"/>
                <a:gd name="connsiteX524" fmla="*/ 3273068 w 3745177"/>
                <a:gd name="connsiteY524" fmla="*/ 2100381 h 4387469"/>
                <a:gd name="connsiteX525" fmla="*/ 3220626 w 3745177"/>
                <a:gd name="connsiteY525" fmla="*/ 2154002 h 4387469"/>
                <a:gd name="connsiteX526" fmla="*/ 3220626 w 3745177"/>
                <a:gd name="connsiteY526" fmla="*/ 2332737 h 4387469"/>
                <a:gd name="connsiteX527" fmla="*/ 3255587 w 3745177"/>
                <a:gd name="connsiteY527" fmla="*/ 2386358 h 4387469"/>
                <a:gd name="connsiteX528" fmla="*/ 3203146 w 3745177"/>
                <a:gd name="connsiteY528" fmla="*/ 2439979 h 4387469"/>
                <a:gd name="connsiteX529" fmla="*/ 3133223 w 3745177"/>
                <a:gd name="connsiteY529" fmla="*/ 2547220 h 4387469"/>
                <a:gd name="connsiteX530" fmla="*/ 3124483 w 3745177"/>
                <a:gd name="connsiteY530" fmla="*/ 2549454 h 4387469"/>
                <a:gd name="connsiteX531" fmla="*/ 3116497 w 3745177"/>
                <a:gd name="connsiteY531" fmla="*/ 2563742 h 4387469"/>
                <a:gd name="connsiteX532" fmla="*/ 3118364 w 3745177"/>
                <a:gd name="connsiteY532" fmla="*/ 2564880 h 4387469"/>
                <a:gd name="connsiteX533" fmla="*/ 3083345 w 3745177"/>
                <a:gd name="connsiteY533" fmla="*/ 2600471 h 4387469"/>
                <a:gd name="connsiteX534" fmla="*/ 3118364 w 3745177"/>
                <a:gd name="connsiteY534" fmla="*/ 2689448 h 4387469"/>
                <a:gd name="connsiteX535" fmla="*/ 3135873 w 3745177"/>
                <a:gd name="connsiteY535" fmla="*/ 2849607 h 4387469"/>
                <a:gd name="connsiteX536" fmla="*/ 3150647 w 3745177"/>
                <a:gd name="connsiteY536" fmla="*/ 2872129 h 4387469"/>
                <a:gd name="connsiteX537" fmla="*/ 3170397 w 3745177"/>
                <a:gd name="connsiteY537" fmla="*/ 2902238 h 4387469"/>
                <a:gd name="connsiteX538" fmla="*/ 3170997 w 3745177"/>
                <a:gd name="connsiteY538" fmla="*/ 2902034 h 4387469"/>
                <a:gd name="connsiteX539" fmla="*/ 3170997 w 3745177"/>
                <a:gd name="connsiteY539" fmla="*/ 2973421 h 4387469"/>
                <a:gd name="connsiteX540" fmla="*/ 3188509 w 3745177"/>
                <a:gd name="connsiteY540" fmla="*/ 3098348 h 4387469"/>
                <a:gd name="connsiteX541" fmla="*/ 3170997 w 3745177"/>
                <a:gd name="connsiteY541" fmla="*/ 3187581 h 4387469"/>
                <a:gd name="connsiteX542" fmla="*/ 3118459 w 3745177"/>
                <a:gd name="connsiteY542" fmla="*/ 3258968 h 4387469"/>
                <a:gd name="connsiteX543" fmla="*/ 2960847 w 3745177"/>
                <a:gd name="connsiteY543" fmla="*/ 3348202 h 4387469"/>
                <a:gd name="connsiteX544" fmla="*/ 2873284 w 3745177"/>
                <a:gd name="connsiteY544" fmla="*/ 3455282 h 4387469"/>
                <a:gd name="connsiteX545" fmla="*/ 2908309 w 3745177"/>
                <a:gd name="connsiteY545" fmla="*/ 3615902 h 4387469"/>
                <a:gd name="connsiteX546" fmla="*/ 2873284 w 3745177"/>
                <a:gd name="connsiteY546" fmla="*/ 3705136 h 4387469"/>
                <a:gd name="connsiteX547" fmla="*/ 2750697 w 3745177"/>
                <a:gd name="connsiteY547" fmla="*/ 3812216 h 4387469"/>
                <a:gd name="connsiteX548" fmla="*/ 2750697 w 3745177"/>
                <a:gd name="connsiteY548" fmla="*/ 3865756 h 4387469"/>
                <a:gd name="connsiteX549" fmla="*/ 2715672 w 3745177"/>
                <a:gd name="connsiteY549" fmla="*/ 3865756 h 4387469"/>
                <a:gd name="connsiteX550" fmla="*/ 2698159 w 3745177"/>
                <a:gd name="connsiteY550" fmla="*/ 3598055 h 4387469"/>
                <a:gd name="connsiteX551" fmla="*/ 2696123 w 3745177"/>
                <a:gd name="connsiteY551" fmla="*/ 3598055 h 4387469"/>
                <a:gd name="connsiteX552" fmla="*/ 2713427 w 3745177"/>
                <a:gd name="connsiteY552" fmla="*/ 3866803 h 4387469"/>
                <a:gd name="connsiteX553" fmla="*/ 2748106 w 3745177"/>
                <a:gd name="connsiteY553" fmla="*/ 3866803 h 4387469"/>
                <a:gd name="connsiteX554" fmla="*/ 2678747 w 3745177"/>
                <a:gd name="connsiteY554" fmla="*/ 4028389 h 4387469"/>
                <a:gd name="connsiteX555" fmla="*/ 2418651 w 3745177"/>
                <a:gd name="connsiteY555" fmla="*/ 4315653 h 4387469"/>
                <a:gd name="connsiteX556" fmla="*/ 2297274 w 3745177"/>
                <a:gd name="connsiteY556" fmla="*/ 4333607 h 4387469"/>
                <a:gd name="connsiteX557" fmla="*/ 2158556 w 3745177"/>
                <a:gd name="connsiteY557" fmla="*/ 4351561 h 4387469"/>
                <a:gd name="connsiteX558" fmla="*/ 2019838 w 3745177"/>
                <a:gd name="connsiteY558" fmla="*/ 4387469 h 4387469"/>
                <a:gd name="connsiteX559" fmla="*/ 1950479 w 3745177"/>
                <a:gd name="connsiteY559" fmla="*/ 4279745 h 4387469"/>
                <a:gd name="connsiteX560" fmla="*/ 1950479 w 3745177"/>
                <a:gd name="connsiteY560" fmla="*/ 4207929 h 4387469"/>
                <a:gd name="connsiteX561" fmla="*/ 1898460 w 3745177"/>
                <a:gd name="connsiteY561" fmla="*/ 4064297 h 4387469"/>
                <a:gd name="connsiteX562" fmla="*/ 1863781 w 3745177"/>
                <a:gd name="connsiteY562" fmla="*/ 4010435 h 4387469"/>
                <a:gd name="connsiteX563" fmla="*/ 1881121 w 3745177"/>
                <a:gd name="connsiteY563" fmla="*/ 3974527 h 4387469"/>
                <a:gd name="connsiteX564" fmla="*/ 1967819 w 3745177"/>
                <a:gd name="connsiteY564" fmla="*/ 4010435 h 4387469"/>
                <a:gd name="connsiteX565" fmla="*/ 2019838 w 3745177"/>
                <a:gd name="connsiteY565" fmla="*/ 3992481 h 4387469"/>
                <a:gd name="connsiteX566" fmla="*/ 2043071 w 3745177"/>
                <a:gd name="connsiteY566" fmla="*/ 3824092 h 4387469"/>
                <a:gd name="connsiteX567" fmla="*/ 2054100 w 3745177"/>
                <a:gd name="connsiteY567" fmla="*/ 3744155 h 4387469"/>
                <a:gd name="connsiteX568" fmla="*/ 2054058 w 3745177"/>
                <a:gd name="connsiteY568" fmla="*/ 3744071 h 4387469"/>
                <a:gd name="connsiteX569" fmla="*/ 2019661 w 3745177"/>
                <a:gd name="connsiteY569" fmla="*/ 3989369 h 4387469"/>
                <a:gd name="connsiteX570" fmla="*/ 1967586 w 3745177"/>
                <a:gd name="connsiteY570" fmla="*/ 4007053 h 4387469"/>
                <a:gd name="connsiteX571" fmla="*/ 1880795 w 3745177"/>
                <a:gd name="connsiteY571" fmla="*/ 3971685 h 4387469"/>
                <a:gd name="connsiteX572" fmla="*/ 1863436 w 3745177"/>
                <a:gd name="connsiteY572" fmla="*/ 4007053 h 4387469"/>
                <a:gd name="connsiteX573" fmla="*/ 1776645 w 3745177"/>
                <a:gd name="connsiteY573" fmla="*/ 3918634 h 4387469"/>
                <a:gd name="connsiteX574" fmla="*/ 1741928 w 3745177"/>
                <a:gd name="connsiteY574" fmla="*/ 3688745 h 4387469"/>
                <a:gd name="connsiteX575" fmla="*/ 1724570 w 3745177"/>
                <a:gd name="connsiteY575" fmla="*/ 3635693 h 4387469"/>
                <a:gd name="connsiteX576" fmla="*/ 1603062 w 3745177"/>
                <a:gd name="connsiteY576" fmla="*/ 3388121 h 4387469"/>
                <a:gd name="connsiteX577" fmla="*/ 1620420 w 3745177"/>
                <a:gd name="connsiteY577" fmla="*/ 3282018 h 4387469"/>
                <a:gd name="connsiteX578" fmla="*/ 1655034 w 3745177"/>
                <a:gd name="connsiteY578" fmla="*/ 3264386 h 4387469"/>
                <a:gd name="connsiteX579" fmla="*/ 1652019 w 3745177"/>
                <a:gd name="connsiteY579" fmla="*/ 3261285 h 4387469"/>
                <a:gd name="connsiteX580" fmla="*/ 1617157 w 3745177"/>
                <a:gd name="connsiteY580" fmla="*/ 3279209 h 4387469"/>
                <a:gd name="connsiteX581" fmla="*/ 1617157 w 3745177"/>
                <a:gd name="connsiteY581" fmla="*/ 3135815 h 4387469"/>
                <a:gd name="connsiteX582" fmla="*/ 1686879 w 3745177"/>
                <a:gd name="connsiteY582" fmla="*/ 3010344 h 4387469"/>
                <a:gd name="connsiteX583" fmla="*/ 1669449 w 3745177"/>
                <a:gd name="connsiteY583" fmla="*/ 2902798 h 4387469"/>
                <a:gd name="connsiteX584" fmla="*/ 1634588 w 3745177"/>
                <a:gd name="connsiteY584" fmla="*/ 2669781 h 4387469"/>
                <a:gd name="connsiteX585" fmla="*/ 1686879 w 3745177"/>
                <a:gd name="connsiteY585" fmla="*/ 2633932 h 4387469"/>
                <a:gd name="connsiteX586" fmla="*/ 1826324 w 3745177"/>
                <a:gd name="connsiteY586" fmla="*/ 2633932 h 4387469"/>
                <a:gd name="connsiteX587" fmla="*/ 1930908 w 3745177"/>
                <a:gd name="connsiteY587" fmla="*/ 2741478 h 4387469"/>
                <a:gd name="connsiteX588" fmla="*/ 1983200 w 3745177"/>
                <a:gd name="connsiteY588" fmla="*/ 2741478 h 4387469"/>
                <a:gd name="connsiteX589" fmla="*/ 2035492 w 3745177"/>
                <a:gd name="connsiteY589" fmla="*/ 2705630 h 4387469"/>
                <a:gd name="connsiteX590" fmla="*/ 2140076 w 3745177"/>
                <a:gd name="connsiteY590" fmla="*/ 2705630 h 4387469"/>
                <a:gd name="connsiteX591" fmla="*/ 2174937 w 3745177"/>
                <a:gd name="connsiteY591" fmla="*/ 2920722 h 4387469"/>
                <a:gd name="connsiteX592" fmla="*/ 2279521 w 3745177"/>
                <a:gd name="connsiteY592" fmla="*/ 2938646 h 4387469"/>
                <a:gd name="connsiteX593" fmla="*/ 2279521 w 3745177"/>
                <a:gd name="connsiteY593" fmla="*/ 2938989 h 4387469"/>
                <a:gd name="connsiteX594" fmla="*/ 2279901 w 3745177"/>
                <a:gd name="connsiteY594" fmla="*/ 2938989 h 4387469"/>
                <a:gd name="connsiteX595" fmla="*/ 2365798 w 3745177"/>
                <a:gd name="connsiteY595" fmla="*/ 2938989 h 4387469"/>
                <a:gd name="connsiteX596" fmla="*/ 2470511 w 3745177"/>
                <a:gd name="connsiteY596" fmla="*/ 2992247 h 4387469"/>
                <a:gd name="connsiteX597" fmla="*/ 2575225 w 3745177"/>
                <a:gd name="connsiteY597" fmla="*/ 3045505 h 4387469"/>
                <a:gd name="connsiteX598" fmla="*/ 2575225 w 3745177"/>
                <a:gd name="connsiteY598" fmla="*/ 3042842 h 4387469"/>
                <a:gd name="connsiteX599" fmla="*/ 2574552 w 3745177"/>
                <a:gd name="connsiteY599" fmla="*/ 3042499 h 4387469"/>
                <a:gd name="connsiteX600" fmla="*/ 2471566 w 3745177"/>
                <a:gd name="connsiteY600" fmla="*/ 2989909 h 4387469"/>
                <a:gd name="connsiteX601" fmla="*/ 2366944 w 3745177"/>
                <a:gd name="connsiteY601" fmla="*/ 2936485 h 4387469"/>
                <a:gd name="connsiteX602" fmla="*/ 2279759 w 3745177"/>
                <a:gd name="connsiteY602" fmla="*/ 2936485 h 4387469"/>
                <a:gd name="connsiteX603" fmla="*/ 2175138 w 3745177"/>
                <a:gd name="connsiteY603" fmla="*/ 2918677 h 4387469"/>
                <a:gd name="connsiteX604" fmla="*/ 2140264 w 3745177"/>
                <a:gd name="connsiteY604" fmla="*/ 2704980 h 4387469"/>
                <a:gd name="connsiteX605" fmla="*/ 2035642 w 3745177"/>
                <a:gd name="connsiteY605" fmla="*/ 2704980 h 4387469"/>
                <a:gd name="connsiteX606" fmla="*/ 1983331 w 3745177"/>
                <a:gd name="connsiteY606" fmla="*/ 2740596 h 4387469"/>
                <a:gd name="connsiteX607" fmla="*/ 1931021 w 3745177"/>
                <a:gd name="connsiteY607" fmla="*/ 2740596 h 4387469"/>
                <a:gd name="connsiteX608" fmla="*/ 1826399 w 3745177"/>
                <a:gd name="connsiteY608" fmla="*/ 2633748 h 4387469"/>
                <a:gd name="connsiteX609" fmla="*/ 1686904 w 3745177"/>
                <a:gd name="connsiteY609" fmla="*/ 2633748 h 4387469"/>
                <a:gd name="connsiteX610" fmla="*/ 1634594 w 3745177"/>
                <a:gd name="connsiteY610" fmla="*/ 2669364 h 4387469"/>
                <a:gd name="connsiteX611" fmla="*/ 1617157 w 3745177"/>
                <a:gd name="connsiteY611" fmla="*/ 2615940 h 4387469"/>
                <a:gd name="connsiteX612" fmla="*/ 1617975 w 3745177"/>
                <a:gd name="connsiteY612" fmla="*/ 2615106 h 4387469"/>
                <a:gd name="connsiteX613" fmla="*/ 1618390 w 3745177"/>
                <a:gd name="connsiteY613" fmla="*/ 2614682 h 4387469"/>
                <a:gd name="connsiteX614" fmla="*/ 1602216 w 3745177"/>
                <a:gd name="connsiteY614" fmla="*/ 2548427 h 4387469"/>
                <a:gd name="connsiteX615" fmla="*/ 1550214 w 3745177"/>
                <a:gd name="connsiteY615" fmla="*/ 2495169 h 4387469"/>
                <a:gd name="connsiteX616" fmla="*/ 1584882 w 3745177"/>
                <a:gd name="connsiteY616" fmla="*/ 2459664 h 4387469"/>
                <a:gd name="connsiteX617" fmla="*/ 1636885 w 3745177"/>
                <a:gd name="connsiteY617" fmla="*/ 2424158 h 4387469"/>
                <a:gd name="connsiteX618" fmla="*/ 1688887 w 3745177"/>
                <a:gd name="connsiteY618" fmla="*/ 2424158 h 4387469"/>
                <a:gd name="connsiteX619" fmla="*/ 1706221 w 3745177"/>
                <a:gd name="connsiteY619" fmla="*/ 2335395 h 4387469"/>
                <a:gd name="connsiteX620" fmla="*/ 1723555 w 3745177"/>
                <a:gd name="connsiteY620" fmla="*/ 2246631 h 4387469"/>
                <a:gd name="connsiteX621" fmla="*/ 1688887 w 3745177"/>
                <a:gd name="connsiteY621" fmla="*/ 2228878 h 4387469"/>
                <a:gd name="connsiteX622" fmla="*/ 1688887 w 3745177"/>
                <a:gd name="connsiteY622" fmla="*/ 2193930 h 4387469"/>
                <a:gd name="connsiteX623" fmla="*/ 1686150 w 3745177"/>
                <a:gd name="connsiteY623" fmla="*/ 2195545 h 4387469"/>
                <a:gd name="connsiteX624" fmla="*/ 1599538 w 3745177"/>
                <a:gd name="connsiteY624" fmla="*/ 2195545 h 4387469"/>
                <a:gd name="connsiteX625" fmla="*/ 1460959 w 3745177"/>
                <a:gd name="connsiteY625" fmla="*/ 2195545 h 4387469"/>
                <a:gd name="connsiteX626" fmla="*/ 1443637 w 3745177"/>
                <a:gd name="connsiteY626" fmla="*/ 2070277 h 4387469"/>
                <a:gd name="connsiteX627" fmla="*/ 1391669 w 3745177"/>
                <a:gd name="connsiteY627" fmla="*/ 2070277 h 4387469"/>
                <a:gd name="connsiteX628" fmla="*/ 1391669 w 3745177"/>
                <a:gd name="connsiteY628" fmla="*/ 2070277 h 4387469"/>
                <a:gd name="connsiteX629" fmla="*/ 1392021 w 3745177"/>
                <a:gd name="connsiteY629" fmla="*/ 2068458 h 4387469"/>
                <a:gd name="connsiteX630" fmla="*/ 1392076 w 3745177"/>
                <a:gd name="connsiteY630" fmla="*/ 2068176 h 4387469"/>
                <a:gd name="connsiteX631" fmla="*/ 1324914 w 3745177"/>
                <a:gd name="connsiteY631" fmla="*/ 2050924 h 4387469"/>
                <a:gd name="connsiteX632" fmla="*/ 1255562 w 3745177"/>
                <a:gd name="connsiteY632" fmla="*/ 2033109 h 4387469"/>
                <a:gd name="connsiteX633" fmla="*/ 1186210 w 3745177"/>
                <a:gd name="connsiteY633" fmla="*/ 1944036 h 4387469"/>
                <a:gd name="connsiteX634" fmla="*/ 1116858 w 3745177"/>
                <a:gd name="connsiteY634" fmla="*/ 1944036 h 4387469"/>
                <a:gd name="connsiteX635" fmla="*/ 1116858 w 3745177"/>
                <a:gd name="connsiteY635" fmla="*/ 1854963 h 4387469"/>
                <a:gd name="connsiteX636" fmla="*/ 1151534 w 3745177"/>
                <a:gd name="connsiteY636" fmla="*/ 1730261 h 4387469"/>
                <a:gd name="connsiteX637" fmla="*/ 1151534 w 3745177"/>
                <a:gd name="connsiteY637" fmla="*/ 1659002 h 4387469"/>
                <a:gd name="connsiteX638" fmla="*/ 1151534 w 3745177"/>
                <a:gd name="connsiteY638" fmla="*/ 1605558 h 4387469"/>
                <a:gd name="connsiteX639" fmla="*/ 1186210 w 3745177"/>
                <a:gd name="connsiteY639" fmla="*/ 1552114 h 4387469"/>
                <a:gd name="connsiteX640" fmla="*/ 1253744 w 3745177"/>
                <a:gd name="connsiteY640" fmla="*/ 1552114 h 4387469"/>
                <a:gd name="connsiteX641" fmla="*/ 1251871 w 3745177"/>
                <a:gd name="connsiteY641" fmla="*/ 1551477 h 4387469"/>
                <a:gd name="connsiteX642" fmla="*/ 1181970 w 3745177"/>
                <a:gd name="connsiteY642" fmla="*/ 1551477 h 4387469"/>
                <a:gd name="connsiteX643" fmla="*/ 1148566 w 3745177"/>
                <a:gd name="connsiteY643" fmla="*/ 1602626 h 4387469"/>
                <a:gd name="connsiteX644" fmla="*/ 1148566 w 3745177"/>
                <a:gd name="connsiteY644" fmla="*/ 1654991 h 4387469"/>
                <a:gd name="connsiteX645" fmla="*/ 1148566 w 3745177"/>
                <a:gd name="connsiteY645" fmla="*/ 1726727 h 4387469"/>
                <a:gd name="connsiteX646" fmla="*/ 1113334 w 3745177"/>
                <a:gd name="connsiteY646" fmla="*/ 1852264 h 4387469"/>
                <a:gd name="connsiteX647" fmla="*/ 1113334 w 3745177"/>
                <a:gd name="connsiteY647" fmla="*/ 1941934 h 4387469"/>
                <a:gd name="connsiteX648" fmla="*/ 1078102 w 3745177"/>
                <a:gd name="connsiteY648" fmla="*/ 1941934 h 4387469"/>
                <a:gd name="connsiteX649" fmla="*/ 1025253 w 3745177"/>
                <a:gd name="connsiteY649" fmla="*/ 1852264 h 4387469"/>
                <a:gd name="connsiteX650" fmla="*/ 1007639 w 3745177"/>
                <a:gd name="connsiteY650" fmla="*/ 1726738 h 4387469"/>
                <a:gd name="connsiteX651" fmla="*/ 1007639 w 3745177"/>
                <a:gd name="connsiteY651" fmla="*/ 1730440 h 4387469"/>
                <a:gd name="connsiteX652" fmla="*/ 1025255 w 3745177"/>
                <a:gd name="connsiteY652" fmla="*/ 1854075 h 4387469"/>
                <a:gd name="connsiteX653" fmla="*/ 1078102 w 3745177"/>
                <a:gd name="connsiteY653" fmla="*/ 1942386 h 4387469"/>
                <a:gd name="connsiteX654" fmla="*/ 1007639 w 3745177"/>
                <a:gd name="connsiteY654" fmla="*/ 1960048 h 4387469"/>
                <a:gd name="connsiteX655" fmla="*/ 1006800 w 3745177"/>
                <a:gd name="connsiteY655" fmla="*/ 1957525 h 4387469"/>
                <a:gd name="connsiteX656" fmla="*/ 886224 w 3745177"/>
                <a:gd name="connsiteY656" fmla="*/ 1992658 h 4387469"/>
                <a:gd name="connsiteX657" fmla="*/ 799580 w 3745177"/>
                <a:gd name="connsiteY657" fmla="*/ 1992658 h 4387469"/>
                <a:gd name="connsiteX658" fmla="*/ 799955 w 3745177"/>
                <a:gd name="connsiteY658" fmla="*/ 1993803 h 4387469"/>
                <a:gd name="connsiteX659" fmla="*/ 747663 w 3745177"/>
                <a:gd name="connsiteY659" fmla="*/ 1993803 h 4387469"/>
                <a:gd name="connsiteX660" fmla="*/ 625649 w 3745177"/>
                <a:gd name="connsiteY660" fmla="*/ 2047004 h 4387469"/>
                <a:gd name="connsiteX661" fmla="*/ 555927 w 3745177"/>
                <a:gd name="connsiteY661" fmla="*/ 2047004 h 4387469"/>
                <a:gd name="connsiteX662" fmla="*/ 555927 w 3745177"/>
                <a:gd name="connsiteY662" fmla="*/ 1993803 h 4387469"/>
                <a:gd name="connsiteX663" fmla="*/ 503635 w 3745177"/>
                <a:gd name="connsiteY663" fmla="*/ 1958336 h 4387469"/>
                <a:gd name="connsiteX664" fmla="*/ 503635 w 3745177"/>
                <a:gd name="connsiteY664" fmla="*/ 1905134 h 4387469"/>
                <a:gd name="connsiteX665" fmla="*/ 501456 w 3745177"/>
                <a:gd name="connsiteY665" fmla="*/ 1902918 h 4387469"/>
                <a:gd name="connsiteX666" fmla="*/ 486564 w 3745177"/>
                <a:gd name="connsiteY666" fmla="*/ 1887767 h 4387469"/>
                <a:gd name="connsiteX667" fmla="*/ 486500 w 3745177"/>
                <a:gd name="connsiteY667" fmla="*/ 1887790 h 4387469"/>
                <a:gd name="connsiteX668" fmla="*/ 451562 w 3745177"/>
                <a:gd name="connsiteY668" fmla="*/ 1905704 h 4387469"/>
                <a:gd name="connsiteX669" fmla="*/ 438778 w 3745177"/>
                <a:gd name="connsiteY669" fmla="*/ 1897337 h 4387469"/>
                <a:gd name="connsiteX670" fmla="*/ 439596 w 3745177"/>
                <a:gd name="connsiteY670" fmla="*/ 1898704 h 4387469"/>
                <a:gd name="connsiteX671" fmla="*/ 451978 w 3745177"/>
                <a:gd name="connsiteY671" fmla="*/ 1906912 h 4387469"/>
                <a:gd name="connsiteX672" fmla="*/ 485701 w 3745177"/>
                <a:gd name="connsiteY672" fmla="*/ 1889401 h 4387469"/>
                <a:gd name="connsiteX673" fmla="*/ 502562 w 3745177"/>
                <a:gd name="connsiteY673" fmla="*/ 1906912 h 4387469"/>
                <a:gd name="connsiteX674" fmla="*/ 502562 w 3745177"/>
                <a:gd name="connsiteY674" fmla="*/ 1959446 h 4387469"/>
                <a:gd name="connsiteX675" fmla="*/ 553145 w 3745177"/>
                <a:gd name="connsiteY675" fmla="*/ 1994468 h 4387469"/>
                <a:gd name="connsiteX676" fmla="*/ 553145 w 3745177"/>
                <a:gd name="connsiteY676" fmla="*/ 2047002 h 4387469"/>
                <a:gd name="connsiteX677" fmla="*/ 485701 w 3745177"/>
                <a:gd name="connsiteY677" fmla="*/ 2047002 h 4387469"/>
                <a:gd name="connsiteX678" fmla="*/ 333950 w 3745177"/>
                <a:gd name="connsiteY678" fmla="*/ 1941935 h 4387469"/>
                <a:gd name="connsiteX679" fmla="*/ 317089 w 3745177"/>
                <a:gd name="connsiteY679" fmla="*/ 1924423 h 4387469"/>
                <a:gd name="connsiteX680" fmla="*/ 333950 w 3745177"/>
                <a:gd name="connsiteY680" fmla="*/ 1889401 h 4387469"/>
                <a:gd name="connsiteX681" fmla="*/ 367673 w 3745177"/>
                <a:gd name="connsiteY681" fmla="*/ 1871890 h 4387469"/>
                <a:gd name="connsiteX682" fmla="*/ 384534 w 3745177"/>
                <a:gd name="connsiteY682" fmla="*/ 1836867 h 4387469"/>
                <a:gd name="connsiteX683" fmla="*/ 398760 w 3745177"/>
                <a:gd name="connsiteY683" fmla="*/ 1844255 h 4387469"/>
                <a:gd name="connsiteX684" fmla="*/ 417311 w 3745177"/>
                <a:gd name="connsiteY684" fmla="*/ 1853888 h 4387469"/>
                <a:gd name="connsiteX685" fmla="*/ 416623 w 3745177"/>
                <a:gd name="connsiteY685" fmla="*/ 1851963 h 4387469"/>
                <a:gd name="connsiteX686" fmla="*/ 401883 w 3745177"/>
                <a:gd name="connsiteY686" fmla="*/ 1844405 h 4387469"/>
                <a:gd name="connsiteX687" fmla="*/ 384022 w 3745177"/>
                <a:gd name="connsiteY687" fmla="*/ 1835248 h 4387469"/>
                <a:gd name="connsiteX688" fmla="*/ 384032 w 3745177"/>
                <a:gd name="connsiteY688" fmla="*/ 1835257 h 4387469"/>
                <a:gd name="connsiteX689" fmla="*/ 366416 w 3745177"/>
                <a:gd name="connsiteY689" fmla="*/ 1870682 h 4387469"/>
                <a:gd name="connsiteX690" fmla="*/ 331184 w 3745177"/>
                <a:gd name="connsiteY690" fmla="*/ 1888394 h 4387469"/>
                <a:gd name="connsiteX691" fmla="*/ 313568 w 3745177"/>
                <a:gd name="connsiteY691" fmla="*/ 1923819 h 4387469"/>
                <a:gd name="connsiteX692" fmla="*/ 243104 w 3745177"/>
                <a:gd name="connsiteY692" fmla="*/ 1852969 h 4387469"/>
                <a:gd name="connsiteX693" fmla="*/ 207872 w 3745177"/>
                <a:gd name="connsiteY693" fmla="*/ 1817545 h 4387469"/>
                <a:gd name="connsiteX694" fmla="*/ 243104 w 3745177"/>
                <a:gd name="connsiteY694" fmla="*/ 1799832 h 4387469"/>
                <a:gd name="connsiteX695" fmla="*/ 260720 w 3745177"/>
                <a:gd name="connsiteY695" fmla="*/ 1764407 h 4387469"/>
                <a:gd name="connsiteX696" fmla="*/ 330586 w 3745177"/>
                <a:gd name="connsiteY696" fmla="*/ 1764407 h 4387469"/>
                <a:gd name="connsiteX697" fmla="*/ 329277 w 3745177"/>
                <a:gd name="connsiteY697" fmla="*/ 1762394 h 4387469"/>
                <a:gd name="connsiteX698" fmla="*/ 259400 w 3745177"/>
                <a:gd name="connsiteY698" fmla="*/ 1762394 h 4387469"/>
                <a:gd name="connsiteX699" fmla="*/ 241930 w 3745177"/>
                <a:gd name="connsiteY699" fmla="*/ 1798221 h 4387469"/>
                <a:gd name="connsiteX700" fmla="*/ 206992 w 3745177"/>
                <a:gd name="connsiteY700" fmla="*/ 1816135 h 4387469"/>
                <a:gd name="connsiteX701" fmla="*/ 119645 w 3745177"/>
                <a:gd name="connsiteY701" fmla="*/ 1690738 h 4387469"/>
                <a:gd name="connsiteX702" fmla="*/ 117462 w 3745177"/>
                <a:gd name="connsiteY702" fmla="*/ 1690738 h 4387469"/>
                <a:gd name="connsiteX703" fmla="*/ 106097 w 3745177"/>
                <a:gd name="connsiteY703" fmla="*/ 1690738 h 4387469"/>
                <a:gd name="connsiteX704" fmla="*/ 104378 w 3745177"/>
                <a:gd name="connsiteY704" fmla="*/ 1691947 h 4387469"/>
                <a:gd name="connsiteX705" fmla="*/ 103690 w 3745177"/>
                <a:gd name="connsiteY705" fmla="*/ 1690738 h 4387469"/>
                <a:gd name="connsiteX706" fmla="*/ 102175 w 3745177"/>
                <a:gd name="connsiteY706" fmla="*/ 1690738 h 4387469"/>
                <a:gd name="connsiteX707" fmla="*/ 102994 w 3745177"/>
                <a:gd name="connsiteY707" fmla="*/ 1690178 h 4387469"/>
                <a:gd name="connsiteX708" fmla="*/ 103266 w 3745177"/>
                <a:gd name="connsiteY708" fmla="*/ 1689993 h 4387469"/>
                <a:gd name="connsiteX709" fmla="*/ 54912 w 3745177"/>
                <a:gd name="connsiteY709" fmla="*/ 1604994 h 4387469"/>
                <a:gd name="connsiteX710" fmla="*/ 51736 w 3745177"/>
                <a:gd name="connsiteY710" fmla="*/ 1604994 h 4387469"/>
                <a:gd name="connsiteX711" fmla="*/ 34491 w 3745177"/>
                <a:gd name="connsiteY711" fmla="*/ 1604994 h 4387469"/>
                <a:gd name="connsiteX712" fmla="*/ 0 w 3745177"/>
                <a:gd name="connsiteY712" fmla="*/ 1479680 h 4387469"/>
                <a:gd name="connsiteX713" fmla="*/ 34491 w 3745177"/>
                <a:gd name="connsiteY713" fmla="*/ 1369284 h 4387469"/>
                <a:gd name="connsiteX714" fmla="*/ 36344 w 3745177"/>
                <a:gd name="connsiteY714" fmla="*/ 1369284 h 4387469"/>
                <a:gd name="connsiteX715" fmla="*/ 39405 w 3745177"/>
                <a:gd name="connsiteY715" fmla="*/ 1364606 h 4387469"/>
                <a:gd name="connsiteX716" fmla="*/ 69908 w 3745177"/>
                <a:gd name="connsiteY716" fmla="*/ 1317982 h 4387469"/>
                <a:gd name="connsiteX717" fmla="*/ 69908 w 3745177"/>
                <a:gd name="connsiteY717" fmla="*/ 1193650 h 4387469"/>
                <a:gd name="connsiteX718" fmla="*/ 17616 w 3745177"/>
                <a:gd name="connsiteY718" fmla="*/ 1087081 h 4387469"/>
                <a:gd name="connsiteX719" fmla="*/ 35047 w 3745177"/>
                <a:gd name="connsiteY719" fmla="*/ 1069319 h 4387469"/>
                <a:gd name="connsiteX720" fmla="*/ 244215 w 3745177"/>
                <a:gd name="connsiteY720" fmla="*/ 1087081 h 4387469"/>
                <a:gd name="connsiteX721" fmla="*/ 261646 w 3745177"/>
                <a:gd name="connsiteY721" fmla="*/ 962750 h 4387469"/>
                <a:gd name="connsiteX722" fmla="*/ 296507 w 3745177"/>
                <a:gd name="connsiteY722" fmla="*/ 927227 h 4387469"/>
                <a:gd name="connsiteX723" fmla="*/ 313938 w 3745177"/>
                <a:gd name="connsiteY723" fmla="*/ 785134 h 4387469"/>
                <a:gd name="connsiteX724" fmla="*/ 488245 w 3745177"/>
                <a:gd name="connsiteY724" fmla="*/ 785134 h 4387469"/>
                <a:gd name="connsiteX725" fmla="*/ 488245 w 3745177"/>
                <a:gd name="connsiteY725" fmla="*/ 762655 h 4387469"/>
                <a:gd name="connsiteX726" fmla="*/ 488245 w 3745177"/>
                <a:gd name="connsiteY726" fmla="*/ 732356 h 4387469"/>
                <a:gd name="connsiteX727" fmla="*/ 487037 w 3745177"/>
                <a:gd name="connsiteY727" fmla="*/ 731406 h 4387469"/>
                <a:gd name="connsiteX728" fmla="*/ 486203 w 3745177"/>
                <a:gd name="connsiteY728" fmla="*/ 730749 h 4387469"/>
                <a:gd name="connsiteX729" fmla="*/ 486203 w 3745177"/>
                <a:gd name="connsiteY729" fmla="*/ 731258 h 4387469"/>
                <a:gd name="connsiteX730" fmla="*/ 486203 w 3745177"/>
                <a:gd name="connsiteY730" fmla="*/ 783358 h 4387469"/>
                <a:gd name="connsiteX731" fmla="*/ 311398 w 3745177"/>
                <a:gd name="connsiteY731" fmla="*/ 783358 h 4387469"/>
                <a:gd name="connsiteX732" fmla="*/ 293917 w 3745177"/>
                <a:gd name="connsiteY732" fmla="*/ 924499 h 4387469"/>
                <a:gd name="connsiteX733" fmla="*/ 258956 w 3745177"/>
                <a:gd name="connsiteY733" fmla="*/ 959784 h 4387469"/>
                <a:gd name="connsiteX734" fmla="*/ 241475 w 3745177"/>
                <a:gd name="connsiteY734" fmla="*/ 1083281 h 4387469"/>
                <a:gd name="connsiteX735" fmla="*/ 31708 w 3745177"/>
                <a:gd name="connsiteY735" fmla="*/ 1065639 h 4387469"/>
                <a:gd name="connsiteX736" fmla="*/ 101630 w 3745177"/>
                <a:gd name="connsiteY736" fmla="*/ 906856 h 4387469"/>
                <a:gd name="connsiteX737" fmla="*/ 189034 w 3745177"/>
                <a:gd name="connsiteY737" fmla="*/ 712788 h 4387469"/>
                <a:gd name="connsiteX738" fmla="*/ 223995 w 3745177"/>
                <a:gd name="connsiteY738" fmla="*/ 677503 h 4387469"/>
                <a:gd name="connsiteX739" fmla="*/ 387943 w 3745177"/>
                <a:gd name="connsiteY739" fmla="*/ 677503 h 4387469"/>
                <a:gd name="connsiteX740" fmla="*/ 465065 w 3745177"/>
                <a:gd name="connsiteY740" fmla="*/ 677503 h 4387469"/>
                <a:gd name="connsiteX741" fmla="*/ 468723 w 3745177"/>
                <a:gd name="connsiteY741" fmla="*/ 677503 h 4387469"/>
                <a:gd name="connsiteX742" fmla="*/ 482573 w 3745177"/>
                <a:gd name="connsiteY742" fmla="*/ 677503 h 4387469"/>
                <a:gd name="connsiteX743" fmla="*/ 482573 w 3745177"/>
                <a:gd name="connsiteY743" fmla="*/ 674715 h 4387469"/>
                <a:gd name="connsiteX744" fmla="*/ 472644 w 3745177"/>
                <a:gd name="connsiteY744" fmla="*/ 674715 h 4387469"/>
                <a:gd name="connsiteX745" fmla="*/ 471742 w 3745177"/>
                <a:gd name="connsiteY745" fmla="*/ 677501 h 4387469"/>
                <a:gd name="connsiteX746" fmla="*/ 229012 w 3745177"/>
                <a:gd name="connsiteY746" fmla="*/ 677501 h 4387469"/>
                <a:gd name="connsiteX747" fmla="*/ 263687 w 3745177"/>
                <a:gd name="connsiteY747" fmla="*/ 641771 h 4387469"/>
                <a:gd name="connsiteX748" fmla="*/ 419729 w 3745177"/>
                <a:gd name="connsiteY748" fmla="*/ 570310 h 4387469"/>
                <a:gd name="connsiteX749" fmla="*/ 437067 w 3745177"/>
                <a:gd name="connsiteY749" fmla="*/ 427389 h 4387469"/>
                <a:gd name="connsiteX750" fmla="*/ 506418 w 3745177"/>
                <a:gd name="connsiteY750" fmla="*/ 338064 h 4387469"/>
                <a:gd name="connsiteX751" fmla="*/ 575770 w 3745177"/>
                <a:gd name="connsiteY751" fmla="*/ 266603 h 4387469"/>
                <a:gd name="connsiteX752" fmla="*/ 645121 w 3745177"/>
                <a:gd name="connsiteY752" fmla="*/ 159412 h 4387469"/>
                <a:gd name="connsiteX753" fmla="*/ 714473 w 3745177"/>
                <a:gd name="connsiteY753" fmla="*/ 195143 h 4387469"/>
                <a:gd name="connsiteX754" fmla="*/ 766486 w 3745177"/>
                <a:gd name="connsiteY754" fmla="*/ 195143 h 4387469"/>
                <a:gd name="connsiteX755" fmla="*/ 835838 w 3745177"/>
                <a:gd name="connsiteY755" fmla="*/ 195143 h 4387469"/>
                <a:gd name="connsiteX756" fmla="*/ 851880 w 3745177"/>
                <a:gd name="connsiteY756" fmla="*/ 195143 h 4387469"/>
                <a:gd name="connsiteX757" fmla="*/ 937772 w 3745177"/>
                <a:gd name="connsiteY757" fmla="*/ 142968 h 4387469"/>
                <a:gd name="connsiteX758" fmla="*/ 1112848 w 3745177"/>
                <a:gd name="connsiteY758" fmla="*/ 89794 h 4387469"/>
                <a:gd name="connsiteX759" fmla="*/ 1305433 w 3745177"/>
                <a:gd name="connsiteY759" fmla="*/ 89794 h 4387469"/>
                <a:gd name="connsiteX760" fmla="*/ 1392971 w 3745177"/>
                <a:gd name="connsiteY760" fmla="*/ 72069 h 4387469"/>
                <a:gd name="connsiteX761" fmla="*/ 1423381 w 3745177"/>
                <a:gd name="connsiteY761" fmla="*/ 56675 h 4387469"/>
                <a:gd name="connsiteX762" fmla="*/ 1748923 w 3745177"/>
                <a:gd name="connsiteY762" fmla="*/ 0 h 4387469"/>
                <a:gd name="connsiteX763" fmla="*/ 1817978 w 3745177"/>
                <a:gd name="connsiteY763" fmla="*/ 17511 h 4387469"/>
                <a:gd name="connsiteX764" fmla="*/ 1817978 w 3745177"/>
                <a:gd name="connsiteY764" fmla="*/ 52533 h 4387469"/>
                <a:gd name="connsiteX765" fmla="*/ 1800714 w 3745177"/>
                <a:gd name="connsiteY765" fmla="*/ 105066 h 4387469"/>
                <a:gd name="connsiteX766" fmla="*/ 1731660 w 3745177"/>
                <a:gd name="connsiteY766" fmla="*/ 70044 h 4387469"/>
                <a:gd name="connsiteX767" fmla="*/ 1645344 w 3745177"/>
                <a:gd name="connsiteY767" fmla="*/ 35022 h 4387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Lst>
              <a:rect l="l" t="t" r="r" b="b"/>
              <a:pathLst>
                <a:path w="3745177" h="4387469">
                  <a:moveTo>
                    <a:pt x="2089059" y="3564976"/>
                  </a:moveTo>
                  <a:lnTo>
                    <a:pt x="2054377" y="3582642"/>
                  </a:lnTo>
                  <a:lnTo>
                    <a:pt x="2054377" y="3582984"/>
                  </a:lnTo>
                  <a:lnTo>
                    <a:pt x="2089031" y="3565285"/>
                  </a:lnTo>
                  <a:close/>
                  <a:moveTo>
                    <a:pt x="2491242" y="3546362"/>
                  </a:moveTo>
                  <a:lnTo>
                    <a:pt x="2491499" y="3547412"/>
                  </a:lnTo>
                  <a:lnTo>
                    <a:pt x="2573080" y="3580744"/>
                  </a:lnTo>
                  <a:lnTo>
                    <a:pt x="2574122" y="3579973"/>
                  </a:lnTo>
                  <a:lnTo>
                    <a:pt x="2573415" y="3579853"/>
                  </a:lnTo>
                  <a:cubicBezTo>
                    <a:pt x="2573415" y="3579853"/>
                    <a:pt x="2573415" y="3579853"/>
                    <a:pt x="2514900" y="3556004"/>
                  </a:cubicBezTo>
                  <a:close/>
                  <a:moveTo>
                    <a:pt x="2436899" y="3473053"/>
                  </a:moveTo>
                  <a:lnTo>
                    <a:pt x="2439003" y="3475918"/>
                  </a:lnTo>
                  <a:lnTo>
                    <a:pt x="2469302" y="3475918"/>
                  </a:lnTo>
                  <a:lnTo>
                    <a:pt x="2468599" y="3473053"/>
                  </a:lnTo>
                  <a:cubicBezTo>
                    <a:pt x="2468599" y="3473053"/>
                    <a:pt x="2468599" y="3473053"/>
                    <a:pt x="2453859" y="3473053"/>
                  </a:cubicBezTo>
                  <a:close/>
                  <a:moveTo>
                    <a:pt x="2329551" y="3330652"/>
                  </a:moveTo>
                  <a:lnTo>
                    <a:pt x="2334011" y="3332930"/>
                  </a:lnTo>
                  <a:lnTo>
                    <a:pt x="2347432" y="3332930"/>
                  </a:lnTo>
                  <a:lnTo>
                    <a:pt x="2346314" y="3330652"/>
                  </a:lnTo>
                  <a:cubicBezTo>
                    <a:pt x="2346314" y="3330652"/>
                    <a:pt x="2346314" y="3330652"/>
                    <a:pt x="2344130" y="3330652"/>
                  </a:cubicBezTo>
                  <a:close/>
                  <a:moveTo>
                    <a:pt x="2365798" y="3311796"/>
                  </a:moveTo>
                  <a:cubicBezTo>
                    <a:pt x="2365798" y="3311796"/>
                    <a:pt x="2365798" y="3311796"/>
                    <a:pt x="2330894" y="3329549"/>
                  </a:cubicBezTo>
                  <a:cubicBezTo>
                    <a:pt x="2330894" y="3329549"/>
                    <a:pt x="2330894" y="3329549"/>
                    <a:pt x="2316168" y="3322059"/>
                  </a:cubicBezTo>
                  <a:lnTo>
                    <a:pt x="2306979" y="3317386"/>
                  </a:lnTo>
                  <a:lnTo>
                    <a:pt x="2303575" y="3317386"/>
                  </a:lnTo>
                  <a:lnTo>
                    <a:pt x="2329198" y="3330472"/>
                  </a:lnTo>
                  <a:lnTo>
                    <a:pt x="2333212" y="3328427"/>
                  </a:lnTo>
                  <a:cubicBezTo>
                    <a:pt x="2337580" y="3326202"/>
                    <a:pt x="2346314" y="3321752"/>
                    <a:pt x="2363783" y="3312853"/>
                  </a:cubicBezTo>
                  <a:cubicBezTo>
                    <a:pt x="2363783" y="3312853"/>
                    <a:pt x="2416191" y="3330652"/>
                    <a:pt x="2433661" y="3330652"/>
                  </a:cubicBezTo>
                  <a:lnTo>
                    <a:pt x="2434855" y="3329435"/>
                  </a:lnTo>
                  <a:lnTo>
                    <a:pt x="2417337" y="3326775"/>
                  </a:lnTo>
                  <a:cubicBezTo>
                    <a:pt x="2395249" y="3321782"/>
                    <a:pt x="2365798" y="3311796"/>
                    <a:pt x="2365798" y="3311796"/>
                  </a:cubicBezTo>
                  <a:close/>
                  <a:moveTo>
                    <a:pt x="2174937" y="3225297"/>
                  </a:moveTo>
                  <a:lnTo>
                    <a:pt x="2174937" y="3225436"/>
                  </a:lnTo>
                  <a:cubicBezTo>
                    <a:pt x="2174937" y="3225436"/>
                    <a:pt x="2174937" y="3225436"/>
                    <a:pt x="2209798" y="3297134"/>
                  </a:cubicBezTo>
                  <a:cubicBezTo>
                    <a:pt x="2209798" y="3297134"/>
                    <a:pt x="2209798" y="3297134"/>
                    <a:pt x="2105214" y="3315058"/>
                  </a:cubicBezTo>
                  <a:cubicBezTo>
                    <a:pt x="2105214" y="3315058"/>
                    <a:pt x="2105214" y="3315058"/>
                    <a:pt x="1965769" y="3315058"/>
                  </a:cubicBezTo>
                  <a:cubicBezTo>
                    <a:pt x="1965769" y="3315058"/>
                    <a:pt x="1965769" y="3315058"/>
                    <a:pt x="1930908" y="3297134"/>
                  </a:cubicBezTo>
                  <a:cubicBezTo>
                    <a:pt x="1930908" y="3297134"/>
                    <a:pt x="1930908" y="3297134"/>
                    <a:pt x="1767427" y="3297134"/>
                  </a:cubicBezTo>
                  <a:lnTo>
                    <a:pt x="1687333" y="3297134"/>
                  </a:lnTo>
                  <a:lnTo>
                    <a:pt x="1689853" y="3299702"/>
                  </a:lnTo>
                  <a:lnTo>
                    <a:pt x="1932869" y="3299702"/>
                  </a:lnTo>
                  <a:lnTo>
                    <a:pt x="1967586" y="3317386"/>
                  </a:lnTo>
                  <a:lnTo>
                    <a:pt x="2106452" y="3317386"/>
                  </a:lnTo>
                  <a:lnTo>
                    <a:pt x="2210602" y="3299702"/>
                  </a:lnTo>
                  <a:lnTo>
                    <a:pt x="2280035" y="3299702"/>
                  </a:lnTo>
                  <a:lnTo>
                    <a:pt x="2303779" y="3311796"/>
                  </a:lnTo>
                  <a:lnTo>
                    <a:pt x="2313442" y="3311796"/>
                  </a:lnTo>
                  <a:cubicBezTo>
                    <a:pt x="2313442" y="3311796"/>
                    <a:pt x="2313442" y="3311796"/>
                    <a:pt x="2278537" y="3294044"/>
                  </a:cubicBezTo>
                  <a:cubicBezTo>
                    <a:pt x="2278537" y="3294044"/>
                    <a:pt x="2278537" y="3294044"/>
                    <a:pt x="2208728" y="3294044"/>
                  </a:cubicBezTo>
                  <a:cubicBezTo>
                    <a:pt x="2208728" y="3294044"/>
                    <a:pt x="2208728" y="3294044"/>
                    <a:pt x="2194003" y="3264086"/>
                  </a:cubicBezTo>
                  <a:close/>
                  <a:moveTo>
                    <a:pt x="2628109" y="3169735"/>
                  </a:moveTo>
                  <a:lnTo>
                    <a:pt x="2617448" y="3180599"/>
                  </a:lnTo>
                  <a:lnTo>
                    <a:pt x="2612785" y="3185350"/>
                  </a:lnTo>
                  <a:cubicBezTo>
                    <a:pt x="2610596" y="3187581"/>
                    <a:pt x="2610596" y="3187581"/>
                    <a:pt x="2610596" y="3187581"/>
                  </a:cubicBezTo>
                  <a:lnTo>
                    <a:pt x="2609970" y="3187581"/>
                  </a:lnTo>
                  <a:lnTo>
                    <a:pt x="2609311" y="3187805"/>
                  </a:lnTo>
                  <a:cubicBezTo>
                    <a:pt x="2606857" y="3188637"/>
                    <a:pt x="2597040" y="3191965"/>
                    <a:pt x="2557772" y="3205280"/>
                  </a:cubicBezTo>
                  <a:lnTo>
                    <a:pt x="2557549" y="3205508"/>
                  </a:lnTo>
                  <a:lnTo>
                    <a:pt x="2562497" y="3203827"/>
                  </a:lnTo>
                  <a:cubicBezTo>
                    <a:pt x="2569048" y="3201602"/>
                    <a:pt x="2582150" y="3197152"/>
                    <a:pt x="2608354" y="3188252"/>
                  </a:cubicBezTo>
                  <a:cubicBezTo>
                    <a:pt x="2608354" y="3188252"/>
                    <a:pt x="2608354" y="3188252"/>
                    <a:pt x="2748108" y="3241652"/>
                  </a:cubicBezTo>
                  <a:cubicBezTo>
                    <a:pt x="2748108" y="3241652"/>
                    <a:pt x="2748108" y="3241652"/>
                    <a:pt x="2748108" y="3312853"/>
                  </a:cubicBezTo>
                  <a:cubicBezTo>
                    <a:pt x="2748108" y="3312853"/>
                    <a:pt x="2748108" y="3312853"/>
                    <a:pt x="2748108" y="3401853"/>
                  </a:cubicBezTo>
                  <a:cubicBezTo>
                    <a:pt x="2748108" y="3401853"/>
                    <a:pt x="2748108" y="3401853"/>
                    <a:pt x="2713170" y="3544253"/>
                  </a:cubicBezTo>
                  <a:cubicBezTo>
                    <a:pt x="2713170" y="3544253"/>
                    <a:pt x="2713170" y="3544253"/>
                    <a:pt x="2698430" y="3566781"/>
                  </a:cubicBezTo>
                  <a:lnTo>
                    <a:pt x="2678377" y="3597429"/>
                  </a:lnTo>
                  <a:lnTo>
                    <a:pt x="2678747" y="3597493"/>
                  </a:lnTo>
                  <a:cubicBezTo>
                    <a:pt x="2661407" y="3615447"/>
                    <a:pt x="2661407" y="3615447"/>
                    <a:pt x="2661407" y="3615447"/>
                  </a:cubicBezTo>
                  <a:cubicBezTo>
                    <a:pt x="2678747" y="3597493"/>
                    <a:pt x="2678747" y="3597493"/>
                    <a:pt x="2678747" y="3597493"/>
                  </a:cubicBezTo>
                  <a:cubicBezTo>
                    <a:pt x="2678747" y="3597493"/>
                    <a:pt x="2678747" y="3597493"/>
                    <a:pt x="2680915" y="3597493"/>
                  </a:cubicBezTo>
                  <a:lnTo>
                    <a:pt x="2681014" y="3597493"/>
                  </a:lnTo>
                  <a:lnTo>
                    <a:pt x="2681194" y="3597218"/>
                  </a:lnTo>
                  <a:cubicBezTo>
                    <a:pt x="2682836" y="3594709"/>
                    <a:pt x="2689403" y="3584670"/>
                    <a:pt x="2715672" y="3544515"/>
                  </a:cubicBezTo>
                  <a:cubicBezTo>
                    <a:pt x="2715672" y="3544515"/>
                    <a:pt x="2715672" y="3544515"/>
                    <a:pt x="2750697" y="3401742"/>
                  </a:cubicBezTo>
                  <a:cubicBezTo>
                    <a:pt x="2750697" y="3401742"/>
                    <a:pt x="2750697" y="3401742"/>
                    <a:pt x="2750697" y="3312508"/>
                  </a:cubicBezTo>
                  <a:cubicBezTo>
                    <a:pt x="2750697" y="3312508"/>
                    <a:pt x="2750697" y="3312508"/>
                    <a:pt x="2750697" y="3241122"/>
                  </a:cubicBezTo>
                  <a:cubicBezTo>
                    <a:pt x="2750697" y="3241122"/>
                    <a:pt x="2750697" y="3241122"/>
                    <a:pt x="2610596" y="3187581"/>
                  </a:cubicBezTo>
                  <a:lnTo>
                    <a:pt x="2617448" y="3180599"/>
                  </a:lnTo>
                  <a:lnTo>
                    <a:pt x="2625920" y="3171966"/>
                  </a:lnTo>
                  <a:cubicBezTo>
                    <a:pt x="2628109" y="3169735"/>
                    <a:pt x="2628109" y="3169735"/>
                    <a:pt x="2628109" y="3169735"/>
                  </a:cubicBezTo>
                  <a:close/>
                  <a:moveTo>
                    <a:pt x="2749747" y="3098763"/>
                  </a:moveTo>
                  <a:cubicBezTo>
                    <a:pt x="2749747" y="3098763"/>
                    <a:pt x="2749747" y="3098763"/>
                    <a:pt x="2592677" y="3169774"/>
                  </a:cubicBezTo>
                  <a:cubicBezTo>
                    <a:pt x="2592677" y="3169774"/>
                    <a:pt x="2592677" y="3169774"/>
                    <a:pt x="2592677" y="3187527"/>
                  </a:cubicBezTo>
                  <a:lnTo>
                    <a:pt x="2593084" y="3187527"/>
                  </a:lnTo>
                  <a:lnTo>
                    <a:pt x="2593084" y="3185350"/>
                  </a:lnTo>
                  <a:cubicBezTo>
                    <a:pt x="2593084" y="3183120"/>
                    <a:pt x="2593084" y="3178658"/>
                    <a:pt x="2593084" y="3169735"/>
                  </a:cubicBezTo>
                  <a:cubicBezTo>
                    <a:pt x="2593084" y="3169735"/>
                    <a:pt x="2593084" y="3169735"/>
                    <a:pt x="2698672" y="3121911"/>
                  </a:cubicBezTo>
                  <a:lnTo>
                    <a:pt x="2749762" y="3098771"/>
                  </a:lnTo>
                  <a:close/>
                  <a:moveTo>
                    <a:pt x="3643006" y="2988987"/>
                  </a:moveTo>
                  <a:lnTo>
                    <a:pt x="3695854" y="3060518"/>
                  </a:lnTo>
                  <a:lnTo>
                    <a:pt x="3695854" y="3185697"/>
                  </a:lnTo>
                  <a:lnTo>
                    <a:pt x="3695854" y="3260208"/>
                  </a:lnTo>
                  <a:lnTo>
                    <a:pt x="3554925" y="3743040"/>
                  </a:lnTo>
                  <a:lnTo>
                    <a:pt x="3484460" y="3760922"/>
                  </a:lnTo>
                  <a:lnTo>
                    <a:pt x="3413995" y="3778805"/>
                  </a:lnTo>
                  <a:lnTo>
                    <a:pt x="3343530" y="3725157"/>
                  </a:lnTo>
                  <a:lnTo>
                    <a:pt x="3343530" y="3635744"/>
                  </a:lnTo>
                  <a:lnTo>
                    <a:pt x="3325914" y="3564213"/>
                  </a:lnTo>
                  <a:lnTo>
                    <a:pt x="3361147" y="3492682"/>
                  </a:lnTo>
                  <a:lnTo>
                    <a:pt x="3396379" y="3403269"/>
                  </a:lnTo>
                  <a:lnTo>
                    <a:pt x="3361147" y="3260208"/>
                  </a:lnTo>
                  <a:lnTo>
                    <a:pt x="3413995" y="3221462"/>
                  </a:lnTo>
                  <a:lnTo>
                    <a:pt x="3484460" y="3167814"/>
                  </a:lnTo>
                  <a:lnTo>
                    <a:pt x="3554925" y="3060518"/>
                  </a:lnTo>
                  <a:close/>
                  <a:moveTo>
                    <a:pt x="2871913" y="2956741"/>
                  </a:moveTo>
                  <a:cubicBezTo>
                    <a:pt x="2871913" y="2956741"/>
                    <a:pt x="2871913" y="2956741"/>
                    <a:pt x="2871913" y="3045505"/>
                  </a:cubicBezTo>
                  <a:cubicBezTo>
                    <a:pt x="2871913" y="3045505"/>
                    <a:pt x="2871913" y="3045505"/>
                    <a:pt x="2924269" y="3134269"/>
                  </a:cubicBezTo>
                  <a:cubicBezTo>
                    <a:pt x="2924269" y="3134269"/>
                    <a:pt x="2924269" y="3134269"/>
                    <a:pt x="2924269" y="3187527"/>
                  </a:cubicBezTo>
                  <a:cubicBezTo>
                    <a:pt x="2924269" y="3187527"/>
                    <a:pt x="2924269" y="3187527"/>
                    <a:pt x="2902181" y="3202506"/>
                  </a:cubicBezTo>
                  <a:lnTo>
                    <a:pt x="2872853" y="3222395"/>
                  </a:lnTo>
                  <a:lnTo>
                    <a:pt x="2873284" y="3223275"/>
                  </a:lnTo>
                  <a:cubicBezTo>
                    <a:pt x="2873284" y="3223275"/>
                    <a:pt x="2873284" y="3223275"/>
                    <a:pt x="2925822" y="3187581"/>
                  </a:cubicBezTo>
                  <a:cubicBezTo>
                    <a:pt x="2925822" y="3187581"/>
                    <a:pt x="2925822" y="3187581"/>
                    <a:pt x="2925822" y="3134041"/>
                  </a:cubicBezTo>
                  <a:cubicBezTo>
                    <a:pt x="2925822" y="3134041"/>
                    <a:pt x="2925822" y="3134041"/>
                    <a:pt x="2873284" y="3044808"/>
                  </a:cubicBezTo>
                  <a:cubicBezTo>
                    <a:pt x="2873284" y="3044808"/>
                    <a:pt x="2873284" y="3044808"/>
                    <a:pt x="2873284" y="3007162"/>
                  </a:cubicBezTo>
                  <a:lnTo>
                    <a:pt x="2873284" y="2956741"/>
                  </a:lnTo>
                  <a:close/>
                  <a:moveTo>
                    <a:pt x="2609321" y="2758996"/>
                  </a:moveTo>
                  <a:lnTo>
                    <a:pt x="2604522" y="2760630"/>
                  </a:lnTo>
                  <a:cubicBezTo>
                    <a:pt x="2597983" y="2762856"/>
                    <a:pt x="2584906" y="2767308"/>
                    <a:pt x="2558750" y="2776212"/>
                  </a:cubicBezTo>
                  <a:cubicBezTo>
                    <a:pt x="2558750" y="2776212"/>
                    <a:pt x="2558750" y="2776212"/>
                    <a:pt x="2558478" y="2777882"/>
                  </a:cubicBezTo>
                  <a:lnTo>
                    <a:pt x="2558289" y="2779039"/>
                  </a:lnTo>
                  <a:lnTo>
                    <a:pt x="2558590" y="2778936"/>
                  </a:lnTo>
                  <a:cubicBezTo>
                    <a:pt x="2561045" y="2778104"/>
                    <a:pt x="2570862" y="2774776"/>
                    <a:pt x="2610129" y="2761461"/>
                  </a:cubicBezTo>
                  <a:cubicBezTo>
                    <a:pt x="2610129" y="2761461"/>
                    <a:pt x="2610129" y="2761461"/>
                    <a:pt x="2609584" y="2759797"/>
                  </a:cubicBezTo>
                  <a:close/>
                  <a:moveTo>
                    <a:pt x="2593213" y="2547610"/>
                  </a:moveTo>
                  <a:lnTo>
                    <a:pt x="2592677" y="2548428"/>
                  </a:lnTo>
                  <a:cubicBezTo>
                    <a:pt x="2592677" y="2548428"/>
                    <a:pt x="2592677" y="2548428"/>
                    <a:pt x="2627581" y="2690450"/>
                  </a:cubicBezTo>
                  <a:cubicBezTo>
                    <a:pt x="2627581" y="2690450"/>
                    <a:pt x="2627581" y="2690450"/>
                    <a:pt x="2662486" y="2779214"/>
                  </a:cubicBezTo>
                  <a:cubicBezTo>
                    <a:pt x="2662486" y="2779214"/>
                    <a:pt x="2732295" y="2814719"/>
                    <a:pt x="2749747" y="2814719"/>
                  </a:cubicBezTo>
                  <a:cubicBezTo>
                    <a:pt x="2749747" y="2814719"/>
                    <a:pt x="2837008" y="2832472"/>
                    <a:pt x="2837008" y="2832472"/>
                  </a:cubicBezTo>
                  <a:cubicBezTo>
                    <a:pt x="2837008" y="2832472"/>
                    <a:pt x="2837008" y="2832472"/>
                    <a:pt x="2854460" y="2867978"/>
                  </a:cubicBezTo>
                  <a:cubicBezTo>
                    <a:pt x="2854460" y="2867978"/>
                    <a:pt x="2854460" y="2867978"/>
                    <a:pt x="2869186" y="2905425"/>
                  </a:cubicBezTo>
                  <a:lnTo>
                    <a:pt x="2888906" y="2955574"/>
                  </a:lnTo>
                  <a:lnTo>
                    <a:pt x="2890426" y="2955574"/>
                  </a:lnTo>
                  <a:lnTo>
                    <a:pt x="2890196" y="2954989"/>
                  </a:lnTo>
                  <a:cubicBezTo>
                    <a:pt x="2888554" y="2950818"/>
                    <a:pt x="2881988" y="2934135"/>
                    <a:pt x="2855724" y="2867402"/>
                  </a:cubicBezTo>
                  <a:cubicBezTo>
                    <a:pt x="2855724" y="2867402"/>
                    <a:pt x="2855724" y="2867402"/>
                    <a:pt x="2838215" y="2831811"/>
                  </a:cubicBezTo>
                  <a:cubicBezTo>
                    <a:pt x="2838215" y="2831811"/>
                    <a:pt x="2750668" y="2814016"/>
                    <a:pt x="2750668" y="2814016"/>
                  </a:cubicBezTo>
                  <a:cubicBezTo>
                    <a:pt x="2733159" y="2814016"/>
                    <a:pt x="2663121" y="2778425"/>
                    <a:pt x="2663121" y="2778425"/>
                  </a:cubicBezTo>
                  <a:cubicBezTo>
                    <a:pt x="2663121" y="2778425"/>
                    <a:pt x="2663121" y="2778425"/>
                    <a:pt x="2628103" y="2689448"/>
                  </a:cubicBezTo>
                  <a:cubicBezTo>
                    <a:pt x="2628103" y="2689448"/>
                    <a:pt x="2628103" y="2689448"/>
                    <a:pt x="2604643" y="2594076"/>
                  </a:cubicBezTo>
                  <a:close/>
                  <a:moveTo>
                    <a:pt x="2610129" y="2370900"/>
                  </a:moveTo>
                  <a:cubicBezTo>
                    <a:pt x="2610129" y="2370900"/>
                    <a:pt x="2610129" y="2370900"/>
                    <a:pt x="2621821" y="2454151"/>
                  </a:cubicBezTo>
                  <a:lnTo>
                    <a:pt x="2627503" y="2494613"/>
                  </a:lnTo>
                  <a:lnTo>
                    <a:pt x="2628103" y="2493699"/>
                  </a:lnTo>
                  <a:cubicBezTo>
                    <a:pt x="2628103" y="2493699"/>
                    <a:pt x="2628103" y="2493699"/>
                    <a:pt x="2616373" y="2410248"/>
                  </a:cubicBezTo>
                  <a:lnTo>
                    <a:pt x="2610842" y="2370900"/>
                  </a:lnTo>
                  <a:close/>
                  <a:moveTo>
                    <a:pt x="2819556" y="2353148"/>
                  </a:moveTo>
                  <a:cubicBezTo>
                    <a:pt x="2819556" y="2353148"/>
                    <a:pt x="2819556" y="2353148"/>
                    <a:pt x="2802104" y="2388653"/>
                  </a:cubicBezTo>
                  <a:cubicBezTo>
                    <a:pt x="2802104" y="2388653"/>
                    <a:pt x="2802104" y="2388653"/>
                    <a:pt x="2802104" y="2411121"/>
                  </a:cubicBezTo>
                  <a:lnTo>
                    <a:pt x="2802104" y="2440312"/>
                  </a:lnTo>
                  <a:lnTo>
                    <a:pt x="2803196" y="2440312"/>
                  </a:lnTo>
                  <a:cubicBezTo>
                    <a:pt x="2803196" y="2440312"/>
                    <a:pt x="2803196" y="2440312"/>
                    <a:pt x="2803196" y="2386926"/>
                  </a:cubicBezTo>
                  <a:cubicBezTo>
                    <a:pt x="2803196" y="2386926"/>
                    <a:pt x="2803196" y="2386926"/>
                    <a:pt x="2810583" y="2371911"/>
                  </a:cubicBezTo>
                  <a:lnTo>
                    <a:pt x="2819728" y="2353323"/>
                  </a:lnTo>
                  <a:close/>
                  <a:moveTo>
                    <a:pt x="1462134" y="2195548"/>
                  </a:moveTo>
                  <a:lnTo>
                    <a:pt x="1601185" y="2195548"/>
                  </a:lnTo>
                  <a:lnTo>
                    <a:pt x="1688090" y="2195548"/>
                  </a:lnTo>
                  <a:lnTo>
                    <a:pt x="1688090" y="2230500"/>
                  </a:lnTo>
                  <a:lnTo>
                    <a:pt x="1722853" y="2247975"/>
                  </a:lnTo>
                  <a:lnTo>
                    <a:pt x="1705472" y="2335353"/>
                  </a:lnTo>
                  <a:lnTo>
                    <a:pt x="1688090" y="2422732"/>
                  </a:lnTo>
                  <a:lnTo>
                    <a:pt x="1635947" y="2422732"/>
                  </a:lnTo>
                  <a:lnTo>
                    <a:pt x="1583803" y="2457683"/>
                  </a:lnTo>
                  <a:lnTo>
                    <a:pt x="1549041" y="2492634"/>
                  </a:lnTo>
                  <a:lnTo>
                    <a:pt x="1462134" y="2352829"/>
                  </a:lnTo>
                  <a:lnTo>
                    <a:pt x="1462134" y="2247975"/>
                  </a:lnTo>
                  <a:close/>
                  <a:moveTo>
                    <a:pt x="2645034" y="2190158"/>
                  </a:moveTo>
                  <a:lnTo>
                    <a:pt x="2644845" y="2190495"/>
                  </a:lnTo>
                  <a:cubicBezTo>
                    <a:pt x="2641576" y="2196338"/>
                    <a:pt x="2628498" y="2219711"/>
                    <a:pt x="2576187" y="2313203"/>
                  </a:cubicBezTo>
                  <a:cubicBezTo>
                    <a:pt x="2576187" y="2313203"/>
                    <a:pt x="2576187" y="2313203"/>
                    <a:pt x="2541313" y="2437860"/>
                  </a:cubicBezTo>
                  <a:lnTo>
                    <a:pt x="2541367" y="2438186"/>
                  </a:lnTo>
                  <a:lnTo>
                    <a:pt x="2544683" y="2426378"/>
                  </a:lnTo>
                  <a:cubicBezTo>
                    <a:pt x="2549046" y="2410844"/>
                    <a:pt x="2557772" y="2379777"/>
                    <a:pt x="2575225" y="2317642"/>
                  </a:cubicBezTo>
                  <a:cubicBezTo>
                    <a:pt x="2575225" y="2317642"/>
                    <a:pt x="2575225" y="2317642"/>
                    <a:pt x="2645034" y="2193373"/>
                  </a:cubicBezTo>
                  <a:close/>
                  <a:moveTo>
                    <a:pt x="1728526" y="2170529"/>
                  </a:moveTo>
                  <a:lnTo>
                    <a:pt x="1724993" y="2172615"/>
                  </a:lnTo>
                  <a:lnTo>
                    <a:pt x="1696000" y="2189730"/>
                  </a:lnTo>
                  <a:lnTo>
                    <a:pt x="1723555" y="2175620"/>
                  </a:lnTo>
                  <a:close/>
                  <a:moveTo>
                    <a:pt x="2866566" y="2049792"/>
                  </a:moveTo>
                  <a:lnTo>
                    <a:pt x="2860038" y="2052468"/>
                  </a:lnTo>
                  <a:cubicBezTo>
                    <a:pt x="2849197" y="2056912"/>
                    <a:pt x="2827516" y="2065800"/>
                    <a:pt x="2784154" y="2083575"/>
                  </a:cubicBezTo>
                  <a:cubicBezTo>
                    <a:pt x="2784154" y="2083575"/>
                    <a:pt x="2784154" y="2083575"/>
                    <a:pt x="2662738" y="2101350"/>
                  </a:cubicBezTo>
                  <a:cubicBezTo>
                    <a:pt x="2662738" y="2101350"/>
                    <a:pt x="2662738" y="2101350"/>
                    <a:pt x="2654065" y="2094685"/>
                  </a:cubicBezTo>
                  <a:lnTo>
                    <a:pt x="2648599" y="2090483"/>
                  </a:lnTo>
                  <a:lnTo>
                    <a:pt x="2662486" y="2104609"/>
                  </a:lnTo>
                  <a:cubicBezTo>
                    <a:pt x="2662486" y="2104609"/>
                    <a:pt x="2662486" y="2104609"/>
                    <a:pt x="2784651" y="2086856"/>
                  </a:cubicBezTo>
                  <a:cubicBezTo>
                    <a:pt x="2784651" y="2086856"/>
                    <a:pt x="2784651" y="2086856"/>
                    <a:pt x="2819556" y="2086856"/>
                  </a:cubicBezTo>
                  <a:cubicBezTo>
                    <a:pt x="2819556" y="2086856"/>
                    <a:pt x="2819556" y="2086856"/>
                    <a:pt x="2834281" y="2101835"/>
                  </a:cubicBezTo>
                  <a:lnTo>
                    <a:pt x="2853532" y="2121418"/>
                  </a:lnTo>
                  <a:lnTo>
                    <a:pt x="2853532" y="2118255"/>
                  </a:lnTo>
                  <a:cubicBezTo>
                    <a:pt x="2853532" y="2118255"/>
                    <a:pt x="2853532" y="2118255"/>
                    <a:pt x="2818571" y="2082508"/>
                  </a:cubicBezTo>
                  <a:cubicBezTo>
                    <a:pt x="2818571" y="2082508"/>
                    <a:pt x="2818571" y="2082508"/>
                    <a:pt x="2840695" y="2067427"/>
                  </a:cubicBezTo>
                  <a:close/>
                  <a:moveTo>
                    <a:pt x="2922914" y="2015033"/>
                  </a:moveTo>
                  <a:lnTo>
                    <a:pt x="2922914" y="2016917"/>
                  </a:lnTo>
                  <a:cubicBezTo>
                    <a:pt x="2922914" y="2019139"/>
                    <a:pt x="2922914" y="2022472"/>
                    <a:pt x="2922914" y="2027472"/>
                  </a:cubicBezTo>
                  <a:lnTo>
                    <a:pt x="2922914" y="2046761"/>
                  </a:lnTo>
                  <a:lnTo>
                    <a:pt x="2923455" y="2046761"/>
                  </a:lnTo>
                  <a:cubicBezTo>
                    <a:pt x="2923455" y="2046761"/>
                    <a:pt x="2923455" y="2046761"/>
                    <a:pt x="2923455" y="2044527"/>
                  </a:cubicBezTo>
                  <a:lnTo>
                    <a:pt x="2923455" y="2033176"/>
                  </a:lnTo>
                  <a:lnTo>
                    <a:pt x="2922919" y="2032992"/>
                  </a:lnTo>
                  <a:cubicBezTo>
                    <a:pt x="2922919" y="2032992"/>
                    <a:pt x="2922919" y="2032992"/>
                    <a:pt x="2922919" y="2015038"/>
                  </a:cubicBezTo>
                  <a:close/>
                  <a:moveTo>
                    <a:pt x="1463617" y="1908407"/>
                  </a:moveTo>
                  <a:lnTo>
                    <a:pt x="1462546" y="1909873"/>
                  </a:lnTo>
                  <a:lnTo>
                    <a:pt x="1547571" y="1945008"/>
                  </a:lnTo>
                  <a:lnTo>
                    <a:pt x="1548700" y="1943376"/>
                  </a:lnTo>
                  <a:close/>
                  <a:moveTo>
                    <a:pt x="3579103" y="1852346"/>
                  </a:moveTo>
                  <a:lnTo>
                    <a:pt x="3586633" y="1853452"/>
                  </a:lnTo>
                  <a:cubicBezTo>
                    <a:pt x="3586633" y="1853452"/>
                    <a:pt x="3586633" y="1853452"/>
                    <a:pt x="3493025" y="1961702"/>
                  </a:cubicBezTo>
                  <a:lnTo>
                    <a:pt x="3448545" y="2013141"/>
                  </a:lnTo>
                  <a:lnTo>
                    <a:pt x="3449697" y="2012806"/>
                  </a:lnTo>
                  <a:lnTo>
                    <a:pt x="3588747" y="1853747"/>
                  </a:lnTo>
                  <a:close/>
                  <a:moveTo>
                    <a:pt x="2784154" y="1816943"/>
                  </a:moveTo>
                  <a:lnTo>
                    <a:pt x="2783958" y="1817544"/>
                  </a:lnTo>
                  <a:lnTo>
                    <a:pt x="2787557" y="1817544"/>
                  </a:lnTo>
                  <a:cubicBezTo>
                    <a:pt x="2791923" y="1817544"/>
                    <a:pt x="2800656" y="1817544"/>
                    <a:pt x="2818123" y="1817544"/>
                  </a:cubicBezTo>
                  <a:lnTo>
                    <a:pt x="2818220" y="1816943"/>
                  </a:lnTo>
                  <a:lnTo>
                    <a:pt x="2814507" y="1816943"/>
                  </a:lnTo>
                  <a:cubicBezTo>
                    <a:pt x="2810171" y="1816943"/>
                    <a:pt x="2801499" y="1816943"/>
                    <a:pt x="2784154" y="1816943"/>
                  </a:cubicBezTo>
                  <a:close/>
                  <a:moveTo>
                    <a:pt x="1722853" y="1747626"/>
                  </a:moveTo>
                  <a:lnTo>
                    <a:pt x="1720795" y="1748157"/>
                  </a:lnTo>
                  <a:lnTo>
                    <a:pt x="1720795" y="1801844"/>
                  </a:lnTo>
                  <a:lnTo>
                    <a:pt x="1772762" y="1891321"/>
                  </a:lnTo>
                  <a:lnTo>
                    <a:pt x="1790084" y="1891321"/>
                  </a:lnTo>
                  <a:lnTo>
                    <a:pt x="1755440" y="1998695"/>
                  </a:lnTo>
                  <a:lnTo>
                    <a:pt x="1790084" y="2088172"/>
                  </a:lnTo>
                  <a:lnTo>
                    <a:pt x="1807142" y="2123415"/>
                  </a:lnTo>
                  <a:lnTo>
                    <a:pt x="1810226" y="2122362"/>
                  </a:lnTo>
                  <a:lnTo>
                    <a:pt x="1879563" y="2086856"/>
                  </a:lnTo>
                  <a:lnTo>
                    <a:pt x="1948900" y="2086856"/>
                  </a:lnTo>
                  <a:lnTo>
                    <a:pt x="1982248" y="2103933"/>
                  </a:lnTo>
                  <a:lnTo>
                    <a:pt x="1982911" y="2101224"/>
                  </a:lnTo>
                  <a:lnTo>
                    <a:pt x="1949025" y="2083837"/>
                  </a:lnTo>
                  <a:lnTo>
                    <a:pt x="1879592" y="2083837"/>
                  </a:lnTo>
                  <a:lnTo>
                    <a:pt x="1810159" y="2119463"/>
                  </a:lnTo>
                  <a:lnTo>
                    <a:pt x="1792800" y="2083837"/>
                  </a:lnTo>
                  <a:lnTo>
                    <a:pt x="1758084" y="1994771"/>
                  </a:lnTo>
                  <a:lnTo>
                    <a:pt x="1792800" y="1887892"/>
                  </a:lnTo>
                  <a:lnTo>
                    <a:pt x="1862234" y="1870079"/>
                  </a:lnTo>
                  <a:lnTo>
                    <a:pt x="1966383" y="1834453"/>
                  </a:lnTo>
                  <a:lnTo>
                    <a:pt x="1983655" y="1799003"/>
                  </a:lnTo>
                  <a:lnTo>
                    <a:pt x="1983464" y="1799042"/>
                  </a:lnTo>
                  <a:lnTo>
                    <a:pt x="1966061" y="1834462"/>
                  </a:lnTo>
                  <a:lnTo>
                    <a:pt x="1861646" y="1869882"/>
                  </a:lnTo>
                  <a:lnTo>
                    <a:pt x="1793277" y="1887277"/>
                  </a:lnTo>
                  <a:lnTo>
                    <a:pt x="1793316" y="1887588"/>
                  </a:lnTo>
                  <a:lnTo>
                    <a:pt x="1792052" y="1887588"/>
                  </a:lnTo>
                  <a:lnTo>
                    <a:pt x="1792036" y="1887592"/>
                  </a:lnTo>
                  <a:lnTo>
                    <a:pt x="1792035" y="1887588"/>
                  </a:lnTo>
                  <a:lnTo>
                    <a:pt x="1775700" y="1887588"/>
                  </a:lnTo>
                  <a:lnTo>
                    <a:pt x="1722853" y="1799277"/>
                  </a:lnTo>
                  <a:close/>
                  <a:moveTo>
                    <a:pt x="783917" y="1746655"/>
                  </a:moveTo>
                  <a:lnTo>
                    <a:pt x="783154" y="1746811"/>
                  </a:lnTo>
                  <a:lnTo>
                    <a:pt x="783917" y="1748365"/>
                  </a:lnTo>
                  <a:close/>
                  <a:moveTo>
                    <a:pt x="591221" y="1710283"/>
                  </a:moveTo>
                  <a:lnTo>
                    <a:pt x="595146" y="1712280"/>
                  </a:lnTo>
                  <a:cubicBezTo>
                    <a:pt x="599503" y="1714497"/>
                    <a:pt x="608218" y="1718930"/>
                    <a:pt x="625649" y="1727797"/>
                  </a:cubicBezTo>
                  <a:lnTo>
                    <a:pt x="625851" y="1727797"/>
                  </a:lnTo>
                  <a:lnTo>
                    <a:pt x="622237" y="1725940"/>
                  </a:lnTo>
                  <a:cubicBezTo>
                    <a:pt x="617883" y="1723703"/>
                    <a:pt x="609177" y="1719230"/>
                    <a:pt x="591765" y="1710283"/>
                  </a:cubicBezTo>
                  <a:close/>
                  <a:moveTo>
                    <a:pt x="1007637" y="1676160"/>
                  </a:moveTo>
                  <a:lnTo>
                    <a:pt x="988437" y="1682718"/>
                  </a:lnTo>
                  <a:lnTo>
                    <a:pt x="1007637" y="1677453"/>
                  </a:lnTo>
                  <a:lnTo>
                    <a:pt x="972407" y="1691944"/>
                  </a:lnTo>
                  <a:lnTo>
                    <a:pt x="972407" y="1691944"/>
                  </a:lnTo>
                  <a:lnTo>
                    <a:pt x="961425" y="1691944"/>
                  </a:lnTo>
                  <a:lnTo>
                    <a:pt x="957141" y="1693407"/>
                  </a:lnTo>
                  <a:lnTo>
                    <a:pt x="955603" y="1693407"/>
                  </a:lnTo>
                  <a:lnTo>
                    <a:pt x="955603" y="1695115"/>
                  </a:lnTo>
                  <a:lnTo>
                    <a:pt x="972407" y="1695115"/>
                  </a:lnTo>
                  <a:lnTo>
                    <a:pt x="1007637" y="1677454"/>
                  </a:lnTo>
                  <a:lnTo>
                    <a:pt x="1007637" y="1677453"/>
                  </a:lnTo>
                  <a:close/>
                  <a:moveTo>
                    <a:pt x="462357" y="1608419"/>
                  </a:moveTo>
                  <a:lnTo>
                    <a:pt x="463090" y="1610160"/>
                  </a:lnTo>
                  <a:lnTo>
                    <a:pt x="467448" y="1622957"/>
                  </a:lnTo>
                  <a:lnTo>
                    <a:pt x="468758" y="1631399"/>
                  </a:lnTo>
                  <a:cubicBezTo>
                    <a:pt x="469031" y="1634758"/>
                    <a:pt x="469031" y="1636997"/>
                    <a:pt x="469031" y="1636997"/>
                  </a:cubicBezTo>
                  <a:cubicBezTo>
                    <a:pt x="469031" y="1636997"/>
                    <a:pt x="469031" y="1636997"/>
                    <a:pt x="503970" y="1726566"/>
                  </a:cubicBezTo>
                  <a:lnTo>
                    <a:pt x="504074" y="1726566"/>
                  </a:lnTo>
                  <a:lnTo>
                    <a:pt x="500348" y="1716993"/>
                  </a:lnTo>
                  <a:cubicBezTo>
                    <a:pt x="495994" y="1705810"/>
                    <a:pt x="487288" y="1683443"/>
                    <a:pt x="469875" y="1638710"/>
                  </a:cubicBezTo>
                  <a:cubicBezTo>
                    <a:pt x="469875" y="1638710"/>
                    <a:pt x="469875" y="1633677"/>
                    <a:pt x="468957" y="1627387"/>
                  </a:cubicBezTo>
                  <a:lnTo>
                    <a:pt x="467448" y="1622957"/>
                  </a:lnTo>
                  <a:lnTo>
                    <a:pt x="466847" y="1619083"/>
                  </a:lnTo>
                  <a:lnTo>
                    <a:pt x="463090" y="1610160"/>
                  </a:lnTo>
                  <a:lnTo>
                    <a:pt x="462529" y="1608515"/>
                  </a:lnTo>
                  <a:close/>
                  <a:moveTo>
                    <a:pt x="1757433" y="1605876"/>
                  </a:moveTo>
                  <a:lnTo>
                    <a:pt x="1755835" y="1606423"/>
                  </a:lnTo>
                  <a:lnTo>
                    <a:pt x="1758830" y="1617252"/>
                  </a:lnTo>
                  <a:close/>
                  <a:moveTo>
                    <a:pt x="311807" y="1604994"/>
                  </a:moveTo>
                  <a:lnTo>
                    <a:pt x="311807" y="1619083"/>
                  </a:lnTo>
                  <a:cubicBezTo>
                    <a:pt x="311807" y="1619083"/>
                    <a:pt x="311807" y="1619083"/>
                    <a:pt x="312899" y="1619083"/>
                  </a:cubicBezTo>
                  <a:lnTo>
                    <a:pt x="313160" y="1619083"/>
                  </a:lnTo>
                  <a:lnTo>
                    <a:pt x="313160" y="1618580"/>
                  </a:lnTo>
                  <a:lnTo>
                    <a:pt x="313160" y="1604994"/>
                  </a:lnTo>
                  <a:close/>
                  <a:moveTo>
                    <a:pt x="1723286" y="1533685"/>
                  </a:moveTo>
                  <a:lnTo>
                    <a:pt x="1723685" y="1534300"/>
                  </a:lnTo>
                  <a:lnTo>
                    <a:pt x="1774443" y="1551684"/>
                  </a:lnTo>
                  <a:lnTo>
                    <a:pt x="1774633" y="1551103"/>
                  </a:lnTo>
                  <a:close/>
                  <a:moveTo>
                    <a:pt x="1702857" y="1462174"/>
                  </a:moveTo>
                  <a:lnTo>
                    <a:pt x="1618851" y="1533638"/>
                  </a:lnTo>
                  <a:lnTo>
                    <a:pt x="1531475" y="1551477"/>
                  </a:lnTo>
                  <a:lnTo>
                    <a:pt x="1426624" y="1551477"/>
                  </a:lnTo>
                  <a:lnTo>
                    <a:pt x="1357182" y="1586919"/>
                  </a:lnTo>
                  <a:lnTo>
                    <a:pt x="1359589" y="1587744"/>
                  </a:lnTo>
                  <a:lnTo>
                    <a:pt x="1428941" y="1552114"/>
                  </a:lnTo>
                  <a:lnTo>
                    <a:pt x="1532969" y="1552114"/>
                  </a:lnTo>
                  <a:lnTo>
                    <a:pt x="1619659" y="1534300"/>
                  </a:lnTo>
                  <a:lnTo>
                    <a:pt x="1700179" y="1465354"/>
                  </a:lnTo>
                  <a:close/>
                  <a:moveTo>
                    <a:pt x="938767" y="1442528"/>
                  </a:moveTo>
                  <a:lnTo>
                    <a:pt x="938387" y="1442723"/>
                  </a:lnTo>
                  <a:cubicBezTo>
                    <a:pt x="933490" y="1445239"/>
                    <a:pt x="913901" y="1455304"/>
                    <a:pt x="835543" y="1495564"/>
                  </a:cubicBezTo>
                  <a:cubicBezTo>
                    <a:pt x="835543" y="1495564"/>
                    <a:pt x="835543" y="1495564"/>
                    <a:pt x="748479" y="1567137"/>
                  </a:cubicBezTo>
                  <a:cubicBezTo>
                    <a:pt x="748479" y="1567137"/>
                    <a:pt x="748479" y="1567137"/>
                    <a:pt x="696241" y="1638710"/>
                  </a:cubicBezTo>
                  <a:lnTo>
                    <a:pt x="678828" y="1692390"/>
                  </a:lnTo>
                  <a:cubicBezTo>
                    <a:pt x="678828" y="1692390"/>
                    <a:pt x="678828" y="1692390"/>
                    <a:pt x="678828" y="1728176"/>
                  </a:cubicBezTo>
                  <a:cubicBezTo>
                    <a:pt x="678828" y="1728176"/>
                    <a:pt x="678828" y="1728176"/>
                    <a:pt x="661415" y="1728176"/>
                  </a:cubicBezTo>
                  <a:lnTo>
                    <a:pt x="660883" y="1728176"/>
                  </a:lnTo>
                  <a:lnTo>
                    <a:pt x="664868" y="1732230"/>
                  </a:lnTo>
                  <a:cubicBezTo>
                    <a:pt x="669225" y="1736664"/>
                    <a:pt x="677941" y="1745531"/>
                    <a:pt x="695371" y="1763264"/>
                  </a:cubicBezTo>
                  <a:lnTo>
                    <a:pt x="696624" y="1763009"/>
                  </a:lnTo>
                  <a:lnTo>
                    <a:pt x="679983" y="1728906"/>
                  </a:lnTo>
                  <a:lnTo>
                    <a:pt x="679983" y="1693407"/>
                  </a:lnTo>
                  <a:lnTo>
                    <a:pt x="697305" y="1640159"/>
                  </a:lnTo>
                  <a:lnTo>
                    <a:pt x="749272" y="1569162"/>
                  </a:lnTo>
                  <a:lnTo>
                    <a:pt x="835884" y="1498165"/>
                  </a:lnTo>
                  <a:close/>
                  <a:moveTo>
                    <a:pt x="940020" y="1441884"/>
                  </a:moveTo>
                  <a:lnTo>
                    <a:pt x="939874" y="1441959"/>
                  </a:lnTo>
                  <a:lnTo>
                    <a:pt x="955022" y="1441959"/>
                  </a:lnTo>
                  <a:lnTo>
                    <a:pt x="954987" y="1441884"/>
                  </a:lnTo>
                  <a:close/>
                  <a:moveTo>
                    <a:pt x="1157120" y="1408166"/>
                  </a:moveTo>
                  <a:lnTo>
                    <a:pt x="1155171" y="1408560"/>
                  </a:lnTo>
                  <a:lnTo>
                    <a:pt x="1153895" y="1408819"/>
                  </a:lnTo>
                  <a:lnTo>
                    <a:pt x="1151132" y="1417335"/>
                  </a:lnTo>
                  <a:close/>
                  <a:moveTo>
                    <a:pt x="331369" y="1406789"/>
                  </a:moveTo>
                  <a:lnTo>
                    <a:pt x="331307" y="1406852"/>
                  </a:lnTo>
                  <a:lnTo>
                    <a:pt x="334926" y="1410571"/>
                  </a:lnTo>
                  <a:cubicBezTo>
                    <a:pt x="339280" y="1415044"/>
                    <a:pt x="347986" y="1423991"/>
                    <a:pt x="365399" y="1441884"/>
                  </a:cubicBezTo>
                  <a:lnTo>
                    <a:pt x="365603" y="1441674"/>
                  </a:lnTo>
                  <a:lnTo>
                    <a:pt x="361872" y="1437872"/>
                  </a:lnTo>
                  <a:cubicBezTo>
                    <a:pt x="357514" y="1433432"/>
                    <a:pt x="348799" y="1424551"/>
                    <a:pt x="331369" y="1406789"/>
                  </a:cubicBezTo>
                  <a:close/>
                  <a:moveTo>
                    <a:pt x="207477" y="1405642"/>
                  </a:moveTo>
                  <a:lnTo>
                    <a:pt x="241434" y="1440892"/>
                  </a:lnTo>
                  <a:lnTo>
                    <a:pt x="275925" y="1458794"/>
                  </a:lnTo>
                  <a:lnTo>
                    <a:pt x="275925" y="1479680"/>
                  </a:lnTo>
                  <a:lnTo>
                    <a:pt x="293170" y="1533386"/>
                  </a:lnTo>
                  <a:lnTo>
                    <a:pt x="326663" y="1602923"/>
                  </a:lnTo>
                  <a:lnTo>
                    <a:pt x="330573" y="1602923"/>
                  </a:lnTo>
                  <a:cubicBezTo>
                    <a:pt x="330573" y="1602923"/>
                    <a:pt x="330573" y="1602923"/>
                    <a:pt x="295748" y="1531350"/>
                  </a:cubicBezTo>
                  <a:cubicBezTo>
                    <a:pt x="295748" y="1531350"/>
                    <a:pt x="295748" y="1531350"/>
                    <a:pt x="278335" y="1477671"/>
                  </a:cubicBezTo>
                  <a:cubicBezTo>
                    <a:pt x="278335" y="1477671"/>
                    <a:pt x="278335" y="1477671"/>
                    <a:pt x="278335" y="1459777"/>
                  </a:cubicBezTo>
                  <a:lnTo>
                    <a:pt x="278387" y="1459723"/>
                  </a:lnTo>
                  <a:lnTo>
                    <a:pt x="274719" y="1457854"/>
                  </a:lnTo>
                  <a:cubicBezTo>
                    <a:pt x="270361" y="1455634"/>
                    <a:pt x="261646" y="1451194"/>
                    <a:pt x="244215" y="1442313"/>
                  </a:cubicBezTo>
                  <a:cubicBezTo>
                    <a:pt x="244215" y="1442313"/>
                    <a:pt x="244215" y="1442313"/>
                    <a:pt x="209354" y="1406789"/>
                  </a:cubicBezTo>
                  <a:cubicBezTo>
                    <a:pt x="209354" y="1406789"/>
                    <a:pt x="209354" y="1406789"/>
                    <a:pt x="207992" y="1405957"/>
                  </a:cubicBezTo>
                  <a:close/>
                  <a:moveTo>
                    <a:pt x="645079" y="1370864"/>
                  </a:moveTo>
                  <a:lnTo>
                    <a:pt x="645120" y="1371266"/>
                  </a:lnTo>
                  <a:cubicBezTo>
                    <a:pt x="645120" y="1371266"/>
                    <a:pt x="645120" y="1371266"/>
                    <a:pt x="659827" y="1378759"/>
                  </a:cubicBezTo>
                  <a:lnTo>
                    <a:pt x="678630" y="1388340"/>
                  </a:lnTo>
                  <a:lnTo>
                    <a:pt x="678828" y="1388204"/>
                  </a:lnTo>
                  <a:cubicBezTo>
                    <a:pt x="678828" y="1388204"/>
                    <a:pt x="678828" y="1388204"/>
                    <a:pt x="664136" y="1380656"/>
                  </a:cubicBezTo>
                  <a:close/>
                  <a:moveTo>
                    <a:pt x="2973480" y="1353568"/>
                  </a:moveTo>
                  <a:lnTo>
                    <a:pt x="2972781" y="1361448"/>
                  </a:lnTo>
                  <a:cubicBezTo>
                    <a:pt x="2971155" y="1379779"/>
                    <a:pt x="2968309" y="1411858"/>
                    <a:pt x="2963329" y="1467997"/>
                  </a:cubicBezTo>
                  <a:lnTo>
                    <a:pt x="2957794" y="1530399"/>
                  </a:lnTo>
                  <a:lnTo>
                    <a:pt x="2957852" y="1530279"/>
                  </a:lnTo>
                  <a:cubicBezTo>
                    <a:pt x="2957852" y="1530279"/>
                    <a:pt x="2957852" y="1530279"/>
                    <a:pt x="2969553" y="1397973"/>
                  </a:cubicBezTo>
                  <a:close/>
                  <a:moveTo>
                    <a:pt x="1181970" y="1226181"/>
                  </a:moveTo>
                  <a:lnTo>
                    <a:pt x="1181622" y="1229402"/>
                  </a:lnTo>
                  <a:lnTo>
                    <a:pt x="1181443" y="1231057"/>
                  </a:lnTo>
                  <a:lnTo>
                    <a:pt x="1181970" y="1230417"/>
                  </a:lnTo>
                  <a:close/>
                  <a:moveTo>
                    <a:pt x="1602831" y="940745"/>
                  </a:moveTo>
                  <a:lnTo>
                    <a:pt x="1287925" y="1153288"/>
                  </a:lnTo>
                  <a:lnTo>
                    <a:pt x="1182879" y="1206462"/>
                  </a:lnTo>
                  <a:lnTo>
                    <a:pt x="1130356" y="1206462"/>
                  </a:lnTo>
                  <a:lnTo>
                    <a:pt x="1095340" y="1171012"/>
                  </a:lnTo>
                  <a:lnTo>
                    <a:pt x="954474" y="1072279"/>
                  </a:lnTo>
                  <a:lnTo>
                    <a:pt x="1017042" y="1116791"/>
                  </a:lnTo>
                  <a:cubicBezTo>
                    <a:pt x="1041911" y="1134484"/>
                    <a:pt x="1068438" y="1153355"/>
                    <a:pt x="1096734" y="1173485"/>
                  </a:cubicBezTo>
                  <a:cubicBezTo>
                    <a:pt x="1096734" y="1173485"/>
                    <a:pt x="1096734" y="1173485"/>
                    <a:pt x="1131561" y="1209272"/>
                  </a:cubicBezTo>
                  <a:cubicBezTo>
                    <a:pt x="1131561" y="1209272"/>
                    <a:pt x="1131561" y="1209272"/>
                    <a:pt x="1153598" y="1209272"/>
                  </a:cubicBezTo>
                  <a:lnTo>
                    <a:pt x="1182546" y="1209272"/>
                  </a:lnTo>
                  <a:lnTo>
                    <a:pt x="1286822" y="1156049"/>
                  </a:lnTo>
                  <a:lnTo>
                    <a:pt x="1601375" y="941983"/>
                  </a:lnTo>
                  <a:lnTo>
                    <a:pt x="1739869" y="959656"/>
                  </a:lnTo>
                  <a:lnTo>
                    <a:pt x="1738166" y="957926"/>
                  </a:lnTo>
                  <a:cubicBezTo>
                    <a:pt x="1738166" y="957926"/>
                    <a:pt x="1738166" y="957926"/>
                    <a:pt x="1644483" y="946033"/>
                  </a:cubicBezTo>
                  <a:close/>
                  <a:moveTo>
                    <a:pt x="1580871" y="934264"/>
                  </a:moveTo>
                  <a:lnTo>
                    <a:pt x="1585556" y="940589"/>
                  </a:lnTo>
                  <a:lnTo>
                    <a:pt x="1601601" y="940589"/>
                  </a:lnTo>
                  <a:lnTo>
                    <a:pt x="1598324" y="940173"/>
                  </a:lnTo>
                  <a:cubicBezTo>
                    <a:pt x="1598324" y="940173"/>
                    <a:pt x="1598324" y="940173"/>
                    <a:pt x="1591769" y="937954"/>
                  </a:cubicBezTo>
                  <a:close/>
                  <a:moveTo>
                    <a:pt x="587348" y="810393"/>
                  </a:moveTo>
                  <a:lnTo>
                    <a:pt x="593339" y="815141"/>
                  </a:lnTo>
                  <a:lnTo>
                    <a:pt x="639096" y="851406"/>
                  </a:lnTo>
                  <a:lnTo>
                    <a:pt x="639432" y="851406"/>
                  </a:lnTo>
                  <a:close/>
                  <a:moveTo>
                    <a:pt x="2829143" y="152165"/>
                  </a:moveTo>
                  <a:lnTo>
                    <a:pt x="2829143" y="155788"/>
                  </a:lnTo>
                  <a:lnTo>
                    <a:pt x="2783341" y="192018"/>
                  </a:lnTo>
                  <a:lnTo>
                    <a:pt x="2793911" y="217379"/>
                  </a:lnTo>
                  <a:lnTo>
                    <a:pt x="2762202" y="228247"/>
                  </a:lnTo>
                  <a:lnTo>
                    <a:pt x="2719923" y="253608"/>
                  </a:lnTo>
                  <a:lnTo>
                    <a:pt x="2712877" y="253608"/>
                  </a:lnTo>
                  <a:lnTo>
                    <a:pt x="2695261" y="246362"/>
                  </a:lnTo>
                  <a:lnTo>
                    <a:pt x="2674122" y="235493"/>
                  </a:lnTo>
                  <a:lnTo>
                    <a:pt x="2667075" y="206510"/>
                  </a:lnTo>
                  <a:lnTo>
                    <a:pt x="2677645" y="213756"/>
                  </a:lnTo>
                  <a:lnTo>
                    <a:pt x="2709354" y="202887"/>
                  </a:lnTo>
                  <a:lnTo>
                    <a:pt x="2712877" y="181149"/>
                  </a:lnTo>
                  <a:lnTo>
                    <a:pt x="2762202" y="184772"/>
                  </a:lnTo>
                  <a:close/>
                  <a:moveTo>
                    <a:pt x="1423381" y="54344"/>
                  </a:moveTo>
                  <a:lnTo>
                    <a:pt x="1427986" y="54344"/>
                  </a:lnTo>
                  <a:lnTo>
                    <a:pt x="1458613" y="54344"/>
                  </a:lnTo>
                  <a:lnTo>
                    <a:pt x="1529078" y="89704"/>
                  </a:lnTo>
                  <a:lnTo>
                    <a:pt x="1546694" y="160426"/>
                  </a:lnTo>
                  <a:lnTo>
                    <a:pt x="1476229" y="266508"/>
                  </a:lnTo>
                  <a:lnTo>
                    <a:pt x="1529078" y="301868"/>
                  </a:lnTo>
                  <a:lnTo>
                    <a:pt x="1580843" y="319186"/>
                  </a:lnTo>
                  <a:lnTo>
                    <a:pt x="1580843" y="318826"/>
                  </a:lnTo>
                  <a:cubicBezTo>
                    <a:pt x="1580843" y="318826"/>
                    <a:pt x="1580843" y="318826"/>
                    <a:pt x="1668246" y="354332"/>
                  </a:cubicBezTo>
                  <a:cubicBezTo>
                    <a:pt x="1668246" y="354332"/>
                    <a:pt x="1668246" y="354332"/>
                    <a:pt x="1790607" y="372085"/>
                  </a:cubicBezTo>
                  <a:cubicBezTo>
                    <a:pt x="1790607" y="372085"/>
                    <a:pt x="1790607" y="372085"/>
                    <a:pt x="1825569" y="407590"/>
                  </a:cubicBezTo>
                  <a:cubicBezTo>
                    <a:pt x="1825569" y="407590"/>
                    <a:pt x="1825569" y="407590"/>
                    <a:pt x="1878010" y="443096"/>
                  </a:cubicBezTo>
                  <a:cubicBezTo>
                    <a:pt x="1878010" y="443096"/>
                    <a:pt x="1878010" y="443096"/>
                    <a:pt x="1947933" y="496354"/>
                  </a:cubicBezTo>
                  <a:cubicBezTo>
                    <a:pt x="1947933" y="496354"/>
                    <a:pt x="1947933" y="496354"/>
                    <a:pt x="2052816" y="460848"/>
                  </a:cubicBezTo>
                  <a:cubicBezTo>
                    <a:pt x="2052816" y="460848"/>
                    <a:pt x="2052816" y="460848"/>
                    <a:pt x="2052816" y="389837"/>
                  </a:cubicBezTo>
                  <a:cubicBezTo>
                    <a:pt x="2052816" y="389837"/>
                    <a:pt x="2052816" y="389837"/>
                    <a:pt x="2157699" y="354332"/>
                  </a:cubicBezTo>
                  <a:cubicBezTo>
                    <a:pt x="2157699" y="354332"/>
                    <a:pt x="2157699" y="354332"/>
                    <a:pt x="2227622" y="372085"/>
                  </a:cubicBezTo>
                  <a:cubicBezTo>
                    <a:pt x="2227622" y="372085"/>
                    <a:pt x="2227622" y="372085"/>
                    <a:pt x="2280064" y="407590"/>
                  </a:cubicBezTo>
                  <a:cubicBezTo>
                    <a:pt x="2280064" y="407590"/>
                    <a:pt x="2280064" y="407590"/>
                    <a:pt x="2332505" y="425343"/>
                  </a:cubicBezTo>
                  <a:cubicBezTo>
                    <a:pt x="2332505" y="425343"/>
                    <a:pt x="2332505" y="425343"/>
                    <a:pt x="2315025" y="460848"/>
                  </a:cubicBezTo>
                  <a:cubicBezTo>
                    <a:pt x="2315025" y="460848"/>
                    <a:pt x="2315025" y="460848"/>
                    <a:pt x="2297544" y="514107"/>
                  </a:cubicBezTo>
                  <a:lnTo>
                    <a:pt x="2297771" y="514590"/>
                  </a:lnTo>
                  <a:lnTo>
                    <a:pt x="2314555" y="463125"/>
                  </a:lnTo>
                  <a:cubicBezTo>
                    <a:pt x="2314555" y="463125"/>
                    <a:pt x="2314555" y="463125"/>
                    <a:pt x="2331976" y="427516"/>
                  </a:cubicBezTo>
                  <a:cubicBezTo>
                    <a:pt x="2331976" y="427516"/>
                    <a:pt x="2331976" y="427516"/>
                    <a:pt x="2401657" y="427516"/>
                  </a:cubicBezTo>
                  <a:cubicBezTo>
                    <a:pt x="2401657" y="427516"/>
                    <a:pt x="2401657" y="427516"/>
                    <a:pt x="2506179" y="480930"/>
                  </a:cubicBezTo>
                  <a:cubicBezTo>
                    <a:pt x="2506179" y="480930"/>
                    <a:pt x="2506179" y="480930"/>
                    <a:pt x="2628122" y="445321"/>
                  </a:cubicBezTo>
                  <a:cubicBezTo>
                    <a:pt x="2628122" y="445321"/>
                    <a:pt x="2628122" y="445321"/>
                    <a:pt x="2680383" y="463125"/>
                  </a:cubicBezTo>
                  <a:cubicBezTo>
                    <a:pt x="2680383" y="463125"/>
                    <a:pt x="2680383" y="463125"/>
                    <a:pt x="2784905" y="480930"/>
                  </a:cubicBezTo>
                  <a:cubicBezTo>
                    <a:pt x="2784905" y="480930"/>
                    <a:pt x="2784905" y="480930"/>
                    <a:pt x="2819746" y="445321"/>
                  </a:cubicBezTo>
                  <a:cubicBezTo>
                    <a:pt x="2819746" y="445321"/>
                    <a:pt x="2819746" y="445321"/>
                    <a:pt x="2872007" y="587757"/>
                  </a:cubicBezTo>
                  <a:cubicBezTo>
                    <a:pt x="2872007" y="587757"/>
                    <a:pt x="2872007" y="587757"/>
                    <a:pt x="2889427" y="587757"/>
                  </a:cubicBezTo>
                  <a:cubicBezTo>
                    <a:pt x="2889427" y="587757"/>
                    <a:pt x="2889427" y="587757"/>
                    <a:pt x="2837166" y="641171"/>
                  </a:cubicBezTo>
                  <a:cubicBezTo>
                    <a:pt x="2837166" y="641171"/>
                    <a:pt x="2837166" y="641171"/>
                    <a:pt x="2715224" y="569953"/>
                  </a:cubicBezTo>
                  <a:cubicBezTo>
                    <a:pt x="2715224" y="569953"/>
                    <a:pt x="2715224" y="569953"/>
                    <a:pt x="2802326" y="694584"/>
                  </a:cubicBezTo>
                  <a:cubicBezTo>
                    <a:pt x="2802326" y="694584"/>
                    <a:pt x="2802326" y="694584"/>
                    <a:pt x="2872007" y="837021"/>
                  </a:cubicBezTo>
                  <a:cubicBezTo>
                    <a:pt x="2872007" y="837021"/>
                    <a:pt x="2872007" y="837021"/>
                    <a:pt x="2924268" y="961653"/>
                  </a:cubicBezTo>
                  <a:cubicBezTo>
                    <a:pt x="2924268" y="961653"/>
                    <a:pt x="2924268" y="961653"/>
                    <a:pt x="2889427" y="997262"/>
                  </a:cubicBezTo>
                  <a:cubicBezTo>
                    <a:pt x="2889427" y="997262"/>
                    <a:pt x="2889427" y="997262"/>
                    <a:pt x="2802326" y="1050675"/>
                  </a:cubicBezTo>
                  <a:cubicBezTo>
                    <a:pt x="2802326" y="1050675"/>
                    <a:pt x="2419077" y="1050675"/>
                    <a:pt x="2349396" y="1050675"/>
                  </a:cubicBezTo>
                  <a:lnTo>
                    <a:pt x="2349332" y="1050675"/>
                  </a:lnTo>
                  <a:lnTo>
                    <a:pt x="2347801" y="1060004"/>
                  </a:lnTo>
                  <a:cubicBezTo>
                    <a:pt x="2345616" y="1073319"/>
                    <a:pt x="2341246" y="1099948"/>
                    <a:pt x="2332505" y="1153206"/>
                  </a:cubicBezTo>
                  <a:cubicBezTo>
                    <a:pt x="2332505" y="1153206"/>
                    <a:pt x="2332505" y="1153206"/>
                    <a:pt x="2280064" y="1153206"/>
                  </a:cubicBezTo>
                  <a:cubicBezTo>
                    <a:pt x="2280064" y="1153206"/>
                    <a:pt x="2280064" y="1153206"/>
                    <a:pt x="2280064" y="1206464"/>
                  </a:cubicBezTo>
                  <a:cubicBezTo>
                    <a:pt x="2280064" y="1206464"/>
                    <a:pt x="2280064" y="1206464"/>
                    <a:pt x="2262583" y="1188711"/>
                  </a:cubicBezTo>
                  <a:cubicBezTo>
                    <a:pt x="2262583" y="1188711"/>
                    <a:pt x="2262583" y="1188711"/>
                    <a:pt x="1843049" y="957926"/>
                  </a:cubicBezTo>
                  <a:cubicBezTo>
                    <a:pt x="1843049" y="957926"/>
                    <a:pt x="1843049" y="957926"/>
                    <a:pt x="1813551" y="972905"/>
                  </a:cubicBezTo>
                  <a:lnTo>
                    <a:pt x="1773776" y="993102"/>
                  </a:lnTo>
                  <a:lnTo>
                    <a:pt x="1776125" y="995500"/>
                  </a:lnTo>
                  <a:lnTo>
                    <a:pt x="1776125" y="998384"/>
                  </a:lnTo>
                  <a:lnTo>
                    <a:pt x="1844244" y="963723"/>
                  </a:lnTo>
                  <a:lnTo>
                    <a:pt x="2261904" y="1193953"/>
                  </a:lnTo>
                  <a:lnTo>
                    <a:pt x="2244501" y="1406472"/>
                  </a:lnTo>
                  <a:lnTo>
                    <a:pt x="2192294" y="1441892"/>
                  </a:lnTo>
                  <a:lnTo>
                    <a:pt x="2174891" y="1533393"/>
                  </a:lnTo>
                  <a:lnTo>
                    <a:pt x="2157489" y="1586523"/>
                  </a:lnTo>
                  <a:lnTo>
                    <a:pt x="2209313" y="1692003"/>
                  </a:lnTo>
                  <a:lnTo>
                    <a:pt x="2209399" y="1691947"/>
                  </a:lnTo>
                  <a:lnTo>
                    <a:pt x="2244116" y="1763200"/>
                  </a:lnTo>
                  <a:lnTo>
                    <a:pt x="2296191" y="1852266"/>
                  </a:lnTo>
                  <a:lnTo>
                    <a:pt x="2365624" y="1887892"/>
                  </a:lnTo>
                  <a:lnTo>
                    <a:pt x="2468141" y="1993095"/>
                  </a:lnTo>
                  <a:lnTo>
                    <a:pt x="2470131" y="1992841"/>
                  </a:lnTo>
                  <a:lnTo>
                    <a:pt x="2458934" y="1981366"/>
                  </a:lnTo>
                  <a:cubicBezTo>
                    <a:pt x="2445925" y="1968035"/>
                    <a:pt x="2419907" y="1941372"/>
                    <a:pt x="2367872" y="1888045"/>
                  </a:cubicBezTo>
                  <a:cubicBezTo>
                    <a:pt x="2367872" y="1888045"/>
                    <a:pt x="2367872" y="1888045"/>
                    <a:pt x="2298492" y="1852494"/>
                  </a:cubicBezTo>
                  <a:cubicBezTo>
                    <a:pt x="2298492" y="1852494"/>
                    <a:pt x="2298492" y="1852494"/>
                    <a:pt x="2246457" y="1763617"/>
                  </a:cubicBezTo>
                  <a:cubicBezTo>
                    <a:pt x="2246457" y="1763617"/>
                    <a:pt x="2246457" y="1763617"/>
                    <a:pt x="2211767" y="1692516"/>
                  </a:cubicBezTo>
                  <a:cubicBezTo>
                    <a:pt x="2211767" y="1692516"/>
                    <a:pt x="2211767" y="1692516"/>
                    <a:pt x="2159732" y="1585863"/>
                  </a:cubicBezTo>
                  <a:cubicBezTo>
                    <a:pt x="2159732" y="1585863"/>
                    <a:pt x="2159732" y="1585863"/>
                    <a:pt x="2177077" y="1532537"/>
                  </a:cubicBezTo>
                  <a:cubicBezTo>
                    <a:pt x="2177077" y="1532537"/>
                    <a:pt x="2177077" y="1532537"/>
                    <a:pt x="2194422" y="1443660"/>
                  </a:cubicBezTo>
                  <a:cubicBezTo>
                    <a:pt x="2194422" y="1443660"/>
                    <a:pt x="2194422" y="1443660"/>
                    <a:pt x="2246457" y="1408109"/>
                  </a:cubicBezTo>
                  <a:cubicBezTo>
                    <a:pt x="2246457" y="1408109"/>
                    <a:pt x="2246457" y="1408109"/>
                    <a:pt x="2263802" y="1194804"/>
                  </a:cubicBezTo>
                  <a:cubicBezTo>
                    <a:pt x="2263802" y="1194804"/>
                    <a:pt x="2263802" y="1194804"/>
                    <a:pt x="2281147" y="1212579"/>
                  </a:cubicBezTo>
                  <a:cubicBezTo>
                    <a:pt x="2281147" y="1212579"/>
                    <a:pt x="2281147" y="1212579"/>
                    <a:pt x="2281147" y="1159253"/>
                  </a:cubicBezTo>
                  <a:cubicBezTo>
                    <a:pt x="2281147" y="1159253"/>
                    <a:pt x="2281147" y="1159253"/>
                    <a:pt x="2333182" y="1159253"/>
                  </a:cubicBezTo>
                  <a:cubicBezTo>
                    <a:pt x="2333182" y="1159253"/>
                    <a:pt x="2333182" y="1159253"/>
                    <a:pt x="2350527" y="1052600"/>
                  </a:cubicBezTo>
                  <a:cubicBezTo>
                    <a:pt x="2419907" y="1052600"/>
                    <a:pt x="2801499" y="1052600"/>
                    <a:pt x="2801499" y="1052600"/>
                  </a:cubicBezTo>
                  <a:lnTo>
                    <a:pt x="2888224" y="999274"/>
                  </a:lnTo>
                  <a:cubicBezTo>
                    <a:pt x="2888224" y="999274"/>
                    <a:pt x="2888224" y="999274"/>
                    <a:pt x="2922914" y="963723"/>
                  </a:cubicBezTo>
                  <a:cubicBezTo>
                    <a:pt x="2922914" y="963723"/>
                    <a:pt x="2922914" y="963723"/>
                    <a:pt x="2974949" y="1034825"/>
                  </a:cubicBezTo>
                  <a:cubicBezTo>
                    <a:pt x="2974949" y="1034825"/>
                    <a:pt x="2974949" y="1034825"/>
                    <a:pt x="3026984" y="1194804"/>
                  </a:cubicBezTo>
                  <a:cubicBezTo>
                    <a:pt x="3026984" y="1194804"/>
                    <a:pt x="3026984" y="1194804"/>
                    <a:pt x="3041619" y="1232299"/>
                  </a:cubicBezTo>
                  <a:lnTo>
                    <a:pt x="3060290" y="1280135"/>
                  </a:lnTo>
                  <a:lnTo>
                    <a:pt x="3062649" y="1278922"/>
                  </a:lnTo>
                  <a:cubicBezTo>
                    <a:pt x="3062649" y="1278922"/>
                    <a:pt x="3062649" y="1278922"/>
                    <a:pt x="3115047" y="1386647"/>
                  </a:cubicBezTo>
                  <a:cubicBezTo>
                    <a:pt x="3115047" y="1386647"/>
                    <a:pt x="3115047" y="1386647"/>
                    <a:pt x="3202378" y="1422555"/>
                  </a:cubicBezTo>
                  <a:cubicBezTo>
                    <a:pt x="3202378" y="1422555"/>
                    <a:pt x="3202378" y="1422555"/>
                    <a:pt x="3342107" y="1638003"/>
                  </a:cubicBezTo>
                  <a:cubicBezTo>
                    <a:pt x="3342107" y="1638003"/>
                    <a:pt x="3342107" y="1638003"/>
                    <a:pt x="3359573" y="1673911"/>
                  </a:cubicBezTo>
                  <a:cubicBezTo>
                    <a:pt x="3359573" y="1673911"/>
                    <a:pt x="3359573" y="1673911"/>
                    <a:pt x="3307175" y="1709819"/>
                  </a:cubicBezTo>
                  <a:cubicBezTo>
                    <a:pt x="3307175" y="1709819"/>
                    <a:pt x="3307175" y="1709819"/>
                    <a:pt x="3342107" y="1763681"/>
                  </a:cubicBezTo>
                  <a:cubicBezTo>
                    <a:pt x="3342107" y="1763681"/>
                    <a:pt x="3342107" y="1763681"/>
                    <a:pt x="3464370" y="1835498"/>
                  </a:cubicBezTo>
                  <a:cubicBezTo>
                    <a:pt x="3464370" y="1835498"/>
                    <a:pt x="3464370" y="1835498"/>
                    <a:pt x="3466280" y="1835778"/>
                  </a:cubicBezTo>
                  <a:lnTo>
                    <a:pt x="3466669" y="1835835"/>
                  </a:lnTo>
                  <a:lnTo>
                    <a:pt x="3345410" y="1765381"/>
                  </a:lnTo>
                  <a:lnTo>
                    <a:pt x="3310648" y="1712361"/>
                  </a:lnTo>
                  <a:lnTo>
                    <a:pt x="3362791" y="1677014"/>
                  </a:lnTo>
                  <a:lnTo>
                    <a:pt x="3362791" y="1694688"/>
                  </a:lnTo>
                  <a:lnTo>
                    <a:pt x="3432316" y="1712361"/>
                  </a:lnTo>
                  <a:lnTo>
                    <a:pt x="3745177" y="1659341"/>
                  </a:lnTo>
                  <a:lnTo>
                    <a:pt x="3710415" y="1800727"/>
                  </a:lnTo>
                  <a:lnTo>
                    <a:pt x="3606128" y="2048152"/>
                  </a:lnTo>
                  <a:lnTo>
                    <a:pt x="3484460" y="2189538"/>
                  </a:lnTo>
                  <a:lnTo>
                    <a:pt x="3345410" y="2260231"/>
                  </a:lnTo>
                  <a:lnTo>
                    <a:pt x="3258504" y="2383943"/>
                  </a:lnTo>
                  <a:lnTo>
                    <a:pt x="3223742" y="2330924"/>
                  </a:lnTo>
                  <a:lnTo>
                    <a:pt x="3223742" y="2154191"/>
                  </a:lnTo>
                  <a:lnTo>
                    <a:pt x="3275886" y="2101172"/>
                  </a:lnTo>
                  <a:lnTo>
                    <a:pt x="3275886" y="2084358"/>
                  </a:lnTo>
                  <a:lnTo>
                    <a:pt x="3273068" y="2086288"/>
                  </a:lnTo>
                  <a:lnTo>
                    <a:pt x="3273068" y="2100381"/>
                  </a:lnTo>
                  <a:cubicBezTo>
                    <a:pt x="3273068" y="2100381"/>
                    <a:pt x="3273068" y="2100381"/>
                    <a:pt x="3220626" y="2154002"/>
                  </a:cubicBezTo>
                  <a:lnTo>
                    <a:pt x="3220626" y="2332737"/>
                  </a:lnTo>
                  <a:cubicBezTo>
                    <a:pt x="3220626" y="2332737"/>
                    <a:pt x="3220626" y="2332737"/>
                    <a:pt x="3255587" y="2386358"/>
                  </a:cubicBezTo>
                  <a:cubicBezTo>
                    <a:pt x="3255587" y="2386358"/>
                    <a:pt x="3255587" y="2386358"/>
                    <a:pt x="3203146" y="2439979"/>
                  </a:cubicBezTo>
                  <a:cubicBezTo>
                    <a:pt x="3203146" y="2439979"/>
                    <a:pt x="3203146" y="2439979"/>
                    <a:pt x="3133223" y="2547220"/>
                  </a:cubicBezTo>
                  <a:cubicBezTo>
                    <a:pt x="3133223" y="2547220"/>
                    <a:pt x="3128853" y="2547220"/>
                    <a:pt x="3124483" y="2549454"/>
                  </a:cubicBezTo>
                  <a:lnTo>
                    <a:pt x="3116497" y="2563742"/>
                  </a:lnTo>
                  <a:lnTo>
                    <a:pt x="3118364" y="2564880"/>
                  </a:lnTo>
                  <a:cubicBezTo>
                    <a:pt x="3100855" y="2564880"/>
                    <a:pt x="3083345" y="2582676"/>
                    <a:pt x="3083345" y="2600471"/>
                  </a:cubicBezTo>
                  <a:cubicBezTo>
                    <a:pt x="3083345" y="2618266"/>
                    <a:pt x="3118364" y="2689448"/>
                    <a:pt x="3118364" y="2689448"/>
                  </a:cubicBezTo>
                  <a:cubicBezTo>
                    <a:pt x="3118364" y="2689448"/>
                    <a:pt x="3118364" y="2689448"/>
                    <a:pt x="3135873" y="2849607"/>
                  </a:cubicBezTo>
                  <a:cubicBezTo>
                    <a:pt x="3135873" y="2849607"/>
                    <a:pt x="3135873" y="2849607"/>
                    <a:pt x="3150647" y="2872129"/>
                  </a:cubicBezTo>
                  <a:lnTo>
                    <a:pt x="3170397" y="2902238"/>
                  </a:lnTo>
                  <a:lnTo>
                    <a:pt x="3170997" y="2902034"/>
                  </a:lnTo>
                  <a:cubicBezTo>
                    <a:pt x="3170997" y="2902034"/>
                    <a:pt x="3170997" y="2902034"/>
                    <a:pt x="3170997" y="2973421"/>
                  </a:cubicBezTo>
                  <a:cubicBezTo>
                    <a:pt x="3170997" y="2973421"/>
                    <a:pt x="3170997" y="2973421"/>
                    <a:pt x="3188509" y="3098348"/>
                  </a:cubicBezTo>
                  <a:cubicBezTo>
                    <a:pt x="3188509" y="3098348"/>
                    <a:pt x="3188509" y="3098348"/>
                    <a:pt x="3170997" y="3187581"/>
                  </a:cubicBezTo>
                  <a:cubicBezTo>
                    <a:pt x="3170997" y="3187581"/>
                    <a:pt x="3170997" y="3187581"/>
                    <a:pt x="3118459" y="3258968"/>
                  </a:cubicBezTo>
                  <a:cubicBezTo>
                    <a:pt x="3118459" y="3258968"/>
                    <a:pt x="3118459" y="3258968"/>
                    <a:pt x="2960847" y="3348202"/>
                  </a:cubicBezTo>
                  <a:cubicBezTo>
                    <a:pt x="2960847" y="3348202"/>
                    <a:pt x="2960847" y="3348202"/>
                    <a:pt x="2873284" y="3455282"/>
                  </a:cubicBezTo>
                  <a:cubicBezTo>
                    <a:pt x="2873284" y="3455282"/>
                    <a:pt x="2873284" y="3455282"/>
                    <a:pt x="2908309" y="3615902"/>
                  </a:cubicBezTo>
                  <a:cubicBezTo>
                    <a:pt x="2908309" y="3615902"/>
                    <a:pt x="2908309" y="3615902"/>
                    <a:pt x="2873284" y="3705136"/>
                  </a:cubicBezTo>
                  <a:cubicBezTo>
                    <a:pt x="2873284" y="3705136"/>
                    <a:pt x="2873284" y="3705136"/>
                    <a:pt x="2750697" y="3812216"/>
                  </a:cubicBezTo>
                  <a:cubicBezTo>
                    <a:pt x="2750697" y="3812216"/>
                    <a:pt x="2768209" y="3812216"/>
                    <a:pt x="2750697" y="3865756"/>
                  </a:cubicBezTo>
                  <a:cubicBezTo>
                    <a:pt x="2750697" y="3865756"/>
                    <a:pt x="2750697" y="3865756"/>
                    <a:pt x="2715672" y="3865756"/>
                  </a:cubicBezTo>
                  <a:cubicBezTo>
                    <a:pt x="2715672" y="3865756"/>
                    <a:pt x="2715672" y="3865756"/>
                    <a:pt x="2698159" y="3598055"/>
                  </a:cubicBezTo>
                  <a:lnTo>
                    <a:pt x="2696123" y="3598055"/>
                  </a:lnTo>
                  <a:lnTo>
                    <a:pt x="2713427" y="3866803"/>
                  </a:lnTo>
                  <a:cubicBezTo>
                    <a:pt x="2713427" y="3866803"/>
                    <a:pt x="2713427" y="3866803"/>
                    <a:pt x="2748106" y="3866803"/>
                  </a:cubicBezTo>
                  <a:cubicBezTo>
                    <a:pt x="2730766" y="3920665"/>
                    <a:pt x="2678747" y="4028389"/>
                    <a:pt x="2678747" y="4028389"/>
                  </a:cubicBezTo>
                  <a:cubicBezTo>
                    <a:pt x="2678747" y="4028389"/>
                    <a:pt x="2678747" y="4028389"/>
                    <a:pt x="2418651" y="4315653"/>
                  </a:cubicBezTo>
                  <a:cubicBezTo>
                    <a:pt x="2418651" y="4315653"/>
                    <a:pt x="2418651" y="4315653"/>
                    <a:pt x="2297274" y="4333607"/>
                  </a:cubicBezTo>
                  <a:cubicBezTo>
                    <a:pt x="2297274" y="4333607"/>
                    <a:pt x="2297274" y="4333607"/>
                    <a:pt x="2158556" y="4351561"/>
                  </a:cubicBezTo>
                  <a:cubicBezTo>
                    <a:pt x="2158556" y="4351561"/>
                    <a:pt x="2158556" y="4351561"/>
                    <a:pt x="2019838" y="4387469"/>
                  </a:cubicBezTo>
                  <a:cubicBezTo>
                    <a:pt x="2019838" y="4387469"/>
                    <a:pt x="2019838" y="4387469"/>
                    <a:pt x="1950479" y="4279745"/>
                  </a:cubicBezTo>
                  <a:cubicBezTo>
                    <a:pt x="1950479" y="4279745"/>
                    <a:pt x="1950479" y="4279745"/>
                    <a:pt x="1950479" y="4207929"/>
                  </a:cubicBezTo>
                  <a:cubicBezTo>
                    <a:pt x="1950479" y="4207929"/>
                    <a:pt x="1950479" y="4207929"/>
                    <a:pt x="1898460" y="4064297"/>
                  </a:cubicBezTo>
                  <a:cubicBezTo>
                    <a:pt x="1898460" y="4064297"/>
                    <a:pt x="1898460" y="4064297"/>
                    <a:pt x="1863781" y="4010435"/>
                  </a:cubicBezTo>
                  <a:cubicBezTo>
                    <a:pt x="1863781" y="4010435"/>
                    <a:pt x="1863781" y="4010435"/>
                    <a:pt x="1881121" y="3974527"/>
                  </a:cubicBezTo>
                  <a:cubicBezTo>
                    <a:pt x="1881121" y="3974527"/>
                    <a:pt x="1881121" y="3974527"/>
                    <a:pt x="1967819" y="4010435"/>
                  </a:cubicBezTo>
                  <a:cubicBezTo>
                    <a:pt x="1967819" y="4010435"/>
                    <a:pt x="1967819" y="4010435"/>
                    <a:pt x="2019838" y="3992481"/>
                  </a:cubicBezTo>
                  <a:cubicBezTo>
                    <a:pt x="2019838" y="3992481"/>
                    <a:pt x="2019838" y="3992481"/>
                    <a:pt x="2043071" y="3824092"/>
                  </a:cubicBezTo>
                  <a:lnTo>
                    <a:pt x="2054100" y="3744155"/>
                  </a:lnTo>
                  <a:lnTo>
                    <a:pt x="2054058" y="3744071"/>
                  </a:lnTo>
                  <a:lnTo>
                    <a:pt x="2019661" y="3989369"/>
                  </a:lnTo>
                  <a:lnTo>
                    <a:pt x="1967586" y="4007053"/>
                  </a:lnTo>
                  <a:lnTo>
                    <a:pt x="1880795" y="3971685"/>
                  </a:lnTo>
                  <a:lnTo>
                    <a:pt x="1863436" y="4007053"/>
                  </a:lnTo>
                  <a:lnTo>
                    <a:pt x="1776645" y="3918634"/>
                  </a:lnTo>
                  <a:lnTo>
                    <a:pt x="1741928" y="3688745"/>
                  </a:lnTo>
                  <a:lnTo>
                    <a:pt x="1724570" y="3635693"/>
                  </a:lnTo>
                  <a:lnTo>
                    <a:pt x="1603062" y="3388121"/>
                  </a:lnTo>
                  <a:lnTo>
                    <a:pt x="1620420" y="3282018"/>
                  </a:lnTo>
                  <a:lnTo>
                    <a:pt x="1655034" y="3264386"/>
                  </a:lnTo>
                  <a:lnTo>
                    <a:pt x="1652019" y="3261285"/>
                  </a:lnTo>
                  <a:cubicBezTo>
                    <a:pt x="1652019" y="3261285"/>
                    <a:pt x="1652019" y="3261285"/>
                    <a:pt x="1617157" y="3279209"/>
                  </a:cubicBezTo>
                  <a:cubicBezTo>
                    <a:pt x="1617157" y="3279209"/>
                    <a:pt x="1617157" y="3279209"/>
                    <a:pt x="1617157" y="3135815"/>
                  </a:cubicBezTo>
                  <a:cubicBezTo>
                    <a:pt x="1617157" y="3135815"/>
                    <a:pt x="1617157" y="3135815"/>
                    <a:pt x="1686879" y="3010344"/>
                  </a:cubicBezTo>
                  <a:cubicBezTo>
                    <a:pt x="1686879" y="3010344"/>
                    <a:pt x="1686879" y="3010344"/>
                    <a:pt x="1669449" y="2902798"/>
                  </a:cubicBezTo>
                  <a:cubicBezTo>
                    <a:pt x="1669449" y="2902798"/>
                    <a:pt x="1669449" y="2902798"/>
                    <a:pt x="1634588" y="2669781"/>
                  </a:cubicBezTo>
                  <a:cubicBezTo>
                    <a:pt x="1634588" y="2669781"/>
                    <a:pt x="1634588" y="2669781"/>
                    <a:pt x="1686879" y="2633932"/>
                  </a:cubicBezTo>
                  <a:cubicBezTo>
                    <a:pt x="1686879" y="2633932"/>
                    <a:pt x="1808893" y="2633932"/>
                    <a:pt x="1826324" y="2633932"/>
                  </a:cubicBezTo>
                  <a:cubicBezTo>
                    <a:pt x="1843754" y="2633932"/>
                    <a:pt x="1913477" y="2741478"/>
                    <a:pt x="1930908" y="2741478"/>
                  </a:cubicBezTo>
                  <a:cubicBezTo>
                    <a:pt x="1948338" y="2741478"/>
                    <a:pt x="1965769" y="2759403"/>
                    <a:pt x="1983200" y="2741478"/>
                  </a:cubicBezTo>
                  <a:cubicBezTo>
                    <a:pt x="2000630" y="2741478"/>
                    <a:pt x="2035492" y="2705630"/>
                    <a:pt x="2035492" y="2705630"/>
                  </a:cubicBezTo>
                  <a:cubicBezTo>
                    <a:pt x="2052922" y="2705630"/>
                    <a:pt x="2140076" y="2705630"/>
                    <a:pt x="2140076" y="2705630"/>
                  </a:cubicBezTo>
                  <a:cubicBezTo>
                    <a:pt x="2140076" y="2705630"/>
                    <a:pt x="2140076" y="2705630"/>
                    <a:pt x="2174937" y="2920722"/>
                  </a:cubicBezTo>
                  <a:cubicBezTo>
                    <a:pt x="2174937" y="2920722"/>
                    <a:pt x="2174937" y="2920722"/>
                    <a:pt x="2279521" y="2938646"/>
                  </a:cubicBezTo>
                  <a:lnTo>
                    <a:pt x="2279521" y="2938989"/>
                  </a:lnTo>
                  <a:lnTo>
                    <a:pt x="2279901" y="2938989"/>
                  </a:lnTo>
                  <a:cubicBezTo>
                    <a:pt x="2283991" y="2938989"/>
                    <a:pt x="2300352" y="2938989"/>
                    <a:pt x="2365798" y="2938989"/>
                  </a:cubicBezTo>
                  <a:cubicBezTo>
                    <a:pt x="2365798" y="2938989"/>
                    <a:pt x="2365798" y="2938989"/>
                    <a:pt x="2470511" y="2992247"/>
                  </a:cubicBezTo>
                  <a:cubicBezTo>
                    <a:pt x="2470511" y="2992247"/>
                    <a:pt x="2470511" y="2992247"/>
                    <a:pt x="2575225" y="3045505"/>
                  </a:cubicBezTo>
                  <a:lnTo>
                    <a:pt x="2575225" y="3042842"/>
                  </a:lnTo>
                  <a:lnTo>
                    <a:pt x="2574552" y="3042499"/>
                  </a:lnTo>
                  <a:cubicBezTo>
                    <a:pt x="2569648" y="3039994"/>
                    <a:pt x="2550032" y="3029977"/>
                    <a:pt x="2471566" y="2989909"/>
                  </a:cubicBezTo>
                  <a:cubicBezTo>
                    <a:pt x="2471566" y="2989909"/>
                    <a:pt x="2471566" y="2989909"/>
                    <a:pt x="2366944" y="2936485"/>
                  </a:cubicBezTo>
                  <a:cubicBezTo>
                    <a:pt x="2366944" y="2936485"/>
                    <a:pt x="2366944" y="2936485"/>
                    <a:pt x="2279759" y="2936485"/>
                  </a:cubicBezTo>
                  <a:cubicBezTo>
                    <a:pt x="2279759" y="2936485"/>
                    <a:pt x="2279759" y="2936485"/>
                    <a:pt x="2175138" y="2918677"/>
                  </a:cubicBezTo>
                  <a:cubicBezTo>
                    <a:pt x="2175138" y="2918677"/>
                    <a:pt x="2175138" y="2918677"/>
                    <a:pt x="2140264" y="2704980"/>
                  </a:cubicBezTo>
                  <a:cubicBezTo>
                    <a:pt x="2140264" y="2704980"/>
                    <a:pt x="2053079" y="2704980"/>
                    <a:pt x="2035642" y="2704980"/>
                  </a:cubicBezTo>
                  <a:cubicBezTo>
                    <a:pt x="2035642" y="2704980"/>
                    <a:pt x="2000768" y="2740596"/>
                    <a:pt x="1983331" y="2740596"/>
                  </a:cubicBezTo>
                  <a:cubicBezTo>
                    <a:pt x="1965895" y="2758404"/>
                    <a:pt x="1948458" y="2740596"/>
                    <a:pt x="1931021" y="2740596"/>
                  </a:cubicBezTo>
                  <a:cubicBezTo>
                    <a:pt x="1913584" y="2740596"/>
                    <a:pt x="1843836" y="2633748"/>
                    <a:pt x="1826399" y="2633748"/>
                  </a:cubicBezTo>
                  <a:cubicBezTo>
                    <a:pt x="1808962" y="2633748"/>
                    <a:pt x="1686904" y="2633748"/>
                    <a:pt x="1686904" y="2633748"/>
                  </a:cubicBezTo>
                  <a:cubicBezTo>
                    <a:pt x="1686904" y="2633748"/>
                    <a:pt x="1686904" y="2633748"/>
                    <a:pt x="1634594" y="2669364"/>
                  </a:cubicBezTo>
                  <a:cubicBezTo>
                    <a:pt x="1634594" y="2669364"/>
                    <a:pt x="1634594" y="2669364"/>
                    <a:pt x="1617157" y="2615940"/>
                  </a:cubicBezTo>
                  <a:cubicBezTo>
                    <a:pt x="1617157" y="2615940"/>
                    <a:pt x="1617157" y="2615940"/>
                    <a:pt x="1617975" y="2615106"/>
                  </a:cubicBezTo>
                  <a:lnTo>
                    <a:pt x="1618390" y="2614682"/>
                  </a:lnTo>
                  <a:lnTo>
                    <a:pt x="1602216" y="2548427"/>
                  </a:lnTo>
                  <a:lnTo>
                    <a:pt x="1550214" y="2495169"/>
                  </a:lnTo>
                  <a:lnTo>
                    <a:pt x="1584882" y="2459664"/>
                  </a:lnTo>
                  <a:lnTo>
                    <a:pt x="1636885" y="2424158"/>
                  </a:lnTo>
                  <a:lnTo>
                    <a:pt x="1688887" y="2424158"/>
                  </a:lnTo>
                  <a:lnTo>
                    <a:pt x="1706221" y="2335395"/>
                  </a:lnTo>
                  <a:lnTo>
                    <a:pt x="1723555" y="2246631"/>
                  </a:lnTo>
                  <a:lnTo>
                    <a:pt x="1688887" y="2228878"/>
                  </a:lnTo>
                  <a:lnTo>
                    <a:pt x="1688887" y="2193930"/>
                  </a:lnTo>
                  <a:lnTo>
                    <a:pt x="1686150" y="2195545"/>
                  </a:lnTo>
                  <a:lnTo>
                    <a:pt x="1599538" y="2195545"/>
                  </a:lnTo>
                  <a:lnTo>
                    <a:pt x="1460959" y="2195545"/>
                  </a:lnTo>
                  <a:lnTo>
                    <a:pt x="1443637" y="2070277"/>
                  </a:lnTo>
                  <a:lnTo>
                    <a:pt x="1391669" y="2070277"/>
                  </a:lnTo>
                  <a:lnTo>
                    <a:pt x="1391669" y="2070277"/>
                  </a:lnTo>
                  <a:lnTo>
                    <a:pt x="1392021" y="2068458"/>
                  </a:lnTo>
                  <a:lnTo>
                    <a:pt x="1392076" y="2068176"/>
                  </a:lnTo>
                  <a:lnTo>
                    <a:pt x="1324914" y="2050924"/>
                  </a:lnTo>
                  <a:lnTo>
                    <a:pt x="1255562" y="2033109"/>
                  </a:lnTo>
                  <a:lnTo>
                    <a:pt x="1186210" y="1944036"/>
                  </a:lnTo>
                  <a:lnTo>
                    <a:pt x="1116858" y="1944036"/>
                  </a:lnTo>
                  <a:lnTo>
                    <a:pt x="1116858" y="1854963"/>
                  </a:lnTo>
                  <a:lnTo>
                    <a:pt x="1151534" y="1730261"/>
                  </a:lnTo>
                  <a:lnTo>
                    <a:pt x="1151534" y="1659002"/>
                  </a:lnTo>
                  <a:lnTo>
                    <a:pt x="1151534" y="1605558"/>
                  </a:lnTo>
                  <a:lnTo>
                    <a:pt x="1186210" y="1552114"/>
                  </a:lnTo>
                  <a:lnTo>
                    <a:pt x="1253744" y="1552114"/>
                  </a:lnTo>
                  <a:lnTo>
                    <a:pt x="1251871" y="1551477"/>
                  </a:lnTo>
                  <a:lnTo>
                    <a:pt x="1181970" y="1551477"/>
                  </a:lnTo>
                  <a:lnTo>
                    <a:pt x="1148566" y="1602626"/>
                  </a:lnTo>
                  <a:lnTo>
                    <a:pt x="1148566" y="1654991"/>
                  </a:lnTo>
                  <a:lnTo>
                    <a:pt x="1148566" y="1726727"/>
                  </a:lnTo>
                  <a:lnTo>
                    <a:pt x="1113334" y="1852264"/>
                  </a:lnTo>
                  <a:lnTo>
                    <a:pt x="1113334" y="1941934"/>
                  </a:lnTo>
                  <a:lnTo>
                    <a:pt x="1078102" y="1941934"/>
                  </a:lnTo>
                  <a:lnTo>
                    <a:pt x="1025253" y="1852264"/>
                  </a:lnTo>
                  <a:lnTo>
                    <a:pt x="1007639" y="1726738"/>
                  </a:lnTo>
                  <a:lnTo>
                    <a:pt x="1007639" y="1730440"/>
                  </a:lnTo>
                  <a:lnTo>
                    <a:pt x="1025255" y="1854075"/>
                  </a:lnTo>
                  <a:lnTo>
                    <a:pt x="1078102" y="1942386"/>
                  </a:lnTo>
                  <a:lnTo>
                    <a:pt x="1007639" y="1960048"/>
                  </a:lnTo>
                  <a:lnTo>
                    <a:pt x="1006800" y="1957525"/>
                  </a:lnTo>
                  <a:lnTo>
                    <a:pt x="886224" y="1992658"/>
                  </a:lnTo>
                  <a:lnTo>
                    <a:pt x="799580" y="1992658"/>
                  </a:lnTo>
                  <a:lnTo>
                    <a:pt x="799955" y="1993803"/>
                  </a:lnTo>
                  <a:cubicBezTo>
                    <a:pt x="799955" y="1993803"/>
                    <a:pt x="799955" y="1993803"/>
                    <a:pt x="747663" y="1993803"/>
                  </a:cubicBezTo>
                  <a:cubicBezTo>
                    <a:pt x="747663" y="1993803"/>
                    <a:pt x="747663" y="1993803"/>
                    <a:pt x="625649" y="2047004"/>
                  </a:cubicBezTo>
                  <a:cubicBezTo>
                    <a:pt x="625649" y="2047004"/>
                    <a:pt x="625649" y="2047004"/>
                    <a:pt x="555927" y="2047004"/>
                  </a:cubicBezTo>
                  <a:cubicBezTo>
                    <a:pt x="555927" y="2047004"/>
                    <a:pt x="555927" y="2047004"/>
                    <a:pt x="555927" y="1993803"/>
                  </a:cubicBezTo>
                  <a:cubicBezTo>
                    <a:pt x="555927" y="1993803"/>
                    <a:pt x="503635" y="1958336"/>
                    <a:pt x="503635" y="1958336"/>
                  </a:cubicBezTo>
                  <a:cubicBezTo>
                    <a:pt x="486204" y="1958336"/>
                    <a:pt x="503635" y="1905134"/>
                    <a:pt x="503635" y="1905134"/>
                  </a:cubicBezTo>
                  <a:cubicBezTo>
                    <a:pt x="503635" y="1905134"/>
                    <a:pt x="503635" y="1905134"/>
                    <a:pt x="501456" y="1902918"/>
                  </a:cubicBezTo>
                  <a:lnTo>
                    <a:pt x="486564" y="1887767"/>
                  </a:lnTo>
                  <a:lnTo>
                    <a:pt x="486500" y="1887790"/>
                  </a:lnTo>
                  <a:cubicBezTo>
                    <a:pt x="469031" y="1887790"/>
                    <a:pt x="451562" y="1905704"/>
                    <a:pt x="451562" y="1905704"/>
                  </a:cubicBezTo>
                  <a:lnTo>
                    <a:pt x="438778" y="1897337"/>
                  </a:lnTo>
                  <a:lnTo>
                    <a:pt x="439596" y="1898704"/>
                  </a:lnTo>
                  <a:cubicBezTo>
                    <a:pt x="443548" y="1903629"/>
                    <a:pt x="447763" y="1906912"/>
                    <a:pt x="451978" y="1906912"/>
                  </a:cubicBezTo>
                  <a:cubicBezTo>
                    <a:pt x="451978" y="1906912"/>
                    <a:pt x="468840" y="1889401"/>
                    <a:pt x="485701" y="1889401"/>
                  </a:cubicBezTo>
                  <a:cubicBezTo>
                    <a:pt x="485701" y="1889401"/>
                    <a:pt x="485701" y="1889401"/>
                    <a:pt x="502562" y="1906912"/>
                  </a:cubicBezTo>
                  <a:cubicBezTo>
                    <a:pt x="502562" y="1906912"/>
                    <a:pt x="485701" y="1959446"/>
                    <a:pt x="502562" y="1959446"/>
                  </a:cubicBezTo>
                  <a:cubicBezTo>
                    <a:pt x="502562" y="1959446"/>
                    <a:pt x="553145" y="1994468"/>
                    <a:pt x="553145" y="1994468"/>
                  </a:cubicBezTo>
                  <a:cubicBezTo>
                    <a:pt x="553145" y="1994468"/>
                    <a:pt x="553145" y="1994468"/>
                    <a:pt x="553145" y="2047002"/>
                  </a:cubicBezTo>
                  <a:cubicBezTo>
                    <a:pt x="553145" y="2047002"/>
                    <a:pt x="553145" y="2047002"/>
                    <a:pt x="485701" y="2047002"/>
                  </a:cubicBezTo>
                  <a:cubicBezTo>
                    <a:pt x="485701" y="2047002"/>
                    <a:pt x="485701" y="2047002"/>
                    <a:pt x="333950" y="1941935"/>
                  </a:cubicBezTo>
                  <a:cubicBezTo>
                    <a:pt x="333950" y="1941935"/>
                    <a:pt x="333950" y="1941935"/>
                    <a:pt x="317089" y="1924423"/>
                  </a:cubicBezTo>
                  <a:cubicBezTo>
                    <a:pt x="317089" y="1924423"/>
                    <a:pt x="317089" y="1924423"/>
                    <a:pt x="333950" y="1889401"/>
                  </a:cubicBezTo>
                  <a:cubicBezTo>
                    <a:pt x="333950" y="1889401"/>
                    <a:pt x="333950" y="1889401"/>
                    <a:pt x="367673" y="1871890"/>
                  </a:cubicBezTo>
                  <a:cubicBezTo>
                    <a:pt x="367673" y="1871890"/>
                    <a:pt x="367673" y="1871890"/>
                    <a:pt x="384534" y="1836867"/>
                  </a:cubicBezTo>
                  <a:cubicBezTo>
                    <a:pt x="384534" y="1836867"/>
                    <a:pt x="384534" y="1836867"/>
                    <a:pt x="398760" y="1844255"/>
                  </a:cubicBezTo>
                  <a:lnTo>
                    <a:pt x="417311" y="1853888"/>
                  </a:lnTo>
                  <a:lnTo>
                    <a:pt x="416623" y="1851963"/>
                  </a:lnTo>
                  <a:cubicBezTo>
                    <a:pt x="416623" y="1851963"/>
                    <a:pt x="416623" y="1851963"/>
                    <a:pt x="401883" y="1844405"/>
                  </a:cubicBezTo>
                  <a:lnTo>
                    <a:pt x="384022" y="1835248"/>
                  </a:lnTo>
                  <a:lnTo>
                    <a:pt x="384032" y="1835257"/>
                  </a:lnTo>
                  <a:lnTo>
                    <a:pt x="366416" y="1870682"/>
                  </a:lnTo>
                  <a:lnTo>
                    <a:pt x="331184" y="1888394"/>
                  </a:lnTo>
                  <a:lnTo>
                    <a:pt x="313568" y="1923819"/>
                  </a:lnTo>
                  <a:lnTo>
                    <a:pt x="243104" y="1852969"/>
                  </a:lnTo>
                  <a:lnTo>
                    <a:pt x="207872" y="1817545"/>
                  </a:lnTo>
                  <a:lnTo>
                    <a:pt x="243104" y="1799832"/>
                  </a:lnTo>
                  <a:lnTo>
                    <a:pt x="260720" y="1764407"/>
                  </a:lnTo>
                  <a:lnTo>
                    <a:pt x="330586" y="1764407"/>
                  </a:lnTo>
                  <a:lnTo>
                    <a:pt x="329277" y="1762394"/>
                  </a:lnTo>
                  <a:cubicBezTo>
                    <a:pt x="329277" y="1762394"/>
                    <a:pt x="329277" y="1762394"/>
                    <a:pt x="259400" y="1762394"/>
                  </a:cubicBezTo>
                  <a:lnTo>
                    <a:pt x="241930" y="1798221"/>
                  </a:lnTo>
                  <a:cubicBezTo>
                    <a:pt x="241930" y="1798221"/>
                    <a:pt x="241930" y="1798221"/>
                    <a:pt x="206992" y="1816135"/>
                  </a:cubicBezTo>
                  <a:cubicBezTo>
                    <a:pt x="206992" y="1816135"/>
                    <a:pt x="206992" y="1816135"/>
                    <a:pt x="119645" y="1690738"/>
                  </a:cubicBezTo>
                  <a:cubicBezTo>
                    <a:pt x="119645" y="1690738"/>
                    <a:pt x="119645" y="1690738"/>
                    <a:pt x="117462" y="1690738"/>
                  </a:cubicBezTo>
                  <a:lnTo>
                    <a:pt x="106097" y="1690738"/>
                  </a:lnTo>
                  <a:lnTo>
                    <a:pt x="104378" y="1691947"/>
                  </a:lnTo>
                  <a:lnTo>
                    <a:pt x="103690" y="1690738"/>
                  </a:lnTo>
                  <a:lnTo>
                    <a:pt x="102175" y="1690738"/>
                  </a:lnTo>
                  <a:cubicBezTo>
                    <a:pt x="102175" y="1690738"/>
                    <a:pt x="102175" y="1690738"/>
                    <a:pt x="102994" y="1690178"/>
                  </a:cubicBezTo>
                  <a:lnTo>
                    <a:pt x="103266" y="1689993"/>
                  </a:lnTo>
                  <a:lnTo>
                    <a:pt x="54912" y="1604994"/>
                  </a:lnTo>
                  <a:lnTo>
                    <a:pt x="51736" y="1604994"/>
                  </a:lnTo>
                  <a:lnTo>
                    <a:pt x="34491" y="1604994"/>
                  </a:lnTo>
                  <a:lnTo>
                    <a:pt x="0" y="1479680"/>
                  </a:lnTo>
                  <a:lnTo>
                    <a:pt x="34491" y="1369284"/>
                  </a:lnTo>
                  <a:lnTo>
                    <a:pt x="36344" y="1369284"/>
                  </a:lnTo>
                  <a:lnTo>
                    <a:pt x="39405" y="1364606"/>
                  </a:lnTo>
                  <a:cubicBezTo>
                    <a:pt x="43762" y="1357945"/>
                    <a:pt x="52478" y="1344624"/>
                    <a:pt x="69908" y="1317982"/>
                  </a:cubicBezTo>
                  <a:cubicBezTo>
                    <a:pt x="69908" y="1317982"/>
                    <a:pt x="69908" y="1317982"/>
                    <a:pt x="69908" y="1193650"/>
                  </a:cubicBezTo>
                  <a:cubicBezTo>
                    <a:pt x="69908" y="1193650"/>
                    <a:pt x="69908" y="1193650"/>
                    <a:pt x="17616" y="1087081"/>
                  </a:cubicBezTo>
                  <a:cubicBezTo>
                    <a:pt x="17616" y="1087081"/>
                    <a:pt x="17616" y="1087081"/>
                    <a:pt x="35047" y="1069319"/>
                  </a:cubicBezTo>
                  <a:cubicBezTo>
                    <a:pt x="104770" y="1069319"/>
                    <a:pt x="244215" y="1087081"/>
                    <a:pt x="244215" y="1087081"/>
                  </a:cubicBezTo>
                  <a:cubicBezTo>
                    <a:pt x="261646" y="1087081"/>
                    <a:pt x="261646" y="962750"/>
                    <a:pt x="261646" y="962750"/>
                  </a:cubicBezTo>
                  <a:cubicBezTo>
                    <a:pt x="261646" y="962750"/>
                    <a:pt x="261646" y="962750"/>
                    <a:pt x="296507" y="927227"/>
                  </a:cubicBezTo>
                  <a:cubicBezTo>
                    <a:pt x="296507" y="927227"/>
                    <a:pt x="296507" y="927227"/>
                    <a:pt x="313938" y="785134"/>
                  </a:cubicBezTo>
                  <a:cubicBezTo>
                    <a:pt x="313938" y="785134"/>
                    <a:pt x="313938" y="785134"/>
                    <a:pt x="488245" y="785134"/>
                  </a:cubicBezTo>
                  <a:cubicBezTo>
                    <a:pt x="488245" y="785134"/>
                    <a:pt x="488245" y="785134"/>
                    <a:pt x="488245" y="762655"/>
                  </a:cubicBezTo>
                  <a:lnTo>
                    <a:pt x="488245" y="732356"/>
                  </a:lnTo>
                  <a:lnTo>
                    <a:pt x="487037" y="731406"/>
                  </a:lnTo>
                  <a:lnTo>
                    <a:pt x="486203" y="730749"/>
                  </a:lnTo>
                  <a:lnTo>
                    <a:pt x="486203" y="731258"/>
                  </a:lnTo>
                  <a:cubicBezTo>
                    <a:pt x="486203" y="733739"/>
                    <a:pt x="486203" y="743663"/>
                    <a:pt x="486203" y="783358"/>
                  </a:cubicBezTo>
                  <a:cubicBezTo>
                    <a:pt x="486203" y="783358"/>
                    <a:pt x="486203" y="783358"/>
                    <a:pt x="311398" y="783358"/>
                  </a:cubicBezTo>
                  <a:cubicBezTo>
                    <a:pt x="311398" y="783358"/>
                    <a:pt x="311398" y="783358"/>
                    <a:pt x="293917" y="924499"/>
                  </a:cubicBezTo>
                  <a:cubicBezTo>
                    <a:pt x="293917" y="924499"/>
                    <a:pt x="293917" y="924499"/>
                    <a:pt x="258956" y="959784"/>
                  </a:cubicBezTo>
                  <a:cubicBezTo>
                    <a:pt x="258956" y="959784"/>
                    <a:pt x="258956" y="1083281"/>
                    <a:pt x="241475" y="1083281"/>
                  </a:cubicBezTo>
                  <a:cubicBezTo>
                    <a:pt x="241475" y="1083281"/>
                    <a:pt x="101630" y="1065639"/>
                    <a:pt x="31708" y="1065639"/>
                  </a:cubicBezTo>
                  <a:cubicBezTo>
                    <a:pt x="31708" y="1065639"/>
                    <a:pt x="31708" y="1065639"/>
                    <a:pt x="101630" y="906856"/>
                  </a:cubicBezTo>
                  <a:cubicBezTo>
                    <a:pt x="101630" y="906856"/>
                    <a:pt x="101630" y="906856"/>
                    <a:pt x="189034" y="712788"/>
                  </a:cubicBezTo>
                  <a:cubicBezTo>
                    <a:pt x="189034" y="712788"/>
                    <a:pt x="189034" y="712788"/>
                    <a:pt x="223995" y="677503"/>
                  </a:cubicBezTo>
                  <a:cubicBezTo>
                    <a:pt x="223995" y="677503"/>
                    <a:pt x="223995" y="677503"/>
                    <a:pt x="387943" y="677503"/>
                  </a:cubicBezTo>
                  <a:lnTo>
                    <a:pt x="465065" y="677503"/>
                  </a:lnTo>
                  <a:lnTo>
                    <a:pt x="468723" y="677503"/>
                  </a:lnTo>
                  <a:lnTo>
                    <a:pt x="482573" y="677503"/>
                  </a:lnTo>
                  <a:lnTo>
                    <a:pt x="482573" y="674715"/>
                  </a:lnTo>
                  <a:lnTo>
                    <a:pt x="472644" y="674715"/>
                  </a:lnTo>
                  <a:lnTo>
                    <a:pt x="471742" y="677501"/>
                  </a:lnTo>
                  <a:lnTo>
                    <a:pt x="229012" y="677501"/>
                  </a:lnTo>
                  <a:lnTo>
                    <a:pt x="263687" y="641771"/>
                  </a:lnTo>
                  <a:lnTo>
                    <a:pt x="419729" y="570310"/>
                  </a:lnTo>
                  <a:lnTo>
                    <a:pt x="437067" y="427389"/>
                  </a:lnTo>
                  <a:lnTo>
                    <a:pt x="506418" y="338064"/>
                  </a:lnTo>
                  <a:lnTo>
                    <a:pt x="575770" y="266603"/>
                  </a:lnTo>
                  <a:lnTo>
                    <a:pt x="645121" y="159412"/>
                  </a:lnTo>
                  <a:lnTo>
                    <a:pt x="714473" y="195143"/>
                  </a:lnTo>
                  <a:lnTo>
                    <a:pt x="766486" y="195143"/>
                  </a:lnTo>
                  <a:lnTo>
                    <a:pt x="835838" y="195143"/>
                  </a:lnTo>
                  <a:lnTo>
                    <a:pt x="851880" y="195143"/>
                  </a:lnTo>
                  <a:lnTo>
                    <a:pt x="937772" y="142968"/>
                  </a:lnTo>
                  <a:lnTo>
                    <a:pt x="1112848" y="89794"/>
                  </a:lnTo>
                  <a:lnTo>
                    <a:pt x="1305433" y="89794"/>
                  </a:lnTo>
                  <a:lnTo>
                    <a:pt x="1392971" y="72069"/>
                  </a:lnTo>
                  <a:lnTo>
                    <a:pt x="1423381" y="56675"/>
                  </a:lnTo>
                  <a:close/>
                  <a:moveTo>
                    <a:pt x="1748923" y="0"/>
                  </a:moveTo>
                  <a:lnTo>
                    <a:pt x="1817978" y="17511"/>
                  </a:lnTo>
                  <a:lnTo>
                    <a:pt x="1817978" y="52533"/>
                  </a:lnTo>
                  <a:lnTo>
                    <a:pt x="1800714" y="105066"/>
                  </a:lnTo>
                  <a:lnTo>
                    <a:pt x="1731660" y="70044"/>
                  </a:lnTo>
                  <a:lnTo>
                    <a:pt x="1645344" y="35022"/>
                  </a:lnTo>
                  <a:close/>
                </a:path>
              </a:pathLst>
            </a:custGeom>
            <a:solidFill>
              <a:schemeClr val="tx1"/>
            </a:solidFill>
            <a:ln w="22225" cap="flat" cmpd="sng">
              <a:solidFill>
                <a:schemeClr val="tx1"/>
              </a:solidFill>
              <a:prstDash val="solid"/>
              <a:round/>
              <a:headEnd type="none" w="med" len="med"/>
              <a:tailEnd type="none" w="med" len="med"/>
            </a:ln>
            <a:effectLst/>
            <a:extLst/>
          </p:spPr>
          <p:txBody>
            <a:bodyPr wrap="square">
              <a:noAutofit/>
            </a:bodyPr>
            <a:lstStyle>
              <a:defPPr>
                <a:defRPr lang="en-GB"/>
              </a:defPPr>
              <a:lvl1pPr algn="l" rtl="0" eaLnBrk="0" fontAlgn="base" hangingPunct="0">
                <a:spcBef>
                  <a:spcPct val="0"/>
                </a:spcBef>
                <a:spcAft>
                  <a:spcPct val="0"/>
                </a:spcAft>
                <a:defRPr sz="1400" b="1" kern="1200">
                  <a:solidFill>
                    <a:schemeClr val="bg1"/>
                  </a:solidFill>
                  <a:latin typeface="Arial" charset="0"/>
                  <a:ea typeface="ＭＳ Ｐゴシック" pitchFamily="34" charset="-128"/>
                  <a:cs typeface="+mn-cs"/>
                </a:defRPr>
              </a:lvl1pPr>
              <a:lvl2pPr marL="457200" algn="l" rtl="0" eaLnBrk="0" fontAlgn="base" hangingPunct="0">
                <a:spcBef>
                  <a:spcPct val="0"/>
                </a:spcBef>
                <a:spcAft>
                  <a:spcPct val="0"/>
                </a:spcAft>
                <a:defRPr sz="1400" b="1" kern="1200">
                  <a:solidFill>
                    <a:schemeClr val="bg1"/>
                  </a:solidFill>
                  <a:latin typeface="Arial" charset="0"/>
                  <a:ea typeface="ＭＳ Ｐゴシック" pitchFamily="34" charset="-128"/>
                  <a:cs typeface="+mn-cs"/>
                </a:defRPr>
              </a:lvl2pPr>
              <a:lvl3pPr marL="914400" algn="l" rtl="0" eaLnBrk="0" fontAlgn="base" hangingPunct="0">
                <a:spcBef>
                  <a:spcPct val="0"/>
                </a:spcBef>
                <a:spcAft>
                  <a:spcPct val="0"/>
                </a:spcAft>
                <a:defRPr sz="1400" b="1" kern="1200">
                  <a:solidFill>
                    <a:schemeClr val="bg1"/>
                  </a:solidFill>
                  <a:latin typeface="Arial" charset="0"/>
                  <a:ea typeface="ＭＳ Ｐゴシック" pitchFamily="34" charset="-128"/>
                  <a:cs typeface="+mn-cs"/>
                </a:defRPr>
              </a:lvl3pPr>
              <a:lvl4pPr marL="1371600" algn="l" rtl="0" eaLnBrk="0" fontAlgn="base" hangingPunct="0">
                <a:spcBef>
                  <a:spcPct val="0"/>
                </a:spcBef>
                <a:spcAft>
                  <a:spcPct val="0"/>
                </a:spcAft>
                <a:defRPr sz="1400" b="1" kern="1200">
                  <a:solidFill>
                    <a:schemeClr val="bg1"/>
                  </a:solidFill>
                  <a:latin typeface="Arial" charset="0"/>
                  <a:ea typeface="ＭＳ Ｐゴシック" pitchFamily="34" charset="-128"/>
                  <a:cs typeface="+mn-cs"/>
                </a:defRPr>
              </a:lvl4pPr>
              <a:lvl5pPr marL="1828800" algn="l" rtl="0" eaLnBrk="0" fontAlgn="base" hangingPunct="0">
                <a:spcBef>
                  <a:spcPct val="0"/>
                </a:spcBef>
                <a:spcAft>
                  <a:spcPct val="0"/>
                </a:spcAft>
                <a:defRPr sz="1400" b="1" kern="1200">
                  <a:solidFill>
                    <a:schemeClr val="bg1"/>
                  </a:solidFill>
                  <a:latin typeface="Arial" charset="0"/>
                  <a:ea typeface="ＭＳ Ｐゴシック" pitchFamily="34" charset="-128"/>
                  <a:cs typeface="+mn-cs"/>
                </a:defRPr>
              </a:lvl5pPr>
              <a:lvl6pPr marL="2286000" algn="l" defTabSz="914400" rtl="0" eaLnBrk="1" latinLnBrk="0" hangingPunct="1">
                <a:defRPr sz="1400" b="1" kern="1200">
                  <a:solidFill>
                    <a:schemeClr val="bg1"/>
                  </a:solidFill>
                  <a:latin typeface="Arial" charset="0"/>
                  <a:ea typeface="ＭＳ Ｐゴシック" pitchFamily="34" charset="-128"/>
                  <a:cs typeface="+mn-cs"/>
                </a:defRPr>
              </a:lvl6pPr>
              <a:lvl7pPr marL="2743200" algn="l" defTabSz="914400" rtl="0" eaLnBrk="1" latinLnBrk="0" hangingPunct="1">
                <a:defRPr sz="1400" b="1" kern="1200">
                  <a:solidFill>
                    <a:schemeClr val="bg1"/>
                  </a:solidFill>
                  <a:latin typeface="Arial" charset="0"/>
                  <a:ea typeface="ＭＳ Ｐゴシック" pitchFamily="34" charset="-128"/>
                  <a:cs typeface="+mn-cs"/>
                </a:defRPr>
              </a:lvl7pPr>
              <a:lvl8pPr marL="3200400" algn="l" defTabSz="914400" rtl="0" eaLnBrk="1" latinLnBrk="0" hangingPunct="1">
                <a:defRPr sz="1400" b="1" kern="1200">
                  <a:solidFill>
                    <a:schemeClr val="bg1"/>
                  </a:solidFill>
                  <a:latin typeface="Arial" charset="0"/>
                  <a:ea typeface="ＭＳ Ｐゴシック" pitchFamily="34" charset="-128"/>
                  <a:cs typeface="+mn-cs"/>
                </a:defRPr>
              </a:lvl8pPr>
              <a:lvl9pPr marL="3657600" algn="l" defTabSz="914400" rtl="0" eaLnBrk="1" latinLnBrk="0" hangingPunct="1">
                <a:defRPr sz="1400" b="1" kern="1200">
                  <a:solidFill>
                    <a:schemeClr val="bg1"/>
                  </a:solidFill>
                  <a:latin typeface="Arial" charset="0"/>
                  <a:ea typeface="ＭＳ Ｐゴシック" pitchFamily="34" charset="-128"/>
                  <a:cs typeface="+mn-cs"/>
                </a:defRPr>
              </a:lvl9pPr>
            </a:lstStyle>
            <a:p>
              <a:endParaRPr lang="en-US" dirty="0"/>
            </a:p>
          </p:txBody>
        </p:sp>
        <p:sp>
          <p:nvSpPr>
            <p:cNvPr id="7" name="Tekstvak 6">
              <a:extLst>
                <a:ext uri="{FF2B5EF4-FFF2-40B4-BE49-F238E27FC236}">
                  <a16:creationId xmlns:a16="http://schemas.microsoft.com/office/drawing/2014/main" id="{7E1196F9-23E6-B648-9D1E-B24C325014FD}"/>
                </a:ext>
              </a:extLst>
            </p:cNvPr>
            <p:cNvSpPr txBox="1"/>
            <p:nvPr/>
          </p:nvSpPr>
          <p:spPr>
            <a:xfrm>
              <a:off x="1278377" y="5976739"/>
              <a:ext cx="1223412" cy="461665"/>
            </a:xfrm>
            <a:prstGeom prst="rect">
              <a:avLst/>
            </a:prstGeom>
            <a:noFill/>
          </p:spPr>
          <p:txBody>
            <a:bodyPr wrap="none" rtlCol="0">
              <a:spAutoFit/>
            </a:bodyPr>
            <a:lstStyle/>
            <a:p>
              <a:r>
                <a:rPr lang="en-GB" sz="2400" b="1" dirty="0">
                  <a:solidFill>
                    <a:schemeClr val="bg1"/>
                  </a:solidFill>
                  <a:latin typeface="Verdana" panose="020B0604030504040204" pitchFamily="34" charset="0"/>
                  <a:ea typeface="Verdana" panose="020B0604030504040204" pitchFamily="34" charset="0"/>
                  <a:cs typeface="Verdana" panose="020B0604030504040204" pitchFamily="34" charset="0"/>
                </a:rPr>
                <a:t>Africa</a:t>
              </a:r>
            </a:p>
          </p:txBody>
        </p:sp>
      </p:grpSp>
      <p:grpSp>
        <p:nvGrpSpPr>
          <p:cNvPr id="22" name="Groep 21">
            <a:extLst>
              <a:ext uri="{FF2B5EF4-FFF2-40B4-BE49-F238E27FC236}">
                <a16:creationId xmlns:a16="http://schemas.microsoft.com/office/drawing/2014/main" id="{6D9F4F16-2612-D44A-98E2-C40F16225075}"/>
              </a:ext>
            </a:extLst>
          </p:cNvPr>
          <p:cNvGrpSpPr/>
          <p:nvPr/>
        </p:nvGrpSpPr>
        <p:grpSpPr>
          <a:xfrm>
            <a:off x="13914114" y="490354"/>
            <a:ext cx="6552728" cy="8720954"/>
            <a:chOff x="14137704" y="733306"/>
            <a:chExt cx="6480720" cy="8720954"/>
          </a:xfrm>
        </p:grpSpPr>
        <p:sp>
          <p:nvSpPr>
            <p:cNvPr id="23" name="Afgeronde rechthoek 22">
              <a:extLst>
                <a:ext uri="{FF2B5EF4-FFF2-40B4-BE49-F238E27FC236}">
                  <a16:creationId xmlns:a16="http://schemas.microsoft.com/office/drawing/2014/main" id="{50756027-6248-F84C-A5F3-26C46C206BB0}"/>
                </a:ext>
              </a:extLst>
            </p:cNvPr>
            <p:cNvSpPr/>
            <p:nvPr/>
          </p:nvSpPr>
          <p:spPr>
            <a:xfrm>
              <a:off x="14137704" y="733306"/>
              <a:ext cx="6480720" cy="8720954"/>
            </a:xfrm>
            <a:prstGeom prst="roundRect">
              <a:avLst/>
            </a:prstGeom>
            <a:solidFill>
              <a:schemeClr val="bg1"/>
            </a:solidFill>
            <a:ln w="127000">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251999" rIns="1080000" rtlCol="0" anchor="ctr"/>
            <a:lstStyle/>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4" name="Vrije vorm 23">
              <a:extLst>
                <a:ext uri="{FF2B5EF4-FFF2-40B4-BE49-F238E27FC236}">
                  <a16:creationId xmlns:a16="http://schemas.microsoft.com/office/drawing/2014/main" id="{570CF2CB-8C02-C24B-9169-FF6D9ADFEF5A}"/>
                </a:ext>
              </a:extLst>
            </p:cNvPr>
            <p:cNvSpPr/>
            <p:nvPr/>
          </p:nvSpPr>
          <p:spPr>
            <a:xfrm>
              <a:off x="14137704" y="733306"/>
              <a:ext cx="6479664" cy="2130983"/>
            </a:xfrm>
            <a:custGeom>
              <a:avLst/>
              <a:gdLst>
                <a:gd name="connsiteX0" fmla="*/ 1079086 w 6479664"/>
                <a:gd name="connsiteY0" fmla="*/ 0 h 2130983"/>
                <a:gd name="connsiteX1" fmla="*/ 5399522 w 6479664"/>
                <a:gd name="connsiteY1" fmla="*/ 0 h 2130983"/>
                <a:gd name="connsiteX2" fmla="*/ 6479664 w 6479664"/>
                <a:gd name="connsiteY2" fmla="*/ 1080142 h 2130983"/>
                <a:gd name="connsiteX3" fmla="*/ 6479664 w 6479664"/>
                <a:gd name="connsiteY3" fmla="*/ 2130983 h 2130983"/>
                <a:gd name="connsiteX4" fmla="*/ 0 w 6479664"/>
                <a:gd name="connsiteY4" fmla="*/ 2130983 h 2130983"/>
                <a:gd name="connsiteX5" fmla="*/ 0 w 6479664"/>
                <a:gd name="connsiteY5" fmla="*/ 1059230 h 2130983"/>
                <a:gd name="connsiteX6" fmla="*/ 4521 w 6479664"/>
                <a:gd name="connsiteY6" fmla="*/ 969704 h 2130983"/>
                <a:gd name="connsiteX7" fmla="*/ 1079086 w 6479664"/>
                <a:gd name="connsiteY7" fmla="*/ 0 h 2130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79664" h="2130983">
                  <a:moveTo>
                    <a:pt x="1079086" y="0"/>
                  </a:moveTo>
                  <a:lnTo>
                    <a:pt x="5399522" y="0"/>
                  </a:lnTo>
                  <a:cubicBezTo>
                    <a:pt x="5996068" y="0"/>
                    <a:pt x="6479664" y="483596"/>
                    <a:pt x="6479664" y="1080142"/>
                  </a:cubicBezTo>
                  <a:lnTo>
                    <a:pt x="6479664" y="2130983"/>
                  </a:lnTo>
                  <a:lnTo>
                    <a:pt x="0" y="2130983"/>
                  </a:lnTo>
                  <a:lnTo>
                    <a:pt x="0" y="1059230"/>
                  </a:lnTo>
                  <a:lnTo>
                    <a:pt x="4521" y="969704"/>
                  </a:lnTo>
                  <a:cubicBezTo>
                    <a:pt x="59835" y="425036"/>
                    <a:pt x="519824" y="0"/>
                    <a:pt x="1079086" y="0"/>
                  </a:cubicBezTo>
                  <a:close/>
                </a:path>
              </a:pathLst>
            </a:custGeom>
            <a:solidFill>
              <a:srgbClr val="F58024"/>
            </a:solidFill>
            <a:ln w="127000">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GB" sz="4200" b="1" dirty="0">
                  <a:latin typeface="Verdana" panose="020B0604030504040204" pitchFamily="34" charset="0"/>
                  <a:ea typeface="Verdana" panose="020B0604030504040204" pitchFamily="34" charset="0"/>
                  <a:cs typeface="Verdana" panose="020B0604030504040204" pitchFamily="34" charset="0"/>
                </a:rPr>
                <a:t>IN THE GDPR:</a:t>
              </a:r>
            </a:p>
          </p:txBody>
        </p:sp>
      </p:grpSp>
    </p:spTree>
    <p:extLst>
      <p:ext uri="{BB962C8B-B14F-4D97-AF65-F5344CB8AC3E}">
        <p14:creationId xmlns:p14="http://schemas.microsoft.com/office/powerpoint/2010/main" val="79037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1+#ppt_w/2"/>
                                          </p:val>
                                        </p:tav>
                                        <p:tav tm="100000">
                                          <p:val>
                                            <p:strVal val="#ppt_x"/>
                                          </p:val>
                                        </p:tav>
                                      </p:tavLst>
                                    </p:anim>
                                    <p:anim calcmode="lin" valueType="num">
                                      <p:cBhvr additive="base">
                                        <p:cTn id="33"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ep 28">
            <a:extLst>
              <a:ext uri="{FF2B5EF4-FFF2-40B4-BE49-F238E27FC236}">
                <a16:creationId xmlns:a16="http://schemas.microsoft.com/office/drawing/2014/main" id="{172C3914-87EF-174A-868B-83099864231E}"/>
              </a:ext>
            </a:extLst>
          </p:cNvPr>
          <p:cNvGrpSpPr/>
          <p:nvPr/>
        </p:nvGrpSpPr>
        <p:grpSpPr>
          <a:xfrm>
            <a:off x="456184" y="490353"/>
            <a:ext cx="2347952" cy="3160705"/>
            <a:chOff x="672208" y="1492131"/>
            <a:chExt cx="4630053" cy="6232764"/>
          </a:xfrm>
        </p:grpSpPr>
        <p:grpSp>
          <p:nvGrpSpPr>
            <p:cNvPr id="17" name="Groep 16">
              <a:extLst>
                <a:ext uri="{FF2B5EF4-FFF2-40B4-BE49-F238E27FC236}">
                  <a16:creationId xmlns:a16="http://schemas.microsoft.com/office/drawing/2014/main" id="{51419105-76EE-1B4A-83C2-4D907A3F5F35}"/>
                </a:ext>
              </a:extLst>
            </p:cNvPr>
            <p:cNvGrpSpPr/>
            <p:nvPr/>
          </p:nvGrpSpPr>
          <p:grpSpPr>
            <a:xfrm>
              <a:off x="672208" y="1492131"/>
              <a:ext cx="4630053" cy="6232764"/>
              <a:chOff x="-335904" y="1872283"/>
              <a:chExt cx="5616624" cy="7560840"/>
            </a:xfrm>
          </p:grpSpPr>
          <p:sp>
            <p:nvSpPr>
              <p:cNvPr id="4" name="Rechthoek 3">
                <a:extLst>
                  <a:ext uri="{FF2B5EF4-FFF2-40B4-BE49-F238E27FC236}">
                    <a16:creationId xmlns:a16="http://schemas.microsoft.com/office/drawing/2014/main" id="{4F2FAECD-890D-4F4C-88C3-6F01A8E82E94}"/>
                  </a:ext>
                </a:extLst>
              </p:cNvPr>
              <p:cNvSpPr/>
              <p:nvPr/>
            </p:nvSpPr>
            <p:spPr>
              <a:xfrm>
                <a:off x="-335904" y="1872283"/>
                <a:ext cx="5616624" cy="7560840"/>
              </a:xfrm>
              <a:prstGeom prst="rect">
                <a:avLst/>
              </a:prstGeom>
              <a:solidFill>
                <a:schemeClr val="bg1"/>
              </a:solidFill>
              <a:ln w="1270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cxnSp>
            <p:nvCxnSpPr>
              <p:cNvPr id="8" name="Rechte verbindingslijn 7">
                <a:extLst>
                  <a:ext uri="{FF2B5EF4-FFF2-40B4-BE49-F238E27FC236}">
                    <a16:creationId xmlns:a16="http://schemas.microsoft.com/office/drawing/2014/main" id="{9200FD58-0DCE-784C-B337-C00C8122A1E7}"/>
                  </a:ext>
                </a:extLst>
              </p:cNvPr>
              <p:cNvCxnSpPr>
                <a:cxnSpLocks/>
              </p:cNvCxnSpPr>
              <p:nvPr/>
            </p:nvCxnSpPr>
            <p:spPr>
              <a:xfrm>
                <a:off x="456184" y="4128534"/>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19465F7D-4586-5143-A0F7-D574795B0B4D}"/>
                  </a:ext>
                </a:extLst>
              </p:cNvPr>
              <p:cNvCxnSpPr>
                <a:cxnSpLocks/>
              </p:cNvCxnSpPr>
              <p:nvPr/>
            </p:nvCxnSpPr>
            <p:spPr>
              <a:xfrm>
                <a:off x="456184" y="4728601"/>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58BE63FE-18FE-9F4D-8901-674576A5BAF9}"/>
                  </a:ext>
                </a:extLst>
              </p:cNvPr>
              <p:cNvCxnSpPr>
                <a:cxnSpLocks/>
              </p:cNvCxnSpPr>
              <p:nvPr/>
            </p:nvCxnSpPr>
            <p:spPr>
              <a:xfrm>
                <a:off x="456184" y="5328667"/>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664E5FCB-6BDE-8842-BDAB-C192454E264E}"/>
                  </a:ext>
                </a:extLst>
              </p:cNvPr>
              <p:cNvCxnSpPr>
                <a:cxnSpLocks/>
              </p:cNvCxnSpPr>
              <p:nvPr/>
            </p:nvCxnSpPr>
            <p:spPr>
              <a:xfrm>
                <a:off x="456184" y="66968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E9D609E0-B9F2-5042-B743-6B6160D4FEB7}"/>
                  </a:ext>
                </a:extLst>
              </p:cNvPr>
              <p:cNvCxnSpPr>
                <a:cxnSpLocks/>
              </p:cNvCxnSpPr>
              <p:nvPr/>
            </p:nvCxnSpPr>
            <p:spPr>
              <a:xfrm>
                <a:off x="456184" y="7296886"/>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858A0169-0308-0F4D-A93D-EADCC76A2245}"/>
                  </a:ext>
                </a:extLst>
              </p:cNvPr>
              <p:cNvCxnSpPr>
                <a:cxnSpLocks/>
              </p:cNvCxnSpPr>
              <p:nvPr/>
            </p:nvCxnSpPr>
            <p:spPr>
              <a:xfrm>
                <a:off x="456184" y="7896953"/>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50FD03CC-F4A8-E042-85E1-1FCC792F95AA}"/>
                  </a:ext>
                </a:extLst>
              </p:cNvPr>
              <p:cNvCxnSpPr>
                <a:cxnSpLocks/>
              </p:cNvCxnSpPr>
              <p:nvPr/>
            </p:nvCxnSpPr>
            <p:spPr>
              <a:xfrm>
                <a:off x="456184" y="84970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8" name="Rechthoek 27">
              <a:extLst>
                <a:ext uri="{FF2B5EF4-FFF2-40B4-BE49-F238E27FC236}">
                  <a16:creationId xmlns:a16="http://schemas.microsoft.com/office/drawing/2014/main" id="{30E8205E-01A7-7A44-BA0A-396EF3732594}"/>
                </a:ext>
              </a:extLst>
            </p:cNvPr>
            <p:cNvSpPr/>
            <p:nvPr/>
          </p:nvSpPr>
          <p:spPr>
            <a:xfrm>
              <a:off x="1212592" y="1971223"/>
              <a:ext cx="2361935" cy="910382"/>
            </a:xfrm>
            <a:prstGeom prst="rect">
              <a:avLst/>
            </a:prstGeom>
          </p:spPr>
          <p:txBody>
            <a:bodyPr wrap="none">
              <a:spAutoFit/>
            </a:bodyPr>
            <a:lstStyle/>
            <a:p>
              <a:r>
                <a:rPr lang="en-GB" sz="2400" b="1" dirty="0">
                  <a:solidFill>
                    <a:srgbClr val="F58024"/>
                  </a:solidFill>
                  <a:latin typeface="Verdana" panose="020B0604030504040204" pitchFamily="34" charset="0"/>
                  <a:ea typeface="Verdana" panose="020B0604030504040204" pitchFamily="34" charset="0"/>
                  <a:cs typeface="Verdana" panose="020B0604030504040204" pitchFamily="34" charset="0"/>
                </a:rPr>
                <a:t>CASE:</a:t>
              </a:r>
            </a:p>
          </p:txBody>
        </p:sp>
      </p:grpSp>
      <p:grpSp>
        <p:nvGrpSpPr>
          <p:cNvPr id="2" name="Groep 1">
            <a:extLst>
              <a:ext uri="{FF2B5EF4-FFF2-40B4-BE49-F238E27FC236}">
                <a16:creationId xmlns:a16="http://schemas.microsoft.com/office/drawing/2014/main" id="{0BD63970-ECEE-3C48-B3E4-5FDA7EDBA67F}"/>
              </a:ext>
            </a:extLst>
          </p:cNvPr>
          <p:cNvGrpSpPr/>
          <p:nvPr/>
        </p:nvGrpSpPr>
        <p:grpSpPr>
          <a:xfrm>
            <a:off x="1471479" y="1205910"/>
            <a:ext cx="3522893" cy="4418100"/>
            <a:chOff x="1471479" y="1205910"/>
            <a:chExt cx="3522893" cy="4418100"/>
          </a:xfrm>
        </p:grpSpPr>
        <p:sp>
          <p:nvSpPr>
            <p:cNvPr id="22" name="Freeform 187">
              <a:extLst>
                <a:ext uri="{FF2B5EF4-FFF2-40B4-BE49-F238E27FC236}">
                  <a16:creationId xmlns:a16="http://schemas.microsoft.com/office/drawing/2014/main" id="{15831825-F0B1-7748-BE25-8468069DC70F}"/>
                </a:ext>
              </a:extLst>
            </p:cNvPr>
            <p:cNvSpPr>
              <a:spLocks/>
            </p:cNvSpPr>
            <p:nvPr/>
          </p:nvSpPr>
          <p:spPr bwMode="auto">
            <a:xfrm>
              <a:off x="1471479" y="1205910"/>
              <a:ext cx="3522893" cy="4418100"/>
            </a:xfrm>
            <a:custGeom>
              <a:avLst/>
              <a:gdLst>
                <a:gd name="T0" fmla="*/ 639173 w 10736"/>
                <a:gd name="T1" fmla="*/ 413856 h 10000"/>
                <a:gd name="T2" fmla="*/ 649104 w 10736"/>
                <a:gd name="T3" fmla="*/ 463284 h 10000"/>
                <a:gd name="T4" fmla="*/ 730250 w 10736"/>
                <a:gd name="T5" fmla="*/ 360688 h 10000"/>
                <a:gd name="T6" fmla="*/ 720523 w 10736"/>
                <a:gd name="T7" fmla="*/ 301019 h 10000"/>
                <a:gd name="T8" fmla="*/ 683929 w 10736"/>
                <a:gd name="T9" fmla="*/ 248474 h 10000"/>
                <a:gd name="T10" fmla="*/ 617271 w 10736"/>
                <a:gd name="T11" fmla="*/ 226209 h 10000"/>
                <a:gd name="T12" fmla="*/ 598089 w 10736"/>
                <a:gd name="T13" fmla="*/ 287927 h 10000"/>
                <a:gd name="T14" fmla="*/ 573875 w 10736"/>
                <a:gd name="T15" fmla="*/ 308054 h 10000"/>
                <a:gd name="T16" fmla="*/ 561971 w 10736"/>
                <a:gd name="T17" fmla="*/ 280446 h 10000"/>
                <a:gd name="T18" fmla="*/ 493408 w 10736"/>
                <a:gd name="T19" fmla="*/ 280713 h 10000"/>
                <a:gd name="T20" fmla="*/ 463072 w 10736"/>
                <a:gd name="T21" fmla="*/ 308856 h 10000"/>
                <a:gd name="T22" fmla="*/ 417499 w 10736"/>
                <a:gd name="T23" fmla="*/ 299505 h 10000"/>
                <a:gd name="T24" fmla="*/ 288400 w 10736"/>
                <a:gd name="T25" fmla="*/ 243309 h 10000"/>
                <a:gd name="T26" fmla="*/ 273232 w 10736"/>
                <a:gd name="T27" fmla="*/ 168410 h 10000"/>
                <a:gd name="T28" fmla="*/ 273232 w 10736"/>
                <a:gd name="T29" fmla="*/ 102952 h 10000"/>
                <a:gd name="T30" fmla="*/ 287924 w 10736"/>
                <a:gd name="T31" fmla="*/ 53524 h 10000"/>
                <a:gd name="T32" fmla="*/ 242895 w 10736"/>
                <a:gd name="T33" fmla="*/ 0 h 10000"/>
                <a:gd name="T34" fmla="*/ 220109 w 10736"/>
                <a:gd name="T35" fmla="*/ 9351 h 10000"/>
                <a:gd name="T36" fmla="*/ 144200 w 10736"/>
                <a:gd name="T37" fmla="*/ 37405 h 10000"/>
                <a:gd name="T38" fmla="*/ 166986 w 10736"/>
                <a:gd name="T39" fmla="*/ 102952 h 10000"/>
                <a:gd name="T40" fmla="*/ 136650 w 10736"/>
                <a:gd name="T41" fmla="*/ 187202 h 10000"/>
                <a:gd name="T42" fmla="*/ 60741 w 10736"/>
                <a:gd name="T43" fmla="*/ 271362 h 10000"/>
                <a:gd name="T44" fmla="*/ 53123 w 10736"/>
                <a:gd name="T45" fmla="*/ 336909 h 10000"/>
                <a:gd name="T46" fmla="*/ 45573 w 10736"/>
                <a:gd name="T47" fmla="*/ 393016 h 10000"/>
                <a:gd name="T48" fmla="*/ 0 w 10736"/>
                <a:gd name="T49" fmla="*/ 411719 h 10000"/>
                <a:gd name="T50" fmla="*/ 53123 w 10736"/>
                <a:gd name="T51" fmla="*/ 495968 h 10000"/>
                <a:gd name="T52" fmla="*/ 113795 w 10736"/>
                <a:gd name="T53" fmla="*/ 636325 h 10000"/>
                <a:gd name="T54" fmla="*/ 174536 w 10736"/>
                <a:gd name="T55" fmla="*/ 796987 h 10000"/>
                <a:gd name="T56" fmla="*/ 220109 w 10736"/>
                <a:gd name="T57" fmla="*/ 890588 h 10000"/>
                <a:gd name="T58" fmla="*/ 273232 w 10736"/>
                <a:gd name="T59" fmla="*/ 815690 h 10000"/>
                <a:gd name="T60" fmla="*/ 288400 w 10736"/>
                <a:gd name="T61" fmla="*/ 712827 h 10000"/>
                <a:gd name="T62" fmla="*/ 349141 w 10736"/>
                <a:gd name="T63" fmla="*/ 598920 h 10000"/>
                <a:gd name="T64" fmla="*/ 451577 w 10736"/>
                <a:gd name="T65" fmla="*/ 523220 h 10000"/>
                <a:gd name="T66" fmla="*/ 548368 w 10736"/>
                <a:gd name="T67" fmla="*/ 472546 h 10000"/>
                <a:gd name="T68" fmla="*/ 541022 w 10736"/>
                <a:gd name="T69" fmla="*/ 391235 h 10000"/>
                <a:gd name="T70" fmla="*/ 572106 w 10736"/>
                <a:gd name="T71" fmla="*/ 376541 h 100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736" h="10000">
                  <a:moveTo>
                    <a:pt x="8784" y="4472"/>
                  </a:moveTo>
                  <a:cubicBezTo>
                    <a:pt x="8948" y="4542"/>
                    <a:pt x="9262" y="4499"/>
                    <a:pt x="9397" y="4647"/>
                  </a:cubicBezTo>
                  <a:cubicBezTo>
                    <a:pt x="9282" y="4891"/>
                    <a:pt x="9246" y="4846"/>
                    <a:pt x="9150" y="5059"/>
                  </a:cubicBezTo>
                  <a:cubicBezTo>
                    <a:pt x="9278" y="5100"/>
                    <a:pt x="9553" y="5244"/>
                    <a:pt x="9543" y="5202"/>
                  </a:cubicBezTo>
                  <a:cubicBezTo>
                    <a:pt x="9555" y="5140"/>
                    <a:pt x="9941" y="4675"/>
                    <a:pt x="9949" y="4570"/>
                  </a:cubicBezTo>
                  <a:cubicBezTo>
                    <a:pt x="10062" y="4506"/>
                    <a:pt x="10576" y="4087"/>
                    <a:pt x="10736" y="4050"/>
                  </a:cubicBezTo>
                  <a:lnTo>
                    <a:pt x="10429" y="3991"/>
                  </a:lnTo>
                  <a:cubicBezTo>
                    <a:pt x="10556" y="3858"/>
                    <a:pt x="10557" y="3689"/>
                    <a:pt x="10593" y="3380"/>
                  </a:cubicBezTo>
                  <a:cubicBezTo>
                    <a:pt x="10678" y="3109"/>
                    <a:pt x="10563" y="3146"/>
                    <a:pt x="10508" y="3001"/>
                  </a:cubicBezTo>
                  <a:cubicBezTo>
                    <a:pt x="10453" y="2856"/>
                    <a:pt x="10430" y="2809"/>
                    <a:pt x="10055" y="2790"/>
                  </a:cubicBezTo>
                  <a:cubicBezTo>
                    <a:pt x="9757" y="2713"/>
                    <a:pt x="9789" y="2667"/>
                    <a:pt x="9600" y="2544"/>
                  </a:cubicBezTo>
                  <a:lnTo>
                    <a:pt x="9075" y="2540"/>
                  </a:lnTo>
                  <a:cubicBezTo>
                    <a:pt x="8904" y="2631"/>
                    <a:pt x="8281" y="3056"/>
                    <a:pt x="8247" y="3163"/>
                  </a:cubicBezTo>
                  <a:cubicBezTo>
                    <a:pt x="8213" y="3270"/>
                    <a:pt x="8677" y="3148"/>
                    <a:pt x="8793" y="3233"/>
                  </a:cubicBezTo>
                  <a:cubicBezTo>
                    <a:pt x="8909" y="3318"/>
                    <a:pt x="8879" y="3366"/>
                    <a:pt x="8859" y="3438"/>
                  </a:cubicBezTo>
                  <a:lnTo>
                    <a:pt x="8437" y="3459"/>
                  </a:lnTo>
                  <a:cubicBezTo>
                    <a:pt x="8303" y="3436"/>
                    <a:pt x="8184" y="3409"/>
                    <a:pt x="8149" y="3340"/>
                  </a:cubicBezTo>
                  <a:lnTo>
                    <a:pt x="8262" y="3149"/>
                  </a:lnTo>
                  <a:lnTo>
                    <a:pt x="7715" y="3110"/>
                  </a:lnTo>
                  <a:lnTo>
                    <a:pt x="7254" y="3152"/>
                  </a:lnTo>
                  <a:lnTo>
                    <a:pt x="7031" y="3152"/>
                  </a:lnTo>
                  <a:lnTo>
                    <a:pt x="6808" y="3468"/>
                  </a:lnTo>
                  <a:lnTo>
                    <a:pt x="6584" y="3468"/>
                  </a:lnTo>
                  <a:lnTo>
                    <a:pt x="6138" y="3363"/>
                  </a:lnTo>
                  <a:lnTo>
                    <a:pt x="5357" y="3257"/>
                  </a:lnTo>
                  <a:lnTo>
                    <a:pt x="4240" y="2732"/>
                  </a:lnTo>
                  <a:lnTo>
                    <a:pt x="4575" y="2102"/>
                  </a:lnTo>
                  <a:lnTo>
                    <a:pt x="4017" y="1891"/>
                  </a:lnTo>
                  <a:lnTo>
                    <a:pt x="3794" y="1471"/>
                  </a:lnTo>
                  <a:lnTo>
                    <a:pt x="4017" y="1156"/>
                  </a:lnTo>
                  <a:cubicBezTo>
                    <a:pt x="3980" y="1051"/>
                    <a:pt x="4011" y="999"/>
                    <a:pt x="3974" y="894"/>
                  </a:cubicBezTo>
                  <a:lnTo>
                    <a:pt x="4233" y="601"/>
                  </a:lnTo>
                  <a:cubicBezTo>
                    <a:pt x="4235" y="401"/>
                    <a:pt x="4238" y="200"/>
                    <a:pt x="4240" y="0"/>
                  </a:cubicBezTo>
                  <a:lnTo>
                    <a:pt x="3571" y="0"/>
                  </a:lnTo>
                  <a:lnTo>
                    <a:pt x="3125" y="0"/>
                  </a:lnTo>
                  <a:lnTo>
                    <a:pt x="3236" y="105"/>
                  </a:lnTo>
                  <a:lnTo>
                    <a:pt x="3348" y="210"/>
                  </a:lnTo>
                  <a:lnTo>
                    <a:pt x="2120" y="420"/>
                  </a:lnTo>
                  <a:lnTo>
                    <a:pt x="2120" y="946"/>
                  </a:lnTo>
                  <a:lnTo>
                    <a:pt x="2455" y="1156"/>
                  </a:lnTo>
                  <a:cubicBezTo>
                    <a:pt x="2381" y="1331"/>
                    <a:pt x="2306" y="1506"/>
                    <a:pt x="2232" y="1681"/>
                  </a:cubicBezTo>
                  <a:lnTo>
                    <a:pt x="2009" y="2102"/>
                  </a:lnTo>
                  <a:lnTo>
                    <a:pt x="1339" y="3047"/>
                  </a:lnTo>
                  <a:lnTo>
                    <a:pt x="893" y="3047"/>
                  </a:lnTo>
                  <a:lnTo>
                    <a:pt x="557" y="3363"/>
                  </a:lnTo>
                  <a:lnTo>
                    <a:pt x="781" y="3783"/>
                  </a:lnTo>
                  <a:lnTo>
                    <a:pt x="1116" y="4203"/>
                  </a:lnTo>
                  <a:lnTo>
                    <a:pt x="670" y="4413"/>
                  </a:lnTo>
                  <a:lnTo>
                    <a:pt x="223" y="4518"/>
                  </a:lnTo>
                  <a:lnTo>
                    <a:pt x="0" y="4623"/>
                  </a:lnTo>
                  <a:lnTo>
                    <a:pt x="446" y="5149"/>
                  </a:lnTo>
                  <a:lnTo>
                    <a:pt x="781" y="5569"/>
                  </a:lnTo>
                  <a:lnTo>
                    <a:pt x="1450" y="5149"/>
                  </a:lnTo>
                  <a:cubicBezTo>
                    <a:pt x="1524" y="5814"/>
                    <a:pt x="1599" y="6480"/>
                    <a:pt x="1673" y="7145"/>
                  </a:cubicBezTo>
                  <a:lnTo>
                    <a:pt x="2009" y="8004"/>
                  </a:lnTo>
                  <a:lnTo>
                    <a:pt x="2566" y="8949"/>
                  </a:lnTo>
                  <a:lnTo>
                    <a:pt x="2901" y="9475"/>
                  </a:lnTo>
                  <a:lnTo>
                    <a:pt x="3236" y="10000"/>
                  </a:lnTo>
                  <a:lnTo>
                    <a:pt x="3571" y="9685"/>
                  </a:lnTo>
                  <a:lnTo>
                    <a:pt x="4017" y="9159"/>
                  </a:lnTo>
                  <a:lnTo>
                    <a:pt x="4128" y="8739"/>
                  </a:lnTo>
                  <a:cubicBezTo>
                    <a:pt x="4165" y="8494"/>
                    <a:pt x="4203" y="8249"/>
                    <a:pt x="4240" y="8004"/>
                  </a:cubicBezTo>
                  <a:cubicBezTo>
                    <a:pt x="4277" y="7788"/>
                    <a:pt x="4315" y="7572"/>
                    <a:pt x="4352" y="7356"/>
                  </a:cubicBezTo>
                  <a:lnTo>
                    <a:pt x="5133" y="6725"/>
                  </a:lnTo>
                  <a:lnTo>
                    <a:pt x="5915" y="6200"/>
                  </a:lnTo>
                  <a:lnTo>
                    <a:pt x="6639" y="5875"/>
                  </a:lnTo>
                  <a:cubicBezTo>
                    <a:pt x="6658" y="5668"/>
                    <a:pt x="7156" y="5557"/>
                    <a:pt x="7176" y="5350"/>
                  </a:cubicBezTo>
                  <a:cubicBezTo>
                    <a:pt x="7217" y="5258"/>
                    <a:pt x="8021" y="5398"/>
                    <a:pt x="8062" y="5306"/>
                  </a:cubicBezTo>
                  <a:cubicBezTo>
                    <a:pt x="7988" y="5026"/>
                    <a:pt x="7935" y="4864"/>
                    <a:pt x="7861" y="4584"/>
                  </a:cubicBezTo>
                  <a:cubicBezTo>
                    <a:pt x="7833" y="4487"/>
                    <a:pt x="7982" y="4490"/>
                    <a:pt x="7954" y="4393"/>
                  </a:cubicBezTo>
                  <a:cubicBezTo>
                    <a:pt x="7982" y="4385"/>
                    <a:pt x="8059" y="4243"/>
                    <a:pt x="8087" y="4235"/>
                  </a:cubicBezTo>
                  <a:cubicBezTo>
                    <a:pt x="8120" y="4206"/>
                    <a:pt x="8344" y="4234"/>
                    <a:pt x="8411" y="4228"/>
                  </a:cubicBezTo>
                  <a:cubicBezTo>
                    <a:pt x="8478" y="4222"/>
                    <a:pt x="8620" y="4402"/>
                    <a:pt x="8784" y="4472"/>
                  </a:cubicBezTo>
                  <a:close/>
                </a:path>
              </a:pathLst>
            </a:custGeom>
            <a:solidFill>
              <a:schemeClr val="tx1"/>
            </a:solidFill>
            <a:ln w="9525">
              <a:solidFill>
                <a:schemeClr val="tx1"/>
              </a:solidFill>
              <a:round/>
              <a:headEnd/>
              <a:tailEnd/>
            </a:ln>
          </p:spPr>
          <p:txBody>
            <a:bodyPr/>
            <a:lstStyle>
              <a:defPPr>
                <a:defRPr lang="en-GB"/>
              </a:defPPr>
              <a:lvl1pPr algn="l" rtl="0" eaLnBrk="0" fontAlgn="base" hangingPunct="0">
                <a:spcBef>
                  <a:spcPct val="0"/>
                </a:spcBef>
                <a:spcAft>
                  <a:spcPct val="0"/>
                </a:spcAft>
                <a:defRPr sz="1400" b="1" kern="1200">
                  <a:solidFill>
                    <a:schemeClr val="bg1"/>
                  </a:solidFill>
                  <a:latin typeface="Arial" charset="0"/>
                  <a:ea typeface="ＭＳ Ｐゴシック" pitchFamily="34" charset="-128"/>
                  <a:cs typeface="+mn-cs"/>
                </a:defRPr>
              </a:lvl1pPr>
              <a:lvl2pPr marL="457200" algn="l" rtl="0" eaLnBrk="0" fontAlgn="base" hangingPunct="0">
                <a:spcBef>
                  <a:spcPct val="0"/>
                </a:spcBef>
                <a:spcAft>
                  <a:spcPct val="0"/>
                </a:spcAft>
                <a:defRPr sz="1400" b="1" kern="1200">
                  <a:solidFill>
                    <a:schemeClr val="bg1"/>
                  </a:solidFill>
                  <a:latin typeface="Arial" charset="0"/>
                  <a:ea typeface="ＭＳ Ｐゴシック" pitchFamily="34" charset="-128"/>
                  <a:cs typeface="+mn-cs"/>
                </a:defRPr>
              </a:lvl2pPr>
              <a:lvl3pPr marL="914400" algn="l" rtl="0" eaLnBrk="0" fontAlgn="base" hangingPunct="0">
                <a:spcBef>
                  <a:spcPct val="0"/>
                </a:spcBef>
                <a:spcAft>
                  <a:spcPct val="0"/>
                </a:spcAft>
                <a:defRPr sz="1400" b="1" kern="1200">
                  <a:solidFill>
                    <a:schemeClr val="bg1"/>
                  </a:solidFill>
                  <a:latin typeface="Arial" charset="0"/>
                  <a:ea typeface="ＭＳ Ｐゴシック" pitchFamily="34" charset="-128"/>
                  <a:cs typeface="+mn-cs"/>
                </a:defRPr>
              </a:lvl3pPr>
              <a:lvl4pPr marL="1371600" algn="l" rtl="0" eaLnBrk="0" fontAlgn="base" hangingPunct="0">
                <a:spcBef>
                  <a:spcPct val="0"/>
                </a:spcBef>
                <a:spcAft>
                  <a:spcPct val="0"/>
                </a:spcAft>
                <a:defRPr sz="1400" b="1" kern="1200">
                  <a:solidFill>
                    <a:schemeClr val="bg1"/>
                  </a:solidFill>
                  <a:latin typeface="Arial" charset="0"/>
                  <a:ea typeface="ＭＳ Ｐゴシック" pitchFamily="34" charset="-128"/>
                  <a:cs typeface="+mn-cs"/>
                </a:defRPr>
              </a:lvl4pPr>
              <a:lvl5pPr marL="1828800" algn="l" rtl="0" eaLnBrk="0" fontAlgn="base" hangingPunct="0">
                <a:spcBef>
                  <a:spcPct val="0"/>
                </a:spcBef>
                <a:spcAft>
                  <a:spcPct val="0"/>
                </a:spcAft>
                <a:defRPr sz="1400" b="1" kern="1200">
                  <a:solidFill>
                    <a:schemeClr val="bg1"/>
                  </a:solidFill>
                  <a:latin typeface="Arial" charset="0"/>
                  <a:ea typeface="ＭＳ Ｐゴシック" pitchFamily="34" charset="-128"/>
                  <a:cs typeface="+mn-cs"/>
                </a:defRPr>
              </a:lvl5pPr>
              <a:lvl6pPr marL="2286000" algn="l" defTabSz="914400" rtl="0" eaLnBrk="1" latinLnBrk="0" hangingPunct="1">
                <a:defRPr sz="1400" b="1" kern="1200">
                  <a:solidFill>
                    <a:schemeClr val="bg1"/>
                  </a:solidFill>
                  <a:latin typeface="Arial" charset="0"/>
                  <a:ea typeface="ＭＳ Ｐゴシック" pitchFamily="34" charset="-128"/>
                  <a:cs typeface="+mn-cs"/>
                </a:defRPr>
              </a:lvl6pPr>
              <a:lvl7pPr marL="2743200" algn="l" defTabSz="914400" rtl="0" eaLnBrk="1" latinLnBrk="0" hangingPunct="1">
                <a:defRPr sz="1400" b="1" kern="1200">
                  <a:solidFill>
                    <a:schemeClr val="bg1"/>
                  </a:solidFill>
                  <a:latin typeface="Arial" charset="0"/>
                  <a:ea typeface="ＭＳ Ｐゴシック" pitchFamily="34" charset="-128"/>
                  <a:cs typeface="+mn-cs"/>
                </a:defRPr>
              </a:lvl7pPr>
              <a:lvl8pPr marL="3200400" algn="l" defTabSz="914400" rtl="0" eaLnBrk="1" latinLnBrk="0" hangingPunct="1">
                <a:defRPr sz="1400" b="1" kern="1200">
                  <a:solidFill>
                    <a:schemeClr val="bg1"/>
                  </a:solidFill>
                  <a:latin typeface="Arial" charset="0"/>
                  <a:ea typeface="ＭＳ Ｐゴシック" pitchFamily="34" charset="-128"/>
                  <a:cs typeface="+mn-cs"/>
                </a:defRPr>
              </a:lvl8pPr>
              <a:lvl9pPr marL="3657600" algn="l" defTabSz="914400" rtl="0" eaLnBrk="1" latinLnBrk="0" hangingPunct="1">
                <a:defRPr sz="1400" b="1" kern="1200">
                  <a:solidFill>
                    <a:schemeClr val="bg1"/>
                  </a:solidFill>
                  <a:latin typeface="Arial" charset="0"/>
                  <a:ea typeface="ＭＳ Ｐゴシック" pitchFamily="34" charset="-128"/>
                  <a:cs typeface="+mn-cs"/>
                </a:defRPr>
              </a:lvl9pPr>
            </a:lstStyle>
            <a:p>
              <a:endParaRPr lang="en-US"/>
            </a:p>
          </p:txBody>
        </p:sp>
        <p:sp>
          <p:nvSpPr>
            <p:cNvPr id="7" name="Tekstvak 6">
              <a:extLst>
                <a:ext uri="{FF2B5EF4-FFF2-40B4-BE49-F238E27FC236}">
                  <a16:creationId xmlns:a16="http://schemas.microsoft.com/office/drawing/2014/main" id="{7E1196F9-23E6-B648-9D1E-B24C325014FD}"/>
                </a:ext>
              </a:extLst>
            </p:cNvPr>
            <p:cNvSpPr txBox="1"/>
            <p:nvPr/>
          </p:nvSpPr>
          <p:spPr>
            <a:xfrm>
              <a:off x="2103049" y="2748312"/>
              <a:ext cx="1098378" cy="461665"/>
            </a:xfrm>
            <a:prstGeom prst="rect">
              <a:avLst/>
            </a:prstGeom>
            <a:noFill/>
          </p:spPr>
          <p:txBody>
            <a:bodyPr wrap="none" rtlCol="0">
              <a:spAutoFit/>
            </a:bodyPr>
            <a:lstStyle/>
            <a:p>
              <a:r>
                <a:rPr lang="en-GB" sz="2400" b="1" dirty="0">
                  <a:solidFill>
                    <a:schemeClr val="bg1"/>
                  </a:solidFill>
                  <a:latin typeface="Verdana" panose="020B0604030504040204" pitchFamily="34" charset="0"/>
                  <a:ea typeface="Verdana" panose="020B0604030504040204" pitchFamily="34" charset="0"/>
                  <a:cs typeface="Verdana" panose="020B0604030504040204" pitchFamily="34" charset="0"/>
                </a:rPr>
                <a:t>India</a:t>
              </a:r>
            </a:p>
          </p:txBody>
        </p:sp>
      </p:grpSp>
      <p:grpSp>
        <p:nvGrpSpPr>
          <p:cNvPr id="21" name="Groep 20">
            <a:extLst>
              <a:ext uri="{FF2B5EF4-FFF2-40B4-BE49-F238E27FC236}">
                <a16:creationId xmlns:a16="http://schemas.microsoft.com/office/drawing/2014/main" id="{CAFB1146-D533-444D-8C20-C4B39E94C0EA}"/>
              </a:ext>
            </a:extLst>
          </p:cNvPr>
          <p:cNvGrpSpPr/>
          <p:nvPr/>
        </p:nvGrpSpPr>
        <p:grpSpPr>
          <a:xfrm>
            <a:off x="13914114" y="490354"/>
            <a:ext cx="6552728" cy="8720954"/>
            <a:chOff x="14137704" y="733306"/>
            <a:chExt cx="6480720" cy="8720954"/>
          </a:xfrm>
        </p:grpSpPr>
        <p:sp>
          <p:nvSpPr>
            <p:cNvPr id="24" name="Afgeronde rechthoek 23">
              <a:extLst>
                <a:ext uri="{FF2B5EF4-FFF2-40B4-BE49-F238E27FC236}">
                  <a16:creationId xmlns:a16="http://schemas.microsoft.com/office/drawing/2014/main" id="{18DF0BA3-344F-1D47-B140-CD61C1800FC4}"/>
                </a:ext>
              </a:extLst>
            </p:cNvPr>
            <p:cNvSpPr/>
            <p:nvPr/>
          </p:nvSpPr>
          <p:spPr>
            <a:xfrm>
              <a:off x="14137704" y="733306"/>
              <a:ext cx="6480720" cy="8720954"/>
            </a:xfrm>
            <a:prstGeom prst="roundRect">
              <a:avLst/>
            </a:prstGeom>
            <a:solidFill>
              <a:schemeClr val="bg1"/>
            </a:solidFill>
            <a:ln w="127000">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251999" rIns="1080000" rtlCol="0" anchor="ctr"/>
            <a:lstStyle/>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5" name="Vrije vorm 24">
              <a:extLst>
                <a:ext uri="{FF2B5EF4-FFF2-40B4-BE49-F238E27FC236}">
                  <a16:creationId xmlns:a16="http://schemas.microsoft.com/office/drawing/2014/main" id="{54B847EB-E322-5045-B1FB-AA0A3F605C3F}"/>
                </a:ext>
              </a:extLst>
            </p:cNvPr>
            <p:cNvSpPr/>
            <p:nvPr/>
          </p:nvSpPr>
          <p:spPr>
            <a:xfrm>
              <a:off x="14137704" y="733306"/>
              <a:ext cx="6479664" cy="2130983"/>
            </a:xfrm>
            <a:custGeom>
              <a:avLst/>
              <a:gdLst>
                <a:gd name="connsiteX0" fmla="*/ 1079086 w 6479664"/>
                <a:gd name="connsiteY0" fmla="*/ 0 h 2130983"/>
                <a:gd name="connsiteX1" fmla="*/ 5399522 w 6479664"/>
                <a:gd name="connsiteY1" fmla="*/ 0 h 2130983"/>
                <a:gd name="connsiteX2" fmla="*/ 6479664 w 6479664"/>
                <a:gd name="connsiteY2" fmla="*/ 1080142 h 2130983"/>
                <a:gd name="connsiteX3" fmla="*/ 6479664 w 6479664"/>
                <a:gd name="connsiteY3" fmla="*/ 2130983 h 2130983"/>
                <a:gd name="connsiteX4" fmla="*/ 0 w 6479664"/>
                <a:gd name="connsiteY4" fmla="*/ 2130983 h 2130983"/>
                <a:gd name="connsiteX5" fmla="*/ 0 w 6479664"/>
                <a:gd name="connsiteY5" fmla="*/ 1059230 h 2130983"/>
                <a:gd name="connsiteX6" fmla="*/ 4521 w 6479664"/>
                <a:gd name="connsiteY6" fmla="*/ 969704 h 2130983"/>
                <a:gd name="connsiteX7" fmla="*/ 1079086 w 6479664"/>
                <a:gd name="connsiteY7" fmla="*/ 0 h 2130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79664" h="2130983">
                  <a:moveTo>
                    <a:pt x="1079086" y="0"/>
                  </a:moveTo>
                  <a:lnTo>
                    <a:pt x="5399522" y="0"/>
                  </a:lnTo>
                  <a:cubicBezTo>
                    <a:pt x="5996068" y="0"/>
                    <a:pt x="6479664" y="483596"/>
                    <a:pt x="6479664" y="1080142"/>
                  </a:cubicBezTo>
                  <a:lnTo>
                    <a:pt x="6479664" y="2130983"/>
                  </a:lnTo>
                  <a:lnTo>
                    <a:pt x="0" y="2130983"/>
                  </a:lnTo>
                  <a:lnTo>
                    <a:pt x="0" y="1059230"/>
                  </a:lnTo>
                  <a:lnTo>
                    <a:pt x="4521" y="969704"/>
                  </a:lnTo>
                  <a:cubicBezTo>
                    <a:pt x="59835" y="425036"/>
                    <a:pt x="519824" y="0"/>
                    <a:pt x="1079086" y="0"/>
                  </a:cubicBezTo>
                  <a:close/>
                </a:path>
              </a:pathLst>
            </a:custGeom>
            <a:solidFill>
              <a:srgbClr val="F58024"/>
            </a:solidFill>
            <a:ln w="127000">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GB" sz="4200" b="1" dirty="0">
                  <a:latin typeface="Verdana" panose="020B0604030504040204" pitchFamily="34" charset="0"/>
                  <a:ea typeface="Verdana" panose="020B0604030504040204" pitchFamily="34" charset="0"/>
                  <a:cs typeface="Verdana" panose="020B0604030504040204" pitchFamily="34" charset="0"/>
                </a:rPr>
                <a:t>IN THE GDPR:</a:t>
              </a:r>
            </a:p>
          </p:txBody>
        </p:sp>
      </p:grpSp>
      <p:sp>
        <p:nvSpPr>
          <p:cNvPr id="26" name="Ovaal 25">
            <a:extLst>
              <a:ext uri="{FF2B5EF4-FFF2-40B4-BE49-F238E27FC236}">
                <a16:creationId xmlns:a16="http://schemas.microsoft.com/office/drawing/2014/main" id="{45B76F64-FEA9-3F4E-980A-20CA6A3B0455}"/>
              </a:ext>
            </a:extLst>
          </p:cNvPr>
          <p:cNvSpPr/>
          <p:nvPr/>
        </p:nvSpPr>
        <p:spPr>
          <a:xfrm>
            <a:off x="6399075" y="490353"/>
            <a:ext cx="4360477" cy="4360477"/>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endPar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27" name="Ovaal 26">
            <a:extLst>
              <a:ext uri="{FF2B5EF4-FFF2-40B4-BE49-F238E27FC236}">
                <a16:creationId xmlns:a16="http://schemas.microsoft.com/office/drawing/2014/main" id="{F8A6F325-F74D-9D42-9DA6-0E260AFD22F7}"/>
              </a:ext>
            </a:extLst>
          </p:cNvPr>
          <p:cNvSpPr/>
          <p:nvPr/>
        </p:nvSpPr>
        <p:spPr>
          <a:xfrm>
            <a:off x="3912568"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endPar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30" name="Ovaal 29">
            <a:extLst>
              <a:ext uri="{FF2B5EF4-FFF2-40B4-BE49-F238E27FC236}">
                <a16:creationId xmlns:a16="http://schemas.microsoft.com/office/drawing/2014/main" id="{4AB118D8-C709-7646-BCAF-17CE6BA7DF5D}"/>
              </a:ext>
            </a:extLst>
          </p:cNvPr>
          <p:cNvSpPr/>
          <p:nvPr/>
        </p:nvSpPr>
        <p:spPr>
          <a:xfrm>
            <a:off x="8889796"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endPar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80745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1+#ppt_w/2"/>
                                          </p:val>
                                        </p:tav>
                                        <p:tav tm="100000">
                                          <p:val>
                                            <p:strVal val="#ppt_x"/>
                                          </p:val>
                                        </p:tav>
                                      </p:tavLst>
                                    </p:anim>
                                    <p:anim calcmode="lin" valueType="num">
                                      <p:cBhvr additive="base">
                                        <p:cTn id="33"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a:extLst>
              <a:ext uri="{FF2B5EF4-FFF2-40B4-BE49-F238E27FC236}">
                <a16:creationId xmlns:a16="http://schemas.microsoft.com/office/drawing/2014/main" id="{4192D98D-1017-2F44-AA64-174FB99BB506}"/>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xfrm>
            <a:off x="-926867" y="-936029"/>
            <a:ext cx="20923846" cy="11377265"/>
          </a:xfrm>
        </p:spPr>
      </p:pic>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6985379" cy="1127760"/>
          </a:xfrm>
        </p:spPr>
        <p:txBody>
          <a:bodyPr/>
          <a:lstStyle/>
          <a:p>
            <a:pPr algn="l"/>
            <a:r>
              <a:rPr lang="en-GB" dirty="0"/>
              <a:t>QUIZ</a:t>
            </a:r>
          </a:p>
        </p:txBody>
      </p:sp>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646807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afterEffect">
                                  <p:stCondLst>
                                    <p:cond delay="0"/>
                                  </p:stCondLst>
                                  <p:childTnLst>
                                    <p:animRot by="120000">
                                      <p:cBhvr>
                                        <p:cTn id="6" dur="100" fill="hold">
                                          <p:stCondLst>
                                            <p:cond delay="0"/>
                                          </p:stCondLst>
                                        </p:cTn>
                                        <p:tgtEl>
                                          <p:spTgt spid="6"/>
                                        </p:tgtEl>
                                        <p:attrNameLst>
                                          <p:attrName>r</p:attrName>
                                        </p:attrNameLst>
                                      </p:cBhvr>
                                    </p:animRot>
                                    <p:animRot by="-240000">
                                      <p:cBhvr>
                                        <p:cTn id="7" dur="200" fill="hold">
                                          <p:stCondLst>
                                            <p:cond delay="200"/>
                                          </p:stCondLst>
                                        </p:cTn>
                                        <p:tgtEl>
                                          <p:spTgt spid="6"/>
                                        </p:tgtEl>
                                        <p:attrNameLst>
                                          <p:attrName>r</p:attrName>
                                        </p:attrNameLst>
                                      </p:cBhvr>
                                    </p:animRot>
                                    <p:animRot by="240000">
                                      <p:cBhvr>
                                        <p:cTn id="8" dur="200" fill="hold">
                                          <p:stCondLst>
                                            <p:cond delay="400"/>
                                          </p:stCondLst>
                                        </p:cTn>
                                        <p:tgtEl>
                                          <p:spTgt spid="6"/>
                                        </p:tgtEl>
                                        <p:attrNameLst>
                                          <p:attrName>r</p:attrName>
                                        </p:attrNameLst>
                                      </p:cBhvr>
                                    </p:animRot>
                                    <p:animRot by="-240000">
                                      <p:cBhvr>
                                        <p:cTn id="9" dur="200" fill="hold">
                                          <p:stCondLst>
                                            <p:cond delay="600"/>
                                          </p:stCondLst>
                                        </p:cTn>
                                        <p:tgtEl>
                                          <p:spTgt spid="6"/>
                                        </p:tgtEl>
                                        <p:attrNameLst>
                                          <p:attrName>r</p:attrName>
                                        </p:attrNameLst>
                                      </p:cBhvr>
                                    </p:animRot>
                                    <p:animRot by="120000">
                                      <p:cBhvr>
                                        <p:cTn id="10" dur="200" fill="hold">
                                          <p:stCondLst>
                                            <p:cond delay="800"/>
                                          </p:stCondLst>
                                        </p:cTn>
                                        <p:tgtEl>
                                          <p:spTgt spid="6"/>
                                        </p:tgtEl>
                                        <p:attrNameLst>
                                          <p:attrName>r</p:attrName>
                                        </p:attrNameLst>
                                      </p:cBhvr>
                                    </p:animRot>
                                  </p:childTnLst>
                                </p:cTn>
                              </p:par>
                            </p:childTnLst>
                          </p:cTn>
                        </p:par>
                        <p:par>
                          <p:cTn id="11" fill="hold">
                            <p:stCondLst>
                              <p:cond delay="1000"/>
                            </p:stCondLst>
                            <p:childTnLst>
                              <p:par>
                                <p:cTn id="12" presetID="32" presetClass="emph" presetSubtype="0" fill="hold" nodeType="afterEffect">
                                  <p:stCondLst>
                                    <p:cond delay="0"/>
                                  </p:stCondLst>
                                  <p:childTnLst>
                                    <p:animRot by="120000">
                                      <p:cBhvr>
                                        <p:cTn id="13" dur="100" fill="hold">
                                          <p:stCondLst>
                                            <p:cond delay="0"/>
                                          </p:stCondLst>
                                        </p:cTn>
                                        <p:tgtEl>
                                          <p:spTgt spid="6"/>
                                        </p:tgtEl>
                                        <p:attrNameLst>
                                          <p:attrName>r</p:attrName>
                                        </p:attrNameLst>
                                      </p:cBhvr>
                                    </p:animRot>
                                    <p:animRot by="-240000">
                                      <p:cBhvr>
                                        <p:cTn id="14" dur="200" fill="hold">
                                          <p:stCondLst>
                                            <p:cond delay="200"/>
                                          </p:stCondLst>
                                        </p:cTn>
                                        <p:tgtEl>
                                          <p:spTgt spid="6"/>
                                        </p:tgtEl>
                                        <p:attrNameLst>
                                          <p:attrName>r</p:attrName>
                                        </p:attrNameLst>
                                      </p:cBhvr>
                                    </p:animRot>
                                    <p:animRot by="240000">
                                      <p:cBhvr>
                                        <p:cTn id="15" dur="200" fill="hold">
                                          <p:stCondLst>
                                            <p:cond delay="400"/>
                                          </p:stCondLst>
                                        </p:cTn>
                                        <p:tgtEl>
                                          <p:spTgt spid="6"/>
                                        </p:tgtEl>
                                        <p:attrNameLst>
                                          <p:attrName>r</p:attrName>
                                        </p:attrNameLst>
                                      </p:cBhvr>
                                    </p:animRot>
                                    <p:animRot by="-240000">
                                      <p:cBhvr>
                                        <p:cTn id="16" dur="200" fill="hold">
                                          <p:stCondLst>
                                            <p:cond delay="600"/>
                                          </p:stCondLst>
                                        </p:cTn>
                                        <p:tgtEl>
                                          <p:spTgt spid="6"/>
                                        </p:tgtEl>
                                        <p:attrNameLst>
                                          <p:attrName>r</p:attrName>
                                        </p:attrNameLst>
                                      </p:cBhvr>
                                    </p:animRot>
                                    <p:animRot by="120000">
                                      <p:cBhvr>
                                        <p:cTn id="17" dur="200" fill="hold">
                                          <p:stCondLst>
                                            <p:cond delay="800"/>
                                          </p:stCondLst>
                                        </p:cTn>
                                        <p:tgtEl>
                                          <p:spTgt spid="6"/>
                                        </p:tgtEl>
                                        <p:attrNameLst>
                                          <p:attrName>r</p:attrName>
                                        </p:attrNameLst>
                                      </p:cBhvr>
                                    </p:animRot>
                                  </p:childTnLst>
                                </p:cTn>
                              </p:par>
                            </p:childTnLst>
                          </p:cTn>
                        </p:par>
                        <p:par>
                          <p:cTn id="18" fill="hold">
                            <p:stCondLst>
                              <p:cond delay="2000"/>
                            </p:stCondLst>
                            <p:childTnLst>
                              <p:par>
                                <p:cTn id="19" presetID="32" presetClass="emph" presetSubtype="0" fill="hold" nodeType="afterEffect">
                                  <p:stCondLst>
                                    <p:cond delay="0"/>
                                  </p:stCondLst>
                                  <p:childTnLst>
                                    <p:animRot by="120000">
                                      <p:cBhvr>
                                        <p:cTn id="20" dur="100" fill="hold">
                                          <p:stCondLst>
                                            <p:cond delay="0"/>
                                          </p:stCondLst>
                                        </p:cTn>
                                        <p:tgtEl>
                                          <p:spTgt spid="6"/>
                                        </p:tgtEl>
                                        <p:attrNameLst>
                                          <p:attrName>r</p:attrName>
                                        </p:attrNameLst>
                                      </p:cBhvr>
                                    </p:animRot>
                                    <p:animRot by="-240000">
                                      <p:cBhvr>
                                        <p:cTn id="21" dur="200" fill="hold">
                                          <p:stCondLst>
                                            <p:cond delay="200"/>
                                          </p:stCondLst>
                                        </p:cTn>
                                        <p:tgtEl>
                                          <p:spTgt spid="6"/>
                                        </p:tgtEl>
                                        <p:attrNameLst>
                                          <p:attrName>r</p:attrName>
                                        </p:attrNameLst>
                                      </p:cBhvr>
                                    </p:animRot>
                                    <p:animRot by="240000">
                                      <p:cBhvr>
                                        <p:cTn id="22" dur="200" fill="hold">
                                          <p:stCondLst>
                                            <p:cond delay="400"/>
                                          </p:stCondLst>
                                        </p:cTn>
                                        <p:tgtEl>
                                          <p:spTgt spid="6"/>
                                        </p:tgtEl>
                                        <p:attrNameLst>
                                          <p:attrName>r</p:attrName>
                                        </p:attrNameLst>
                                      </p:cBhvr>
                                    </p:animRot>
                                    <p:animRot by="-240000">
                                      <p:cBhvr>
                                        <p:cTn id="23" dur="200" fill="hold">
                                          <p:stCondLst>
                                            <p:cond delay="600"/>
                                          </p:stCondLst>
                                        </p:cTn>
                                        <p:tgtEl>
                                          <p:spTgt spid="6"/>
                                        </p:tgtEl>
                                        <p:attrNameLst>
                                          <p:attrName>r</p:attrName>
                                        </p:attrNameLst>
                                      </p:cBhvr>
                                    </p:animRot>
                                    <p:animRot by="120000">
                                      <p:cBhvr>
                                        <p:cTn id="24" dur="200" fill="hold">
                                          <p:stCondLst>
                                            <p:cond delay="800"/>
                                          </p:stCondLst>
                                        </p:cTn>
                                        <p:tgtEl>
                                          <p:spTgt spid="6"/>
                                        </p:tgtEl>
                                        <p:attrNameLst>
                                          <p:attrName>r</p:attrName>
                                        </p:attrNameLst>
                                      </p:cBhvr>
                                    </p:animRot>
                                  </p:childTnLst>
                                </p:cTn>
                              </p:par>
                            </p:childTnLst>
                          </p:cTn>
                        </p:par>
                        <p:par>
                          <p:cTn id="25" fill="hold">
                            <p:stCondLst>
                              <p:cond delay="3000"/>
                            </p:stCondLst>
                            <p:childTnLst>
                              <p:par>
                                <p:cTn id="26" presetID="32" presetClass="emph" presetSubtype="0" fill="hold" nodeType="afterEffect">
                                  <p:stCondLst>
                                    <p:cond delay="0"/>
                                  </p:stCondLst>
                                  <p:childTnLst>
                                    <p:animRot by="120000">
                                      <p:cBhvr>
                                        <p:cTn id="27" dur="100" fill="hold">
                                          <p:stCondLst>
                                            <p:cond delay="0"/>
                                          </p:stCondLst>
                                        </p:cTn>
                                        <p:tgtEl>
                                          <p:spTgt spid="6"/>
                                        </p:tgtEl>
                                        <p:attrNameLst>
                                          <p:attrName>r</p:attrName>
                                        </p:attrNameLst>
                                      </p:cBhvr>
                                    </p:animRot>
                                    <p:animRot by="-240000">
                                      <p:cBhvr>
                                        <p:cTn id="28" dur="200" fill="hold">
                                          <p:stCondLst>
                                            <p:cond delay="200"/>
                                          </p:stCondLst>
                                        </p:cTn>
                                        <p:tgtEl>
                                          <p:spTgt spid="6"/>
                                        </p:tgtEl>
                                        <p:attrNameLst>
                                          <p:attrName>r</p:attrName>
                                        </p:attrNameLst>
                                      </p:cBhvr>
                                    </p:animRot>
                                    <p:animRot by="240000">
                                      <p:cBhvr>
                                        <p:cTn id="29" dur="200" fill="hold">
                                          <p:stCondLst>
                                            <p:cond delay="400"/>
                                          </p:stCondLst>
                                        </p:cTn>
                                        <p:tgtEl>
                                          <p:spTgt spid="6"/>
                                        </p:tgtEl>
                                        <p:attrNameLst>
                                          <p:attrName>r</p:attrName>
                                        </p:attrNameLst>
                                      </p:cBhvr>
                                    </p:animRot>
                                    <p:animRot by="-240000">
                                      <p:cBhvr>
                                        <p:cTn id="30" dur="200" fill="hold">
                                          <p:stCondLst>
                                            <p:cond delay="600"/>
                                          </p:stCondLst>
                                        </p:cTn>
                                        <p:tgtEl>
                                          <p:spTgt spid="6"/>
                                        </p:tgtEl>
                                        <p:attrNameLst>
                                          <p:attrName>r</p:attrName>
                                        </p:attrNameLst>
                                      </p:cBhvr>
                                    </p:animRot>
                                    <p:animRot by="120000">
                                      <p:cBhvr>
                                        <p:cTn id="31" dur="200" fill="hold">
                                          <p:stCondLst>
                                            <p:cond delay="80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Tijdelijke aanduiding voor afbeelding 5">
            <a:extLst>
              <a:ext uri="{FF2B5EF4-FFF2-40B4-BE49-F238E27FC236}">
                <a16:creationId xmlns:a16="http://schemas.microsoft.com/office/drawing/2014/main" id="{605ED236-272E-3441-82F8-3F952AA09E5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9202400" cy="10441236"/>
          </a:xfrm>
          <a:prstGeom prst="rect">
            <a:avLst/>
          </a:prstGeom>
        </p:spPr>
      </p:pic>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6985379" cy="1127760"/>
          </a:xfrm>
        </p:spPr>
        <p:txBody>
          <a:bodyPr/>
          <a:lstStyle/>
          <a:p>
            <a:pPr algn="l"/>
            <a:r>
              <a:rPr lang="en-GB" dirty="0"/>
              <a:t>QUESTION 1</a:t>
            </a:r>
          </a:p>
        </p:txBody>
      </p:sp>
      <p:sp>
        <p:nvSpPr>
          <p:cNvPr id="2" name="Rechthoek 1">
            <a:extLst>
              <a:ext uri="{FF2B5EF4-FFF2-40B4-BE49-F238E27FC236}">
                <a16:creationId xmlns:a16="http://schemas.microsoft.com/office/drawing/2014/main" id="{3D902947-5192-CE41-AF94-019660D25513}"/>
              </a:ext>
            </a:extLst>
          </p:cNvPr>
          <p:cNvSpPr/>
          <p:nvPr/>
        </p:nvSpPr>
        <p:spPr>
          <a:xfrm>
            <a:off x="-5430" y="1"/>
            <a:ext cx="19207830" cy="9008648"/>
          </a:xfrm>
          <a:prstGeom prst="rect">
            <a:avLst/>
          </a:prstGeom>
          <a:gradFill flip="none" rotWithShape="1">
            <a:gsLst>
              <a:gs pos="79000">
                <a:srgbClr val="FFFFFF">
                  <a:alpha val="80000"/>
                </a:srgbClr>
              </a:gs>
              <a:gs pos="0">
                <a:schemeClr val="bg1">
                  <a:alpha val="90000"/>
                </a:scheme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kstvak 13">
            <a:extLst>
              <a:ext uri="{FF2B5EF4-FFF2-40B4-BE49-F238E27FC236}">
                <a16:creationId xmlns:a16="http://schemas.microsoft.com/office/drawing/2014/main" id="{8627E278-1243-8C4A-93F3-D6E9E46AE61A}"/>
              </a:ext>
            </a:extLst>
          </p:cNvPr>
          <p:cNvSpPr txBox="1"/>
          <p:nvPr/>
        </p:nvSpPr>
        <p:spPr>
          <a:xfrm>
            <a:off x="816224" y="638649"/>
            <a:ext cx="15535051" cy="2585323"/>
          </a:xfrm>
          <a:prstGeom prst="rect">
            <a:avLst/>
          </a:prstGeom>
          <a:noFill/>
        </p:spPr>
        <p:txBody>
          <a:bodyPr wrap="square" rtlCol="0" anchor="t">
            <a:spAutoFit/>
          </a:bodyPr>
          <a:lstStyle/>
          <a:p>
            <a:r>
              <a:rPr lang="en-GB" sz="5400" b="1" dirty="0">
                <a:solidFill>
                  <a:srgbClr val="F58024"/>
                </a:solidFill>
                <a:latin typeface="Verdana" panose="020B0604030504040204" pitchFamily="34" charset="0"/>
                <a:ea typeface="Verdana" panose="020B0604030504040204" pitchFamily="34" charset="0"/>
                <a:cs typeface="Verdana" panose="020B0604030504040204" pitchFamily="34" charset="0"/>
              </a:rPr>
              <a:t>What is the difference between personal data and special (categories of) personal data?</a:t>
            </a:r>
          </a:p>
        </p:txBody>
      </p:sp>
      <p:sp>
        <p:nvSpPr>
          <p:cNvPr id="15" name="Tekstvak 14">
            <a:extLst>
              <a:ext uri="{FF2B5EF4-FFF2-40B4-BE49-F238E27FC236}">
                <a16:creationId xmlns:a16="http://schemas.microsoft.com/office/drawing/2014/main" id="{8FC99D8C-3958-B145-8003-718D1A07E1DD}"/>
              </a:ext>
            </a:extLst>
          </p:cNvPr>
          <p:cNvSpPr txBox="1"/>
          <p:nvPr/>
        </p:nvSpPr>
        <p:spPr>
          <a:xfrm>
            <a:off x="2650775" y="3345085"/>
            <a:ext cx="15535051" cy="1754326"/>
          </a:xfrm>
          <a:prstGeom prst="rect">
            <a:avLst/>
          </a:prstGeom>
          <a:noFill/>
        </p:spPr>
        <p:txBody>
          <a:bodyPr wrap="square" rtlCol="0" anchor="t">
            <a:spAutoFit/>
          </a:bodyPr>
          <a:lstStyle/>
          <a:p>
            <a:pPr algn="r"/>
            <a:r>
              <a:rPr lang="en-GB" sz="5400" b="1" dirty="0">
                <a:latin typeface="Verdana" panose="020B0604030504040204" pitchFamily="34" charset="0"/>
                <a:ea typeface="Verdana" panose="020B0604030504040204" pitchFamily="34" charset="0"/>
                <a:cs typeface="Verdana" panose="020B0604030504040204" pitchFamily="34" charset="0"/>
              </a:rPr>
              <a:t>Data that directly or indirectly </a:t>
            </a:r>
            <a:r>
              <a:rPr lang="nl-NL" sz="5400" b="1" dirty="0">
                <a:latin typeface="Verdana" panose="020B0604030504040204" pitchFamily="34" charset="0"/>
                <a:ea typeface="Verdana" panose="020B0604030504040204" pitchFamily="34" charset="0"/>
                <a:cs typeface="Verdana" panose="020B0604030504040204" pitchFamily="34" charset="0"/>
              </a:rPr>
              <a:t/>
            </a:r>
            <a:br>
              <a:rPr lang="nl-NL" sz="5400" b="1" dirty="0">
                <a:latin typeface="Verdana" panose="020B0604030504040204" pitchFamily="34" charset="0"/>
                <a:ea typeface="Verdana" panose="020B0604030504040204" pitchFamily="34" charset="0"/>
                <a:cs typeface="Verdana" panose="020B0604030504040204" pitchFamily="34" charset="0"/>
              </a:rPr>
            </a:br>
            <a:r>
              <a:rPr lang="en-GB" sz="5400" b="1" dirty="0">
                <a:latin typeface="Verdana" panose="020B0604030504040204" pitchFamily="34" charset="0"/>
                <a:ea typeface="Verdana" panose="020B0604030504040204" pitchFamily="34" charset="0"/>
                <a:cs typeface="Verdana" panose="020B0604030504040204" pitchFamily="34" charset="0"/>
              </a:rPr>
              <a:t>identify a person. </a:t>
            </a:r>
          </a:p>
        </p:txBody>
      </p:sp>
      <p:sp>
        <p:nvSpPr>
          <p:cNvPr id="17" name="Tekstvak 16">
            <a:extLst>
              <a:ext uri="{FF2B5EF4-FFF2-40B4-BE49-F238E27FC236}">
                <a16:creationId xmlns:a16="http://schemas.microsoft.com/office/drawing/2014/main" id="{1014E3FB-01F8-ED42-942B-81A9AB3BD7F9}"/>
              </a:ext>
            </a:extLst>
          </p:cNvPr>
          <p:cNvSpPr txBox="1"/>
          <p:nvPr/>
        </p:nvSpPr>
        <p:spPr>
          <a:xfrm>
            <a:off x="2654183" y="5233374"/>
            <a:ext cx="15535051" cy="1754326"/>
          </a:xfrm>
          <a:prstGeom prst="rect">
            <a:avLst/>
          </a:prstGeom>
          <a:noFill/>
        </p:spPr>
        <p:txBody>
          <a:bodyPr wrap="square" rtlCol="0" anchor="t">
            <a:spAutoFit/>
          </a:bodyPr>
          <a:lstStyle/>
          <a:p>
            <a:pPr algn="r"/>
            <a:r>
              <a:rPr lang="en-GB" sz="5400" b="1" dirty="0">
                <a:latin typeface="Verdana" panose="020B0604030504040204" pitchFamily="34" charset="0"/>
                <a:ea typeface="Verdana" panose="020B0604030504040204" pitchFamily="34" charset="0"/>
                <a:cs typeface="Verdana" panose="020B0604030504040204" pitchFamily="34" charset="0"/>
              </a:rPr>
              <a:t>Data that could seriously harm a person when they end up in the wrong hands. </a:t>
            </a:r>
          </a:p>
        </p:txBody>
      </p:sp>
    </p:spTree>
    <p:extLst>
      <p:ext uri="{BB962C8B-B14F-4D97-AF65-F5344CB8AC3E}">
        <p14:creationId xmlns:p14="http://schemas.microsoft.com/office/powerpoint/2010/main" val="2804652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lt">
                                    <p:tmPct val="10000"/>
                                  </p:iterate>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Tijdelijke aanduiding voor afbeelding 5">
            <a:extLst>
              <a:ext uri="{FF2B5EF4-FFF2-40B4-BE49-F238E27FC236}">
                <a16:creationId xmlns:a16="http://schemas.microsoft.com/office/drawing/2014/main" id="{605ED236-272E-3441-82F8-3F952AA09E5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9202400" cy="10441236"/>
          </a:xfrm>
          <a:prstGeom prst="rect">
            <a:avLst/>
          </a:prstGeom>
        </p:spPr>
      </p:pic>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6985379" cy="1127760"/>
          </a:xfrm>
        </p:spPr>
        <p:txBody>
          <a:bodyPr/>
          <a:lstStyle/>
          <a:p>
            <a:pPr algn="l"/>
            <a:r>
              <a:rPr lang="en-GB" dirty="0"/>
              <a:t>QUESTION 2</a:t>
            </a:r>
          </a:p>
        </p:txBody>
      </p:sp>
      <p:sp>
        <p:nvSpPr>
          <p:cNvPr id="2" name="Rechthoek 1">
            <a:extLst>
              <a:ext uri="{FF2B5EF4-FFF2-40B4-BE49-F238E27FC236}">
                <a16:creationId xmlns:a16="http://schemas.microsoft.com/office/drawing/2014/main" id="{3D902947-5192-CE41-AF94-019660D25513}"/>
              </a:ext>
            </a:extLst>
          </p:cNvPr>
          <p:cNvSpPr/>
          <p:nvPr/>
        </p:nvSpPr>
        <p:spPr>
          <a:xfrm>
            <a:off x="-5430" y="0"/>
            <a:ext cx="19207830" cy="8977980"/>
          </a:xfrm>
          <a:prstGeom prst="rect">
            <a:avLst/>
          </a:prstGeom>
          <a:gradFill flip="none" rotWithShape="1">
            <a:gsLst>
              <a:gs pos="59000">
                <a:srgbClr val="FFFFFF">
                  <a:alpha val="80000"/>
                </a:srgbClr>
              </a:gs>
              <a:gs pos="0">
                <a:schemeClr val="bg1">
                  <a:alpha val="90000"/>
                </a:scheme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kstvak 13">
            <a:extLst>
              <a:ext uri="{FF2B5EF4-FFF2-40B4-BE49-F238E27FC236}">
                <a16:creationId xmlns:a16="http://schemas.microsoft.com/office/drawing/2014/main" id="{8627E278-1243-8C4A-93F3-D6E9E46AE61A}"/>
              </a:ext>
            </a:extLst>
          </p:cNvPr>
          <p:cNvSpPr txBox="1"/>
          <p:nvPr/>
        </p:nvSpPr>
        <p:spPr>
          <a:xfrm>
            <a:off x="816224" y="638649"/>
            <a:ext cx="15535051" cy="2585323"/>
          </a:xfrm>
          <a:prstGeom prst="rect">
            <a:avLst/>
          </a:prstGeom>
          <a:noFill/>
        </p:spPr>
        <p:txBody>
          <a:bodyPr wrap="square" rtlCol="0" anchor="t">
            <a:spAutoFit/>
          </a:bodyPr>
          <a:lstStyle/>
          <a:p>
            <a:r>
              <a:rPr lang="en-GB" sz="5400" b="1" dirty="0">
                <a:solidFill>
                  <a:srgbClr val="F58024"/>
                </a:solidFill>
                <a:latin typeface="Verdana" panose="020B0604030504040204" pitchFamily="34" charset="0"/>
                <a:ea typeface="Verdana" panose="020B0604030504040204" pitchFamily="34" charset="0"/>
                <a:cs typeface="Verdana" panose="020B0604030504040204" pitchFamily="34" charset="0"/>
              </a:rPr>
              <a:t>Are you allowed to process (special categories of) personal data for research?</a:t>
            </a:r>
          </a:p>
        </p:txBody>
      </p:sp>
      <p:sp>
        <p:nvSpPr>
          <p:cNvPr id="15" name="Tekstvak 14">
            <a:extLst>
              <a:ext uri="{FF2B5EF4-FFF2-40B4-BE49-F238E27FC236}">
                <a16:creationId xmlns:a16="http://schemas.microsoft.com/office/drawing/2014/main" id="{8FC99D8C-3958-B145-8003-718D1A07E1DD}"/>
              </a:ext>
            </a:extLst>
          </p:cNvPr>
          <p:cNvSpPr txBox="1"/>
          <p:nvPr/>
        </p:nvSpPr>
        <p:spPr>
          <a:xfrm>
            <a:off x="2635101" y="4099782"/>
            <a:ext cx="15535051" cy="3416320"/>
          </a:xfrm>
          <a:prstGeom prst="rect">
            <a:avLst/>
          </a:prstGeom>
          <a:noFill/>
        </p:spPr>
        <p:txBody>
          <a:bodyPr wrap="square" rtlCol="0" anchor="t">
            <a:spAutoFit/>
          </a:bodyPr>
          <a:lstStyle/>
          <a:p>
            <a:pPr algn="r"/>
            <a:r>
              <a:rPr lang="en-GB" sz="5400" b="1" dirty="0">
                <a:latin typeface="Verdana" panose="020B0604030504040204" pitchFamily="34" charset="0"/>
                <a:ea typeface="Verdana" panose="020B0604030504040204" pitchFamily="34" charset="0"/>
                <a:cs typeface="Verdana" panose="020B0604030504040204" pitchFamily="34" charset="0"/>
              </a:rPr>
              <a:t>'No, unless' or: 'Yes, provided </a:t>
            </a:r>
            <a:r>
              <a:rPr lang="en-GB" sz="5400" b="1" dirty="0" smtClean="0">
                <a:latin typeface="Verdana" panose="020B0604030504040204" pitchFamily="34" charset="0"/>
                <a:ea typeface="Verdana" panose="020B0604030504040204" pitchFamily="34" charset="0"/>
                <a:cs typeface="Verdana" panose="020B0604030504040204" pitchFamily="34" charset="0"/>
              </a:rPr>
              <a:t>that‘  </a:t>
            </a:r>
          </a:p>
          <a:p>
            <a:pPr algn="r"/>
            <a:r>
              <a:rPr lang="en-GB" sz="5400" b="1" dirty="0" smtClean="0">
                <a:latin typeface="Verdana" panose="020B0604030504040204" pitchFamily="34" charset="0"/>
                <a:ea typeface="Verdana" panose="020B0604030504040204" pitchFamily="34" charset="0"/>
                <a:cs typeface="Verdana" panose="020B0604030504040204" pitchFamily="34" charset="0"/>
              </a:rPr>
              <a:t>is present: </a:t>
            </a:r>
            <a:r>
              <a:rPr lang="en-GB" sz="5400" b="1" dirty="0">
                <a:latin typeface="Verdana" panose="020B0604030504040204" pitchFamily="34" charset="0"/>
                <a:ea typeface="Verdana" panose="020B0604030504040204" pitchFamily="34" charset="0"/>
                <a:cs typeface="Verdana" panose="020B0604030504040204" pitchFamily="34" charset="0"/>
              </a:rPr>
              <a:t>legitimate </a:t>
            </a:r>
            <a:r>
              <a:rPr lang="en-GB" sz="5400" b="1" dirty="0" smtClean="0">
                <a:latin typeface="Verdana" panose="020B0604030504040204" pitchFamily="34" charset="0"/>
                <a:ea typeface="Verdana" panose="020B0604030504040204" pitchFamily="34" charset="0"/>
                <a:cs typeface="Verdana" panose="020B0604030504040204" pitchFamily="34" charset="0"/>
              </a:rPr>
              <a:t>grounds </a:t>
            </a:r>
            <a:r>
              <a:rPr lang="en-GB" sz="5400" b="1" dirty="0">
                <a:latin typeface="Verdana" panose="020B0604030504040204" pitchFamily="34" charset="0"/>
                <a:ea typeface="Verdana" panose="020B0604030504040204" pitchFamily="34" charset="0"/>
                <a:cs typeface="Verdana" panose="020B0604030504040204" pitchFamily="34" charset="0"/>
              </a:rPr>
              <a:t>and safeguarding of rights and freedoms of the research subjects. </a:t>
            </a:r>
          </a:p>
        </p:txBody>
      </p:sp>
    </p:spTree>
    <p:extLst>
      <p:ext uri="{BB962C8B-B14F-4D97-AF65-F5344CB8AC3E}">
        <p14:creationId xmlns:p14="http://schemas.microsoft.com/office/powerpoint/2010/main" val="3338348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Tijdelijke aanduiding voor afbeelding 5">
            <a:extLst>
              <a:ext uri="{FF2B5EF4-FFF2-40B4-BE49-F238E27FC236}">
                <a16:creationId xmlns:a16="http://schemas.microsoft.com/office/drawing/2014/main" id="{605ED236-272E-3441-82F8-3F952AA09E5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9202400" cy="10441236"/>
          </a:xfrm>
          <a:prstGeom prst="rect">
            <a:avLst/>
          </a:prstGeom>
        </p:spPr>
      </p:pic>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6985379" cy="1127760"/>
          </a:xfrm>
        </p:spPr>
        <p:txBody>
          <a:bodyPr/>
          <a:lstStyle/>
          <a:p>
            <a:pPr algn="l"/>
            <a:r>
              <a:rPr lang="en-GB" dirty="0"/>
              <a:t>QUESTION 3</a:t>
            </a:r>
          </a:p>
        </p:txBody>
      </p:sp>
      <p:sp>
        <p:nvSpPr>
          <p:cNvPr id="2" name="Rechthoek 1">
            <a:extLst>
              <a:ext uri="{FF2B5EF4-FFF2-40B4-BE49-F238E27FC236}">
                <a16:creationId xmlns:a16="http://schemas.microsoft.com/office/drawing/2014/main" id="{3D902947-5192-CE41-AF94-019660D25513}"/>
              </a:ext>
            </a:extLst>
          </p:cNvPr>
          <p:cNvSpPr/>
          <p:nvPr/>
        </p:nvSpPr>
        <p:spPr>
          <a:xfrm>
            <a:off x="-5430" y="0"/>
            <a:ext cx="19207830" cy="8977980"/>
          </a:xfrm>
          <a:prstGeom prst="rect">
            <a:avLst/>
          </a:prstGeom>
          <a:gradFill flip="none" rotWithShape="1">
            <a:gsLst>
              <a:gs pos="59000">
                <a:srgbClr val="FFFFFF">
                  <a:alpha val="80000"/>
                </a:srgbClr>
              </a:gs>
              <a:gs pos="0">
                <a:schemeClr val="bg1">
                  <a:alpha val="90000"/>
                </a:scheme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kstvak 13">
            <a:extLst>
              <a:ext uri="{FF2B5EF4-FFF2-40B4-BE49-F238E27FC236}">
                <a16:creationId xmlns:a16="http://schemas.microsoft.com/office/drawing/2014/main" id="{8627E278-1243-8C4A-93F3-D6E9E46AE61A}"/>
              </a:ext>
            </a:extLst>
          </p:cNvPr>
          <p:cNvSpPr txBox="1"/>
          <p:nvPr/>
        </p:nvSpPr>
        <p:spPr>
          <a:xfrm>
            <a:off x="816224" y="638649"/>
            <a:ext cx="15535051" cy="2308324"/>
          </a:xfrm>
          <a:prstGeom prst="rect">
            <a:avLst/>
          </a:prstGeom>
          <a:noFill/>
        </p:spPr>
        <p:txBody>
          <a:bodyPr wrap="square" rtlCol="0" anchor="t">
            <a:spAutoFit/>
          </a:bodyPr>
          <a:lstStyle/>
          <a:p>
            <a:r>
              <a:rPr lang="en-GB" sz="4800" b="1" dirty="0">
                <a:solidFill>
                  <a:srgbClr val="F58024"/>
                </a:solidFill>
                <a:latin typeface="Verdana" panose="020B0604030504040204" pitchFamily="34" charset="0"/>
                <a:ea typeface="Verdana" panose="020B0604030504040204" pitchFamily="34" charset="0"/>
                <a:cs typeface="Verdana" panose="020B0604030504040204" pitchFamily="34" charset="0"/>
              </a:rPr>
              <a:t>Do you always have to ask permission in advance from the participants in your study for the processing of their personal data?</a:t>
            </a:r>
          </a:p>
        </p:txBody>
      </p:sp>
      <p:sp>
        <p:nvSpPr>
          <p:cNvPr id="15" name="Tekstvak 14">
            <a:extLst>
              <a:ext uri="{FF2B5EF4-FFF2-40B4-BE49-F238E27FC236}">
                <a16:creationId xmlns:a16="http://schemas.microsoft.com/office/drawing/2014/main" id="{8FC99D8C-3958-B145-8003-718D1A07E1DD}"/>
              </a:ext>
            </a:extLst>
          </p:cNvPr>
          <p:cNvSpPr txBox="1"/>
          <p:nvPr/>
        </p:nvSpPr>
        <p:spPr>
          <a:xfrm>
            <a:off x="7512967" y="3653326"/>
            <a:ext cx="10657185" cy="3785652"/>
          </a:xfrm>
          <a:prstGeom prst="rect">
            <a:avLst/>
          </a:prstGeom>
          <a:noFill/>
        </p:spPr>
        <p:txBody>
          <a:bodyPr wrap="square" rtlCol="0" anchor="t">
            <a:spAutoFit/>
          </a:bodyPr>
          <a:lstStyle/>
          <a:p>
            <a:pPr algn="r"/>
            <a:r>
              <a:rPr lang="en-GB" sz="4800" b="1" dirty="0">
                <a:latin typeface="Verdana" panose="020B0604030504040204" pitchFamily="34" charset="0"/>
                <a:ea typeface="Verdana" panose="020B0604030504040204" pitchFamily="34" charset="0"/>
                <a:cs typeface="Verdana" panose="020B0604030504040204" pitchFamily="34" charset="0"/>
              </a:rPr>
              <a:t>No. Permission is only one of the legitimate grounds; the </a:t>
            </a:r>
            <a:r>
              <a:rPr lang="en-GB" sz="4800" b="1" i="1" dirty="0">
                <a:latin typeface="Verdana" panose="020B0604030504040204" pitchFamily="34" charset="0"/>
                <a:ea typeface="Verdana" panose="020B0604030504040204" pitchFamily="34" charset="0"/>
                <a:cs typeface="Verdana" panose="020B0604030504040204" pitchFamily="34" charset="0"/>
              </a:rPr>
              <a:t>public interest of </a:t>
            </a:r>
            <a:r>
              <a:rPr lang="nl-NL" sz="4800" b="1" i="1" dirty="0">
                <a:latin typeface="Verdana" panose="020B0604030504040204" pitchFamily="34" charset="0"/>
                <a:ea typeface="Verdana" panose="020B0604030504040204" pitchFamily="34" charset="0"/>
                <a:cs typeface="Verdana" panose="020B0604030504040204" pitchFamily="34" charset="0"/>
              </a:rPr>
              <a:t/>
            </a:r>
            <a:br>
              <a:rPr lang="nl-NL" sz="4800" b="1" i="1" dirty="0">
                <a:latin typeface="Verdana" panose="020B0604030504040204" pitchFamily="34" charset="0"/>
                <a:ea typeface="Verdana" panose="020B0604030504040204" pitchFamily="34" charset="0"/>
                <a:cs typeface="Verdana" panose="020B0604030504040204" pitchFamily="34" charset="0"/>
              </a:rPr>
            </a:br>
            <a:r>
              <a:rPr lang="en-GB" sz="4800" b="1" i="1" dirty="0">
                <a:latin typeface="Verdana" panose="020B0604030504040204" pitchFamily="34" charset="0"/>
                <a:ea typeface="Verdana" panose="020B0604030504040204" pitchFamily="34" charset="0"/>
                <a:cs typeface="Verdana" panose="020B0604030504040204" pitchFamily="34" charset="0"/>
              </a:rPr>
              <a:t>society</a:t>
            </a:r>
            <a:r>
              <a:rPr lang="en-GB" sz="4800" b="1" dirty="0">
                <a:latin typeface="Verdana" panose="020B0604030504040204" pitchFamily="34" charset="0"/>
                <a:ea typeface="Verdana" panose="020B0604030504040204" pitchFamily="34" charset="0"/>
                <a:cs typeface="Verdana" panose="020B0604030504040204" pitchFamily="34" charset="0"/>
              </a:rPr>
              <a:t>, for instance, is another. </a:t>
            </a:r>
          </a:p>
        </p:txBody>
      </p:sp>
    </p:spTree>
    <p:extLst>
      <p:ext uri="{BB962C8B-B14F-4D97-AF65-F5344CB8AC3E}">
        <p14:creationId xmlns:p14="http://schemas.microsoft.com/office/powerpoint/2010/main" val="3305224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a:extLst>
              <a:ext uri="{FF2B5EF4-FFF2-40B4-BE49-F238E27FC236}">
                <a16:creationId xmlns:a16="http://schemas.microsoft.com/office/drawing/2014/main" id="{015B257E-AE71-334E-BA3E-D4ADAB539214}"/>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t="10" b="10"/>
          <a:stretch/>
        </p:blipFill>
        <p:spPr/>
      </p:pic>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6985379" cy="1127760"/>
          </a:xfrm>
        </p:spPr>
        <p:txBody>
          <a:bodyPr/>
          <a:lstStyle/>
          <a:p>
            <a:pPr algn="l"/>
            <a:r>
              <a:rPr lang="en-GB" dirty="0"/>
              <a:t>YOU AND THE GDPR</a:t>
            </a:r>
          </a:p>
        </p:txBody>
      </p:sp>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33762650"/>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fgeronde rechthoek 6">
            <a:extLst>
              <a:ext uri="{FF2B5EF4-FFF2-40B4-BE49-F238E27FC236}">
                <a16:creationId xmlns:a16="http://schemas.microsoft.com/office/drawing/2014/main" id="{BE68A36E-9435-6C47-8BA8-C0365D4C384C}"/>
              </a:ext>
            </a:extLst>
          </p:cNvPr>
          <p:cNvSpPr/>
          <p:nvPr/>
        </p:nvSpPr>
        <p:spPr>
          <a:xfrm>
            <a:off x="1428292" y="4968627"/>
            <a:ext cx="16057784" cy="2592288"/>
          </a:xfrm>
          <a:prstGeom prst="roundRect">
            <a:avLst>
              <a:gd name="adj" fmla="val 50000"/>
            </a:avLst>
          </a:prstGeom>
          <a:solidFill>
            <a:schemeClr val="bg1"/>
          </a:solidFill>
          <a:ln w="88900">
            <a:solidFill>
              <a:srgbClr val="F580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b="1" dirty="0">
                <a:solidFill>
                  <a:schemeClr val="tx1"/>
                </a:solidFill>
                <a:latin typeface="Verdana" panose="020B0604030504040204" pitchFamily="34" charset="0"/>
                <a:ea typeface="Verdana" panose="020B0604030504040204" pitchFamily="34" charset="0"/>
                <a:cs typeface="Verdana" panose="020B0604030504040204" pitchFamily="34" charset="0"/>
              </a:rPr>
              <a:t>100% </a:t>
            </a:r>
          </a:p>
          <a:p>
            <a:pPr algn="ctr"/>
            <a:r>
              <a:rPr lang="en-GB" sz="2800" b="1" dirty="0">
                <a:solidFill>
                  <a:srgbClr val="F58024"/>
                </a:solidFill>
                <a:latin typeface="Verdana" panose="020B0604030504040204" pitchFamily="34" charset="0"/>
                <a:ea typeface="Verdana" panose="020B0604030504040204" pitchFamily="34" charset="0"/>
                <a:cs typeface="Verdana" panose="020B0604030504040204" pitchFamily="34" charset="0"/>
              </a:rPr>
              <a:t>insight in the measures </a:t>
            </a:r>
            <a:r>
              <a:rPr lang="nl-NL" sz="2800" b="1" dirty="0">
                <a:solidFill>
                  <a:srgbClr val="F58024"/>
                </a:solidFill>
                <a:latin typeface="Verdana" panose="020B0604030504040204" pitchFamily="34" charset="0"/>
                <a:ea typeface="Verdana" panose="020B0604030504040204" pitchFamily="34" charset="0"/>
                <a:cs typeface="Verdana" panose="020B0604030504040204" pitchFamily="34" charset="0"/>
              </a:rPr>
              <a:t/>
            </a:r>
            <a:br>
              <a:rPr lang="nl-NL" sz="2800" b="1" dirty="0">
                <a:solidFill>
                  <a:srgbClr val="F58024"/>
                </a:solidFill>
                <a:latin typeface="Verdana" panose="020B0604030504040204" pitchFamily="34" charset="0"/>
                <a:ea typeface="Verdana" panose="020B0604030504040204" pitchFamily="34" charset="0"/>
                <a:cs typeface="Verdana" panose="020B0604030504040204" pitchFamily="34" charset="0"/>
              </a:rPr>
            </a:br>
            <a:r>
              <a:rPr lang="en-GB" sz="2800" b="1" dirty="0">
                <a:solidFill>
                  <a:srgbClr val="F58024"/>
                </a:solidFill>
                <a:latin typeface="Verdana" panose="020B0604030504040204" pitchFamily="34" charset="0"/>
                <a:ea typeface="Verdana" panose="020B0604030504040204" pitchFamily="34" charset="0"/>
                <a:cs typeface="Verdana" panose="020B0604030504040204" pitchFamily="34" charset="0"/>
              </a:rPr>
              <a:t>you have to take</a:t>
            </a:r>
            <a:endParaRPr lang="en-GB" sz="2800" i="1" dirty="0">
              <a:solidFill>
                <a:srgbClr val="F58024"/>
              </a:solidFill>
              <a:latin typeface="Verdana" panose="020B0604030504040204" pitchFamily="34" charset="0"/>
              <a:ea typeface="Verdana" panose="020B0604030504040204" pitchFamily="34" charset="0"/>
              <a:cs typeface="Verdana" panose="020B0604030504040204" pitchFamily="34" charset="0"/>
            </a:endParaRPr>
          </a:p>
        </p:txBody>
      </p:sp>
      <p:grpSp>
        <p:nvGrpSpPr>
          <p:cNvPr id="3" name="Groep 2">
            <a:extLst>
              <a:ext uri="{FF2B5EF4-FFF2-40B4-BE49-F238E27FC236}">
                <a16:creationId xmlns:a16="http://schemas.microsoft.com/office/drawing/2014/main" id="{A2E1767D-559F-F74E-928A-5D4BEBDB28F6}"/>
              </a:ext>
            </a:extLst>
          </p:cNvPr>
          <p:cNvGrpSpPr/>
          <p:nvPr/>
        </p:nvGrpSpPr>
        <p:grpSpPr>
          <a:xfrm>
            <a:off x="1428292" y="4968627"/>
            <a:ext cx="13141156" cy="2592288"/>
            <a:chOff x="1428292" y="4968627"/>
            <a:chExt cx="13141156" cy="2592288"/>
          </a:xfrm>
        </p:grpSpPr>
        <p:sp>
          <p:nvSpPr>
            <p:cNvPr id="35" name="Vrije vorm 34">
              <a:extLst>
                <a:ext uri="{FF2B5EF4-FFF2-40B4-BE49-F238E27FC236}">
                  <a16:creationId xmlns:a16="http://schemas.microsoft.com/office/drawing/2014/main" id="{4635C0FC-510D-E44F-9EB5-E8FB822A7AFA}"/>
                </a:ext>
              </a:extLst>
            </p:cNvPr>
            <p:cNvSpPr/>
            <p:nvPr/>
          </p:nvSpPr>
          <p:spPr>
            <a:xfrm>
              <a:off x="1428292" y="4968627"/>
              <a:ext cx="11472674" cy="2592288"/>
            </a:xfrm>
            <a:custGeom>
              <a:avLst/>
              <a:gdLst>
                <a:gd name="connsiteX0" fmla="*/ 1296144 w 11472674"/>
                <a:gd name="connsiteY0" fmla="*/ 0 h 2592288"/>
                <a:gd name="connsiteX1" fmla="*/ 11472674 w 11472674"/>
                <a:gd name="connsiteY1" fmla="*/ 0 h 2592288"/>
                <a:gd name="connsiteX2" fmla="*/ 11472674 w 11472674"/>
                <a:gd name="connsiteY2" fmla="*/ 2592288 h 2592288"/>
                <a:gd name="connsiteX3" fmla="*/ 1296144 w 11472674"/>
                <a:gd name="connsiteY3" fmla="*/ 2592288 h 2592288"/>
                <a:gd name="connsiteX4" fmla="*/ 0 w 11472674"/>
                <a:gd name="connsiteY4" fmla="*/ 1296144 h 2592288"/>
                <a:gd name="connsiteX5" fmla="*/ 1296144 w 11472674"/>
                <a:gd name="connsiteY5" fmla="*/ 0 h 2592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72674" h="2592288">
                  <a:moveTo>
                    <a:pt x="1296144" y="0"/>
                  </a:moveTo>
                  <a:lnTo>
                    <a:pt x="11472674" y="0"/>
                  </a:lnTo>
                  <a:lnTo>
                    <a:pt x="11472674" y="2592288"/>
                  </a:lnTo>
                  <a:lnTo>
                    <a:pt x="1296144" y="2592288"/>
                  </a:lnTo>
                  <a:cubicBezTo>
                    <a:pt x="580303" y="2592288"/>
                    <a:pt x="0" y="2011985"/>
                    <a:pt x="0" y="1296144"/>
                  </a:cubicBezTo>
                  <a:cubicBezTo>
                    <a:pt x="0" y="580303"/>
                    <a:pt x="580303" y="0"/>
                    <a:pt x="1296144" y="0"/>
                  </a:cubicBezTo>
                  <a:close/>
                </a:path>
              </a:pathLst>
            </a:custGeom>
            <a:solidFill>
              <a:srgbClr val="F58024"/>
            </a:solidFill>
            <a:ln w="88900">
              <a:solidFill>
                <a:srgbClr val="F580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b="1" dirty="0">
                  <a:solidFill>
                    <a:schemeClr val="tx1"/>
                  </a:solidFill>
                  <a:latin typeface="Verdana" panose="020B0604030504040204" pitchFamily="34" charset="0"/>
                  <a:ea typeface="Verdana" panose="020B0604030504040204" pitchFamily="34" charset="0"/>
                  <a:cs typeface="Verdana" panose="020B0604030504040204" pitchFamily="34" charset="0"/>
                </a:rPr>
                <a:t>80%</a:t>
              </a:r>
            </a:p>
          </p:txBody>
        </p:sp>
        <p:sp>
          <p:nvSpPr>
            <p:cNvPr id="2" name="Rechthoek 1">
              <a:extLst>
                <a:ext uri="{FF2B5EF4-FFF2-40B4-BE49-F238E27FC236}">
                  <a16:creationId xmlns:a16="http://schemas.microsoft.com/office/drawing/2014/main" id="{F7EE6F28-BA3B-BD4E-B942-91257274059E}"/>
                </a:ext>
              </a:extLst>
            </p:cNvPr>
            <p:cNvSpPr/>
            <p:nvPr/>
          </p:nvSpPr>
          <p:spPr>
            <a:xfrm>
              <a:off x="11833448" y="5022000"/>
              <a:ext cx="2736000" cy="2498400"/>
            </a:xfrm>
            <a:prstGeom prst="rect">
              <a:avLst/>
            </a:prstGeom>
            <a:gradFill>
              <a:gsLst>
                <a:gs pos="0">
                  <a:schemeClr val="bg1"/>
                </a:gs>
                <a:gs pos="100000">
                  <a:srgbClr val="F58024"/>
                </a:gs>
                <a:gs pos="100000">
                  <a:srgbClr val="F58024"/>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41" name="Vrije vorm 40">
            <a:extLst>
              <a:ext uri="{FF2B5EF4-FFF2-40B4-BE49-F238E27FC236}">
                <a16:creationId xmlns:a16="http://schemas.microsoft.com/office/drawing/2014/main" id="{162D1098-E159-444B-A662-C7C10013A252}"/>
              </a:ext>
            </a:extLst>
          </p:cNvPr>
          <p:cNvSpPr/>
          <p:nvPr/>
        </p:nvSpPr>
        <p:spPr>
          <a:xfrm>
            <a:off x="2684756" y="-72301"/>
            <a:ext cx="9813011" cy="3955374"/>
          </a:xfrm>
          <a:custGeom>
            <a:avLst/>
            <a:gdLst>
              <a:gd name="connsiteX0" fmla="*/ 0 w 9241160"/>
              <a:gd name="connsiteY0" fmla="*/ 0 h 3960515"/>
              <a:gd name="connsiteX1" fmla="*/ 9241160 w 9241160"/>
              <a:gd name="connsiteY1" fmla="*/ 0 h 3960515"/>
              <a:gd name="connsiteX2" fmla="*/ 9241160 w 9241160"/>
              <a:gd name="connsiteY2" fmla="*/ 3132406 h 3960515"/>
              <a:gd name="connsiteX3" fmla="*/ 8413051 w 9241160"/>
              <a:gd name="connsiteY3" fmla="*/ 3960515 h 3960515"/>
              <a:gd name="connsiteX4" fmla="*/ 0 w 9241160"/>
              <a:gd name="connsiteY4" fmla="*/ 3960515 h 39605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41160" h="3960515">
                <a:moveTo>
                  <a:pt x="0" y="0"/>
                </a:moveTo>
                <a:lnTo>
                  <a:pt x="9241160" y="0"/>
                </a:lnTo>
                <a:lnTo>
                  <a:pt x="9241160" y="3132406"/>
                </a:lnTo>
                <a:cubicBezTo>
                  <a:pt x="9241160" y="3589758"/>
                  <a:pt x="8870403" y="3960515"/>
                  <a:pt x="8413051" y="3960515"/>
                </a:cubicBezTo>
                <a:lnTo>
                  <a:pt x="0" y="3960515"/>
                </a:lnTo>
                <a:close/>
              </a:path>
            </a:pathLst>
          </a:custGeom>
          <a:solidFill>
            <a:schemeClr val="bg1"/>
          </a:solidFill>
          <a:ln w="88900">
            <a:solidFill>
              <a:srgbClr val="F580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Vrije vorm 27">
            <a:extLst>
              <a:ext uri="{FF2B5EF4-FFF2-40B4-BE49-F238E27FC236}">
                <a16:creationId xmlns:a16="http://schemas.microsoft.com/office/drawing/2014/main" id="{A3B68584-0F68-794E-B848-F4027701E94A}"/>
              </a:ext>
            </a:extLst>
          </p:cNvPr>
          <p:cNvSpPr/>
          <p:nvPr/>
        </p:nvSpPr>
        <p:spPr>
          <a:xfrm>
            <a:off x="0" y="-72008"/>
            <a:ext cx="8654517" cy="3960515"/>
          </a:xfrm>
          <a:custGeom>
            <a:avLst/>
            <a:gdLst>
              <a:gd name="connsiteX0" fmla="*/ 0 w 9241160"/>
              <a:gd name="connsiteY0" fmla="*/ 0 h 3960515"/>
              <a:gd name="connsiteX1" fmla="*/ 9241160 w 9241160"/>
              <a:gd name="connsiteY1" fmla="*/ 0 h 3960515"/>
              <a:gd name="connsiteX2" fmla="*/ 9241160 w 9241160"/>
              <a:gd name="connsiteY2" fmla="*/ 3132406 h 3960515"/>
              <a:gd name="connsiteX3" fmla="*/ 8413051 w 9241160"/>
              <a:gd name="connsiteY3" fmla="*/ 3960515 h 3960515"/>
              <a:gd name="connsiteX4" fmla="*/ 0 w 9241160"/>
              <a:gd name="connsiteY4" fmla="*/ 3960515 h 39605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41160" h="3960515">
                <a:moveTo>
                  <a:pt x="0" y="0"/>
                </a:moveTo>
                <a:lnTo>
                  <a:pt x="9241160" y="0"/>
                </a:lnTo>
                <a:lnTo>
                  <a:pt x="9241160" y="3132406"/>
                </a:lnTo>
                <a:cubicBezTo>
                  <a:pt x="9241160" y="3589758"/>
                  <a:pt x="8870403" y="3960515"/>
                  <a:pt x="8413051" y="3960515"/>
                </a:cubicBezTo>
                <a:lnTo>
                  <a:pt x="0" y="3960515"/>
                </a:lnTo>
                <a:close/>
              </a:path>
            </a:pathLst>
          </a:custGeom>
          <a:solidFill>
            <a:srgbClr val="F58024"/>
          </a:solidFill>
          <a:ln w="88900">
            <a:solidFill>
              <a:srgbClr val="F580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hthoek 3">
            <a:extLst>
              <a:ext uri="{FF2B5EF4-FFF2-40B4-BE49-F238E27FC236}">
                <a16:creationId xmlns:a16="http://schemas.microsoft.com/office/drawing/2014/main" id="{14726D42-515B-F549-8238-EFE29550E985}"/>
              </a:ext>
            </a:extLst>
          </p:cNvPr>
          <p:cNvSpPr/>
          <p:nvPr/>
        </p:nvSpPr>
        <p:spPr>
          <a:xfrm>
            <a:off x="600200" y="360115"/>
            <a:ext cx="7345281" cy="3139321"/>
          </a:xfrm>
          <a:prstGeom prst="rect">
            <a:avLst/>
          </a:prstGeom>
        </p:spPr>
        <p:txBody>
          <a:bodyPr wrap="none">
            <a:spAutoFit/>
          </a:bodyPr>
          <a:lstStyle/>
          <a:p>
            <a:pPr>
              <a:lnSpc>
                <a:spcPct val="150000"/>
              </a:lnSpc>
            </a:pPr>
            <a:r>
              <a:rPr lang="en-GB" sz="4400" b="1" dirty="0">
                <a:latin typeface="Verdana" panose="020B0604030504040204" pitchFamily="34" charset="0"/>
                <a:ea typeface="Verdana" panose="020B0604030504040204" pitchFamily="34" charset="0"/>
                <a:cs typeface="Verdana" panose="020B0604030504040204" pitchFamily="34" charset="0"/>
              </a:rPr>
              <a:t>G</a:t>
            </a: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eneral </a:t>
            </a:r>
          </a:p>
          <a:p>
            <a:pPr>
              <a:lnSpc>
                <a:spcPct val="150000"/>
              </a:lnSpc>
            </a:pPr>
            <a:r>
              <a:rPr lang="en-GB" sz="4400" b="1" dirty="0">
                <a:latin typeface="Verdana" panose="020B0604030504040204" pitchFamily="34" charset="0"/>
                <a:ea typeface="Verdana" panose="020B0604030504040204" pitchFamily="34" charset="0"/>
                <a:cs typeface="Verdana" panose="020B0604030504040204" pitchFamily="34" charset="0"/>
              </a:rPr>
              <a:t>D</a:t>
            </a: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ata Protection </a:t>
            </a:r>
          </a:p>
          <a:p>
            <a:pPr>
              <a:lnSpc>
                <a:spcPct val="150000"/>
              </a:lnSpc>
            </a:pPr>
            <a:r>
              <a:rPr lang="en-GB" sz="4400" b="1" dirty="0">
                <a:latin typeface="Verdana" panose="020B0604030504040204" pitchFamily="34" charset="0"/>
                <a:ea typeface="Verdana" panose="020B0604030504040204" pitchFamily="34" charset="0"/>
                <a:cs typeface="Verdana" panose="020B0604030504040204" pitchFamily="34" charset="0"/>
              </a:rPr>
              <a:t>R</a:t>
            </a: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egulation</a:t>
            </a:r>
          </a:p>
        </p:txBody>
      </p:sp>
      <p:grpSp>
        <p:nvGrpSpPr>
          <p:cNvPr id="25" name="Groep 24">
            <a:extLst>
              <a:ext uri="{FF2B5EF4-FFF2-40B4-BE49-F238E27FC236}">
                <a16:creationId xmlns:a16="http://schemas.microsoft.com/office/drawing/2014/main" id="{DBF7BEA6-4554-B442-B39A-91010ACF4EF3}"/>
              </a:ext>
            </a:extLst>
          </p:cNvPr>
          <p:cNvGrpSpPr/>
          <p:nvPr/>
        </p:nvGrpSpPr>
        <p:grpSpPr>
          <a:xfrm>
            <a:off x="2256384" y="7849021"/>
            <a:ext cx="2627642" cy="1587699"/>
            <a:chOff x="2400400" y="6264771"/>
            <a:chExt cx="2627642" cy="1587699"/>
          </a:xfrm>
        </p:grpSpPr>
        <p:grpSp>
          <p:nvGrpSpPr>
            <p:cNvPr id="14" name="Groepeer">
              <a:extLst>
                <a:ext uri="{FF2B5EF4-FFF2-40B4-BE49-F238E27FC236}">
                  <a16:creationId xmlns:a16="http://schemas.microsoft.com/office/drawing/2014/main" id="{D70103E2-EF80-E64C-8CC8-CB0CECFDE94F}"/>
                </a:ext>
              </a:extLst>
            </p:cNvPr>
            <p:cNvGrpSpPr/>
            <p:nvPr/>
          </p:nvGrpSpPr>
          <p:grpSpPr>
            <a:xfrm>
              <a:off x="2631044" y="6689387"/>
              <a:ext cx="2153359" cy="1163083"/>
              <a:chOff x="0" y="0"/>
              <a:chExt cx="6860537" cy="3705546"/>
            </a:xfrm>
          </p:grpSpPr>
          <p:sp>
            <p:nvSpPr>
              <p:cNvPr id="15" name="Man">
                <a:extLst>
                  <a:ext uri="{FF2B5EF4-FFF2-40B4-BE49-F238E27FC236}">
                    <a16:creationId xmlns:a16="http://schemas.microsoft.com/office/drawing/2014/main" id="{4462AA66-9E5A-F343-AE60-DB9574092B09}"/>
                  </a:ext>
                </a:extLst>
              </p:cNvPr>
              <p:cNvSpPr/>
              <p:nvPr/>
            </p:nvSpPr>
            <p:spPr>
              <a:xfrm>
                <a:off x="5555063" y="335256"/>
                <a:ext cx="1305475" cy="3370291"/>
              </a:xfrm>
              <a:custGeom>
                <a:avLst/>
                <a:gdLst/>
                <a:ahLst/>
                <a:cxnLst>
                  <a:cxn ang="0">
                    <a:pos x="wd2" y="hd2"/>
                  </a:cxn>
                  <a:cxn ang="5400000">
                    <a:pos x="wd2" y="hd2"/>
                  </a:cxn>
                  <a:cxn ang="10800000">
                    <a:pos x="wd2" y="hd2"/>
                  </a:cxn>
                  <a:cxn ang="16200000">
                    <a:pos x="wd2" y="hd2"/>
                  </a:cxn>
                </a:cxnLst>
                <a:rect l="0" t="0" r="r" b="b"/>
                <a:pathLst>
                  <a:path w="21470" h="21502" extrusionOk="0">
                    <a:moveTo>
                      <a:pt x="10246" y="10"/>
                    </a:moveTo>
                    <a:cubicBezTo>
                      <a:pt x="9651" y="39"/>
                      <a:pt x="9052" y="142"/>
                      <a:pt x="8490" y="331"/>
                    </a:cubicBezTo>
                    <a:cubicBezTo>
                      <a:pt x="7409" y="697"/>
                      <a:pt x="7827" y="1471"/>
                      <a:pt x="7827" y="1471"/>
                    </a:cubicBezTo>
                    <a:cubicBezTo>
                      <a:pt x="7827" y="1471"/>
                      <a:pt x="7467" y="1472"/>
                      <a:pt x="7689" y="1837"/>
                    </a:cubicBezTo>
                    <a:cubicBezTo>
                      <a:pt x="7827" y="2069"/>
                      <a:pt x="7730" y="2122"/>
                      <a:pt x="8174" y="2197"/>
                    </a:cubicBezTo>
                    <a:cubicBezTo>
                      <a:pt x="8285" y="2477"/>
                      <a:pt x="8629" y="2493"/>
                      <a:pt x="8629" y="2983"/>
                    </a:cubicBezTo>
                    <a:cubicBezTo>
                      <a:pt x="8629" y="2988"/>
                      <a:pt x="8355" y="2978"/>
                      <a:pt x="8161" y="3134"/>
                    </a:cubicBezTo>
                    <a:cubicBezTo>
                      <a:pt x="8106" y="3177"/>
                      <a:pt x="8049" y="3322"/>
                      <a:pt x="7827" y="3359"/>
                    </a:cubicBezTo>
                    <a:cubicBezTo>
                      <a:pt x="6842" y="3542"/>
                      <a:pt x="4636" y="3731"/>
                      <a:pt x="4095" y="3941"/>
                    </a:cubicBezTo>
                    <a:cubicBezTo>
                      <a:pt x="3332" y="4237"/>
                      <a:pt x="185" y="6557"/>
                      <a:pt x="185" y="6783"/>
                    </a:cubicBezTo>
                    <a:cubicBezTo>
                      <a:pt x="185" y="7133"/>
                      <a:pt x="112" y="7369"/>
                      <a:pt x="306" y="7546"/>
                    </a:cubicBezTo>
                    <a:cubicBezTo>
                      <a:pt x="1138" y="8300"/>
                      <a:pt x="2140" y="9548"/>
                      <a:pt x="3388" y="10139"/>
                    </a:cubicBezTo>
                    <a:cubicBezTo>
                      <a:pt x="3555" y="10220"/>
                      <a:pt x="3874" y="10313"/>
                      <a:pt x="4290" y="10366"/>
                    </a:cubicBezTo>
                    <a:cubicBezTo>
                      <a:pt x="4706" y="10420"/>
                      <a:pt x="5414" y="10539"/>
                      <a:pt x="5400" y="10636"/>
                    </a:cubicBezTo>
                    <a:cubicBezTo>
                      <a:pt x="5261" y="11507"/>
                      <a:pt x="4984" y="13595"/>
                      <a:pt x="4775" y="14591"/>
                    </a:cubicBezTo>
                    <a:cubicBezTo>
                      <a:pt x="4637" y="15242"/>
                      <a:pt x="4526" y="15984"/>
                      <a:pt x="4429" y="16447"/>
                    </a:cubicBezTo>
                    <a:cubicBezTo>
                      <a:pt x="4262" y="17244"/>
                      <a:pt x="4221" y="18180"/>
                      <a:pt x="3666" y="19165"/>
                    </a:cubicBezTo>
                    <a:cubicBezTo>
                      <a:pt x="3416" y="19617"/>
                      <a:pt x="2972" y="20214"/>
                      <a:pt x="3250" y="20214"/>
                    </a:cubicBezTo>
                    <a:cubicBezTo>
                      <a:pt x="2833" y="20612"/>
                      <a:pt x="1236" y="20827"/>
                      <a:pt x="432" y="20913"/>
                    </a:cubicBezTo>
                    <a:cubicBezTo>
                      <a:pt x="154" y="20940"/>
                      <a:pt x="-25" y="21043"/>
                      <a:pt x="3" y="21156"/>
                    </a:cubicBezTo>
                    <a:lnTo>
                      <a:pt x="29" y="21225"/>
                    </a:lnTo>
                    <a:cubicBezTo>
                      <a:pt x="43" y="21311"/>
                      <a:pt x="324" y="21344"/>
                      <a:pt x="393" y="21344"/>
                    </a:cubicBezTo>
                    <a:cubicBezTo>
                      <a:pt x="837" y="21376"/>
                      <a:pt x="2207" y="21461"/>
                      <a:pt x="3206" y="21305"/>
                    </a:cubicBezTo>
                    <a:cubicBezTo>
                      <a:pt x="4371" y="21128"/>
                      <a:pt x="5857" y="21247"/>
                      <a:pt x="7008" y="21188"/>
                    </a:cubicBezTo>
                    <a:cubicBezTo>
                      <a:pt x="7355" y="21171"/>
                      <a:pt x="7398" y="20692"/>
                      <a:pt x="7259" y="20471"/>
                    </a:cubicBezTo>
                    <a:cubicBezTo>
                      <a:pt x="7218" y="20407"/>
                      <a:pt x="7134" y="20375"/>
                      <a:pt x="7134" y="20375"/>
                    </a:cubicBezTo>
                    <a:lnTo>
                      <a:pt x="7190" y="20412"/>
                    </a:lnTo>
                    <a:cubicBezTo>
                      <a:pt x="7773" y="20434"/>
                      <a:pt x="8367" y="17905"/>
                      <a:pt x="8742" y="15860"/>
                    </a:cubicBezTo>
                    <a:cubicBezTo>
                      <a:pt x="8908" y="14999"/>
                      <a:pt x="10033" y="13116"/>
                      <a:pt x="10394" y="12497"/>
                    </a:cubicBezTo>
                    <a:cubicBezTo>
                      <a:pt x="10421" y="12443"/>
                      <a:pt x="10630" y="12443"/>
                      <a:pt x="10658" y="12497"/>
                    </a:cubicBezTo>
                    <a:cubicBezTo>
                      <a:pt x="10880" y="12987"/>
                      <a:pt x="11168" y="14031"/>
                      <a:pt x="11473" y="14757"/>
                    </a:cubicBezTo>
                    <a:cubicBezTo>
                      <a:pt x="11542" y="14924"/>
                      <a:pt x="11753" y="15564"/>
                      <a:pt x="11781" y="15968"/>
                    </a:cubicBezTo>
                    <a:cubicBezTo>
                      <a:pt x="11892" y="17206"/>
                      <a:pt x="11572" y="19842"/>
                      <a:pt x="12002" y="20175"/>
                    </a:cubicBezTo>
                    <a:cubicBezTo>
                      <a:pt x="12002" y="20175"/>
                      <a:pt x="11906" y="20682"/>
                      <a:pt x="11490" y="21053"/>
                    </a:cubicBezTo>
                    <a:cubicBezTo>
                      <a:pt x="10908" y="21575"/>
                      <a:pt x="13763" y="21580"/>
                      <a:pt x="14568" y="21381"/>
                    </a:cubicBezTo>
                    <a:cubicBezTo>
                      <a:pt x="15608" y="21128"/>
                      <a:pt x="14986" y="20682"/>
                      <a:pt x="15028" y="20488"/>
                    </a:cubicBezTo>
                    <a:cubicBezTo>
                      <a:pt x="15125" y="20316"/>
                      <a:pt x="15333" y="20316"/>
                      <a:pt x="15444" y="19950"/>
                    </a:cubicBezTo>
                    <a:cubicBezTo>
                      <a:pt x="15763" y="18841"/>
                      <a:pt x="15485" y="17442"/>
                      <a:pt x="15513" y="16318"/>
                    </a:cubicBezTo>
                    <a:cubicBezTo>
                      <a:pt x="15527" y="15946"/>
                      <a:pt x="15886" y="15230"/>
                      <a:pt x="15886" y="14229"/>
                    </a:cubicBezTo>
                    <a:cubicBezTo>
                      <a:pt x="15886" y="13223"/>
                      <a:pt x="15888" y="12330"/>
                      <a:pt x="15721" y="11431"/>
                    </a:cubicBezTo>
                    <a:cubicBezTo>
                      <a:pt x="15610" y="10839"/>
                      <a:pt x="16110" y="10802"/>
                      <a:pt x="15652" y="10044"/>
                    </a:cubicBezTo>
                    <a:cubicBezTo>
                      <a:pt x="17247" y="10108"/>
                      <a:pt x="17453" y="10054"/>
                      <a:pt x="17967" y="9801"/>
                    </a:cubicBezTo>
                    <a:cubicBezTo>
                      <a:pt x="19312" y="9123"/>
                      <a:pt x="20798" y="7585"/>
                      <a:pt x="21062" y="7321"/>
                    </a:cubicBezTo>
                    <a:cubicBezTo>
                      <a:pt x="21575" y="7278"/>
                      <a:pt x="21546" y="6846"/>
                      <a:pt x="21296" y="6534"/>
                    </a:cubicBezTo>
                    <a:cubicBezTo>
                      <a:pt x="21226" y="6453"/>
                      <a:pt x="20909" y="6465"/>
                      <a:pt x="20854" y="6384"/>
                    </a:cubicBezTo>
                    <a:cubicBezTo>
                      <a:pt x="20424" y="5755"/>
                      <a:pt x="17691" y="4302"/>
                      <a:pt x="17247" y="3990"/>
                    </a:cubicBezTo>
                    <a:cubicBezTo>
                      <a:pt x="16859" y="3715"/>
                      <a:pt x="14264" y="3516"/>
                      <a:pt x="13376" y="3381"/>
                    </a:cubicBezTo>
                    <a:cubicBezTo>
                      <a:pt x="13237" y="3360"/>
                      <a:pt x="13085" y="3300"/>
                      <a:pt x="13029" y="3247"/>
                    </a:cubicBezTo>
                    <a:cubicBezTo>
                      <a:pt x="13001" y="3225"/>
                      <a:pt x="12988" y="3204"/>
                      <a:pt x="12960" y="3183"/>
                    </a:cubicBezTo>
                    <a:cubicBezTo>
                      <a:pt x="12724" y="2984"/>
                      <a:pt x="12392" y="2989"/>
                      <a:pt x="12392" y="2989"/>
                    </a:cubicBezTo>
                    <a:cubicBezTo>
                      <a:pt x="12350" y="2839"/>
                      <a:pt x="12319" y="2714"/>
                      <a:pt x="12444" y="2628"/>
                    </a:cubicBezTo>
                    <a:cubicBezTo>
                      <a:pt x="12610" y="2504"/>
                      <a:pt x="12750" y="2364"/>
                      <a:pt x="12847" y="2219"/>
                    </a:cubicBezTo>
                    <a:cubicBezTo>
                      <a:pt x="13041" y="2203"/>
                      <a:pt x="13196" y="2213"/>
                      <a:pt x="13376" y="1933"/>
                    </a:cubicBezTo>
                    <a:cubicBezTo>
                      <a:pt x="13445" y="1810"/>
                      <a:pt x="13748" y="1482"/>
                      <a:pt x="13276" y="1471"/>
                    </a:cubicBezTo>
                    <a:cubicBezTo>
                      <a:pt x="13373" y="1245"/>
                      <a:pt x="13679" y="444"/>
                      <a:pt x="12500" y="272"/>
                    </a:cubicBezTo>
                    <a:cubicBezTo>
                      <a:pt x="12154" y="223"/>
                      <a:pt x="12141" y="153"/>
                      <a:pt x="11989" y="126"/>
                    </a:cubicBezTo>
                    <a:cubicBezTo>
                      <a:pt x="11434" y="23"/>
                      <a:pt x="10841" y="-20"/>
                      <a:pt x="10246" y="10"/>
                    </a:cubicBezTo>
                    <a:close/>
                    <a:moveTo>
                      <a:pt x="16042" y="6038"/>
                    </a:moveTo>
                    <a:cubicBezTo>
                      <a:pt x="16175" y="6060"/>
                      <a:pt x="16316" y="6123"/>
                      <a:pt x="16371" y="6147"/>
                    </a:cubicBezTo>
                    <a:cubicBezTo>
                      <a:pt x="17342" y="6567"/>
                      <a:pt x="18104" y="6825"/>
                      <a:pt x="18201" y="6955"/>
                    </a:cubicBezTo>
                    <a:cubicBezTo>
                      <a:pt x="18270" y="7186"/>
                      <a:pt x="18326" y="7449"/>
                      <a:pt x="18326" y="7449"/>
                    </a:cubicBezTo>
                    <a:cubicBezTo>
                      <a:pt x="18326" y="7449"/>
                      <a:pt x="17454" y="9005"/>
                      <a:pt x="17052" y="9124"/>
                    </a:cubicBezTo>
                    <a:cubicBezTo>
                      <a:pt x="16802" y="9205"/>
                      <a:pt x="15790" y="8946"/>
                      <a:pt x="15236" y="8972"/>
                    </a:cubicBezTo>
                    <a:cubicBezTo>
                      <a:pt x="15236" y="8703"/>
                      <a:pt x="15249" y="8450"/>
                      <a:pt x="15305" y="7950"/>
                    </a:cubicBezTo>
                    <a:cubicBezTo>
                      <a:pt x="15374" y="7347"/>
                      <a:pt x="15692" y="6443"/>
                      <a:pt x="15747" y="6174"/>
                    </a:cubicBezTo>
                    <a:cubicBezTo>
                      <a:pt x="15782" y="6034"/>
                      <a:pt x="15908" y="6016"/>
                      <a:pt x="16042" y="6038"/>
                    </a:cubicBezTo>
                    <a:close/>
                    <a:moveTo>
                      <a:pt x="5001" y="6053"/>
                    </a:moveTo>
                    <a:cubicBezTo>
                      <a:pt x="5137" y="6043"/>
                      <a:pt x="5286" y="6074"/>
                      <a:pt x="5317" y="6131"/>
                    </a:cubicBezTo>
                    <a:cubicBezTo>
                      <a:pt x="5456" y="6389"/>
                      <a:pt x="5454" y="6740"/>
                      <a:pt x="5551" y="7133"/>
                    </a:cubicBezTo>
                    <a:cubicBezTo>
                      <a:pt x="5704" y="7752"/>
                      <a:pt x="5968" y="8369"/>
                      <a:pt x="5898" y="8735"/>
                    </a:cubicBezTo>
                    <a:cubicBezTo>
                      <a:pt x="5870" y="8918"/>
                      <a:pt x="5912" y="9091"/>
                      <a:pt x="5898" y="9107"/>
                    </a:cubicBezTo>
                    <a:cubicBezTo>
                      <a:pt x="5898" y="9107"/>
                      <a:pt x="5413" y="9295"/>
                      <a:pt x="5205" y="9322"/>
                    </a:cubicBezTo>
                    <a:cubicBezTo>
                      <a:pt x="4899" y="9355"/>
                      <a:pt x="4593" y="9462"/>
                      <a:pt x="4537" y="9430"/>
                    </a:cubicBezTo>
                    <a:cubicBezTo>
                      <a:pt x="4149" y="9150"/>
                      <a:pt x="3152" y="7622"/>
                      <a:pt x="3042" y="7385"/>
                    </a:cubicBezTo>
                    <a:cubicBezTo>
                      <a:pt x="3097" y="7251"/>
                      <a:pt x="3139" y="7062"/>
                      <a:pt x="3167" y="6965"/>
                    </a:cubicBezTo>
                    <a:cubicBezTo>
                      <a:pt x="3181" y="6922"/>
                      <a:pt x="3206" y="6884"/>
                      <a:pt x="3276" y="6852"/>
                    </a:cubicBezTo>
                    <a:cubicBezTo>
                      <a:pt x="3539" y="6701"/>
                      <a:pt x="4330" y="6260"/>
                      <a:pt x="4871" y="6077"/>
                    </a:cubicBezTo>
                    <a:cubicBezTo>
                      <a:pt x="4909" y="6063"/>
                      <a:pt x="4955" y="6057"/>
                      <a:pt x="5001" y="6053"/>
                    </a:cubicBezTo>
                    <a:close/>
                  </a:path>
                </a:pathLst>
              </a:custGeom>
              <a:solidFill>
                <a:schemeClr val="tx1"/>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a:p>
            </p:txBody>
          </p:sp>
          <p:sp>
            <p:nvSpPr>
              <p:cNvPr id="16" name="Vrouw">
                <a:extLst>
                  <a:ext uri="{FF2B5EF4-FFF2-40B4-BE49-F238E27FC236}">
                    <a16:creationId xmlns:a16="http://schemas.microsoft.com/office/drawing/2014/main" id="{609EE5AB-03B0-5D41-B25C-94948CF93884}"/>
                  </a:ext>
                </a:extLst>
              </p:cNvPr>
              <p:cNvSpPr/>
              <p:nvPr/>
            </p:nvSpPr>
            <p:spPr>
              <a:xfrm>
                <a:off x="-1" y="333772"/>
                <a:ext cx="1346879" cy="3371775"/>
              </a:xfrm>
              <a:custGeom>
                <a:avLst/>
                <a:gdLst/>
                <a:ahLst/>
                <a:cxnLst>
                  <a:cxn ang="0">
                    <a:pos x="wd2" y="hd2"/>
                  </a:cxn>
                  <a:cxn ang="5400000">
                    <a:pos x="wd2" y="hd2"/>
                  </a:cxn>
                  <a:cxn ang="10800000">
                    <a:pos x="wd2" y="hd2"/>
                  </a:cxn>
                  <a:cxn ang="16200000">
                    <a:pos x="wd2" y="hd2"/>
                  </a:cxn>
                </a:cxnLst>
                <a:rect l="0" t="0" r="r" b="b"/>
                <a:pathLst>
                  <a:path w="21387" h="21451" extrusionOk="0">
                    <a:moveTo>
                      <a:pt x="10767" y="3"/>
                    </a:moveTo>
                    <a:cubicBezTo>
                      <a:pt x="10163" y="-15"/>
                      <a:pt x="9173" y="50"/>
                      <a:pt x="8379" y="485"/>
                    </a:cubicBezTo>
                    <a:cubicBezTo>
                      <a:pt x="7869" y="770"/>
                      <a:pt x="7992" y="989"/>
                      <a:pt x="7147" y="1709"/>
                    </a:cubicBezTo>
                    <a:cubicBezTo>
                      <a:pt x="6047" y="2649"/>
                      <a:pt x="7909" y="2821"/>
                      <a:pt x="6636" y="3320"/>
                    </a:cubicBezTo>
                    <a:cubicBezTo>
                      <a:pt x="6113" y="3525"/>
                      <a:pt x="6502" y="3869"/>
                      <a:pt x="6502" y="3869"/>
                    </a:cubicBezTo>
                    <a:cubicBezTo>
                      <a:pt x="6394" y="3885"/>
                      <a:pt x="6207" y="3880"/>
                      <a:pt x="6099" y="3896"/>
                    </a:cubicBezTo>
                    <a:cubicBezTo>
                      <a:pt x="5550" y="3950"/>
                      <a:pt x="4864" y="4024"/>
                      <a:pt x="4314" y="4395"/>
                    </a:cubicBezTo>
                    <a:cubicBezTo>
                      <a:pt x="3537" y="4916"/>
                      <a:pt x="1662" y="6006"/>
                      <a:pt x="254" y="6893"/>
                    </a:cubicBezTo>
                    <a:cubicBezTo>
                      <a:pt x="241" y="6904"/>
                      <a:pt x="226" y="6914"/>
                      <a:pt x="212" y="6920"/>
                    </a:cubicBezTo>
                    <a:cubicBezTo>
                      <a:pt x="186" y="6941"/>
                      <a:pt x="160" y="6962"/>
                      <a:pt x="133" y="6978"/>
                    </a:cubicBezTo>
                    <a:cubicBezTo>
                      <a:pt x="-28" y="7113"/>
                      <a:pt x="-54" y="7253"/>
                      <a:pt x="120" y="7398"/>
                    </a:cubicBezTo>
                    <a:cubicBezTo>
                      <a:pt x="402" y="7629"/>
                      <a:pt x="494" y="7843"/>
                      <a:pt x="883" y="8241"/>
                    </a:cubicBezTo>
                    <a:cubicBezTo>
                      <a:pt x="1258" y="8633"/>
                      <a:pt x="2132" y="9064"/>
                      <a:pt x="2789" y="9483"/>
                    </a:cubicBezTo>
                    <a:cubicBezTo>
                      <a:pt x="2950" y="9591"/>
                      <a:pt x="2935" y="9681"/>
                      <a:pt x="3351" y="9923"/>
                    </a:cubicBezTo>
                    <a:cubicBezTo>
                      <a:pt x="3579" y="10057"/>
                      <a:pt x="3967" y="10040"/>
                      <a:pt x="3820" y="10040"/>
                    </a:cubicBezTo>
                    <a:cubicBezTo>
                      <a:pt x="4182" y="10051"/>
                      <a:pt x="4546" y="10004"/>
                      <a:pt x="4532" y="10025"/>
                    </a:cubicBezTo>
                    <a:cubicBezTo>
                      <a:pt x="4331" y="10627"/>
                      <a:pt x="4437" y="11347"/>
                      <a:pt x="4692" y="12094"/>
                    </a:cubicBezTo>
                    <a:cubicBezTo>
                      <a:pt x="4839" y="12561"/>
                      <a:pt x="6473" y="15069"/>
                      <a:pt x="6527" y="15493"/>
                    </a:cubicBezTo>
                    <a:cubicBezTo>
                      <a:pt x="6688" y="17357"/>
                      <a:pt x="7279" y="18781"/>
                      <a:pt x="7641" y="19603"/>
                    </a:cubicBezTo>
                    <a:cubicBezTo>
                      <a:pt x="7668" y="19651"/>
                      <a:pt x="7723" y="19673"/>
                      <a:pt x="7763" y="19673"/>
                    </a:cubicBezTo>
                    <a:cubicBezTo>
                      <a:pt x="7790" y="19673"/>
                      <a:pt x="7857" y="19684"/>
                      <a:pt x="7951" y="19700"/>
                    </a:cubicBezTo>
                    <a:cubicBezTo>
                      <a:pt x="7965" y="20098"/>
                      <a:pt x="8258" y="20001"/>
                      <a:pt x="7775" y="20313"/>
                    </a:cubicBezTo>
                    <a:cubicBezTo>
                      <a:pt x="7494" y="20495"/>
                      <a:pt x="6838" y="20688"/>
                      <a:pt x="6891" y="21026"/>
                    </a:cubicBezTo>
                    <a:cubicBezTo>
                      <a:pt x="6905" y="21150"/>
                      <a:pt x="6973" y="21215"/>
                      <a:pt x="7214" y="21307"/>
                    </a:cubicBezTo>
                    <a:cubicBezTo>
                      <a:pt x="7536" y="21419"/>
                      <a:pt x="8649" y="21585"/>
                      <a:pt x="9694" y="21268"/>
                    </a:cubicBezTo>
                    <a:cubicBezTo>
                      <a:pt x="10231" y="21107"/>
                      <a:pt x="9893" y="20801"/>
                      <a:pt x="10000" y="20672"/>
                    </a:cubicBezTo>
                    <a:cubicBezTo>
                      <a:pt x="10148" y="20511"/>
                      <a:pt x="10348" y="20420"/>
                      <a:pt x="10214" y="20027"/>
                    </a:cubicBezTo>
                    <a:cubicBezTo>
                      <a:pt x="10187" y="19947"/>
                      <a:pt x="10096" y="19803"/>
                      <a:pt x="10042" y="19690"/>
                    </a:cubicBezTo>
                    <a:cubicBezTo>
                      <a:pt x="10176" y="19669"/>
                      <a:pt x="10281" y="19642"/>
                      <a:pt x="10281" y="19609"/>
                    </a:cubicBezTo>
                    <a:cubicBezTo>
                      <a:pt x="10294" y="19174"/>
                      <a:pt x="10309" y="18942"/>
                      <a:pt x="10268" y="18287"/>
                    </a:cubicBezTo>
                    <a:cubicBezTo>
                      <a:pt x="10228" y="17798"/>
                      <a:pt x="10243" y="17454"/>
                      <a:pt x="10176" y="16944"/>
                    </a:cubicBezTo>
                    <a:cubicBezTo>
                      <a:pt x="10109" y="16390"/>
                      <a:pt x="10015" y="16449"/>
                      <a:pt x="9908" y="15896"/>
                    </a:cubicBezTo>
                    <a:cubicBezTo>
                      <a:pt x="9868" y="15660"/>
                      <a:pt x="9825" y="15434"/>
                      <a:pt x="9879" y="15193"/>
                    </a:cubicBezTo>
                    <a:cubicBezTo>
                      <a:pt x="9892" y="15101"/>
                      <a:pt x="9987" y="14456"/>
                      <a:pt x="10000" y="14365"/>
                    </a:cubicBezTo>
                    <a:cubicBezTo>
                      <a:pt x="10027" y="13312"/>
                      <a:pt x="10097" y="12899"/>
                      <a:pt x="10231" y="11852"/>
                    </a:cubicBezTo>
                    <a:cubicBezTo>
                      <a:pt x="10257" y="11766"/>
                      <a:pt x="10376" y="11717"/>
                      <a:pt x="10469" y="11803"/>
                    </a:cubicBezTo>
                    <a:cubicBezTo>
                      <a:pt x="11207" y="12464"/>
                      <a:pt x="11555" y="12812"/>
                      <a:pt x="12145" y="13452"/>
                    </a:cubicBezTo>
                    <a:cubicBezTo>
                      <a:pt x="12615" y="13962"/>
                      <a:pt x="13770" y="15290"/>
                      <a:pt x="13851" y="15532"/>
                    </a:cubicBezTo>
                    <a:cubicBezTo>
                      <a:pt x="13985" y="15978"/>
                      <a:pt x="14184" y="16417"/>
                      <a:pt x="14345" y="16965"/>
                    </a:cubicBezTo>
                    <a:cubicBezTo>
                      <a:pt x="14640" y="17948"/>
                      <a:pt x="15661" y="19270"/>
                      <a:pt x="15795" y="19517"/>
                    </a:cubicBezTo>
                    <a:cubicBezTo>
                      <a:pt x="15822" y="19565"/>
                      <a:pt x="15834" y="19592"/>
                      <a:pt x="15874" y="19630"/>
                    </a:cubicBezTo>
                    <a:cubicBezTo>
                      <a:pt x="15888" y="19640"/>
                      <a:pt x="16007" y="19658"/>
                      <a:pt x="16168" y="19663"/>
                    </a:cubicBezTo>
                    <a:cubicBezTo>
                      <a:pt x="16221" y="19851"/>
                      <a:pt x="16234" y="20173"/>
                      <a:pt x="15912" y="20420"/>
                    </a:cubicBezTo>
                    <a:cubicBezTo>
                      <a:pt x="15631" y="20641"/>
                      <a:pt x="16113" y="20946"/>
                      <a:pt x="16113" y="20946"/>
                    </a:cubicBezTo>
                    <a:cubicBezTo>
                      <a:pt x="16408" y="21042"/>
                      <a:pt x="16743" y="21091"/>
                      <a:pt x="17186" y="21080"/>
                    </a:cubicBezTo>
                    <a:cubicBezTo>
                      <a:pt x="17615" y="21075"/>
                      <a:pt x="17884" y="21161"/>
                      <a:pt x="17978" y="21187"/>
                    </a:cubicBezTo>
                    <a:cubicBezTo>
                      <a:pt x="18031" y="21204"/>
                      <a:pt x="18057" y="21209"/>
                      <a:pt x="18057" y="21209"/>
                    </a:cubicBezTo>
                    <a:cubicBezTo>
                      <a:pt x="18057" y="21209"/>
                      <a:pt x="19373" y="21440"/>
                      <a:pt x="20848" y="21344"/>
                    </a:cubicBezTo>
                    <a:cubicBezTo>
                      <a:pt x="21478" y="21317"/>
                      <a:pt x="21546" y="21161"/>
                      <a:pt x="21104" y="20946"/>
                    </a:cubicBezTo>
                    <a:cubicBezTo>
                      <a:pt x="20447" y="20618"/>
                      <a:pt x="19682" y="20571"/>
                      <a:pt x="19361" y="20367"/>
                    </a:cubicBezTo>
                    <a:cubicBezTo>
                      <a:pt x="18771" y="19991"/>
                      <a:pt x="18409" y="19910"/>
                      <a:pt x="18288" y="19620"/>
                    </a:cubicBezTo>
                    <a:cubicBezTo>
                      <a:pt x="18449" y="19598"/>
                      <a:pt x="18543" y="19583"/>
                      <a:pt x="18543" y="19583"/>
                    </a:cubicBezTo>
                    <a:cubicBezTo>
                      <a:pt x="18543" y="19583"/>
                      <a:pt x="18461" y="19087"/>
                      <a:pt x="18368" y="18765"/>
                    </a:cubicBezTo>
                    <a:cubicBezTo>
                      <a:pt x="18126" y="17922"/>
                      <a:pt x="18046" y="17332"/>
                      <a:pt x="17965" y="16870"/>
                    </a:cubicBezTo>
                    <a:cubicBezTo>
                      <a:pt x="17831" y="16053"/>
                      <a:pt x="17360" y="15671"/>
                      <a:pt x="17253" y="15402"/>
                    </a:cubicBezTo>
                    <a:cubicBezTo>
                      <a:pt x="16851" y="14452"/>
                      <a:pt x="16690" y="14372"/>
                      <a:pt x="16449" y="13378"/>
                    </a:cubicBezTo>
                    <a:cubicBezTo>
                      <a:pt x="16408" y="13195"/>
                      <a:pt x="16221" y="11911"/>
                      <a:pt x="15912" y="11159"/>
                    </a:cubicBezTo>
                    <a:cubicBezTo>
                      <a:pt x="15738" y="10734"/>
                      <a:pt x="15405" y="10370"/>
                      <a:pt x="15137" y="9967"/>
                    </a:cubicBezTo>
                    <a:cubicBezTo>
                      <a:pt x="15218" y="10096"/>
                      <a:pt x="15269" y="9913"/>
                      <a:pt x="15564" y="9886"/>
                    </a:cubicBezTo>
                    <a:cubicBezTo>
                      <a:pt x="16208" y="9832"/>
                      <a:pt x="16476" y="9686"/>
                      <a:pt x="16838" y="9498"/>
                    </a:cubicBezTo>
                    <a:cubicBezTo>
                      <a:pt x="17723" y="9020"/>
                      <a:pt x="20312" y="7812"/>
                      <a:pt x="20714" y="7469"/>
                    </a:cubicBezTo>
                    <a:cubicBezTo>
                      <a:pt x="20888" y="7318"/>
                      <a:pt x="21195" y="7000"/>
                      <a:pt x="21208" y="6839"/>
                    </a:cubicBezTo>
                    <a:cubicBezTo>
                      <a:pt x="21222" y="6646"/>
                      <a:pt x="20727" y="6421"/>
                      <a:pt x="20580" y="6292"/>
                    </a:cubicBezTo>
                    <a:cubicBezTo>
                      <a:pt x="20379" y="6120"/>
                      <a:pt x="19881" y="5825"/>
                      <a:pt x="19599" y="5669"/>
                    </a:cubicBezTo>
                    <a:cubicBezTo>
                      <a:pt x="18889" y="5277"/>
                      <a:pt x="18528" y="5179"/>
                      <a:pt x="17496" y="4690"/>
                    </a:cubicBezTo>
                    <a:cubicBezTo>
                      <a:pt x="17335" y="4615"/>
                      <a:pt x="16586" y="4008"/>
                      <a:pt x="15862" y="3884"/>
                    </a:cubicBezTo>
                    <a:cubicBezTo>
                      <a:pt x="15192" y="3766"/>
                      <a:pt x="13968" y="3767"/>
                      <a:pt x="13968" y="3767"/>
                    </a:cubicBezTo>
                    <a:cubicBezTo>
                      <a:pt x="14116" y="3536"/>
                      <a:pt x="13620" y="3418"/>
                      <a:pt x="13620" y="3149"/>
                    </a:cubicBezTo>
                    <a:cubicBezTo>
                      <a:pt x="13620" y="2607"/>
                      <a:pt x="15057" y="2853"/>
                      <a:pt x="13729" y="1365"/>
                    </a:cubicBezTo>
                    <a:cubicBezTo>
                      <a:pt x="13595" y="1220"/>
                      <a:pt x="13324" y="554"/>
                      <a:pt x="12426" y="334"/>
                    </a:cubicBezTo>
                    <a:cubicBezTo>
                      <a:pt x="12305" y="302"/>
                      <a:pt x="12051" y="279"/>
                      <a:pt x="11957" y="236"/>
                    </a:cubicBezTo>
                    <a:cubicBezTo>
                      <a:pt x="11796" y="172"/>
                      <a:pt x="11555" y="87"/>
                      <a:pt x="11219" y="38"/>
                    </a:cubicBezTo>
                    <a:cubicBezTo>
                      <a:pt x="11126" y="25"/>
                      <a:pt x="10968" y="9"/>
                      <a:pt x="10767" y="3"/>
                    </a:cubicBezTo>
                    <a:close/>
                    <a:moveTo>
                      <a:pt x="15514" y="5645"/>
                    </a:moveTo>
                    <a:cubicBezTo>
                      <a:pt x="15647" y="5640"/>
                      <a:pt x="15796" y="5665"/>
                      <a:pt x="15967" y="5723"/>
                    </a:cubicBezTo>
                    <a:cubicBezTo>
                      <a:pt x="16731" y="5981"/>
                      <a:pt x="18812" y="6904"/>
                      <a:pt x="18812" y="7022"/>
                    </a:cubicBezTo>
                    <a:cubicBezTo>
                      <a:pt x="18812" y="7113"/>
                      <a:pt x="18490" y="7365"/>
                      <a:pt x="17806" y="7838"/>
                    </a:cubicBezTo>
                    <a:cubicBezTo>
                      <a:pt x="17350" y="8155"/>
                      <a:pt x="16894" y="8365"/>
                      <a:pt x="16264" y="8763"/>
                    </a:cubicBezTo>
                    <a:cubicBezTo>
                      <a:pt x="16224" y="8790"/>
                      <a:pt x="15967" y="8972"/>
                      <a:pt x="15686" y="8961"/>
                    </a:cubicBezTo>
                    <a:cubicBezTo>
                      <a:pt x="15686" y="8961"/>
                      <a:pt x="15299" y="8919"/>
                      <a:pt x="14923" y="8817"/>
                    </a:cubicBezTo>
                    <a:cubicBezTo>
                      <a:pt x="14575" y="8720"/>
                      <a:pt x="14186" y="8736"/>
                      <a:pt x="14186" y="8758"/>
                    </a:cubicBezTo>
                    <a:cubicBezTo>
                      <a:pt x="14186" y="8763"/>
                      <a:pt x="13824" y="8521"/>
                      <a:pt x="13851" y="8021"/>
                    </a:cubicBezTo>
                    <a:cubicBezTo>
                      <a:pt x="13891" y="7054"/>
                      <a:pt x="14277" y="6722"/>
                      <a:pt x="14559" y="6340"/>
                    </a:cubicBezTo>
                    <a:cubicBezTo>
                      <a:pt x="14861" y="5938"/>
                      <a:pt x="15116" y="5661"/>
                      <a:pt x="15514" y="5645"/>
                    </a:cubicBezTo>
                    <a:close/>
                    <a:moveTo>
                      <a:pt x="5395" y="5887"/>
                    </a:moveTo>
                    <a:cubicBezTo>
                      <a:pt x="5545" y="5876"/>
                      <a:pt x="5689" y="5902"/>
                      <a:pt x="5722" y="6028"/>
                    </a:cubicBezTo>
                    <a:cubicBezTo>
                      <a:pt x="5749" y="6120"/>
                      <a:pt x="5832" y="6280"/>
                      <a:pt x="5886" y="6414"/>
                    </a:cubicBezTo>
                    <a:cubicBezTo>
                      <a:pt x="6060" y="6844"/>
                      <a:pt x="6366" y="6931"/>
                      <a:pt x="6393" y="7210"/>
                    </a:cubicBezTo>
                    <a:cubicBezTo>
                      <a:pt x="6527" y="8430"/>
                      <a:pt x="5806" y="8382"/>
                      <a:pt x="5404" y="8919"/>
                    </a:cubicBezTo>
                    <a:cubicBezTo>
                      <a:pt x="5337" y="8903"/>
                      <a:pt x="4707" y="8988"/>
                      <a:pt x="4130" y="9095"/>
                    </a:cubicBezTo>
                    <a:cubicBezTo>
                      <a:pt x="3419" y="8778"/>
                      <a:pt x="3068" y="7651"/>
                      <a:pt x="2559" y="7281"/>
                    </a:cubicBezTo>
                    <a:cubicBezTo>
                      <a:pt x="2291" y="7082"/>
                      <a:pt x="3164" y="6834"/>
                      <a:pt x="3807" y="6544"/>
                    </a:cubicBezTo>
                    <a:cubicBezTo>
                      <a:pt x="4304" y="6323"/>
                      <a:pt x="4516" y="6228"/>
                      <a:pt x="5052" y="5964"/>
                    </a:cubicBezTo>
                    <a:cubicBezTo>
                      <a:pt x="5092" y="5946"/>
                      <a:pt x="5246" y="5898"/>
                      <a:pt x="5395" y="5887"/>
                    </a:cubicBezTo>
                    <a:close/>
                  </a:path>
                </a:pathLst>
              </a:custGeom>
              <a:solidFill>
                <a:schemeClr val="tx1"/>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a:p>
            </p:txBody>
          </p:sp>
          <p:sp>
            <p:nvSpPr>
              <p:cNvPr id="17" name="School">
                <a:extLst>
                  <a:ext uri="{FF2B5EF4-FFF2-40B4-BE49-F238E27FC236}">
                    <a16:creationId xmlns:a16="http://schemas.microsoft.com/office/drawing/2014/main" id="{F8DDCA1A-0492-514B-B195-106CF0C67116}"/>
                  </a:ext>
                </a:extLst>
              </p:cNvPr>
              <p:cNvSpPr/>
              <p:nvPr/>
            </p:nvSpPr>
            <p:spPr>
              <a:xfrm>
                <a:off x="1650990" y="0"/>
                <a:ext cx="3599963" cy="3370291"/>
              </a:xfrm>
              <a:custGeom>
                <a:avLst/>
                <a:gdLst/>
                <a:ahLst/>
                <a:cxnLst>
                  <a:cxn ang="0">
                    <a:pos x="wd2" y="hd2"/>
                  </a:cxn>
                  <a:cxn ang="5400000">
                    <a:pos x="wd2" y="hd2"/>
                  </a:cxn>
                  <a:cxn ang="10800000">
                    <a:pos x="wd2" y="hd2"/>
                  </a:cxn>
                  <a:cxn ang="16200000">
                    <a:pos x="wd2" y="hd2"/>
                  </a:cxn>
                </a:cxnLst>
                <a:rect l="0" t="0" r="r" b="b"/>
                <a:pathLst>
                  <a:path w="21600" h="21594" extrusionOk="0">
                    <a:moveTo>
                      <a:pt x="11838" y="1"/>
                    </a:moveTo>
                    <a:cubicBezTo>
                      <a:pt x="11451" y="20"/>
                      <a:pt x="11064" y="444"/>
                      <a:pt x="10677" y="58"/>
                    </a:cubicBezTo>
                    <a:cubicBezTo>
                      <a:pt x="10677" y="193"/>
                      <a:pt x="10677" y="375"/>
                      <a:pt x="10677" y="559"/>
                    </a:cubicBezTo>
                    <a:lnTo>
                      <a:pt x="10677" y="1177"/>
                    </a:lnTo>
                    <a:lnTo>
                      <a:pt x="10677" y="2404"/>
                    </a:lnTo>
                    <a:lnTo>
                      <a:pt x="7941" y="3999"/>
                    </a:lnTo>
                    <a:lnTo>
                      <a:pt x="5624" y="3999"/>
                    </a:lnTo>
                    <a:lnTo>
                      <a:pt x="5624" y="5805"/>
                    </a:lnTo>
                    <a:lnTo>
                      <a:pt x="0" y="5805"/>
                    </a:lnTo>
                    <a:lnTo>
                      <a:pt x="0" y="7219"/>
                    </a:lnTo>
                    <a:lnTo>
                      <a:pt x="21600" y="7219"/>
                    </a:lnTo>
                    <a:lnTo>
                      <a:pt x="21600" y="5805"/>
                    </a:lnTo>
                    <a:lnTo>
                      <a:pt x="15976" y="5805"/>
                    </a:lnTo>
                    <a:lnTo>
                      <a:pt x="15976" y="3999"/>
                    </a:lnTo>
                    <a:lnTo>
                      <a:pt x="13660" y="3999"/>
                    </a:lnTo>
                    <a:lnTo>
                      <a:pt x="10925" y="2404"/>
                    </a:lnTo>
                    <a:lnTo>
                      <a:pt x="10925" y="1325"/>
                    </a:lnTo>
                    <a:cubicBezTo>
                      <a:pt x="11358" y="1431"/>
                      <a:pt x="11792" y="847"/>
                      <a:pt x="12226" y="1278"/>
                    </a:cubicBezTo>
                    <a:cubicBezTo>
                      <a:pt x="12226" y="979"/>
                      <a:pt x="12226" y="460"/>
                      <a:pt x="12226" y="161"/>
                    </a:cubicBezTo>
                    <a:cubicBezTo>
                      <a:pt x="12097" y="32"/>
                      <a:pt x="11967" y="-6"/>
                      <a:pt x="11838" y="1"/>
                    </a:cubicBezTo>
                    <a:close/>
                    <a:moveTo>
                      <a:pt x="10800" y="3999"/>
                    </a:moveTo>
                    <a:cubicBezTo>
                      <a:pt x="11375" y="3999"/>
                      <a:pt x="11841" y="4497"/>
                      <a:pt x="11841" y="5111"/>
                    </a:cubicBezTo>
                    <a:cubicBezTo>
                      <a:pt x="11841" y="5725"/>
                      <a:pt x="11375" y="6223"/>
                      <a:pt x="10800" y="6223"/>
                    </a:cubicBezTo>
                    <a:cubicBezTo>
                      <a:pt x="10225" y="6223"/>
                      <a:pt x="9760" y="5725"/>
                      <a:pt x="9760" y="5111"/>
                    </a:cubicBezTo>
                    <a:cubicBezTo>
                      <a:pt x="9760" y="4497"/>
                      <a:pt x="10225" y="3999"/>
                      <a:pt x="10800" y="3999"/>
                    </a:cubicBezTo>
                    <a:close/>
                    <a:moveTo>
                      <a:pt x="494" y="7753"/>
                    </a:moveTo>
                    <a:lnTo>
                      <a:pt x="494" y="21594"/>
                    </a:lnTo>
                    <a:lnTo>
                      <a:pt x="7305" y="21594"/>
                    </a:lnTo>
                    <a:lnTo>
                      <a:pt x="7305" y="20913"/>
                    </a:lnTo>
                    <a:lnTo>
                      <a:pt x="8005" y="20913"/>
                    </a:lnTo>
                    <a:lnTo>
                      <a:pt x="8005" y="20205"/>
                    </a:lnTo>
                    <a:lnTo>
                      <a:pt x="8704" y="20205"/>
                    </a:lnTo>
                    <a:lnTo>
                      <a:pt x="8704" y="19498"/>
                    </a:lnTo>
                    <a:lnTo>
                      <a:pt x="9200" y="19498"/>
                    </a:lnTo>
                    <a:lnTo>
                      <a:pt x="9200" y="16916"/>
                    </a:lnTo>
                    <a:lnTo>
                      <a:pt x="8461" y="16916"/>
                    </a:lnTo>
                    <a:lnTo>
                      <a:pt x="10786" y="15561"/>
                    </a:lnTo>
                    <a:lnTo>
                      <a:pt x="13110" y="16916"/>
                    </a:lnTo>
                    <a:lnTo>
                      <a:pt x="12401" y="16916"/>
                    </a:lnTo>
                    <a:lnTo>
                      <a:pt x="12401" y="19498"/>
                    </a:lnTo>
                    <a:lnTo>
                      <a:pt x="12898" y="19498"/>
                    </a:lnTo>
                    <a:lnTo>
                      <a:pt x="12898" y="20205"/>
                    </a:lnTo>
                    <a:lnTo>
                      <a:pt x="13596" y="20205"/>
                    </a:lnTo>
                    <a:lnTo>
                      <a:pt x="13596" y="20913"/>
                    </a:lnTo>
                    <a:lnTo>
                      <a:pt x="14295" y="20913"/>
                    </a:lnTo>
                    <a:lnTo>
                      <a:pt x="14295" y="21594"/>
                    </a:lnTo>
                    <a:lnTo>
                      <a:pt x="21107" y="21594"/>
                    </a:lnTo>
                    <a:lnTo>
                      <a:pt x="21107" y="7753"/>
                    </a:lnTo>
                    <a:lnTo>
                      <a:pt x="494" y="7753"/>
                    </a:lnTo>
                    <a:close/>
                    <a:moveTo>
                      <a:pt x="1801" y="9133"/>
                    </a:moveTo>
                    <a:lnTo>
                      <a:pt x="4293" y="9133"/>
                    </a:lnTo>
                    <a:lnTo>
                      <a:pt x="4293" y="11148"/>
                    </a:lnTo>
                    <a:lnTo>
                      <a:pt x="1801" y="11148"/>
                    </a:lnTo>
                    <a:lnTo>
                      <a:pt x="1801" y="9133"/>
                    </a:lnTo>
                    <a:close/>
                    <a:moveTo>
                      <a:pt x="5670" y="9133"/>
                    </a:moveTo>
                    <a:lnTo>
                      <a:pt x="8162" y="9133"/>
                    </a:lnTo>
                    <a:lnTo>
                      <a:pt x="8162" y="11148"/>
                    </a:lnTo>
                    <a:lnTo>
                      <a:pt x="5670" y="11148"/>
                    </a:lnTo>
                    <a:lnTo>
                      <a:pt x="5670" y="9133"/>
                    </a:lnTo>
                    <a:close/>
                    <a:moveTo>
                      <a:pt x="9539" y="9133"/>
                    </a:moveTo>
                    <a:lnTo>
                      <a:pt x="12032" y="9133"/>
                    </a:lnTo>
                    <a:lnTo>
                      <a:pt x="12032" y="11148"/>
                    </a:lnTo>
                    <a:lnTo>
                      <a:pt x="9539" y="11148"/>
                    </a:lnTo>
                    <a:lnTo>
                      <a:pt x="9539" y="9133"/>
                    </a:lnTo>
                    <a:close/>
                    <a:moveTo>
                      <a:pt x="13411" y="9133"/>
                    </a:moveTo>
                    <a:lnTo>
                      <a:pt x="15901" y="9133"/>
                    </a:lnTo>
                    <a:lnTo>
                      <a:pt x="15901" y="11148"/>
                    </a:lnTo>
                    <a:lnTo>
                      <a:pt x="13411" y="11148"/>
                    </a:lnTo>
                    <a:lnTo>
                      <a:pt x="13411" y="9133"/>
                    </a:lnTo>
                    <a:close/>
                    <a:moveTo>
                      <a:pt x="17280" y="9133"/>
                    </a:moveTo>
                    <a:lnTo>
                      <a:pt x="19771" y="9133"/>
                    </a:lnTo>
                    <a:lnTo>
                      <a:pt x="19771" y="11148"/>
                    </a:lnTo>
                    <a:lnTo>
                      <a:pt x="17280" y="11148"/>
                    </a:lnTo>
                    <a:lnTo>
                      <a:pt x="17280" y="9133"/>
                    </a:lnTo>
                    <a:close/>
                    <a:moveTo>
                      <a:pt x="1801" y="13025"/>
                    </a:moveTo>
                    <a:lnTo>
                      <a:pt x="4293" y="13025"/>
                    </a:lnTo>
                    <a:lnTo>
                      <a:pt x="4293" y="15040"/>
                    </a:lnTo>
                    <a:lnTo>
                      <a:pt x="1801" y="15040"/>
                    </a:lnTo>
                    <a:lnTo>
                      <a:pt x="1801" y="13025"/>
                    </a:lnTo>
                    <a:close/>
                    <a:moveTo>
                      <a:pt x="5670" y="13025"/>
                    </a:moveTo>
                    <a:lnTo>
                      <a:pt x="8162" y="13025"/>
                    </a:lnTo>
                    <a:lnTo>
                      <a:pt x="8162" y="15040"/>
                    </a:lnTo>
                    <a:lnTo>
                      <a:pt x="5670" y="15040"/>
                    </a:lnTo>
                    <a:lnTo>
                      <a:pt x="5670" y="13025"/>
                    </a:lnTo>
                    <a:close/>
                    <a:moveTo>
                      <a:pt x="9539" y="13025"/>
                    </a:moveTo>
                    <a:lnTo>
                      <a:pt x="12032" y="13025"/>
                    </a:lnTo>
                    <a:lnTo>
                      <a:pt x="12032" y="15040"/>
                    </a:lnTo>
                    <a:lnTo>
                      <a:pt x="9539" y="15040"/>
                    </a:lnTo>
                    <a:lnTo>
                      <a:pt x="9539" y="13025"/>
                    </a:lnTo>
                    <a:close/>
                    <a:moveTo>
                      <a:pt x="13411" y="13025"/>
                    </a:moveTo>
                    <a:lnTo>
                      <a:pt x="15901" y="13025"/>
                    </a:lnTo>
                    <a:lnTo>
                      <a:pt x="15901" y="15040"/>
                    </a:lnTo>
                    <a:lnTo>
                      <a:pt x="13411" y="15040"/>
                    </a:lnTo>
                    <a:lnTo>
                      <a:pt x="13411" y="13025"/>
                    </a:lnTo>
                    <a:close/>
                    <a:moveTo>
                      <a:pt x="17280" y="13025"/>
                    </a:moveTo>
                    <a:lnTo>
                      <a:pt x="19771" y="13025"/>
                    </a:lnTo>
                    <a:lnTo>
                      <a:pt x="19771" y="15040"/>
                    </a:lnTo>
                    <a:lnTo>
                      <a:pt x="17280" y="15040"/>
                    </a:lnTo>
                    <a:lnTo>
                      <a:pt x="17280" y="13025"/>
                    </a:lnTo>
                    <a:close/>
                    <a:moveTo>
                      <a:pt x="1801" y="16916"/>
                    </a:moveTo>
                    <a:lnTo>
                      <a:pt x="4293" y="16916"/>
                    </a:lnTo>
                    <a:lnTo>
                      <a:pt x="4293" y="18931"/>
                    </a:lnTo>
                    <a:lnTo>
                      <a:pt x="1801" y="18931"/>
                    </a:lnTo>
                    <a:lnTo>
                      <a:pt x="1801" y="16916"/>
                    </a:lnTo>
                    <a:close/>
                    <a:moveTo>
                      <a:pt x="5670" y="16916"/>
                    </a:moveTo>
                    <a:lnTo>
                      <a:pt x="8162" y="16916"/>
                    </a:lnTo>
                    <a:lnTo>
                      <a:pt x="8162" y="18931"/>
                    </a:lnTo>
                    <a:lnTo>
                      <a:pt x="5670" y="18931"/>
                    </a:lnTo>
                    <a:lnTo>
                      <a:pt x="5670" y="16916"/>
                    </a:lnTo>
                    <a:close/>
                    <a:moveTo>
                      <a:pt x="9733" y="16916"/>
                    </a:moveTo>
                    <a:lnTo>
                      <a:pt x="9733" y="19498"/>
                    </a:lnTo>
                    <a:lnTo>
                      <a:pt x="11868" y="19498"/>
                    </a:lnTo>
                    <a:lnTo>
                      <a:pt x="11868" y="16916"/>
                    </a:lnTo>
                    <a:lnTo>
                      <a:pt x="9733" y="16916"/>
                    </a:lnTo>
                    <a:close/>
                    <a:moveTo>
                      <a:pt x="13411" y="16916"/>
                    </a:moveTo>
                    <a:lnTo>
                      <a:pt x="15901" y="16916"/>
                    </a:lnTo>
                    <a:lnTo>
                      <a:pt x="15901" y="18931"/>
                    </a:lnTo>
                    <a:lnTo>
                      <a:pt x="13411" y="18931"/>
                    </a:lnTo>
                    <a:lnTo>
                      <a:pt x="13411" y="16916"/>
                    </a:lnTo>
                    <a:close/>
                    <a:moveTo>
                      <a:pt x="17280" y="16916"/>
                    </a:moveTo>
                    <a:lnTo>
                      <a:pt x="19771" y="16916"/>
                    </a:lnTo>
                    <a:lnTo>
                      <a:pt x="19771" y="18931"/>
                    </a:lnTo>
                    <a:lnTo>
                      <a:pt x="17280" y="18931"/>
                    </a:lnTo>
                    <a:lnTo>
                      <a:pt x="17280" y="16916"/>
                    </a:lnTo>
                    <a:close/>
                  </a:path>
                </a:pathLst>
              </a:custGeom>
              <a:solidFill>
                <a:schemeClr val="tx1"/>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a:p>
            </p:txBody>
          </p:sp>
        </p:grpSp>
        <p:sp>
          <p:nvSpPr>
            <p:cNvPr id="20" name="Tekstvak 19">
              <a:extLst>
                <a:ext uri="{FF2B5EF4-FFF2-40B4-BE49-F238E27FC236}">
                  <a16:creationId xmlns:a16="http://schemas.microsoft.com/office/drawing/2014/main" id="{F7057ECB-F4FC-BA4E-8AEC-13F32DF1F6EA}"/>
                </a:ext>
              </a:extLst>
            </p:cNvPr>
            <p:cNvSpPr txBox="1"/>
            <p:nvPr/>
          </p:nvSpPr>
          <p:spPr>
            <a:xfrm>
              <a:off x="2400400" y="6264771"/>
              <a:ext cx="2627642" cy="400110"/>
            </a:xfrm>
            <a:prstGeom prst="rect">
              <a:avLst/>
            </a:prstGeom>
            <a:noFill/>
          </p:spPr>
          <p:txBody>
            <a:bodyPr wrap="none" rtlCol="0">
              <a:spAutoFit/>
            </a:bodyPr>
            <a:lstStyle/>
            <a:p>
              <a:pPr algn="ctr"/>
              <a:r>
                <a:rPr lang="en-GB" sz="2000" b="1" dirty="0">
                  <a:latin typeface="Verdana" panose="020B0604030504040204" pitchFamily="34" charset="0"/>
                  <a:ea typeface="Verdana" panose="020B0604030504040204" pitchFamily="34" charset="0"/>
                  <a:cs typeface="Verdana" panose="020B0604030504040204" pitchFamily="34" charset="0"/>
                </a:rPr>
                <a:t>COLLABORATION</a:t>
              </a:r>
            </a:p>
          </p:txBody>
        </p:sp>
      </p:grpSp>
      <p:grpSp>
        <p:nvGrpSpPr>
          <p:cNvPr id="24" name="Groep 23">
            <a:extLst>
              <a:ext uri="{FF2B5EF4-FFF2-40B4-BE49-F238E27FC236}">
                <a16:creationId xmlns:a16="http://schemas.microsoft.com/office/drawing/2014/main" id="{629215D5-0AC9-144D-A61D-EF9BE5FA71A1}"/>
              </a:ext>
            </a:extLst>
          </p:cNvPr>
          <p:cNvGrpSpPr/>
          <p:nvPr/>
        </p:nvGrpSpPr>
        <p:grpSpPr>
          <a:xfrm>
            <a:off x="6204875" y="7849021"/>
            <a:ext cx="1874231" cy="1591531"/>
            <a:chOff x="6780286" y="6264771"/>
            <a:chExt cx="1874231" cy="1591531"/>
          </a:xfrm>
        </p:grpSpPr>
        <p:sp>
          <p:nvSpPr>
            <p:cNvPr id="19" name="Wereld">
              <a:extLst>
                <a:ext uri="{FF2B5EF4-FFF2-40B4-BE49-F238E27FC236}">
                  <a16:creationId xmlns:a16="http://schemas.microsoft.com/office/drawing/2014/main" id="{F8710DAA-4755-A24C-852D-F3C0B2B00263}"/>
                </a:ext>
              </a:extLst>
            </p:cNvPr>
            <p:cNvSpPr/>
            <p:nvPr/>
          </p:nvSpPr>
          <p:spPr>
            <a:xfrm>
              <a:off x="7186324" y="6794150"/>
              <a:ext cx="1062152" cy="106215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moveTo>
                    <a:pt x="11993" y="938"/>
                  </a:moveTo>
                  <a:cubicBezTo>
                    <a:pt x="14122" y="1194"/>
                    <a:pt x="16044" y="2125"/>
                    <a:pt x="17542" y="3512"/>
                  </a:cubicBezTo>
                  <a:cubicBezTo>
                    <a:pt x="16898" y="4108"/>
                    <a:pt x="16188" y="4611"/>
                    <a:pt x="15429" y="5012"/>
                  </a:cubicBezTo>
                  <a:cubicBezTo>
                    <a:pt x="15343" y="4850"/>
                    <a:pt x="15255" y="4689"/>
                    <a:pt x="15162" y="4531"/>
                  </a:cubicBezTo>
                  <a:cubicBezTo>
                    <a:pt x="14347" y="3140"/>
                    <a:pt x="13267" y="1918"/>
                    <a:pt x="11993" y="938"/>
                  </a:cubicBezTo>
                  <a:close/>
                  <a:moveTo>
                    <a:pt x="9560" y="943"/>
                  </a:moveTo>
                  <a:cubicBezTo>
                    <a:pt x="8289" y="1922"/>
                    <a:pt x="7211" y="3142"/>
                    <a:pt x="6397" y="4531"/>
                  </a:cubicBezTo>
                  <a:cubicBezTo>
                    <a:pt x="6308" y="4684"/>
                    <a:pt x="6222" y="4839"/>
                    <a:pt x="6139" y="4995"/>
                  </a:cubicBezTo>
                  <a:cubicBezTo>
                    <a:pt x="5392" y="4597"/>
                    <a:pt x="4693" y="4100"/>
                    <a:pt x="4058" y="3512"/>
                  </a:cubicBezTo>
                  <a:cubicBezTo>
                    <a:pt x="5545" y="2136"/>
                    <a:pt x="7450" y="1207"/>
                    <a:pt x="9560" y="943"/>
                  </a:cubicBezTo>
                  <a:close/>
                  <a:moveTo>
                    <a:pt x="10366" y="1421"/>
                  </a:moveTo>
                  <a:lnTo>
                    <a:pt x="10366" y="6141"/>
                  </a:lnTo>
                  <a:cubicBezTo>
                    <a:pt x="9165" y="6090"/>
                    <a:pt x="8002" y="5827"/>
                    <a:pt x="6920" y="5368"/>
                  </a:cubicBezTo>
                  <a:cubicBezTo>
                    <a:pt x="6992" y="5234"/>
                    <a:pt x="7066" y="5100"/>
                    <a:pt x="7143" y="4968"/>
                  </a:cubicBezTo>
                  <a:cubicBezTo>
                    <a:pt x="7960" y="3575"/>
                    <a:pt x="9062" y="2365"/>
                    <a:pt x="10366" y="1421"/>
                  </a:cubicBezTo>
                  <a:close/>
                  <a:moveTo>
                    <a:pt x="11234" y="1451"/>
                  </a:moveTo>
                  <a:cubicBezTo>
                    <a:pt x="12520" y="2391"/>
                    <a:pt x="13607" y="3589"/>
                    <a:pt x="14415" y="4968"/>
                  </a:cubicBezTo>
                  <a:cubicBezTo>
                    <a:pt x="14495" y="5104"/>
                    <a:pt x="14572" y="5244"/>
                    <a:pt x="14646" y="5383"/>
                  </a:cubicBezTo>
                  <a:cubicBezTo>
                    <a:pt x="13574" y="5833"/>
                    <a:pt x="12424" y="6090"/>
                    <a:pt x="11234" y="6141"/>
                  </a:cubicBezTo>
                  <a:lnTo>
                    <a:pt x="11234" y="1451"/>
                  </a:lnTo>
                  <a:close/>
                  <a:moveTo>
                    <a:pt x="3448" y="4128"/>
                  </a:moveTo>
                  <a:cubicBezTo>
                    <a:pt x="4152" y="4783"/>
                    <a:pt x="4928" y="5335"/>
                    <a:pt x="5759" y="5775"/>
                  </a:cubicBezTo>
                  <a:cubicBezTo>
                    <a:pt x="5120" y="7219"/>
                    <a:pt x="4759" y="8779"/>
                    <a:pt x="4701" y="10368"/>
                  </a:cubicBezTo>
                  <a:lnTo>
                    <a:pt x="876" y="10368"/>
                  </a:lnTo>
                  <a:cubicBezTo>
                    <a:pt x="979" y="7972"/>
                    <a:pt x="1935" y="5793"/>
                    <a:pt x="3448" y="4128"/>
                  </a:cubicBezTo>
                  <a:close/>
                  <a:moveTo>
                    <a:pt x="18152" y="4128"/>
                  </a:moveTo>
                  <a:cubicBezTo>
                    <a:pt x="19665" y="5793"/>
                    <a:pt x="20621" y="7972"/>
                    <a:pt x="20724" y="10368"/>
                  </a:cubicBezTo>
                  <a:lnTo>
                    <a:pt x="16858" y="10368"/>
                  </a:lnTo>
                  <a:cubicBezTo>
                    <a:pt x="16800" y="8785"/>
                    <a:pt x="16441" y="7231"/>
                    <a:pt x="15807" y="5792"/>
                  </a:cubicBezTo>
                  <a:cubicBezTo>
                    <a:pt x="16650" y="5349"/>
                    <a:pt x="17439" y="4792"/>
                    <a:pt x="18152" y="4128"/>
                  </a:cubicBezTo>
                  <a:close/>
                  <a:moveTo>
                    <a:pt x="6541" y="6148"/>
                  </a:moveTo>
                  <a:cubicBezTo>
                    <a:pt x="7739" y="6662"/>
                    <a:pt x="9031" y="6956"/>
                    <a:pt x="10366" y="7008"/>
                  </a:cubicBezTo>
                  <a:lnTo>
                    <a:pt x="10366" y="10368"/>
                  </a:lnTo>
                  <a:lnTo>
                    <a:pt x="5569" y="10368"/>
                  </a:lnTo>
                  <a:cubicBezTo>
                    <a:pt x="5626" y="8908"/>
                    <a:pt x="5956" y="7475"/>
                    <a:pt x="6541" y="6148"/>
                  </a:cubicBezTo>
                  <a:close/>
                  <a:moveTo>
                    <a:pt x="15024" y="6163"/>
                  </a:moveTo>
                  <a:cubicBezTo>
                    <a:pt x="15604" y="7486"/>
                    <a:pt x="15934" y="8914"/>
                    <a:pt x="15991" y="10368"/>
                  </a:cubicBezTo>
                  <a:lnTo>
                    <a:pt x="11234" y="10368"/>
                  </a:lnTo>
                  <a:lnTo>
                    <a:pt x="11234" y="7008"/>
                  </a:lnTo>
                  <a:cubicBezTo>
                    <a:pt x="12557" y="6956"/>
                    <a:pt x="13835" y="6668"/>
                    <a:pt x="15024" y="6163"/>
                  </a:cubicBezTo>
                  <a:close/>
                  <a:moveTo>
                    <a:pt x="876" y="11234"/>
                  </a:moveTo>
                  <a:lnTo>
                    <a:pt x="4700" y="11234"/>
                  </a:lnTo>
                  <a:cubicBezTo>
                    <a:pt x="4753" y="12849"/>
                    <a:pt x="5119" y="14437"/>
                    <a:pt x="5773" y="15903"/>
                  </a:cubicBezTo>
                  <a:cubicBezTo>
                    <a:pt x="4953" y="16335"/>
                    <a:pt x="4185" y="16876"/>
                    <a:pt x="3488" y="17518"/>
                  </a:cubicBezTo>
                  <a:cubicBezTo>
                    <a:pt x="1952" y="15847"/>
                    <a:pt x="980" y="13652"/>
                    <a:pt x="876" y="11234"/>
                  </a:cubicBezTo>
                  <a:close/>
                  <a:moveTo>
                    <a:pt x="5567" y="11234"/>
                  </a:moveTo>
                  <a:lnTo>
                    <a:pt x="10366" y="11234"/>
                  </a:lnTo>
                  <a:lnTo>
                    <a:pt x="10366" y="14676"/>
                  </a:lnTo>
                  <a:cubicBezTo>
                    <a:pt x="9036" y="14728"/>
                    <a:pt x="7749" y="15021"/>
                    <a:pt x="6554" y="15532"/>
                  </a:cubicBezTo>
                  <a:cubicBezTo>
                    <a:pt x="5955" y="14182"/>
                    <a:pt x="5619" y="12720"/>
                    <a:pt x="5567" y="11234"/>
                  </a:cubicBezTo>
                  <a:close/>
                  <a:moveTo>
                    <a:pt x="11234" y="11234"/>
                  </a:moveTo>
                  <a:lnTo>
                    <a:pt x="15992" y="11234"/>
                  </a:lnTo>
                  <a:cubicBezTo>
                    <a:pt x="15940" y="12714"/>
                    <a:pt x="15605" y="14169"/>
                    <a:pt x="15010" y="15515"/>
                  </a:cubicBezTo>
                  <a:cubicBezTo>
                    <a:pt x="13825" y="15013"/>
                    <a:pt x="12552" y="14728"/>
                    <a:pt x="11234" y="14676"/>
                  </a:cubicBezTo>
                  <a:lnTo>
                    <a:pt x="11234" y="11234"/>
                  </a:lnTo>
                  <a:close/>
                  <a:moveTo>
                    <a:pt x="16860" y="11234"/>
                  </a:moveTo>
                  <a:lnTo>
                    <a:pt x="20724" y="11234"/>
                  </a:lnTo>
                  <a:cubicBezTo>
                    <a:pt x="20620" y="13652"/>
                    <a:pt x="19648" y="15847"/>
                    <a:pt x="18112" y="17518"/>
                  </a:cubicBezTo>
                  <a:cubicBezTo>
                    <a:pt x="17406" y="16867"/>
                    <a:pt x="16627" y="16321"/>
                    <a:pt x="15795" y="15886"/>
                  </a:cubicBezTo>
                  <a:cubicBezTo>
                    <a:pt x="16444" y="14425"/>
                    <a:pt x="16807" y="12842"/>
                    <a:pt x="16860" y="11234"/>
                  </a:cubicBezTo>
                  <a:close/>
                  <a:moveTo>
                    <a:pt x="10366" y="15544"/>
                  </a:moveTo>
                  <a:lnTo>
                    <a:pt x="10366" y="20226"/>
                  </a:lnTo>
                  <a:cubicBezTo>
                    <a:pt x="9026" y="19256"/>
                    <a:pt x="7899" y="18005"/>
                    <a:pt x="7077" y="16566"/>
                  </a:cubicBezTo>
                  <a:cubicBezTo>
                    <a:pt x="7029" y="16481"/>
                    <a:pt x="6982" y="16396"/>
                    <a:pt x="6936" y="16310"/>
                  </a:cubicBezTo>
                  <a:cubicBezTo>
                    <a:pt x="8013" y="15855"/>
                    <a:pt x="9170" y="15594"/>
                    <a:pt x="10366" y="15544"/>
                  </a:cubicBezTo>
                  <a:close/>
                  <a:moveTo>
                    <a:pt x="11234" y="15544"/>
                  </a:moveTo>
                  <a:cubicBezTo>
                    <a:pt x="12418" y="15594"/>
                    <a:pt x="13563" y="15849"/>
                    <a:pt x="14631" y="16295"/>
                  </a:cubicBezTo>
                  <a:cubicBezTo>
                    <a:pt x="14582" y="16386"/>
                    <a:pt x="14532" y="16476"/>
                    <a:pt x="14480" y="16566"/>
                  </a:cubicBezTo>
                  <a:cubicBezTo>
                    <a:pt x="13667" y="17990"/>
                    <a:pt x="12556" y="19230"/>
                    <a:pt x="11234" y="20196"/>
                  </a:cubicBezTo>
                  <a:lnTo>
                    <a:pt x="11234" y="15544"/>
                  </a:lnTo>
                  <a:close/>
                  <a:moveTo>
                    <a:pt x="15415" y="16666"/>
                  </a:moveTo>
                  <a:cubicBezTo>
                    <a:pt x="16162" y="17059"/>
                    <a:pt x="16861" y="17548"/>
                    <a:pt x="17498" y="18131"/>
                  </a:cubicBezTo>
                  <a:cubicBezTo>
                    <a:pt x="16023" y="19479"/>
                    <a:pt x="14143" y="20390"/>
                    <a:pt x="12062" y="20655"/>
                  </a:cubicBezTo>
                  <a:cubicBezTo>
                    <a:pt x="13343" y="19655"/>
                    <a:pt x="14426" y="18410"/>
                    <a:pt x="15233" y="16997"/>
                  </a:cubicBezTo>
                  <a:cubicBezTo>
                    <a:pt x="15295" y="16887"/>
                    <a:pt x="15356" y="16777"/>
                    <a:pt x="15415" y="16666"/>
                  </a:cubicBezTo>
                  <a:close/>
                  <a:moveTo>
                    <a:pt x="6153" y="16683"/>
                  </a:moveTo>
                  <a:cubicBezTo>
                    <a:pt x="6209" y="16788"/>
                    <a:pt x="6267" y="16893"/>
                    <a:pt x="6326" y="16997"/>
                  </a:cubicBezTo>
                  <a:cubicBezTo>
                    <a:pt x="7132" y="18407"/>
                    <a:pt x="8212" y="19649"/>
                    <a:pt x="9489" y="20648"/>
                  </a:cubicBezTo>
                  <a:cubicBezTo>
                    <a:pt x="7428" y="20375"/>
                    <a:pt x="5565" y="19468"/>
                    <a:pt x="4102" y="18131"/>
                  </a:cubicBezTo>
                  <a:cubicBezTo>
                    <a:pt x="4730" y="17557"/>
                    <a:pt x="5418" y="17073"/>
                    <a:pt x="6153" y="16683"/>
                  </a:cubicBezTo>
                  <a:close/>
                </a:path>
              </a:pathLst>
            </a:custGeom>
            <a:solidFill>
              <a:schemeClr val="tx1"/>
            </a:solidFill>
            <a:ln w="12700">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1" name="Tekstvak 20">
              <a:extLst>
                <a:ext uri="{FF2B5EF4-FFF2-40B4-BE49-F238E27FC236}">
                  <a16:creationId xmlns:a16="http://schemas.microsoft.com/office/drawing/2014/main" id="{874B389C-2C61-E143-A915-BB2D1D8149D4}"/>
                </a:ext>
              </a:extLst>
            </p:cNvPr>
            <p:cNvSpPr txBox="1"/>
            <p:nvPr/>
          </p:nvSpPr>
          <p:spPr>
            <a:xfrm>
              <a:off x="6780286" y="6264771"/>
              <a:ext cx="1874231" cy="400110"/>
            </a:xfrm>
            <a:prstGeom prst="rect">
              <a:avLst/>
            </a:prstGeom>
            <a:noFill/>
          </p:spPr>
          <p:txBody>
            <a:bodyPr wrap="none" rtlCol="0">
              <a:spAutoFit/>
            </a:bodyPr>
            <a:lstStyle/>
            <a:p>
              <a:pPr algn="ctr"/>
              <a:r>
                <a:rPr lang="en-GB" sz="2000" b="1" dirty="0">
                  <a:latin typeface="Verdana" panose="020B0604030504040204" pitchFamily="34" charset="0"/>
                  <a:ea typeface="Verdana" panose="020B0604030504040204" pitchFamily="34" charset="0"/>
                  <a:cs typeface="Verdana" panose="020B0604030504040204" pitchFamily="34" charset="0"/>
                </a:rPr>
                <a:t>GEOGRAPHY</a:t>
              </a:r>
            </a:p>
          </p:txBody>
        </p:sp>
      </p:grpSp>
      <p:grpSp>
        <p:nvGrpSpPr>
          <p:cNvPr id="23" name="Groep 22">
            <a:extLst>
              <a:ext uri="{FF2B5EF4-FFF2-40B4-BE49-F238E27FC236}">
                <a16:creationId xmlns:a16="http://schemas.microsoft.com/office/drawing/2014/main" id="{310AC0F3-BCD1-6146-BCA1-A05352C9E8D0}"/>
              </a:ext>
            </a:extLst>
          </p:cNvPr>
          <p:cNvGrpSpPr/>
          <p:nvPr/>
        </p:nvGrpSpPr>
        <p:grpSpPr>
          <a:xfrm>
            <a:off x="9641722" y="7849021"/>
            <a:ext cx="1055151" cy="1587699"/>
            <a:chOff x="11155608" y="6264771"/>
            <a:chExt cx="1055151" cy="1587699"/>
          </a:xfrm>
        </p:grpSpPr>
        <p:sp>
          <p:nvSpPr>
            <p:cNvPr id="18" name="Munten">
              <a:extLst>
                <a:ext uri="{FF2B5EF4-FFF2-40B4-BE49-F238E27FC236}">
                  <a16:creationId xmlns:a16="http://schemas.microsoft.com/office/drawing/2014/main" id="{C5439438-07F0-2446-BE29-CE3CA8CE1D9F}"/>
                </a:ext>
              </a:extLst>
            </p:cNvPr>
            <p:cNvSpPr/>
            <p:nvPr/>
          </p:nvSpPr>
          <p:spPr>
            <a:xfrm>
              <a:off x="11155608" y="6794150"/>
              <a:ext cx="1055151" cy="1058320"/>
            </a:xfrm>
            <a:custGeom>
              <a:avLst/>
              <a:gdLst/>
              <a:ahLst/>
              <a:cxnLst>
                <a:cxn ang="0">
                  <a:pos x="wd2" y="hd2"/>
                </a:cxn>
                <a:cxn ang="5400000">
                  <a:pos x="wd2" y="hd2"/>
                </a:cxn>
                <a:cxn ang="10800000">
                  <a:pos x="wd2" y="hd2"/>
                </a:cxn>
                <a:cxn ang="16200000">
                  <a:pos x="wd2" y="hd2"/>
                </a:cxn>
              </a:cxnLst>
              <a:rect l="0" t="0" r="r" b="b"/>
              <a:pathLst>
                <a:path w="21600" h="21600" extrusionOk="0">
                  <a:moveTo>
                    <a:pt x="10801" y="0"/>
                  </a:moveTo>
                  <a:cubicBezTo>
                    <a:pt x="7949" y="0"/>
                    <a:pt x="5266" y="392"/>
                    <a:pt x="3255" y="1111"/>
                  </a:cubicBezTo>
                  <a:cubicBezTo>
                    <a:pt x="1360" y="1787"/>
                    <a:pt x="273" y="2685"/>
                    <a:pt x="273" y="3572"/>
                  </a:cubicBezTo>
                  <a:cubicBezTo>
                    <a:pt x="273" y="4460"/>
                    <a:pt x="1360" y="5360"/>
                    <a:pt x="3255" y="6035"/>
                  </a:cubicBezTo>
                  <a:cubicBezTo>
                    <a:pt x="5266" y="6749"/>
                    <a:pt x="7949" y="7147"/>
                    <a:pt x="10801" y="7147"/>
                  </a:cubicBezTo>
                  <a:cubicBezTo>
                    <a:pt x="13652" y="7147"/>
                    <a:pt x="16334" y="6754"/>
                    <a:pt x="18345" y="6035"/>
                  </a:cubicBezTo>
                  <a:cubicBezTo>
                    <a:pt x="20240" y="5360"/>
                    <a:pt x="21327" y="4460"/>
                    <a:pt x="21327" y="3572"/>
                  </a:cubicBezTo>
                  <a:cubicBezTo>
                    <a:pt x="21327" y="2685"/>
                    <a:pt x="20240" y="1787"/>
                    <a:pt x="18345" y="1111"/>
                  </a:cubicBezTo>
                  <a:cubicBezTo>
                    <a:pt x="16334" y="398"/>
                    <a:pt x="13652" y="0"/>
                    <a:pt x="10801" y="0"/>
                  </a:cubicBezTo>
                  <a:close/>
                  <a:moveTo>
                    <a:pt x="12" y="4505"/>
                  </a:moveTo>
                  <a:lnTo>
                    <a:pt x="12" y="5914"/>
                  </a:lnTo>
                  <a:cubicBezTo>
                    <a:pt x="12" y="8033"/>
                    <a:pt x="4846" y="9754"/>
                    <a:pt x="10811" y="9754"/>
                  </a:cubicBezTo>
                  <a:cubicBezTo>
                    <a:pt x="16776" y="9754"/>
                    <a:pt x="21600" y="8039"/>
                    <a:pt x="21600" y="5914"/>
                  </a:cubicBezTo>
                  <a:lnTo>
                    <a:pt x="21600" y="4505"/>
                  </a:lnTo>
                  <a:cubicBezTo>
                    <a:pt x="21136" y="5284"/>
                    <a:pt x="20088" y="5991"/>
                    <a:pt x="18531" y="6541"/>
                  </a:cubicBezTo>
                  <a:cubicBezTo>
                    <a:pt x="16460" y="7276"/>
                    <a:pt x="13718" y="7679"/>
                    <a:pt x="10806" y="7679"/>
                  </a:cubicBezTo>
                  <a:cubicBezTo>
                    <a:pt x="7894" y="7679"/>
                    <a:pt x="5146" y="7276"/>
                    <a:pt x="3081" y="6541"/>
                  </a:cubicBezTo>
                  <a:cubicBezTo>
                    <a:pt x="1524" y="5985"/>
                    <a:pt x="476" y="5284"/>
                    <a:pt x="12" y="4505"/>
                  </a:cubicBezTo>
                  <a:close/>
                  <a:moveTo>
                    <a:pt x="0" y="7320"/>
                  </a:moveTo>
                  <a:lnTo>
                    <a:pt x="0" y="8284"/>
                  </a:lnTo>
                  <a:cubicBezTo>
                    <a:pt x="0" y="10402"/>
                    <a:pt x="4836" y="12123"/>
                    <a:pt x="10801" y="12123"/>
                  </a:cubicBezTo>
                  <a:cubicBezTo>
                    <a:pt x="16766" y="12123"/>
                    <a:pt x="21600" y="10408"/>
                    <a:pt x="21600" y="8284"/>
                  </a:cubicBezTo>
                  <a:lnTo>
                    <a:pt x="21600" y="7320"/>
                  </a:lnTo>
                  <a:cubicBezTo>
                    <a:pt x="21458" y="7495"/>
                    <a:pt x="21295" y="7664"/>
                    <a:pt x="21098" y="7827"/>
                  </a:cubicBezTo>
                  <a:cubicBezTo>
                    <a:pt x="20508" y="8329"/>
                    <a:pt x="19672" y="8769"/>
                    <a:pt x="18618" y="9145"/>
                  </a:cubicBezTo>
                  <a:cubicBezTo>
                    <a:pt x="16520" y="9891"/>
                    <a:pt x="13745" y="10299"/>
                    <a:pt x="10801" y="10299"/>
                  </a:cubicBezTo>
                  <a:cubicBezTo>
                    <a:pt x="7856" y="10299"/>
                    <a:pt x="5080" y="9891"/>
                    <a:pt x="2982" y="9145"/>
                  </a:cubicBezTo>
                  <a:cubicBezTo>
                    <a:pt x="1928" y="8769"/>
                    <a:pt x="1099" y="8329"/>
                    <a:pt x="504" y="7827"/>
                  </a:cubicBezTo>
                  <a:cubicBezTo>
                    <a:pt x="307" y="7664"/>
                    <a:pt x="142" y="7495"/>
                    <a:pt x="0" y="7320"/>
                  </a:cubicBezTo>
                  <a:close/>
                  <a:moveTo>
                    <a:pt x="0" y="9689"/>
                  </a:moveTo>
                  <a:lnTo>
                    <a:pt x="0" y="10653"/>
                  </a:lnTo>
                  <a:cubicBezTo>
                    <a:pt x="0" y="12771"/>
                    <a:pt x="4836" y="14492"/>
                    <a:pt x="10801" y="14492"/>
                  </a:cubicBezTo>
                  <a:cubicBezTo>
                    <a:pt x="16766" y="14492"/>
                    <a:pt x="21600" y="12777"/>
                    <a:pt x="21600" y="10653"/>
                  </a:cubicBezTo>
                  <a:lnTo>
                    <a:pt x="21600" y="9689"/>
                  </a:lnTo>
                  <a:cubicBezTo>
                    <a:pt x="21458" y="9864"/>
                    <a:pt x="21295" y="10033"/>
                    <a:pt x="21098" y="10197"/>
                  </a:cubicBezTo>
                  <a:cubicBezTo>
                    <a:pt x="20508" y="10698"/>
                    <a:pt x="19672" y="11138"/>
                    <a:pt x="18618" y="11514"/>
                  </a:cubicBezTo>
                  <a:cubicBezTo>
                    <a:pt x="16520" y="12260"/>
                    <a:pt x="13745" y="12668"/>
                    <a:pt x="10801" y="12668"/>
                  </a:cubicBezTo>
                  <a:cubicBezTo>
                    <a:pt x="7856" y="12668"/>
                    <a:pt x="5080" y="12260"/>
                    <a:pt x="2982" y="11514"/>
                  </a:cubicBezTo>
                  <a:cubicBezTo>
                    <a:pt x="1928" y="11138"/>
                    <a:pt x="1099" y="10698"/>
                    <a:pt x="504" y="10197"/>
                  </a:cubicBezTo>
                  <a:cubicBezTo>
                    <a:pt x="307" y="10033"/>
                    <a:pt x="142" y="9864"/>
                    <a:pt x="0" y="9689"/>
                  </a:cubicBezTo>
                  <a:close/>
                  <a:moveTo>
                    <a:pt x="0" y="12059"/>
                  </a:moveTo>
                  <a:lnTo>
                    <a:pt x="0" y="13022"/>
                  </a:lnTo>
                  <a:cubicBezTo>
                    <a:pt x="0" y="15141"/>
                    <a:pt x="4836" y="16862"/>
                    <a:pt x="10801" y="16862"/>
                  </a:cubicBezTo>
                  <a:cubicBezTo>
                    <a:pt x="16766" y="16862"/>
                    <a:pt x="21600" y="15146"/>
                    <a:pt x="21600" y="13022"/>
                  </a:cubicBezTo>
                  <a:lnTo>
                    <a:pt x="21600" y="12059"/>
                  </a:lnTo>
                  <a:cubicBezTo>
                    <a:pt x="21458" y="12233"/>
                    <a:pt x="21295" y="12402"/>
                    <a:pt x="21098" y="12566"/>
                  </a:cubicBezTo>
                  <a:cubicBezTo>
                    <a:pt x="20508" y="13067"/>
                    <a:pt x="19672" y="13507"/>
                    <a:pt x="18618" y="13883"/>
                  </a:cubicBezTo>
                  <a:cubicBezTo>
                    <a:pt x="16520" y="14629"/>
                    <a:pt x="13745" y="15037"/>
                    <a:pt x="10801" y="15037"/>
                  </a:cubicBezTo>
                  <a:cubicBezTo>
                    <a:pt x="7856" y="15037"/>
                    <a:pt x="5080" y="14629"/>
                    <a:pt x="2982" y="13883"/>
                  </a:cubicBezTo>
                  <a:cubicBezTo>
                    <a:pt x="1928" y="13507"/>
                    <a:pt x="1099" y="13067"/>
                    <a:pt x="504" y="12566"/>
                  </a:cubicBezTo>
                  <a:cubicBezTo>
                    <a:pt x="307" y="12402"/>
                    <a:pt x="142" y="12233"/>
                    <a:pt x="0" y="12059"/>
                  </a:cubicBezTo>
                  <a:close/>
                  <a:moveTo>
                    <a:pt x="0" y="14428"/>
                  </a:moveTo>
                  <a:lnTo>
                    <a:pt x="0" y="15391"/>
                  </a:lnTo>
                  <a:cubicBezTo>
                    <a:pt x="0" y="17510"/>
                    <a:pt x="4836" y="19231"/>
                    <a:pt x="10801" y="19231"/>
                  </a:cubicBezTo>
                  <a:cubicBezTo>
                    <a:pt x="16766" y="19231"/>
                    <a:pt x="21600" y="17515"/>
                    <a:pt x="21600" y="15391"/>
                  </a:cubicBezTo>
                  <a:lnTo>
                    <a:pt x="21600" y="14428"/>
                  </a:lnTo>
                  <a:cubicBezTo>
                    <a:pt x="21458" y="14602"/>
                    <a:pt x="21295" y="14772"/>
                    <a:pt x="21098" y="14935"/>
                  </a:cubicBezTo>
                  <a:cubicBezTo>
                    <a:pt x="20508" y="15436"/>
                    <a:pt x="19672" y="15877"/>
                    <a:pt x="18618" y="16252"/>
                  </a:cubicBezTo>
                  <a:cubicBezTo>
                    <a:pt x="16520" y="16998"/>
                    <a:pt x="13745" y="17406"/>
                    <a:pt x="10801" y="17406"/>
                  </a:cubicBezTo>
                  <a:cubicBezTo>
                    <a:pt x="7856" y="17406"/>
                    <a:pt x="5080" y="16998"/>
                    <a:pt x="2982" y="16252"/>
                  </a:cubicBezTo>
                  <a:cubicBezTo>
                    <a:pt x="1928" y="15877"/>
                    <a:pt x="1099" y="15436"/>
                    <a:pt x="504" y="14935"/>
                  </a:cubicBezTo>
                  <a:cubicBezTo>
                    <a:pt x="307" y="14772"/>
                    <a:pt x="142" y="14602"/>
                    <a:pt x="0" y="14428"/>
                  </a:cubicBezTo>
                  <a:close/>
                  <a:moveTo>
                    <a:pt x="0" y="16797"/>
                  </a:moveTo>
                  <a:lnTo>
                    <a:pt x="0" y="17760"/>
                  </a:lnTo>
                  <a:cubicBezTo>
                    <a:pt x="0" y="19879"/>
                    <a:pt x="4836" y="21600"/>
                    <a:pt x="10801" y="21600"/>
                  </a:cubicBezTo>
                  <a:cubicBezTo>
                    <a:pt x="16766" y="21600"/>
                    <a:pt x="21600" y="19879"/>
                    <a:pt x="21600" y="17760"/>
                  </a:cubicBezTo>
                  <a:lnTo>
                    <a:pt x="21600" y="16797"/>
                  </a:lnTo>
                  <a:cubicBezTo>
                    <a:pt x="21458" y="16971"/>
                    <a:pt x="21295" y="17141"/>
                    <a:pt x="21098" y="17304"/>
                  </a:cubicBezTo>
                  <a:cubicBezTo>
                    <a:pt x="20508" y="17805"/>
                    <a:pt x="19672" y="18246"/>
                    <a:pt x="18618" y="18622"/>
                  </a:cubicBezTo>
                  <a:cubicBezTo>
                    <a:pt x="16520" y="19368"/>
                    <a:pt x="13745" y="19775"/>
                    <a:pt x="10801" y="19775"/>
                  </a:cubicBezTo>
                  <a:cubicBezTo>
                    <a:pt x="7856" y="19775"/>
                    <a:pt x="5080" y="19368"/>
                    <a:pt x="2982" y="18622"/>
                  </a:cubicBezTo>
                  <a:cubicBezTo>
                    <a:pt x="1928" y="18246"/>
                    <a:pt x="1099" y="17805"/>
                    <a:pt x="504" y="17304"/>
                  </a:cubicBezTo>
                  <a:cubicBezTo>
                    <a:pt x="307" y="17141"/>
                    <a:pt x="142" y="16971"/>
                    <a:pt x="0" y="16797"/>
                  </a:cubicBezTo>
                  <a:close/>
                </a:path>
              </a:pathLst>
            </a:custGeom>
            <a:solidFill>
              <a:schemeClr val="tx1"/>
            </a:solidFill>
            <a:ln w="12700">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2" name="Tekstvak 21">
              <a:extLst>
                <a:ext uri="{FF2B5EF4-FFF2-40B4-BE49-F238E27FC236}">
                  <a16:creationId xmlns:a16="http://schemas.microsoft.com/office/drawing/2014/main" id="{95DF3DA4-78C9-0E4A-A06E-4CA491E16B07}"/>
                </a:ext>
              </a:extLst>
            </p:cNvPr>
            <p:cNvSpPr txBox="1"/>
            <p:nvPr/>
          </p:nvSpPr>
          <p:spPr>
            <a:xfrm>
              <a:off x="11198114" y="6264771"/>
              <a:ext cx="970137" cy="400110"/>
            </a:xfrm>
            <a:prstGeom prst="rect">
              <a:avLst/>
            </a:prstGeom>
            <a:noFill/>
          </p:spPr>
          <p:txBody>
            <a:bodyPr wrap="none" rtlCol="0">
              <a:spAutoFit/>
            </a:bodyPr>
            <a:lstStyle/>
            <a:p>
              <a:pPr algn="ctr"/>
              <a:r>
                <a:rPr lang="en-GB" sz="2000" b="1" dirty="0">
                  <a:latin typeface="Verdana" panose="020B0604030504040204" pitchFamily="34" charset="0"/>
                  <a:ea typeface="Verdana" panose="020B0604030504040204" pitchFamily="34" charset="0"/>
                  <a:cs typeface="Verdana" panose="020B0604030504040204" pitchFamily="34" charset="0"/>
                </a:rPr>
                <a:t>DATA</a:t>
              </a:r>
            </a:p>
          </p:txBody>
        </p:sp>
      </p:grpSp>
      <p:sp>
        <p:nvSpPr>
          <p:cNvPr id="42" name="Rechthoek 41">
            <a:extLst>
              <a:ext uri="{FF2B5EF4-FFF2-40B4-BE49-F238E27FC236}">
                <a16:creationId xmlns:a16="http://schemas.microsoft.com/office/drawing/2014/main" id="{1F850CAF-B6E8-1E44-8DB6-4ED6CE8BFDF6}"/>
              </a:ext>
            </a:extLst>
          </p:cNvPr>
          <p:cNvSpPr/>
          <p:nvPr/>
        </p:nvSpPr>
        <p:spPr>
          <a:xfrm>
            <a:off x="9563981" y="715464"/>
            <a:ext cx="1656184" cy="2088232"/>
          </a:xfrm>
          <a:prstGeom prst="rect">
            <a:avLst/>
          </a:prstGeom>
          <a:solidFill>
            <a:schemeClr val="bg1"/>
          </a:solidFill>
          <a:ln w="88900">
            <a:solidFill>
              <a:srgbClr val="F580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hthoek 42">
            <a:extLst>
              <a:ext uri="{FF2B5EF4-FFF2-40B4-BE49-F238E27FC236}">
                <a16:creationId xmlns:a16="http://schemas.microsoft.com/office/drawing/2014/main" id="{897AD672-435E-8B4A-B63C-ACB7D1B87A0A}"/>
              </a:ext>
            </a:extLst>
          </p:cNvPr>
          <p:cNvSpPr/>
          <p:nvPr/>
        </p:nvSpPr>
        <p:spPr>
          <a:xfrm>
            <a:off x="9716381" y="867864"/>
            <a:ext cx="1656184" cy="2088232"/>
          </a:xfrm>
          <a:prstGeom prst="rect">
            <a:avLst/>
          </a:prstGeom>
          <a:solidFill>
            <a:schemeClr val="bg1"/>
          </a:solidFill>
          <a:ln w="88900">
            <a:solidFill>
              <a:srgbClr val="F580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hthoek 43">
            <a:extLst>
              <a:ext uri="{FF2B5EF4-FFF2-40B4-BE49-F238E27FC236}">
                <a16:creationId xmlns:a16="http://schemas.microsoft.com/office/drawing/2014/main" id="{7B359F34-9F3F-8A4F-823D-0DD3F08E2A49}"/>
              </a:ext>
            </a:extLst>
          </p:cNvPr>
          <p:cNvSpPr/>
          <p:nvPr/>
        </p:nvSpPr>
        <p:spPr>
          <a:xfrm>
            <a:off x="9868781" y="1020264"/>
            <a:ext cx="1656184" cy="2088232"/>
          </a:xfrm>
          <a:prstGeom prst="rect">
            <a:avLst/>
          </a:prstGeom>
          <a:solidFill>
            <a:schemeClr val="bg1"/>
          </a:solidFill>
          <a:ln w="88900">
            <a:solidFill>
              <a:srgbClr val="F580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b="1" dirty="0">
                <a:solidFill>
                  <a:schemeClr val="tx1"/>
                </a:solidFill>
                <a:latin typeface="Verdana" panose="020B0604030504040204" pitchFamily="34" charset="0"/>
                <a:ea typeface="Verdana" panose="020B0604030504040204" pitchFamily="34" charset="0"/>
                <a:cs typeface="Verdana" panose="020B0604030504040204" pitchFamily="34" charset="0"/>
              </a:rPr>
              <a:t>88</a:t>
            </a:r>
            <a:r>
              <a:rPr lang="nl-NL" b="1"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b="1" dirty="0">
                <a:solidFill>
                  <a:schemeClr val="tx1"/>
                </a:solidFill>
                <a:latin typeface="Verdana" panose="020B0604030504040204" pitchFamily="34" charset="0"/>
                <a:ea typeface="Verdana" panose="020B0604030504040204" pitchFamily="34" charset="0"/>
                <a:cs typeface="Verdana" panose="020B0604030504040204" pitchFamily="34" charset="0"/>
              </a:rPr>
            </a:br>
            <a:r>
              <a:rPr lang="en-GB" b="1" dirty="0">
                <a:solidFill>
                  <a:schemeClr val="tx1"/>
                </a:solidFill>
                <a:latin typeface="Verdana" panose="020B0604030504040204" pitchFamily="34" charset="0"/>
                <a:ea typeface="Verdana" panose="020B0604030504040204" pitchFamily="34" charset="0"/>
                <a:cs typeface="Verdana" panose="020B0604030504040204" pitchFamily="34" charset="0"/>
              </a:rPr>
              <a:t>pages</a:t>
            </a:r>
          </a:p>
        </p:txBody>
      </p:sp>
      <p:sp>
        <p:nvSpPr>
          <p:cNvPr id="5" name="Tekstvak 4">
            <a:extLst>
              <a:ext uri="{FF2B5EF4-FFF2-40B4-BE49-F238E27FC236}">
                <a16:creationId xmlns:a16="http://schemas.microsoft.com/office/drawing/2014/main" id="{2FAAD6FF-8B3C-BE40-859D-DD10122C39F7}"/>
              </a:ext>
            </a:extLst>
          </p:cNvPr>
          <p:cNvSpPr txBox="1"/>
          <p:nvPr/>
        </p:nvSpPr>
        <p:spPr>
          <a:xfrm>
            <a:off x="13273608" y="7849021"/>
            <a:ext cx="4713150" cy="1876732"/>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GB" sz="2000" b="1" dirty="0" err="1">
                <a:solidFill>
                  <a:srgbClr val="BFBFBF"/>
                </a:solidFill>
                <a:latin typeface="Verdana" panose="020B0604030504040204" pitchFamily="34" charset="0"/>
                <a:ea typeface="Verdana" panose="020B0604030504040204" pitchFamily="34" charset="0"/>
                <a:cs typeface="Verdana" panose="020B0604030504040204" pitchFamily="34" charset="0"/>
              </a:rPr>
              <a:t>Funders' requirements</a:t>
            </a:r>
            <a:endParaRPr lang="en-GB" sz="2000" b="1" dirty="0">
              <a:solidFill>
                <a:srgbClr val="BFBFBF"/>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r>
              <a:rPr lang="en-GB" sz="2000" b="1" dirty="0" err="1">
                <a:solidFill>
                  <a:srgbClr val="BFBFBF"/>
                </a:solidFill>
                <a:latin typeface="Verdana" panose="020B0604030504040204" pitchFamily="34" charset="0"/>
                <a:ea typeface="Verdana" panose="020B0604030504040204" pitchFamily="34" charset="0"/>
                <a:cs typeface="Verdana" panose="020B0604030504040204" pitchFamily="34" charset="0"/>
              </a:rPr>
              <a:t>Institutional policy</a:t>
            </a:r>
            <a:endParaRPr lang="en-GB" sz="2000" b="1" dirty="0">
              <a:solidFill>
                <a:srgbClr val="BFBFBF"/>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r>
              <a:rPr lang="en-GB" sz="2000" b="1" dirty="0">
                <a:solidFill>
                  <a:srgbClr val="BFBFBF"/>
                </a:solidFill>
                <a:latin typeface="Verdana" panose="020B0604030504040204" pitchFamily="34" charset="0"/>
                <a:ea typeface="Verdana" panose="020B0604030504040204" pitchFamily="34" charset="0"/>
                <a:cs typeface="Verdana" panose="020B0604030504040204" pitchFamily="34" charset="0"/>
              </a:rPr>
              <a:t>Technical facilities</a:t>
            </a:r>
          </a:p>
          <a:p>
            <a:pPr marL="285750" indent="-285750">
              <a:lnSpc>
                <a:spcPct val="150000"/>
              </a:lnSpc>
              <a:buFont typeface="Arial" panose="020B0604020202020204" pitchFamily="34" charset="0"/>
              <a:buChar char="•"/>
            </a:pPr>
            <a:r>
              <a:rPr lang="en-GB" sz="2000" b="1" dirty="0">
                <a:solidFill>
                  <a:srgbClr val="BFBFBF"/>
                </a:solidFill>
                <a:latin typeface="Verdana" panose="020B0604030504040204" pitchFamily="34" charset="0"/>
                <a:ea typeface="Verdana" panose="020B0604030504040204" pitchFamily="34" charset="0"/>
                <a:cs typeface="Verdana" panose="020B0604030504040204" pitchFamily="34" charset="0"/>
              </a:rPr>
              <a:t>Intellectual property rights</a:t>
            </a:r>
          </a:p>
        </p:txBody>
      </p:sp>
      <p:sp>
        <p:nvSpPr>
          <p:cNvPr id="9" name="Afgeronde rechthoek 8">
            <a:extLst>
              <a:ext uri="{FF2B5EF4-FFF2-40B4-BE49-F238E27FC236}">
                <a16:creationId xmlns:a16="http://schemas.microsoft.com/office/drawing/2014/main" id="{22BFAD00-FFCE-CE42-B148-49AE8D1A1E3C}"/>
              </a:ext>
            </a:extLst>
          </p:cNvPr>
          <p:cNvSpPr/>
          <p:nvPr/>
        </p:nvSpPr>
        <p:spPr>
          <a:xfrm>
            <a:off x="12691243" y="4968627"/>
            <a:ext cx="5004556" cy="2592288"/>
          </a:xfrm>
          <a:prstGeom prst="roundRect">
            <a:avLst>
              <a:gd name="adj" fmla="val 50000"/>
            </a:avLst>
          </a:prstGeom>
          <a:noFill/>
          <a:ln w="889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b="1" dirty="0">
                <a:solidFill>
                  <a:schemeClr val="tx1"/>
                </a:solidFill>
                <a:latin typeface="Verdana" panose="020B0604030504040204" pitchFamily="34" charset="0"/>
                <a:ea typeface="Verdana" panose="020B0604030504040204" pitchFamily="34" charset="0"/>
                <a:cs typeface="Verdana" panose="020B0604030504040204" pitchFamily="34" charset="0"/>
              </a:rPr>
              <a:t>20%</a:t>
            </a:r>
          </a:p>
        </p:txBody>
      </p:sp>
    </p:spTree>
    <p:extLst>
      <p:ext uri="{BB962C8B-B14F-4D97-AF65-F5344CB8AC3E}">
        <p14:creationId xmlns:p14="http://schemas.microsoft.com/office/powerpoint/2010/main" val="687556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p:txBody>
          <a:bodyPr/>
          <a:lstStyle/>
          <a:p>
            <a:pPr algn="l"/>
            <a:r>
              <a:rPr lang="en-GB" dirty="0"/>
              <a:t>PRIVACY</a:t>
            </a:r>
          </a:p>
        </p:txBody>
      </p:sp>
      <p:sp>
        <p:nvSpPr>
          <p:cNvPr id="14" name="Ovaal 13">
            <a:extLst>
              <a:ext uri="{FF2B5EF4-FFF2-40B4-BE49-F238E27FC236}">
                <a16:creationId xmlns:a16="http://schemas.microsoft.com/office/drawing/2014/main" id="{E361EC70-F8C8-5444-A14B-B2A210E0D312}"/>
              </a:ext>
            </a:extLst>
          </p:cNvPr>
          <p:cNvSpPr/>
          <p:nvPr/>
        </p:nvSpPr>
        <p:spPr>
          <a:xfrm>
            <a:off x="6505657" y="1579333"/>
            <a:ext cx="3600400" cy="360040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rPr>
              <a:t>Purpose and purpose limitation</a:t>
            </a:r>
          </a:p>
          <a:p>
            <a:pPr algn="ctr"/>
            <a:endPar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en-GB" sz="1600" i="1" dirty="0">
                <a:solidFill>
                  <a:schemeClr val="bg1"/>
                </a:solidFill>
                <a:latin typeface="Verdana" panose="020B0604030504040204" pitchFamily="34" charset="0"/>
                <a:ea typeface="Verdana" panose="020B0604030504040204" pitchFamily="34" charset="0"/>
                <a:cs typeface="Verdana" panose="020B0604030504040204" pitchFamily="34" charset="0"/>
              </a:rPr>
              <a:t>Do I only use the personal data for the purpose of my study? </a:t>
            </a:r>
          </a:p>
        </p:txBody>
      </p:sp>
      <p:sp>
        <p:nvSpPr>
          <p:cNvPr id="15" name="Ovaal 14">
            <a:extLst>
              <a:ext uri="{FF2B5EF4-FFF2-40B4-BE49-F238E27FC236}">
                <a16:creationId xmlns:a16="http://schemas.microsoft.com/office/drawing/2014/main" id="{D99332F7-2F4A-D446-87CB-B87532452958}"/>
              </a:ext>
            </a:extLst>
          </p:cNvPr>
          <p:cNvSpPr/>
          <p:nvPr/>
        </p:nvSpPr>
        <p:spPr>
          <a:xfrm>
            <a:off x="10502101" y="1579332"/>
            <a:ext cx="3600400" cy="360040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endPar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rPr>
              <a:t>Principle</a:t>
            </a:r>
          </a:p>
          <a:p>
            <a:pPr algn="ctr"/>
            <a:endPar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en-GB" sz="1600" i="1" dirty="0">
                <a:solidFill>
                  <a:schemeClr val="bg1"/>
                </a:solidFill>
                <a:latin typeface="Verdana" panose="020B0604030504040204" pitchFamily="34" charset="0"/>
                <a:ea typeface="Verdana" panose="020B0604030504040204" pitchFamily="34" charset="0"/>
                <a:cs typeface="Verdana" panose="020B0604030504040204" pitchFamily="34" charset="0"/>
              </a:rPr>
              <a:t>Does a minimal legal basis for the processing of personal data exist?</a:t>
            </a:r>
          </a:p>
          <a:p>
            <a:pPr algn="ctr"/>
            <a:endParaRPr lang="en-GB" sz="1600" i="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endParaRPr lang="en-GB" sz="1600" i="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endParaRPr lang="en-GB" sz="1600" i="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Ovaal 16">
            <a:extLst>
              <a:ext uri="{FF2B5EF4-FFF2-40B4-BE49-F238E27FC236}">
                <a16:creationId xmlns:a16="http://schemas.microsoft.com/office/drawing/2014/main" id="{9D18556C-850F-9E41-940B-54B8C7604B70}"/>
              </a:ext>
            </a:extLst>
          </p:cNvPr>
          <p:cNvSpPr/>
          <p:nvPr/>
        </p:nvSpPr>
        <p:spPr>
          <a:xfrm>
            <a:off x="14498545" y="1579332"/>
            <a:ext cx="3600400" cy="360040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rPr>
              <a:t>Data M</a:t>
            </a:r>
            <a:r>
              <a:rPr lang="en-GB" sz="25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inimisation</a:t>
            </a:r>
            <a:endPar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endPar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en-GB" sz="1600" i="1" dirty="0">
                <a:solidFill>
                  <a:schemeClr val="bg1"/>
                </a:solidFill>
                <a:latin typeface="Verdana" panose="020B0604030504040204" pitchFamily="34" charset="0"/>
                <a:ea typeface="Verdana" panose="020B0604030504040204" pitchFamily="34" charset="0"/>
                <a:cs typeface="Verdana" panose="020B0604030504040204" pitchFamily="34" charset="0"/>
              </a:rPr>
              <a:t>Do I only use those data that are necessary to realise the identified purpose?</a:t>
            </a:r>
          </a:p>
        </p:txBody>
      </p:sp>
      <p:sp>
        <p:nvSpPr>
          <p:cNvPr id="18" name="Ovaal 17">
            <a:extLst>
              <a:ext uri="{FF2B5EF4-FFF2-40B4-BE49-F238E27FC236}">
                <a16:creationId xmlns:a16="http://schemas.microsoft.com/office/drawing/2014/main" id="{D9EA7D1D-A846-394C-BCA3-06DCD39E13A7}"/>
              </a:ext>
            </a:extLst>
          </p:cNvPr>
          <p:cNvSpPr/>
          <p:nvPr/>
        </p:nvSpPr>
        <p:spPr>
          <a:xfrm>
            <a:off x="6505657" y="5544691"/>
            <a:ext cx="3600400" cy="360040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endPar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rPr>
              <a:t>Transparency</a:t>
            </a:r>
          </a:p>
          <a:p>
            <a:pPr algn="ctr"/>
            <a:endPar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en-GB" sz="1600" i="1" dirty="0">
                <a:solidFill>
                  <a:schemeClr val="bg1"/>
                </a:solidFill>
                <a:latin typeface="Verdana" panose="020B0604030504040204" pitchFamily="34" charset="0"/>
                <a:ea typeface="Verdana" panose="020B0604030504040204" pitchFamily="34" charset="0"/>
                <a:cs typeface="Verdana" panose="020B0604030504040204" pitchFamily="34" charset="0"/>
              </a:rPr>
              <a:t>Have I given the research subjects clear prior information about the purpose of the data processing?</a:t>
            </a:r>
          </a:p>
        </p:txBody>
      </p:sp>
      <p:sp>
        <p:nvSpPr>
          <p:cNvPr id="19" name="Ovaal 18">
            <a:extLst>
              <a:ext uri="{FF2B5EF4-FFF2-40B4-BE49-F238E27FC236}">
                <a16:creationId xmlns:a16="http://schemas.microsoft.com/office/drawing/2014/main" id="{721ACEBC-8B09-2D42-8173-DCE1579A4061}"/>
              </a:ext>
            </a:extLst>
          </p:cNvPr>
          <p:cNvSpPr/>
          <p:nvPr/>
        </p:nvSpPr>
        <p:spPr>
          <a:xfrm>
            <a:off x="10502101" y="5544691"/>
            <a:ext cx="3600400" cy="360040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rPr>
              <a:t>Data </a:t>
            </a:r>
            <a:r>
              <a:rPr lang="en-GB" sz="25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Integrity</a:t>
            </a:r>
            <a:endPar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endPar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en-GB" sz="1600" i="1" dirty="0" smtClean="0">
                <a:solidFill>
                  <a:schemeClr val="bg1"/>
                </a:solidFill>
                <a:latin typeface="Verdana" panose="020B0604030504040204" pitchFamily="34" charset="0"/>
                <a:ea typeface="Verdana" panose="020B0604030504040204" pitchFamily="34" charset="0"/>
                <a:cs typeface="Verdana" panose="020B0604030504040204" pitchFamily="34" charset="0"/>
              </a:rPr>
              <a:t>Are </a:t>
            </a:r>
            <a:r>
              <a:rPr lang="en-GB" sz="1600" i="1" dirty="0">
                <a:solidFill>
                  <a:schemeClr val="bg1"/>
                </a:solidFill>
                <a:latin typeface="Verdana" panose="020B0604030504040204" pitchFamily="34" charset="0"/>
                <a:ea typeface="Verdana" panose="020B0604030504040204" pitchFamily="34" charset="0"/>
                <a:cs typeface="Verdana" panose="020B0604030504040204" pitchFamily="34" charset="0"/>
              </a:rPr>
              <a:t>the personal data I use still correct?</a:t>
            </a:r>
          </a:p>
        </p:txBody>
      </p:sp>
      <p:sp>
        <p:nvSpPr>
          <p:cNvPr id="2" name="Rechthoek 1">
            <a:extLst>
              <a:ext uri="{FF2B5EF4-FFF2-40B4-BE49-F238E27FC236}">
                <a16:creationId xmlns:a16="http://schemas.microsoft.com/office/drawing/2014/main" id="{2FA47165-1D6A-2142-91C5-310CCBF11071}"/>
              </a:ext>
            </a:extLst>
          </p:cNvPr>
          <p:cNvSpPr/>
          <p:nvPr/>
        </p:nvSpPr>
        <p:spPr>
          <a:xfrm>
            <a:off x="4992688" y="10081195"/>
            <a:ext cx="10345216" cy="261610"/>
          </a:xfrm>
          <a:prstGeom prst="rect">
            <a:avLst/>
          </a:prstGeom>
        </p:spPr>
        <p:txBody>
          <a:bodyPr wrap="square">
            <a:spAutoFit/>
          </a:bodyPr>
          <a:lstStyle/>
          <a:p>
            <a:pPr algn="r"/>
            <a:endParaRPr lang="en-GB" sz="1100" i="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Ovaal 11">
            <a:extLst>
              <a:ext uri="{FF2B5EF4-FFF2-40B4-BE49-F238E27FC236}">
                <a16:creationId xmlns:a16="http://schemas.microsoft.com/office/drawing/2014/main" id="{39077659-8B3E-B944-944F-22905A838876}"/>
              </a:ext>
            </a:extLst>
          </p:cNvPr>
          <p:cNvSpPr/>
          <p:nvPr/>
        </p:nvSpPr>
        <p:spPr>
          <a:xfrm>
            <a:off x="14498545" y="5544691"/>
            <a:ext cx="3600400" cy="360040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rPr>
              <a:t>Storage </a:t>
            </a:r>
            <a:r>
              <a:rPr lang="en-GB" sz="25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Limitation</a:t>
            </a:r>
            <a:endPar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endPar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en-GB" sz="1600" i="1" dirty="0">
                <a:solidFill>
                  <a:schemeClr val="bg1"/>
                </a:solidFill>
                <a:latin typeface="Verdana" panose="020B0604030504040204" pitchFamily="34" charset="0"/>
                <a:ea typeface="Verdana" panose="020B0604030504040204" pitchFamily="34" charset="0"/>
                <a:cs typeface="Verdana" panose="020B0604030504040204" pitchFamily="34" charset="0"/>
              </a:rPr>
              <a:t>Do I really need the data after a certain period?</a:t>
            </a:r>
          </a:p>
        </p:txBody>
      </p:sp>
      <p:grpSp>
        <p:nvGrpSpPr>
          <p:cNvPr id="8" name="Groep 7">
            <a:extLst>
              <a:ext uri="{FF2B5EF4-FFF2-40B4-BE49-F238E27FC236}">
                <a16:creationId xmlns:a16="http://schemas.microsoft.com/office/drawing/2014/main" id="{BAF4D5A2-D711-CF4C-A130-F2EE80A2BCAA}"/>
              </a:ext>
            </a:extLst>
          </p:cNvPr>
          <p:cNvGrpSpPr/>
          <p:nvPr/>
        </p:nvGrpSpPr>
        <p:grpSpPr>
          <a:xfrm>
            <a:off x="1392288" y="2752257"/>
            <a:ext cx="4169746" cy="4854950"/>
            <a:chOff x="-2134583" y="4445621"/>
            <a:chExt cx="2692458" cy="3134903"/>
          </a:xfrm>
        </p:grpSpPr>
        <p:sp>
          <p:nvSpPr>
            <p:cNvPr id="23" name="Vrije vorm 22">
              <a:extLst>
                <a:ext uri="{FF2B5EF4-FFF2-40B4-BE49-F238E27FC236}">
                  <a16:creationId xmlns:a16="http://schemas.microsoft.com/office/drawing/2014/main" id="{6C445500-812E-0343-A83A-1D3A6EEEFDD9}"/>
                </a:ext>
              </a:extLst>
            </p:cNvPr>
            <p:cNvSpPr/>
            <p:nvPr/>
          </p:nvSpPr>
          <p:spPr>
            <a:xfrm>
              <a:off x="-2134583" y="4445621"/>
              <a:ext cx="2692458" cy="3134903"/>
            </a:xfrm>
            <a:custGeom>
              <a:avLst/>
              <a:gdLst>
                <a:gd name="connsiteX0" fmla="*/ 958440 w 2692458"/>
                <a:gd name="connsiteY0" fmla="*/ 2541278 h 3134903"/>
                <a:gd name="connsiteX1" fmla="*/ 890755 w 2692458"/>
                <a:gd name="connsiteY1" fmla="*/ 2628762 h 3134903"/>
                <a:gd name="connsiteX2" fmla="*/ 1001445 w 2692458"/>
                <a:gd name="connsiteY2" fmla="*/ 2838402 h 3134903"/>
                <a:gd name="connsiteX3" fmla="*/ 1112509 w 2692458"/>
                <a:gd name="connsiteY3" fmla="*/ 2767156 h 3134903"/>
                <a:gd name="connsiteX4" fmla="*/ 1001445 w 2692458"/>
                <a:gd name="connsiteY4" fmla="*/ 2556931 h 3134903"/>
                <a:gd name="connsiteX5" fmla="*/ 958440 w 2692458"/>
                <a:gd name="connsiteY5" fmla="*/ 2541278 h 3134903"/>
                <a:gd name="connsiteX6" fmla="*/ 217516 w 2692458"/>
                <a:gd name="connsiteY6" fmla="*/ 2094495 h 3134903"/>
                <a:gd name="connsiteX7" fmla="*/ 149706 w 2692458"/>
                <a:gd name="connsiteY7" fmla="*/ 2180516 h 3134903"/>
                <a:gd name="connsiteX8" fmla="*/ 260645 w 2692458"/>
                <a:gd name="connsiteY8" fmla="*/ 2383280 h 3134903"/>
                <a:gd name="connsiteX9" fmla="*/ 371335 w 2692458"/>
                <a:gd name="connsiteY9" fmla="*/ 2312474 h 3134903"/>
                <a:gd name="connsiteX10" fmla="*/ 260645 w 2692458"/>
                <a:gd name="connsiteY10" fmla="*/ 2109271 h 3134903"/>
                <a:gd name="connsiteX11" fmla="*/ 217516 w 2692458"/>
                <a:gd name="connsiteY11" fmla="*/ 2094495 h 3134903"/>
                <a:gd name="connsiteX12" fmla="*/ 958440 w 2692458"/>
                <a:gd name="connsiteY12" fmla="*/ 2071235 h 3134903"/>
                <a:gd name="connsiteX13" fmla="*/ 890755 w 2692458"/>
                <a:gd name="connsiteY13" fmla="*/ 2159889 h 3134903"/>
                <a:gd name="connsiteX14" fmla="*/ 1001445 w 2692458"/>
                <a:gd name="connsiteY14" fmla="*/ 2367919 h 3134903"/>
                <a:gd name="connsiteX15" fmla="*/ 1112509 w 2692458"/>
                <a:gd name="connsiteY15" fmla="*/ 2294626 h 3134903"/>
                <a:gd name="connsiteX16" fmla="*/ 1001445 w 2692458"/>
                <a:gd name="connsiteY16" fmla="*/ 2086303 h 3134903"/>
                <a:gd name="connsiteX17" fmla="*/ 958440 w 2692458"/>
                <a:gd name="connsiteY17" fmla="*/ 2071235 h 3134903"/>
                <a:gd name="connsiteX18" fmla="*/ 217516 w 2692458"/>
                <a:gd name="connsiteY18" fmla="*/ 1636741 h 3134903"/>
                <a:gd name="connsiteX19" fmla="*/ 149706 w 2692458"/>
                <a:gd name="connsiteY19" fmla="*/ 1723932 h 3134903"/>
                <a:gd name="connsiteX20" fmla="*/ 260645 w 2692458"/>
                <a:gd name="connsiteY20" fmla="*/ 1925087 h 3134903"/>
                <a:gd name="connsiteX21" fmla="*/ 371335 w 2692458"/>
                <a:gd name="connsiteY21" fmla="*/ 1852378 h 3134903"/>
                <a:gd name="connsiteX22" fmla="*/ 260645 w 2692458"/>
                <a:gd name="connsiteY22" fmla="*/ 1650785 h 3134903"/>
                <a:gd name="connsiteX23" fmla="*/ 217516 w 2692458"/>
                <a:gd name="connsiteY23" fmla="*/ 1636741 h 3134903"/>
                <a:gd name="connsiteX24" fmla="*/ 958440 w 2692458"/>
                <a:gd name="connsiteY24" fmla="*/ 1601484 h 3134903"/>
                <a:gd name="connsiteX25" fmla="*/ 890755 w 2692458"/>
                <a:gd name="connsiteY25" fmla="*/ 1691162 h 3134903"/>
                <a:gd name="connsiteX26" fmla="*/ 1001445 w 2692458"/>
                <a:gd name="connsiteY26" fmla="*/ 1897437 h 3134903"/>
                <a:gd name="connsiteX27" fmla="*/ 1112509 w 2692458"/>
                <a:gd name="connsiteY27" fmla="*/ 1822242 h 3134903"/>
                <a:gd name="connsiteX28" fmla="*/ 1001445 w 2692458"/>
                <a:gd name="connsiteY28" fmla="*/ 1615674 h 3134903"/>
                <a:gd name="connsiteX29" fmla="*/ 958440 w 2692458"/>
                <a:gd name="connsiteY29" fmla="*/ 1601484 h 3134903"/>
                <a:gd name="connsiteX30" fmla="*/ 217516 w 2692458"/>
                <a:gd name="connsiteY30" fmla="*/ 1179278 h 3134903"/>
                <a:gd name="connsiteX31" fmla="*/ 149706 w 2692458"/>
                <a:gd name="connsiteY31" fmla="*/ 1267640 h 3134903"/>
                <a:gd name="connsiteX32" fmla="*/ 260645 w 2692458"/>
                <a:gd name="connsiteY32" fmla="*/ 1466893 h 3134903"/>
                <a:gd name="connsiteX33" fmla="*/ 371335 w 2692458"/>
                <a:gd name="connsiteY33" fmla="*/ 1392136 h 3134903"/>
                <a:gd name="connsiteX34" fmla="*/ 260645 w 2692458"/>
                <a:gd name="connsiteY34" fmla="*/ 1192591 h 3134903"/>
                <a:gd name="connsiteX35" fmla="*/ 217516 w 2692458"/>
                <a:gd name="connsiteY35" fmla="*/ 1179278 h 3134903"/>
                <a:gd name="connsiteX36" fmla="*/ 2598596 w 2692458"/>
                <a:gd name="connsiteY36" fmla="*/ 886397 h 3134903"/>
                <a:gd name="connsiteX37" fmla="*/ 2692458 w 2692458"/>
                <a:gd name="connsiteY37" fmla="*/ 982073 h 3134903"/>
                <a:gd name="connsiteX38" fmla="*/ 2692458 w 2692458"/>
                <a:gd name="connsiteY38" fmla="*/ 2222356 h 3134903"/>
                <a:gd name="connsiteX39" fmla="*/ 2650871 w 2692458"/>
                <a:gd name="connsiteY39" fmla="*/ 2382549 h 3134903"/>
                <a:gd name="connsiteX40" fmla="*/ 2649171 w 2692458"/>
                <a:gd name="connsiteY40" fmla="*/ 2384863 h 3134903"/>
                <a:gd name="connsiteX41" fmla="*/ 2647791 w 2692458"/>
                <a:gd name="connsiteY41" fmla="*/ 2389311 h 3134903"/>
                <a:gd name="connsiteX42" fmla="*/ 2606929 w 2692458"/>
                <a:gd name="connsiteY42" fmla="*/ 2449916 h 3134903"/>
                <a:gd name="connsiteX43" fmla="*/ 2572796 w 2692458"/>
                <a:gd name="connsiteY43" fmla="*/ 2472929 h 3134903"/>
                <a:gd name="connsiteX44" fmla="*/ 2536645 w 2692458"/>
                <a:gd name="connsiteY44" fmla="*/ 2502364 h 3134903"/>
                <a:gd name="connsiteX45" fmla="*/ 1542554 w 2692458"/>
                <a:gd name="connsiteY45" fmla="*/ 3120311 h 3134903"/>
                <a:gd name="connsiteX46" fmla="*/ 1396089 w 2692458"/>
                <a:gd name="connsiteY46" fmla="*/ 3038971 h 3134903"/>
                <a:gd name="connsiteX47" fmla="*/ 1396089 w 2692458"/>
                <a:gd name="connsiteY47" fmla="*/ 1796201 h 3134903"/>
                <a:gd name="connsiteX48" fmla="*/ 1611361 w 2692458"/>
                <a:gd name="connsiteY48" fmla="*/ 1427686 h 3134903"/>
                <a:gd name="connsiteX49" fmla="*/ 2549483 w 2692458"/>
                <a:gd name="connsiteY49" fmla="*/ 898832 h 3134903"/>
                <a:gd name="connsiteX50" fmla="*/ 2598596 w 2692458"/>
                <a:gd name="connsiteY50" fmla="*/ 886397 h 3134903"/>
                <a:gd name="connsiteX51" fmla="*/ 93613 w 2692458"/>
                <a:gd name="connsiteY51" fmla="*/ 886397 h 3134903"/>
                <a:gd name="connsiteX52" fmla="*/ 142850 w 2692458"/>
                <a:gd name="connsiteY52" fmla="*/ 898832 h 3134903"/>
                <a:gd name="connsiteX53" fmla="*/ 1080847 w 2692458"/>
                <a:gd name="connsiteY53" fmla="*/ 1427686 h 3134903"/>
                <a:gd name="connsiteX54" fmla="*/ 1296120 w 2692458"/>
                <a:gd name="connsiteY54" fmla="*/ 1796201 h 3134903"/>
                <a:gd name="connsiteX55" fmla="*/ 1296120 w 2692458"/>
                <a:gd name="connsiteY55" fmla="*/ 3038971 h 3134903"/>
                <a:gd name="connsiteX56" fmla="*/ 1149904 w 2692458"/>
                <a:gd name="connsiteY56" fmla="*/ 3120311 h 3134903"/>
                <a:gd name="connsiteX57" fmla="*/ 155564 w 2692458"/>
                <a:gd name="connsiteY57" fmla="*/ 2502364 h 3134903"/>
                <a:gd name="connsiteX58" fmla="*/ 0 w 2692458"/>
                <a:gd name="connsiteY58" fmla="*/ 2222356 h 3134903"/>
                <a:gd name="connsiteX59" fmla="*/ 0 w 2692458"/>
                <a:gd name="connsiteY59" fmla="*/ 982073 h 3134903"/>
                <a:gd name="connsiteX60" fmla="*/ 93613 w 2692458"/>
                <a:gd name="connsiteY60" fmla="*/ 886397 h 3134903"/>
                <a:gd name="connsiteX61" fmla="*/ 1346105 w 2692458"/>
                <a:gd name="connsiteY61" fmla="*/ 0 h 3134903"/>
                <a:gd name="connsiteX62" fmla="*/ 1508774 w 2692458"/>
                <a:gd name="connsiteY62" fmla="*/ 42864 h 3134903"/>
                <a:gd name="connsiteX63" fmla="*/ 2545245 w 2692458"/>
                <a:gd name="connsiteY63" fmla="*/ 630382 h 3134903"/>
                <a:gd name="connsiteX64" fmla="*/ 2545245 w 2692458"/>
                <a:gd name="connsiteY64" fmla="*/ 797157 h 3134903"/>
                <a:gd name="connsiteX65" fmla="*/ 1554770 w 2692458"/>
                <a:gd name="connsiteY65" fmla="*/ 1358635 h 3134903"/>
                <a:gd name="connsiteX66" fmla="*/ 1137439 w 2692458"/>
                <a:gd name="connsiteY66" fmla="*/ 1358635 h 3134903"/>
                <a:gd name="connsiteX67" fmla="*/ 146963 w 2692458"/>
                <a:gd name="connsiteY67" fmla="*/ 797157 h 3134903"/>
                <a:gd name="connsiteX68" fmla="*/ 146963 w 2692458"/>
                <a:gd name="connsiteY68" fmla="*/ 630382 h 3134903"/>
                <a:gd name="connsiteX69" fmla="*/ 1183684 w 2692458"/>
                <a:gd name="connsiteY69" fmla="*/ 42864 h 3134903"/>
                <a:gd name="connsiteX70" fmla="*/ 1346105 w 2692458"/>
                <a:gd name="connsiteY70" fmla="*/ 0 h 3134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2692458" h="3134903">
                  <a:moveTo>
                    <a:pt x="958440" y="2541278"/>
                  </a:moveTo>
                  <a:cubicBezTo>
                    <a:pt x="918552" y="2538059"/>
                    <a:pt x="890755" y="2570683"/>
                    <a:pt x="890755" y="2628762"/>
                  </a:cubicBezTo>
                  <a:cubicBezTo>
                    <a:pt x="890755" y="2706152"/>
                    <a:pt x="940241" y="2799926"/>
                    <a:pt x="1001445" y="2838402"/>
                  </a:cubicBezTo>
                  <a:cubicBezTo>
                    <a:pt x="1062773" y="2876877"/>
                    <a:pt x="1112509" y="2845131"/>
                    <a:pt x="1112509" y="2767156"/>
                  </a:cubicBezTo>
                  <a:cubicBezTo>
                    <a:pt x="1112509" y="2689035"/>
                    <a:pt x="1062773" y="2594968"/>
                    <a:pt x="1001445" y="2556931"/>
                  </a:cubicBezTo>
                  <a:cubicBezTo>
                    <a:pt x="986237" y="2547569"/>
                    <a:pt x="971653" y="2542448"/>
                    <a:pt x="958440" y="2541278"/>
                  </a:cubicBezTo>
                  <a:close/>
                  <a:moveTo>
                    <a:pt x="217516" y="2094495"/>
                  </a:moveTo>
                  <a:cubicBezTo>
                    <a:pt x="177752" y="2091862"/>
                    <a:pt x="149706" y="2123900"/>
                    <a:pt x="149706" y="2180516"/>
                  </a:cubicBezTo>
                  <a:cubicBezTo>
                    <a:pt x="149706" y="2256004"/>
                    <a:pt x="199441" y="2346707"/>
                    <a:pt x="260645" y="2383280"/>
                  </a:cubicBezTo>
                  <a:cubicBezTo>
                    <a:pt x="321848" y="2420146"/>
                    <a:pt x="371335" y="2388547"/>
                    <a:pt x="371335" y="2312474"/>
                  </a:cubicBezTo>
                  <a:cubicBezTo>
                    <a:pt x="371335" y="2236547"/>
                    <a:pt x="321848" y="2145406"/>
                    <a:pt x="260645" y="2109271"/>
                  </a:cubicBezTo>
                  <a:cubicBezTo>
                    <a:pt x="245313" y="2100201"/>
                    <a:pt x="230729" y="2095519"/>
                    <a:pt x="217516" y="2094495"/>
                  </a:cubicBezTo>
                  <a:close/>
                  <a:moveTo>
                    <a:pt x="958440" y="2071235"/>
                  </a:moveTo>
                  <a:cubicBezTo>
                    <a:pt x="918552" y="2068748"/>
                    <a:pt x="890755" y="2101810"/>
                    <a:pt x="890755" y="2159889"/>
                  </a:cubicBezTo>
                  <a:cubicBezTo>
                    <a:pt x="890755" y="2237425"/>
                    <a:pt x="940241" y="2330468"/>
                    <a:pt x="1001445" y="2367919"/>
                  </a:cubicBezTo>
                  <a:cubicBezTo>
                    <a:pt x="1062773" y="2405517"/>
                    <a:pt x="1112509" y="2372747"/>
                    <a:pt x="1112509" y="2294626"/>
                  </a:cubicBezTo>
                  <a:cubicBezTo>
                    <a:pt x="1112509" y="2216651"/>
                    <a:pt x="1062773" y="2123169"/>
                    <a:pt x="1001445" y="2086303"/>
                  </a:cubicBezTo>
                  <a:cubicBezTo>
                    <a:pt x="986237" y="2077086"/>
                    <a:pt x="971653" y="2072112"/>
                    <a:pt x="958440" y="2071235"/>
                  </a:cubicBezTo>
                  <a:close/>
                  <a:moveTo>
                    <a:pt x="217516" y="1636741"/>
                  </a:moveTo>
                  <a:cubicBezTo>
                    <a:pt x="177752" y="1634839"/>
                    <a:pt x="149706" y="1667462"/>
                    <a:pt x="149706" y="1723932"/>
                  </a:cubicBezTo>
                  <a:cubicBezTo>
                    <a:pt x="149706" y="1799420"/>
                    <a:pt x="199441" y="1889391"/>
                    <a:pt x="260645" y="1925087"/>
                  </a:cubicBezTo>
                  <a:cubicBezTo>
                    <a:pt x="321848" y="1960782"/>
                    <a:pt x="371335" y="1928305"/>
                    <a:pt x="371335" y="1852378"/>
                  </a:cubicBezTo>
                  <a:cubicBezTo>
                    <a:pt x="371335" y="1776305"/>
                    <a:pt x="321848" y="1685895"/>
                    <a:pt x="260645" y="1650785"/>
                  </a:cubicBezTo>
                  <a:cubicBezTo>
                    <a:pt x="245313" y="1642007"/>
                    <a:pt x="230729" y="1637472"/>
                    <a:pt x="217516" y="1636741"/>
                  </a:cubicBezTo>
                  <a:close/>
                  <a:moveTo>
                    <a:pt x="958440" y="1601484"/>
                  </a:moveTo>
                  <a:cubicBezTo>
                    <a:pt x="918552" y="1599582"/>
                    <a:pt x="890755" y="1633083"/>
                    <a:pt x="890755" y="1691162"/>
                  </a:cubicBezTo>
                  <a:cubicBezTo>
                    <a:pt x="890755" y="1768698"/>
                    <a:pt x="940241" y="1861010"/>
                    <a:pt x="1001445" y="1897437"/>
                  </a:cubicBezTo>
                  <a:cubicBezTo>
                    <a:pt x="1062773" y="1933864"/>
                    <a:pt x="1112509" y="1900217"/>
                    <a:pt x="1112509" y="1822242"/>
                  </a:cubicBezTo>
                  <a:cubicBezTo>
                    <a:pt x="1112509" y="1744121"/>
                    <a:pt x="1062773" y="1651663"/>
                    <a:pt x="1001445" y="1615674"/>
                  </a:cubicBezTo>
                  <a:cubicBezTo>
                    <a:pt x="986237" y="1606750"/>
                    <a:pt x="971653" y="1602215"/>
                    <a:pt x="958440" y="1601484"/>
                  </a:cubicBezTo>
                  <a:close/>
                  <a:moveTo>
                    <a:pt x="217516" y="1179278"/>
                  </a:moveTo>
                  <a:cubicBezTo>
                    <a:pt x="177752" y="1177962"/>
                    <a:pt x="149706" y="1211170"/>
                    <a:pt x="149706" y="1267640"/>
                  </a:cubicBezTo>
                  <a:cubicBezTo>
                    <a:pt x="149706" y="1343128"/>
                    <a:pt x="199441" y="1432221"/>
                    <a:pt x="260645" y="1466893"/>
                  </a:cubicBezTo>
                  <a:cubicBezTo>
                    <a:pt x="321848" y="1501565"/>
                    <a:pt x="371335" y="1468210"/>
                    <a:pt x="371335" y="1392136"/>
                  </a:cubicBezTo>
                  <a:cubicBezTo>
                    <a:pt x="371335" y="1316063"/>
                    <a:pt x="321848" y="1226678"/>
                    <a:pt x="260645" y="1192591"/>
                  </a:cubicBezTo>
                  <a:cubicBezTo>
                    <a:pt x="245313" y="1183960"/>
                    <a:pt x="230729" y="1179717"/>
                    <a:pt x="217516" y="1179278"/>
                  </a:cubicBezTo>
                  <a:close/>
                  <a:moveTo>
                    <a:pt x="2598596" y="886397"/>
                  </a:moveTo>
                  <a:cubicBezTo>
                    <a:pt x="2647833" y="887567"/>
                    <a:pt x="2692458" y="927213"/>
                    <a:pt x="2692458" y="982073"/>
                  </a:cubicBezTo>
                  <a:lnTo>
                    <a:pt x="2692458" y="2222356"/>
                  </a:lnTo>
                  <a:cubicBezTo>
                    <a:pt x="2692458" y="2279338"/>
                    <a:pt x="2677718" y="2334308"/>
                    <a:pt x="2650871" y="2382549"/>
                  </a:cubicBezTo>
                  <a:lnTo>
                    <a:pt x="2649171" y="2384863"/>
                  </a:lnTo>
                  <a:lnTo>
                    <a:pt x="2647791" y="2389311"/>
                  </a:lnTo>
                  <a:cubicBezTo>
                    <a:pt x="2638142" y="2412121"/>
                    <a:pt x="2624181" y="2432664"/>
                    <a:pt x="2606929" y="2449916"/>
                  </a:cubicBezTo>
                  <a:lnTo>
                    <a:pt x="2572796" y="2472929"/>
                  </a:lnTo>
                  <a:lnTo>
                    <a:pt x="2536645" y="2502364"/>
                  </a:lnTo>
                  <a:lnTo>
                    <a:pt x="1542554" y="3120311"/>
                  </a:lnTo>
                  <a:cubicBezTo>
                    <a:pt x="1478733" y="3159956"/>
                    <a:pt x="1396089" y="3114166"/>
                    <a:pt x="1396089" y="3038971"/>
                  </a:cubicBezTo>
                  <a:lnTo>
                    <a:pt x="1396089" y="1796201"/>
                  </a:lnTo>
                  <a:cubicBezTo>
                    <a:pt x="1396089" y="1643470"/>
                    <a:pt x="1478234" y="1502589"/>
                    <a:pt x="1611361" y="1427686"/>
                  </a:cubicBezTo>
                  <a:lnTo>
                    <a:pt x="2549483" y="898832"/>
                  </a:lnTo>
                  <a:cubicBezTo>
                    <a:pt x="2565439" y="889908"/>
                    <a:pt x="2582267" y="885958"/>
                    <a:pt x="2598596" y="886397"/>
                  </a:cubicBezTo>
                  <a:close/>
                  <a:moveTo>
                    <a:pt x="93613" y="886397"/>
                  </a:moveTo>
                  <a:cubicBezTo>
                    <a:pt x="109942" y="885958"/>
                    <a:pt x="126770" y="889908"/>
                    <a:pt x="142850" y="898832"/>
                  </a:cubicBezTo>
                  <a:lnTo>
                    <a:pt x="1080847" y="1427686"/>
                  </a:lnTo>
                  <a:cubicBezTo>
                    <a:pt x="1213975" y="1502589"/>
                    <a:pt x="1296120" y="1643470"/>
                    <a:pt x="1296120" y="1796201"/>
                  </a:cubicBezTo>
                  <a:lnTo>
                    <a:pt x="1296120" y="3038971"/>
                  </a:lnTo>
                  <a:cubicBezTo>
                    <a:pt x="1296120" y="3114166"/>
                    <a:pt x="1213725" y="3159956"/>
                    <a:pt x="1149904" y="3120311"/>
                  </a:cubicBezTo>
                  <a:lnTo>
                    <a:pt x="155564" y="2502364"/>
                  </a:lnTo>
                  <a:cubicBezTo>
                    <a:pt x="58710" y="2442237"/>
                    <a:pt x="0" y="2336320"/>
                    <a:pt x="0" y="2222356"/>
                  </a:cubicBezTo>
                  <a:lnTo>
                    <a:pt x="0" y="982073"/>
                  </a:lnTo>
                  <a:cubicBezTo>
                    <a:pt x="0" y="927213"/>
                    <a:pt x="44376" y="887567"/>
                    <a:pt x="93613" y="886397"/>
                  </a:cubicBezTo>
                  <a:close/>
                  <a:moveTo>
                    <a:pt x="1346105" y="0"/>
                  </a:moveTo>
                  <a:cubicBezTo>
                    <a:pt x="1402197" y="0"/>
                    <a:pt x="1458290" y="14337"/>
                    <a:pt x="1508774" y="42864"/>
                  </a:cubicBezTo>
                  <a:lnTo>
                    <a:pt x="2545245" y="630382"/>
                  </a:lnTo>
                  <a:cubicBezTo>
                    <a:pt x="2610064" y="667102"/>
                    <a:pt x="2610064" y="760584"/>
                    <a:pt x="2545245" y="797157"/>
                  </a:cubicBezTo>
                  <a:lnTo>
                    <a:pt x="1554770" y="1358635"/>
                  </a:lnTo>
                  <a:cubicBezTo>
                    <a:pt x="1425382" y="1431929"/>
                    <a:pt x="1266951" y="1431929"/>
                    <a:pt x="1137439" y="1358635"/>
                  </a:cubicBezTo>
                  <a:lnTo>
                    <a:pt x="146963" y="797157"/>
                  </a:lnTo>
                  <a:cubicBezTo>
                    <a:pt x="82269" y="760584"/>
                    <a:pt x="82269" y="667102"/>
                    <a:pt x="146963" y="630382"/>
                  </a:cubicBezTo>
                  <a:lnTo>
                    <a:pt x="1183684" y="42864"/>
                  </a:lnTo>
                  <a:cubicBezTo>
                    <a:pt x="1234168" y="14337"/>
                    <a:pt x="1290012" y="0"/>
                    <a:pt x="134610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 name="Tekstvak 5">
              <a:extLst>
                <a:ext uri="{FF2B5EF4-FFF2-40B4-BE49-F238E27FC236}">
                  <a16:creationId xmlns:a16="http://schemas.microsoft.com/office/drawing/2014/main" id="{C0B700E5-6F22-5A44-B00C-19B837D1082E}"/>
                </a:ext>
              </a:extLst>
            </p:cNvPr>
            <p:cNvSpPr txBox="1"/>
            <p:nvPr/>
          </p:nvSpPr>
          <p:spPr>
            <a:xfrm>
              <a:off x="-1429689" y="4951187"/>
              <a:ext cx="1282670" cy="457091"/>
            </a:xfrm>
            <a:prstGeom prst="rect">
              <a:avLst/>
            </a:prstGeom>
            <a:noFill/>
          </p:spPr>
          <p:txBody>
            <a:bodyPr wrap="none" rtlCol="0" anchor="ctr">
              <a:spAutoFit/>
            </a:bodyPr>
            <a:lstStyle/>
            <a:p>
              <a:pPr algn="ctr"/>
              <a:r>
                <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rPr>
                <a:t>RULES OF</a:t>
              </a:r>
            </a:p>
          </p:txBody>
        </p:sp>
        <p:sp>
          <p:nvSpPr>
            <p:cNvPr id="24" name="Tekstvak 23">
              <a:extLst>
                <a:ext uri="{FF2B5EF4-FFF2-40B4-BE49-F238E27FC236}">
                  <a16:creationId xmlns:a16="http://schemas.microsoft.com/office/drawing/2014/main" id="{47079B7F-3099-B640-9737-EB3672738ABA}"/>
                </a:ext>
              </a:extLst>
            </p:cNvPr>
            <p:cNvSpPr txBox="1"/>
            <p:nvPr/>
          </p:nvSpPr>
          <p:spPr>
            <a:xfrm>
              <a:off x="-645737" y="6223893"/>
              <a:ext cx="1118093" cy="337850"/>
            </a:xfrm>
            <a:prstGeom prst="rect">
              <a:avLst/>
            </a:prstGeom>
            <a:noFill/>
          </p:spPr>
          <p:txBody>
            <a:bodyPr wrap="none" rtlCol="0" anchor="ctr">
              <a:spAutoFit/>
            </a:bodyPr>
            <a:lstStyle/>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THUMB</a:t>
              </a:r>
            </a:p>
          </p:txBody>
        </p:sp>
      </p:grpSp>
    </p:spTree>
    <p:extLst>
      <p:ext uri="{BB962C8B-B14F-4D97-AF65-F5344CB8AC3E}">
        <p14:creationId xmlns:p14="http://schemas.microsoft.com/office/powerpoint/2010/main" val="18603920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animBg="1"/>
      <p:bldP spid="18" grpId="0" animBg="1"/>
      <p:bldP spid="19"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al 17">
            <a:extLst>
              <a:ext uri="{FF2B5EF4-FFF2-40B4-BE49-F238E27FC236}">
                <a16:creationId xmlns:a16="http://schemas.microsoft.com/office/drawing/2014/main" id="{3AE595EA-6C97-DA4E-9838-75A54583D759}"/>
              </a:ext>
            </a:extLst>
          </p:cNvPr>
          <p:cNvSpPr/>
          <p:nvPr/>
        </p:nvSpPr>
        <p:spPr>
          <a:xfrm>
            <a:off x="9198711" y="490353"/>
            <a:ext cx="4360477" cy="4360477"/>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400" b="1" dirty="0">
                <a:solidFill>
                  <a:schemeClr val="tx1"/>
                </a:solidFill>
                <a:latin typeface="Verdana" panose="020B0604030504040204" pitchFamily="34" charset="0"/>
                <a:ea typeface="Verdana" panose="020B0604030504040204" pitchFamily="34" charset="0"/>
                <a:cs typeface="Verdana" panose="020B0604030504040204" pitchFamily="34" charset="0"/>
              </a:rPr>
              <a:t>Longitudinal research into health aspects.</a:t>
            </a:r>
          </a:p>
        </p:txBody>
      </p:sp>
      <p:sp>
        <p:nvSpPr>
          <p:cNvPr id="19" name="Ovaal 18">
            <a:extLst>
              <a:ext uri="{FF2B5EF4-FFF2-40B4-BE49-F238E27FC236}">
                <a16:creationId xmlns:a16="http://schemas.microsoft.com/office/drawing/2014/main" id="{396E1B27-8B48-404E-8000-D8FA0FA5B5D6}"/>
              </a:ext>
            </a:extLst>
          </p:cNvPr>
          <p:cNvSpPr/>
          <p:nvPr/>
        </p:nvSpPr>
        <p:spPr>
          <a:xfrm>
            <a:off x="6712204"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400" b="1" dirty="0">
                <a:solidFill>
                  <a:schemeClr val="tx1"/>
                </a:solidFill>
                <a:latin typeface="Verdana" panose="020B0604030504040204" pitchFamily="34" charset="0"/>
                <a:ea typeface="Verdana" panose="020B0604030504040204" pitchFamily="34" charset="0"/>
                <a:cs typeface="Verdana" panose="020B0604030504040204" pitchFamily="34" charset="0"/>
              </a:rPr>
              <a:t>You want to use data for a follow-up study: you are creating a data hub. Is that permitted?</a:t>
            </a:r>
          </a:p>
        </p:txBody>
      </p:sp>
      <p:sp>
        <p:nvSpPr>
          <p:cNvPr id="20" name="Ovaal 19">
            <a:extLst>
              <a:ext uri="{FF2B5EF4-FFF2-40B4-BE49-F238E27FC236}">
                <a16:creationId xmlns:a16="http://schemas.microsoft.com/office/drawing/2014/main" id="{9AF29BDC-0462-644B-8DEF-CA62F60FDAEE}"/>
              </a:ext>
            </a:extLst>
          </p:cNvPr>
          <p:cNvSpPr/>
          <p:nvPr/>
        </p:nvSpPr>
        <p:spPr>
          <a:xfrm>
            <a:off x="11689432"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4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May </a:t>
            </a:r>
            <a:r>
              <a:rPr lang="en-GB" sz="2400" b="1" dirty="0">
                <a:solidFill>
                  <a:schemeClr val="tx1"/>
                </a:solidFill>
                <a:latin typeface="Verdana" panose="020B0604030504040204" pitchFamily="34" charset="0"/>
                <a:ea typeface="Verdana" panose="020B0604030504040204" pitchFamily="34" charset="0"/>
                <a:cs typeface="Verdana" panose="020B0604030504040204" pitchFamily="34" charset="0"/>
              </a:rPr>
              <a:t>other researchers link their data sets to your data hub?</a:t>
            </a:r>
          </a:p>
        </p:txBody>
      </p:sp>
      <p:grpSp>
        <p:nvGrpSpPr>
          <p:cNvPr id="29" name="Groep 28">
            <a:extLst>
              <a:ext uri="{FF2B5EF4-FFF2-40B4-BE49-F238E27FC236}">
                <a16:creationId xmlns:a16="http://schemas.microsoft.com/office/drawing/2014/main" id="{172C3914-87EF-174A-868B-83099864231E}"/>
              </a:ext>
            </a:extLst>
          </p:cNvPr>
          <p:cNvGrpSpPr/>
          <p:nvPr/>
        </p:nvGrpSpPr>
        <p:grpSpPr>
          <a:xfrm>
            <a:off x="456184" y="490353"/>
            <a:ext cx="2347952" cy="3160705"/>
            <a:chOff x="672208" y="1492131"/>
            <a:chExt cx="4630053" cy="6232764"/>
          </a:xfrm>
        </p:grpSpPr>
        <p:grpSp>
          <p:nvGrpSpPr>
            <p:cNvPr id="17" name="Groep 16">
              <a:extLst>
                <a:ext uri="{FF2B5EF4-FFF2-40B4-BE49-F238E27FC236}">
                  <a16:creationId xmlns:a16="http://schemas.microsoft.com/office/drawing/2014/main" id="{51419105-76EE-1B4A-83C2-4D907A3F5F35}"/>
                </a:ext>
              </a:extLst>
            </p:cNvPr>
            <p:cNvGrpSpPr/>
            <p:nvPr/>
          </p:nvGrpSpPr>
          <p:grpSpPr>
            <a:xfrm>
              <a:off x="672208" y="1492131"/>
              <a:ext cx="4630053" cy="6232764"/>
              <a:chOff x="-335904" y="1872283"/>
              <a:chExt cx="5616624" cy="7560840"/>
            </a:xfrm>
          </p:grpSpPr>
          <p:sp>
            <p:nvSpPr>
              <p:cNvPr id="4" name="Rechthoek 3">
                <a:extLst>
                  <a:ext uri="{FF2B5EF4-FFF2-40B4-BE49-F238E27FC236}">
                    <a16:creationId xmlns:a16="http://schemas.microsoft.com/office/drawing/2014/main" id="{4F2FAECD-890D-4F4C-88C3-6F01A8E82E94}"/>
                  </a:ext>
                </a:extLst>
              </p:cNvPr>
              <p:cNvSpPr/>
              <p:nvPr/>
            </p:nvSpPr>
            <p:spPr>
              <a:xfrm>
                <a:off x="-335904" y="1872283"/>
                <a:ext cx="5616624" cy="7560840"/>
              </a:xfrm>
              <a:prstGeom prst="rect">
                <a:avLst/>
              </a:prstGeom>
              <a:solidFill>
                <a:schemeClr val="bg1"/>
              </a:solidFill>
              <a:ln w="1270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cxnSp>
            <p:nvCxnSpPr>
              <p:cNvPr id="8" name="Rechte verbindingslijn 7">
                <a:extLst>
                  <a:ext uri="{FF2B5EF4-FFF2-40B4-BE49-F238E27FC236}">
                    <a16:creationId xmlns:a16="http://schemas.microsoft.com/office/drawing/2014/main" id="{9200FD58-0DCE-784C-B337-C00C8122A1E7}"/>
                  </a:ext>
                </a:extLst>
              </p:cNvPr>
              <p:cNvCxnSpPr>
                <a:cxnSpLocks/>
              </p:cNvCxnSpPr>
              <p:nvPr/>
            </p:nvCxnSpPr>
            <p:spPr>
              <a:xfrm>
                <a:off x="456184" y="4128534"/>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19465F7D-4586-5143-A0F7-D574795B0B4D}"/>
                  </a:ext>
                </a:extLst>
              </p:cNvPr>
              <p:cNvCxnSpPr>
                <a:cxnSpLocks/>
              </p:cNvCxnSpPr>
              <p:nvPr/>
            </p:nvCxnSpPr>
            <p:spPr>
              <a:xfrm>
                <a:off x="456184" y="4728601"/>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58BE63FE-18FE-9F4D-8901-674576A5BAF9}"/>
                  </a:ext>
                </a:extLst>
              </p:cNvPr>
              <p:cNvCxnSpPr>
                <a:cxnSpLocks/>
              </p:cNvCxnSpPr>
              <p:nvPr/>
            </p:nvCxnSpPr>
            <p:spPr>
              <a:xfrm>
                <a:off x="456184" y="5328667"/>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664E5FCB-6BDE-8842-BDAB-C192454E264E}"/>
                  </a:ext>
                </a:extLst>
              </p:cNvPr>
              <p:cNvCxnSpPr>
                <a:cxnSpLocks/>
              </p:cNvCxnSpPr>
              <p:nvPr/>
            </p:nvCxnSpPr>
            <p:spPr>
              <a:xfrm>
                <a:off x="456184" y="66968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E9D609E0-B9F2-5042-B743-6B6160D4FEB7}"/>
                  </a:ext>
                </a:extLst>
              </p:cNvPr>
              <p:cNvCxnSpPr>
                <a:cxnSpLocks/>
              </p:cNvCxnSpPr>
              <p:nvPr/>
            </p:nvCxnSpPr>
            <p:spPr>
              <a:xfrm>
                <a:off x="456184" y="7296886"/>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858A0169-0308-0F4D-A93D-EADCC76A2245}"/>
                  </a:ext>
                </a:extLst>
              </p:cNvPr>
              <p:cNvCxnSpPr>
                <a:cxnSpLocks/>
              </p:cNvCxnSpPr>
              <p:nvPr/>
            </p:nvCxnSpPr>
            <p:spPr>
              <a:xfrm>
                <a:off x="456184" y="7896953"/>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50FD03CC-F4A8-E042-85E1-1FCC792F95AA}"/>
                  </a:ext>
                </a:extLst>
              </p:cNvPr>
              <p:cNvCxnSpPr>
                <a:cxnSpLocks/>
              </p:cNvCxnSpPr>
              <p:nvPr/>
            </p:nvCxnSpPr>
            <p:spPr>
              <a:xfrm>
                <a:off x="456184" y="84970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8" name="Rechthoek 27">
              <a:extLst>
                <a:ext uri="{FF2B5EF4-FFF2-40B4-BE49-F238E27FC236}">
                  <a16:creationId xmlns:a16="http://schemas.microsoft.com/office/drawing/2014/main" id="{30E8205E-01A7-7A44-BA0A-396EF3732594}"/>
                </a:ext>
              </a:extLst>
            </p:cNvPr>
            <p:cNvSpPr/>
            <p:nvPr/>
          </p:nvSpPr>
          <p:spPr>
            <a:xfrm>
              <a:off x="1212592" y="1971223"/>
              <a:ext cx="2361935" cy="910382"/>
            </a:xfrm>
            <a:prstGeom prst="rect">
              <a:avLst/>
            </a:prstGeom>
          </p:spPr>
          <p:txBody>
            <a:bodyPr wrap="none">
              <a:spAutoFit/>
            </a:bodyPr>
            <a:lstStyle/>
            <a:p>
              <a:r>
                <a:rPr lang="en-GB" sz="2400" b="1" dirty="0">
                  <a:solidFill>
                    <a:srgbClr val="F58024"/>
                  </a:solidFill>
                  <a:latin typeface="Verdana" panose="020B0604030504040204" pitchFamily="34" charset="0"/>
                  <a:ea typeface="Verdana" panose="020B0604030504040204" pitchFamily="34" charset="0"/>
                  <a:cs typeface="Verdana" panose="020B0604030504040204" pitchFamily="34" charset="0"/>
                </a:rPr>
                <a:t>CASE:</a:t>
              </a:r>
            </a:p>
          </p:txBody>
        </p:sp>
      </p:grpSp>
      <p:sp>
        <p:nvSpPr>
          <p:cNvPr id="3" name="Tekstvak 2">
            <a:extLst>
              <a:ext uri="{FF2B5EF4-FFF2-40B4-BE49-F238E27FC236}">
                <a16:creationId xmlns:a16="http://schemas.microsoft.com/office/drawing/2014/main" id="{945C2E48-3431-574B-85CC-AE35A04AAC72}"/>
              </a:ext>
            </a:extLst>
          </p:cNvPr>
          <p:cNvSpPr txBox="1"/>
          <p:nvPr/>
        </p:nvSpPr>
        <p:spPr>
          <a:xfrm>
            <a:off x="3186424" y="284663"/>
            <a:ext cx="4262705" cy="2585323"/>
          </a:xfrm>
          <a:prstGeom prst="rect">
            <a:avLst/>
          </a:prstGeom>
          <a:noFill/>
        </p:spPr>
        <p:txBody>
          <a:bodyPr wrap="none" rtlCol="0">
            <a:spAutoFit/>
          </a:bodyPr>
          <a:lstStyle/>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Purpose and purpose limitation</a:t>
            </a:r>
          </a:p>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Principle</a:t>
            </a:r>
          </a:p>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Data </a:t>
            </a:r>
            <a:r>
              <a:rPr lang="en-GB" b="1" dirty="0" smtClean="0">
                <a:solidFill>
                  <a:srgbClr val="F58024"/>
                </a:solidFill>
                <a:latin typeface="Verdana" panose="020B0604030504040204" pitchFamily="34" charset="0"/>
                <a:ea typeface="Verdana" panose="020B0604030504040204" pitchFamily="34" charset="0"/>
                <a:cs typeface="Verdana" panose="020B0604030504040204" pitchFamily="34" charset="0"/>
              </a:rPr>
              <a:t>minimisation</a:t>
            </a:r>
            <a:endParaRPr lang="en-GB" b="1" dirty="0">
              <a:solidFill>
                <a:srgbClr val="F58024"/>
              </a:solidFill>
              <a:latin typeface="Verdana" panose="020B0604030504040204" pitchFamily="34" charset="0"/>
              <a:ea typeface="Verdana" panose="020B0604030504040204" pitchFamily="34" charset="0"/>
              <a:cs typeface="Verdana" panose="020B0604030504040204" pitchFamily="34" charset="0"/>
            </a:endParaRPr>
          </a:p>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Transparency</a:t>
            </a:r>
          </a:p>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Data integrity</a:t>
            </a:r>
          </a:p>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Storage limitation</a:t>
            </a:r>
          </a:p>
        </p:txBody>
      </p:sp>
      <p:grpSp>
        <p:nvGrpSpPr>
          <p:cNvPr id="24" name="Groep 23">
            <a:extLst>
              <a:ext uri="{FF2B5EF4-FFF2-40B4-BE49-F238E27FC236}">
                <a16:creationId xmlns:a16="http://schemas.microsoft.com/office/drawing/2014/main" id="{BCFE0300-370B-004E-8E83-D036B1CC9B9B}"/>
              </a:ext>
            </a:extLst>
          </p:cNvPr>
          <p:cNvGrpSpPr/>
          <p:nvPr/>
        </p:nvGrpSpPr>
        <p:grpSpPr>
          <a:xfrm>
            <a:off x="1800526" y="2917052"/>
            <a:ext cx="2076919" cy="2361954"/>
            <a:chOff x="-2134583" y="4445621"/>
            <a:chExt cx="2756591" cy="3134903"/>
          </a:xfrm>
        </p:grpSpPr>
        <p:sp>
          <p:nvSpPr>
            <p:cNvPr id="25" name="Vrije vorm 24">
              <a:extLst>
                <a:ext uri="{FF2B5EF4-FFF2-40B4-BE49-F238E27FC236}">
                  <a16:creationId xmlns:a16="http://schemas.microsoft.com/office/drawing/2014/main" id="{0B1E64B5-7532-6048-A67E-5969D1CF8ABE}"/>
                </a:ext>
              </a:extLst>
            </p:cNvPr>
            <p:cNvSpPr/>
            <p:nvPr/>
          </p:nvSpPr>
          <p:spPr>
            <a:xfrm>
              <a:off x="-2134583" y="4445621"/>
              <a:ext cx="2692458" cy="3134903"/>
            </a:xfrm>
            <a:custGeom>
              <a:avLst/>
              <a:gdLst>
                <a:gd name="connsiteX0" fmla="*/ 958440 w 2692458"/>
                <a:gd name="connsiteY0" fmla="*/ 2541278 h 3134903"/>
                <a:gd name="connsiteX1" fmla="*/ 890755 w 2692458"/>
                <a:gd name="connsiteY1" fmla="*/ 2628762 h 3134903"/>
                <a:gd name="connsiteX2" fmla="*/ 1001445 w 2692458"/>
                <a:gd name="connsiteY2" fmla="*/ 2838402 h 3134903"/>
                <a:gd name="connsiteX3" fmla="*/ 1112509 w 2692458"/>
                <a:gd name="connsiteY3" fmla="*/ 2767156 h 3134903"/>
                <a:gd name="connsiteX4" fmla="*/ 1001445 w 2692458"/>
                <a:gd name="connsiteY4" fmla="*/ 2556931 h 3134903"/>
                <a:gd name="connsiteX5" fmla="*/ 958440 w 2692458"/>
                <a:gd name="connsiteY5" fmla="*/ 2541278 h 3134903"/>
                <a:gd name="connsiteX6" fmla="*/ 217516 w 2692458"/>
                <a:gd name="connsiteY6" fmla="*/ 2094495 h 3134903"/>
                <a:gd name="connsiteX7" fmla="*/ 149706 w 2692458"/>
                <a:gd name="connsiteY7" fmla="*/ 2180516 h 3134903"/>
                <a:gd name="connsiteX8" fmla="*/ 260645 w 2692458"/>
                <a:gd name="connsiteY8" fmla="*/ 2383280 h 3134903"/>
                <a:gd name="connsiteX9" fmla="*/ 371335 w 2692458"/>
                <a:gd name="connsiteY9" fmla="*/ 2312474 h 3134903"/>
                <a:gd name="connsiteX10" fmla="*/ 260645 w 2692458"/>
                <a:gd name="connsiteY10" fmla="*/ 2109271 h 3134903"/>
                <a:gd name="connsiteX11" fmla="*/ 217516 w 2692458"/>
                <a:gd name="connsiteY11" fmla="*/ 2094495 h 3134903"/>
                <a:gd name="connsiteX12" fmla="*/ 958440 w 2692458"/>
                <a:gd name="connsiteY12" fmla="*/ 2071235 h 3134903"/>
                <a:gd name="connsiteX13" fmla="*/ 890755 w 2692458"/>
                <a:gd name="connsiteY13" fmla="*/ 2159889 h 3134903"/>
                <a:gd name="connsiteX14" fmla="*/ 1001445 w 2692458"/>
                <a:gd name="connsiteY14" fmla="*/ 2367919 h 3134903"/>
                <a:gd name="connsiteX15" fmla="*/ 1112509 w 2692458"/>
                <a:gd name="connsiteY15" fmla="*/ 2294626 h 3134903"/>
                <a:gd name="connsiteX16" fmla="*/ 1001445 w 2692458"/>
                <a:gd name="connsiteY16" fmla="*/ 2086303 h 3134903"/>
                <a:gd name="connsiteX17" fmla="*/ 958440 w 2692458"/>
                <a:gd name="connsiteY17" fmla="*/ 2071235 h 3134903"/>
                <a:gd name="connsiteX18" fmla="*/ 217516 w 2692458"/>
                <a:gd name="connsiteY18" fmla="*/ 1636741 h 3134903"/>
                <a:gd name="connsiteX19" fmla="*/ 149706 w 2692458"/>
                <a:gd name="connsiteY19" fmla="*/ 1723932 h 3134903"/>
                <a:gd name="connsiteX20" fmla="*/ 260645 w 2692458"/>
                <a:gd name="connsiteY20" fmla="*/ 1925087 h 3134903"/>
                <a:gd name="connsiteX21" fmla="*/ 371335 w 2692458"/>
                <a:gd name="connsiteY21" fmla="*/ 1852378 h 3134903"/>
                <a:gd name="connsiteX22" fmla="*/ 260645 w 2692458"/>
                <a:gd name="connsiteY22" fmla="*/ 1650785 h 3134903"/>
                <a:gd name="connsiteX23" fmla="*/ 217516 w 2692458"/>
                <a:gd name="connsiteY23" fmla="*/ 1636741 h 3134903"/>
                <a:gd name="connsiteX24" fmla="*/ 958440 w 2692458"/>
                <a:gd name="connsiteY24" fmla="*/ 1601484 h 3134903"/>
                <a:gd name="connsiteX25" fmla="*/ 890755 w 2692458"/>
                <a:gd name="connsiteY25" fmla="*/ 1691162 h 3134903"/>
                <a:gd name="connsiteX26" fmla="*/ 1001445 w 2692458"/>
                <a:gd name="connsiteY26" fmla="*/ 1897437 h 3134903"/>
                <a:gd name="connsiteX27" fmla="*/ 1112509 w 2692458"/>
                <a:gd name="connsiteY27" fmla="*/ 1822242 h 3134903"/>
                <a:gd name="connsiteX28" fmla="*/ 1001445 w 2692458"/>
                <a:gd name="connsiteY28" fmla="*/ 1615674 h 3134903"/>
                <a:gd name="connsiteX29" fmla="*/ 958440 w 2692458"/>
                <a:gd name="connsiteY29" fmla="*/ 1601484 h 3134903"/>
                <a:gd name="connsiteX30" fmla="*/ 217516 w 2692458"/>
                <a:gd name="connsiteY30" fmla="*/ 1179278 h 3134903"/>
                <a:gd name="connsiteX31" fmla="*/ 149706 w 2692458"/>
                <a:gd name="connsiteY31" fmla="*/ 1267640 h 3134903"/>
                <a:gd name="connsiteX32" fmla="*/ 260645 w 2692458"/>
                <a:gd name="connsiteY32" fmla="*/ 1466893 h 3134903"/>
                <a:gd name="connsiteX33" fmla="*/ 371335 w 2692458"/>
                <a:gd name="connsiteY33" fmla="*/ 1392136 h 3134903"/>
                <a:gd name="connsiteX34" fmla="*/ 260645 w 2692458"/>
                <a:gd name="connsiteY34" fmla="*/ 1192591 h 3134903"/>
                <a:gd name="connsiteX35" fmla="*/ 217516 w 2692458"/>
                <a:gd name="connsiteY35" fmla="*/ 1179278 h 3134903"/>
                <a:gd name="connsiteX36" fmla="*/ 2598596 w 2692458"/>
                <a:gd name="connsiteY36" fmla="*/ 886397 h 3134903"/>
                <a:gd name="connsiteX37" fmla="*/ 2692458 w 2692458"/>
                <a:gd name="connsiteY37" fmla="*/ 982073 h 3134903"/>
                <a:gd name="connsiteX38" fmla="*/ 2692458 w 2692458"/>
                <a:gd name="connsiteY38" fmla="*/ 2222356 h 3134903"/>
                <a:gd name="connsiteX39" fmla="*/ 2650871 w 2692458"/>
                <a:gd name="connsiteY39" fmla="*/ 2382549 h 3134903"/>
                <a:gd name="connsiteX40" fmla="*/ 2649171 w 2692458"/>
                <a:gd name="connsiteY40" fmla="*/ 2384863 h 3134903"/>
                <a:gd name="connsiteX41" fmla="*/ 2647791 w 2692458"/>
                <a:gd name="connsiteY41" fmla="*/ 2389311 h 3134903"/>
                <a:gd name="connsiteX42" fmla="*/ 2606929 w 2692458"/>
                <a:gd name="connsiteY42" fmla="*/ 2449916 h 3134903"/>
                <a:gd name="connsiteX43" fmla="*/ 2572796 w 2692458"/>
                <a:gd name="connsiteY43" fmla="*/ 2472929 h 3134903"/>
                <a:gd name="connsiteX44" fmla="*/ 2536645 w 2692458"/>
                <a:gd name="connsiteY44" fmla="*/ 2502364 h 3134903"/>
                <a:gd name="connsiteX45" fmla="*/ 1542554 w 2692458"/>
                <a:gd name="connsiteY45" fmla="*/ 3120311 h 3134903"/>
                <a:gd name="connsiteX46" fmla="*/ 1396089 w 2692458"/>
                <a:gd name="connsiteY46" fmla="*/ 3038971 h 3134903"/>
                <a:gd name="connsiteX47" fmla="*/ 1396089 w 2692458"/>
                <a:gd name="connsiteY47" fmla="*/ 1796201 h 3134903"/>
                <a:gd name="connsiteX48" fmla="*/ 1611361 w 2692458"/>
                <a:gd name="connsiteY48" fmla="*/ 1427686 h 3134903"/>
                <a:gd name="connsiteX49" fmla="*/ 2549483 w 2692458"/>
                <a:gd name="connsiteY49" fmla="*/ 898832 h 3134903"/>
                <a:gd name="connsiteX50" fmla="*/ 2598596 w 2692458"/>
                <a:gd name="connsiteY50" fmla="*/ 886397 h 3134903"/>
                <a:gd name="connsiteX51" fmla="*/ 93613 w 2692458"/>
                <a:gd name="connsiteY51" fmla="*/ 886397 h 3134903"/>
                <a:gd name="connsiteX52" fmla="*/ 142850 w 2692458"/>
                <a:gd name="connsiteY52" fmla="*/ 898832 h 3134903"/>
                <a:gd name="connsiteX53" fmla="*/ 1080847 w 2692458"/>
                <a:gd name="connsiteY53" fmla="*/ 1427686 h 3134903"/>
                <a:gd name="connsiteX54" fmla="*/ 1296120 w 2692458"/>
                <a:gd name="connsiteY54" fmla="*/ 1796201 h 3134903"/>
                <a:gd name="connsiteX55" fmla="*/ 1296120 w 2692458"/>
                <a:gd name="connsiteY55" fmla="*/ 3038971 h 3134903"/>
                <a:gd name="connsiteX56" fmla="*/ 1149904 w 2692458"/>
                <a:gd name="connsiteY56" fmla="*/ 3120311 h 3134903"/>
                <a:gd name="connsiteX57" fmla="*/ 155564 w 2692458"/>
                <a:gd name="connsiteY57" fmla="*/ 2502364 h 3134903"/>
                <a:gd name="connsiteX58" fmla="*/ 0 w 2692458"/>
                <a:gd name="connsiteY58" fmla="*/ 2222356 h 3134903"/>
                <a:gd name="connsiteX59" fmla="*/ 0 w 2692458"/>
                <a:gd name="connsiteY59" fmla="*/ 982073 h 3134903"/>
                <a:gd name="connsiteX60" fmla="*/ 93613 w 2692458"/>
                <a:gd name="connsiteY60" fmla="*/ 886397 h 3134903"/>
                <a:gd name="connsiteX61" fmla="*/ 1346105 w 2692458"/>
                <a:gd name="connsiteY61" fmla="*/ 0 h 3134903"/>
                <a:gd name="connsiteX62" fmla="*/ 1508774 w 2692458"/>
                <a:gd name="connsiteY62" fmla="*/ 42864 h 3134903"/>
                <a:gd name="connsiteX63" fmla="*/ 2545245 w 2692458"/>
                <a:gd name="connsiteY63" fmla="*/ 630382 h 3134903"/>
                <a:gd name="connsiteX64" fmla="*/ 2545245 w 2692458"/>
                <a:gd name="connsiteY64" fmla="*/ 797157 h 3134903"/>
                <a:gd name="connsiteX65" fmla="*/ 1554770 w 2692458"/>
                <a:gd name="connsiteY65" fmla="*/ 1358635 h 3134903"/>
                <a:gd name="connsiteX66" fmla="*/ 1137439 w 2692458"/>
                <a:gd name="connsiteY66" fmla="*/ 1358635 h 3134903"/>
                <a:gd name="connsiteX67" fmla="*/ 146963 w 2692458"/>
                <a:gd name="connsiteY67" fmla="*/ 797157 h 3134903"/>
                <a:gd name="connsiteX68" fmla="*/ 146963 w 2692458"/>
                <a:gd name="connsiteY68" fmla="*/ 630382 h 3134903"/>
                <a:gd name="connsiteX69" fmla="*/ 1183684 w 2692458"/>
                <a:gd name="connsiteY69" fmla="*/ 42864 h 3134903"/>
                <a:gd name="connsiteX70" fmla="*/ 1346105 w 2692458"/>
                <a:gd name="connsiteY70" fmla="*/ 0 h 3134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2692458" h="3134903">
                  <a:moveTo>
                    <a:pt x="958440" y="2541278"/>
                  </a:moveTo>
                  <a:cubicBezTo>
                    <a:pt x="918552" y="2538059"/>
                    <a:pt x="890755" y="2570683"/>
                    <a:pt x="890755" y="2628762"/>
                  </a:cubicBezTo>
                  <a:cubicBezTo>
                    <a:pt x="890755" y="2706152"/>
                    <a:pt x="940241" y="2799926"/>
                    <a:pt x="1001445" y="2838402"/>
                  </a:cubicBezTo>
                  <a:cubicBezTo>
                    <a:pt x="1062773" y="2876877"/>
                    <a:pt x="1112509" y="2845131"/>
                    <a:pt x="1112509" y="2767156"/>
                  </a:cubicBezTo>
                  <a:cubicBezTo>
                    <a:pt x="1112509" y="2689035"/>
                    <a:pt x="1062773" y="2594968"/>
                    <a:pt x="1001445" y="2556931"/>
                  </a:cubicBezTo>
                  <a:cubicBezTo>
                    <a:pt x="986237" y="2547569"/>
                    <a:pt x="971653" y="2542448"/>
                    <a:pt x="958440" y="2541278"/>
                  </a:cubicBezTo>
                  <a:close/>
                  <a:moveTo>
                    <a:pt x="217516" y="2094495"/>
                  </a:moveTo>
                  <a:cubicBezTo>
                    <a:pt x="177752" y="2091862"/>
                    <a:pt x="149706" y="2123900"/>
                    <a:pt x="149706" y="2180516"/>
                  </a:cubicBezTo>
                  <a:cubicBezTo>
                    <a:pt x="149706" y="2256004"/>
                    <a:pt x="199441" y="2346707"/>
                    <a:pt x="260645" y="2383280"/>
                  </a:cubicBezTo>
                  <a:cubicBezTo>
                    <a:pt x="321848" y="2420146"/>
                    <a:pt x="371335" y="2388547"/>
                    <a:pt x="371335" y="2312474"/>
                  </a:cubicBezTo>
                  <a:cubicBezTo>
                    <a:pt x="371335" y="2236547"/>
                    <a:pt x="321848" y="2145406"/>
                    <a:pt x="260645" y="2109271"/>
                  </a:cubicBezTo>
                  <a:cubicBezTo>
                    <a:pt x="245313" y="2100201"/>
                    <a:pt x="230729" y="2095519"/>
                    <a:pt x="217516" y="2094495"/>
                  </a:cubicBezTo>
                  <a:close/>
                  <a:moveTo>
                    <a:pt x="958440" y="2071235"/>
                  </a:moveTo>
                  <a:cubicBezTo>
                    <a:pt x="918552" y="2068748"/>
                    <a:pt x="890755" y="2101810"/>
                    <a:pt x="890755" y="2159889"/>
                  </a:cubicBezTo>
                  <a:cubicBezTo>
                    <a:pt x="890755" y="2237425"/>
                    <a:pt x="940241" y="2330468"/>
                    <a:pt x="1001445" y="2367919"/>
                  </a:cubicBezTo>
                  <a:cubicBezTo>
                    <a:pt x="1062773" y="2405517"/>
                    <a:pt x="1112509" y="2372747"/>
                    <a:pt x="1112509" y="2294626"/>
                  </a:cubicBezTo>
                  <a:cubicBezTo>
                    <a:pt x="1112509" y="2216651"/>
                    <a:pt x="1062773" y="2123169"/>
                    <a:pt x="1001445" y="2086303"/>
                  </a:cubicBezTo>
                  <a:cubicBezTo>
                    <a:pt x="986237" y="2077086"/>
                    <a:pt x="971653" y="2072112"/>
                    <a:pt x="958440" y="2071235"/>
                  </a:cubicBezTo>
                  <a:close/>
                  <a:moveTo>
                    <a:pt x="217516" y="1636741"/>
                  </a:moveTo>
                  <a:cubicBezTo>
                    <a:pt x="177752" y="1634839"/>
                    <a:pt x="149706" y="1667462"/>
                    <a:pt x="149706" y="1723932"/>
                  </a:cubicBezTo>
                  <a:cubicBezTo>
                    <a:pt x="149706" y="1799420"/>
                    <a:pt x="199441" y="1889391"/>
                    <a:pt x="260645" y="1925087"/>
                  </a:cubicBezTo>
                  <a:cubicBezTo>
                    <a:pt x="321848" y="1960782"/>
                    <a:pt x="371335" y="1928305"/>
                    <a:pt x="371335" y="1852378"/>
                  </a:cubicBezTo>
                  <a:cubicBezTo>
                    <a:pt x="371335" y="1776305"/>
                    <a:pt x="321848" y="1685895"/>
                    <a:pt x="260645" y="1650785"/>
                  </a:cubicBezTo>
                  <a:cubicBezTo>
                    <a:pt x="245313" y="1642007"/>
                    <a:pt x="230729" y="1637472"/>
                    <a:pt x="217516" y="1636741"/>
                  </a:cubicBezTo>
                  <a:close/>
                  <a:moveTo>
                    <a:pt x="958440" y="1601484"/>
                  </a:moveTo>
                  <a:cubicBezTo>
                    <a:pt x="918552" y="1599582"/>
                    <a:pt x="890755" y="1633083"/>
                    <a:pt x="890755" y="1691162"/>
                  </a:cubicBezTo>
                  <a:cubicBezTo>
                    <a:pt x="890755" y="1768698"/>
                    <a:pt x="940241" y="1861010"/>
                    <a:pt x="1001445" y="1897437"/>
                  </a:cubicBezTo>
                  <a:cubicBezTo>
                    <a:pt x="1062773" y="1933864"/>
                    <a:pt x="1112509" y="1900217"/>
                    <a:pt x="1112509" y="1822242"/>
                  </a:cubicBezTo>
                  <a:cubicBezTo>
                    <a:pt x="1112509" y="1744121"/>
                    <a:pt x="1062773" y="1651663"/>
                    <a:pt x="1001445" y="1615674"/>
                  </a:cubicBezTo>
                  <a:cubicBezTo>
                    <a:pt x="986237" y="1606750"/>
                    <a:pt x="971653" y="1602215"/>
                    <a:pt x="958440" y="1601484"/>
                  </a:cubicBezTo>
                  <a:close/>
                  <a:moveTo>
                    <a:pt x="217516" y="1179278"/>
                  </a:moveTo>
                  <a:cubicBezTo>
                    <a:pt x="177752" y="1177962"/>
                    <a:pt x="149706" y="1211170"/>
                    <a:pt x="149706" y="1267640"/>
                  </a:cubicBezTo>
                  <a:cubicBezTo>
                    <a:pt x="149706" y="1343128"/>
                    <a:pt x="199441" y="1432221"/>
                    <a:pt x="260645" y="1466893"/>
                  </a:cubicBezTo>
                  <a:cubicBezTo>
                    <a:pt x="321848" y="1501565"/>
                    <a:pt x="371335" y="1468210"/>
                    <a:pt x="371335" y="1392136"/>
                  </a:cubicBezTo>
                  <a:cubicBezTo>
                    <a:pt x="371335" y="1316063"/>
                    <a:pt x="321848" y="1226678"/>
                    <a:pt x="260645" y="1192591"/>
                  </a:cubicBezTo>
                  <a:cubicBezTo>
                    <a:pt x="245313" y="1183960"/>
                    <a:pt x="230729" y="1179717"/>
                    <a:pt x="217516" y="1179278"/>
                  </a:cubicBezTo>
                  <a:close/>
                  <a:moveTo>
                    <a:pt x="2598596" y="886397"/>
                  </a:moveTo>
                  <a:cubicBezTo>
                    <a:pt x="2647833" y="887567"/>
                    <a:pt x="2692458" y="927213"/>
                    <a:pt x="2692458" y="982073"/>
                  </a:cubicBezTo>
                  <a:lnTo>
                    <a:pt x="2692458" y="2222356"/>
                  </a:lnTo>
                  <a:cubicBezTo>
                    <a:pt x="2692458" y="2279338"/>
                    <a:pt x="2677718" y="2334308"/>
                    <a:pt x="2650871" y="2382549"/>
                  </a:cubicBezTo>
                  <a:lnTo>
                    <a:pt x="2649171" y="2384863"/>
                  </a:lnTo>
                  <a:lnTo>
                    <a:pt x="2647791" y="2389311"/>
                  </a:lnTo>
                  <a:cubicBezTo>
                    <a:pt x="2638142" y="2412121"/>
                    <a:pt x="2624181" y="2432664"/>
                    <a:pt x="2606929" y="2449916"/>
                  </a:cubicBezTo>
                  <a:lnTo>
                    <a:pt x="2572796" y="2472929"/>
                  </a:lnTo>
                  <a:lnTo>
                    <a:pt x="2536645" y="2502364"/>
                  </a:lnTo>
                  <a:lnTo>
                    <a:pt x="1542554" y="3120311"/>
                  </a:lnTo>
                  <a:cubicBezTo>
                    <a:pt x="1478733" y="3159956"/>
                    <a:pt x="1396089" y="3114166"/>
                    <a:pt x="1396089" y="3038971"/>
                  </a:cubicBezTo>
                  <a:lnTo>
                    <a:pt x="1396089" y="1796201"/>
                  </a:lnTo>
                  <a:cubicBezTo>
                    <a:pt x="1396089" y="1643470"/>
                    <a:pt x="1478234" y="1502589"/>
                    <a:pt x="1611361" y="1427686"/>
                  </a:cubicBezTo>
                  <a:lnTo>
                    <a:pt x="2549483" y="898832"/>
                  </a:lnTo>
                  <a:cubicBezTo>
                    <a:pt x="2565439" y="889908"/>
                    <a:pt x="2582267" y="885958"/>
                    <a:pt x="2598596" y="886397"/>
                  </a:cubicBezTo>
                  <a:close/>
                  <a:moveTo>
                    <a:pt x="93613" y="886397"/>
                  </a:moveTo>
                  <a:cubicBezTo>
                    <a:pt x="109942" y="885958"/>
                    <a:pt x="126770" y="889908"/>
                    <a:pt x="142850" y="898832"/>
                  </a:cubicBezTo>
                  <a:lnTo>
                    <a:pt x="1080847" y="1427686"/>
                  </a:lnTo>
                  <a:cubicBezTo>
                    <a:pt x="1213975" y="1502589"/>
                    <a:pt x="1296120" y="1643470"/>
                    <a:pt x="1296120" y="1796201"/>
                  </a:cubicBezTo>
                  <a:lnTo>
                    <a:pt x="1296120" y="3038971"/>
                  </a:lnTo>
                  <a:cubicBezTo>
                    <a:pt x="1296120" y="3114166"/>
                    <a:pt x="1213725" y="3159956"/>
                    <a:pt x="1149904" y="3120311"/>
                  </a:cubicBezTo>
                  <a:lnTo>
                    <a:pt x="155564" y="2502364"/>
                  </a:lnTo>
                  <a:cubicBezTo>
                    <a:pt x="58710" y="2442237"/>
                    <a:pt x="0" y="2336320"/>
                    <a:pt x="0" y="2222356"/>
                  </a:cubicBezTo>
                  <a:lnTo>
                    <a:pt x="0" y="982073"/>
                  </a:lnTo>
                  <a:cubicBezTo>
                    <a:pt x="0" y="927213"/>
                    <a:pt x="44376" y="887567"/>
                    <a:pt x="93613" y="886397"/>
                  </a:cubicBezTo>
                  <a:close/>
                  <a:moveTo>
                    <a:pt x="1346105" y="0"/>
                  </a:moveTo>
                  <a:cubicBezTo>
                    <a:pt x="1402197" y="0"/>
                    <a:pt x="1458290" y="14337"/>
                    <a:pt x="1508774" y="42864"/>
                  </a:cubicBezTo>
                  <a:lnTo>
                    <a:pt x="2545245" y="630382"/>
                  </a:lnTo>
                  <a:cubicBezTo>
                    <a:pt x="2610064" y="667102"/>
                    <a:pt x="2610064" y="760584"/>
                    <a:pt x="2545245" y="797157"/>
                  </a:cubicBezTo>
                  <a:lnTo>
                    <a:pt x="1554770" y="1358635"/>
                  </a:lnTo>
                  <a:cubicBezTo>
                    <a:pt x="1425382" y="1431929"/>
                    <a:pt x="1266951" y="1431929"/>
                    <a:pt x="1137439" y="1358635"/>
                  </a:cubicBezTo>
                  <a:lnTo>
                    <a:pt x="146963" y="797157"/>
                  </a:lnTo>
                  <a:cubicBezTo>
                    <a:pt x="82269" y="760584"/>
                    <a:pt x="82269" y="667102"/>
                    <a:pt x="146963" y="630382"/>
                  </a:cubicBezTo>
                  <a:lnTo>
                    <a:pt x="1183684" y="42864"/>
                  </a:lnTo>
                  <a:cubicBezTo>
                    <a:pt x="1234168" y="14337"/>
                    <a:pt x="1290012" y="0"/>
                    <a:pt x="134610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26" name="Tekstvak 25">
              <a:extLst>
                <a:ext uri="{FF2B5EF4-FFF2-40B4-BE49-F238E27FC236}">
                  <a16:creationId xmlns:a16="http://schemas.microsoft.com/office/drawing/2014/main" id="{AF68C55F-4B11-EB4E-A7F2-F9D49CBBC1FF}"/>
                </a:ext>
              </a:extLst>
            </p:cNvPr>
            <p:cNvSpPr txBox="1"/>
            <p:nvPr/>
          </p:nvSpPr>
          <p:spPr>
            <a:xfrm>
              <a:off x="-1628963" y="4873359"/>
              <a:ext cx="1681218" cy="612745"/>
            </a:xfrm>
            <a:prstGeom prst="rect">
              <a:avLst/>
            </a:prstGeom>
            <a:noFill/>
          </p:spPr>
          <p:txBody>
            <a:bodyPr wrap="none" rtlCol="0" anchor="ctr">
              <a:spAutoFit/>
            </a:bodyPr>
            <a:lstStyle/>
            <a:p>
              <a:pPr algn="ctr"/>
              <a:r>
                <a:rPr lang="en-GB" sz="2400" b="1" dirty="0">
                  <a:solidFill>
                    <a:schemeClr val="bg1"/>
                  </a:solidFill>
                  <a:latin typeface="Verdana" panose="020B0604030504040204" pitchFamily="34" charset="0"/>
                  <a:ea typeface="Verdana" panose="020B0604030504040204" pitchFamily="34" charset="0"/>
                  <a:cs typeface="Verdana" panose="020B0604030504040204" pitchFamily="34" charset="0"/>
                </a:rPr>
                <a:t>RULES OF</a:t>
              </a:r>
            </a:p>
          </p:txBody>
        </p:sp>
        <p:sp>
          <p:nvSpPr>
            <p:cNvPr id="27" name="Tekstvak 26">
              <a:extLst>
                <a:ext uri="{FF2B5EF4-FFF2-40B4-BE49-F238E27FC236}">
                  <a16:creationId xmlns:a16="http://schemas.microsoft.com/office/drawing/2014/main" id="{BB7196E2-29C0-214B-8C8E-C789E996CE4A}"/>
                </a:ext>
              </a:extLst>
            </p:cNvPr>
            <p:cNvSpPr txBox="1"/>
            <p:nvPr/>
          </p:nvSpPr>
          <p:spPr>
            <a:xfrm>
              <a:off x="-795390" y="6168144"/>
              <a:ext cx="1417398" cy="449346"/>
            </a:xfrm>
            <a:prstGeom prst="rect">
              <a:avLst/>
            </a:prstGeom>
            <a:noFill/>
          </p:spPr>
          <p:txBody>
            <a:bodyPr wrap="none" rtlCol="0" anchor="ctr">
              <a:spAutoFit/>
            </a:bodyPr>
            <a:lstStyle/>
            <a:p>
              <a:pPr algn="ctr"/>
              <a:r>
                <a:rPr lang="en-GB" sz="1600" b="1" dirty="0">
                  <a:solidFill>
                    <a:schemeClr val="bg1"/>
                  </a:solidFill>
                  <a:latin typeface="Verdana" panose="020B0604030504040204" pitchFamily="34" charset="0"/>
                  <a:ea typeface="Verdana" panose="020B0604030504040204" pitchFamily="34" charset="0"/>
                  <a:cs typeface="Verdana" panose="020B0604030504040204" pitchFamily="34" charset="0"/>
                </a:rPr>
                <a:t>THUMB</a:t>
              </a:r>
            </a:p>
          </p:txBody>
        </p:sp>
      </p:grpSp>
    </p:spTree>
    <p:extLst>
      <p:ext uri="{BB962C8B-B14F-4D97-AF65-F5344CB8AC3E}">
        <p14:creationId xmlns:p14="http://schemas.microsoft.com/office/powerpoint/2010/main" val="4135048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Afbeelding 21">
            <a:extLst>
              <a:ext uri="{FF2B5EF4-FFF2-40B4-BE49-F238E27FC236}">
                <a16:creationId xmlns:a16="http://schemas.microsoft.com/office/drawing/2014/main" id="{4E23BBA9-BE59-D444-B14B-DD904AA905B2}"/>
              </a:ext>
            </a:extLst>
          </p:cNvPr>
          <p:cNvPicPr>
            <a:picLocks noChangeAspect="1"/>
          </p:cNvPicPr>
          <p:nvPr/>
        </p:nvPicPr>
        <p:blipFill rotWithShape="1">
          <a:blip r:embed="rId3" cstate="screen">
            <a:alphaModFix/>
            <a:extLst>
              <a:ext uri="{28A0092B-C50C-407E-A947-70E740481C1C}">
                <a14:useLocalDpi xmlns:a14="http://schemas.microsoft.com/office/drawing/2010/main"/>
              </a:ext>
            </a:extLst>
          </a:blip>
          <a:srcRect/>
          <a:stretch/>
        </p:blipFill>
        <p:spPr>
          <a:xfrm>
            <a:off x="-39619" y="0"/>
            <a:ext cx="19240326" cy="9881967"/>
          </a:xfrm>
          <a:prstGeom prst="rect">
            <a:avLst/>
          </a:prstGeom>
        </p:spPr>
      </p:pic>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6985379" cy="1127760"/>
          </a:xfrm>
        </p:spPr>
        <p:txBody>
          <a:bodyPr/>
          <a:lstStyle/>
          <a:p>
            <a:pPr algn="l"/>
            <a:r>
              <a:rPr lang="en-GB" dirty="0"/>
              <a:t>URGENCY</a:t>
            </a:r>
          </a:p>
        </p:txBody>
      </p:sp>
    </p:spTree>
    <p:extLst>
      <p:ext uri="{BB962C8B-B14F-4D97-AF65-F5344CB8AC3E}">
        <p14:creationId xmlns:p14="http://schemas.microsoft.com/office/powerpoint/2010/main" val="557520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al 17">
            <a:extLst>
              <a:ext uri="{FF2B5EF4-FFF2-40B4-BE49-F238E27FC236}">
                <a16:creationId xmlns:a16="http://schemas.microsoft.com/office/drawing/2014/main" id="{3AE595EA-6C97-DA4E-9838-75A54583D759}"/>
              </a:ext>
            </a:extLst>
          </p:cNvPr>
          <p:cNvSpPr/>
          <p:nvPr/>
        </p:nvSpPr>
        <p:spPr>
          <a:xfrm>
            <a:off x="9198711" y="490353"/>
            <a:ext cx="4360477" cy="4360477"/>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endParaRPr lang="en-GB" sz="2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9" name="Ovaal 18">
            <a:extLst>
              <a:ext uri="{FF2B5EF4-FFF2-40B4-BE49-F238E27FC236}">
                <a16:creationId xmlns:a16="http://schemas.microsoft.com/office/drawing/2014/main" id="{396E1B27-8B48-404E-8000-D8FA0FA5B5D6}"/>
              </a:ext>
            </a:extLst>
          </p:cNvPr>
          <p:cNvSpPr/>
          <p:nvPr/>
        </p:nvSpPr>
        <p:spPr>
          <a:xfrm>
            <a:off x="6712204"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endParaRPr lang="en-GB" sz="2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0" name="Ovaal 19">
            <a:extLst>
              <a:ext uri="{FF2B5EF4-FFF2-40B4-BE49-F238E27FC236}">
                <a16:creationId xmlns:a16="http://schemas.microsoft.com/office/drawing/2014/main" id="{9AF29BDC-0462-644B-8DEF-CA62F60FDAEE}"/>
              </a:ext>
            </a:extLst>
          </p:cNvPr>
          <p:cNvSpPr/>
          <p:nvPr/>
        </p:nvSpPr>
        <p:spPr>
          <a:xfrm>
            <a:off x="11689432"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endParaRPr lang="en-GB" sz="24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grpSp>
        <p:nvGrpSpPr>
          <p:cNvPr id="29" name="Groep 28">
            <a:extLst>
              <a:ext uri="{FF2B5EF4-FFF2-40B4-BE49-F238E27FC236}">
                <a16:creationId xmlns:a16="http://schemas.microsoft.com/office/drawing/2014/main" id="{172C3914-87EF-174A-868B-83099864231E}"/>
              </a:ext>
            </a:extLst>
          </p:cNvPr>
          <p:cNvGrpSpPr/>
          <p:nvPr/>
        </p:nvGrpSpPr>
        <p:grpSpPr>
          <a:xfrm>
            <a:off x="456184" y="490353"/>
            <a:ext cx="2347952" cy="3160705"/>
            <a:chOff x="672208" y="1492131"/>
            <a:chExt cx="4630053" cy="6232764"/>
          </a:xfrm>
        </p:grpSpPr>
        <p:grpSp>
          <p:nvGrpSpPr>
            <p:cNvPr id="17" name="Groep 16">
              <a:extLst>
                <a:ext uri="{FF2B5EF4-FFF2-40B4-BE49-F238E27FC236}">
                  <a16:creationId xmlns:a16="http://schemas.microsoft.com/office/drawing/2014/main" id="{51419105-76EE-1B4A-83C2-4D907A3F5F35}"/>
                </a:ext>
              </a:extLst>
            </p:cNvPr>
            <p:cNvGrpSpPr/>
            <p:nvPr/>
          </p:nvGrpSpPr>
          <p:grpSpPr>
            <a:xfrm>
              <a:off x="672208" y="1492131"/>
              <a:ext cx="4630053" cy="6232764"/>
              <a:chOff x="-335904" y="1872283"/>
              <a:chExt cx="5616624" cy="7560840"/>
            </a:xfrm>
          </p:grpSpPr>
          <p:sp>
            <p:nvSpPr>
              <p:cNvPr id="4" name="Rechthoek 3">
                <a:extLst>
                  <a:ext uri="{FF2B5EF4-FFF2-40B4-BE49-F238E27FC236}">
                    <a16:creationId xmlns:a16="http://schemas.microsoft.com/office/drawing/2014/main" id="{4F2FAECD-890D-4F4C-88C3-6F01A8E82E94}"/>
                  </a:ext>
                </a:extLst>
              </p:cNvPr>
              <p:cNvSpPr/>
              <p:nvPr/>
            </p:nvSpPr>
            <p:spPr>
              <a:xfrm>
                <a:off x="-335904" y="1872283"/>
                <a:ext cx="5616624" cy="7560840"/>
              </a:xfrm>
              <a:prstGeom prst="rect">
                <a:avLst/>
              </a:prstGeom>
              <a:solidFill>
                <a:schemeClr val="bg1"/>
              </a:solidFill>
              <a:ln w="1270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cxnSp>
            <p:nvCxnSpPr>
              <p:cNvPr id="8" name="Rechte verbindingslijn 7">
                <a:extLst>
                  <a:ext uri="{FF2B5EF4-FFF2-40B4-BE49-F238E27FC236}">
                    <a16:creationId xmlns:a16="http://schemas.microsoft.com/office/drawing/2014/main" id="{9200FD58-0DCE-784C-B337-C00C8122A1E7}"/>
                  </a:ext>
                </a:extLst>
              </p:cNvPr>
              <p:cNvCxnSpPr>
                <a:cxnSpLocks/>
              </p:cNvCxnSpPr>
              <p:nvPr/>
            </p:nvCxnSpPr>
            <p:spPr>
              <a:xfrm>
                <a:off x="456184" y="4128534"/>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19465F7D-4586-5143-A0F7-D574795B0B4D}"/>
                  </a:ext>
                </a:extLst>
              </p:cNvPr>
              <p:cNvCxnSpPr>
                <a:cxnSpLocks/>
              </p:cNvCxnSpPr>
              <p:nvPr/>
            </p:nvCxnSpPr>
            <p:spPr>
              <a:xfrm>
                <a:off x="456184" y="4728601"/>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58BE63FE-18FE-9F4D-8901-674576A5BAF9}"/>
                  </a:ext>
                </a:extLst>
              </p:cNvPr>
              <p:cNvCxnSpPr>
                <a:cxnSpLocks/>
              </p:cNvCxnSpPr>
              <p:nvPr/>
            </p:nvCxnSpPr>
            <p:spPr>
              <a:xfrm>
                <a:off x="456184" y="5328667"/>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664E5FCB-6BDE-8842-BDAB-C192454E264E}"/>
                  </a:ext>
                </a:extLst>
              </p:cNvPr>
              <p:cNvCxnSpPr>
                <a:cxnSpLocks/>
              </p:cNvCxnSpPr>
              <p:nvPr/>
            </p:nvCxnSpPr>
            <p:spPr>
              <a:xfrm>
                <a:off x="456184" y="66968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E9D609E0-B9F2-5042-B743-6B6160D4FEB7}"/>
                  </a:ext>
                </a:extLst>
              </p:cNvPr>
              <p:cNvCxnSpPr>
                <a:cxnSpLocks/>
              </p:cNvCxnSpPr>
              <p:nvPr/>
            </p:nvCxnSpPr>
            <p:spPr>
              <a:xfrm>
                <a:off x="456184" y="7296886"/>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858A0169-0308-0F4D-A93D-EADCC76A2245}"/>
                  </a:ext>
                </a:extLst>
              </p:cNvPr>
              <p:cNvCxnSpPr>
                <a:cxnSpLocks/>
              </p:cNvCxnSpPr>
              <p:nvPr/>
            </p:nvCxnSpPr>
            <p:spPr>
              <a:xfrm>
                <a:off x="456184" y="7896953"/>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50FD03CC-F4A8-E042-85E1-1FCC792F95AA}"/>
                  </a:ext>
                </a:extLst>
              </p:cNvPr>
              <p:cNvCxnSpPr>
                <a:cxnSpLocks/>
              </p:cNvCxnSpPr>
              <p:nvPr/>
            </p:nvCxnSpPr>
            <p:spPr>
              <a:xfrm>
                <a:off x="456184" y="84970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8" name="Rechthoek 27">
              <a:extLst>
                <a:ext uri="{FF2B5EF4-FFF2-40B4-BE49-F238E27FC236}">
                  <a16:creationId xmlns:a16="http://schemas.microsoft.com/office/drawing/2014/main" id="{30E8205E-01A7-7A44-BA0A-396EF3732594}"/>
                </a:ext>
              </a:extLst>
            </p:cNvPr>
            <p:cNvSpPr/>
            <p:nvPr/>
          </p:nvSpPr>
          <p:spPr>
            <a:xfrm>
              <a:off x="1212592" y="1971223"/>
              <a:ext cx="2361935" cy="910382"/>
            </a:xfrm>
            <a:prstGeom prst="rect">
              <a:avLst/>
            </a:prstGeom>
          </p:spPr>
          <p:txBody>
            <a:bodyPr wrap="none">
              <a:spAutoFit/>
            </a:bodyPr>
            <a:lstStyle/>
            <a:p>
              <a:r>
                <a:rPr lang="en-GB" sz="2400" b="1" dirty="0">
                  <a:solidFill>
                    <a:srgbClr val="F58024"/>
                  </a:solidFill>
                  <a:latin typeface="Verdana" panose="020B0604030504040204" pitchFamily="34" charset="0"/>
                  <a:ea typeface="Verdana" panose="020B0604030504040204" pitchFamily="34" charset="0"/>
                  <a:cs typeface="Verdana" panose="020B0604030504040204" pitchFamily="34" charset="0"/>
                </a:rPr>
                <a:t>CASE:</a:t>
              </a:r>
            </a:p>
          </p:txBody>
        </p:sp>
      </p:grpSp>
      <p:sp>
        <p:nvSpPr>
          <p:cNvPr id="3" name="Tekstvak 2">
            <a:extLst>
              <a:ext uri="{FF2B5EF4-FFF2-40B4-BE49-F238E27FC236}">
                <a16:creationId xmlns:a16="http://schemas.microsoft.com/office/drawing/2014/main" id="{945C2E48-3431-574B-85CC-AE35A04AAC72}"/>
              </a:ext>
            </a:extLst>
          </p:cNvPr>
          <p:cNvSpPr txBox="1"/>
          <p:nvPr/>
        </p:nvSpPr>
        <p:spPr>
          <a:xfrm>
            <a:off x="3186424" y="284663"/>
            <a:ext cx="4262705" cy="2585323"/>
          </a:xfrm>
          <a:prstGeom prst="rect">
            <a:avLst/>
          </a:prstGeom>
          <a:noFill/>
        </p:spPr>
        <p:txBody>
          <a:bodyPr wrap="none" rtlCol="0">
            <a:spAutoFit/>
          </a:bodyPr>
          <a:lstStyle/>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Purpose and purpose limitation</a:t>
            </a:r>
          </a:p>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Principle</a:t>
            </a:r>
          </a:p>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Data </a:t>
            </a:r>
            <a:r>
              <a:rPr lang="en-GB" b="1" dirty="0" smtClean="0">
                <a:solidFill>
                  <a:srgbClr val="F58024"/>
                </a:solidFill>
                <a:latin typeface="Verdana" panose="020B0604030504040204" pitchFamily="34" charset="0"/>
                <a:ea typeface="Verdana" panose="020B0604030504040204" pitchFamily="34" charset="0"/>
                <a:cs typeface="Verdana" panose="020B0604030504040204" pitchFamily="34" charset="0"/>
              </a:rPr>
              <a:t>minimisation</a:t>
            </a:r>
            <a:endParaRPr lang="en-GB" b="1" dirty="0">
              <a:solidFill>
                <a:srgbClr val="F58024"/>
              </a:solidFill>
              <a:latin typeface="Verdana" panose="020B0604030504040204" pitchFamily="34" charset="0"/>
              <a:ea typeface="Verdana" panose="020B0604030504040204" pitchFamily="34" charset="0"/>
              <a:cs typeface="Verdana" panose="020B0604030504040204" pitchFamily="34" charset="0"/>
            </a:endParaRPr>
          </a:p>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Transparency</a:t>
            </a:r>
          </a:p>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Data integrity</a:t>
            </a:r>
          </a:p>
          <a:p>
            <a:pPr>
              <a:lnSpc>
                <a:spcPct val="150000"/>
              </a:lnSpc>
            </a:pPr>
            <a:r>
              <a:rPr lang="en-GB" b="1" dirty="0">
                <a:solidFill>
                  <a:srgbClr val="F58024"/>
                </a:solidFill>
                <a:latin typeface="Verdana" panose="020B0604030504040204" pitchFamily="34" charset="0"/>
                <a:ea typeface="Verdana" panose="020B0604030504040204" pitchFamily="34" charset="0"/>
                <a:cs typeface="Verdana" panose="020B0604030504040204" pitchFamily="34" charset="0"/>
              </a:rPr>
              <a:t>Storage limitation</a:t>
            </a:r>
          </a:p>
        </p:txBody>
      </p:sp>
      <p:grpSp>
        <p:nvGrpSpPr>
          <p:cNvPr id="24" name="Groep 23">
            <a:extLst>
              <a:ext uri="{FF2B5EF4-FFF2-40B4-BE49-F238E27FC236}">
                <a16:creationId xmlns:a16="http://schemas.microsoft.com/office/drawing/2014/main" id="{D8961FFD-498A-1247-9850-E5CD8FF90C32}"/>
              </a:ext>
            </a:extLst>
          </p:cNvPr>
          <p:cNvGrpSpPr/>
          <p:nvPr/>
        </p:nvGrpSpPr>
        <p:grpSpPr>
          <a:xfrm>
            <a:off x="1800526" y="2917052"/>
            <a:ext cx="2076919" cy="2361954"/>
            <a:chOff x="-2134583" y="4445621"/>
            <a:chExt cx="2756591" cy="3134903"/>
          </a:xfrm>
        </p:grpSpPr>
        <p:sp>
          <p:nvSpPr>
            <p:cNvPr id="25" name="Vrije vorm 24">
              <a:extLst>
                <a:ext uri="{FF2B5EF4-FFF2-40B4-BE49-F238E27FC236}">
                  <a16:creationId xmlns:a16="http://schemas.microsoft.com/office/drawing/2014/main" id="{FC6B4DF3-8B80-6F49-9A8B-39FC9F0144C2}"/>
                </a:ext>
              </a:extLst>
            </p:cNvPr>
            <p:cNvSpPr/>
            <p:nvPr/>
          </p:nvSpPr>
          <p:spPr>
            <a:xfrm>
              <a:off x="-2134583" y="4445621"/>
              <a:ext cx="2692458" cy="3134903"/>
            </a:xfrm>
            <a:custGeom>
              <a:avLst/>
              <a:gdLst>
                <a:gd name="connsiteX0" fmla="*/ 958440 w 2692458"/>
                <a:gd name="connsiteY0" fmla="*/ 2541278 h 3134903"/>
                <a:gd name="connsiteX1" fmla="*/ 890755 w 2692458"/>
                <a:gd name="connsiteY1" fmla="*/ 2628762 h 3134903"/>
                <a:gd name="connsiteX2" fmla="*/ 1001445 w 2692458"/>
                <a:gd name="connsiteY2" fmla="*/ 2838402 h 3134903"/>
                <a:gd name="connsiteX3" fmla="*/ 1112509 w 2692458"/>
                <a:gd name="connsiteY3" fmla="*/ 2767156 h 3134903"/>
                <a:gd name="connsiteX4" fmla="*/ 1001445 w 2692458"/>
                <a:gd name="connsiteY4" fmla="*/ 2556931 h 3134903"/>
                <a:gd name="connsiteX5" fmla="*/ 958440 w 2692458"/>
                <a:gd name="connsiteY5" fmla="*/ 2541278 h 3134903"/>
                <a:gd name="connsiteX6" fmla="*/ 217516 w 2692458"/>
                <a:gd name="connsiteY6" fmla="*/ 2094495 h 3134903"/>
                <a:gd name="connsiteX7" fmla="*/ 149706 w 2692458"/>
                <a:gd name="connsiteY7" fmla="*/ 2180516 h 3134903"/>
                <a:gd name="connsiteX8" fmla="*/ 260645 w 2692458"/>
                <a:gd name="connsiteY8" fmla="*/ 2383280 h 3134903"/>
                <a:gd name="connsiteX9" fmla="*/ 371335 w 2692458"/>
                <a:gd name="connsiteY9" fmla="*/ 2312474 h 3134903"/>
                <a:gd name="connsiteX10" fmla="*/ 260645 w 2692458"/>
                <a:gd name="connsiteY10" fmla="*/ 2109271 h 3134903"/>
                <a:gd name="connsiteX11" fmla="*/ 217516 w 2692458"/>
                <a:gd name="connsiteY11" fmla="*/ 2094495 h 3134903"/>
                <a:gd name="connsiteX12" fmla="*/ 958440 w 2692458"/>
                <a:gd name="connsiteY12" fmla="*/ 2071235 h 3134903"/>
                <a:gd name="connsiteX13" fmla="*/ 890755 w 2692458"/>
                <a:gd name="connsiteY13" fmla="*/ 2159889 h 3134903"/>
                <a:gd name="connsiteX14" fmla="*/ 1001445 w 2692458"/>
                <a:gd name="connsiteY14" fmla="*/ 2367919 h 3134903"/>
                <a:gd name="connsiteX15" fmla="*/ 1112509 w 2692458"/>
                <a:gd name="connsiteY15" fmla="*/ 2294626 h 3134903"/>
                <a:gd name="connsiteX16" fmla="*/ 1001445 w 2692458"/>
                <a:gd name="connsiteY16" fmla="*/ 2086303 h 3134903"/>
                <a:gd name="connsiteX17" fmla="*/ 958440 w 2692458"/>
                <a:gd name="connsiteY17" fmla="*/ 2071235 h 3134903"/>
                <a:gd name="connsiteX18" fmla="*/ 217516 w 2692458"/>
                <a:gd name="connsiteY18" fmla="*/ 1636741 h 3134903"/>
                <a:gd name="connsiteX19" fmla="*/ 149706 w 2692458"/>
                <a:gd name="connsiteY19" fmla="*/ 1723932 h 3134903"/>
                <a:gd name="connsiteX20" fmla="*/ 260645 w 2692458"/>
                <a:gd name="connsiteY20" fmla="*/ 1925087 h 3134903"/>
                <a:gd name="connsiteX21" fmla="*/ 371335 w 2692458"/>
                <a:gd name="connsiteY21" fmla="*/ 1852378 h 3134903"/>
                <a:gd name="connsiteX22" fmla="*/ 260645 w 2692458"/>
                <a:gd name="connsiteY22" fmla="*/ 1650785 h 3134903"/>
                <a:gd name="connsiteX23" fmla="*/ 217516 w 2692458"/>
                <a:gd name="connsiteY23" fmla="*/ 1636741 h 3134903"/>
                <a:gd name="connsiteX24" fmla="*/ 958440 w 2692458"/>
                <a:gd name="connsiteY24" fmla="*/ 1601484 h 3134903"/>
                <a:gd name="connsiteX25" fmla="*/ 890755 w 2692458"/>
                <a:gd name="connsiteY25" fmla="*/ 1691162 h 3134903"/>
                <a:gd name="connsiteX26" fmla="*/ 1001445 w 2692458"/>
                <a:gd name="connsiteY26" fmla="*/ 1897437 h 3134903"/>
                <a:gd name="connsiteX27" fmla="*/ 1112509 w 2692458"/>
                <a:gd name="connsiteY27" fmla="*/ 1822242 h 3134903"/>
                <a:gd name="connsiteX28" fmla="*/ 1001445 w 2692458"/>
                <a:gd name="connsiteY28" fmla="*/ 1615674 h 3134903"/>
                <a:gd name="connsiteX29" fmla="*/ 958440 w 2692458"/>
                <a:gd name="connsiteY29" fmla="*/ 1601484 h 3134903"/>
                <a:gd name="connsiteX30" fmla="*/ 217516 w 2692458"/>
                <a:gd name="connsiteY30" fmla="*/ 1179278 h 3134903"/>
                <a:gd name="connsiteX31" fmla="*/ 149706 w 2692458"/>
                <a:gd name="connsiteY31" fmla="*/ 1267640 h 3134903"/>
                <a:gd name="connsiteX32" fmla="*/ 260645 w 2692458"/>
                <a:gd name="connsiteY32" fmla="*/ 1466893 h 3134903"/>
                <a:gd name="connsiteX33" fmla="*/ 371335 w 2692458"/>
                <a:gd name="connsiteY33" fmla="*/ 1392136 h 3134903"/>
                <a:gd name="connsiteX34" fmla="*/ 260645 w 2692458"/>
                <a:gd name="connsiteY34" fmla="*/ 1192591 h 3134903"/>
                <a:gd name="connsiteX35" fmla="*/ 217516 w 2692458"/>
                <a:gd name="connsiteY35" fmla="*/ 1179278 h 3134903"/>
                <a:gd name="connsiteX36" fmla="*/ 2598596 w 2692458"/>
                <a:gd name="connsiteY36" fmla="*/ 886397 h 3134903"/>
                <a:gd name="connsiteX37" fmla="*/ 2692458 w 2692458"/>
                <a:gd name="connsiteY37" fmla="*/ 982073 h 3134903"/>
                <a:gd name="connsiteX38" fmla="*/ 2692458 w 2692458"/>
                <a:gd name="connsiteY38" fmla="*/ 2222356 h 3134903"/>
                <a:gd name="connsiteX39" fmla="*/ 2650871 w 2692458"/>
                <a:gd name="connsiteY39" fmla="*/ 2382549 h 3134903"/>
                <a:gd name="connsiteX40" fmla="*/ 2649171 w 2692458"/>
                <a:gd name="connsiteY40" fmla="*/ 2384863 h 3134903"/>
                <a:gd name="connsiteX41" fmla="*/ 2647791 w 2692458"/>
                <a:gd name="connsiteY41" fmla="*/ 2389311 h 3134903"/>
                <a:gd name="connsiteX42" fmla="*/ 2606929 w 2692458"/>
                <a:gd name="connsiteY42" fmla="*/ 2449916 h 3134903"/>
                <a:gd name="connsiteX43" fmla="*/ 2572796 w 2692458"/>
                <a:gd name="connsiteY43" fmla="*/ 2472929 h 3134903"/>
                <a:gd name="connsiteX44" fmla="*/ 2536645 w 2692458"/>
                <a:gd name="connsiteY44" fmla="*/ 2502364 h 3134903"/>
                <a:gd name="connsiteX45" fmla="*/ 1542554 w 2692458"/>
                <a:gd name="connsiteY45" fmla="*/ 3120311 h 3134903"/>
                <a:gd name="connsiteX46" fmla="*/ 1396089 w 2692458"/>
                <a:gd name="connsiteY46" fmla="*/ 3038971 h 3134903"/>
                <a:gd name="connsiteX47" fmla="*/ 1396089 w 2692458"/>
                <a:gd name="connsiteY47" fmla="*/ 1796201 h 3134903"/>
                <a:gd name="connsiteX48" fmla="*/ 1611361 w 2692458"/>
                <a:gd name="connsiteY48" fmla="*/ 1427686 h 3134903"/>
                <a:gd name="connsiteX49" fmla="*/ 2549483 w 2692458"/>
                <a:gd name="connsiteY49" fmla="*/ 898832 h 3134903"/>
                <a:gd name="connsiteX50" fmla="*/ 2598596 w 2692458"/>
                <a:gd name="connsiteY50" fmla="*/ 886397 h 3134903"/>
                <a:gd name="connsiteX51" fmla="*/ 93613 w 2692458"/>
                <a:gd name="connsiteY51" fmla="*/ 886397 h 3134903"/>
                <a:gd name="connsiteX52" fmla="*/ 142850 w 2692458"/>
                <a:gd name="connsiteY52" fmla="*/ 898832 h 3134903"/>
                <a:gd name="connsiteX53" fmla="*/ 1080847 w 2692458"/>
                <a:gd name="connsiteY53" fmla="*/ 1427686 h 3134903"/>
                <a:gd name="connsiteX54" fmla="*/ 1296120 w 2692458"/>
                <a:gd name="connsiteY54" fmla="*/ 1796201 h 3134903"/>
                <a:gd name="connsiteX55" fmla="*/ 1296120 w 2692458"/>
                <a:gd name="connsiteY55" fmla="*/ 3038971 h 3134903"/>
                <a:gd name="connsiteX56" fmla="*/ 1149904 w 2692458"/>
                <a:gd name="connsiteY56" fmla="*/ 3120311 h 3134903"/>
                <a:gd name="connsiteX57" fmla="*/ 155564 w 2692458"/>
                <a:gd name="connsiteY57" fmla="*/ 2502364 h 3134903"/>
                <a:gd name="connsiteX58" fmla="*/ 0 w 2692458"/>
                <a:gd name="connsiteY58" fmla="*/ 2222356 h 3134903"/>
                <a:gd name="connsiteX59" fmla="*/ 0 w 2692458"/>
                <a:gd name="connsiteY59" fmla="*/ 982073 h 3134903"/>
                <a:gd name="connsiteX60" fmla="*/ 93613 w 2692458"/>
                <a:gd name="connsiteY60" fmla="*/ 886397 h 3134903"/>
                <a:gd name="connsiteX61" fmla="*/ 1346105 w 2692458"/>
                <a:gd name="connsiteY61" fmla="*/ 0 h 3134903"/>
                <a:gd name="connsiteX62" fmla="*/ 1508774 w 2692458"/>
                <a:gd name="connsiteY62" fmla="*/ 42864 h 3134903"/>
                <a:gd name="connsiteX63" fmla="*/ 2545245 w 2692458"/>
                <a:gd name="connsiteY63" fmla="*/ 630382 h 3134903"/>
                <a:gd name="connsiteX64" fmla="*/ 2545245 w 2692458"/>
                <a:gd name="connsiteY64" fmla="*/ 797157 h 3134903"/>
                <a:gd name="connsiteX65" fmla="*/ 1554770 w 2692458"/>
                <a:gd name="connsiteY65" fmla="*/ 1358635 h 3134903"/>
                <a:gd name="connsiteX66" fmla="*/ 1137439 w 2692458"/>
                <a:gd name="connsiteY66" fmla="*/ 1358635 h 3134903"/>
                <a:gd name="connsiteX67" fmla="*/ 146963 w 2692458"/>
                <a:gd name="connsiteY67" fmla="*/ 797157 h 3134903"/>
                <a:gd name="connsiteX68" fmla="*/ 146963 w 2692458"/>
                <a:gd name="connsiteY68" fmla="*/ 630382 h 3134903"/>
                <a:gd name="connsiteX69" fmla="*/ 1183684 w 2692458"/>
                <a:gd name="connsiteY69" fmla="*/ 42864 h 3134903"/>
                <a:gd name="connsiteX70" fmla="*/ 1346105 w 2692458"/>
                <a:gd name="connsiteY70" fmla="*/ 0 h 3134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2692458" h="3134903">
                  <a:moveTo>
                    <a:pt x="958440" y="2541278"/>
                  </a:moveTo>
                  <a:cubicBezTo>
                    <a:pt x="918552" y="2538059"/>
                    <a:pt x="890755" y="2570683"/>
                    <a:pt x="890755" y="2628762"/>
                  </a:cubicBezTo>
                  <a:cubicBezTo>
                    <a:pt x="890755" y="2706152"/>
                    <a:pt x="940241" y="2799926"/>
                    <a:pt x="1001445" y="2838402"/>
                  </a:cubicBezTo>
                  <a:cubicBezTo>
                    <a:pt x="1062773" y="2876877"/>
                    <a:pt x="1112509" y="2845131"/>
                    <a:pt x="1112509" y="2767156"/>
                  </a:cubicBezTo>
                  <a:cubicBezTo>
                    <a:pt x="1112509" y="2689035"/>
                    <a:pt x="1062773" y="2594968"/>
                    <a:pt x="1001445" y="2556931"/>
                  </a:cubicBezTo>
                  <a:cubicBezTo>
                    <a:pt x="986237" y="2547569"/>
                    <a:pt x="971653" y="2542448"/>
                    <a:pt x="958440" y="2541278"/>
                  </a:cubicBezTo>
                  <a:close/>
                  <a:moveTo>
                    <a:pt x="217516" y="2094495"/>
                  </a:moveTo>
                  <a:cubicBezTo>
                    <a:pt x="177752" y="2091862"/>
                    <a:pt x="149706" y="2123900"/>
                    <a:pt x="149706" y="2180516"/>
                  </a:cubicBezTo>
                  <a:cubicBezTo>
                    <a:pt x="149706" y="2256004"/>
                    <a:pt x="199441" y="2346707"/>
                    <a:pt x="260645" y="2383280"/>
                  </a:cubicBezTo>
                  <a:cubicBezTo>
                    <a:pt x="321848" y="2420146"/>
                    <a:pt x="371335" y="2388547"/>
                    <a:pt x="371335" y="2312474"/>
                  </a:cubicBezTo>
                  <a:cubicBezTo>
                    <a:pt x="371335" y="2236547"/>
                    <a:pt x="321848" y="2145406"/>
                    <a:pt x="260645" y="2109271"/>
                  </a:cubicBezTo>
                  <a:cubicBezTo>
                    <a:pt x="245313" y="2100201"/>
                    <a:pt x="230729" y="2095519"/>
                    <a:pt x="217516" y="2094495"/>
                  </a:cubicBezTo>
                  <a:close/>
                  <a:moveTo>
                    <a:pt x="958440" y="2071235"/>
                  </a:moveTo>
                  <a:cubicBezTo>
                    <a:pt x="918552" y="2068748"/>
                    <a:pt x="890755" y="2101810"/>
                    <a:pt x="890755" y="2159889"/>
                  </a:cubicBezTo>
                  <a:cubicBezTo>
                    <a:pt x="890755" y="2237425"/>
                    <a:pt x="940241" y="2330468"/>
                    <a:pt x="1001445" y="2367919"/>
                  </a:cubicBezTo>
                  <a:cubicBezTo>
                    <a:pt x="1062773" y="2405517"/>
                    <a:pt x="1112509" y="2372747"/>
                    <a:pt x="1112509" y="2294626"/>
                  </a:cubicBezTo>
                  <a:cubicBezTo>
                    <a:pt x="1112509" y="2216651"/>
                    <a:pt x="1062773" y="2123169"/>
                    <a:pt x="1001445" y="2086303"/>
                  </a:cubicBezTo>
                  <a:cubicBezTo>
                    <a:pt x="986237" y="2077086"/>
                    <a:pt x="971653" y="2072112"/>
                    <a:pt x="958440" y="2071235"/>
                  </a:cubicBezTo>
                  <a:close/>
                  <a:moveTo>
                    <a:pt x="217516" y="1636741"/>
                  </a:moveTo>
                  <a:cubicBezTo>
                    <a:pt x="177752" y="1634839"/>
                    <a:pt x="149706" y="1667462"/>
                    <a:pt x="149706" y="1723932"/>
                  </a:cubicBezTo>
                  <a:cubicBezTo>
                    <a:pt x="149706" y="1799420"/>
                    <a:pt x="199441" y="1889391"/>
                    <a:pt x="260645" y="1925087"/>
                  </a:cubicBezTo>
                  <a:cubicBezTo>
                    <a:pt x="321848" y="1960782"/>
                    <a:pt x="371335" y="1928305"/>
                    <a:pt x="371335" y="1852378"/>
                  </a:cubicBezTo>
                  <a:cubicBezTo>
                    <a:pt x="371335" y="1776305"/>
                    <a:pt x="321848" y="1685895"/>
                    <a:pt x="260645" y="1650785"/>
                  </a:cubicBezTo>
                  <a:cubicBezTo>
                    <a:pt x="245313" y="1642007"/>
                    <a:pt x="230729" y="1637472"/>
                    <a:pt x="217516" y="1636741"/>
                  </a:cubicBezTo>
                  <a:close/>
                  <a:moveTo>
                    <a:pt x="958440" y="1601484"/>
                  </a:moveTo>
                  <a:cubicBezTo>
                    <a:pt x="918552" y="1599582"/>
                    <a:pt x="890755" y="1633083"/>
                    <a:pt x="890755" y="1691162"/>
                  </a:cubicBezTo>
                  <a:cubicBezTo>
                    <a:pt x="890755" y="1768698"/>
                    <a:pt x="940241" y="1861010"/>
                    <a:pt x="1001445" y="1897437"/>
                  </a:cubicBezTo>
                  <a:cubicBezTo>
                    <a:pt x="1062773" y="1933864"/>
                    <a:pt x="1112509" y="1900217"/>
                    <a:pt x="1112509" y="1822242"/>
                  </a:cubicBezTo>
                  <a:cubicBezTo>
                    <a:pt x="1112509" y="1744121"/>
                    <a:pt x="1062773" y="1651663"/>
                    <a:pt x="1001445" y="1615674"/>
                  </a:cubicBezTo>
                  <a:cubicBezTo>
                    <a:pt x="986237" y="1606750"/>
                    <a:pt x="971653" y="1602215"/>
                    <a:pt x="958440" y="1601484"/>
                  </a:cubicBezTo>
                  <a:close/>
                  <a:moveTo>
                    <a:pt x="217516" y="1179278"/>
                  </a:moveTo>
                  <a:cubicBezTo>
                    <a:pt x="177752" y="1177962"/>
                    <a:pt x="149706" y="1211170"/>
                    <a:pt x="149706" y="1267640"/>
                  </a:cubicBezTo>
                  <a:cubicBezTo>
                    <a:pt x="149706" y="1343128"/>
                    <a:pt x="199441" y="1432221"/>
                    <a:pt x="260645" y="1466893"/>
                  </a:cubicBezTo>
                  <a:cubicBezTo>
                    <a:pt x="321848" y="1501565"/>
                    <a:pt x="371335" y="1468210"/>
                    <a:pt x="371335" y="1392136"/>
                  </a:cubicBezTo>
                  <a:cubicBezTo>
                    <a:pt x="371335" y="1316063"/>
                    <a:pt x="321848" y="1226678"/>
                    <a:pt x="260645" y="1192591"/>
                  </a:cubicBezTo>
                  <a:cubicBezTo>
                    <a:pt x="245313" y="1183960"/>
                    <a:pt x="230729" y="1179717"/>
                    <a:pt x="217516" y="1179278"/>
                  </a:cubicBezTo>
                  <a:close/>
                  <a:moveTo>
                    <a:pt x="2598596" y="886397"/>
                  </a:moveTo>
                  <a:cubicBezTo>
                    <a:pt x="2647833" y="887567"/>
                    <a:pt x="2692458" y="927213"/>
                    <a:pt x="2692458" y="982073"/>
                  </a:cubicBezTo>
                  <a:lnTo>
                    <a:pt x="2692458" y="2222356"/>
                  </a:lnTo>
                  <a:cubicBezTo>
                    <a:pt x="2692458" y="2279338"/>
                    <a:pt x="2677718" y="2334308"/>
                    <a:pt x="2650871" y="2382549"/>
                  </a:cubicBezTo>
                  <a:lnTo>
                    <a:pt x="2649171" y="2384863"/>
                  </a:lnTo>
                  <a:lnTo>
                    <a:pt x="2647791" y="2389311"/>
                  </a:lnTo>
                  <a:cubicBezTo>
                    <a:pt x="2638142" y="2412121"/>
                    <a:pt x="2624181" y="2432664"/>
                    <a:pt x="2606929" y="2449916"/>
                  </a:cubicBezTo>
                  <a:lnTo>
                    <a:pt x="2572796" y="2472929"/>
                  </a:lnTo>
                  <a:lnTo>
                    <a:pt x="2536645" y="2502364"/>
                  </a:lnTo>
                  <a:lnTo>
                    <a:pt x="1542554" y="3120311"/>
                  </a:lnTo>
                  <a:cubicBezTo>
                    <a:pt x="1478733" y="3159956"/>
                    <a:pt x="1396089" y="3114166"/>
                    <a:pt x="1396089" y="3038971"/>
                  </a:cubicBezTo>
                  <a:lnTo>
                    <a:pt x="1396089" y="1796201"/>
                  </a:lnTo>
                  <a:cubicBezTo>
                    <a:pt x="1396089" y="1643470"/>
                    <a:pt x="1478234" y="1502589"/>
                    <a:pt x="1611361" y="1427686"/>
                  </a:cubicBezTo>
                  <a:lnTo>
                    <a:pt x="2549483" y="898832"/>
                  </a:lnTo>
                  <a:cubicBezTo>
                    <a:pt x="2565439" y="889908"/>
                    <a:pt x="2582267" y="885958"/>
                    <a:pt x="2598596" y="886397"/>
                  </a:cubicBezTo>
                  <a:close/>
                  <a:moveTo>
                    <a:pt x="93613" y="886397"/>
                  </a:moveTo>
                  <a:cubicBezTo>
                    <a:pt x="109942" y="885958"/>
                    <a:pt x="126770" y="889908"/>
                    <a:pt x="142850" y="898832"/>
                  </a:cubicBezTo>
                  <a:lnTo>
                    <a:pt x="1080847" y="1427686"/>
                  </a:lnTo>
                  <a:cubicBezTo>
                    <a:pt x="1213975" y="1502589"/>
                    <a:pt x="1296120" y="1643470"/>
                    <a:pt x="1296120" y="1796201"/>
                  </a:cubicBezTo>
                  <a:lnTo>
                    <a:pt x="1296120" y="3038971"/>
                  </a:lnTo>
                  <a:cubicBezTo>
                    <a:pt x="1296120" y="3114166"/>
                    <a:pt x="1213725" y="3159956"/>
                    <a:pt x="1149904" y="3120311"/>
                  </a:cubicBezTo>
                  <a:lnTo>
                    <a:pt x="155564" y="2502364"/>
                  </a:lnTo>
                  <a:cubicBezTo>
                    <a:pt x="58710" y="2442237"/>
                    <a:pt x="0" y="2336320"/>
                    <a:pt x="0" y="2222356"/>
                  </a:cubicBezTo>
                  <a:lnTo>
                    <a:pt x="0" y="982073"/>
                  </a:lnTo>
                  <a:cubicBezTo>
                    <a:pt x="0" y="927213"/>
                    <a:pt x="44376" y="887567"/>
                    <a:pt x="93613" y="886397"/>
                  </a:cubicBezTo>
                  <a:close/>
                  <a:moveTo>
                    <a:pt x="1346105" y="0"/>
                  </a:moveTo>
                  <a:cubicBezTo>
                    <a:pt x="1402197" y="0"/>
                    <a:pt x="1458290" y="14337"/>
                    <a:pt x="1508774" y="42864"/>
                  </a:cubicBezTo>
                  <a:lnTo>
                    <a:pt x="2545245" y="630382"/>
                  </a:lnTo>
                  <a:cubicBezTo>
                    <a:pt x="2610064" y="667102"/>
                    <a:pt x="2610064" y="760584"/>
                    <a:pt x="2545245" y="797157"/>
                  </a:cubicBezTo>
                  <a:lnTo>
                    <a:pt x="1554770" y="1358635"/>
                  </a:lnTo>
                  <a:cubicBezTo>
                    <a:pt x="1425382" y="1431929"/>
                    <a:pt x="1266951" y="1431929"/>
                    <a:pt x="1137439" y="1358635"/>
                  </a:cubicBezTo>
                  <a:lnTo>
                    <a:pt x="146963" y="797157"/>
                  </a:lnTo>
                  <a:cubicBezTo>
                    <a:pt x="82269" y="760584"/>
                    <a:pt x="82269" y="667102"/>
                    <a:pt x="146963" y="630382"/>
                  </a:cubicBezTo>
                  <a:lnTo>
                    <a:pt x="1183684" y="42864"/>
                  </a:lnTo>
                  <a:cubicBezTo>
                    <a:pt x="1234168" y="14337"/>
                    <a:pt x="1290012" y="0"/>
                    <a:pt x="134610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26" name="Tekstvak 25">
              <a:extLst>
                <a:ext uri="{FF2B5EF4-FFF2-40B4-BE49-F238E27FC236}">
                  <a16:creationId xmlns:a16="http://schemas.microsoft.com/office/drawing/2014/main" id="{0E526756-5527-624F-9AB4-A3F4C18A2FDA}"/>
                </a:ext>
              </a:extLst>
            </p:cNvPr>
            <p:cNvSpPr txBox="1"/>
            <p:nvPr/>
          </p:nvSpPr>
          <p:spPr>
            <a:xfrm>
              <a:off x="-1628963" y="4873359"/>
              <a:ext cx="1681218" cy="612745"/>
            </a:xfrm>
            <a:prstGeom prst="rect">
              <a:avLst/>
            </a:prstGeom>
            <a:noFill/>
          </p:spPr>
          <p:txBody>
            <a:bodyPr wrap="none" rtlCol="0" anchor="ctr">
              <a:spAutoFit/>
            </a:bodyPr>
            <a:lstStyle/>
            <a:p>
              <a:pPr algn="ctr"/>
              <a:r>
                <a:rPr lang="en-GB" sz="2400" b="1" dirty="0">
                  <a:solidFill>
                    <a:schemeClr val="bg1"/>
                  </a:solidFill>
                  <a:latin typeface="Verdana" panose="020B0604030504040204" pitchFamily="34" charset="0"/>
                  <a:ea typeface="Verdana" panose="020B0604030504040204" pitchFamily="34" charset="0"/>
                  <a:cs typeface="Verdana" panose="020B0604030504040204" pitchFamily="34" charset="0"/>
                </a:rPr>
                <a:t>RULES OF</a:t>
              </a:r>
            </a:p>
          </p:txBody>
        </p:sp>
        <p:sp>
          <p:nvSpPr>
            <p:cNvPr id="27" name="Tekstvak 26">
              <a:extLst>
                <a:ext uri="{FF2B5EF4-FFF2-40B4-BE49-F238E27FC236}">
                  <a16:creationId xmlns:a16="http://schemas.microsoft.com/office/drawing/2014/main" id="{2D3F21D5-0260-494F-8981-772C306DA6F6}"/>
                </a:ext>
              </a:extLst>
            </p:cNvPr>
            <p:cNvSpPr txBox="1"/>
            <p:nvPr/>
          </p:nvSpPr>
          <p:spPr>
            <a:xfrm>
              <a:off x="-795390" y="6168144"/>
              <a:ext cx="1417398" cy="449346"/>
            </a:xfrm>
            <a:prstGeom prst="rect">
              <a:avLst/>
            </a:prstGeom>
            <a:noFill/>
          </p:spPr>
          <p:txBody>
            <a:bodyPr wrap="none" rtlCol="0" anchor="ctr">
              <a:spAutoFit/>
            </a:bodyPr>
            <a:lstStyle/>
            <a:p>
              <a:pPr algn="ctr"/>
              <a:r>
                <a:rPr lang="en-GB" sz="1600" b="1" dirty="0">
                  <a:solidFill>
                    <a:schemeClr val="bg1"/>
                  </a:solidFill>
                  <a:latin typeface="Verdana" panose="020B0604030504040204" pitchFamily="34" charset="0"/>
                  <a:ea typeface="Verdana" panose="020B0604030504040204" pitchFamily="34" charset="0"/>
                  <a:cs typeface="Verdana" panose="020B0604030504040204" pitchFamily="34" charset="0"/>
                </a:rPr>
                <a:t>THUMB</a:t>
              </a:r>
            </a:p>
          </p:txBody>
        </p:sp>
      </p:grpSp>
    </p:spTree>
    <p:extLst>
      <p:ext uri="{BB962C8B-B14F-4D97-AF65-F5344CB8AC3E}">
        <p14:creationId xmlns:p14="http://schemas.microsoft.com/office/powerpoint/2010/main" val="1082478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5B1397-F3D0-AC4D-86D9-0165C6009E9F}"/>
              </a:ext>
            </a:extLst>
          </p:cNvPr>
          <p:cNvSpPr>
            <a:spLocks noGrp="1"/>
          </p:cNvSpPr>
          <p:nvPr>
            <p:ph type="title"/>
          </p:nvPr>
        </p:nvSpPr>
        <p:spPr>
          <a:xfrm>
            <a:off x="1188379" y="20928"/>
            <a:ext cx="16562070" cy="2087762"/>
          </a:xfrm>
        </p:spPr>
        <p:txBody>
          <a:bodyPr/>
          <a:lstStyle/>
          <a:p>
            <a:r>
              <a:rPr lang="en-GB" dirty="0"/>
              <a:t>TYPE OF RESEARCHERS</a:t>
            </a:r>
          </a:p>
        </p:txBody>
      </p:sp>
      <p:grpSp>
        <p:nvGrpSpPr>
          <p:cNvPr id="11" name="Groep 10">
            <a:extLst>
              <a:ext uri="{FF2B5EF4-FFF2-40B4-BE49-F238E27FC236}">
                <a16:creationId xmlns:a16="http://schemas.microsoft.com/office/drawing/2014/main" id="{035B7443-BAE7-1741-996C-2999D87A08DD}"/>
              </a:ext>
            </a:extLst>
          </p:cNvPr>
          <p:cNvGrpSpPr/>
          <p:nvPr/>
        </p:nvGrpSpPr>
        <p:grpSpPr>
          <a:xfrm>
            <a:off x="3048472" y="2160315"/>
            <a:ext cx="13573508" cy="6840760"/>
            <a:chOff x="-1380020" y="2340335"/>
            <a:chExt cx="13573508" cy="6840760"/>
          </a:xfrm>
        </p:grpSpPr>
        <p:cxnSp>
          <p:nvCxnSpPr>
            <p:cNvPr id="5" name="Rechte verbindingslijn 4">
              <a:extLst>
                <a:ext uri="{FF2B5EF4-FFF2-40B4-BE49-F238E27FC236}">
                  <a16:creationId xmlns:a16="http://schemas.microsoft.com/office/drawing/2014/main" id="{F9EDA22D-128A-354B-BC20-937CA59DB78E}"/>
                </a:ext>
              </a:extLst>
            </p:cNvPr>
            <p:cNvCxnSpPr>
              <a:cxnSpLocks/>
            </p:cNvCxnSpPr>
            <p:nvPr/>
          </p:nvCxnSpPr>
          <p:spPr>
            <a:xfrm>
              <a:off x="5406734" y="2340335"/>
              <a:ext cx="0" cy="6840760"/>
            </a:xfrm>
            <a:prstGeom prst="line">
              <a:avLst/>
            </a:prstGeom>
            <a:ln w="25400">
              <a:solidFill>
                <a:srgbClr val="F58024"/>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4D3765DA-88CD-B14E-8455-C18936BF47AA}"/>
                </a:ext>
              </a:extLst>
            </p:cNvPr>
            <p:cNvCxnSpPr>
              <a:cxnSpLocks/>
            </p:cNvCxnSpPr>
            <p:nvPr/>
          </p:nvCxnSpPr>
          <p:spPr>
            <a:xfrm flipH="1">
              <a:off x="-1380020" y="5760715"/>
              <a:ext cx="13573508" cy="0"/>
            </a:xfrm>
            <a:prstGeom prst="line">
              <a:avLst/>
            </a:prstGeom>
            <a:ln w="25400">
              <a:solidFill>
                <a:srgbClr val="F58024"/>
              </a:solidFill>
            </a:ln>
          </p:spPr>
          <p:style>
            <a:lnRef idx="1">
              <a:schemeClr val="accent1"/>
            </a:lnRef>
            <a:fillRef idx="0">
              <a:schemeClr val="accent1"/>
            </a:fillRef>
            <a:effectRef idx="0">
              <a:schemeClr val="accent1"/>
            </a:effectRef>
            <a:fontRef idx="minor">
              <a:schemeClr val="tx1"/>
            </a:fontRef>
          </p:style>
        </p:cxnSp>
      </p:grpSp>
      <p:sp>
        <p:nvSpPr>
          <p:cNvPr id="12" name="Tekstvak 11">
            <a:extLst>
              <a:ext uri="{FF2B5EF4-FFF2-40B4-BE49-F238E27FC236}">
                <a16:creationId xmlns:a16="http://schemas.microsoft.com/office/drawing/2014/main" id="{31606796-6114-F64F-9257-3ADA72EBC166}"/>
              </a:ext>
            </a:extLst>
          </p:cNvPr>
          <p:cNvSpPr txBox="1"/>
          <p:nvPr/>
        </p:nvSpPr>
        <p:spPr>
          <a:xfrm>
            <a:off x="16832351" y="5380640"/>
            <a:ext cx="1410964" cy="400110"/>
          </a:xfrm>
          <a:prstGeom prst="rect">
            <a:avLst/>
          </a:prstGeom>
          <a:noFill/>
        </p:spPr>
        <p:txBody>
          <a:bodyPr wrap="none" rtlCol="0">
            <a:spAutoFit/>
          </a:bodyPr>
          <a:lstStyle/>
          <a:p>
            <a:r>
              <a:rPr lang="en-GB" sz="2000" b="1" dirty="0">
                <a:latin typeface="Verdana" panose="020B0604030504040204" pitchFamily="34" charset="0"/>
                <a:ea typeface="Verdana" panose="020B0604030504040204" pitchFamily="34" charset="0"/>
                <a:cs typeface="Verdana" panose="020B0604030504040204" pitchFamily="34" charset="0"/>
              </a:rPr>
              <a:t>AWARE</a:t>
            </a:r>
          </a:p>
        </p:txBody>
      </p:sp>
      <p:sp>
        <p:nvSpPr>
          <p:cNvPr id="13" name="Tekstvak 12">
            <a:extLst>
              <a:ext uri="{FF2B5EF4-FFF2-40B4-BE49-F238E27FC236}">
                <a16:creationId xmlns:a16="http://schemas.microsoft.com/office/drawing/2014/main" id="{8CF7CCCA-927D-B54C-89B2-5B5B88DF4571}"/>
              </a:ext>
            </a:extLst>
          </p:cNvPr>
          <p:cNvSpPr txBox="1"/>
          <p:nvPr/>
        </p:nvSpPr>
        <p:spPr>
          <a:xfrm>
            <a:off x="1053413" y="5380640"/>
            <a:ext cx="1845378" cy="400110"/>
          </a:xfrm>
          <a:prstGeom prst="rect">
            <a:avLst/>
          </a:prstGeom>
          <a:noFill/>
        </p:spPr>
        <p:txBody>
          <a:bodyPr wrap="none" rtlCol="0">
            <a:spAutoFit/>
          </a:bodyPr>
          <a:lstStyle/>
          <a:p>
            <a:pPr algn="r"/>
            <a:r>
              <a:rPr lang="en-GB" sz="2000" b="1" dirty="0">
                <a:latin typeface="Verdana" panose="020B0604030504040204" pitchFamily="34" charset="0"/>
                <a:ea typeface="Verdana" panose="020B0604030504040204" pitchFamily="34" charset="0"/>
                <a:cs typeface="Verdana" panose="020B0604030504040204" pitchFamily="34" charset="0"/>
              </a:rPr>
              <a:t>UNAWARE</a:t>
            </a:r>
          </a:p>
        </p:txBody>
      </p:sp>
      <p:sp>
        <p:nvSpPr>
          <p:cNvPr id="14" name="Tekstvak 13">
            <a:extLst>
              <a:ext uri="{FF2B5EF4-FFF2-40B4-BE49-F238E27FC236}">
                <a16:creationId xmlns:a16="http://schemas.microsoft.com/office/drawing/2014/main" id="{1114E959-4240-8B4F-850C-87D983B9F290}"/>
              </a:ext>
            </a:extLst>
          </p:cNvPr>
          <p:cNvSpPr txBox="1"/>
          <p:nvPr/>
        </p:nvSpPr>
        <p:spPr>
          <a:xfrm>
            <a:off x="8993490" y="1660065"/>
            <a:ext cx="1683474" cy="400110"/>
          </a:xfrm>
          <a:prstGeom prst="rect">
            <a:avLst/>
          </a:prstGeom>
          <a:noFill/>
        </p:spPr>
        <p:txBody>
          <a:bodyPr wrap="none" rtlCol="0">
            <a:spAutoFit/>
          </a:bodyPr>
          <a:lstStyle/>
          <a:p>
            <a:pPr algn="ctr"/>
            <a:r>
              <a:rPr lang="en-GB" sz="2000" b="1" dirty="0">
                <a:latin typeface="Verdana" panose="020B0604030504040204" pitchFamily="34" charset="0"/>
                <a:ea typeface="Verdana" panose="020B0604030504040204" pitchFamily="34" charset="0"/>
                <a:cs typeface="Verdana" panose="020B0604030504040204" pitchFamily="34" charset="0"/>
              </a:rPr>
              <a:t>COMPETENT</a:t>
            </a:r>
          </a:p>
        </p:txBody>
      </p:sp>
      <p:sp>
        <p:nvSpPr>
          <p:cNvPr id="15" name="Tekstvak 14">
            <a:extLst>
              <a:ext uri="{FF2B5EF4-FFF2-40B4-BE49-F238E27FC236}">
                <a16:creationId xmlns:a16="http://schemas.microsoft.com/office/drawing/2014/main" id="{3824CDC0-C642-1543-A53D-2F64DAED893D}"/>
              </a:ext>
            </a:extLst>
          </p:cNvPr>
          <p:cNvSpPr txBox="1"/>
          <p:nvPr/>
        </p:nvSpPr>
        <p:spPr>
          <a:xfrm>
            <a:off x="8776283" y="9101215"/>
            <a:ext cx="2117887" cy="400110"/>
          </a:xfrm>
          <a:prstGeom prst="rect">
            <a:avLst/>
          </a:prstGeom>
          <a:noFill/>
        </p:spPr>
        <p:txBody>
          <a:bodyPr wrap="none" rtlCol="0">
            <a:spAutoFit/>
          </a:bodyPr>
          <a:lstStyle/>
          <a:p>
            <a:pPr algn="ctr"/>
            <a:r>
              <a:rPr lang="en-GB" sz="2000" b="1" dirty="0">
                <a:latin typeface="Verdana" panose="020B0604030504040204" pitchFamily="34" charset="0"/>
                <a:ea typeface="Verdana" panose="020B0604030504040204" pitchFamily="34" charset="0"/>
                <a:cs typeface="Verdana" panose="020B0604030504040204" pitchFamily="34" charset="0"/>
              </a:rPr>
              <a:t>INCOMPETENT</a:t>
            </a:r>
          </a:p>
        </p:txBody>
      </p:sp>
      <p:sp>
        <p:nvSpPr>
          <p:cNvPr id="17" name="Tekstvak 16">
            <a:extLst>
              <a:ext uri="{FF2B5EF4-FFF2-40B4-BE49-F238E27FC236}">
                <a16:creationId xmlns:a16="http://schemas.microsoft.com/office/drawing/2014/main" id="{90CB68B9-E50F-9440-AA4A-EDFFFBCD692E}"/>
              </a:ext>
            </a:extLst>
          </p:cNvPr>
          <p:cNvSpPr txBox="1"/>
          <p:nvPr/>
        </p:nvSpPr>
        <p:spPr>
          <a:xfrm>
            <a:off x="5568751" y="6347185"/>
            <a:ext cx="4021463" cy="1569660"/>
          </a:xfrm>
          <a:prstGeom prst="rect">
            <a:avLst/>
          </a:prstGeom>
          <a:noFill/>
        </p:spPr>
        <p:txBody>
          <a:bodyPr wrap="square" rtlCol="0" anchor="t">
            <a:spAutoFit/>
          </a:bodyPr>
          <a:lstStyle/>
          <a:p>
            <a:pPr>
              <a:lnSpc>
                <a:spcPct val="150000"/>
              </a:lnSpc>
            </a:pPr>
            <a:r>
              <a:rPr lang="en-GB" sz="1600" b="1" dirty="0">
                <a:solidFill>
                  <a:srgbClr val="F58024"/>
                </a:solidFill>
                <a:latin typeface="Verdana" panose="020B0604030504040204" pitchFamily="34" charset="0"/>
                <a:ea typeface="Verdana" panose="020B0604030504040204" pitchFamily="34" charset="0"/>
                <a:cs typeface="Verdana" panose="020B0604030504040204" pitchFamily="34" charset="0"/>
              </a:rPr>
              <a:t>"GDPR? Meat and two veg? I may as well stop with research, because I feel that nothing is permitted anymore!"</a:t>
            </a:r>
          </a:p>
        </p:txBody>
      </p:sp>
      <p:sp>
        <p:nvSpPr>
          <p:cNvPr id="20" name="Tekstvak 19">
            <a:extLst>
              <a:ext uri="{FF2B5EF4-FFF2-40B4-BE49-F238E27FC236}">
                <a16:creationId xmlns:a16="http://schemas.microsoft.com/office/drawing/2014/main" id="{F7156B73-ADFF-674A-9807-333BC9F67F05}"/>
              </a:ext>
            </a:extLst>
          </p:cNvPr>
          <p:cNvSpPr txBox="1"/>
          <p:nvPr/>
        </p:nvSpPr>
        <p:spPr>
          <a:xfrm>
            <a:off x="5568751" y="2679303"/>
            <a:ext cx="4021464" cy="1938992"/>
          </a:xfrm>
          <a:prstGeom prst="rect">
            <a:avLst/>
          </a:prstGeom>
          <a:noFill/>
        </p:spPr>
        <p:txBody>
          <a:bodyPr wrap="square" rtlCol="0" anchor="t">
            <a:spAutoFit/>
          </a:bodyPr>
          <a:lstStyle/>
          <a:p>
            <a:pPr>
              <a:lnSpc>
                <a:spcPct val="150000"/>
              </a:lnSpc>
            </a:pPr>
            <a:r>
              <a:rPr lang="en-GB" sz="1600" b="1" dirty="0">
                <a:solidFill>
                  <a:srgbClr val="F58024"/>
                </a:solidFill>
                <a:latin typeface="Verdana" panose="020B0604030504040204" pitchFamily="34" charset="0"/>
                <a:ea typeface="Verdana" panose="020B0604030504040204" pitchFamily="34" charset="0"/>
                <a:cs typeface="Verdana" panose="020B0604030504040204" pitchFamily="34" charset="0"/>
              </a:rPr>
              <a:t>"</a:t>
            </a:r>
            <a:r>
              <a:rPr lang="en-GB" sz="1600" b="1" dirty="0" smtClean="0">
                <a:solidFill>
                  <a:srgbClr val="F58024"/>
                </a:solidFill>
                <a:latin typeface="Verdana" panose="020B0604030504040204" pitchFamily="34" charset="0"/>
                <a:ea typeface="Verdana" panose="020B0604030504040204" pitchFamily="34" charset="0"/>
                <a:cs typeface="Verdana" panose="020B0604030504040204" pitchFamily="34" charset="0"/>
              </a:rPr>
              <a:t>I </a:t>
            </a:r>
            <a:r>
              <a:rPr lang="en-GB" sz="1600" b="1" dirty="0">
                <a:solidFill>
                  <a:srgbClr val="F58024"/>
                </a:solidFill>
                <a:latin typeface="Verdana" panose="020B0604030504040204" pitchFamily="34" charset="0"/>
                <a:ea typeface="Verdana" panose="020B0604030504040204" pitchFamily="34" charset="0"/>
                <a:cs typeface="Verdana" panose="020B0604030504040204" pitchFamily="34" charset="0"/>
              </a:rPr>
              <a:t>have </a:t>
            </a:r>
            <a:r>
              <a:rPr lang="en-GB" sz="1600" b="1" dirty="0" smtClean="0">
                <a:solidFill>
                  <a:srgbClr val="F58024"/>
                </a:solidFill>
                <a:latin typeface="Verdana" panose="020B0604030504040204" pitchFamily="34" charset="0"/>
                <a:ea typeface="Verdana" panose="020B0604030504040204" pitchFamily="34" charset="0"/>
                <a:cs typeface="Verdana" panose="020B0604030504040204" pitchFamily="34" charset="0"/>
              </a:rPr>
              <a:t>always done much </a:t>
            </a:r>
            <a:r>
              <a:rPr lang="en-GB" sz="1600" b="1" dirty="0">
                <a:solidFill>
                  <a:srgbClr val="F58024"/>
                </a:solidFill>
                <a:latin typeface="Verdana" panose="020B0604030504040204" pitchFamily="34" charset="0"/>
                <a:ea typeface="Verdana" panose="020B0604030504040204" pitchFamily="34" charset="0"/>
                <a:cs typeface="Verdana" panose="020B0604030504040204" pitchFamily="34" charset="0"/>
              </a:rPr>
              <a:t>to guarantee privacy in my people-related research; but am I doing the right thing in terms of the GDPR?"</a:t>
            </a:r>
          </a:p>
        </p:txBody>
      </p:sp>
      <p:sp>
        <p:nvSpPr>
          <p:cNvPr id="23" name="Tekstvak 22">
            <a:extLst>
              <a:ext uri="{FF2B5EF4-FFF2-40B4-BE49-F238E27FC236}">
                <a16:creationId xmlns:a16="http://schemas.microsoft.com/office/drawing/2014/main" id="{3A5E668F-82FC-7347-B5BB-160E2DA47808}"/>
              </a:ext>
            </a:extLst>
          </p:cNvPr>
          <p:cNvSpPr txBox="1"/>
          <p:nvPr/>
        </p:nvSpPr>
        <p:spPr>
          <a:xfrm>
            <a:off x="10321280" y="2679303"/>
            <a:ext cx="4039574" cy="2258567"/>
          </a:xfrm>
          <a:prstGeom prst="rect">
            <a:avLst/>
          </a:prstGeom>
          <a:noFill/>
        </p:spPr>
        <p:txBody>
          <a:bodyPr wrap="square" rtlCol="0" anchor="t">
            <a:spAutoFit/>
          </a:bodyPr>
          <a:lstStyle/>
          <a:p>
            <a:pPr>
              <a:lnSpc>
                <a:spcPct val="150000"/>
              </a:lnSpc>
            </a:pPr>
            <a:r>
              <a:rPr lang="en-GB" sz="1600" b="1" dirty="0" smtClean="0">
                <a:solidFill>
                  <a:srgbClr val="F58024"/>
                </a:solidFill>
                <a:latin typeface="Verdana" panose="020B0604030504040204" pitchFamily="34" charset="0"/>
                <a:ea typeface="Verdana" panose="020B0604030504040204" pitchFamily="34" charset="0"/>
                <a:cs typeface="Verdana" panose="020B0604030504040204" pitchFamily="34" charset="0"/>
              </a:rPr>
              <a:t>“I </a:t>
            </a:r>
            <a:r>
              <a:rPr lang="en-GB" sz="1600" b="1" dirty="0">
                <a:solidFill>
                  <a:srgbClr val="F58024"/>
                </a:solidFill>
                <a:latin typeface="Verdana" panose="020B0604030504040204" pitchFamily="34" charset="0"/>
                <a:ea typeface="Verdana" panose="020B0604030504040204" pitchFamily="34" charset="0"/>
                <a:cs typeface="Verdana" panose="020B0604030504040204" pitchFamily="34" charset="0"/>
              </a:rPr>
              <a:t>have been ready for the GDPR for ages, as I already worked in conformity with the Personal Data Protection Act and the difference was not </a:t>
            </a:r>
            <a:r>
              <a:rPr lang="en-GB" sz="1600" b="1" dirty="0" smtClean="0">
                <a:solidFill>
                  <a:srgbClr val="F58024"/>
                </a:solidFill>
                <a:latin typeface="Verdana" panose="020B0604030504040204" pitchFamily="34" charset="0"/>
                <a:ea typeface="Verdana" panose="020B0604030504040204" pitchFamily="34" charset="0"/>
                <a:cs typeface="Verdana" panose="020B0604030504040204" pitchFamily="34" charset="0"/>
              </a:rPr>
              <a:t>that substantive." </a:t>
            </a:r>
            <a:endParaRPr lang="en-GB" sz="1600" b="1" dirty="0">
              <a:solidFill>
                <a:srgbClr val="F58024"/>
              </a:solidFill>
              <a:latin typeface="Verdana" panose="020B0604030504040204" pitchFamily="34" charset="0"/>
              <a:ea typeface="Verdana" panose="020B0604030504040204" pitchFamily="34" charset="0"/>
              <a:cs typeface="Verdana" panose="020B0604030504040204" pitchFamily="34" charset="0"/>
            </a:endParaRPr>
          </a:p>
        </p:txBody>
      </p:sp>
      <p:sp>
        <p:nvSpPr>
          <p:cNvPr id="24" name="Tekstvak 23">
            <a:extLst>
              <a:ext uri="{FF2B5EF4-FFF2-40B4-BE49-F238E27FC236}">
                <a16:creationId xmlns:a16="http://schemas.microsoft.com/office/drawing/2014/main" id="{9D481539-5E56-B446-A54C-E4DAC1B0B0FD}"/>
              </a:ext>
            </a:extLst>
          </p:cNvPr>
          <p:cNvSpPr txBox="1"/>
          <p:nvPr/>
        </p:nvSpPr>
        <p:spPr>
          <a:xfrm>
            <a:off x="10321652" y="6712143"/>
            <a:ext cx="4039574" cy="1569660"/>
          </a:xfrm>
          <a:prstGeom prst="rect">
            <a:avLst/>
          </a:prstGeom>
          <a:noFill/>
        </p:spPr>
        <p:txBody>
          <a:bodyPr wrap="square" rtlCol="0" anchor="b">
            <a:spAutoFit/>
          </a:bodyPr>
          <a:lstStyle/>
          <a:p>
            <a:pPr>
              <a:lnSpc>
                <a:spcPct val="150000"/>
              </a:lnSpc>
            </a:pPr>
            <a:r>
              <a:rPr lang="en-GB" sz="1600" b="1" dirty="0">
                <a:solidFill>
                  <a:srgbClr val="F58024"/>
                </a:solidFill>
                <a:latin typeface="Verdana" panose="020B0604030504040204" pitchFamily="34" charset="0"/>
                <a:ea typeface="Verdana" panose="020B0604030504040204" pitchFamily="34" charset="0"/>
                <a:cs typeface="Verdana" panose="020B0604030504040204" pitchFamily="34" charset="0"/>
              </a:rPr>
              <a:t>"I do know that privacy is </a:t>
            </a:r>
            <a:r>
              <a:rPr lang="en-GB" sz="1600" b="1" dirty="0" smtClean="0">
                <a:solidFill>
                  <a:srgbClr val="F58024"/>
                </a:solidFill>
                <a:latin typeface="Verdana" panose="020B0604030504040204" pitchFamily="34" charset="0"/>
                <a:ea typeface="Verdana" panose="020B0604030504040204" pitchFamily="34" charset="0"/>
                <a:cs typeface="Verdana" panose="020B0604030504040204" pitchFamily="34" charset="0"/>
              </a:rPr>
              <a:t>a bit of a big deal. </a:t>
            </a:r>
            <a:r>
              <a:rPr lang="en-GB" sz="1600" b="1" dirty="0">
                <a:solidFill>
                  <a:srgbClr val="F58024"/>
                </a:solidFill>
                <a:latin typeface="Verdana" panose="020B0604030504040204" pitchFamily="34" charset="0"/>
                <a:ea typeface="Verdana" panose="020B0604030504040204" pitchFamily="34" charset="0"/>
                <a:cs typeface="Verdana" panose="020B0604030504040204" pitchFamily="34" charset="0"/>
              </a:rPr>
              <a:t>Just tell me what I should do and what I can and must </a:t>
            </a:r>
            <a:r>
              <a:rPr lang="en-GB" sz="1600" b="1" dirty="0" smtClean="0">
                <a:solidFill>
                  <a:srgbClr val="F58024"/>
                </a:solidFill>
                <a:latin typeface="Verdana" panose="020B0604030504040204" pitchFamily="34" charset="0"/>
                <a:ea typeface="Verdana" panose="020B0604030504040204" pitchFamily="34" charset="0"/>
                <a:cs typeface="Verdana" panose="020B0604030504040204" pitchFamily="34" charset="0"/>
              </a:rPr>
              <a:t>make use of."</a:t>
            </a:r>
            <a:endParaRPr lang="en-GB" sz="1600" b="1" dirty="0">
              <a:solidFill>
                <a:srgbClr val="F58024"/>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Ovaal 15">
            <a:extLst>
              <a:ext uri="{FF2B5EF4-FFF2-40B4-BE49-F238E27FC236}">
                <a16:creationId xmlns:a16="http://schemas.microsoft.com/office/drawing/2014/main" id="{619022C4-8757-7840-83DF-B67956AFDF58}"/>
              </a:ext>
            </a:extLst>
          </p:cNvPr>
          <p:cNvSpPr/>
          <p:nvPr/>
        </p:nvSpPr>
        <p:spPr>
          <a:xfrm>
            <a:off x="14605868" y="2160315"/>
            <a:ext cx="2051427" cy="2051427"/>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600" b="1" i="1" dirty="0">
                <a:solidFill>
                  <a:schemeClr val="bg1"/>
                </a:solidFill>
                <a:latin typeface="Verdana" panose="020B0604030504040204" pitchFamily="34" charset="0"/>
                <a:ea typeface="Verdana" panose="020B0604030504040204" pitchFamily="34" charset="0"/>
                <a:cs typeface="Verdana" panose="020B0604030504040204" pitchFamily="34" charset="0"/>
              </a:rPr>
              <a:t>Master of the universe</a:t>
            </a:r>
            <a:endParaRPr lang="en-GB" sz="1050" i="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9" name="Ovaal 18">
            <a:extLst>
              <a:ext uri="{FF2B5EF4-FFF2-40B4-BE49-F238E27FC236}">
                <a16:creationId xmlns:a16="http://schemas.microsoft.com/office/drawing/2014/main" id="{F59ECF4F-585A-0540-A8DC-6B0AC1A26ACF}"/>
              </a:ext>
            </a:extLst>
          </p:cNvPr>
          <p:cNvSpPr/>
          <p:nvPr/>
        </p:nvSpPr>
        <p:spPr>
          <a:xfrm>
            <a:off x="14605867" y="6949648"/>
            <a:ext cx="2051427" cy="2051427"/>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600" b="1" i="1" dirty="0">
                <a:solidFill>
                  <a:schemeClr val="bg1"/>
                </a:solidFill>
                <a:latin typeface="Verdana" panose="020B0604030504040204" pitchFamily="34" charset="0"/>
                <a:ea typeface="Verdana" panose="020B0604030504040204" pitchFamily="34" charset="0"/>
                <a:cs typeface="Verdana" panose="020B0604030504040204" pitchFamily="34" charset="0"/>
              </a:rPr>
              <a:t>Mister </a:t>
            </a:r>
            <a:r>
              <a:rPr lang="nl-NL" sz="1600" b="1" i="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1600" b="1" i="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1600" b="1" i="1" dirty="0">
                <a:solidFill>
                  <a:schemeClr val="bg1"/>
                </a:solidFill>
                <a:latin typeface="Verdana" panose="020B0604030504040204" pitchFamily="34" charset="0"/>
                <a:ea typeface="Verdana" panose="020B0604030504040204" pitchFamily="34" charset="0"/>
                <a:cs typeface="Verdana" panose="020B0604030504040204" pitchFamily="34" charset="0"/>
              </a:rPr>
              <a:t>Know It All</a:t>
            </a:r>
            <a:endParaRPr lang="en-GB" sz="1050" i="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21" name="Ovaal 20">
            <a:extLst>
              <a:ext uri="{FF2B5EF4-FFF2-40B4-BE49-F238E27FC236}">
                <a16:creationId xmlns:a16="http://schemas.microsoft.com/office/drawing/2014/main" id="{05DE971B-18CE-C743-9CA9-9A3A5C269EC0}"/>
              </a:ext>
            </a:extLst>
          </p:cNvPr>
          <p:cNvSpPr/>
          <p:nvPr/>
        </p:nvSpPr>
        <p:spPr>
          <a:xfrm>
            <a:off x="3048472" y="2160315"/>
            <a:ext cx="2051427" cy="2051427"/>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600" b="1" i="1" dirty="0">
                <a:solidFill>
                  <a:schemeClr val="bg1"/>
                </a:solidFill>
                <a:latin typeface="Verdana" panose="020B0604030504040204" pitchFamily="34" charset="0"/>
                <a:ea typeface="Verdana" panose="020B0604030504040204" pitchFamily="34" charset="0"/>
                <a:cs typeface="Verdana" panose="020B0604030504040204" pitchFamily="34" charset="0"/>
              </a:rPr>
              <a:t>Smart but ignorant</a:t>
            </a:r>
            <a:endParaRPr lang="en-GB" sz="1050" i="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22" name="Ovaal 21">
            <a:extLst>
              <a:ext uri="{FF2B5EF4-FFF2-40B4-BE49-F238E27FC236}">
                <a16:creationId xmlns:a16="http://schemas.microsoft.com/office/drawing/2014/main" id="{F40D28B7-30C5-1443-B62B-EB31F223108B}"/>
              </a:ext>
            </a:extLst>
          </p:cNvPr>
          <p:cNvSpPr/>
          <p:nvPr/>
        </p:nvSpPr>
        <p:spPr>
          <a:xfrm>
            <a:off x="3048471" y="6949648"/>
            <a:ext cx="2051427" cy="2051427"/>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600" b="1" i="1" dirty="0">
                <a:solidFill>
                  <a:schemeClr val="bg1"/>
                </a:solidFill>
                <a:latin typeface="Verdana" panose="020B0604030504040204" pitchFamily="34" charset="0"/>
                <a:ea typeface="Verdana" panose="020B0604030504040204" pitchFamily="34" charset="0"/>
                <a:cs typeface="Verdana" panose="020B0604030504040204" pitchFamily="34" charset="0"/>
              </a:rPr>
              <a:t>Ostrich</a:t>
            </a:r>
            <a:endParaRPr lang="en-GB" sz="1050" i="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5826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500"/>
                            </p:stCondLst>
                            <p:childTnLst>
                              <p:par>
                                <p:cTn id="41" presetID="10" presetClass="entr" presetSubtype="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7" grpId="0"/>
      <p:bldP spid="20" grpId="0"/>
      <p:bldP spid="23" grpId="0"/>
      <p:bldP spid="24" grpId="0"/>
      <p:bldP spid="16" grpId="0" animBg="1"/>
      <p:bldP spid="19" grpId="0" animBg="1"/>
      <p:bldP spid="21" grpId="0" animBg="1"/>
      <p:bldP spid="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al 2">
            <a:extLst>
              <a:ext uri="{FF2B5EF4-FFF2-40B4-BE49-F238E27FC236}">
                <a16:creationId xmlns:a16="http://schemas.microsoft.com/office/drawing/2014/main" id="{AF068524-DA3B-9E4D-BEDA-062E3A37CAFA}"/>
              </a:ext>
            </a:extLst>
          </p:cNvPr>
          <p:cNvSpPr/>
          <p:nvPr/>
        </p:nvSpPr>
        <p:spPr>
          <a:xfrm>
            <a:off x="3048472" y="2160315"/>
            <a:ext cx="13573508" cy="6840760"/>
          </a:xfrm>
          <a:prstGeom prst="ellipse">
            <a:avLst/>
          </a:prstGeom>
          <a:gradFill flip="none" rotWithShape="1">
            <a:gsLst>
              <a:gs pos="7000">
                <a:srgbClr val="BFBFBF"/>
              </a:gs>
              <a:gs pos="0">
                <a:srgbClr val="BFBFBF"/>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el 1">
            <a:extLst>
              <a:ext uri="{FF2B5EF4-FFF2-40B4-BE49-F238E27FC236}">
                <a16:creationId xmlns:a16="http://schemas.microsoft.com/office/drawing/2014/main" id="{455B1397-F3D0-AC4D-86D9-0165C6009E9F}"/>
              </a:ext>
            </a:extLst>
          </p:cNvPr>
          <p:cNvSpPr>
            <a:spLocks noGrp="1"/>
          </p:cNvSpPr>
          <p:nvPr>
            <p:ph type="title"/>
          </p:nvPr>
        </p:nvSpPr>
        <p:spPr/>
        <p:txBody>
          <a:bodyPr/>
          <a:lstStyle/>
          <a:p>
            <a:r>
              <a:rPr lang="en-GB" dirty="0"/>
              <a:t>WHERE ARE YOU?</a:t>
            </a:r>
          </a:p>
        </p:txBody>
      </p:sp>
      <p:grpSp>
        <p:nvGrpSpPr>
          <p:cNvPr id="11" name="Groep 10">
            <a:extLst>
              <a:ext uri="{FF2B5EF4-FFF2-40B4-BE49-F238E27FC236}">
                <a16:creationId xmlns:a16="http://schemas.microsoft.com/office/drawing/2014/main" id="{035B7443-BAE7-1741-996C-2999D87A08DD}"/>
              </a:ext>
            </a:extLst>
          </p:cNvPr>
          <p:cNvGrpSpPr/>
          <p:nvPr/>
        </p:nvGrpSpPr>
        <p:grpSpPr>
          <a:xfrm>
            <a:off x="3048472" y="2160315"/>
            <a:ext cx="13573508" cy="6840760"/>
            <a:chOff x="-1380020" y="2340335"/>
            <a:chExt cx="13573508" cy="6840760"/>
          </a:xfrm>
        </p:grpSpPr>
        <p:cxnSp>
          <p:nvCxnSpPr>
            <p:cNvPr id="5" name="Rechte verbindingslijn 4">
              <a:extLst>
                <a:ext uri="{FF2B5EF4-FFF2-40B4-BE49-F238E27FC236}">
                  <a16:creationId xmlns:a16="http://schemas.microsoft.com/office/drawing/2014/main" id="{F9EDA22D-128A-354B-BC20-937CA59DB78E}"/>
                </a:ext>
              </a:extLst>
            </p:cNvPr>
            <p:cNvCxnSpPr>
              <a:cxnSpLocks/>
            </p:cNvCxnSpPr>
            <p:nvPr/>
          </p:nvCxnSpPr>
          <p:spPr>
            <a:xfrm>
              <a:off x="5406734" y="2340335"/>
              <a:ext cx="0" cy="6840760"/>
            </a:xfrm>
            <a:prstGeom prst="line">
              <a:avLst/>
            </a:prstGeom>
            <a:ln w="25400">
              <a:solidFill>
                <a:srgbClr val="F58024"/>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4D3765DA-88CD-B14E-8455-C18936BF47AA}"/>
                </a:ext>
              </a:extLst>
            </p:cNvPr>
            <p:cNvCxnSpPr>
              <a:cxnSpLocks/>
            </p:cNvCxnSpPr>
            <p:nvPr/>
          </p:nvCxnSpPr>
          <p:spPr>
            <a:xfrm flipH="1">
              <a:off x="-1380020" y="5760715"/>
              <a:ext cx="13573508" cy="0"/>
            </a:xfrm>
            <a:prstGeom prst="line">
              <a:avLst/>
            </a:prstGeom>
            <a:ln w="25400">
              <a:solidFill>
                <a:srgbClr val="F58024"/>
              </a:solidFill>
            </a:ln>
          </p:spPr>
          <p:style>
            <a:lnRef idx="1">
              <a:schemeClr val="accent1"/>
            </a:lnRef>
            <a:fillRef idx="0">
              <a:schemeClr val="accent1"/>
            </a:fillRef>
            <a:effectRef idx="0">
              <a:schemeClr val="accent1"/>
            </a:effectRef>
            <a:fontRef idx="minor">
              <a:schemeClr val="tx1"/>
            </a:fontRef>
          </p:style>
        </p:cxnSp>
      </p:grpSp>
      <p:sp>
        <p:nvSpPr>
          <p:cNvPr id="12" name="Tekstvak 11">
            <a:extLst>
              <a:ext uri="{FF2B5EF4-FFF2-40B4-BE49-F238E27FC236}">
                <a16:creationId xmlns:a16="http://schemas.microsoft.com/office/drawing/2014/main" id="{31606796-6114-F64F-9257-3ADA72EBC166}"/>
              </a:ext>
            </a:extLst>
          </p:cNvPr>
          <p:cNvSpPr txBox="1"/>
          <p:nvPr/>
        </p:nvSpPr>
        <p:spPr>
          <a:xfrm>
            <a:off x="16832351" y="5380640"/>
            <a:ext cx="1410964" cy="400110"/>
          </a:xfrm>
          <a:prstGeom prst="rect">
            <a:avLst/>
          </a:prstGeom>
          <a:noFill/>
        </p:spPr>
        <p:txBody>
          <a:bodyPr wrap="none" rtlCol="0">
            <a:spAutoFit/>
          </a:bodyPr>
          <a:lstStyle/>
          <a:p>
            <a:r>
              <a:rPr lang="en-GB" sz="2000" b="1" dirty="0">
                <a:latin typeface="Verdana" panose="020B0604030504040204" pitchFamily="34" charset="0"/>
                <a:ea typeface="Verdana" panose="020B0604030504040204" pitchFamily="34" charset="0"/>
                <a:cs typeface="Verdana" panose="020B0604030504040204" pitchFamily="34" charset="0"/>
              </a:rPr>
              <a:t>AWARE</a:t>
            </a:r>
          </a:p>
        </p:txBody>
      </p:sp>
      <p:sp>
        <p:nvSpPr>
          <p:cNvPr id="13" name="Tekstvak 12">
            <a:extLst>
              <a:ext uri="{FF2B5EF4-FFF2-40B4-BE49-F238E27FC236}">
                <a16:creationId xmlns:a16="http://schemas.microsoft.com/office/drawing/2014/main" id="{8CF7CCCA-927D-B54C-89B2-5B5B88DF4571}"/>
              </a:ext>
            </a:extLst>
          </p:cNvPr>
          <p:cNvSpPr txBox="1"/>
          <p:nvPr/>
        </p:nvSpPr>
        <p:spPr>
          <a:xfrm>
            <a:off x="1053413" y="5380640"/>
            <a:ext cx="1845378" cy="400110"/>
          </a:xfrm>
          <a:prstGeom prst="rect">
            <a:avLst/>
          </a:prstGeom>
          <a:noFill/>
        </p:spPr>
        <p:txBody>
          <a:bodyPr wrap="none" rtlCol="0">
            <a:spAutoFit/>
          </a:bodyPr>
          <a:lstStyle/>
          <a:p>
            <a:pPr algn="r"/>
            <a:r>
              <a:rPr lang="en-GB" sz="2000" b="1" dirty="0">
                <a:latin typeface="Verdana" panose="020B0604030504040204" pitchFamily="34" charset="0"/>
                <a:ea typeface="Verdana" panose="020B0604030504040204" pitchFamily="34" charset="0"/>
                <a:cs typeface="Verdana" panose="020B0604030504040204" pitchFamily="34" charset="0"/>
              </a:rPr>
              <a:t>UNAWARE</a:t>
            </a:r>
          </a:p>
        </p:txBody>
      </p:sp>
      <p:sp>
        <p:nvSpPr>
          <p:cNvPr id="14" name="Tekstvak 13">
            <a:extLst>
              <a:ext uri="{FF2B5EF4-FFF2-40B4-BE49-F238E27FC236}">
                <a16:creationId xmlns:a16="http://schemas.microsoft.com/office/drawing/2014/main" id="{1114E959-4240-8B4F-850C-87D983B9F290}"/>
              </a:ext>
            </a:extLst>
          </p:cNvPr>
          <p:cNvSpPr txBox="1"/>
          <p:nvPr/>
        </p:nvSpPr>
        <p:spPr>
          <a:xfrm>
            <a:off x="8993490" y="1660065"/>
            <a:ext cx="1683474" cy="400110"/>
          </a:xfrm>
          <a:prstGeom prst="rect">
            <a:avLst/>
          </a:prstGeom>
          <a:noFill/>
        </p:spPr>
        <p:txBody>
          <a:bodyPr wrap="none" rtlCol="0">
            <a:spAutoFit/>
          </a:bodyPr>
          <a:lstStyle/>
          <a:p>
            <a:pPr algn="ctr"/>
            <a:r>
              <a:rPr lang="en-GB" sz="2000" b="1" dirty="0">
                <a:latin typeface="Verdana" panose="020B0604030504040204" pitchFamily="34" charset="0"/>
                <a:ea typeface="Verdana" panose="020B0604030504040204" pitchFamily="34" charset="0"/>
                <a:cs typeface="Verdana" panose="020B0604030504040204" pitchFamily="34" charset="0"/>
              </a:rPr>
              <a:t>COMPETENT</a:t>
            </a:r>
          </a:p>
        </p:txBody>
      </p:sp>
      <p:sp>
        <p:nvSpPr>
          <p:cNvPr id="15" name="Tekstvak 14">
            <a:extLst>
              <a:ext uri="{FF2B5EF4-FFF2-40B4-BE49-F238E27FC236}">
                <a16:creationId xmlns:a16="http://schemas.microsoft.com/office/drawing/2014/main" id="{3824CDC0-C642-1543-A53D-2F64DAED893D}"/>
              </a:ext>
            </a:extLst>
          </p:cNvPr>
          <p:cNvSpPr txBox="1"/>
          <p:nvPr/>
        </p:nvSpPr>
        <p:spPr>
          <a:xfrm>
            <a:off x="8776283" y="9101215"/>
            <a:ext cx="2117887" cy="400110"/>
          </a:xfrm>
          <a:prstGeom prst="rect">
            <a:avLst/>
          </a:prstGeom>
          <a:noFill/>
        </p:spPr>
        <p:txBody>
          <a:bodyPr wrap="none" rtlCol="0">
            <a:spAutoFit/>
          </a:bodyPr>
          <a:lstStyle/>
          <a:p>
            <a:pPr algn="ctr"/>
            <a:r>
              <a:rPr lang="en-GB" sz="2000" b="1" dirty="0">
                <a:latin typeface="Verdana" panose="020B0604030504040204" pitchFamily="34" charset="0"/>
                <a:ea typeface="Verdana" panose="020B0604030504040204" pitchFamily="34" charset="0"/>
                <a:cs typeface="Verdana" panose="020B0604030504040204" pitchFamily="34" charset="0"/>
              </a:rPr>
              <a:t>INCOMPETENT</a:t>
            </a:r>
          </a:p>
        </p:txBody>
      </p:sp>
      <p:sp>
        <p:nvSpPr>
          <p:cNvPr id="16" name="Ovaal 15">
            <a:extLst>
              <a:ext uri="{FF2B5EF4-FFF2-40B4-BE49-F238E27FC236}">
                <a16:creationId xmlns:a16="http://schemas.microsoft.com/office/drawing/2014/main" id="{6BC12B5A-9C25-2744-AB17-8F3B44915101}"/>
              </a:ext>
            </a:extLst>
          </p:cNvPr>
          <p:cNvSpPr/>
          <p:nvPr/>
        </p:nvSpPr>
        <p:spPr>
          <a:xfrm>
            <a:off x="6288831" y="3078418"/>
            <a:ext cx="1093030" cy="109303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100" b="1" dirty="0">
                <a:solidFill>
                  <a:schemeClr val="bg1"/>
                </a:solidFill>
                <a:latin typeface="Verdana" panose="020B0604030504040204" pitchFamily="34" charset="0"/>
                <a:ea typeface="Verdana" panose="020B0604030504040204" pitchFamily="34" charset="0"/>
                <a:cs typeface="Verdana" panose="020B0604030504040204" pitchFamily="34" charset="0"/>
              </a:rPr>
              <a:t>Data</a:t>
            </a:r>
            <a:r>
              <a:rPr lang="nl-NL" sz="1100" b="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11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1100" b="1" dirty="0">
                <a:solidFill>
                  <a:schemeClr val="bg1"/>
                </a:solidFill>
                <a:latin typeface="Verdana" panose="020B0604030504040204" pitchFamily="34" charset="0"/>
                <a:ea typeface="Verdana" panose="020B0604030504040204" pitchFamily="34" charset="0"/>
                <a:cs typeface="Verdana" panose="020B0604030504040204" pitchFamily="34" charset="0"/>
              </a:rPr>
              <a:t>steward</a:t>
            </a:r>
          </a:p>
        </p:txBody>
      </p:sp>
      <p:sp>
        <p:nvSpPr>
          <p:cNvPr id="18" name="Ovaal 17">
            <a:extLst>
              <a:ext uri="{FF2B5EF4-FFF2-40B4-BE49-F238E27FC236}">
                <a16:creationId xmlns:a16="http://schemas.microsoft.com/office/drawing/2014/main" id="{849D4A6D-152C-DC48-AA35-138BDA1ADA89}"/>
              </a:ext>
            </a:extLst>
          </p:cNvPr>
          <p:cNvSpPr/>
          <p:nvPr/>
        </p:nvSpPr>
        <p:spPr>
          <a:xfrm>
            <a:off x="4992687" y="3888508"/>
            <a:ext cx="1093030" cy="109303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100" b="1" dirty="0">
                <a:solidFill>
                  <a:schemeClr val="bg1"/>
                </a:solidFill>
                <a:latin typeface="Verdana" panose="020B0604030504040204" pitchFamily="34" charset="0"/>
                <a:ea typeface="Verdana" panose="020B0604030504040204" pitchFamily="34" charset="0"/>
                <a:cs typeface="Verdana" panose="020B0604030504040204" pitchFamily="34" charset="0"/>
              </a:rPr>
              <a:t>Management Board</a:t>
            </a:r>
          </a:p>
        </p:txBody>
      </p:sp>
      <p:sp>
        <p:nvSpPr>
          <p:cNvPr id="19" name="Ovaal 18">
            <a:extLst>
              <a:ext uri="{FF2B5EF4-FFF2-40B4-BE49-F238E27FC236}">
                <a16:creationId xmlns:a16="http://schemas.microsoft.com/office/drawing/2014/main" id="{AE8B686C-67E4-3742-9713-A9FD322B9917}"/>
              </a:ext>
            </a:extLst>
          </p:cNvPr>
          <p:cNvSpPr/>
          <p:nvPr/>
        </p:nvSpPr>
        <p:spPr>
          <a:xfrm>
            <a:off x="8377063" y="5810741"/>
            <a:ext cx="1093030" cy="109303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100" b="1" dirty="0">
                <a:solidFill>
                  <a:schemeClr val="bg1"/>
                </a:solidFill>
                <a:latin typeface="Verdana" panose="020B0604030504040204" pitchFamily="34" charset="0"/>
                <a:ea typeface="Verdana" panose="020B0604030504040204" pitchFamily="34" charset="0"/>
                <a:cs typeface="Verdana" panose="020B0604030504040204" pitchFamily="34" charset="0"/>
              </a:rPr>
              <a:t>HR</a:t>
            </a:r>
          </a:p>
        </p:txBody>
      </p:sp>
      <p:sp>
        <p:nvSpPr>
          <p:cNvPr id="21" name="Ovaal 20">
            <a:extLst>
              <a:ext uri="{FF2B5EF4-FFF2-40B4-BE49-F238E27FC236}">
                <a16:creationId xmlns:a16="http://schemas.microsoft.com/office/drawing/2014/main" id="{B58937A4-1080-2743-AC2D-FE33EED855CA}"/>
              </a:ext>
            </a:extLst>
          </p:cNvPr>
          <p:cNvSpPr/>
          <p:nvPr/>
        </p:nvSpPr>
        <p:spPr>
          <a:xfrm>
            <a:off x="4388583" y="6675095"/>
            <a:ext cx="1093030" cy="109303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Researcher</a:t>
            </a:r>
            <a:endParaRPr lang="en-GB" sz="11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25" name="Ovaal 24">
            <a:extLst>
              <a:ext uri="{FF2B5EF4-FFF2-40B4-BE49-F238E27FC236}">
                <a16:creationId xmlns:a16="http://schemas.microsoft.com/office/drawing/2014/main" id="{940D363A-40E0-4447-B602-F2A79F0E8FD5}"/>
              </a:ext>
            </a:extLst>
          </p:cNvPr>
          <p:cNvSpPr/>
          <p:nvPr/>
        </p:nvSpPr>
        <p:spPr>
          <a:xfrm>
            <a:off x="12624498" y="2795477"/>
            <a:ext cx="1093030" cy="109303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100" b="1" dirty="0">
                <a:solidFill>
                  <a:schemeClr val="bg1"/>
                </a:solidFill>
                <a:latin typeface="Verdana" panose="020B0604030504040204" pitchFamily="34" charset="0"/>
                <a:ea typeface="Verdana" panose="020B0604030504040204" pitchFamily="34" charset="0"/>
                <a:cs typeface="Verdana" panose="020B0604030504040204" pitchFamily="34" charset="0"/>
              </a:rPr>
              <a:t>CIO</a:t>
            </a:r>
          </a:p>
        </p:txBody>
      </p:sp>
      <p:sp>
        <p:nvSpPr>
          <p:cNvPr id="26" name="Ovaal 25">
            <a:extLst>
              <a:ext uri="{FF2B5EF4-FFF2-40B4-BE49-F238E27FC236}">
                <a16:creationId xmlns:a16="http://schemas.microsoft.com/office/drawing/2014/main" id="{13183005-C4F7-ED48-9C44-48D140D0B4F0}"/>
              </a:ext>
            </a:extLst>
          </p:cNvPr>
          <p:cNvSpPr/>
          <p:nvPr/>
        </p:nvSpPr>
        <p:spPr>
          <a:xfrm>
            <a:off x="11567823" y="6408788"/>
            <a:ext cx="1093030" cy="109303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100" b="1" dirty="0">
                <a:solidFill>
                  <a:schemeClr val="bg1"/>
                </a:solidFill>
                <a:latin typeface="Verdana" panose="020B0604030504040204" pitchFamily="34" charset="0"/>
                <a:ea typeface="Verdana" panose="020B0604030504040204" pitchFamily="34" charset="0"/>
                <a:cs typeface="Verdana" panose="020B0604030504040204" pitchFamily="34" charset="0"/>
              </a:rPr>
              <a:t>IT</a:t>
            </a:r>
          </a:p>
        </p:txBody>
      </p:sp>
      <p:sp>
        <p:nvSpPr>
          <p:cNvPr id="27" name="Ovaal 26">
            <a:extLst>
              <a:ext uri="{FF2B5EF4-FFF2-40B4-BE49-F238E27FC236}">
                <a16:creationId xmlns:a16="http://schemas.microsoft.com/office/drawing/2014/main" id="{FC6B5ED7-3FC4-284F-A659-6197D8C06453}"/>
              </a:ext>
            </a:extLst>
          </p:cNvPr>
          <p:cNvSpPr/>
          <p:nvPr/>
        </p:nvSpPr>
        <p:spPr>
          <a:xfrm>
            <a:off x="12161798" y="7507876"/>
            <a:ext cx="1093030" cy="109303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100" b="1" dirty="0" err="1">
                <a:solidFill>
                  <a:schemeClr val="bg1"/>
                </a:solidFill>
                <a:latin typeface="Verdana" panose="020B0604030504040204" pitchFamily="34" charset="0"/>
                <a:ea typeface="Verdana" panose="020B0604030504040204" pitchFamily="34" charset="0"/>
                <a:cs typeface="Verdana" panose="020B0604030504040204" pitchFamily="34" charset="0"/>
              </a:rPr>
              <a:t>Researcher</a:t>
            </a:r>
            <a:endParaRPr lang="en-GB" sz="11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Rechthoek 3">
            <a:extLst>
              <a:ext uri="{FF2B5EF4-FFF2-40B4-BE49-F238E27FC236}">
                <a16:creationId xmlns:a16="http://schemas.microsoft.com/office/drawing/2014/main" id="{4640EEA7-9447-584C-8C5F-527BDAFDF653}"/>
              </a:ext>
            </a:extLst>
          </p:cNvPr>
          <p:cNvSpPr/>
          <p:nvPr/>
        </p:nvSpPr>
        <p:spPr>
          <a:xfrm>
            <a:off x="1108509" y="1598510"/>
            <a:ext cx="4429418" cy="523220"/>
          </a:xfrm>
          <a:prstGeom prst="rect">
            <a:avLst/>
          </a:prstGeom>
        </p:spPr>
        <p:txBody>
          <a:bodyPr wrap="none">
            <a:spAutoFit/>
          </a:bodyPr>
          <a:lstStyle/>
          <a:p>
            <a:r>
              <a:rPr lang="en-GB" sz="2800" b="1" i="1" dirty="0">
                <a:solidFill>
                  <a:srgbClr val="BFBFBF"/>
                </a:solidFill>
                <a:latin typeface="Verdana" panose="020B0604030504040204" pitchFamily="34" charset="0"/>
                <a:ea typeface="Verdana" panose="020B0604030504040204" pitchFamily="34" charset="0"/>
                <a:cs typeface="Verdana" panose="020B0604030504040204" pitchFamily="34" charset="0"/>
              </a:rPr>
              <a:t>And your organisation?</a:t>
            </a:r>
          </a:p>
        </p:txBody>
      </p:sp>
      <p:sp>
        <p:nvSpPr>
          <p:cNvPr id="22" name="Ovaal 21">
            <a:extLst>
              <a:ext uri="{FF2B5EF4-FFF2-40B4-BE49-F238E27FC236}">
                <a16:creationId xmlns:a16="http://schemas.microsoft.com/office/drawing/2014/main" id="{B592A08D-E12D-B740-B131-6C9470FE98D0}"/>
              </a:ext>
            </a:extLst>
          </p:cNvPr>
          <p:cNvSpPr/>
          <p:nvPr/>
        </p:nvSpPr>
        <p:spPr>
          <a:xfrm>
            <a:off x="11329391" y="3925816"/>
            <a:ext cx="1093030" cy="109303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100" b="1" dirty="0">
                <a:solidFill>
                  <a:schemeClr val="bg1"/>
                </a:solidFill>
                <a:latin typeface="Verdana" panose="020B0604030504040204" pitchFamily="34" charset="0"/>
                <a:ea typeface="Verdana" panose="020B0604030504040204" pitchFamily="34" charset="0"/>
                <a:cs typeface="Verdana" panose="020B0604030504040204" pitchFamily="34" charset="0"/>
              </a:rPr>
              <a:t>Legal</a:t>
            </a:r>
          </a:p>
        </p:txBody>
      </p:sp>
      <p:sp>
        <p:nvSpPr>
          <p:cNvPr id="20" name="Tekstvak 19">
            <a:extLst>
              <a:ext uri="{FF2B5EF4-FFF2-40B4-BE49-F238E27FC236}">
                <a16:creationId xmlns:a16="http://schemas.microsoft.com/office/drawing/2014/main" id="{7AE46670-474B-0C4F-B2FE-CF3AAD067D3D}"/>
              </a:ext>
            </a:extLst>
          </p:cNvPr>
          <p:cNvSpPr txBox="1"/>
          <p:nvPr/>
        </p:nvSpPr>
        <p:spPr>
          <a:xfrm>
            <a:off x="11893668" y="222252"/>
            <a:ext cx="6370655" cy="1077218"/>
          </a:xfrm>
          <a:prstGeom prst="rect">
            <a:avLst/>
          </a:prstGeom>
          <a:noFill/>
        </p:spPr>
        <p:txBody>
          <a:bodyPr wrap="none" rtlCol="0">
            <a:spAutoFit/>
          </a:bodyPr>
          <a:lstStyle/>
          <a:p>
            <a:pPr algn="ctr"/>
            <a:r>
              <a:rPr lang="en-GB" sz="3200" b="1" dirty="0">
                <a:solidFill>
                  <a:srgbClr val="F58024"/>
                </a:solidFill>
                <a:latin typeface="Verdana" panose="020B0604030504040204" pitchFamily="34" charset="0"/>
                <a:ea typeface="Verdana" panose="020B0604030504040204" pitchFamily="34" charset="0"/>
                <a:cs typeface="Verdana" panose="020B0604030504040204" pitchFamily="34" charset="0"/>
              </a:rPr>
              <a:t>SHARED </a:t>
            </a:r>
            <a:r>
              <a:rPr lang="nl-NL" sz="3200" b="1" dirty="0">
                <a:solidFill>
                  <a:srgbClr val="F58024"/>
                </a:solidFill>
                <a:latin typeface="Verdana" panose="020B0604030504040204" pitchFamily="34" charset="0"/>
                <a:ea typeface="Verdana" panose="020B0604030504040204" pitchFamily="34" charset="0"/>
                <a:cs typeface="Verdana" panose="020B0604030504040204" pitchFamily="34" charset="0"/>
              </a:rPr>
              <a:t/>
            </a:r>
            <a:br>
              <a:rPr lang="nl-NL" sz="3200" b="1" dirty="0">
                <a:solidFill>
                  <a:srgbClr val="F58024"/>
                </a:solidFill>
                <a:latin typeface="Verdana" panose="020B0604030504040204" pitchFamily="34" charset="0"/>
                <a:ea typeface="Verdana" panose="020B0604030504040204" pitchFamily="34" charset="0"/>
                <a:cs typeface="Verdana" panose="020B0604030504040204" pitchFamily="34" charset="0"/>
              </a:rPr>
            </a:br>
            <a:r>
              <a:rPr lang="en-GB" sz="3200" b="1" dirty="0">
                <a:solidFill>
                  <a:srgbClr val="F58024"/>
                </a:solidFill>
                <a:latin typeface="Verdana" panose="020B0604030504040204" pitchFamily="34" charset="0"/>
                <a:ea typeface="Verdana" panose="020B0604030504040204" pitchFamily="34" charset="0"/>
                <a:cs typeface="Verdana" panose="020B0604030504040204" pitchFamily="34" charset="0"/>
              </a:rPr>
              <a:t>RESPONSIBILITY</a:t>
            </a:r>
          </a:p>
        </p:txBody>
      </p:sp>
    </p:spTree>
    <p:extLst>
      <p:ext uri="{BB962C8B-B14F-4D97-AF65-F5344CB8AC3E}">
        <p14:creationId xmlns:p14="http://schemas.microsoft.com/office/powerpoint/2010/main" val="1862875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1" nodeType="click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par>
                          <p:cTn id="17" fill="hold">
                            <p:stCondLst>
                              <p:cond delay="500"/>
                            </p:stCondLst>
                            <p:childTnLst>
                              <p:par>
                                <p:cTn id="18" presetID="10" presetClass="entr" presetSubtype="0" fill="hold" grpId="1"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250"/>
                                        <p:tgtEl>
                                          <p:spTgt spid="22"/>
                                        </p:tgtEl>
                                      </p:cBhvr>
                                    </p:animEffect>
                                  </p:childTnLst>
                                </p:cTn>
                              </p:par>
                            </p:childTnLst>
                          </p:cTn>
                        </p:par>
                        <p:par>
                          <p:cTn id="21" fill="hold">
                            <p:stCondLst>
                              <p:cond delay="750"/>
                            </p:stCondLst>
                            <p:childTnLst>
                              <p:par>
                                <p:cTn id="22" presetID="10" presetClass="entr" presetSubtype="0" fill="hold" grpId="1"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250"/>
                                        <p:tgtEl>
                                          <p:spTgt spid="21"/>
                                        </p:tgtEl>
                                      </p:cBhvr>
                                    </p:animEffect>
                                  </p:childTnLst>
                                </p:cTn>
                              </p:par>
                            </p:childTnLst>
                          </p:cTn>
                        </p:par>
                        <p:par>
                          <p:cTn id="25" fill="hold">
                            <p:stCondLst>
                              <p:cond delay="1000"/>
                            </p:stCondLst>
                            <p:childTnLst>
                              <p:par>
                                <p:cTn id="26" presetID="10" presetClass="entr" presetSubtype="0" fill="hold" grpId="1"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250"/>
                                        <p:tgtEl>
                                          <p:spTgt spid="25"/>
                                        </p:tgtEl>
                                      </p:cBhvr>
                                    </p:animEffect>
                                  </p:childTnLst>
                                </p:cTn>
                              </p:par>
                            </p:childTnLst>
                          </p:cTn>
                        </p:par>
                        <p:par>
                          <p:cTn id="29" fill="hold">
                            <p:stCondLst>
                              <p:cond delay="1250"/>
                            </p:stCondLst>
                            <p:childTnLst>
                              <p:par>
                                <p:cTn id="30" presetID="10" presetClass="entr" presetSubtype="0" fill="hold" grpId="1"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250"/>
                                        <p:tgtEl>
                                          <p:spTgt spid="18"/>
                                        </p:tgtEl>
                                      </p:cBhvr>
                                    </p:animEffect>
                                  </p:childTnLst>
                                </p:cTn>
                              </p:par>
                            </p:childTnLst>
                          </p:cTn>
                        </p:par>
                        <p:par>
                          <p:cTn id="33" fill="hold">
                            <p:stCondLst>
                              <p:cond delay="1500"/>
                            </p:stCondLst>
                            <p:childTnLst>
                              <p:par>
                                <p:cTn id="34" presetID="10" presetClass="entr" presetSubtype="0" fill="hold" grpId="1"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250"/>
                                        <p:tgtEl>
                                          <p:spTgt spid="27"/>
                                        </p:tgtEl>
                                      </p:cBhvr>
                                    </p:animEffect>
                                  </p:childTnLst>
                                </p:cTn>
                              </p:par>
                            </p:childTnLst>
                          </p:cTn>
                        </p:par>
                        <p:par>
                          <p:cTn id="37" fill="hold">
                            <p:stCondLst>
                              <p:cond delay="1750"/>
                            </p:stCondLst>
                            <p:childTnLst>
                              <p:par>
                                <p:cTn id="38" presetID="10" presetClass="entr" presetSubtype="0" fill="hold" grpId="1"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250"/>
                                        <p:tgtEl>
                                          <p:spTgt spid="19"/>
                                        </p:tgtEl>
                                      </p:cBhvr>
                                    </p:animEffect>
                                  </p:childTnLst>
                                </p:cTn>
                              </p:par>
                            </p:childTnLst>
                          </p:cTn>
                        </p:par>
                        <p:par>
                          <p:cTn id="41" fill="hold">
                            <p:stCondLst>
                              <p:cond delay="2000"/>
                            </p:stCondLst>
                            <p:childTnLst>
                              <p:par>
                                <p:cTn id="42" presetID="10" presetClass="entr" presetSubtype="0" fill="hold" grpId="1"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250"/>
                                        <p:tgtEl>
                                          <p:spTgt spid="26"/>
                                        </p:tgtEl>
                                      </p:cBhvr>
                                    </p:animEffect>
                                  </p:childTnLst>
                                </p:cTn>
                              </p:par>
                            </p:childTnLst>
                          </p:cTn>
                        </p:par>
                        <p:par>
                          <p:cTn id="45" fill="hold">
                            <p:stCondLst>
                              <p:cond delay="2250"/>
                            </p:stCondLst>
                            <p:childTnLst>
                              <p:par>
                                <p:cTn id="46" presetID="55" presetClass="entr" presetSubtype="0" fill="hold" grpId="0" nodeType="afterEffect">
                                  <p:stCondLst>
                                    <p:cond delay="0"/>
                                  </p:stCondLst>
                                  <p:childTnLst>
                                    <p:set>
                                      <p:cBhvr>
                                        <p:cTn id="47" dur="1" fill="hold">
                                          <p:stCondLst>
                                            <p:cond delay="0"/>
                                          </p:stCondLst>
                                        </p:cTn>
                                        <p:tgtEl>
                                          <p:spTgt spid="3"/>
                                        </p:tgtEl>
                                        <p:attrNameLst>
                                          <p:attrName>style.visibility</p:attrName>
                                        </p:attrNameLst>
                                      </p:cBhvr>
                                      <p:to>
                                        <p:strVal val="visible"/>
                                      </p:to>
                                    </p:set>
                                    <p:anim calcmode="lin" valueType="num">
                                      <p:cBhvr>
                                        <p:cTn id="48" dur="1000" fill="hold"/>
                                        <p:tgtEl>
                                          <p:spTgt spid="3"/>
                                        </p:tgtEl>
                                        <p:attrNameLst>
                                          <p:attrName>ppt_w</p:attrName>
                                        </p:attrNameLst>
                                      </p:cBhvr>
                                      <p:tavLst>
                                        <p:tav tm="0">
                                          <p:val>
                                            <p:strVal val="#ppt_w*0.70"/>
                                          </p:val>
                                        </p:tav>
                                        <p:tav tm="100000">
                                          <p:val>
                                            <p:strVal val="#ppt_w"/>
                                          </p:val>
                                        </p:tav>
                                      </p:tavLst>
                                    </p:anim>
                                    <p:anim calcmode="lin" valueType="num">
                                      <p:cBhvr>
                                        <p:cTn id="49" dur="1000" fill="hold"/>
                                        <p:tgtEl>
                                          <p:spTgt spid="3"/>
                                        </p:tgtEl>
                                        <p:attrNameLst>
                                          <p:attrName>ppt_h</p:attrName>
                                        </p:attrNameLst>
                                      </p:cBhvr>
                                      <p:tavLst>
                                        <p:tav tm="0">
                                          <p:val>
                                            <p:strVal val="#ppt_h"/>
                                          </p:val>
                                        </p:tav>
                                        <p:tav tm="100000">
                                          <p:val>
                                            <p:strVal val="#ppt_h"/>
                                          </p:val>
                                        </p:tav>
                                      </p:tavLst>
                                    </p:anim>
                                    <p:animEffect transition="in" filter="fade">
                                      <p:cBhvr>
                                        <p:cTn id="50" dur="1000"/>
                                        <p:tgtEl>
                                          <p:spTgt spid="3"/>
                                        </p:tgtEl>
                                      </p:cBhvr>
                                    </p:animEffect>
                                  </p:childTnLst>
                                </p:cTn>
                              </p:par>
                            </p:childTnLst>
                          </p:cTn>
                        </p:par>
                      </p:childTnLst>
                    </p:cTn>
                  </p:par>
                  <p:par>
                    <p:cTn id="51" fill="hold">
                      <p:stCondLst>
                        <p:cond delay="indefinite"/>
                      </p:stCondLst>
                      <p:childTnLst>
                        <p:par>
                          <p:cTn id="52" fill="hold">
                            <p:stCondLst>
                              <p:cond delay="0"/>
                            </p:stCondLst>
                            <p:childTnLst>
                              <p:par>
                                <p:cTn id="53" presetID="63" presetClass="path" presetSubtype="0" accel="50000" decel="50000" fill="hold" grpId="2" nodeType="clickEffect">
                                  <p:stCondLst>
                                    <p:cond delay="0"/>
                                  </p:stCondLst>
                                  <p:childTnLst>
                                    <p:animMotion origin="layout" path="M 3.43915E-6 3.16285E-6 L 0.14037 -0.07187 " pathEditMode="relative" rAng="0" ptsTypes="AA">
                                      <p:cBhvr>
                                        <p:cTn id="54" dur="2000" fill="hold"/>
                                        <p:tgtEl>
                                          <p:spTgt spid="25"/>
                                        </p:tgtEl>
                                        <p:attrNameLst>
                                          <p:attrName>ppt_x</p:attrName>
                                          <p:attrName>ppt_y</p:attrName>
                                        </p:attrNameLst>
                                      </p:cBhvr>
                                      <p:rCtr x="7019" y="-3601"/>
                                    </p:animMotion>
                                  </p:childTnLst>
                                </p:cTn>
                              </p:par>
                              <p:par>
                                <p:cTn id="55" presetID="42" presetClass="path" presetSubtype="0" accel="50000" decel="50000" fill="hold" grpId="2" nodeType="withEffect">
                                  <p:stCondLst>
                                    <p:cond delay="0"/>
                                  </p:stCondLst>
                                  <p:childTnLst>
                                    <p:animMotion origin="layout" path="M 1.08466E-6 -1.16402E-6 L 0.20775 -0.10259 " pathEditMode="relative" rAng="0" ptsTypes="AA">
                                      <p:cBhvr>
                                        <p:cTn id="56" dur="2000" fill="hold"/>
                                        <p:tgtEl>
                                          <p:spTgt spid="22"/>
                                        </p:tgtEl>
                                        <p:attrNameLst>
                                          <p:attrName>ppt_x</p:attrName>
                                          <p:attrName>ppt_y</p:attrName>
                                        </p:attrNameLst>
                                      </p:cBhvr>
                                      <p:rCtr x="10384" y="-5129"/>
                                    </p:animMotion>
                                  </p:childTnLst>
                                </p:cTn>
                              </p:par>
                              <p:par>
                                <p:cTn id="57" presetID="42" presetClass="path" presetSubtype="0" accel="50000" decel="50000" fill="hold" grpId="2" nodeType="withEffect">
                                  <p:stCondLst>
                                    <p:cond delay="0"/>
                                  </p:stCondLst>
                                  <p:childTnLst>
                                    <p:animMotion origin="layout" path="M 2.91005E-7 4.05056E-6 L 0.16162 -0.33716 " pathEditMode="relative" rAng="0" ptsTypes="AA">
                                      <p:cBhvr>
                                        <p:cTn id="58" dur="2000" fill="hold"/>
                                        <p:tgtEl>
                                          <p:spTgt spid="26"/>
                                        </p:tgtEl>
                                        <p:attrNameLst>
                                          <p:attrName>ppt_x</p:attrName>
                                          <p:attrName>ppt_y</p:attrName>
                                        </p:attrNameLst>
                                      </p:cBhvr>
                                      <p:rCtr x="8077" y="-16858"/>
                                    </p:animMotion>
                                  </p:childTnLst>
                                </p:cTn>
                              </p:par>
                              <p:par>
                                <p:cTn id="59" presetID="42" presetClass="path" presetSubtype="0" accel="50000" decel="50000" fill="hold" grpId="2" nodeType="withEffect">
                                  <p:stCondLst>
                                    <p:cond delay="0"/>
                                  </p:stCondLst>
                                  <p:childTnLst>
                                    <p:animMotion origin="layout" path="M 9.78836E-7 -8.28924E-7 L 0.17196 -0.38213 " pathEditMode="relative" rAng="0" ptsTypes="AA">
                                      <p:cBhvr>
                                        <p:cTn id="60" dur="2000" fill="hold"/>
                                        <p:tgtEl>
                                          <p:spTgt spid="27"/>
                                        </p:tgtEl>
                                        <p:attrNameLst>
                                          <p:attrName>ppt_x</p:attrName>
                                          <p:attrName>ppt_y</p:attrName>
                                        </p:attrNameLst>
                                      </p:cBhvr>
                                      <p:rCtr x="8598" y="-19106"/>
                                    </p:animMotion>
                                  </p:childTnLst>
                                </p:cTn>
                              </p:par>
                              <p:par>
                                <p:cTn id="61" presetID="42" presetClass="path" presetSubtype="0" accel="50000" decel="50000" fill="hold" grpId="2" nodeType="withEffect">
                                  <p:stCondLst>
                                    <p:cond delay="0"/>
                                  </p:stCondLst>
                                  <p:childTnLst>
                                    <p:animMotion origin="layout" path="M 9.25926E-7 2.63374E-6 L 0.32027 -0.20723 " pathEditMode="relative" rAng="0" ptsTypes="AA">
                                      <p:cBhvr>
                                        <p:cTn id="62" dur="2000" fill="hold"/>
                                        <p:tgtEl>
                                          <p:spTgt spid="19"/>
                                        </p:tgtEl>
                                        <p:attrNameLst>
                                          <p:attrName>ppt_x</p:attrName>
                                          <p:attrName>ppt_y</p:attrName>
                                        </p:attrNameLst>
                                      </p:cBhvr>
                                      <p:rCtr x="16014" y="-10362"/>
                                    </p:animMotion>
                                  </p:childTnLst>
                                </p:cTn>
                              </p:par>
                              <p:par>
                                <p:cTn id="63" presetID="42" presetClass="path" presetSubtype="0" accel="50000" decel="50000" fill="hold" grpId="2" nodeType="withEffect">
                                  <p:stCondLst>
                                    <p:cond delay="0"/>
                                  </p:stCondLst>
                                  <p:childTnLst>
                                    <p:animMotion origin="layout" path="M -4.44444E-6 2.69253E-6 L 0.52431 -0.42152 " pathEditMode="relative" rAng="0" ptsTypes="AA">
                                      <p:cBhvr>
                                        <p:cTn id="64" dur="2000" fill="hold"/>
                                        <p:tgtEl>
                                          <p:spTgt spid="21"/>
                                        </p:tgtEl>
                                        <p:attrNameLst>
                                          <p:attrName>ppt_x</p:attrName>
                                          <p:attrName>ppt_y</p:attrName>
                                        </p:attrNameLst>
                                      </p:cBhvr>
                                      <p:rCtr x="26215" y="-21076"/>
                                    </p:animMotion>
                                  </p:childTnLst>
                                </p:cTn>
                              </p:par>
                              <p:par>
                                <p:cTn id="65" presetID="42" presetClass="path" presetSubtype="0" accel="50000" decel="50000" fill="hold" grpId="2" nodeType="withEffect">
                                  <p:stCondLst>
                                    <p:cond delay="0"/>
                                  </p:stCondLst>
                                  <p:childTnLst>
                                    <p:animMotion origin="layout" path="M -2.46032E-6 -3.82716E-6 L 0.45156 -0.10111 " pathEditMode="relative" rAng="0" ptsTypes="AA">
                                      <p:cBhvr>
                                        <p:cTn id="66" dur="2000" fill="hold"/>
                                        <p:tgtEl>
                                          <p:spTgt spid="18"/>
                                        </p:tgtEl>
                                        <p:attrNameLst>
                                          <p:attrName>ppt_x</p:attrName>
                                          <p:attrName>ppt_y</p:attrName>
                                        </p:attrNameLst>
                                      </p:cBhvr>
                                      <p:rCtr x="22578" y="-5056"/>
                                    </p:animMotion>
                                  </p:childTnLst>
                                </p:cTn>
                              </p:par>
                              <p:par>
                                <p:cTn id="67" presetID="42" presetClass="path" presetSubtype="0" accel="50000" decel="50000" fill="hold" grpId="2" nodeType="withEffect">
                                  <p:stCondLst>
                                    <p:cond delay="0"/>
                                  </p:stCondLst>
                                  <p:childTnLst>
                                    <p:animMotion origin="layout" path="M -2.77778E-6 2.08113E-6 L 0.37285 -0.09274 " pathEditMode="relative" rAng="0" ptsTypes="AA">
                                      <p:cBhvr>
                                        <p:cTn id="68" dur="2000" fill="hold"/>
                                        <p:tgtEl>
                                          <p:spTgt spid="16"/>
                                        </p:tgtEl>
                                        <p:attrNameLst>
                                          <p:attrName>ppt_x</p:attrName>
                                          <p:attrName>ppt_y</p:attrName>
                                        </p:attrNameLst>
                                      </p:cBhvr>
                                      <p:rCtr x="18643" y="-4644"/>
                                    </p:animMotion>
                                  </p:childTnLst>
                                </p:cTn>
                              </p:par>
                              <p:par>
                                <p:cTn id="69" presetID="42" presetClass="path" presetSubtype="0" accel="50000" decel="50000" fill="hold" grpId="1" nodeType="withEffect">
                                  <p:stCondLst>
                                    <p:cond delay="0"/>
                                  </p:stCondLst>
                                  <p:childTnLst>
                                    <p:animMotion origin="layout" path="M -2.77778E-6 2.12228E-6 L 0.27662 -0.21061 " pathEditMode="relative" rAng="0" ptsTypes="AA">
                                      <p:cBhvr>
                                        <p:cTn id="70" dur="2000" fill="hold"/>
                                        <p:tgtEl>
                                          <p:spTgt spid="3"/>
                                        </p:tgtEl>
                                        <p:attrNameLst>
                                          <p:attrName>ppt_x</p:attrName>
                                          <p:attrName>ppt_y</p:attrName>
                                        </p:attrNameLst>
                                      </p:cBhvr>
                                      <p:rCtr x="13831" y="-10538"/>
                                    </p:animMotion>
                                  </p:childTnLst>
                                </p:cTn>
                              </p:par>
                              <p:par>
                                <p:cTn id="71" presetID="6" presetClass="emph" presetSubtype="0" fill="hold" grpId="2" nodeType="withEffect">
                                  <p:stCondLst>
                                    <p:cond delay="0"/>
                                  </p:stCondLst>
                                  <p:childTnLst>
                                    <p:animScale>
                                      <p:cBhvr>
                                        <p:cTn id="72" dur="2000" fill="hold"/>
                                        <p:tgtEl>
                                          <p:spTgt spid="3"/>
                                        </p:tgtEl>
                                      </p:cBhvr>
                                      <p:by x="50000" y="50000"/>
                                    </p:animScale>
                                  </p:childTnLst>
                                </p:cTn>
                              </p:par>
                            </p:childTnLst>
                          </p:cTn>
                        </p:par>
                        <p:par>
                          <p:cTn id="73" fill="hold">
                            <p:stCondLst>
                              <p:cond delay="2000"/>
                            </p:stCondLst>
                            <p:childTnLst>
                              <p:par>
                                <p:cTn id="74" presetID="10" presetClass="entr" presetSubtype="0" fill="hold" grpId="0" nodeType="after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fade">
                                      <p:cBhvr>
                                        <p:cTn id="7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3" grpId="2" animBg="1"/>
      <p:bldP spid="2" grpId="0"/>
      <p:bldP spid="16" grpId="1" animBg="1"/>
      <p:bldP spid="16" grpId="2" animBg="1"/>
      <p:bldP spid="18" grpId="1" animBg="1"/>
      <p:bldP spid="18" grpId="2" animBg="1"/>
      <p:bldP spid="19" grpId="1" animBg="1"/>
      <p:bldP spid="19" grpId="2" animBg="1"/>
      <p:bldP spid="21" grpId="1" animBg="1"/>
      <p:bldP spid="21" grpId="2" animBg="1"/>
      <p:bldP spid="25" grpId="1" animBg="1"/>
      <p:bldP spid="25" grpId="2" animBg="1"/>
      <p:bldP spid="26" grpId="1" animBg="1"/>
      <p:bldP spid="26" grpId="2" animBg="1"/>
      <p:bldP spid="27" grpId="1" animBg="1"/>
      <p:bldP spid="27" grpId="2" animBg="1"/>
      <p:bldP spid="4" grpId="0"/>
      <p:bldP spid="22" grpId="1" animBg="1"/>
      <p:bldP spid="22" grpId="2" animBg="1"/>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a:extLst>
              <a:ext uri="{FF2B5EF4-FFF2-40B4-BE49-F238E27FC236}">
                <a16:creationId xmlns:a16="http://schemas.microsoft.com/office/drawing/2014/main" id="{A12C79A0-10A9-E94C-9018-5C58EC68F200}"/>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t="39" b="39"/>
          <a:stretch>
            <a:fillRect/>
          </a:stretch>
        </p:blipFill>
        <p:spPr/>
      </p:pic>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6985379" cy="1127760"/>
          </a:xfrm>
        </p:spPr>
        <p:txBody>
          <a:bodyPr/>
          <a:lstStyle/>
          <a:p>
            <a:pPr algn="l"/>
            <a:r>
              <a:rPr lang="en-GB" dirty="0"/>
              <a:t>PRIVACY BY DESIGN</a:t>
            </a:r>
          </a:p>
        </p:txBody>
      </p:sp>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55635264"/>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ep 9">
            <a:extLst>
              <a:ext uri="{FF2B5EF4-FFF2-40B4-BE49-F238E27FC236}">
                <a16:creationId xmlns:a16="http://schemas.microsoft.com/office/drawing/2014/main" id="{610D07B5-6C20-A749-A161-39BA6953AA2F}"/>
              </a:ext>
            </a:extLst>
          </p:cNvPr>
          <p:cNvGrpSpPr/>
          <p:nvPr/>
        </p:nvGrpSpPr>
        <p:grpSpPr>
          <a:xfrm>
            <a:off x="0" y="6696819"/>
            <a:ext cx="19202400" cy="4104531"/>
            <a:chOff x="0" y="6696819"/>
            <a:chExt cx="19202400" cy="4104531"/>
          </a:xfrm>
        </p:grpSpPr>
        <p:sp>
          <p:nvSpPr>
            <p:cNvPr id="61" name="Rechthoek 60">
              <a:extLst>
                <a:ext uri="{FF2B5EF4-FFF2-40B4-BE49-F238E27FC236}">
                  <a16:creationId xmlns:a16="http://schemas.microsoft.com/office/drawing/2014/main" id="{873C012B-22F2-6C43-8477-02BDAF40F9CA}"/>
                </a:ext>
              </a:extLst>
            </p:cNvPr>
            <p:cNvSpPr/>
            <p:nvPr/>
          </p:nvSpPr>
          <p:spPr>
            <a:xfrm>
              <a:off x="0" y="6696819"/>
              <a:ext cx="19202400" cy="4104531"/>
            </a:xfrm>
            <a:prstGeom prst="rect">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3" name="Groep 62">
              <a:extLst>
                <a:ext uri="{FF2B5EF4-FFF2-40B4-BE49-F238E27FC236}">
                  <a16:creationId xmlns:a16="http://schemas.microsoft.com/office/drawing/2014/main" id="{42A56BF6-ECC9-F741-AAAE-209C90D90D02}"/>
                </a:ext>
              </a:extLst>
            </p:cNvPr>
            <p:cNvGrpSpPr/>
            <p:nvPr/>
          </p:nvGrpSpPr>
          <p:grpSpPr>
            <a:xfrm>
              <a:off x="808501" y="7848948"/>
              <a:ext cx="2383987" cy="1419766"/>
              <a:chOff x="2381237" y="6264771"/>
              <a:chExt cx="2665972" cy="1587699"/>
            </a:xfrm>
          </p:grpSpPr>
          <p:grpSp>
            <p:nvGrpSpPr>
              <p:cNvPr id="65" name="Groepeer">
                <a:extLst>
                  <a:ext uri="{FF2B5EF4-FFF2-40B4-BE49-F238E27FC236}">
                    <a16:creationId xmlns:a16="http://schemas.microsoft.com/office/drawing/2014/main" id="{7789E08A-92B3-4F4C-A0AC-24AB3DB513A0}"/>
                  </a:ext>
                </a:extLst>
              </p:cNvPr>
              <p:cNvGrpSpPr/>
              <p:nvPr/>
            </p:nvGrpSpPr>
            <p:grpSpPr>
              <a:xfrm>
                <a:off x="2631044" y="6689387"/>
                <a:ext cx="2153359" cy="1163083"/>
                <a:chOff x="0" y="0"/>
                <a:chExt cx="6860537" cy="3705546"/>
              </a:xfrm>
            </p:grpSpPr>
            <p:sp>
              <p:nvSpPr>
                <p:cNvPr id="67" name="Man">
                  <a:extLst>
                    <a:ext uri="{FF2B5EF4-FFF2-40B4-BE49-F238E27FC236}">
                      <a16:creationId xmlns:a16="http://schemas.microsoft.com/office/drawing/2014/main" id="{73AE3CB3-747C-F94E-936E-9F1F4F021509}"/>
                    </a:ext>
                  </a:extLst>
                </p:cNvPr>
                <p:cNvSpPr/>
                <p:nvPr/>
              </p:nvSpPr>
              <p:spPr>
                <a:xfrm>
                  <a:off x="5555063" y="335256"/>
                  <a:ext cx="1305475" cy="3370291"/>
                </a:xfrm>
                <a:custGeom>
                  <a:avLst/>
                  <a:gdLst/>
                  <a:ahLst/>
                  <a:cxnLst>
                    <a:cxn ang="0">
                      <a:pos x="wd2" y="hd2"/>
                    </a:cxn>
                    <a:cxn ang="5400000">
                      <a:pos x="wd2" y="hd2"/>
                    </a:cxn>
                    <a:cxn ang="10800000">
                      <a:pos x="wd2" y="hd2"/>
                    </a:cxn>
                    <a:cxn ang="16200000">
                      <a:pos x="wd2" y="hd2"/>
                    </a:cxn>
                  </a:cxnLst>
                  <a:rect l="0" t="0" r="r" b="b"/>
                  <a:pathLst>
                    <a:path w="21470" h="21502" extrusionOk="0">
                      <a:moveTo>
                        <a:pt x="10246" y="10"/>
                      </a:moveTo>
                      <a:cubicBezTo>
                        <a:pt x="9651" y="39"/>
                        <a:pt x="9052" y="142"/>
                        <a:pt x="8490" y="331"/>
                      </a:cubicBezTo>
                      <a:cubicBezTo>
                        <a:pt x="7409" y="697"/>
                        <a:pt x="7827" y="1471"/>
                        <a:pt x="7827" y="1471"/>
                      </a:cubicBezTo>
                      <a:cubicBezTo>
                        <a:pt x="7827" y="1471"/>
                        <a:pt x="7467" y="1472"/>
                        <a:pt x="7689" y="1837"/>
                      </a:cubicBezTo>
                      <a:cubicBezTo>
                        <a:pt x="7827" y="2069"/>
                        <a:pt x="7730" y="2122"/>
                        <a:pt x="8174" y="2197"/>
                      </a:cubicBezTo>
                      <a:cubicBezTo>
                        <a:pt x="8285" y="2477"/>
                        <a:pt x="8629" y="2493"/>
                        <a:pt x="8629" y="2983"/>
                      </a:cubicBezTo>
                      <a:cubicBezTo>
                        <a:pt x="8629" y="2988"/>
                        <a:pt x="8355" y="2978"/>
                        <a:pt x="8161" y="3134"/>
                      </a:cubicBezTo>
                      <a:cubicBezTo>
                        <a:pt x="8106" y="3177"/>
                        <a:pt x="8049" y="3322"/>
                        <a:pt x="7827" y="3359"/>
                      </a:cubicBezTo>
                      <a:cubicBezTo>
                        <a:pt x="6842" y="3542"/>
                        <a:pt x="4636" y="3731"/>
                        <a:pt x="4095" y="3941"/>
                      </a:cubicBezTo>
                      <a:cubicBezTo>
                        <a:pt x="3332" y="4237"/>
                        <a:pt x="185" y="6557"/>
                        <a:pt x="185" y="6783"/>
                      </a:cubicBezTo>
                      <a:cubicBezTo>
                        <a:pt x="185" y="7133"/>
                        <a:pt x="112" y="7369"/>
                        <a:pt x="306" y="7546"/>
                      </a:cubicBezTo>
                      <a:cubicBezTo>
                        <a:pt x="1138" y="8300"/>
                        <a:pt x="2140" y="9548"/>
                        <a:pt x="3388" y="10139"/>
                      </a:cubicBezTo>
                      <a:cubicBezTo>
                        <a:pt x="3555" y="10220"/>
                        <a:pt x="3874" y="10313"/>
                        <a:pt x="4290" y="10366"/>
                      </a:cubicBezTo>
                      <a:cubicBezTo>
                        <a:pt x="4706" y="10420"/>
                        <a:pt x="5414" y="10539"/>
                        <a:pt x="5400" y="10636"/>
                      </a:cubicBezTo>
                      <a:cubicBezTo>
                        <a:pt x="5261" y="11507"/>
                        <a:pt x="4984" y="13595"/>
                        <a:pt x="4775" y="14591"/>
                      </a:cubicBezTo>
                      <a:cubicBezTo>
                        <a:pt x="4637" y="15242"/>
                        <a:pt x="4526" y="15984"/>
                        <a:pt x="4429" y="16447"/>
                      </a:cubicBezTo>
                      <a:cubicBezTo>
                        <a:pt x="4262" y="17244"/>
                        <a:pt x="4221" y="18180"/>
                        <a:pt x="3666" y="19165"/>
                      </a:cubicBezTo>
                      <a:cubicBezTo>
                        <a:pt x="3416" y="19617"/>
                        <a:pt x="2972" y="20214"/>
                        <a:pt x="3250" y="20214"/>
                      </a:cubicBezTo>
                      <a:cubicBezTo>
                        <a:pt x="2833" y="20612"/>
                        <a:pt x="1236" y="20827"/>
                        <a:pt x="432" y="20913"/>
                      </a:cubicBezTo>
                      <a:cubicBezTo>
                        <a:pt x="154" y="20940"/>
                        <a:pt x="-25" y="21043"/>
                        <a:pt x="3" y="21156"/>
                      </a:cubicBezTo>
                      <a:lnTo>
                        <a:pt x="29" y="21225"/>
                      </a:lnTo>
                      <a:cubicBezTo>
                        <a:pt x="43" y="21311"/>
                        <a:pt x="324" y="21344"/>
                        <a:pt x="393" y="21344"/>
                      </a:cubicBezTo>
                      <a:cubicBezTo>
                        <a:pt x="837" y="21376"/>
                        <a:pt x="2207" y="21461"/>
                        <a:pt x="3206" y="21305"/>
                      </a:cubicBezTo>
                      <a:cubicBezTo>
                        <a:pt x="4371" y="21128"/>
                        <a:pt x="5857" y="21247"/>
                        <a:pt x="7008" y="21188"/>
                      </a:cubicBezTo>
                      <a:cubicBezTo>
                        <a:pt x="7355" y="21171"/>
                        <a:pt x="7398" y="20692"/>
                        <a:pt x="7259" y="20471"/>
                      </a:cubicBezTo>
                      <a:cubicBezTo>
                        <a:pt x="7218" y="20407"/>
                        <a:pt x="7134" y="20375"/>
                        <a:pt x="7134" y="20375"/>
                      </a:cubicBezTo>
                      <a:lnTo>
                        <a:pt x="7190" y="20412"/>
                      </a:lnTo>
                      <a:cubicBezTo>
                        <a:pt x="7773" y="20434"/>
                        <a:pt x="8367" y="17905"/>
                        <a:pt x="8742" y="15860"/>
                      </a:cubicBezTo>
                      <a:cubicBezTo>
                        <a:pt x="8908" y="14999"/>
                        <a:pt x="10033" y="13116"/>
                        <a:pt x="10394" y="12497"/>
                      </a:cubicBezTo>
                      <a:cubicBezTo>
                        <a:pt x="10421" y="12443"/>
                        <a:pt x="10630" y="12443"/>
                        <a:pt x="10658" y="12497"/>
                      </a:cubicBezTo>
                      <a:cubicBezTo>
                        <a:pt x="10880" y="12987"/>
                        <a:pt x="11168" y="14031"/>
                        <a:pt x="11473" y="14757"/>
                      </a:cubicBezTo>
                      <a:cubicBezTo>
                        <a:pt x="11542" y="14924"/>
                        <a:pt x="11753" y="15564"/>
                        <a:pt x="11781" y="15968"/>
                      </a:cubicBezTo>
                      <a:cubicBezTo>
                        <a:pt x="11892" y="17206"/>
                        <a:pt x="11572" y="19842"/>
                        <a:pt x="12002" y="20175"/>
                      </a:cubicBezTo>
                      <a:cubicBezTo>
                        <a:pt x="12002" y="20175"/>
                        <a:pt x="11906" y="20682"/>
                        <a:pt x="11490" y="21053"/>
                      </a:cubicBezTo>
                      <a:cubicBezTo>
                        <a:pt x="10908" y="21575"/>
                        <a:pt x="13763" y="21580"/>
                        <a:pt x="14568" y="21381"/>
                      </a:cubicBezTo>
                      <a:cubicBezTo>
                        <a:pt x="15608" y="21128"/>
                        <a:pt x="14986" y="20682"/>
                        <a:pt x="15028" y="20488"/>
                      </a:cubicBezTo>
                      <a:cubicBezTo>
                        <a:pt x="15125" y="20316"/>
                        <a:pt x="15333" y="20316"/>
                        <a:pt x="15444" y="19950"/>
                      </a:cubicBezTo>
                      <a:cubicBezTo>
                        <a:pt x="15763" y="18841"/>
                        <a:pt x="15485" y="17442"/>
                        <a:pt x="15513" y="16318"/>
                      </a:cubicBezTo>
                      <a:cubicBezTo>
                        <a:pt x="15527" y="15946"/>
                        <a:pt x="15886" y="15230"/>
                        <a:pt x="15886" y="14229"/>
                      </a:cubicBezTo>
                      <a:cubicBezTo>
                        <a:pt x="15886" y="13223"/>
                        <a:pt x="15888" y="12330"/>
                        <a:pt x="15721" y="11431"/>
                      </a:cubicBezTo>
                      <a:cubicBezTo>
                        <a:pt x="15610" y="10839"/>
                        <a:pt x="16110" y="10802"/>
                        <a:pt x="15652" y="10044"/>
                      </a:cubicBezTo>
                      <a:cubicBezTo>
                        <a:pt x="17247" y="10108"/>
                        <a:pt x="17453" y="10054"/>
                        <a:pt x="17967" y="9801"/>
                      </a:cubicBezTo>
                      <a:cubicBezTo>
                        <a:pt x="19312" y="9123"/>
                        <a:pt x="20798" y="7585"/>
                        <a:pt x="21062" y="7321"/>
                      </a:cubicBezTo>
                      <a:cubicBezTo>
                        <a:pt x="21575" y="7278"/>
                        <a:pt x="21546" y="6846"/>
                        <a:pt x="21296" y="6534"/>
                      </a:cubicBezTo>
                      <a:cubicBezTo>
                        <a:pt x="21226" y="6453"/>
                        <a:pt x="20909" y="6465"/>
                        <a:pt x="20854" y="6384"/>
                      </a:cubicBezTo>
                      <a:cubicBezTo>
                        <a:pt x="20424" y="5755"/>
                        <a:pt x="17691" y="4302"/>
                        <a:pt x="17247" y="3990"/>
                      </a:cubicBezTo>
                      <a:cubicBezTo>
                        <a:pt x="16859" y="3715"/>
                        <a:pt x="14264" y="3516"/>
                        <a:pt x="13376" y="3381"/>
                      </a:cubicBezTo>
                      <a:cubicBezTo>
                        <a:pt x="13237" y="3360"/>
                        <a:pt x="13085" y="3300"/>
                        <a:pt x="13029" y="3247"/>
                      </a:cubicBezTo>
                      <a:cubicBezTo>
                        <a:pt x="13001" y="3225"/>
                        <a:pt x="12988" y="3204"/>
                        <a:pt x="12960" y="3183"/>
                      </a:cubicBezTo>
                      <a:cubicBezTo>
                        <a:pt x="12724" y="2984"/>
                        <a:pt x="12392" y="2989"/>
                        <a:pt x="12392" y="2989"/>
                      </a:cubicBezTo>
                      <a:cubicBezTo>
                        <a:pt x="12350" y="2839"/>
                        <a:pt x="12319" y="2714"/>
                        <a:pt x="12444" y="2628"/>
                      </a:cubicBezTo>
                      <a:cubicBezTo>
                        <a:pt x="12610" y="2504"/>
                        <a:pt x="12750" y="2364"/>
                        <a:pt x="12847" y="2219"/>
                      </a:cubicBezTo>
                      <a:cubicBezTo>
                        <a:pt x="13041" y="2203"/>
                        <a:pt x="13196" y="2213"/>
                        <a:pt x="13376" y="1933"/>
                      </a:cubicBezTo>
                      <a:cubicBezTo>
                        <a:pt x="13445" y="1810"/>
                        <a:pt x="13748" y="1482"/>
                        <a:pt x="13276" y="1471"/>
                      </a:cubicBezTo>
                      <a:cubicBezTo>
                        <a:pt x="13373" y="1245"/>
                        <a:pt x="13679" y="444"/>
                        <a:pt x="12500" y="272"/>
                      </a:cubicBezTo>
                      <a:cubicBezTo>
                        <a:pt x="12154" y="223"/>
                        <a:pt x="12141" y="153"/>
                        <a:pt x="11989" y="126"/>
                      </a:cubicBezTo>
                      <a:cubicBezTo>
                        <a:pt x="11434" y="23"/>
                        <a:pt x="10841" y="-20"/>
                        <a:pt x="10246" y="10"/>
                      </a:cubicBezTo>
                      <a:close/>
                      <a:moveTo>
                        <a:pt x="16042" y="6038"/>
                      </a:moveTo>
                      <a:cubicBezTo>
                        <a:pt x="16175" y="6060"/>
                        <a:pt x="16316" y="6123"/>
                        <a:pt x="16371" y="6147"/>
                      </a:cubicBezTo>
                      <a:cubicBezTo>
                        <a:pt x="17342" y="6567"/>
                        <a:pt x="18104" y="6825"/>
                        <a:pt x="18201" y="6955"/>
                      </a:cubicBezTo>
                      <a:cubicBezTo>
                        <a:pt x="18270" y="7186"/>
                        <a:pt x="18326" y="7449"/>
                        <a:pt x="18326" y="7449"/>
                      </a:cubicBezTo>
                      <a:cubicBezTo>
                        <a:pt x="18326" y="7449"/>
                        <a:pt x="17454" y="9005"/>
                        <a:pt x="17052" y="9124"/>
                      </a:cubicBezTo>
                      <a:cubicBezTo>
                        <a:pt x="16802" y="9205"/>
                        <a:pt x="15790" y="8946"/>
                        <a:pt x="15236" y="8972"/>
                      </a:cubicBezTo>
                      <a:cubicBezTo>
                        <a:pt x="15236" y="8703"/>
                        <a:pt x="15249" y="8450"/>
                        <a:pt x="15305" y="7950"/>
                      </a:cubicBezTo>
                      <a:cubicBezTo>
                        <a:pt x="15374" y="7347"/>
                        <a:pt x="15692" y="6443"/>
                        <a:pt x="15747" y="6174"/>
                      </a:cubicBezTo>
                      <a:cubicBezTo>
                        <a:pt x="15782" y="6034"/>
                        <a:pt x="15908" y="6016"/>
                        <a:pt x="16042" y="6038"/>
                      </a:cubicBezTo>
                      <a:close/>
                      <a:moveTo>
                        <a:pt x="5001" y="6053"/>
                      </a:moveTo>
                      <a:cubicBezTo>
                        <a:pt x="5137" y="6043"/>
                        <a:pt x="5286" y="6074"/>
                        <a:pt x="5317" y="6131"/>
                      </a:cubicBezTo>
                      <a:cubicBezTo>
                        <a:pt x="5456" y="6389"/>
                        <a:pt x="5454" y="6740"/>
                        <a:pt x="5551" y="7133"/>
                      </a:cubicBezTo>
                      <a:cubicBezTo>
                        <a:pt x="5704" y="7752"/>
                        <a:pt x="5968" y="8369"/>
                        <a:pt x="5898" y="8735"/>
                      </a:cubicBezTo>
                      <a:cubicBezTo>
                        <a:pt x="5870" y="8918"/>
                        <a:pt x="5912" y="9091"/>
                        <a:pt x="5898" y="9107"/>
                      </a:cubicBezTo>
                      <a:cubicBezTo>
                        <a:pt x="5898" y="9107"/>
                        <a:pt x="5413" y="9295"/>
                        <a:pt x="5205" y="9322"/>
                      </a:cubicBezTo>
                      <a:cubicBezTo>
                        <a:pt x="4899" y="9355"/>
                        <a:pt x="4593" y="9462"/>
                        <a:pt x="4537" y="9430"/>
                      </a:cubicBezTo>
                      <a:cubicBezTo>
                        <a:pt x="4149" y="9150"/>
                        <a:pt x="3152" y="7622"/>
                        <a:pt x="3042" y="7385"/>
                      </a:cubicBezTo>
                      <a:cubicBezTo>
                        <a:pt x="3097" y="7251"/>
                        <a:pt x="3139" y="7062"/>
                        <a:pt x="3167" y="6965"/>
                      </a:cubicBezTo>
                      <a:cubicBezTo>
                        <a:pt x="3181" y="6922"/>
                        <a:pt x="3206" y="6884"/>
                        <a:pt x="3276" y="6852"/>
                      </a:cubicBezTo>
                      <a:cubicBezTo>
                        <a:pt x="3539" y="6701"/>
                        <a:pt x="4330" y="6260"/>
                        <a:pt x="4871" y="6077"/>
                      </a:cubicBezTo>
                      <a:cubicBezTo>
                        <a:pt x="4909" y="6063"/>
                        <a:pt x="4955" y="6057"/>
                        <a:pt x="5001" y="6053"/>
                      </a:cubicBezTo>
                      <a:close/>
                    </a:path>
                  </a:pathLst>
                </a:custGeom>
                <a:solidFill>
                  <a:schemeClr val="tx1"/>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3200"/>
                </a:p>
              </p:txBody>
            </p:sp>
            <p:sp>
              <p:nvSpPr>
                <p:cNvPr id="68" name="Vrouw">
                  <a:extLst>
                    <a:ext uri="{FF2B5EF4-FFF2-40B4-BE49-F238E27FC236}">
                      <a16:creationId xmlns:a16="http://schemas.microsoft.com/office/drawing/2014/main" id="{28A48421-C463-314A-84E6-386B67BE44B3}"/>
                    </a:ext>
                  </a:extLst>
                </p:cNvPr>
                <p:cNvSpPr/>
                <p:nvPr/>
              </p:nvSpPr>
              <p:spPr>
                <a:xfrm>
                  <a:off x="-1" y="333772"/>
                  <a:ext cx="1346879" cy="3371775"/>
                </a:xfrm>
                <a:custGeom>
                  <a:avLst/>
                  <a:gdLst/>
                  <a:ahLst/>
                  <a:cxnLst>
                    <a:cxn ang="0">
                      <a:pos x="wd2" y="hd2"/>
                    </a:cxn>
                    <a:cxn ang="5400000">
                      <a:pos x="wd2" y="hd2"/>
                    </a:cxn>
                    <a:cxn ang="10800000">
                      <a:pos x="wd2" y="hd2"/>
                    </a:cxn>
                    <a:cxn ang="16200000">
                      <a:pos x="wd2" y="hd2"/>
                    </a:cxn>
                  </a:cxnLst>
                  <a:rect l="0" t="0" r="r" b="b"/>
                  <a:pathLst>
                    <a:path w="21387" h="21451" extrusionOk="0">
                      <a:moveTo>
                        <a:pt x="10767" y="3"/>
                      </a:moveTo>
                      <a:cubicBezTo>
                        <a:pt x="10163" y="-15"/>
                        <a:pt x="9173" y="50"/>
                        <a:pt x="8379" y="485"/>
                      </a:cubicBezTo>
                      <a:cubicBezTo>
                        <a:pt x="7869" y="770"/>
                        <a:pt x="7992" y="989"/>
                        <a:pt x="7147" y="1709"/>
                      </a:cubicBezTo>
                      <a:cubicBezTo>
                        <a:pt x="6047" y="2649"/>
                        <a:pt x="7909" y="2821"/>
                        <a:pt x="6636" y="3320"/>
                      </a:cubicBezTo>
                      <a:cubicBezTo>
                        <a:pt x="6113" y="3525"/>
                        <a:pt x="6502" y="3869"/>
                        <a:pt x="6502" y="3869"/>
                      </a:cubicBezTo>
                      <a:cubicBezTo>
                        <a:pt x="6394" y="3885"/>
                        <a:pt x="6207" y="3880"/>
                        <a:pt x="6099" y="3896"/>
                      </a:cubicBezTo>
                      <a:cubicBezTo>
                        <a:pt x="5550" y="3950"/>
                        <a:pt x="4864" y="4024"/>
                        <a:pt x="4314" y="4395"/>
                      </a:cubicBezTo>
                      <a:cubicBezTo>
                        <a:pt x="3537" y="4916"/>
                        <a:pt x="1662" y="6006"/>
                        <a:pt x="254" y="6893"/>
                      </a:cubicBezTo>
                      <a:cubicBezTo>
                        <a:pt x="241" y="6904"/>
                        <a:pt x="226" y="6914"/>
                        <a:pt x="212" y="6920"/>
                      </a:cubicBezTo>
                      <a:cubicBezTo>
                        <a:pt x="186" y="6941"/>
                        <a:pt x="160" y="6962"/>
                        <a:pt x="133" y="6978"/>
                      </a:cubicBezTo>
                      <a:cubicBezTo>
                        <a:pt x="-28" y="7113"/>
                        <a:pt x="-54" y="7253"/>
                        <a:pt x="120" y="7398"/>
                      </a:cubicBezTo>
                      <a:cubicBezTo>
                        <a:pt x="402" y="7629"/>
                        <a:pt x="494" y="7843"/>
                        <a:pt x="883" y="8241"/>
                      </a:cubicBezTo>
                      <a:cubicBezTo>
                        <a:pt x="1258" y="8633"/>
                        <a:pt x="2132" y="9064"/>
                        <a:pt x="2789" y="9483"/>
                      </a:cubicBezTo>
                      <a:cubicBezTo>
                        <a:pt x="2950" y="9591"/>
                        <a:pt x="2935" y="9681"/>
                        <a:pt x="3351" y="9923"/>
                      </a:cubicBezTo>
                      <a:cubicBezTo>
                        <a:pt x="3579" y="10057"/>
                        <a:pt x="3967" y="10040"/>
                        <a:pt x="3820" y="10040"/>
                      </a:cubicBezTo>
                      <a:cubicBezTo>
                        <a:pt x="4182" y="10051"/>
                        <a:pt x="4546" y="10004"/>
                        <a:pt x="4532" y="10025"/>
                      </a:cubicBezTo>
                      <a:cubicBezTo>
                        <a:pt x="4331" y="10627"/>
                        <a:pt x="4437" y="11347"/>
                        <a:pt x="4692" y="12094"/>
                      </a:cubicBezTo>
                      <a:cubicBezTo>
                        <a:pt x="4839" y="12561"/>
                        <a:pt x="6473" y="15069"/>
                        <a:pt x="6527" y="15493"/>
                      </a:cubicBezTo>
                      <a:cubicBezTo>
                        <a:pt x="6688" y="17357"/>
                        <a:pt x="7279" y="18781"/>
                        <a:pt x="7641" y="19603"/>
                      </a:cubicBezTo>
                      <a:cubicBezTo>
                        <a:pt x="7668" y="19651"/>
                        <a:pt x="7723" y="19673"/>
                        <a:pt x="7763" y="19673"/>
                      </a:cubicBezTo>
                      <a:cubicBezTo>
                        <a:pt x="7790" y="19673"/>
                        <a:pt x="7857" y="19684"/>
                        <a:pt x="7951" y="19700"/>
                      </a:cubicBezTo>
                      <a:cubicBezTo>
                        <a:pt x="7965" y="20098"/>
                        <a:pt x="8258" y="20001"/>
                        <a:pt x="7775" y="20313"/>
                      </a:cubicBezTo>
                      <a:cubicBezTo>
                        <a:pt x="7494" y="20495"/>
                        <a:pt x="6838" y="20688"/>
                        <a:pt x="6891" y="21026"/>
                      </a:cubicBezTo>
                      <a:cubicBezTo>
                        <a:pt x="6905" y="21150"/>
                        <a:pt x="6973" y="21215"/>
                        <a:pt x="7214" y="21307"/>
                      </a:cubicBezTo>
                      <a:cubicBezTo>
                        <a:pt x="7536" y="21419"/>
                        <a:pt x="8649" y="21585"/>
                        <a:pt x="9694" y="21268"/>
                      </a:cubicBezTo>
                      <a:cubicBezTo>
                        <a:pt x="10231" y="21107"/>
                        <a:pt x="9893" y="20801"/>
                        <a:pt x="10000" y="20672"/>
                      </a:cubicBezTo>
                      <a:cubicBezTo>
                        <a:pt x="10148" y="20511"/>
                        <a:pt x="10348" y="20420"/>
                        <a:pt x="10214" y="20027"/>
                      </a:cubicBezTo>
                      <a:cubicBezTo>
                        <a:pt x="10187" y="19947"/>
                        <a:pt x="10096" y="19803"/>
                        <a:pt x="10042" y="19690"/>
                      </a:cubicBezTo>
                      <a:cubicBezTo>
                        <a:pt x="10176" y="19669"/>
                        <a:pt x="10281" y="19642"/>
                        <a:pt x="10281" y="19609"/>
                      </a:cubicBezTo>
                      <a:cubicBezTo>
                        <a:pt x="10294" y="19174"/>
                        <a:pt x="10309" y="18942"/>
                        <a:pt x="10268" y="18287"/>
                      </a:cubicBezTo>
                      <a:cubicBezTo>
                        <a:pt x="10228" y="17798"/>
                        <a:pt x="10243" y="17454"/>
                        <a:pt x="10176" y="16944"/>
                      </a:cubicBezTo>
                      <a:cubicBezTo>
                        <a:pt x="10109" y="16390"/>
                        <a:pt x="10015" y="16449"/>
                        <a:pt x="9908" y="15896"/>
                      </a:cubicBezTo>
                      <a:cubicBezTo>
                        <a:pt x="9868" y="15660"/>
                        <a:pt x="9825" y="15434"/>
                        <a:pt x="9879" y="15193"/>
                      </a:cubicBezTo>
                      <a:cubicBezTo>
                        <a:pt x="9892" y="15101"/>
                        <a:pt x="9987" y="14456"/>
                        <a:pt x="10000" y="14365"/>
                      </a:cubicBezTo>
                      <a:cubicBezTo>
                        <a:pt x="10027" y="13312"/>
                        <a:pt x="10097" y="12899"/>
                        <a:pt x="10231" y="11852"/>
                      </a:cubicBezTo>
                      <a:cubicBezTo>
                        <a:pt x="10257" y="11766"/>
                        <a:pt x="10376" y="11717"/>
                        <a:pt x="10469" y="11803"/>
                      </a:cubicBezTo>
                      <a:cubicBezTo>
                        <a:pt x="11207" y="12464"/>
                        <a:pt x="11555" y="12812"/>
                        <a:pt x="12145" y="13452"/>
                      </a:cubicBezTo>
                      <a:cubicBezTo>
                        <a:pt x="12615" y="13962"/>
                        <a:pt x="13770" y="15290"/>
                        <a:pt x="13851" y="15532"/>
                      </a:cubicBezTo>
                      <a:cubicBezTo>
                        <a:pt x="13985" y="15978"/>
                        <a:pt x="14184" y="16417"/>
                        <a:pt x="14345" y="16965"/>
                      </a:cubicBezTo>
                      <a:cubicBezTo>
                        <a:pt x="14640" y="17948"/>
                        <a:pt x="15661" y="19270"/>
                        <a:pt x="15795" y="19517"/>
                      </a:cubicBezTo>
                      <a:cubicBezTo>
                        <a:pt x="15822" y="19565"/>
                        <a:pt x="15834" y="19592"/>
                        <a:pt x="15874" y="19630"/>
                      </a:cubicBezTo>
                      <a:cubicBezTo>
                        <a:pt x="15888" y="19640"/>
                        <a:pt x="16007" y="19658"/>
                        <a:pt x="16168" y="19663"/>
                      </a:cubicBezTo>
                      <a:cubicBezTo>
                        <a:pt x="16221" y="19851"/>
                        <a:pt x="16234" y="20173"/>
                        <a:pt x="15912" y="20420"/>
                      </a:cubicBezTo>
                      <a:cubicBezTo>
                        <a:pt x="15631" y="20641"/>
                        <a:pt x="16113" y="20946"/>
                        <a:pt x="16113" y="20946"/>
                      </a:cubicBezTo>
                      <a:cubicBezTo>
                        <a:pt x="16408" y="21042"/>
                        <a:pt x="16743" y="21091"/>
                        <a:pt x="17186" y="21080"/>
                      </a:cubicBezTo>
                      <a:cubicBezTo>
                        <a:pt x="17615" y="21075"/>
                        <a:pt x="17884" y="21161"/>
                        <a:pt x="17978" y="21187"/>
                      </a:cubicBezTo>
                      <a:cubicBezTo>
                        <a:pt x="18031" y="21204"/>
                        <a:pt x="18057" y="21209"/>
                        <a:pt x="18057" y="21209"/>
                      </a:cubicBezTo>
                      <a:cubicBezTo>
                        <a:pt x="18057" y="21209"/>
                        <a:pt x="19373" y="21440"/>
                        <a:pt x="20848" y="21344"/>
                      </a:cubicBezTo>
                      <a:cubicBezTo>
                        <a:pt x="21478" y="21317"/>
                        <a:pt x="21546" y="21161"/>
                        <a:pt x="21104" y="20946"/>
                      </a:cubicBezTo>
                      <a:cubicBezTo>
                        <a:pt x="20447" y="20618"/>
                        <a:pt x="19682" y="20571"/>
                        <a:pt x="19361" y="20367"/>
                      </a:cubicBezTo>
                      <a:cubicBezTo>
                        <a:pt x="18771" y="19991"/>
                        <a:pt x="18409" y="19910"/>
                        <a:pt x="18288" y="19620"/>
                      </a:cubicBezTo>
                      <a:cubicBezTo>
                        <a:pt x="18449" y="19598"/>
                        <a:pt x="18543" y="19583"/>
                        <a:pt x="18543" y="19583"/>
                      </a:cubicBezTo>
                      <a:cubicBezTo>
                        <a:pt x="18543" y="19583"/>
                        <a:pt x="18461" y="19087"/>
                        <a:pt x="18368" y="18765"/>
                      </a:cubicBezTo>
                      <a:cubicBezTo>
                        <a:pt x="18126" y="17922"/>
                        <a:pt x="18046" y="17332"/>
                        <a:pt x="17965" y="16870"/>
                      </a:cubicBezTo>
                      <a:cubicBezTo>
                        <a:pt x="17831" y="16053"/>
                        <a:pt x="17360" y="15671"/>
                        <a:pt x="17253" y="15402"/>
                      </a:cubicBezTo>
                      <a:cubicBezTo>
                        <a:pt x="16851" y="14452"/>
                        <a:pt x="16690" y="14372"/>
                        <a:pt x="16449" y="13378"/>
                      </a:cubicBezTo>
                      <a:cubicBezTo>
                        <a:pt x="16408" y="13195"/>
                        <a:pt x="16221" y="11911"/>
                        <a:pt x="15912" y="11159"/>
                      </a:cubicBezTo>
                      <a:cubicBezTo>
                        <a:pt x="15738" y="10734"/>
                        <a:pt x="15405" y="10370"/>
                        <a:pt x="15137" y="9967"/>
                      </a:cubicBezTo>
                      <a:cubicBezTo>
                        <a:pt x="15218" y="10096"/>
                        <a:pt x="15269" y="9913"/>
                        <a:pt x="15564" y="9886"/>
                      </a:cubicBezTo>
                      <a:cubicBezTo>
                        <a:pt x="16208" y="9832"/>
                        <a:pt x="16476" y="9686"/>
                        <a:pt x="16838" y="9498"/>
                      </a:cubicBezTo>
                      <a:cubicBezTo>
                        <a:pt x="17723" y="9020"/>
                        <a:pt x="20312" y="7812"/>
                        <a:pt x="20714" y="7469"/>
                      </a:cubicBezTo>
                      <a:cubicBezTo>
                        <a:pt x="20888" y="7318"/>
                        <a:pt x="21195" y="7000"/>
                        <a:pt x="21208" y="6839"/>
                      </a:cubicBezTo>
                      <a:cubicBezTo>
                        <a:pt x="21222" y="6646"/>
                        <a:pt x="20727" y="6421"/>
                        <a:pt x="20580" y="6292"/>
                      </a:cubicBezTo>
                      <a:cubicBezTo>
                        <a:pt x="20379" y="6120"/>
                        <a:pt x="19881" y="5825"/>
                        <a:pt x="19599" y="5669"/>
                      </a:cubicBezTo>
                      <a:cubicBezTo>
                        <a:pt x="18889" y="5277"/>
                        <a:pt x="18528" y="5179"/>
                        <a:pt x="17496" y="4690"/>
                      </a:cubicBezTo>
                      <a:cubicBezTo>
                        <a:pt x="17335" y="4615"/>
                        <a:pt x="16586" y="4008"/>
                        <a:pt x="15862" y="3884"/>
                      </a:cubicBezTo>
                      <a:cubicBezTo>
                        <a:pt x="15192" y="3766"/>
                        <a:pt x="13968" y="3767"/>
                        <a:pt x="13968" y="3767"/>
                      </a:cubicBezTo>
                      <a:cubicBezTo>
                        <a:pt x="14116" y="3536"/>
                        <a:pt x="13620" y="3418"/>
                        <a:pt x="13620" y="3149"/>
                      </a:cubicBezTo>
                      <a:cubicBezTo>
                        <a:pt x="13620" y="2607"/>
                        <a:pt x="15057" y="2853"/>
                        <a:pt x="13729" y="1365"/>
                      </a:cubicBezTo>
                      <a:cubicBezTo>
                        <a:pt x="13595" y="1220"/>
                        <a:pt x="13324" y="554"/>
                        <a:pt x="12426" y="334"/>
                      </a:cubicBezTo>
                      <a:cubicBezTo>
                        <a:pt x="12305" y="302"/>
                        <a:pt x="12051" y="279"/>
                        <a:pt x="11957" y="236"/>
                      </a:cubicBezTo>
                      <a:cubicBezTo>
                        <a:pt x="11796" y="172"/>
                        <a:pt x="11555" y="87"/>
                        <a:pt x="11219" y="38"/>
                      </a:cubicBezTo>
                      <a:cubicBezTo>
                        <a:pt x="11126" y="25"/>
                        <a:pt x="10968" y="9"/>
                        <a:pt x="10767" y="3"/>
                      </a:cubicBezTo>
                      <a:close/>
                      <a:moveTo>
                        <a:pt x="15514" y="5645"/>
                      </a:moveTo>
                      <a:cubicBezTo>
                        <a:pt x="15647" y="5640"/>
                        <a:pt x="15796" y="5665"/>
                        <a:pt x="15967" y="5723"/>
                      </a:cubicBezTo>
                      <a:cubicBezTo>
                        <a:pt x="16731" y="5981"/>
                        <a:pt x="18812" y="6904"/>
                        <a:pt x="18812" y="7022"/>
                      </a:cubicBezTo>
                      <a:cubicBezTo>
                        <a:pt x="18812" y="7113"/>
                        <a:pt x="18490" y="7365"/>
                        <a:pt x="17806" y="7838"/>
                      </a:cubicBezTo>
                      <a:cubicBezTo>
                        <a:pt x="17350" y="8155"/>
                        <a:pt x="16894" y="8365"/>
                        <a:pt x="16264" y="8763"/>
                      </a:cubicBezTo>
                      <a:cubicBezTo>
                        <a:pt x="16224" y="8790"/>
                        <a:pt x="15967" y="8972"/>
                        <a:pt x="15686" y="8961"/>
                      </a:cubicBezTo>
                      <a:cubicBezTo>
                        <a:pt x="15686" y="8961"/>
                        <a:pt x="15299" y="8919"/>
                        <a:pt x="14923" y="8817"/>
                      </a:cubicBezTo>
                      <a:cubicBezTo>
                        <a:pt x="14575" y="8720"/>
                        <a:pt x="14186" y="8736"/>
                        <a:pt x="14186" y="8758"/>
                      </a:cubicBezTo>
                      <a:cubicBezTo>
                        <a:pt x="14186" y="8763"/>
                        <a:pt x="13824" y="8521"/>
                        <a:pt x="13851" y="8021"/>
                      </a:cubicBezTo>
                      <a:cubicBezTo>
                        <a:pt x="13891" y="7054"/>
                        <a:pt x="14277" y="6722"/>
                        <a:pt x="14559" y="6340"/>
                      </a:cubicBezTo>
                      <a:cubicBezTo>
                        <a:pt x="14861" y="5938"/>
                        <a:pt x="15116" y="5661"/>
                        <a:pt x="15514" y="5645"/>
                      </a:cubicBezTo>
                      <a:close/>
                      <a:moveTo>
                        <a:pt x="5395" y="5887"/>
                      </a:moveTo>
                      <a:cubicBezTo>
                        <a:pt x="5545" y="5876"/>
                        <a:pt x="5689" y="5902"/>
                        <a:pt x="5722" y="6028"/>
                      </a:cubicBezTo>
                      <a:cubicBezTo>
                        <a:pt x="5749" y="6120"/>
                        <a:pt x="5832" y="6280"/>
                        <a:pt x="5886" y="6414"/>
                      </a:cubicBezTo>
                      <a:cubicBezTo>
                        <a:pt x="6060" y="6844"/>
                        <a:pt x="6366" y="6931"/>
                        <a:pt x="6393" y="7210"/>
                      </a:cubicBezTo>
                      <a:cubicBezTo>
                        <a:pt x="6527" y="8430"/>
                        <a:pt x="5806" y="8382"/>
                        <a:pt x="5404" y="8919"/>
                      </a:cubicBezTo>
                      <a:cubicBezTo>
                        <a:pt x="5337" y="8903"/>
                        <a:pt x="4707" y="8988"/>
                        <a:pt x="4130" y="9095"/>
                      </a:cubicBezTo>
                      <a:cubicBezTo>
                        <a:pt x="3419" y="8778"/>
                        <a:pt x="3068" y="7651"/>
                        <a:pt x="2559" y="7281"/>
                      </a:cubicBezTo>
                      <a:cubicBezTo>
                        <a:pt x="2291" y="7082"/>
                        <a:pt x="3164" y="6834"/>
                        <a:pt x="3807" y="6544"/>
                      </a:cubicBezTo>
                      <a:cubicBezTo>
                        <a:pt x="4304" y="6323"/>
                        <a:pt x="4516" y="6228"/>
                        <a:pt x="5052" y="5964"/>
                      </a:cubicBezTo>
                      <a:cubicBezTo>
                        <a:pt x="5092" y="5946"/>
                        <a:pt x="5246" y="5898"/>
                        <a:pt x="5395" y="5887"/>
                      </a:cubicBezTo>
                      <a:close/>
                    </a:path>
                  </a:pathLst>
                </a:custGeom>
                <a:solidFill>
                  <a:schemeClr val="tx1"/>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3200"/>
                </a:p>
              </p:txBody>
            </p:sp>
            <p:sp>
              <p:nvSpPr>
                <p:cNvPr id="69" name="School">
                  <a:extLst>
                    <a:ext uri="{FF2B5EF4-FFF2-40B4-BE49-F238E27FC236}">
                      <a16:creationId xmlns:a16="http://schemas.microsoft.com/office/drawing/2014/main" id="{C2BD7368-68BD-1341-9913-3D2E3AC5F00F}"/>
                    </a:ext>
                  </a:extLst>
                </p:cNvPr>
                <p:cNvSpPr/>
                <p:nvPr/>
              </p:nvSpPr>
              <p:spPr>
                <a:xfrm>
                  <a:off x="1650990" y="0"/>
                  <a:ext cx="3599963" cy="3370291"/>
                </a:xfrm>
                <a:custGeom>
                  <a:avLst/>
                  <a:gdLst/>
                  <a:ahLst/>
                  <a:cxnLst>
                    <a:cxn ang="0">
                      <a:pos x="wd2" y="hd2"/>
                    </a:cxn>
                    <a:cxn ang="5400000">
                      <a:pos x="wd2" y="hd2"/>
                    </a:cxn>
                    <a:cxn ang="10800000">
                      <a:pos x="wd2" y="hd2"/>
                    </a:cxn>
                    <a:cxn ang="16200000">
                      <a:pos x="wd2" y="hd2"/>
                    </a:cxn>
                  </a:cxnLst>
                  <a:rect l="0" t="0" r="r" b="b"/>
                  <a:pathLst>
                    <a:path w="21600" h="21594" extrusionOk="0">
                      <a:moveTo>
                        <a:pt x="11838" y="1"/>
                      </a:moveTo>
                      <a:cubicBezTo>
                        <a:pt x="11451" y="20"/>
                        <a:pt x="11064" y="444"/>
                        <a:pt x="10677" y="58"/>
                      </a:cubicBezTo>
                      <a:cubicBezTo>
                        <a:pt x="10677" y="193"/>
                        <a:pt x="10677" y="375"/>
                        <a:pt x="10677" y="559"/>
                      </a:cubicBezTo>
                      <a:lnTo>
                        <a:pt x="10677" y="1177"/>
                      </a:lnTo>
                      <a:lnTo>
                        <a:pt x="10677" y="2404"/>
                      </a:lnTo>
                      <a:lnTo>
                        <a:pt x="7941" y="3999"/>
                      </a:lnTo>
                      <a:lnTo>
                        <a:pt x="5624" y="3999"/>
                      </a:lnTo>
                      <a:lnTo>
                        <a:pt x="5624" y="5805"/>
                      </a:lnTo>
                      <a:lnTo>
                        <a:pt x="0" y="5805"/>
                      </a:lnTo>
                      <a:lnTo>
                        <a:pt x="0" y="7219"/>
                      </a:lnTo>
                      <a:lnTo>
                        <a:pt x="21600" y="7219"/>
                      </a:lnTo>
                      <a:lnTo>
                        <a:pt x="21600" y="5805"/>
                      </a:lnTo>
                      <a:lnTo>
                        <a:pt x="15976" y="5805"/>
                      </a:lnTo>
                      <a:lnTo>
                        <a:pt x="15976" y="3999"/>
                      </a:lnTo>
                      <a:lnTo>
                        <a:pt x="13660" y="3999"/>
                      </a:lnTo>
                      <a:lnTo>
                        <a:pt x="10925" y="2404"/>
                      </a:lnTo>
                      <a:lnTo>
                        <a:pt x="10925" y="1325"/>
                      </a:lnTo>
                      <a:cubicBezTo>
                        <a:pt x="11358" y="1431"/>
                        <a:pt x="11792" y="847"/>
                        <a:pt x="12226" y="1278"/>
                      </a:cubicBezTo>
                      <a:cubicBezTo>
                        <a:pt x="12226" y="979"/>
                        <a:pt x="12226" y="460"/>
                        <a:pt x="12226" y="161"/>
                      </a:cubicBezTo>
                      <a:cubicBezTo>
                        <a:pt x="12097" y="32"/>
                        <a:pt x="11967" y="-6"/>
                        <a:pt x="11838" y="1"/>
                      </a:cubicBezTo>
                      <a:close/>
                      <a:moveTo>
                        <a:pt x="10800" y="3999"/>
                      </a:moveTo>
                      <a:cubicBezTo>
                        <a:pt x="11375" y="3999"/>
                        <a:pt x="11841" y="4497"/>
                        <a:pt x="11841" y="5111"/>
                      </a:cubicBezTo>
                      <a:cubicBezTo>
                        <a:pt x="11841" y="5725"/>
                        <a:pt x="11375" y="6223"/>
                        <a:pt x="10800" y="6223"/>
                      </a:cubicBezTo>
                      <a:cubicBezTo>
                        <a:pt x="10225" y="6223"/>
                        <a:pt x="9760" y="5725"/>
                        <a:pt x="9760" y="5111"/>
                      </a:cubicBezTo>
                      <a:cubicBezTo>
                        <a:pt x="9760" y="4497"/>
                        <a:pt x="10225" y="3999"/>
                        <a:pt x="10800" y="3999"/>
                      </a:cubicBezTo>
                      <a:close/>
                      <a:moveTo>
                        <a:pt x="494" y="7753"/>
                      </a:moveTo>
                      <a:lnTo>
                        <a:pt x="494" y="21594"/>
                      </a:lnTo>
                      <a:lnTo>
                        <a:pt x="7305" y="21594"/>
                      </a:lnTo>
                      <a:lnTo>
                        <a:pt x="7305" y="20913"/>
                      </a:lnTo>
                      <a:lnTo>
                        <a:pt x="8005" y="20913"/>
                      </a:lnTo>
                      <a:lnTo>
                        <a:pt x="8005" y="20205"/>
                      </a:lnTo>
                      <a:lnTo>
                        <a:pt x="8704" y="20205"/>
                      </a:lnTo>
                      <a:lnTo>
                        <a:pt x="8704" y="19498"/>
                      </a:lnTo>
                      <a:lnTo>
                        <a:pt x="9200" y="19498"/>
                      </a:lnTo>
                      <a:lnTo>
                        <a:pt x="9200" y="16916"/>
                      </a:lnTo>
                      <a:lnTo>
                        <a:pt x="8461" y="16916"/>
                      </a:lnTo>
                      <a:lnTo>
                        <a:pt x="10786" y="15561"/>
                      </a:lnTo>
                      <a:lnTo>
                        <a:pt x="13110" y="16916"/>
                      </a:lnTo>
                      <a:lnTo>
                        <a:pt x="12401" y="16916"/>
                      </a:lnTo>
                      <a:lnTo>
                        <a:pt x="12401" y="19498"/>
                      </a:lnTo>
                      <a:lnTo>
                        <a:pt x="12898" y="19498"/>
                      </a:lnTo>
                      <a:lnTo>
                        <a:pt x="12898" y="20205"/>
                      </a:lnTo>
                      <a:lnTo>
                        <a:pt x="13596" y="20205"/>
                      </a:lnTo>
                      <a:lnTo>
                        <a:pt x="13596" y="20913"/>
                      </a:lnTo>
                      <a:lnTo>
                        <a:pt x="14295" y="20913"/>
                      </a:lnTo>
                      <a:lnTo>
                        <a:pt x="14295" y="21594"/>
                      </a:lnTo>
                      <a:lnTo>
                        <a:pt x="21107" y="21594"/>
                      </a:lnTo>
                      <a:lnTo>
                        <a:pt x="21107" y="7753"/>
                      </a:lnTo>
                      <a:lnTo>
                        <a:pt x="494" y="7753"/>
                      </a:lnTo>
                      <a:close/>
                      <a:moveTo>
                        <a:pt x="1801" y="9133"/>
                      </a:moveTo>
                      <a:lnTo>
                        <a:pt x="4293" y="9133"/>
                      </a:lnTo>
                      <a:lnTo>
                        <a:pt x="4293" y="11148"/>
                      </a:lnTo>
                      <a:lnTo>
                        <a:pt x="1801" y="11148"/>
                      </a:lnTo>
                      <a:lnTo>
                        <a:pt x="1801" y="9133"/>
                      </a:lnTo>
                      <a:close/>
                      <a:moveTo>
                        <a:pt x="5670" y="9133"/>
                      </a:moveTo>
                      <a:lnTo>
                        <a:pt x="8162" y="9133"/>
                      </a:lnTo>
                      <a:lnTo>
                        <a:pt x="8162" y="11148"/>
                      </a:lnTo>
                      <a:lnTo>
                        <a:pt x="5670" y="11148"/>
                      </a:lnTo>
                      <a:lnTo>
                        <a:pt x="5670" y="9133"/>
                      </a:lnTo>
                      <a:close/>
                      <a:moveTo>
                        <a:pt x="9539" y="9133"/>
                      </a:moveTo>
                      <a:lnTo>
                        <a:pt x="12032" y="9133"/>
                      </a:lnTo>
                      <a:lnTo>
                        <a:pt x="12032" y="11148"/>
                      </a:lnTo>
                      <a:lnTo>
                        <a:pt x="9539" y="11148"/>
                      </a:lnTo>
                      <a:lnTo>
                        <a:pt x="9539" y="9133"/>
                      </a:lnTo>
                      <a:close/>
                      <a:moveTo>
                        <a:pt x="13411" y="9133"/>
                      </a:moveTo>
                      <a:lnTo>
                        <a:pt x="15901" y="9133"/>
                      </a:lnTo>
                      <a:lnTo>
                        <a:pt x="15901" y="11148"/>
                      </a:lnTo>
                      <a:lnTo>
                        <a:pt x="13411" y="11148"/>
                      </a:lnTo>
                      <a:lnTo>
                        <a:pt x="13411" y="9133"/>
                      </a:lnTo>
                      <a:close/>
                      <a:moveTo>
                        <a:pt x="17280" y="9133"/>
                      </a:moveTo>
                      <a:lnTo>
                        <a:pt x="19771" y="9133"/>
                      </a:lnTo>
                      <a:lnTo>
                        <a:pt x="19771" y="11148"/>
                      </a:lnTo>
                      <a:lnTo>
                        <a:pt x="17280" y="11148"/>
                      </a:lnTo>
                      <a:lnTo>
                        <a:pt x="17280" y="9133"/>
                      </a:lnTo>
                      <a:close/>
                      <a:moveTo>
                        <a:pt x="1801" y="13025"/>
                      </a:moveTo>
                      <a:lnTo>
                        <a:pt x="4293" y="13025"/>
                      </a:lnTo>
                      <a:lnTo>
                        <a:pt x="4293" y="15040"/>
                      </a:lnTo>
                      <a:lnTo>
                        <a:pt x="1801" y="15040"/>
                      </a:lnTo>
                      <a:lnTo>
                        <a:pt x="1801" y="13025"/>
                      </a:lnTo>
                      <a:close/>
                      <a:moveTo>
                        <a:pt x="5670" y="13025"/>
                      </a:moveTo>
                      <a:lnTo>
                        <a:pt x="8162" y="13025"/>
                      </a:lnTo>
                      <a:lnTo>
                        <a:pt x="8162" y="15040"/>
                      </a:lnTo>
                      <a:lnTo>
                        <a:pt x="5670" y="15040"/>
                      </a:lnTo>
                      <a:lnTo>
                        <a:pt x="5670" y="13025"/>
                      </a:lnTo>
                      <a:close/>
                      <a:moveTo>
                        <a:pt x="9539" y="13025"/>
                      </a:moveTo>
                      <a:lnTo>
                        <a:pt x="12032" y="13025"/>
                      </a:lnTo>
                      <a:lnTo>
                        <a:pt x="12032" y="15040"/>
                      </a:lnTo>
                      <a:lnTo>
                        <a:pt x="9539" y="15040"/>
                      </a:lnTo>
                      <a:lnTo>
                        <a:pt x="9539" y="13025"/>
                      </a:lnTo>
                      <a:close/>
                      <a:moveTo>
                        <a:pt x="13411" y="13025"/>
                      </a:moveTo>
                      <a:lnTo>
                        <a:pt x="15901" y="13025"/>
                      </a:lnTo>
                      <a:lnTo>
                        <a:pt x="15901" y="15040"/>
                      </a:lnTo>
                      <a:lnTo>
                        <a:pt x="13411" y="15040"/>
                      </a:lnTo>
                      <a:lnTo>
                        <a:pt x="13411" y="13025"/>
                      </a:lnTo>
                      <a:close/>
                      <a:moveTo>
                        <a:pt x="17280" y="13025"/>
                      </a:moveTo>
                      <a:lnTo>
                        <a:pt x="19771" y="13025"/>
                      </a:lnTo>
                      <a:lnTo>
                        <a:pt x="19771" y="15040"/>
                      </a:lnTo>
                      <a:lnTo>
                        <a:pt x="17280" y="15040"/>
                      </a:lnTo>
                      <a:lnTo>
                        <a:pt x="17280" y="13025"/>
                      </a:lnTo>
                      <a:close/>
                      <a:moveTo>
                        <a:pt x="1801" y="16916"/>
                      </a:moveTo>
                      <a:lnTo>
                        <a:pt x="4293" y="16916"/>
                      </a:lnTo>
                      <a:lnTo>
                        <a:pt x="4293" y="18931"/>
                      </a:lnTo>
                      <a:lnTo>
                        <a:pt x="1801" y="18931"/>
                      </a:lnTo>
                      <a:lnTo>
                        <a:pt x="1801" y="16916"/>
                      </a:lnTo>
                      <a:close/>
                      <a:moveTo>
                        <a:pt x="5670" y="16916"/>
                      </a:moveTo>
                      <a:lnTo>
                        <a:pt x="8162" y="16916"/>
                      </a:lnTo>
                      <a:lnTo>
                        <a:pt x="8162" y="18931"/>
                      </a:lnTo>
                      <a:lnTo>
                        <a:pt x="5670" y="18931"/>
                      </a:lnTo>
                      <a:lnTo>
                        <a:pt x="5670" y="16916"/>
                      </a:lnTo>
                      <a:close/>
                      <a:moveTo>
                        <a:pt x="9733" y="16916"/>
                      </a:moveTo>
                      <a:lnTo>
                        <a:pt x="9733" y="19498"/>
                      </a:lnTo>
                      <a:lnTo>
                        <a:pt x="11868" y="19498"/>
                      </a:lnTo>
                      <a:lnTo>
                        <a:pt x="11868" y="16916"/>
                      </a:lnTo>
                      <a:lnTo>
                        <a:pt x="9733" y="16916"/>
                      </a:lnTo>
                      <a:close/>
                      <a:moveTo>
                        <a:pt x="13411" y="16916"/>
                      </a:moveTo>
                      <a:lnTo>
                        <a:pt x="15901" y="16916"/>
                      </a:lnTo>
                      <a:lnTo>
                        <a:pt x="15901" y="18931"/>
                      </a:lnTo>
                      <a:lnTo>
                        <a:pt x="13411" y="18931"/>
                      </a:lnTo>
                      <a:lnTo>
                        <a:pt x="13411" y="16916"/>
                      </a:lnTo>
                      <a:close/>
                      <a:moveTo>
                        <a:pt x="17280" y="16916"/>
                      </a:moveTo>
                      <a:lnTo>
                        <a:pt x="19771" y="16916"/>
                      </a:lnTo>
                      <a:lnTo>
                        <a:pt x="19771" y="18931"/>
                      </a:lnTo>
                      <a:lnTo>
                        <a:pt x="17280" y="18931"/>
                      </a:lnTo>
                      <a:lnTo>
                        <a:pt x="17280" y="16916"/>
                      </a:lnTo>
                      <a:close/>
                    </a:path>
                  </a:pathLst>
                </a:custGeom>
                <a:solidFill>
                  <a:schemeClr val="tx1"/>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3200"/>
                </a:p>
              </p:txBody>
            </p:sp>
          </p:grpSp>
          <p:sp>
            <p:nvSpPr>
              <p:cNvPr id="66" name="Tekstvak 65">
                <a:extLst>
                  <a:ext uri="{FF2B5EF4-FFF2-40B4-BE49-F238E27FC236}">
                    <a16:creationId xmlns:a16="http://schemas.microsoft.com/office/drawing/2014/main" id="{29D55A2D-B414-6F49-8805-83267334508D}"/>
                  </a:ext>
                </a:extLst>
              </p:cNvPr>
              <p:cNvSpPr txBox="1"/>
              <p:nvPr/>
            </p:nvSpPr>
            <p:spPr>
              <a:xfrm>
                <a:off x="2381237" y="6264771"/>
                <a:ext cx="2665972" cy="413017"/>
              </a:xfrm>
              <a:prstGeom prst="rect">
                <a:avLst/>
              </a:prstGeom>
              <a:noFill/>
            </p:spPr>
            <p:txBody>
              <a:bodyPr wrap="none" rtlCol="0">
                <a:spAutoFit/>
              </a:bodyPr>
              <a:lstStyle/>
              <a:p>
                <a:pPr algn="ctr"/>
                <a:r>
                  <a:rPr lang="en-GB" b="1" dirty="0">
                    <a:latin typeface="Verdana" panose="020B0604030504040204" pitchFamily="34" charset="0"/>
                    <a:ea typeface="Verdana" panose="020B0604030504040204" pitchFamily="34" charset="0"/>
                    <a:cs typeface="Verdana" panose="020B0604030504040204" pitchFamily="34" charset="0"/>
                  </a:rPr>
                  <a:t>COLLABORATION</a:t>
                </a:r>
              </a:p>
            </p:txBody>
          </p:sp>
        </p:grpSp>
        <p:grpSp>
          <p:nvGrpSpPr>
            <p:cNvPr id="71" name="Groep 70">
              <a:extLst>
                <a:ext uri="{FF2B5EF4-FFF2-40B4-BE49-F238E27FC236}">
                  <a16:creationId xmlns:a16="http://schemas.microsoft.com/office/drawing/2014/main" id="{E4E1709D-B8F1-3D41-8EB2-4EF3F7E727C0}"/>
                </a:ext>
              </a:extLst>
            </p:cNvPr>
            <p:cNvGrpSpPr/>
            <p:nvPr/>
          </p:nvGrpSpPr>
          <p:grpSpPr>
            <a:xfrm>
              <a:off x="7518997" y="7848947"/>
              <a:ext cx="1707519" cy="1423192"/>
              <a:chOff x="6613599" y="6264771"/>
              <a:chExt cx="1909488" cy="1591531"/>
            </a:xfrm>
          </p:grpSpPr>
          <p:sp>
            <p:nvSpPr>
              <p:cNvPr id="73" name="Wereld">
                <a:extLst>
                  <a:ext uri="{FF2B5EF4-FFF2-40B4-BE49-F238E27FC236}">
                    <a16:creationId xmlns:a16="http://schemas.microsoft.com/office/drawing/2014/main" id="{93D61A40-C6E7-6B48-9C39-500180148BC9}"/>
                  </a:ext>
                </a:extLst>
              </p:cNvPr>
              <p:cNvSpPr/>
              <p:nvPr/>
            </p:nvSpPr>
            <p:spPr>
              <a:xfrm>
                <a:off x="7037265" y="6794150"/>
                <a:ext cx="1062151" cy="106215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moveTo>
                      <a:pt x="11993" y="938"/>
                    </a:moveTo>
                    <a:cubicBezTo>
                      <a:pt x="14122" y="1194"/>
                      <a:pt x="16044" y="2125"/>
                      <a:pt x="17542" y="3512"/>
                    </a:cubicBezTo>
                    <a:cubicBezTo>
                      <a:pt x="16898" y="4108"/>
                      <a:pt x="16188" y="4611"/>
                      <a:pt x="15429" y="5012"/>
                    </a:cubicBezTo>
                    <a:cubicBezTo>
                      <a:pt x="15343" y="4850"/>
                      <a:pt x="15255" y="4689"/>
                      <a:pt x="15162" y="4531"/>
                    </a:cubicBezTo>
                    <a:cubicBezTo>
                      <a:pt x="14347" y="3140"/>
                      <a:pt x="13267" y="1918"/>
                      <a:pt x="11993" y="938"/>
                    </a:cubicBezTo>
                    <a:close/>
                    <a:moveTo>
                      <a:pt x="9560" y="943"/>
                    </a:moveTo>
                    <a:cubicBezTo>
                      <a:pt x="8289" y="1922"/>
                      <a:pt x="7211" y="3142"/>
                      <a:pt x="6397" y="4531"/>
                    </a:cubicBezTo>
                    <a:cubicBezTo>
                      <a:pt x="6308" y="4684"/>
                      <a:pt x="6222" y="4839"/>
                      <a:pt x="6139" y="4995"/>
                    </a:cubicBezTo>
                    <a:cubicBezTo>
                      <a:pt x="5392" y="4597"/>
                      <a:pt x="4693" y="4100"/>
                      <a:pt x="4058" y="3512"/>
                    </a:cubicBezTo>
                    <a:cubicBezTo>
                      <a:pt x="5545" y="2136"/>
                      <a:pt x="7450" y="1207"/>
                      <a:pt x="9560" y="943"/>
                    </a:cubicBezTo>
                    <a:close/>
                    <a:moveTo>
                      <a:pt x="10366" y="1421"/>
                    </a:moveTo>
                    <a:lnTo>
                      <a:pt x="10366" y="6141"/>
                    </a:lnTo>
                    <a:cubicBezTo>
                      <a:pt x="9165" y="6090"/>
                      <a:pt x="8002" y="5827"/>
                      <a:pt x="6920" y="5368"/>
                    </a:cubicBezTo>
                    <a:cubicBezTo>
                      <a:pt x="6992" y="5234"/>
                      <a:pt x="7066" y="5100"/>
                      <a:pt x="7143" y="4968"/>
                    </a:cubicBezTo>
                    <a:cubicBezTo>
                      <a:pt x="7960" y="3575"/>
                      <a:pt x="9062" y="2365"/>
                      <a:pt x="10366" y="1421"/>
                    </a:cubicBezTo>
                    <a:close/>
                    <a:moveTo>
                      <a:pt x="11234" y="1451"/>
                    </a:moveTo>
                    <a:cubicBezTo>
                      <a:pt x="12520" y="2391"/>
                      <a:pt x="13607" y="3589"/>
                      <a:pt x="14415" y="4968"/>
                    </a:cubicBezTo>
                    <a:cubicBezTo>
                      <a:pt x="14495" y="5104"/>
                      <a:pt x="14572" y="5244"/>
                      <a:pt x="14646" y="5383"/>
                    </a:cubicBezTo>
                    <a:cubicBezTo>
                      <a:pt x="13574" y="5833"/>
                      <a:pt x="12424" y="6090"/>
                      <a:pt x="11234" y="6141"/>
                    </a:cubicBezTo>
                    <a:lnTo>
                      <a:pt x="11234" y="1451"/>
                    </a:lnTo>
                    <a:close/>
                    <a:moveTo>
                      <a:pt x="3448" y="4128"/>
                    </a:moveTo>
                    <a:cubicBezTo>
                      <a:pt x="4152" y="4783"/>
                      <a:pt x="4928" y="5335"/>
                      <a:pt x="5759" y="5775"/>
                    </a:cubicBezTo>
                    <a:cubicBezTo>
                      <a:pt x="5120" y="7219"/>
                      <a:pt x="4759" y="8779"/>
                      <a:pt x="4701" y="10368"/>
                    </a:cubicBezTo>
                    <a:lnTo>
                      <a:pt x="876" y="10368"/>
                    </a:lnTo>
                    <a:cubicBezTo>
                      <a:pt x="979" y="7972"/>
                      <a:pt x="1935" y="5793"/>
                      <a:pt x="3448" y="4128"/>
                    </a:cubicBezTo>
                    <a:close/>
                    <a:moveTo>
                      <a:pt x="18152" y="4128"/>
                    </a:moveTo>
                    <a:cubicBezTo>
                      <a:pt x="19665" y="5793"/>
                      <a:pt x="20621" y="7972"/>
                      <a:pt x="20724" y="10368"/>
                    </a:cubicBezTo>
                    <a:lnTo>
                      <a:pt x="16858" y="10368"/>
                    </a:lnTo>
                    <a:cubicBezTo>
                      <a:pt x="16800" y="8785"/>
                      <a:pt x="16441" y="7231"/>
                      <a:pt x="15807" y="5792"/>
                    </a:cubicBezTo>
                    <a:cubicBezTo>
                      <a:pt x="16650" y="5349"/>
                      <a:pt x="17439" y="4792"/>
                      <a:pt x="18152" y="4128"/>
                    </a:cubicBezTo>
                    <a:close/>
                    <a:moveTo>
                      <a:pt x="6541" y="6148"/>
                    </a:moveTo>
                    <a:cubicBezTo>
                      <a:pt x="7739" y="6662"/>
                      <a:pt x="9031" y="6956"/>
                      <a:pt x="10366" y="7008"/>
                    </a:cubicBezTo>
                    <a:lnTo>
                      <a:pt x="10366" y="10368"/>
                    </a:lnTo>
                    <a:lnTo>
                      <a:pt x="5569" y="10368"/>
                    </a:lnTo>
                    <a:cubicBezTo>
                      <a:pt x="5626" y="8908"/>
                      <a:pt x="5956" y="7475"/>
                      <a:pt x="6541" y="6148"/>
                    </a:cubicBezTo>
                    <a:close/>
                    <a:moveTo>
                      <a:pt x="15024" y="6163"/>
                    </a:moveTo>
                    <a:cubicBezTo>
                      <a:pt x="15604" y="7486"/>
                      <a:pt x="15934" y="8914"/>
                      <a:pt x="15991" y="10368"/>
                    </a:cubicBezTo>
                    <a:lnTo>
                      <a:pt x="11234" y="10368"/>
                    </a:lnTo>
                    <a:lnTo>
                      <a:pt x="11234" y="7008"/>
                    </a:lnTo>
                    <a:cubicBezTo>
                      <a:pt x="12557" y="6956"/>
                      <a:pt x="13835" y="6668"/>
                      <a:pt x="15024" y="6163"/>
                    </a:cubicBezTo>
                    <a:close/>
                    <a:moveTo>
                      <a:pt x="876" y="11234"/>
                    </a:moveTo>
                    <a:lnTo>
                      <a:pt x="4700" y="11234"/>
                    </a:lnTo>
                    <a:cubicBezTo>
                      <a:pt x="4753" y="12849"/>
                      <a:pt x="5119" y="14437"/>
                      <a:pt x="5773" y="15903"/>
                    </a:cubicBezTo>
                    <a:cubicBezTo>
                      <a:pt x="4953" y="16335"/>
                      <a:pt x="4185" y="16876"/>
                      <a:pt x="3488" y="17518"/>
                    </a:cubicBezTo>
                    <a:cubicBezTo>
                      <a:pt x="1952" y="15847"/>
                      <a:pt x="980" y="13652"/>
                      <a:pt x="876" y="11234"/>
                    </a:cubicBezTo>
                    <a:close/>
                    <a:moveTo>
                      <a:pt x="5567" y="11234"/>
                    </a:moveTo>
                    <a:lnTo>
                      <a:pt x="10366" y="11234"/>
                    </a:lnTo>
                    <a:lnTo>
                      <a:pt x="10366" y="14676"/>
                    </a:lnTo>
                    <a:cubicBezTo>
                      <a:pt x="9036" y="14728"/>
                      <a:pt x="7749" y="15021"/>
                      <a:pt x="6554" y="15532"/>
                    </a:cubicBezTo>
                    <a:cubicBezTo>
                      <a:pt x="5955" y="14182"/>
                      <a:pt x="5619" y="12720"/>
                      <a:pt x="5567" y="11234"/>
                    </a:cubicBezTo>
                    <a:close/>
                    <a:moveTo>
                      <a:pt x="11234" y="11234"/>
                    </a:moveTo>
                    <a:lnTo>
                      <a:pt x="15992" y="11234"/>
                    </a:lnTo>
                    <a:cubicBezTo>
                      <a:pt x="15940" y="12714"/>
                      <a:pt x="15605" y="14169"/>
                      <a:pt x="15010" y="15515"/>
                    </a:cubicBezTo>
                    <a:cubicBezTo>
                      <a:pt x="13825" y="15013"/>
                      <a:pt x="12552" y="14728"/>
                      <a:pt x="11234" y="14676"/>
                    </a:cubicBezTo>
                    <a:lnTo>
                      <a:pt x="11234" y="11234"/>
                    </a:lnTo>
                    <a:close/>
                    <a:moveTo>
                      <a:pt x="16860" y="11234"/>
                    </a:moveTo>
                    <a:lnTo>
                      <a:pt x="20724" y="11234"/>
                    </a:lnTo>
                    <a:cubicBezTo>
                      <a:pt x="20620" y="13652"/>
                      <a:pt x="19648" y="15847"/>
                      <a:pt x="18112" y="17518"/>
                    </a:cubicBezTo>
                    <a:cubicBezTo>
                      <a:pt x="17406" y="16867"/>
                      <a:pt x="16627" y="16321"/>
                      <a:pt x="15795" y="15886"/>
                    </a:cubicBezTo>
                    <a:cubicBezTo>
                      <a:pt x="16444" y="14425"/>
                      <a:pt x="16807" y="12842"/>
                      <a:pt x="16860" y="11234"/>
                    </a:cubicBezTo>
                    <a:close/>
                    <a:moveTo>
                      <a:pt x="10366" y="15544"/>
                    </a:moveTo>
                    <a:lnTo>
                      <a:pt x="10366" y="20226"/>
                    </a:lnTo>
                    <a:cubicBezTo>
                      <a:pt x="9026" y="19256"/>
                      <a:pt x="7899" y="18005"/>
                      <a:pt x="7077" y="16566"/>
                    </a:cubicBezTo>
                    <a:cubicBezTo>
                      <a:pt x="7029" y="16481"/>
                      <a:pt x="6982" y="16396"/>
                      <a:pt x="6936" y="16310"/>
                    </a:cubicBezTo>
                    <a:cubicBezTo>
                      <a:pt x="8013" y="15855"/>
                      <a:pt x="9170" y="15594"/>
                      <a:pt x="10366" y="15544"/>
                    </a:cubicBezTo>
                    <a:close/>
                    <a:moveTo>
                      <a:pt x="11234" y="15544"/>
                    </a:moveTo>
                    <a:cubicBezTo>
                      <a:pt x="12418" y="15594"/>
                      <a:pt x="13563" y="15849"/>
                      <a:pt x="14631" y="16295"/>
                    </a:cubicBezTo>
                    <a:cubicBezTo>
                      <a:pt x="14582" y="16386"/>
                      <a:pt x="14532" y="16476"/>
                      <a:pt x="14480" y="16566"/>
                    </a:cubicBezTo>
                    <a:cubicBezTo>
                      <a:pt x="13667" y="17990"/>
                      <a:pt x="12556" y="19230"/>
                      <a:pt x="11234" y="20196"/>
                    </a:cubicBezTo>
                    <a:lnTo>
                      <a:pt x="11234" y="15544"/>
                    </a:lnTo>
                    <a:close/>
                    <a:moveTo>
                      <a:pt x="15415" y="16666"/>
                    </a:moveTo>
                    <a:cubicBezTo>
                      <a:pt x="16162" y="17059"/>
                      <a:pt x="16861" y="17548"/>
                      <a:pt x="17498" y="18131"/>
                    </a:cubicBezTo>
                    <a:cubicBezTo>
                      <a:pt x="16023" y="19479"/>
                      <a:pt x="14143" y="20390"/>
                      <a:pt x="12062" y="20655"/>
                    </a:cubicBezTo>
                    <a:cubicBezTo>
                      <a:pt x="13343" y="19655"/>
                      <a:pt x="14426" y="18410"/>
                      <a:pt x="15233" y="16997"/>
                    </a:cubicBezTo>
                    <a:cubicBezTo>
                      <a:pt x="15295" y="16887"/>
                      <a:pt x="15356" y="16777"/>
                      <a:pt x="15415" y="16666"/>
                    </a:cubicBezTo>
                    <a:close/>
                    <a:moveTo>
                      <a:pt x="6153" y="16683"/>
                    </a:moveTo>
                    <a:cubicBezTo>
                      <a:pt x="6209" y="16788"/>
                      <a:pt x="6267" y="16893"/>
                      <a:pt x="6326" y="16997"/>
                    </a:cubicBezTo>
                    <a:cubicBezTo>
                      <a:pt x="7132" y="18407"/>
                      <a:pt x="8212" y="19649"/>
                      <a:pt x="9489" y="20648"/>
                    </a:cubicBezTo>
                    <a:cubicBezTo>
                      <a:pt x="7428" y="20375"/>
                      <a:pt x="5565" y="19468"/>
                      <a:pt x="4102" y="18131"/>
                    </a:cubicBezTo>
                    <a:cubicBezTo>
                      <a:pt x="4730" y="17557"/>
                      <a:pt x="5418" y="17073"/>
                      <a:pt x="6153" y="16683"/>
                    </a:cubicBezTo>
                    <a:close/>
                  </a:path>
                </a:pathLst>
              </a:custGeom>
              <a:solidFill>
                <a:schemeClr val="tx1"/>
              </a:solidFill>
              <a:ln w="12700">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sz="3200"/>
              </a:p>
            </p:txBody>
          </p:sp>
          <p:sp>
            <p:nvSpPr>
              <p:cNvPr id="74" name="Tekstvak 73">
                <a:extLst>
                  <a:ext uri="{FF2B5EF4-FFF2-40B4-BE49-F238E27FC236}">
                    <a16:creationId xmlns:a16="http://schemas.microsoft.com/office/drawing/2014/main" id="{97A700DF-99FC-D742-827F-10B9DF54DB05}"/>
                  </a:ext>
                </a:extLst>
              </p:cNvPr>
              <p:cNvSpPr txBox="1"/>
              <p:nvPr/>
            </p:nvSpPr>
            <p:spPr>
              <a:xfrm>
                <a:off x="6613599" y="6264771"/>
                <a:ext cx="1909488" cy="413018"/>
              </a:xfrm>
              <a:prstGeom prst="rect">
                <a:avLst/>
              </a:prstGeom>
              <a:noFill/>
            </p:spPr>
            <p:txBody>
              <a:bodyPr wrap="none" rtlCol="0">
                <a:spAutoFit/>
              </a:bodyPr>
              <a:lstStyle/>
              <a:p>
                <a:pPr algn="ctr"/>
                <a:r>
                  <a:rPr lang="en-GB" b="1" dirty="0">
                    <a:latin typeface="Verdana" panose="020B0604030504040204" pitchFamily="34" charset="0"/>
                    <a:ea typeface="Verdana" panose="020B0604030504040204" pitchFamily="34" charset="0"/>
                    <a:cs typeface="Verdana" panose="020B0604030504040204" pitchFamily="34" charset="0"/>
                  </a:rPr>
                  <a:t>GEOGRAPHY</a:t>
                </a:r>
              </a:p>
            </p:txBody>
          </p:sp>
        </p:grpSp>
        <p:grpSp>
          <p:nvGrpSpPr>
            <p:cNvPr id="76" name="Groep 75">
              <a:extLst>
                <a:ext uri="{FF2B5EF4-FFF2-40B4-BE49-F238E27FC236}">
                  <a16:creationId xmlns:a16="http://schemas.microsoft.com/office/drawing/2014/main" id="{B341E4D2-4C1A-C04E-9E4B-ACA6341FF64E}"/>
                </a:ext>
              </a:extLst>
            </p:cNvPr>
            <p:cNvGrpSpPr/>
            <p:nvPr/>
          </p:nvGrpSpPr>
          <p:grpSpPr>
            <a:xfrm>
              <a:off x="13967735" y="7848948"/>
              <a:ext cx="943544" cy="1419766"/>
              <a:chOff x="10761117" y="6264771"/>
              <a:chExt cx="1055149" cy="1587699"/>
            </a:xfrm>
          </p:grpSpPr>
          <p:sp>
            <p:nvSpPr>
              <p:cNvPr id="78" name="Munten">
                <a:extLst>
                  <a:ext uri="{FF2B5EF4-FFF2-40B4-BE49-F238E27FC236}">
                    <a16:creationId xmlns:a16="http://schemas.microsoft.com/office/drawing/2014/main" id="{FC77ADD1-E816-5B47-B9EC-B127E197F3A5}"/>
                  </a:ext>
                </a:extLst>
              </p:cNvPr>
              <p:cNvSpPr/>
              <p:nvPr/>
            </p:nvSpPr>
            <p:spPr>
              <a:xfrm>
                <a:off x="10761117" y="6794150"/>
                <a:ext cx="1055149" cy="1058320"/>
              </a:xfrm>
              <a:custGeom>
                <a:avLst/>
                <a:gdLst/>
                <a:ahLst/>
                <a:cxnLst>
                  <a:cxn ang="0">
                    <a:pos x="wd2" y="hd2"/>
                  </a:cxn>
                  <a:cxn ang="5400000">
                    <a:pos x="wd2" y="hd2"/>
                  </a:cxn>
                  <a:cxn ang="10800000">
                    <a:pos x="wd2" y="hd2"/>
                  </a:cxn>
                  <a:cxn ang="16200000">
                    <a:pos x="wd2" y="hd2"/>
                  </a:cxn>
                </a:cxnLst>
                <a:rect l="0" t="0" r="r" b="b"/>
                <a:pathLst>
                  <a:path w="21600" h="21600" extrusionOk="0">
                    <a:moveTo>
                      <a:pt x="10801" y="0"/>
                    </a:moveTo>
                    <a:cubicBezTo>
                      <a:pt x="7949" y="0"/>
                      <a:pt x="5266" y="392"/>
                      <a:pt x="3255" y="1111"/>
                    </a:cubicBezTo>
                    <a:cubicBezTo>
                      <a:pt x="1360" y="1787"/>
                      <a:pt x="273" y="2685"/>
                      <a:pt x="273" y="3572"/>
                    </a:cubicBezTo>
                    <a:cubicBezTo>
                      <a:pt x="273" y="4460"/>
                      <a:pt x="1360" y="5360"/>
                      <a:pt x="3255" y="6035"/>
                    </a:cubicBezTo>
                    <a:cubicBezTo>
                      <a:pt x="5266" y="6749"/>
                      <a:pt x="7949" y="7147"/>
                      <a:pt x="10801" y="7147"/>
                    </a:cubicBezTo>
                    <a:cubicBezTo>
                      <a:pt x="13652" y="7147"/>
                      <a:pt x="16334" y="6754"/>
                      <a:pt x="18345" y="6035"/>
                    </a:cubicBezTo>
                    <a:cubicBezTo>
                      <a:pt x="20240" y="5360"/>
                      <a:pt x="21327" y="4460"/>
                      <a:pt x="21327" y="3572"/>
                    </a:cubicBezTo>
                    <a:cubicBezTo>
                      <a:pt x="21327" y="2685"/>
                      <a:pt x="20240" y="1787"/>
                      <a:pt x="18345" y="1111"/>
                    </a:cubicBezTo>
                    <a:cubicBezTo>
                      <a:pt x="16334" y="398"/>
                      <a:pt x="13652" y="0"/>
                      <a:pt x="10801" y="0"/>
                    </a:cubicBezTo>
                    <a:close/>
                    <a:moveTo>
                      <a:pt x="12" y="4505"/>
                    </a:moveTo>
                    <a:lnTo>
                      <a:pt x="12" y="5914"/>
                    </a:lnTo>
                    <a:cubicBezTo>
                      <a:pt x="12" y="8033"/>
                      <a:pt x="4846" y="9754"/>
                      <a:pt x="10811" y="9754"/>
                    </a:cubicBezTo>
                    <a:cubicBezTo>
                      <a:pt x="16776" y="9754"/>
                      <a:pt x="21600" y="8039"/>
                      <a:pt x="21600" y="5914"/>
                    </a:cubicBezTo>
                    <a:lnTo>
                      <a:pt x="21600" y="4505"/>
                    </a:lnTo>
                    <a:cubicBezTo>
                      <a:pt x="21136" y="5284"/>
                      <a:pt x="20088" y="5991"/>
                      <a:pt x="18531" y="6541"/>
                    </a:cubicBezTo>
                    <a:cubicBezTo>
                      <a:pt x="16460" y="7276"/>
                      <a:pt x="13718" y="7679"/>
                      <a:pt x="10806" y="7679"/>
                    </a:cubicBezTo>
                    <a:cubicBezTo>
                      <a:pt x="7894" y="7679"/>
                      <a:pt x="5146" y="7276"/>
                      <a:pt x="3081" y="6541"/>
                    </a:cubicBezTo>
                    <a:cubicBezTo>
                      <a:pt x="1524" y="5985"/>
                      <a:pt x="476" y="5284"/>
                      <a:pt x="12" y="4505"/>
                    </a:cubicBezTo>
                    <a:close/>
                    <a:moveTo>
                      <a:pt x="0" y="7320"/>
                    </a:moveTo>
                    <a:lnTo>
                      <a:pt x="0" y="8284"/>
                    </a:lnTo>
                    <a:cubicBezTo>
                      <a:pt x="0" y="10402"/>
                      <a:pt x="4836" y="12123"/>
                      <a:pt x="10801" y="12123"/>
                    </a:cubicBezTo>
                    <a:cubicBezTo>
                      <a:pt x="16766" y="12123"/>
                      <a:pt x="21600" y="10408"/>
                      <a:pt x="21600" y="8284"/>
                    </a:cubicBezTo>
                    <a:lnTo>
                      <a:pt x="21600" y="7320"/>
                    </a:lnTo>
                    <a:cubicBezTo>
                      <a:pt x="21458" y="7495"/>
                      <a:pt x="21295" y="7664"/>
                      <a:pt x="21098" y="7827"/>
                    </a:cubicBezTo>
                    <a:cubicBezTo>
                      <a:pt x="20508" y="8329"/>
                      <a:pt x="19672" y="8769"/>
                      <a:pt x="18618" y="9145"/>
                    </a:cubicBezTo>
                    <a:cubicBezTo>
                      <a:pt x="16520" y="9891"/>
                      <a:pt x="13745" y="10299"/>
                      <a:pt x="10801" y="10299"/>
                    </a:cubicBezTo>
                    <a:cubicBezTo>
                      <a:pt x="7856" y="10299"/>
                      <a:pt x="5080" y="9891"/>
                      <a:pt x="2982" y="9145"/>
                    </a:cubicBezTo>
                    <a:cubicBezTo>
                      <a:pt x="1928" y="8769"/>
                      <a:pt x="1099" y="8329"/>
                      <a:pt x="504" y="7827"/>
                    </a:cubicBezTo>
                    <a:cubicBezTo>
                      <a:pt x="307" y="7664"/>
                      <a:pt x="142" y="7495"/>
                      <a:pt x="0" y="7320"/>
                    </a:cubicBezTo>
                    <a:close/>
                    <a:moveTo>
                      <a:pt x="0" y="9689"/>
                    </a:moveTo>
                    <a:lnTo>
                      <a:pt x="0" y="10653"/>
                    </a:lnTo>
                    <a:cubicBezTo>
                      <a:pt x="0" y="12771"/>
                      <a:pt x="4836" y="14492"/>
                      <a:pt x="10801" y="14492"/>
                    </a:cubicBezTo>
                    <a:cubicBezTo>
                      <a:pt x="16766" y="14492"/>
                      <a:pt x="21600" y="12777"/>
                      <a:pt x="21600" y="10653"/>
                    </a:cubicBezTo>
                    <a:lnTo>
                      <a:pt x="21600" y="9689"/>
                    </a:lnTo>
                    <a:cubicBezTo>
                      <a:pt x="21458" y="9864"/>
                      <a:pt x="21295" y="10033"/>
                      <a:pt x="21098" y="10197"/>
                    </a:cubicBezTo>
                    <a:cubicBezTo>
                      <a:pt x="20508" y="10698"/>
                      <a:pt x="19672" y="11138"/>
                      <a:pt x="18618" y="11514"/>
                    </a:cubicBezTo>
                    <a:cubicBezTo>
                      <a:pt x="16520" y="12260"/>
                      <a:pt x="13745" y="12668"/>
                      <a:pt x="10801" y="12668"/>
                    </a:cubicBezTo>
                    <a:cubicBezTo>
                      <a:pt x="7856" y="12668"/>
                      <a:pt x="5080" y="12260"/>
                      <a:pt x="2982" y="11514"/>
                    </a:cubicBezTo>
                    <a:cubicBezTo>
                      <a:pt x="1928" y="11138"/>
                      <a:pt x="1099" y="10698"/>
                      <a:pt x="504" y="10197"/>
                    </a:cubicBezTo>
                    <a:cubicBezTo>
                      <a:pt x="307" y="10033"/>
                      <a:pt x="142" y="9864"/>
                      <a:pt x="0" y="9689"/>
                    </a:cubicBezTo>
                    <a:close/>
                    <a:moveTo>
                      <a:pt x="0" y="12059"/>
                    </a:moveTo>
                    <a:lnTo>
                      <a:pt x="0" y="13022"/>
                    </a:lnTo>
                    <a:cubicBezTo>
                      <a:pt x="0" y="15141"/>
                      <a:pt x="4836" y="16862"/>
                      <a:pt x="10801" y="16862"/>
                    </a:cubicBezTo>
                    <a:cubicBezTo>
                      <a:pt x="16766" y="16862"/>
                      <a:pt x="21600" y="15146"/>
                      <a:pt x="21600" y="13022"/>
                    </a:cubicBezTo>
                    <a:lnTo>
                      <a:pt x="21600" y="12059"/>
                    </a:lnTo>
                    <a:cubicBezTo>
                      <a:pt x="21458" y="12233"/>
                      <a:pt x="21295" y="12402"/>
                      <a:pt x="21098" y="12566"/>
                    </a:cubicBezTo>
                    <a:cubicBezTo>
                      <a:pt x="20508" y="13067"/>
                      <a:pt x="19672" y="13507"/>
                      <a:pt x="18618" y="13883"/>
                    </a:cubicBezTo>
                    <a:cubicBezTo>
                      <a:pt x="16520" y="14629"/>
                      <a:pt x="13745" y="15037"/>
                      <a:pt x="10801" y="15037"/>
                    </a:cubicBezTo>
                    <a:cubicBezTo>
                      <a:pt x="7856" y="15037"/>
                      <a:pt x="5080" y="14629"/>
                      <a:pt x="2982" y="13883"/>
                    </a:cubicBezTo>
                    <a:cubicBezTo>
                      <a:pt x="1928" y="13507"/>
                      <a:pt x="1099" y="13067"/>
                      <a:pt x="504" y="12566"/>
                    </a:cubicBezTo>
                    <a:cubicBezTo>
                      <a:pt x="307" y="12402"/>
                      <a:pt x="142" y="12233"/>
                      <a:pt x="0" y="12059"/>
                    </a:cubicBezTo>
                    <a:close/>
                    <a:moveTo>
                      <a:pt x="0" y="14428"/>
                    </a:moveTo>
                    <a:lnTo>
                      <a:pt x="0" y="15391"/>
                    </a:lnTo>
                    <a:cubicBezTo>
                      <a:pt x="0" y="17510"/>
                      <a:pt x="4836" y="19231"/>
                      <a:pt x="10801" y="19231"/>
                    </a:cubicBezTo>
                    <a:cubicBezTo>
                      <a:pt x="16766" y="19231"/>
                      <a:pt x="21600" y="17515"/>
                      <a:pt x="21600" y="15391"/>
                    </a:cubicBezTo>
                    <a:lnTo>
                      <a:pt x="21600" y="14428"/>
                    </a:lnTo>
                    <a:cubicBezTo>
                      <a:pt x="21458" y="14602"/>
                      <a:pt x="21295" y="14772"/>
                      <a:pt x="21098" y="14935"/>
                    </a:cubicBezTo>
                    <a:cubicBezTo>
                      <a:pt x="20508" y="15436"/>
                      <a:pt x="19672" y="15877"/>
                      <a:pt x="18618" y="16252"/>
                    </a:cubicBezTo>
                    <a:cubicBezTo>
                      <a:pt x="16520" y="16998"/>
                      <a:pt x="13745" y="17406"/>
                      <a:pt x="10801" y="17406"/>
                    </a:cubicBezTo>
                    <a:cubicBezTo>
                      <a:pt x="7856" y="17406"/>
                      <a:pt x="5080" y="16998"/>
                      <a:pt x="2982" y="16252"/>
                    </a:cubicBezTo>
                    <a:cubicBezTo>
                      <a:pt x="1928" y="15877"/>
                      <a:pt x="1099" y="15436"/>
                      <a:pt x="504" y="14935"/>
                    </a:cubicBezTo>
                    <a:cubicBezTo>
                      <a:pt x="307" y="14772"/>
                      <a:pt x="142" y="14602"/>
                      <a:pt x="0" y="14428"/>
                    </a:cubicBezTo>
                    <a:close/>
                    <a:moveTo>
                      <a:pt x="0" y="16797"/>
                    </a:moveTo>
                    <a:lnTo>
                      <a:pt x="0" y="17760"/>
                    </a:lnTo>
                    <a:cubicBezTo>
                      <a:pt x="0" y="19879"/>
                      <a:pt x="4836" y="21600"/>
                      <a:pt x="10801" y="21600"/>
                    </a:cubicBezTo>
                    <a:cubicBezTo>
                      <a:pt x="16766" y="21600"/>
                      <a:pt x="21600" y="19879"/>
                      <a:pt x="21600" y="17760"/>
                    </a:cubicBezTo>
                    <a:lnTo>
                      <a:pt x="21600" y="16797"/>
                    </a:lnTo>
                    <a:cubicBezTo>
                      <a:pt x="21458" y="16971"/>
                      <a:pt x="21295" y="17141"/>
                      <a:pt x="21098" y="17304"/>
                    </a:cubicBezTo>
                    <a:cubicBezTo>
                      <a:pt x="20508" y="17805"/>
                      <a:pt x="19672" y="18246"/>
                      <a:pt x="18618" y="18622"/>
                    </a:cubicBezTo>
                    <a:cubicBezTo>
                      <a:pt x="16520" y="19368"/>
                      <a:pt x="13745" y="19775"/>
                      <a:pt x="10801" y="19775"/>
                    </a:cubicBezTo>
                    <a:cubicBezTo>
                      <a:pt x="7856" y="19775"/>
                      <a:pt x="5080" y="19368"/>
                      <a:pt x="2982" y="18622"/>
                    </a:cubicBezTo>
                    <a:cubicBezTo>
                      <a:pt x="1928" y="18246"/>
                      <a:pt x="1099" y="17805"/>
                      <a:pt x="504" y="17304"/>
                    </a:cubicBezTo>
                    <a:cubicBezTo>
                      <a:pt x="307" y="17141"/>
                      <a:pt x="142" y="16971"/>
                      <a:pt x="0" y="16797"/>
                    </a:cubicBezTo>
                    <a:close/>
                  </a:path>
                </a:pathLst>
              </a:custGeom>
              <a:solidFill>
                <a:schemeClr val="tx1"/>
              </a:solidFill>
              <a:ln w="12700">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sz="3200"/>
              </a:p>
            </p:txBody>
          </p:sp>
          <p:sp>
            <p:nvSpPr>
              <p:cNvPr id="79" name="Tekstvak 78">
                <a:extLst>
                  <a:ext uri="{FF2B5EF4-FFF2-40B4-BE49-F238E27FC236}">
                    <a16:creationId xmlns:a16="http://schemas.microsoft.com/office/drawing/2014/main" id="{861D8FD5-495E-1E4B-8B46-9DBE715FD9F6}"/>
                  </a:ext>
                </a:extLst>
              </p:cNvPr>
              <p:cNvSpPr txBox="1"/>
              <p:nvPr/>
            </p:nvSpPr>
            <p:spPr>
              <a:xfrm>
                <a:off x="10789272" y="6264771"/>
                <a:ext cx="998842" cy="413017"/>
              </a:xfrm>
              <a:prstGeom prst="rect">
                <a:avLst/>
              </a:prstGeom>
              <a:noFill/>
            </p:spPr>
            <p:txBody>
              <a:bodyPr wrap="none" rtlCol="0">
                <a:spAutoFit/>
              </a:bodyPr>
              <a:lstStyle/>
              <a:p>
                <a:pPr algn="ctr"/>
                <a:r>
                  <a:rPr lang="en-GB" b="1" dirty="0">
                    <a:latin typeface="Verdana" panose="020B0604030504040204" pitchFamily="34" charset="0"/>
                    <a:ea typeface="Verdana" panose="020B0604030504040204" pitchFamily="34" charset="0"/>
                    <a:cs typeface="Verdana" panose="020B0604030504040204" pitchFamily="34" charset="0"/>
                  </a:rPr>
                  <a:t>DATA</a:t>
                </a:r>
              </a:p>
            </p:txBody>
          </p:sp>
        </p:grpSp>
      </p:grpSp>
      <p:sp>
        <p:nvSpPr>
          <p:cNvPr id="2" name="Titel 1">
            <a:extLst>
              <a:ext uri="{FF2B5EF4-FFF2-40B4-BE49-F238E27FC236}">
                <a16:creationId xmlns:a16="http://schemas.microsoft.com/office/drawing/2014/main" id="{5BECD128-E674-F24F-8D5E-EE272DF85FAB}"/>
              </a:ext>
            </a:extLst>
          </p:cNvPr>
          <p:cNvSpPr>
            <a:spLocks noGrp="1"/>
          </p:cNvSpPr>
          <p:nvPr>
            <p:ph type="title"/>
          </p:nvPr>
        </p:nvSpPr>
        <p:spPr/>
        <p:txBody>
          <a:bodyPr/>
          <a:lstStyle/>
          <a:p>
            <a:r>
              <a:rPr lang="en-GB" dirty="0"/>
              <a:t>STUDY IN SIX STEPS</a:t>
            </a:r>
          </a:p>
        </p:txBody>
      </p:sp>
      <p:sp>
        <p:nvSpPr>
          <p:cNvPr id="4" name="Ovaal 3">
            <a:extLst>
              <a:ext uri="{FF2B5EF4-FFF2-40B4-BE49-F238E27FC236}">
                <a16:creationId xmlns:a16="http://schemas.microsoft.com/office/drawing/2014/main" id="{092A84E7-0977-E248-B1E5-84FF42087D1E}"/>
              </a:ext>
            </a:extLst>
          </p:cNvPr>
          <p:cNvSpPr/>
          <p:nvPr/>
        </p:nvSpPr>
        <p:spPr>
          <a:xfrm>
            <a:off x="456184" y="2381851"/>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Planning</a:t>
            </a:r>
          </a:p>
        </p:txBody>
      </p:sp>
      <p:sp>
        <p:nvSpPr>
          <p:cNvPr id="5" name="Ovaal 4">
            <a:extLst>
              <a:ext uri="{FF2B5EF4-FFF2-40B4-BE49-F238E27FC236}">
                <a16:creationId xmlns:a16="http://schemas.microsoft.com/office/drawing/2014/main" id="{7229A9D0-4CD1-664B-BABD-661EEFDFF484}"/>
              </a:ext>
            </a:extLst>
          </p:cNvPr>
          <p:cNvSpPr/>
          <p:nvPr/>
        </p:nvSpPr>
        <p:spPr>
          <a:xfrm>
            <a:off x="3581331" y="2381851"/>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Data</a:t>
            </a:r>
            <a:r>
              <a:rPr lang="nl-NL" sz="1900" b="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19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collection</a:t>
            </a:r>
          </a:p>
        </p:txBody>
      </p:sp>
      <p:sp>
        <p:nvSpPr>
          <p:cNvPr id="6" name="Ovaal 5">
            <a:extLst>
              <a:ext uri="{FF2B5EF4-FFF2-40B4-BE49-F238E27FC236}">
                <a16:creationId xmlns:a16="http://schemas.microsoft.com/office/drawing/2014/main" id="{7332EBBA-092C-BA4C-81F3-1671E8A9AE4D}"/>
              </a:ext>
            </a:extLst>
          </p:cNvPr>
          <p:cNvSpPr/>
          <p:nvPr/>
        </p:nvSpPr>
        <p:spPr>
          <a:xfrm>
            <a:off x="6706478" y="2381851"/>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Data</a:t>
            </a:r>
            <a:r>
              <a:rPr lang="nl-NL" sz="1900" b="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19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structuring</a:t>
            </a:r>
          </a:p>
        </p:txBody>
      </p:sp>
      <p:sp>
        <p:nvSpPr>
          <p:cNvPr id="7" name="Ovaal 6">
            <a:extLst>
              <a:ext uri="{FF2B5EF4-FFF2-40B4-BE49-F238E27FC236}">
                <a16:creationId xmlns:a16="http://schemas.microsoft.com/office/drawing/2014/main" id="{222823D2-39ED-CC47-9DFA-9B409CEC8D7C}"/>
              </a:ext>
            </a:extLst>
          </p:cNvPr>
          <p:cNvSpPr/>
          <p:nvPr/>
        </p:nvSpPr>
        <p:spPr>
          <a:xfrm>
            <a:off x="9831625" y="2381851"/>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Storage</a:t>
            </a:r>
          </a:p>
        </p:txBody>
      </p:sp>
      <p:sp>
        <p:nvSpPr>
          <p:cNvPr id="8" name="Ovaal 7">
            <a:extLst>
              <a:ext uri="{FF2B5EF4-FFF2-40B4-BE49-F238E27FC236}">
                <a16:creationId xmlns:a16="http://schemas.microsoft.com/office/drawing/2014/main" id="{B114FB6F-C7B5-7247-964A-10D4699692E7}"/>
              </a:ext>
            </a:extLst>
          </p:cNvPr>
          <p:cNvSpPr/>
          <p:nvPr/>
        </p:nvSpPr>
        <p:spPr>
          <a:xfrm>
            <a:off x="12956772" y="2381851"/>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Analysis</a:t>
            </a:r>
          </a:p>
        </p:txBody>
      </p:sp>
      <p:sp>
        <p:nvSpPr>
          <p:cNvPr id="9" name="Ovaal 8">
            <a:extLst>
              <a:ext uri="{FF2B5EF4-FFF2-40B4-BE49-F238E27FC236}">
                <a16:creationId xmlns:a16="http://schemas.microsoft.com/office/drawing/2014/main" id="{830935C9-C571-DA49-80B8-BECD9256A23F}"/>
              </a:ext>
            </a:extLst>
          </p:cNvPr>
          <p:cNvSpPr/>
          <p:nvPr/>
        </p:nvSpPr>
        <p:spPr>
          <a:xfrm>
            <a:off x="16081920" y="2381851"/>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Publication &amp; filing</a:t>
            </a:r>
          </a:p>
        </p:txBody>
      </p:sp>
      <p:sp>
        <p:nvSpPr>
          <p:cNvPr id="11" name="Rechthoek 10">
            <a:extLst>
              <a:ext uri="{FF2B5EF4-FFF2-40B4-BE49-F238E27FC236}">
                <a16:creationId xmlns:a16="http://schemas.microsoft.com/office/drawing/2014/main" id="{0EA47841-69D3-D841-9CFC-6ADB4F0BBF4F}"/>
              </a:ext>
            </a:extLst>
          </p:cNvPr>
          <p:cNvSpPr/>
          <p:nvPr/>
        </p:nvSpPr>
        <p:spPr>
          <a:xfrm>
            <a:off x="384176" y="4472555"/>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(DPIA)</a:t>
            </a:r>
          </a:p>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RDM</a:t>
            </a:r>
          </a:p>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Ethical testing</a:t>
            </a:r>
          </a:p>
        </p:txBody>
      </p:sp>
      <p:sp>
        <p:nvSpPr>
          <p:cNvPr id="12" name="Rechthoek 11">
            <a:extLst>
              <a:ext uri="{FF2B5EF4-FFF2-40B4-BE49-F238E27FC236}">
                <a16:creationId xmlns:a16="http://schemas.microsoft.com/office/drawing/2014/main" id="{C61499D5-53E7-3D41-9B6C-4D38DA81E920}"/>
              </a:ext>
            </a:extLst>
          </p:cNvPr>
          <p:cNvSpPr/>
          <p:nvPr/>
        </p:nvSpPr>
        <p:spPr>
          <a:xfrm>
            <a:off x="3509323" y="4472555"/>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sz="1500" dirty="0" err="1">
                <a:solidFill>
                  <a:schemeClr val="tx1"/>
                </a:solidFill>
                <a:latin typeface="Verdana" panose="020B0604030504040204" pitchFamily="34" charset="0"/>
                <a:ea typeface="Verdana" panose="020B0604030504040204" pitchFamily="34" charset="0"/>
                <a:cs typeface="Verdana" panose="020B0604030504040204" pitchFamily="34" charset="0"/>
              </a:rPr>
              <a:t>Informed consent</a:t>
            </a:r>
          </a:p>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Data Processing </a:t>
            </a:r>
            <a:r>
              <a:rPr lang="en-GB" sz="15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Agreements between </a:t>
            </a: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research partners</a:t>
            </a:r>
          </a:p>
        </p:txBody>
      </p:sp>
      <p:sp>
        <p:nvSpPr>
          <p:cNvPr id="13" name="Rechthoek 12">
            <a:extLst>
              <a:ext uri="{FF2B5EF4-FFF2-40B4-BE49-F238E27FC236}">
                <a16:creationId xmlns:a16="http://schemas.microsoft.com/office/drawing/2014/main" id="{13AD1BF2-6DEA-844F-ABF4-77E53D7299CA}"/>
              </a:ext>
            </a:extLst>
          </p:cNvPr>
          <p:cNvSpPr/>
          <p:nvPr/>
        </p:nvSpPr>
        <p:spPr>
          <a:xfrm>
            <a:off x="6634470" y="4472555"/>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Replacement of personal data by codes.</a:t>
            </a:r>
          </a:p>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Encryption of key file and laptop hard drive</a:t>
            </a:r>
          </a:p>
        </p:txBody>
      </p:sp>
      <p:sp>
        <p:nvSpPr>
          <p:cNvPr id="14" name="Rechthoek 13">
            <a:extLst>
              <a:ext uri="{FF2B5EF4-FFF2-40B4-BE49-F238E27FC236}">
                <a16:creationId xmlns:a16="http://schemas.microsoft.com/office/drawing/2014/main" id="{ECB70EEE-32DD-E645-8F7C-6A2D51689F0B}"/>
              </a:ext>
            </a:extLst>
          </p:cNvPr>
          <p:cNvSpPr/>
          <p:nvPr/>
        </p:nvSpPr>
        <p:spPr>
          <a:xfrm>
            <a:off x="9759617" y="4472555"/>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Storage in end to end encrypted online environment to enable collaboration with the research partners</a:t>
            </a:r>
          </a:p>
        </p:txBody>
      </p:sp>
      <p:sp>
        <p:nvSpPr>
          <p:cNvPr id="15" name="Rechthoek 14">
            <a:extLst>
              <a:ext uri="{FF2B5EF4-FFF2-40B4-BE49-F238E27FC236}">
                <a16:creationId xmlns:a16="http://schemas.microsoft.com/office/drawing/2014/main" id="{D7A60E2E-BA3A-3B4B-B5C5-86972C333C9F}"/>
              </a:ext>
            </a:extLst>
          </p:cNvPr>
          <p:cNvSpPr/>
          <p:nvPr/>
        </p:nvSpPr>
        <p:spPr>
          <a:xfrm>
            <a:off x="12884764" y="4472555"/>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Access and permission management with regard to data for analysis selection GDPR compliant analysis software (TOS).</a:t>
            </a:r>
          </a:p>
        </p:txBody>
      </p:sp>
      <p:sp>
        <p:nvSpPr>
          <p:cNvPr id="16" name="Rechthoek 15">
            <a:extLst>
              <a:ext uri="{FF2B5EF4-FFF2-40B4-BE49-F238E27FC236}">
                <a16:creationId xmlns:a16="http://schemas.microsoft.com/office/drawing/2014/main" id="{0156D2B4-4846-7648-BC81-6F7EC876F67A}"/>
              </a:ext>
            </a:extLst>
          </p:cNvPr>
          <p:cNvSpPr/>
          <p:nvPr/>
        </p:nvSpPr>
        <p:spPr>
          <a:xfrm>
            <a:off x="16009912" y="4472554"/>
            <a:ext cx="2808312" cy="2008593"/>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sz="15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Storing </a:t>
            </a: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data in the data repository of the institute and/or in the NWO /KNAW data archive.</a:t>
            </a:r>
          </a:p>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Access and permission management</a:t>
            </a:r>
          </a:p>
        </p:txBody>
      </p:sp>
      <p:sp>
        <p:nvSpPr>
          <p:cNvPr id="44" name="Ovaal 43">
            <a:extLst>
              <a:ext uri="{FF2B5EF4-FFF2-40B4-BE49-F238E27FC236}">
                <a16:creationId xmlns:a16="http://schemas.microsoft.com/office/drawing/2014/main" id="{E45AE63D-D9BF-C040-8CA2-A0C26739AF1C}"/>
              </a:ext>
            </a:extLst>
          </p:cNvPr>
          <p:cNvSpPr/>
          <p:nvPr/>
        </p:nvSpPr>
        <p:spPr>
          <a:xfrm>
            <a:off x="3302299" y="6990974"/>
            <a:ext cx="3516220" cy="3516220"/>
          </a:xfrm>
          <a:prstGeom prst="ellipse">
            <a:avLst/>
          </a:prstGeom>
          <a:solidFill>
            <a:srgbClr val="BFBFBF"/>
          </a:solid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000" b="1" dirty="0">
                <a:solidFill>
                  <a:schemeClr val="tx1"/>
                </a:solidFill>
                <a:latin typeface="Verdana" panose="020B0604030504040204" pitchFamily="34" charset="0"/>
                <a:ea typeface="Verdana" panose="020B0604030504040204" pitchFamily="34" charset="0"/>
                <a:cs typeface="Verdana" panose="020B0604030504040204" pitchFamily="34" charset="0"/>
              </a:rPr>
              <a:t>University and knowledge centres</a:t>
            </a:r>
            <a:endParaRPr lang="en-GB"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r>
              <a:rPr lang="en-GB"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(Higher Professional Education &gt; lectorships)</a:t>
            </a:r>
            <a:endParaRPr lang="en-GB" sz="2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8" name="Ovaal 57">
            <a:extLst>
              <a:ext uri="{FF2B5EF4-FFF2-40B4-BE49-F238E27FC236}">
                <a16:creationId xmlns:a16="http://schemas.microsoft.com/office/drawing/2014/main" id="{799A583E-5B48-F942-9CB3-35AE7CA1F9B1}"/>
              </a:ext>
            </a:extLst>
          </p:cNvPr>
          <p:cNvSpPr/>
          <p:nvPr/>
        </p:nvSpPr>
        <p:spPr>
          <a:xfrm>
            <a:off x="9221142" y="6990974"/>
            <a:ext cx="3516220" cy="3516220"/>
          </a:xfrm>
          <a:prstGeom prst="ellipse">
            <a:avLst/>
          </a:prstGeom>
          <a:solidFill>
            <a:srgbClr val="BFBFBF"/>
          </a:solid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Research </a:t>
            </a:r>
            <a:r>
              <a:rPr lang="en-GB" sz="2000" b="1" dirty="0">
                <a:solidFill>
                  <a:schemeClr val="tx1"/>
                </a:solidFill>
                <a:latin typeface="Verdana" panose="020B0604030504040204" pitchFamily="34" charset="0"/>
                <a:ea typeface="Verdana" panose="020B0604030504040204" pitchFamily="34" charset="0"/>
                <a:cs typeface="Verdana" panose="020B0604030504040204" pitchFamily="34" charset="0"/>
              </a:rPr>
              <a:t>is taking place in the Netherlands</a:t>
            </a:r>
          </a:p>
        </p:txBody>
      </p:sp>
      <p:sp>
        <p:nvSpPr>
          <p:cNvPr id="59" name="Ovaal 58">
            <a:extLst>
              <a:ext uri="{FF2B5EF4-FFF2-40B4-BE49-F238E27FC236}">
                <a16:creationId xmlns:a16="http://schemas.microsoft.com/office/drawing/2014/main" id="{EC05565A-098C-714D-8D05-4E74115B8C44}"/>
              </a:ext>
            </a:extLst>
          </p:cNvPr>
          <p:cNvSpPr/>
          <p:nvPr/>
        </p:nvSpPr>
        <p:spPr>
          <a:xfrm>
            <a:off x="15139985" y="6990974"/>
            <a:ext cx="3516220" cy="3516220"/>
          </a:xfrm>
          <a:prstGeom prst="ellipse">
            <a:avLst/>
          </a:prstGeom>
          <a:solidFill>
            <a:srgbClr val="BFBFBF"/>
          </a:solid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000" b="1" dirty="0">
                <a:solidFill>
                  <a:schemeClr val="tx1"/>
                </a:solidFill>
                <a:latin typeface="Verdana" panose="020B0604030504040204" pitchFamily="34" charset="0"/>
                <a:ea typeface="Verdana" panose="020B0604030504040204" pitchFamily="34" charset="0"/>
                <a:cs typeface="Verdana" panose="020B0604030504040204" pitchFamily="34" charset="0"/>
              </a:rPr>
              <a:t>Video, audio, text, statistical data, database</a:t>
            </a:r>
          </a:p>
        </p:txBody>
      </p:sp>
      <p:grpSp>
        <p:nvGrpSpPr>
          <p:cNvPr id="18" name="Groep 17">
            <a:extLst>
              <a:ext uri="{FF2B5EF4-FFF2-40B4-BE49-F238E27FC236}">
                <a16:creationId xmlns:a16="http://schemas.microsoft.com/office/drawing/2014/main" id="{7B35E4F2-4583-F34B-9F2D-CA95CAEC77EF}"/>
              </a:ext>
            </a:extLst>
          </p:cNvPr>
          <p:cNvGrpSpPr/>
          <p:nvPr/>
        </p:nvGrpSpPr>
        <p:grpSpPr>
          <a:xfrm>
            <a:off x="17645645" y="255490"/>
            <a:ext cx="1294034" cy="1741969"/>
            <a:chOff x="17645645" y="255490"/>
            <a:chExt cx="1294034" cy="1741969"/>
          </a:xfrm>
        </p:grpSpPr>
        <p:grpSp>
          <p:nvGrpSpPr>
            <p:cNvPr id="47" name="Groep 46">
              <a:extLst>
                <a:ext uri="{FF2B5EF4-FFF2-40B4-BE49-F238E27FC236}">
                  <a16:creationId xmlns:a16="http://schemas.microsoft.com/office/drawing/2014/main" id="{67B9B15E-0C96-EA42-8160-4F8DD9B5A0C1}"/>
                </a:ext>
              </a:extLst>
            </p:cNvPr>
            <p:cNvGrpSpPr/>
            <p:nvPr/>
          </p:nvGrpSpPr>
          <p:grpSpPr>
            <a:xfrm>
              <a:off x="17645645" y="255490"/>
              <a:ext cx="1294034" cy="1741969"/>
              <a:chOff x="672208" y="1492131"/>
              <a:chExt cx="4630053" cy="6232764"/>
            </a:xfrm>
          </p:grpSpPr>
          <p:grpSp>
            <p:nvGrpSpPr>
              <p:cNvPr id="48" name="Groep 47">
                <a:extLst>
                  <a:ext uri="{FF2B5EF4-FFF2-40B4-BE49-F238E27FC236}">
                    <a16:creationId xmlns:a16="http://schemas.microsoft.com/office/drawing/2014/main" id="{FFBC711B-B8F8-2942-8896-A3AF66175DCD}"/>
                  </a:ext>
                </a:extLst>
              </p:cNvPr>
              <p:cNvGrpSpPr/>
              <p:nvPr/>
            </p:nvGrpSpPr>
            <p:grpSpPr>
              <a:xfrm>
                <a:off x="672208" y="1492131"/>
                <a:ext cx="4630053" cy="6232764"/>
                <a:chOff x="-335904" y="1872283"/>
                <a:chExt cx="5616624" cy="7560840"/>
              </a:xfrm>
            </p:grpSpPr>
            <p:sp>
              <p:nvSpPr>
                <p:cNvPr id="50" name="Rechthoek 49">
                  <a:extLst>
                    <a:ext uri="{FF2B5EF4-FFF2-40B4-BE49-F238E27FC236}">
                      <a16:creationId xmlns:a16="http://schemas.microsoft.com/office/drawing/2014/main" id="{7BBC60B1-E212-6947-B545-496D34D14F2A}"/>
                    </a:ext>
                  </a:extLst>
                </p:cNvPr>
                <p:cNvSpPr/>
                <p:nvPr/>
              </p:nvSpPr>
              <p:spPr>
                <a:xfrm>
                  <a:off x="-335904" y="1872283"/>
                  <a:ext cx="5616624" cy="7560840"/>
                </a:xfrm>
                <a:prstGeom prst="rect">
                  <a:avLst/>
                </a:prstGeom>
                <a:solidFill>
                  <a:schemeClr val="bg1"/>
                </a:solidFill>
                <a:ln w="635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cxnSp>
              <p:nvCxnSpPr>
                <p:cNvPr id="51" name="Rechte verbindingslijn 50">
                  <a:extLst>
                    <a:ext uri="{FF2B5EF4-FFF2-40B4-BE49-F238E27FC236}">
                      <a16:creationId xmlns:a16="http://schemas.microsoft.com/office/drawing/2014/main" id="{3A175411-E612-BE41-AAE7-9B9B41D97261}"/>
                    </a:ext>
                  </a:extLst>
                </p:cNvPr>
                <p:cNvCxnSpPr>
                  <a:cxnSpLocks/>
                </p:cNvCxnSpPr>
                <p:nvPr/>
              </p:nvCxnSpPr>
              <p:spPr>
                <a:xfrm>
                  <a:off x="456184" y="4128534"/>
                  <a:ext cx="4115816" cy="0"/>
                </a:xfrm>
                <a:prstGeom prst="line">
                  <a:avLst/>
                </a:prstGeom>
                <a:ln w="635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Rechte verbindingslijn 51">
                  <a:extLst>
                    <a:ext uri="{FF2B5EF4-FFF2-40B4-BE49-F238E27FC236}">
                      <a16:creationId xmlns:a16="http://schemas.microsoft.com/office/drawing/2014/main" id="{00EF3654-89E6-A040-A864-72A988688C69}"/>
                    </a:ext>
                  </a:extLst>
                </p:cNvPr>
                <p:cNvCxnSpPr>
                  <a:cxnSpLocks/>
                </p:cNvCxnSpPr>
                <p:nvPr/>
              </p:nvCxnSpPr>
              <p:spPr>
                <a:xfrm>
                  <a:off x="456184" y="4728601"/>
                  <a:ext cx="4115816" cy="0"/>
                </a:xfrm>
                <a:prstGeom prst="line">
                  <a:avLst/>
                </a:prstGeom>
                <a:ln w="635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Rechte verbindingslijn 52">
                  <a:extLst>
                    <a:ext uri="{FF2B5EF4-FFF2-40B4-BE49-F238E27FC236}">
                      <a16:creationId xmlns:a16="http://schemas.microsoft.com/office/drawing/2014/main" id="{38BE1207-8915-664C-B9CE-1103C1BFB878}"/>
                    </a:ext>
                  </a:extLst>
                </p:cNvPr>
                <p:cNvCxnSpPr>
                  <a:cxnSpLocks/>
                </p:cNvCxnSpPr>
                <p:nvPr/>
              </p:nvCxnSpPr>
              <p:spPr>
                <a:xfrm>
                  <a:off x="456184" y="5328667"/>
                  <a:ext cx="4115816" cy="0"/>
                </a:xfrm>
                <a:prstGeom prst="line">
                  <a:avLst/>
                </a:prstGeom>
                <a:ln w="635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Rechte verbindingslijn 53">
                  <a:extLst>
                    <a:ext uri="{FF2B5EF4-FFF2-40B4-BE49-F238E27FC236}">
                      <a16:creationId xmlns:a16="http://schemas.microsoft.com/office/drawing/2014/main" id="{2EBCB980-1388-7248-8ED8-E2813DB015A2}"/>
                    </a:ext>
                  </a:extLst>
                </p:cNvPr>
                <p:cNvCxnSpPr>
                  <a:cxnSpLocks/>
                </p:cNvCxnSpPr>
                <p:nvPr/>
              </p:nvCxnSpPr>
              <p:spPr>
                <a:xfrm>
                  <a:off x="456184" y="6696819"/>
                  <a:ext cx="4115816" cy="0"/>
                </a:xfrm>
                <a:prstGeom prst="line">
                  <a:avLst/>
                </a:prstGeom>
                <a:ln w="635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Rechte verbindingslijn 54">
                  <a:extLst>
                    <a:ext uri="{FF2B5EF4-FFF2-40B4-BE49-F238E27FC236}">
                      <a16:creationId xmlns:a16="http://schemas.microsoft.com/office/drawing/2014/main" id="{CD938E7A-C464-7C4A-AE08-0DAEABAB1E23}"/>
                    </a:ext>
                  </a:extLst>
                </p:cNvPr>
                <p:cNvCxnSpPr>
                  <a:cxnSpLocks/>
                </p:cNvCxnSpPr>
                <p:nvPr/>
              </p:nvCxnSpPr>
              <p:spPr>
                <a:xfrm>
                  <a:off x="456184" y="7296886"/>
                  <a:ext cx="4115816" cy="0"/>
                </a:xfrm>
                <a:prstGeom prst="line">
                  <a:avLst/>
                </a:prstGeom>
                <a:ln w="635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Rechte verbindingslijn 55">
                  <a:extLst>
                    <a:ext uri="{FF2B5EF4-FFF2-40B4-BE49-F238E27FC236}">
                      <a16:creationId xmlns:a16="http://schemas.microsoft.com/office/drawing/2014/main" id="{CFF3C4D3-C1F1-A64C-B583-56C7C13DEBA1}"/>
                    </a:ext>
                  </a:extLst>
                </p:cNvPr>
                <p:cNvCxnSpPr>
                  <a:cxnSpLocks/>
                </p:cNvCxnSpPr>
                <p:nvPr/>
              </p:nvCxnSpPr>
              <p:spPr>
                <a:xfrm>
                  <a:off x="456184" y="7896953"/>
                  <a:ext cx="4115816" cy="0"/>
                </a:xfrm>
                <a:prstGeom prst="line">
                  <a:avLst/>
                </a:prstGeom>
                <a:ln w="635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Rechte verbindingslijn 56">
                  <a:extLst>
                    <a:ext uri="{FF2B5EF4-FFF2-40B4-BE49-F238E27FC236}">
                      <a16:creationId xmlns:a16="http://schemas.microsoft.com/office/drawing/2014/main" id="{E795CEF9-734C-DF4C-8827-9FDBCA4678DB}"/>
                    </a:ext>
                  </a:extLst>
                </p:cNvPr>
                <p:cNvCxnSpPr>
                  <a:cxnSpLocks/>
                </p:cNvCxnSpPr>
                <p:nvPr/>
              </p:nvCxnSpPr>
              <p:spPr>
                <a:xfrm>
                  <a:off x="456184" y="8497019"/>
                  <a:ext cx="4115816" cy="0"/>
                </a:xfrm>
                <a:prstGeom prst="line">
                  <a:avLst/>
                </a:prstGeom>
                <a:ln w="635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49" name="Rechthoek 48">
                <a:extLst>
                  <a:ext uri="{FF2B5EF4-FFF2-40B4-BE49-F238E27FC236}">
                    <a16:creationId xmlns:a16="http://schemas.microsoft.com/office/drawing/2014/main" id="{F70BBE85-4D8A-FD4E-BA96-636AB0209CBF}"/>
                  </a:ext>
                </a:extLst>
              </p:cNvPr>
              <p:cNvSpPr/>
              <p:nvPr/>
            </p:nvSpPr>
            <p:spPr>
              <a:xfrm>
                <a:off x="1212590" y="1971225"/>
                <a:ext cx="3075401" cy="1211346"/>
              </a:xfrm>
              <a:prstGeom prst="rect">
                <a:avLst/>
              </a:prstGeom>
            </p:spPr>
            <p:txBody>
              <a:bodyPr wrap="none">
                <a:spAutoFit/>
              </a:bodyPr>
              <a:lstStyle/>
              <a:p>
                <a:r>
                  <a:rPr lang="en-GB" sz="1600" b="1" dirty="0">
                    <a:solidFill>
                      <a:srgbClr val="F58024"/>
                    </a:solidFill>
                    <a:latin typeface="Verdana" panose="020B0604030504040204" pitchFamily="34" charset="0"/>
                    <a:ea typeface="Verdana" panose="020B0604030504040204" pitchFamily="34" charset="0"/>
                    <a:cs typeface="Verdana" panose="020B0604030504040204" pitchFamily="34" charset="0"/>
                  </a:rPr>
                  <a:t>CASE:</a:t>
                </a:r>
              </a:p>
            </p:txBody>
          </p:sp>
        </p:grpSp>
        <p:sp>
          <p:nvSpPr>
            <p:cNvPr id="17" name="Tekstvak 16">
              <a:extLst>
                <a:ext uri="{FF2B5EF4-FFF2-40B4-BE49-F238E27FC236}">
                  <a16:creationId xmlns:a16="http://schemas.microsoft.com/office/drawing/2014/main" id="{42A2F836-FF34-6849-AFE0-9AF36619A93C}"/>
                </a:ext>
              </a:extLst>
            </p:cNvPr>
            <p:cNvSpPr txBox="1"/>
            <p:nvPr/>
          </p:nvSpPr>
          <p:spPr>
            <a:xfrm>
              <a:off x="17991123" y="781115"/>
              <a:ext cx="622286" cy="830997"/>
            </a:xfrm>
            <a:prstGeom prst="rect">
              <a:avLst/>
            </a:prstGeom>
            <a:noFill/>
          </p:spPr>
          <p:txBody>
            <a:bodyPr wrap="none" rtlCol="0" anchor="ctr">
              <a:spAutoFit/>
            </a:bodyPr>
            <a:lstStyle/>
            <a:p>
              <a:pPr algn="ctr"/>
              <a:r>
                <a:rPr lang="en-GB" sz="4800" b="1" dirty="0">
                  <a:latin typeface="Verdana" panose="020B0604030504040204" pitchFamily="34" charset="0"/>
                  <a:ea typeface="Verdana" panose="020B0604030504040204" pitchFamily="34" charset="0"/>
                  <a:cs typeface="Verdana" panose="020B0604030504040204" pitchFamily="34" charset="0"/>
                </a:rPr>
                <a:t>1</a:t>
              </a:r>
            </a:p>
          </p:txBody>
        </p:sp>
      </p:grpSp>
    </p:spTree>
    <p:extLst>
      <p:ext uri="{BB962C8B-B14F-4D97-AF65-F5344CB8AC3E}">
        <p14:creationId xmlns:p14="http://schemas.microsoft.com/office/powerpoint/2010/main" val="4081493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500"/>
                                        <p:tgtEl>
                                          <p:spTgt spid="5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44" grpId="0" animBg="1"/>
      <p:bldP spid="58" grpId="0" animBg="1"/>
      <p:bldP spid="5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ep 9">
            <a:extLst>
              <a:ext uri="{FF2B5EF4-FFF2-40B4-BE49-F238E27FC236}">
                <a16:creationId xmlns:a16="http://schemas.microsoft.com/office/drawing/2014/main" id="{610D07B5-6C20-A749-A161-39BA6953AA2F}"/>
              </a:ext>
            </a:extLst>
          </p:cNvPr>
          <p:cNvGrpSpPr/>
          <p:nvPr/>
        </p:nvGrpSpPr>
        <p:grpSpPr>
          <a:xfrm>
            <a:off x="0" y="6696819"/>
            <a:ext cx="19202400" cy="4104531"/>
            <a:chOff x="0" y="6696819"/>
            <a:chExt cx="19202400" cy="4104531"/>
          </a:xfrm>
        </p:grpSpPr>
        <p:sp>
          <p:nvSpPr>
            <p:cNvPr id="61" name="Rechthoek 60">
              <a:extLst>
                <a:ext uri="{FF2B5EF4-FFF2-40B4-BE49-F238E27FC236}">
                  <a16:creationId xmlns:a16="http://schemas.microsoft.com/office/drawing/2014/main" id="{873C012B-22F2-6C43-8477-02BDAF40F9CA}"/>
                </a:ext>
              </a:extLst>
            </p:cNvPr>
            <p:cNvSpPr/>
            <p:nvPr/>
          </p:nvSpPr>
          <p:spPr>
            <a:xfrm>
              <a:off x="0" y="6696819"/>
              <a:ext cx="19202400" cy="4104531"/>
            </a:xfrm>
            <a:prstGeom prst="rect">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3" name="Groep 62">
              <a:extLst>
                <a:ext uri="{FF2B5EF4-FFF2-40B4-BE49-F238E27FC236}">
                  <a16:creationId xmlns:a16="http://schemas.microsoft.com/office/drawing/2014/main" id="{42A56BF6-ECC9-F741-AAAE-209C90D90D02}"/>
                </a:ext>
              </a:extLst>
            </p:cNvPr>
            <p:cNvGrpSpPr/>
            <p:nvPr/>
          </p:nvGrpSpPr>
          <p:grpSpPr>
            <a:xfrm>
              <a:off x="808501" y="7848948"/>
              <a:ext cx="2383987" cy="1419766"/>
              <a:chOff x="2381237" y="6264771"/>
              <a:chExt cx="2665972" cy="1587699"/>
            </a:xfrm>
          </p:grpSpPr>
          <p:grpSp>
            <p:nvGrpSpPr>
              <p:cNvPr id="65" name="Groepeer">
                <a:extLst>
                  <a:ext uri="{FF2B5EF4-FFF2-40B4-BE49-F238E27FC236}">
                    <a16:creationId xmlns:a16="http://schemas.microsoft.com/office/drawing/2014/main" id="{7789E08A-92B3-4F4C-A0AC-24AB3DB513A0}"/>
                  </a:ext>
                </a:extLst>
              </p:cNvPr>
              <p:cNvGrpSpPr/>
              <p:nvPr/>
            </p:nvGrpSpPr>
            <p:grpSpPr>
              <a:xfrm>
                <a:off x="2631044" y="6689387"/>
                <a:ext cx="2153359" cy="1163083"/>
                <a:chOff x="0" y="0"/>
                <a:chExt cx="6860537" cy="3705546"/>
              </a:xfrm>
            </p:grpSpPr>
            <p:sp>
              <p:nvSpPr>
                <p:cNvPr id="67" name="Man">
                  <a:extLst>
                    <a:ext uri="{FF2B5EF4-FFF2-40B4-BE49-F238E27FC236}">
                      <a16:creationId xmlns:a16="http://schemas.microsoft.com/office/drawing/2014/main" id="{73AE3CB3-747C-F94E-936E-9F1F4F021509}"/>
                    </a:ext>
                  </a:extLst>
                </p:cNvPr>
                <p:cNvSpPr/>
                <p:nvPr/>
              </p:nvSpPr>
              <p:spPr>
                <a:xfrm>
                  <a:off x="5555063" y="335256"/>
                  <a:ext cx="1305475" cy="3370291"/>
                </a:xfrm>
                <a:custGeom>
                  <a:avLst/>
                  <a:gdLst/>
                  <a:ahLst/>
                  <a:cxnLst>
                    <a:cxn ang="0">
                      <a:pos x="wd2" y="hd2"/>
                    </a:cxn>
                    <a:cxn ang="5400000">
                      <a:pos x="wd2" y="hd2"/>
                    </a:cxn>
                    <a:cxn ang="10800000">
                      <a:pos x="wd2" y="hd2"/>
                    </a:cxn>
                    <a:cxn ang="16200000">
                      <a:pos x="wd2" y="hd2"/>
                    </a:cxn>
                  </a:cxnLst>
                  <a:rect l="0" t="0" r="r" b="b"/>
                  <a:pathLst>
                    <a:path w="21470" h="21502" extrusionOk="0">
                      <a:moveTo>
                        <a:pt x="10246" y="10"/>
                      </a:moveTo>
                      <a:cubicBezTo>
                        <a:pt x="9651" y="39"/>
                        <a:pt x="9052" y="142"/>
                        <a:pt x="8490" y="331"/>
                      </a:cubicBezTo>
                      <a:cubicBezTo>
                        <a:pt x="7409" y="697"/>
                        <a:pt x="7827" y="1471"/>
                        <a:pt x="7827" y="1471"/>
                      </a:cubicBezTo>
                      <a:cubicBezTo>
                        <a:pt x="7827" y="1471"/>
                        <a:pt x="7467" y="1472"/>
                        <a:pt x="7689" y="1837"/>
                      </a:cubicBezTo>
                      <a:cubicBezTo>
                        <a:pt x="7827" y="2069"/>
                        <a:pt x="7730" y="2122"/>
                        <a:pt x="8174" y="2197"/>
                      </a:cubicBezTo>
                      <a:cubicBezTo>
                        <a:pt x="8285" y="2477"/>
                        <a:pt x="8629" y="2493"/>
                        <a:pt x="8629" y="2983"/>
                      </a:cubicBezTo>
                      <a:cubicBezTo>
                        <a:pt x="8629" y="2988"/>
                        <a:pt x="8355" y="2978"/>
                        <a:pt x="8161" y="3134"/>
                      </a:cubicBezTo>
                      <a:cubicBezTo>
                        <a:pt x="8106" y="3177"/>
                        <a:pt x="8049" y="3322"/>
                        <a:pt x="7827" y="3359"/>
                      </a:cubicBezTo>
                      <a:cubicBezTo>
                        <a:pt x="6842" y="3542"/>
                        <a:pt x="4636" y="3731"/>
                        <a:pt x="4095" y="3941"/>
                      </a:cubicBezTo>
                      <a:cubicBezTo>
                        <a:pt x="3332" y="4237"/>
                        <a:pt x="185" y="6557"/>
                        <a:pt x="185" y="6783"/>
                      </a:cubicBezTo>
                      <a:cubicBezTo>
                        <a:pt x="185" y="7133"/>
                        <a:pt x="112" y="7369"/>
                        <a:pt x="306" y="7546"/>
                      </a:cubicBezTo>
                      <a:cubicBezTo>
                        <a:pt x="1138" y="8300"/>
                        <a:pt x="2140" y="9548"/>
                        <a:pt x="3388" y="10139"/>
                      </a:cubicBezTo>
                      <a:cubicBezTo>
                        <a:pt x="3555" y="10220"/>
                        <a:pt x="3874" y="10313"/>
                        <a:pt x="4290" y="10366"/>
                      </a:cubicBezTo>
                      <a:cubicBezTo>
                        <a:pt x="4706" y="10420"/>
                        <a:pt x="5414" y="10539"/>
                        <a:pt x="5400" y="10636"/>
                      </a:cubicBezTo>
                      <a:cubicBezTo>
                        <a:pt x="5261" y="11507"/>
                        <a:pt x="4984" y="13595"/>
                        <a:pt x="4775" y="14591"/>
                      </a:cubicBezTo>
                      <a:cubicBezTo>
                        <a:pt x="4637" y="15242"/>
                        <a:pt x="4526" y="15984"/>
                        <a:pt x="4429" y="16447"/>
                      </a:cubicBezTo>
                      <a:cubicBezTo>
                        <a:pt x="4262" y="17244"/>
                        <a:pt x="4221" y="18180"/>
                        <a:pt x="3666" y="19165"/>
                      </a:cubicBezTo>
                      <a:cubicBezTo>
                        <a:pt x="3416" y="19617"/>
                        <a:pt x="2972" y="20214"/>
                        <a:pt x="3250" y="20214"/>
                      </a:cubicBezTo>
                      <a:cubicBezTo>
                        <a:pt x="2833" y="20612"/>
                        <a:pt x="1236" y="20827"/>
                        <a:pt x="432" y="20913"/>
                      </a:cubicBezTo>
                      <a:cubicBezTo>
                        <a:pt x="154" y="20940"/>
                        <a:pt x="-25" y="21043"/>
                        <a:pt x="3" y="21156"/>
                      </a:cubicBezTo>
                      <a:lnTo>
                        <a:pt x="29" y="21225"/>
                      </a:lnTo>
                      <a:cubicBezTo>
                        <a:pt x="43" y="21311"/>
                        <a:pt x="324" y="21344"/>
                        <a:pt x="393" y="21344"/>
                      </a:cubicBezTo>
                      <a:cubicBezTo>
                        <a:pt x="837" y="21376"/>
                        <a:pt x="2207" y="21461"/>
                        <a:pt x="3206" y="21305"/>
                      </a:cubicBezTo>
                      <a:cubicBezTo>
                        <a:pt x="4371" y="21128"/>
                        <a:pt x="5857" y="21247"/>
                        <a:pt x="7008" y="21188"/>
                      </a:cubicBezTo>
                      <a:cubicBezTo>
                        <a:pt x="7355" y="21171"/>
                        <a:pt x="7398" y="20692"/>
                        <a:pt x="7259" y="20471"/>
                      </a:cubicBezTo>
                      <a:cubicBezTo>
                        <a:pt x="7218" y="20407"/>
                        <a:pt x="7134" y="20375"/>
                        <a:pt x="7134" y="20375"/>
                      </a:cubicBezTo>
                      <a:lnTo>
                        <a:pt x="7190" y="20412"/>
                      </a:lnTo>
                      <a:cubicBezTo>
                        <a:pt x="7773" y="20434"/>
                        <a:pt x="8367" y="17905"/>
                        <a:pt x="8742" y="15860"/>
                      </a:cubicBezTo>
                      <a:cubicBezTo>
                        <a:pt x="8908" y="14999"/>
                        <a:pt x="10033" y="13116"/>
                        <a:pt x="10394" y="12497"/>
                      </a:cubicBezTo>
                      <a:cubicBezTo>
                        <a:pt x="10421" y="12443"/>
                        <a:pt x="10630" y="12443"/>
                        <a:pt x="10658" y="12497"/>
                      </a:cubicBezTo>
                      <a:cubicBezTo>
                        <a:pt x="10880" y="12987"/>
                        <a:pt x="11168" y="14031"/>
                        <a:pt x="11473" y="14757"/>
                      </a:cubicBezTo>
                      <a:cubicBezTo>
                        <a:pt x="11542" y="14924"/>
                        <a:pt x="11753" y="15564"/>
                        <a:pt x="11781" y="15968"/>
                      </a:cubicBezTo>
                      <a:cubicBezTo>
                        <a:pt x="11892" y="17206"/>
                        <a:pt x="11572" y="19842"/>
                        <a:pt x="12002" y="20175"/>
                      </a:cubicBezTo>
                      <a:cubicBezTo>
                        <a:pt x="12002" y="20175"/>
                        <a:pt x="11906" y="20682"/>
                        <a:pt x="11490" y="21053"/>
                      </a:cubicBezTo>
                      <a:cubicBezTo>
                        <a:pt x="10908" y="21575"/>
                        <a:pt x="13763" y="21580"/>
                        <a:pt x="14568" y="21381"/>
                      </a:cubicBezTo>
                      <a:cubicBezTo>
                        <a:pt x="15608" y="21128"/>
                        <a:pt x="14986" y="20682"/>
                        <a:pt x="15028" y="20488"/>
                      </a:cubicBezTo>
                      <a:cubicBezTo>
                        <a:pt x="15125" y="20316"/>
                        <a:pt x="15333" y="20316"/>
                        <a:pt x="15444" y="19950"/>
                      </a:cubicBezTo>
                      <a:cubicBezTo>
                        <a:pt x="15763" y="18841"/>
                        <a:pt x="15485" y="17442"/>
                        <a:pt x="15513" y="16318"/>
                      </a:cubicBezTo>
                      <a:cubicBezTo>
                        <a:pt x="15527" y="15946"/>
                        <a:pt x="15886" y="15230"/>
                        <a:pt x="15886" y="14229"/>
                      </a:cubicBezTo>
                      <a:cubicBezTo>
                        <a:pt x="15886" y="13223"/>
                        <a:pt x="15888" y="12330"/>
                        <a:pt x="15721" y="11431"/>
                      </a:cubicBezTo>
                      <a:cubicBezTo>
                        <a:pt x="15610" y="10839"/>
                        <a:pt x="16110" y="10802"/>
                        <a:pt x="15652" y="10044"/>
                      </a:cubicBezTo>
                      <a:cubicBezTo>
                        <a:pt x="17247" y="10108"/>
                        <a:pt x="17453" y="10054"/>
                        <a:pt x="17967" y="9801"/>
                      </a:cubicBezTo>
                      <a:cubicBezTo>
                        <a:pt x="19312" y="9123"/>
                        <a:pt x="20798" y="7585"/>
                        <a:pt x="21062" y="7321"/>
                      </a:cubicBezTo>
                      <a:cubicBezTo>
                        <a:pt x="21575" y="7278"/>
                        <a:pt x="21546" y="6846"/>
                        <a:pt x="21296" y="6534"/>
                      </a:cubicBezTo>
                      <a:cubicBezTo>
                        <a:pt x="21226" y="6453"/>
                        <a:pt x="20909" y="6465"/>
                        <a:pt x="20854" y="6384"/>
                      </a:cubicBezTo>
                      <a:cubicBezTo>
                        <a:pt x="20424" y="5755"/>
                        <a:pt x="17691" y="4302"/>
                        <a:pt x="17247" y="3990"/>
                      </a:cubicBezTo>
                      <a:cubicBezTo>
                        <a:pt x="16859" y="3715"/>
                        <a:pt x="14264" y="3516"/>
                        <a:pt x="13376" y="3381"/>
                      </a:cubicBezTo>
                      <a:cubicBezTo>
                        <a:pt x="13237" y="3360"/>
                        <a:pt x="13085" y="3300"/>
                        <a:pt x="13029" y="3247"/>
                      </a:cubicBezTo>
                      <a:cubicBezTo>
                        <a:pt x="13001" y="3225"/>
                        <a:pt x="12988" y="3204"/>
                        <a:pt x="12960" y="3183"/>
                      </a:cubicBezTo>
                      <a:cubicBezTo>
                        <a:pt x="12724" y="2984"/>
                        <a:pt x="12392" y="2989"/>
                        <a:pt x="12392" y="2989"/>
                      </a:cubicBezTo>
                      <a:cubicBezTo>
                        <a:pt x="12350" y="2839"/>
                        <a:pt x="12319" y="2714"/>
                        <a:pt x="12444" y="2628"/>
                      </a:cubicBezTo>
                      <a:cubicBezTo>
                        <a:pt x="12610" y="2504"/>
                        <a:pt x="12750" y="2364"/>
                        <a:pt x="12847" y="2219"/>
                      </a:cubicBezTo>
                      <a:cubicBezTo>
                        <a:pt x="13041" y="2203"/>
                        <a:pt x="13196" y="2213"/>
                        <a:pt x="13376" y="1933"/>
                      </a:cubicBezTo>
                      <a:cubicBezTo>
                        <a:pt x="13445" y="1810"/>
                        <a:pt x="13748" y="1482"/>
                        <a:pt x="13276" y="1471"/>
                      </a:cubicBezTo>
                      <a:cubicBezTo>
                        <a:pt x="13373" y="1245"/>
                        <a:pt x="13679" y="444"/>
                        <a:pt x="12500" y="272"/>
                      </a:cubicBezTo>
                      <a:cubicBezTo>
                        <a:pt x="12154" y="223"/>
                        <a:pt x="12141" y="153"/>
                        <a:pt x="11989" y="126"/>
                      </a:cubicBezTo>
                      <a:cubicBezTo>
                        <a:pt x="11434" y="23"/>
                        <a:pt x="10841" y="-20"/>
                        <a:pt x="10246" y="10"/>
                      </a:cubicBezTo>
                      <a:close/>
                      <a:moveTo>
                        <a:pt x="16042" y="6038"/>
                      </a:moveTo>
                      <a:cubicBezTo>
                        <a:pt x="16175" y="6060"/>
                        <a:pt x="16316" y="6123"/>
                        <a:pt x="16371" y="6147"/>
                      </a:cubicBezTo>
                      <a:cubicBezTo>
                        <a:pt x="17342" y="6567"/>
                        <a:pt x="18104" y="6825"/>
                        <a:pt x="18201" y="6955"/>
                      </a:cubicBezTo>
                      <a:cubicBezTo>
                        <a:pt x="18270" y="7186"/>
                        <a:pt x="18326" y="7449"/>
                        <a:pt x="18326" y="7449"/>
                      </a:cubicBezTo>
                      <a:cubicBezTo>
                        <a:pt x="18326" y="7449"/>
                        <a:pt x="17454" y="9005"/>
                        <a:pt x="17052" y="9124"/>
                      </a:cubicBezTo>
                      <a:cubicBezTo>
                        <a:pt x="16802" y="9205"/>
                        <a:pt x="15790" y="8946"/>
                        <a:pt x="15236" y="8972"/>
                      </a:cubicBezTo>
                      <a:cubicBezTo>
                        <a:pt x="15236" y="8703"/>
                        <a:pt x="15249" y="8450"/>
                        <a:pt x="15305" y="7950"/>
                      </a:cubicBezTo>
                      <a:cubicBezTo>
                        <a:pt x="15374" y="7347"/>
                        <a:pt x="15692" y="6443"/>
                        <a:pt x="15747" y="6174"/>
                      </a:cubicBezTo>
                      <a:cubicBezTo>
                        <a:pt x="15782" y="6034"/>
                        <a:pt x="15908" y="6016"/>
                        <a:pt x="16042" y="6038"/>
                      </a:cubicBezTo>
                      <a:close/>
                      <a:moveTo>
                        <a:pt x="5001" y="6053"/>
                      </a:moveTo>
                      <a:cubicBezTo>
                        <a:pt x="5137" y="6043"/>
                        <a:pt x="5286" y="6074"/>
                        <a:pt x="5317" y="6131"/>
                      </a:cubicBezTo>
                      <a:cubicBezTo>
                        <a:pt x="5456" y="6389"/>
                        <a:pt x="5454" y="6740"/>
                        <a:pt x="5551" y="7133"/>
                      </a:cubicBezTo>
                      <a:cubicBezTo>
                        <a:pt x="5704" y="7752"/>
                        <a:pt x="5968" y="8369"/>
                        <a:pt x="5898" y="8735"/>
                      </a:cubicBezTo>
                      <a:cubicBezTo>
                        <a:pt x="5870" y="8918"/>
                        <a:pt x="5912" y="9091"/>
                        <a:pt x="5898" y="9107"/>
                      </a:cubicBezTo>
                      <a:cubicBezTo>
                        <a:pt x="5898" y="9107"/>
                        <a:pt x="5413" y="9295"/>
                        <a:pt x="5205" y="9322"/>
                      </a:cubicBezTo>
                      <a:cubicBezTo>
                        <a:pt x="4899" y="9355"/>
                        <a:pt x="4593" y="9462"/>
                        <a:pt x="4537" y="9430"/>
                      </a:cubicBezTo>
                      <a:cubicBezTo>
                        <a:pt x="4149" y="9150"/>
                        <a:pt x="3152" y="7622"/>
                        <a:pt x="3042" y="7385"/>
                      </a:cubicBezTo>
                      <a:cubicBezTo>
                        <a:pt x="3097" y="7251"/>
                        <a:pt x="3139" y="7062"/>
                        <a:pt x="3167" y="6965"/>
                      </a:cubicBezTo>
                      <a:cubicBezTo>
                        <a:pt x="3181" y="6922"/>
                        <a:pt x="3206" y="6884"/>
                        <a:pt x="3276" y="6852"/>
                      </a:cubicBezTo>
                      <a:cubicBezTo>
                        <a:pt x="3539" y="6701"/>
                        <a:pt x="4330" y="6260"/>
                        <a:pt x="4871" y="6077"/>
                      </a:cubicBezTo>
                      <a:cubicBezTo>
                        <a:pt x="4909" y="6063"/>
                        <a:pt x="4955" y="6057"/>
                        <a:pt x="5001" y="6053"/>
                      </a:cubicBezTo>
                      <a:close/>
                    </a:path>
                  </a:pathLst>
                </a:custGeom>
                <a:solidFill>
                  <a:schemeClr val="tx1"/>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3200"/>
                </a:p>
              </p:txBody>
            </p:sp>
            <p:sp>
              <p:nvSpPr>
                <p:cNvPr id="68" name="Vrouw">
                  <a:extLst>
                    <a:ext uri="{FF2B5EF4-FFF2-40B4-BE49-F238E27FC236}">
                      <a16:creationId xmlns:a16="http://schemas.microsoft.com/office/drawing/2014/main" id="{28A48421-C463-314A-84E6-386B67BE44B3}"/>
                    </a:ext>
                  </a:extLst>
                </p:cNvPr>
                <p:cNvSpPr/>
                <p:nvPr/>
              </p:nvSpPr>
              <p:spPr>
                <a:xfrm>
                  <a:off x="-1" y="333772"/>
                  <a:ext cx="1346879" cy="3371775"/>
                </a:xfrm>
                <a:custGeom>
                  <a:avLst/>
                  <a:gdLst/>
                  <a:ahLst/>
                  <a:cxnLst>
                    <a:cxn ang="0">
                      <a:pos x="wd2" y="hd2"/>
                    </a:cxn>
                    <a:cxn ang="5400000">
                      <a:pos x="wd2" y="hd2"/>
                    </a:cxn>
                    <a:cxn ang="10800000">
                      <a:pos x="wd2" y="hd2"/>
                    </a:cxn>
                    <a:cxn ang="16200000">
                      <a:pos x="wd2" y="hd2"/>
                    </a:cxn>
                  </a:cxnLst>
                  <a:rect l="0" t="0" r="r" b="b"/>
                  <a:pathLst>
                    <a:path w="21387" h="21451" extrusionOk="0">
                      <a:moveTo>
                        <a:pt x="10767" y="3"/>
                      </a:moveTo>
                      <a:cubicBezTo>
                        <a:pt x="10163" y="-15"/>
                        <a:pt x="9173" y="50"/>
                        <a:pt x="8379" y="485"/>
                      </a:cubicBezTo>
                      <a:cubicBezTo>
                        <a:pt x="7869" y="770"/>
                        <a:pt x="7992" y="989"/>
                        <a:pt x="7147" y="1709"/>
                      </a:cubicBezTo>
                      <a:cubicBezTo>
                        <a:pt x="6047" y="2649"/>
                        <a:pt x="7909" y="2821"/>
                        <a:pt x="6636" y="3320"/>
                      </a:cubicBezTo>
                      <a:cubicBezTo>
                        <a:pt x="6113" y="3525"/>
                        <a:pt x="6502" y="3869"/>
                        <a:pt x="6502" y="3869"/>
                      </a:cubicBezTo>
                      <a:cubicBezTo>
                        <a:pt x="6394" y="3885"/>
                        <a:pt x="6207" y="3880"/>
                        <a:pt x="6099" y="3896"/>
                      </a:cubicBezTo>
                      <a:cubicBezTo>
                        <a:pt x="5550" y="3950"/>
                        <a:pt x="4864" y="4024"/>
                        <a:pt x="4314" y="4395"/>
                      </a:cubicBezTo>
                      <a:cubicBezTo>
                        <a:pt x="3537" y="4916"/>
                        <a:pt x="1662" y="6006"/>
                        <a:pt x="254" y="6893"/>
                      </a:cubicBezTo>
                      <a:cubicBezTo>
                        <a:pt x="241" y="6904"/>
                        <a:pt x="226" y="6914"/>
                        <a:pt x="212" y="6920"/>
                      </a:cubicBezTo>
                      <a:cubicBezTo>
                        <a:pt x="186" y="6941"/>
                        <a:pt x="160" y="6962"/>
                        <a:pt x="133" y="6978"/>
                      </a:cubicBezTo>
                      <a:cubicBezTo>
                        <a:pt x="-28" y="7113"/>
                        <a:pt x="-54" y="7253"/>
                        <a:pt x="120" y="7398"/>
                      </a:cubicBezTo>
                      <a:cubicBezTo>
                        <a:pt x="402" y="7629"/>
                        <a:pt x="494" y="7843"/>
                        <a:pt x="883" y="8241"/>
                      </a:cubicBezTo>
                      <a:cubicBezTo>
                        <a:pt x="1258" y="8633"/>
                        <a:pt x="2132" y="9064"/>
                        <a:pt x="2789" y="9483"/>
                      </a:cubicBezTo>
                      <a:cubicBezTo>
                        <a:pt x="2950" y="9591"/>
                        <a:pt x="2935" y="9681"/>
                        <a:pt x="3351" y="9923"/>
                      </a:cubicBezTo>
                      <a:cubicBezTo>
                        <a:pt x="3579" y="10057"/>
                        <a:pt x="3967" y="10040"/>
                        <a:pt x="3820" y="10040"/>
                      </a:cubicBezTo>
                      <a:cubicBezTo>
                        <a:pt x="4182" y="10051"/>
                        <a:pt x="4546" y="10004"/>
                        <a:pt x="4532" y="10025"/>
                      </a:cubicBezTo>
                      <a:cubicBezTo>
                        <a:pt x="4331" y="10627"/>
                        <a:pt x="4437" y="11347"/>
                        <a:pt x="4692" y="12094"/>
                      </a:cubicBezTo>
                      <a:cubicBezTo>
                        <a:pt x="4839" y="12561"/>
                        <a:pt x="6473" y="15069"/>
                        <a:pt x="6527" y="15493"/>
                      </a:cubicBezTo>
                      <a:cubicBezTo>
                        <a:pt x="6688" y="17357"/>
                        <a:pt x="7279" y="18781"/>
                        <a:pt x="7641" y="19603"/>
                      </a:cubicBezTo>
                      <a:cubicBezTo>
                        <a:pt x="7668" y="19651"/>
                        <a:pt x="7723" y="19673"/>
                        <a:pt x="7763" y="19673"/>
                      </a:cubicBezTo>
                      <a:cubicBezTo>
                        <a:pt x="7790" y="19673"/>
                        <a:pt x="7857" y="19684"/>
                        <a:pt x="7951" y="19700"/>
                      </a:cubicBezTo>
                      <a:cubicBezTo>
                        <a:pt x="7965" y="20098"/>
                        <a:pt x="8258" y="20001"/>
                        <a:pt x="7775" y="20313"/>
                      </a:cubicBezTo>
                      <a:cubicBezTo>
                        <a:pt x="7494" y="20495"/>
                        <a:pt x="6838" y="20688"/>
                        <a:pt x="6891" y="21026"/>
                      </a:cubicBezTo>
                      <a:cubicBezTo>
                        <a:pt x="6905" y="21150"/>
                        <a:pt x="6973" y="21215"/>
                        <a:pt x="7214" y="21307"/>
                      </a:cubicBezTo>
                      <a:cubicBezTo>
                        <a:pt x="7536" y="21419"/>
                        <a:pt x="8649" y="21585"/>
                        <a:pt x="9694" y="21268"/>
                      </a:cubicBezTo>
                      <a:cubicBezTo>
                        <a:pt x="10231" y="21107"/>
                        <a:pt x="9893" y="20801"/>
                        <a:pt x="10000" y="20672"/>
                      </a:cubicBezTo>
                      <a:cubicBezTo>
                        <a:pt x="10148" y="20511"/>
                        <a:pt x="10348" y="20420"/>
                        <a:pt x="10214" y="20027"/>
                      </a:cubicBezTo>
                      <a:cubicBezTo>
                        <a:pt x="10187" y="19947"/>
                        <a:pt x="10096" y="19803"/>
                        <a:pt x="10042" y="19690"/>
                      </a:cubicBezTo>
                      <a:cubicBezTo>
                        <a:pt x="10176" y="19669"/>
                        <a:pt x="10281" y="19642"/>
                        <a:pt x="10281" y="19609"/>
                      </a:cubicBezTo>
                      <a:cubicBezTo>
                        <a:pt x="10294" y="19174"/>
                        <a:pt x="10309" y="18942"/>
                        <a:pt x="10268" y="18287"/>
                      </a:cubicBezTo>
                      <a:cubicBezTo>
                        <a:pt x="10228" y="17798"/>
                        <a:pt x="10243" y="17454"/>
                        <a:pt x="10176" y="16944"/>
                      </a:cubicBezTo>
                      <a:cubicBezTo>
                        <a:pt x="10109" y="16390"/>
                        <a:pt x="10015" y="16449"/>
                        <a:pt x="9908" y="15896"/>
                      </a:cubicBezTo>
                      <a:cubicBezTo>
                        <a:pt x="9868" y="15660"/>
                        <a:pt x="9825" y="15434"/>
                        <a:pt x="9879" y="15193"/>
                      </a:cubicBezTo>
                      <a:cubicBezTo>
                        <a:pt x="9892" y="15101"/>
                        <a:pt x="9987" y="14456"/>
                        <a:pt x="10000" y="14365"/>
                      </a:cubicBezTo>
                      <a:cubicBezTo>
                        <a:pt x="10027" y="13312"/>
                        <a:pt x="10097" y="12899"/>
                        <a:pt x="10231" y="11852"/>
                      </a:cubicBezTo>
                      <a:cubicBezTo>
                        <a:pt x="10257" y="11766"/>
                        <a:pt x="10376" y="11717"/>
                        <a:pt x="10469" y="11803"/>
                      </a:cubicBezTo>
                      <a:cubicBezTo>
                        <a:pt x="11207" y="12464"/>
                        <a:pt x="11555" y="12812"/>
                        <a:pt x="12145" y="13452"/>
                      </a:cubicBezTo>
                      <a:cubicBezTo>
                        <a:pt x="12615" y="13962"/>
                        <a:pt x="13770" y="15290"/>
                        <a:pt x="13851" y="15532"/>
                      </a:cubicBezTo>
                      <a:cubicBezTo>
                        <a:pt x="13985" y="15978"/>
                        <a:pt x="14184" y="16417"/>
                        <a:pt x="14345" y="16965"/>
                      </a:cubicBezTo>
                      <a:cubicBezTo>
                        <a:pt x="14640" y="17948"/>
                        <a:pt x="15661" y="19270"/>
                        <a:pt x="15795" y="19517"/>
                      </a:cubicBezTo>
                      <a:cubicBezTo>
                        <a:pt x="15822" y="19565"/>
                        <a:pt x="15834" y="19592"/>
                        <a:pt x="15874" y="19630"/>
                      </a:cubicBezTo>
                      <a:cubicBezTo>
                        <a:pt x="15888" y="19640"/>
                        <a:pt x="16007" y="19658"/>
                        <a:pt x="16168" y="19663"/>
                      </a:cubicBezTo>
                      <a:cubicBezTo>
                        <a:pt x="16221" y="19851"/>
                        <a:pt x="16234" y="20173"/>
                        <a:pt x="15912" y="20420"/>
                      </a:cubicBezTo>
                      <a:cubicBezTo>
                        <a:pt x="15631" y="20641"/>
                        <a:pt x="16113" y="20946"/>
                        <a:pt x="16113" y="20946"/>
                      </a:cubicBezTo>
                      <a:cubicBezTo>
                        <a:pt x="16408" y="21042"/>
                        <a:pt x="16743" y="21091"/>
                        <a:pt x="17186" y="21080"/>
                      </a:cubicBezTo>
                      <a:cubicBezTo>
                        <a:pt x="17615" y="21075"/>
                        <a:pt x="17884" y="21161"/>
                        <a:pt x="17978" y="21187"/>
                      </a:cubicBezTo>
                      <a:cubicBezTo>
                        <a:pt x="18031" y="21204"/>
                        <a:pt x="18057" y="21209"/>
                        <a:pt x="18057" y="21209"/>
                      </a:cubicBezTo>
                      <a:cubicBezTo>
                        <a:pt x="18057" y="21209"/>
                        <a:pt x="19373" y="21440"/>
                        <a:pt x="20848" y="21344"/>
                      </a:cubicBezTo>
                      <a:cubicBezTo>
                        <a:pt x="21478" y="21317"/>
                        <a:pt x="21546" y="21161"/>
                        <a:pt x="21104" y="20946"/>
                      </a:cubicBezTo>
                      <a:cubicBezTo>
                        <a:pt x="20447" y="20618"/>
                        <a:pt x="19682" y="20571"/>
                        <a:pt x="19361" y="20367"/>
                      </a:cubicBezTo>
                      <a:cubicBezTo>
                        <a:pt x="18771" y="19991"/>
                        <a:pt x="18409" y="19910"/>
                        <a:pt x="18288" y="19620"/>
                      </a:cubicBezTo>
                      <a:cubicBezTo>
                        <a:pt x="18449" y="19598"/>
                        <a:pt x="18543" y="19583"/>
                        <a:pt x="18543" y="19583"/>
                      </a:cubicBezTo>
                      <a:cubicBezTo>
                        <a:pt x="18543" y="19583"/>
                        <a:pt x="18461" y="19087"/>
                        <a:pt x="18368" y="18765"/>
                      </a:cubicBezTo>
                      <a:cubicBezTo>
                        <a:pt x="18126" y="17922"/>
                        <a:pt x="18046" y="17332"/>
                        <a:pt x="17965" y="16870"/>
                      </a:cubicBezTo>
                      <a:cubicBezTo>
                        <a:pt x="17831" y="16053"/>
                        <a:pt x="17360" y="15671"/>
                        <a:pt x="17253" y="15402"/>
                      </a:cubicBezTo>
                      <a:cubicBezTo>
                        <a:pt x="16851" y="14452"/>
                        <a:pt x="16690" y="14372"/>
                        <a:pt x="16449" y="13378"/>
                      </a:cubicBezTo>
                      <a:cubicBezTo>
                        <a:pt x="16408" y="13195"/>
                        <a:pt x="16221" y="11911"/>
                        <a:pt x="15912" y="11159"/>
                      </a:cubicBezTo>
                      <a:cubicBezTo>
                        <a:pt x="15738" y="10734"/>
                        <a:pt x="15405" y="10370"/>
                        <a:pt x="15137" y="9967"/>
                      </a:cubicBezTo>
                      <a:cubicBezTo>
                        <a:pt x="15218" y="10096"/>
                        <a:pt x="15269" y="9913"/>
                        <a:pt x="15564" y="9886"/>
                      </a:cubicBezTo>
                      <a:cubicBezTo>
                        <a:pt x="16208" y="9832"/>
                        <a:pt x="16476" y="9686"/>
                        <a:pt x="16838" y="9498"/>
                      </a:cubicBezTo>
                      <a:cubicBezTo>
                        <a:pt x="17723" y="9020"/>
                        <a:pt x="20312" y="7812"/>
                        <a:pt x="20714" y="7469"/>
                      </a:cubicBezTo>
                      <a:cubicBezTo>
                        <a:pt x="20888" y="7318"/>
                        <a:pt x="21195" y="7000"/>
                        <a:pt x="21208" y="6839"/>
                      </a:cubicBezTo>
                      <a:cubicBezTo>
                        <a:pt x="21222" y="6646"/>
                        <a:pt x="20727" y="6421"/>
                        <a:pt x="20580" y="6292"/>
                      </a:cubicBezTo>
                      <a:cubicBezTo>
                        <a:pt x="20379" y="6120"/>
                        <a:pt x="19881" y="5825"/>
                        <a:pt x="19599" y="5669"/>
                      </a:cubicBezTo>
                      <a:cubicBezTo>
                        <a:pt x="18889" y="5277"/>
                        <a:pt x="18528" y="5179"/>
                        <a:pt x="17496" y="4690"/>
                      </a:cubicBezTo>
                      <a:cubicBezTo>
                        <a:pt x="17335" y="4615"/>
                        <a:pt x="16586" y="4008"/>
                        <a:pt x="15862" y="3884"/>
                      </a:cubicBezTo>
                      <a:cubicBezTo>
                        <a:pt x="15192" y="3766"/>
                        <a:pt x="13968" y="3767"/>
                        <a:pt x="13968" y="3767"/>
                      </a:cubicBezTo>
                      <a:cubicBezTo>
                        <a:pt x="14116" y="3536"/>
                        <a:pt x="13620" y="3418"/>
                        <a:pt x="13620" y="3149"/>
                      </a:cubicBezTo>
                      <a:cubicBezTo>
                        <a:pt x="13620" y="2607"/>
                        <a:pt x="15057" y="2853"/>
                        <a:pt x="13729" y="1365"/>
                      </a:cubicBezTo>
                      <a:cubicBezTo>
                        <a:pt x="13595" y="1220"/>
                        <a:pt x="13324" y="554"/>
                        <a:pt x="12426" y="334"/>
                      </a:cubicBezTo>
                      <a:cubicBezTo>
                        <a:pt x="12305" y="302"/>
                        <a:pt x="12051" y="279"/>
                        <a:pt x="11957" y="236"/>
                      </a:cubicBezTo>
                      <a:cubicBezTo>
                        <a:pt x="11796" y="172"/>
                        <a:pt x="11555" y="87"/>
                        <a:pt x="11219" y="38"/>
                      </a:cubicBezTo>
                      <a:cubicBezTo>
                        <a:pt x="11126" y="25"/>
                        <a:pt x="10968" y="9"/>
                        <a:pt x="10767" y="3"/>
                      </a:cubicBezTo>
                      <a:close/>
                      <a:moveTo>
                        <a:pt x="15514" y="5645"/>
                      </a:moveTo>
                      <a:cubicBezTo>
                        <a:pt x="15647" y="5640"/>
                        <a:pt x="15796" y="5665"/>
                        <a:pt x="15967" y="5723"/>
                      </a:cubicBezTo>
                      <a:cubicBezTo>
                        <a:pt x="16731" y="5981"/>
                        <a:pt x="18812" y="6904"/>
                        <a:pt x="18812" y="7022"/>
                      </a:cubicBezTo>
                      <a:cubicBezTo>
                        <a:pt x="18812" y="7113"/>
                        <a:pt x="18490" y="7365"/>
                        <a:pt x="17806" y="7838"/>
                      </a:cubicBezTo>
                      <a:cubicBezTo>
                        <a:pt x="17350" y="8155"/>
                        <a:pt x="16894" y="8365"/>
                        <a:pt x="16264" y="8763"/>
                      </a:cubicBezTo>
                      <a:cubicBezTo>
                        <a:pt x="16224" y="8790"/>
                        <a:pt x="15967" y="8972"/>
                        <a:pt x="15686" y="8961"/>
                      </a:cubicBezTo>
                      <a:cubicBezTo>
                        <a:pt x="15686" y="8961"/>
                        <a:pt x="15299" y="8919"/>
                        <a:pt x="14923" y="8817"/>
                      </a:cubicBezTo>
                      <a:cubicBezTo>
                        <a:pt x="14575" y="8720"/>
                        <a:pt x="14186" y="8736"/>
                        <a:pt x="14186" y="8758"/>
                      </a:cubicBezTo>
                      <a:cubicBezTo>
                        <a:pt x="14186" y="8763"/>
                        <a:pt x="13824" y="8521"/>
                        <a:pt x="13851" y="8021"/>
                      </a:cubicBezTo>
                      <a:cubicBezTo>
                        <a:pt x="13891" y="7054"/>
                        <a:pt x="14277" y="6722"/>
                        <a:pt x="14559" y="6340"/>
                      </a:cubicBezTo>
                      <a:cubicBezTo>
                        <a:pt x="14861" y="5938"/>
                        <a:pt x="15116" y="5661"/>
                        <a:pt x="15514" y="5645"/>
                      </a:cubicBezTo>
                      <a:close/>
                      <a:moveTo>
                        <a:pt x="5395" y="5887"/>
                      </a:moveTo>
                      <a:cubicBezTo>
                        <a:pt x="5545" y="5876"/>
                        <a:pt x="5689" y="5902"/>
                        <a:pt x="5722" y="6028"/>
                      </a:cubicBezTo>
                      <a:cubicBezTo>
                        <a:pt x="5749" y="6120"/>
                        <a:pt x="5832" y="6280"/>
                        <a:pt x="5886" y="6414"/>
                      </a:cubicBezTo>
                      <a:cubicBezTo>
                        <a:pt x="6060" y="6844"/>
                        <a:pt x="6366" y="6931"/>
                        <a:pt x="6393" y="7210"/>
                      </a:cubicBezTo>
                      <a:cubicBezTo>
                        <a:pt x="6527" y="8430"/>
                        <a:pt x="5806" y="8382"/>
                        <a:pt x="5404" y="8919"/>
                      </a:cubicBezTo>
                      <a:cubicBezTo>
                        <a:pt x="5337" y="8903"/>
                        <a:pt x="4707" y="8988"/>
                        <a:pt x="4130" y="9095"/>
                      </a:cubicBezTo>
                      <a:cubicBezTo>
                        <a:pt x="3419" y="8778"/>
                        <a:pt x="3068" y="7651"/>
                        <a:pt x="2559" y="7281"/>
                      </a:cubicBezTo>
                      <a:cubicBezTo>
                        <a:pt x="2291" y="7082"/>
                        <a:pt x="3164" y="6834"/>
                        <a:pt x="3807" y="6544"/>
                      </a:cubicBezTo>
                      <a:cubicBezTo>
                        <a:pt x="4304" y="6323"/>
                        <a:pt x="4516" y="6228"/>
                        <a:pt x="5052" y="5964"/>
                      </a:cubicBezTo>
                      <a:cubicBezTo>
                        <a:pt x="5092" y="5946"/>
                        <a:pt x="5246" y="5898"/>
                        <a:pt x="5395" y="5887"/>
                      </a:cubicBezTo>
                      <a:close/>
                    </a:path>
                  </a:pathLst>
                </a:custGeom>
                <a:solidFill>
                  <a:schemeClr val="tx1"/>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3200"/>
                </a:p>
              </p:txBody>
            </p:sp>
            <p:sp>
              <p:nvSpPr>
                <p:cNvPr id="69" name="School">
                  <a:extLst>
                    <a:ext uri="{FF2B5EF4-FFF2-40B4-BE49-F238E27FC236}">
                      <a16:creationId xmlns:a16="http://schemas.microsoft.com/office/drawing/2014/main" id="{C2BD7368-68BD-1341-9913-3D2E3AC5F00F}"/>
                    </a:ext>
                  </a:extLst>
                </p:cNvPr>
                <p:cNvSpPr/>
                <p:nvPr/>
              </p:nvSpPr>
              <p:spPr>
                <a:xfrm>
                  <a:off x="1650990" y="0"/>
                  <a:ext cx="3599963" cy="3370291"/>
                </a:xfrm>
                <a:custGeom>
                  <a:avLst/>
                  <a:gdLst/>
                  <a:ahLst/>
                  <a:cxnLst>
                    <a:cxn ang="0">
                      <a:pos x="wd2" y="hd2"/>
                    </a:cxn>
                    <a:cxn ang="5400000">
                      <a:pos x="wd2" y="hd2"/>
                    </a:cxn>
                    <a:cxn ang="10800000">
                      <a:pos x="wd2" y="hd2"/>
                    </a:cxn>
                    <a:cxn ang="16200000">
                      <a:pos x="wd2" y="hd2"/>
                    </a:cxn>
                  </a:cxnLst>
                  <a:rect l="0" t="0" r="r" b="b"/>
                  <a:pathLst>
                    <a:path w="21600" h="21594" extrusionOk="0">
                      <a:moveTo>
                        <a:pt x="11838" y="1"/>
                      </a:moveTo>
                      <a:cubicBezTo>
                        <a:pt x="11451" y="20"/>
                        <a:pt x="11064" y="444"/>
                        <a:pt x="10677" y="58"/>
                      </a:cubicBezTo>
                      <a:cubicBezTo>
                        <a:pt x="10677" y="193"/>
                        <a:pt x="10677" y="375"/>
                        <a:pt x="10677" y="559"/>
                      </a:cubicBezTo>
                      <a:lnTo>
                        <a:pt x="10677" y="1177"/>
                      </a:lnTo>
                      <a:lnTo>
                        <a:pt x="10677" y="2404"/>
                      </a:lnTo>
                      <a:lnTo>
                        <a:pt x="7941" y="3999"/>
                      </a:lnTo>
                      <a:lnTo>
                        <a:pt x="5624" y="3999"/>
                      </a:lnTo>
                      <a:lnTo>
                        <a:pt x="5624" y="5805"/>
                      </a:lnTo>
                      <a:lnTo>
                        <a:pt x="0" y="5805"/>
                      </a:lnTo>
                      <a:lnTo>
                        <a:pt x="0" y="7219"/>
                      </a:lnTo>
                      <a:lnTo>
                        <a:pt x="21600" y="7219"/>
                      </a:lnTo>
                      <a:lnTo>
                        <a:pt x="21600" y="5805"/>
                      </a:lnTo>
                      <a:lnTo>
                        <a:pt x="15976" y="5805"/>
                      </a:lnTo>
                      <a:lnTo>
                        <a:pt x="15976" y="3999"/>
                      </a:lnTo>
                      <a:lnTo>
                        <a:pt x="13660" y="3999"/>
                      </a:lnTo>
                      <a:lnTo>
                        <a:pt x="10925" y="2404"/>
                      </a:lnTo>
                      <a:lnTo>
                        <a:pt x="10925" y="1325"/>
                      </a:lnTo>
                      <a:cubicBezTo>
                        <a:pt x="11358" y="1431"/>
                        <a:pt x="11792" y="847"/>
                        <a:pt x="12226" y="1278"/>
                      </a:cubicBezTo>
                      <a:cubicBezTo>
                        <a:pt x="12226" y="979"/>
                        <a:pt x="12226" y="460"/>
                        <a:pt x="12226" y="161"/>
                      </a:cubicBezTo>
                      <a:cubicBezTo>
                        <a:pt x="12097" y="32"/>
                        <a:pt x="11967" y="-6"/>
                        <a:pt x="11838" y="1"/>
                      </a:cubicBezTo>
                      <a:close/>
                      <a:moveTo>
                        <a:pt x="10800" y="3999"/>
                      </a:moveTo>
                      <a:cubicBezTo>
                        <a:pt x="11375" y="3999"/>
                        <a:pt x="11841" y="4497"/>
                        <a:pt x="11841" y="5111"/>
                      </a:cubicBezTo>
                      <a:cubicBezTo>
                        <a:pt x="11841" y="5725"/>
                        <a:pt x="11375" y="6223"/>
                        <a:pt x="10800" y="6223"/>
                      </a:cubicBezTo>
                      <a:cubicBezTo>
                        <a:pt x="10225" y="6223"/>
                        <a:pt x="9760" y="5725"/>
                        <a:pt x="9760" y="5111"/>
                      </a:cubicBezTo>
                      <a:cubicBezTo>
                        <a:pt x="9760" y="4497"/>
                        <a:pt x="10225" y="3999"/>
                        <a:pt x="10800" y="3999"/>
                      </a:cubicBezTo>
                      <a:close/>
                      <a:moveTo>
                        <a:pt x="494" y="7753"/>
                      </a:moveTo>
                      <a:lnTo>
                        <a:pt x="494" y="21594"/>
                      </a:lnTo>
                      <a:lnTo>
                        <a:pt x="7305" y="21594"/>
                      </a:lnTo>
                      <a:lnTo>
                        <a:pt x="7305" y="20913"/>
                      </a:lnTo>
                      <a:lnTo>
                        <a:pt x="8005" y="20913"/>
                      </a:lnTo>
                      <a:lnTo>
                        <a:pt x="8005" y="20205"/>
                      </a:lnTo>
                      <a:lnTo>
                        <a:pt x="8704" y="20205"/>
                      </a:lnTo>
                      <a:lnTo>
                        <a:pt x="8704" y="19498"/>
                      </a:lnTo>
                      <a:lnTo>
                        <a:pt x="9200" y="19498"/>
                      </a:lnTo>
                      <a:lnTo>
                        <a:pt x="9200" y="16916"/>
                      </a:lnTo>
                      <a:lnTo>
                        <a:pt x="8461" y="16916"/>
                      </a:lnTo>
                      <a:lnTo>
                        <a:pt x="10786" y="15561"/>
                      </a:lnTo>
                      <a:lnTo>
                        <a:pt x="13110" y="16916"/>
                      </a:lnTo>
                      <a:lnTo>
                        <a:pt x="12401" y="16916"/>
                      </a:lnTo>
                      <a:lnTo>
                        <a:pt x="12401" y="19498"/>
                      </a:lnTo>
                      <a:lnTo>
                        <a:pt x="12898" y="19498"/>
                      </a:lnTo>
                      <a:lnTo>
                        <a:pt x="12898" y="20205"/>
                      </a:lnTo>
                      <a:lnTo>
                        <a:pt x="13596" y="20205"/>
                      </a:lnTo>
                      <a:lnTo>
                        <a:pt x="13596" y="20913"/>
                      </a:lnTo>
                      <a:lnTo>
                        <a:pt x="14295" y="20913"/>
                      </a:lnTo>
                      <a:lnTo>
                        <a:pt x="14295" y="21594"/>
                      </a:lnTo>
                      <a:lnTo>
                        <a:pt x="21107" y="21594"/>
                      </a:lnTo>
                      <a:lnTo>
                        <a:pt x="21107" y="7753"/>
                      </a:lnTo>
                      <a:lnTo>
                        <a:pt x="494" y="7753"/>
                      </a:lnTo>
                      <a:close/>
                      <a:moveTo>
                        <a:pt x="1801" y="9133"/>
                      </a:moveTo>
                      <a:lnTo>
                        <a:pt x="4293" y="9133"/>
                      </a:lnTo>
                      <a:lnTo>
                        <a:pt x="4293" y="11148"/>
                      </a:lnTo>
                      <a:lnTo>
                        <a:pt x="1801" y="11148"/>
                      </a:lnTo>
                      <a:lnTo>
                        <a:pt x="1801" y="9133"/>
                      </a:lnTo>
                      <a:close/>
                      <a:moveTo>
                        <a:pt x="5670" y="9133"/>
                      </a:moveTo>
                      <a:lnTo>
                        <a:pt x="8162" y="9133"/>
                      </a:lnTo>
                      <a:lnTo>
                        <a:pt x="8162" y="11148"/>
                      </a:lnTo>
                      <a:lnTo>
                        <a:pt x="5670" y="11148"/>
                      </a:lnTo>
                      <a:lnTo>
                        <a:pt x="5670" y="9133"/>
                      </a:lnTo>
                      <a:close/>
                      <a:moveTo>
                        <a:pt x="9539" y="9133"/>
                      </a:moveTo>
                      <a:lnTo>
                        <a:pt x="12032" y="9133"/>
                      </a:lnTo>
                      <a:lnTo>
                        <a:pt x="12032" y="11148"/>
                      </a:lnTo>
                      <a:lnTo>
                        <a:pt x="9539" y="11148"/>
                      </a:lnTo>
                      <a:lnTo>
                        <a:pt x="9539" y="9133"/>
                      </a:lnTo>
                      <a:close/>
                      <a:moveTo>
                        <a:pt x="13411" y="9133"/>
                      </a:moveTo>
                      <a:lnTo>
                        <a:pt x="15901" y="9133"/>
                      </a:lnTo>
                      <a:lnTo>
                        <a:pt x="15901" y="11148"/>
                      </a:lnTo>
                      <a:lnTo>
                        <a:pt x="13411" y="11148"/>
                      </a:lnTo>
                      <a:lnTo>
                        <a:pt x="13411" y="9133"/>
                      </a:lnTo>
                      <a:close/>
                      <a:moveTo>
                        <a:pt x="17280" y="9133"/>
                      </a:moveTo>
                      <a:lnTo>
                        <a:pt x="19771" y="9133"/>
                      </a:lnTo>
                      <a:lnTo>
                        <a:pt x="19771" y="11148"/>
                      </a:lnTo>
                      <a:lnTo>
                        <a:pt x="17280" y="11148"/>
                      </a:lnTo>
                      <a:lnTo>
                        <a:pt x="17280" y="9133"/>
                      </a:lnTo>
                      <a:close/>
                      <a:moveTo>
                        <a:pt x="1801" y="13025"/>
                      </a:moveTo>
                      <a:lnTo>
                        <a:pt x="4293" y="13025"/>
                      </a:lnTo>
                      <a:lnTo>
                        <a:pt x="4293" y="15040"/>
                      </a:lnTo>
                      <a:lnTo>
                        <a:pt x="1801" y="15040"/>
                      </a:lnTo>
                      <a:lnTo>
                        <a:pt x="1801" y="13025"/>
                      </a:lnTo>
                      <a:close/>
                      <a:moveTo>
                        <a:pt x="5670" y="13025"/>
                      </a:moveTo>
                      <a:lnTo>
                        <a:pt x="8162" y="13025"/>
                      </a:lnTo>
                      <a:lnTo>
                        <a:pt x="8162" y="15040"/>
                      </a:lnTo>
                      <a:lnTo>
                        <a:pt x="5670" y="15040"/>
                      </a:lnTo>
                      <a:lnTo>
                        <a:pt x="5670" y="13025"/>
                      </a:lnTo>
                      <a:close/>
                      <a:moveTo>
                        <a:pt x="9539" y="13025"/>
                      </a:moveTo>
                      <a:lnTo>
                        <a:pt x="12032" y="13025"/>
                      </a:lnTo>
                      <a:lnTo>
                        <a:pt x="12032" y="15040"/>
                      </a:lnTo>
                      <a:lnTo>
                        <a:pt x="9539" y="15040"/>
                      </a:lnTo>
                      <a:lnTo>
                        <a:pt x="9539" y="13025"/>
                      </a:lnTo>
                      <a:close/>
                      <a:moveTo>
                        <a:pt x="13411" y="13025"/>
                      </a:moveTo>
                      <a:lnTo>
                        <a:pt x="15901" y="13025"/>
                      </a:lnTo>
                      <a:lnTo>
                        <a:pt x="15901" y="15040"/>
                      </a:lnTo>
                      <a:lnTo>
                        <a:pt x="13411" y="15040"/>
                      </a:lnTo>
                      <a:lnTo>
                        <a:pt x="13411" y="13025"/>
                      </a:lnTo>
                      <a:close/>
                      <a:moveTo>
                        <a:pt x="17280" y="13025"/>
                      </a:moveTo>
                      <a:lnTo>
                        <a:pt x="19771" y="13025"/>
                      </a:lnTo>
                      <a:lnTo>
                        <a:pt x="19771" y="15040"/>
                      </a:lnTo>
                      <a:lnTo>
                        <a:pt x="17280" y="15040"/>
                      </a:lnTo>
                      <a:lnTo>
                        <a:pt x="17280" y="13025"/>
                      </a:lnTo>
                      <a:close/>
                      <a:moveTo>
                        <a:pt x="1801" y="16916"/>
                      </a:moveTo>
                      <a:lnTo>
                        <a:pt x="4293" y="16916"/>
                      </a:lnTo>
                      <a:lnTo>
                        <a:pt x="4293" y="18931"/>
                      </a:lnTo>
                      <a:lnTo>
                        <a:pt x="1801" y="18931"/>
                      </a:lnTo>
                      <a:lnTo>
                        <a:pt x="1801" y="16916"/>
                      </a:lnTo>
                      <a:close/>
                      <a:moveTo>
                        <a:pt x="5670" y="16916"/>
                      </a:moveTo>
                      <a:lnTo>
                        <a:pt x="8162" y="16916"/>
                      </a:lnTo>
                      <a:lnTo>
                        <a:pt x="8162" y="18931"/>
                      </a:lnTo>
                      <a:lnTo>
                        <a:pt x="5670" y="18931"/>
                      </a:lnTo>
                      <a:lnTo>
                        <a:pt x="5670" y="16916"/>
                      </a:lnTo>
                      <a:close/>
                      <a:moveTo>
                        <a:pt x="9733" y="16916"/>
                      </a:moveTo>
                      <a:lnTo>
                        <a:pt x="9733" y="19498"/>
                      </a:lnTo>
                      <a:lnTo>
                        <a:pt x="11868" y="19498"/>
                      </a:lnTo>
                      <a:lnTo>
                        <a:pt x="11868" y="16916"/>
                      </a:lnTo>
                      <a:lnTo>
                        <a:pt x="9733" y="16916"/>
                      </a:lnTo>
                      <a:close/>
                      <a:moveTo>
                        <a:pt x="13411" y="16916"/>
                      </a:moveTo>
                      <a:lnTo>
                        <a:pt x="15901" y="16916"/>
                      </a:lnTo>
                      <a:lnTo>
                        <a:pt x="15901" y="18931"/>
                      </a:lnTo>
                      <a:lnTo>
                        <a:pt x="13411" y="18931"/>
                      </a:lnTo>
                      <a:lnTo>
                        <a:pt x="13411" y="16916"/>
                      </a:lnTo>
                      <a:close/>
                      <a:moveTo>
                        <a:pt x="17280" y="16916"/>
                      </a:moveTo>
                      <a:lnTo>
                        <a:pt x="19771" y="16916"/>
                      </a:lnTo>
                      <a:lnTo>
                        <a:pt x="19771" y="18931"/>
                      </a:lnTo>
                      <a:lnTo>
                        <a:pt x="17280" y="18931"/>
                      </a:lnTo>
                      <a:lnTo>
                        <a:pt x="17280" y="16916"/>
                      </a:lnTo>
                      <a:close/>
                    </a:path>
                  </a:pathLst>
                </a:custGeom>
                <a:solidFill>
                  <a:schemeClr val="tx1"/>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3200"/>
                </a:p>
              </p:txBody>
            </p:sp>
          </p:grpSp>
          <p:sp>
            <p:nvSpPr>
              <p:cNvPr id="66" name="Tekstvak 65">
                <a:extLst>
                  <a:ext uri="{FF2B5EF4-FFF2-40B4-BE49-F238E27FC236}">
                    <a16:creationId xmlns:a16="http://schemas.microsoft.com/office/drawing/2014/main" id="{29D55A2D-B414-6F49-8805-83267334508D}"/>
                  </a:ext>
                </a:extLst>
              </p:cNvPr>
              <p:cNvSpPr txBox="1"/>
              <p:nvPr/>
            </p:nvSpPr>
            <p:spPr>
              <a:xfrm>
                <a:off x="2381237" y="6264771"/>
                <a:ext cx="2665972" cy="413017"/>
              </a:xfrm>
              <a:prstGeom prst="rect">
                <a:avLst/>
              </a:prstGeom>
              <a:noFill/>
            </p:spPr>
            <p:txBody>
              <a:bodyPr wrap="none" rtlCol="0">
                <a:spAutoFit/>
              </a:bodyPr>
              <a:lstStyle/>
              <a:p>
                <a:pPr algn="ctr"/>
                <a:r>
                  <a:rPr lang="en-GB" b="1" dirty="0">
                    <a:latin typeface="Verdana" panose="020B0604030504040204" pitchFamily="34" charset="0"/>
                    <a:ea typeface="Verdana" panose="020B0604030504040204" pitchFamily="34" charset="0"/>
                    <a:cs typeface="Verdana" panose="020B0604030504040204" pitchFamily="34" charset="0"/>
                  </a:rPr>
                  <a:t>COLLABORATION</a:t>
                </a:r>
              </a:p>
            </p:txBody>
          </p:sp>
        </p:grpSp>
        <p:grpSp>
          <p:nvGrpSpPr>
            <p:cNvPr id="71" name="Groep 70">
              <a:extLst>
                <a:ext uri="{FF2B5EF4-FFF2-40B4-BE49-F238E27FC236}">
                  <a16:creationId xmlns:a16="http://schemas.microsoft.com/office/drawing/2014/main" id="{E4E1709D-B8F1-3D41-8EB2-4EF3F7E727C0}"/>
                </a:ext>
              </a:extLst>
            </p:cNvPr>
            <p:cNvGrpSpPr/>
            <p:nvPr/>
          </p:nvGrpSpPr>
          <p:grpSpPr>
            <a:xfrm>
              <a:off x="7518997" y="7848947"/>
              <a:ext cx="1707519" cy="1423192"/>
              <a:chOff x="6613599" y="6264771"/>
              <a:chExt cx="1909488" cy="1591531"/>
            </a:xfrm>
          </p:grpSpPr>
          <p:sp>
            <p:nvSpPr>
              <p:cNvPr id="73" name="Wereld">
                <a:extLst>
                  <a:ext uri="{FF2B5EF4-FFF2-40B4-BE49-F238E27FC236}">
                    <a16:creationId xmlns:a16="http://schemas.microsoft.com/office/drawing/2014/main" id="{93D61A40-C6E7-6B48-9C39-500180148BC9}"/>
                  </a:ext>
                </a:extLst>
              </p:cNvPr>
              <p:cNvSpPr/>
              <p:nvPr/>
            </p:nvSpPr>
            <p:spPr>
              <a:xfrm>
                <a:off x="7037265" y="6794150"/>
                <a:ext cx="1062151" cy="106215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moveTo>
                      <a:pt x="11993" y="938"/>
                    </a:moveTo>
                    <a:cubicBezTo>
                      <a:pt x="14122" y="1194"/>
                      <a:pt x="16044" y="2125"/>
                      <a:pt x="17542" y="3512"/>
                    </a:cubicBezTo>
                    <a:cubicBezTo>
                      <a:pt x="16898" y="4108"/>
                      <a:pt x="16188" y="4611"/>
                      <a:pt x="15429" y="5012"/>
                    </a:cubicBezTo>
                    <a:cubicBezTo>
                      <a:pt x="15343" y="4850"/>
                      <a:pt x="15255" y="4689"/>
                      <a:pt x="15162" y="4531"/>
                    </a:cubicBezTo>
                    <a:cubicBezTo>
                      <a:pt x="14347" y="3140"/>
                      <a:pt x="13267" y="1918"/>
                      <a:pt x="11993" y="938"/>
                    </a:cubicBezTo>
                    <a:close/>
                    <a:moveTo>
                      <a:pt x="9560" y="943"/>
                    </a:moveTo>
                    <a:cubicBezTo>
                      <a:pt x="8289" y="1922"/>
                      <a:pt x="7211" y="3142"/>
                      <a:pt x="6397" y="4531"/>
                    </a:cubicBezTo>
                    <a:cubicBezTo>
                      <a:pt x="6308" y="4684"/>
                      <a:pt x="6222" y="4839"/>
                      <a:pt x="6139" y="4995"/>
                    </a:cubicBezTo>
                    <a:cubicBezTo>
                      <a:pt x="5392" y="4597"/>
                      <a:pt x="4693" y="4100"/>
                      <a:pt x="4058" y="3512"/>
                    </a:cubicBezTo>
                    <a:cubicBezTo>
                      <a:pt x="5545" y="2136"/>
                      <a:pt x="7450" y="1207"/>
                      <a:pt x="9560" y="943"/>
                    </a:cubicBezTo>
                    <a:close/>
                    <a:moveTo>
                      <a:pt x="10366" y="1421"/>
                    </a:moveTo>
                    <a:lnTo>
                      <a:pt x="10366" y="6141"/>
                    </a:lnTo>
                    <a:cubicBezTo>
                      <a:pt x="9165" y="6090"/>
                      <a:pt x="8002" y="5827"/>
                      <a:pt x="6920" y="5368"/>
                    </a:cubicBezTo>
                    <a:cubicBezTo>
                      <a:pt x="6992" y="5234"/>
                      <a:pt x="7066" y="5100"/>
                      <a:pt x="7143" y="4968"/>
                    </a:cubicBezTo>
                    <a:cubicBezTo>
                      <a:pt x="7960" y="3575"/>
                      <a:pt x="9062" y="2365"/>
                      <a:pt x="10366" y="1421"/>
                    </a:cubicBezTo>
                    <a:close/>
                    <a:moveTo>
                      <a:pt x="11234" y="1451"/>
                    </a:moveTo>
                    <a:cubicBezTo>
                      <a:pt x="12520" y="2391"/>
                      <a:pt x="13607" y="3589"/>
                      <a:pt x="14415" y="4968"/>
                    </a:cubicBezTo>
                    <a:cubicBezTo>
                      <a:pt x="14495" y="5104"/>
                      <a:pt x="14572" y="5244"/>
                      <a:pt x="14646" y="5383"/>
                    </a:cubicBezTo>
                    <a:cubicBezTo>
                      <a:pt x="13574" y="5833"/>
                      <a:pt x="12424" y="6090"/>
                      <a:pt x="11234" y="6141"/>
                    </a:cubicBezTo>
                    <a:lnTo>
                      <a:pt x="11234" y="1451"/>
                    </a:lnTo>
                    <a:close/>
                    <a:moveTo>
                      <a:pt x="3448" y="4128"/>
                    </a:moveTo>
                    <a:cubicBezTo>
                      <a:pt x="4152" y="4783"/>
                      <a:pt x="4928" y="5335"/>
                      <a:pt x="5759" y="5775"/>
                    </a:cubicBezTo>
                    <a:cubicBezTo>
                      <a:pt x="5120" y="7219"/>
                      <a:pt x="4759" y="8779"/>
                      <a:pt x="4701" y="10368"/>
                    </a:cubicBezTo>
                    <a:lnTo>
                      <a:pt x="876" y="10368"/>
                    </a:lnTo>
                    <a:cubicBezTo>
                      <a:pt x="979" y="7972"/>
                      <a:pt x="1935" y="5793"/>
                      <a:pt x="3448" y="4128"/>
                    </a:cubicBezTo>
                    <a:close/>
                    <a:moveTo>
                      <a:pt x="18152" y="4128"/>
                    </a:moveTo>
                    <a:cubicBezTo>
                      <a:pt x="19665" y="5793"/>
                      <a:pt x="20621" y="7972"/>
                      <a:pt x="20724" y="10368"/>
                    </a:cubicBezTo>
                    <a:lnTo>
                      <a:pt x="16858" y="10368"/>
                    </a:lnTo>
                    <a:cubicBezTo>
                      <a:pt x="16800" y="8785"/>
                      <a:pt x="16441" y="7231"/>
                      <a:pt x="15807" y="5792"/>
                    </a:cubicBezTo>
                    <a:cubicBezTo>
                      <a:pt x="16650" y="5349"/>
                      <a:pt x="17439" y="4792"/>
                      <a:pt x="18152" y="4128"/>
                    </a:cubicBezTo>
                    <a:close/>
                    <a:moveTo>
                      <a:pt x="6541" y="6148"/>
                    </a:moveTo>
                    <a:cubicBezTo>
                      <a:pt x="7739" y="6662"/>
                      <a:pt x="9031" y="6956"/>
                      <a:pt x="10366" y="7008"/>
                    </a:cubicBezTo>
                    <a:lnTo>
                      <a:pt x="10366" y="10368"/>
                    </a:lnTo>
                    <a:lnTo>
                      <a:pt x="5569" y="10368"/>
                    </a:lnTo>
                    <a:cubicBezTo>
                      <a:pt x="5626" y="8908"/>
                      <a:pt x="5956" y="7475"/>
                      <a:pt x="6541" y="6148"/>
                    </a:cubicBezTo>
                    <a:close/>
                    <a:moveTo>
                      <a:pt x="15024" y="6163"/>
                    </a:moveTo>
                    <a:cubicBezTo>
                      <a:pt x="15604" y="7486"/>
                      <a:pt x="15934" y="8914"/>
                      <a:pt x="15991" y="10368"/>
                    </a:cubicBezTo>
                    <a:lnTo>
                      <a:pt x="11234" y="10368"/>
                    </a:lnTo>
                    <a:lnTo>
                      <a:pt x="11234" y="7008"/>
                    </a:lnTo>
                    <a:cubicBezTo>
                      <a:pt x="12557" y="6956"/>
                      <a:pt x="13835" y="6668"/>
                      <a:pt x="15024" y="6163"/>
                    </a:cubicBezTo>
                    <a:close/>
                    <a:moveTo>
                      <a:pt x="876" y="11234"/>
                    </a:moveTo>
                    <a:lnTo>
                      <a:pt x="4700" y="11234"/>
                    </a:lnTo>
                    <a:cubicBezTo>
                      <a:pt x="4753" y="12849"/>
                      <a:pt x="5119" y="14437"/>
                      <a:pt x="5773" y="15903"/>
                    </a:cubicBezTo>
                    <a:cubicBezTo>
                      <a:pt x="4953" y="16335"/>
                      <a:pt x="4185" y="16876"/>
                      <a:pt x="3488" y="17518"/>
                    </a:cubicBezTo>
                    <a:cubicBezTo>
                      <a:pt x="1952" y="15847"/>
                      <a:pt x="980" y="13652"/>
                      <a:pt x="876" y="11234"/>
                    </a:cubicBezTo>
                    <a:close/>
                    <a:moveTo>
                      <a:pt x="5567" y="11234"/>
                    </a:moveTo>
                    <a:lnTo>
                      <a:pt x="10366" y="11234"/>
                    </a:lnTo>
                    <a:lnTo>
                      <a:pt x="10366" y="14676"/>
                    </a:lnTo>
                    <a:cubicBezTo>
                      <a:pt x="9036" y="14728"/>
                      <a:pt x="7749" y="15021"/>
                      <a:pt x="6554" y="15532"/>
                    </a:cubicBezTo>
                    <a:cubicBezTo>
                      <a:pt x="5955" y="14182"/>
                      <a:pt x="5619" y="12720"/>
                      <a:pt x="5567" y="11234"/>
                    </a:cubicBezTo>
                    <a:close/>
                    <a:moveTo>
                      <a:pt x="11234" y="11234"/>
                    </a:moveTo>
                    <a:lnTo>
                      <a:pt x="15992" y="11234"/>
                    </a:lnTo>
                    <a:cubicBezTo>
                      <a:pt x="15940" y="12714"/>
                      <a:pt x="15605" y="14169"/>
                      <a:pt x="15010" y="15515"/>
                    </a:cubicBezTo>
                    <a:cubicBezTo>
                      <a:pt x="13825" y="15013"/>
                      <a:pt x="12552" y="14728"/>
                      <a:pt x="11234" y="14676"/>
                    </a:cubicBezTo>
                    <a:lnTo>
                      <a:pt x="11234" y="11234"/>
                    </a:lnTo>
                    <a:close/>
                    <a:moveTo>
                      <a:pt x="16860" y="11234"/>
                    </a:moveTo>
                    <a:lnTo>
                      <a:pt x="20724" y="11234"/>
                    </a:lnTo>
                    <a:cubicBezTo>
                      <a:pt x="20620" y="13652"/>
                      <a:pt x="19648" y="15847"/>
                      <a:pt x="18112" y="17518"/>
                    </a:cubicBezTo>
                    <a:cubicBezTo>
                      <a:pt x="17406" y="16867"/>
                      <a:pt x="16627" y="16321"/>
                      <a:pt x="15795" y="15886"/>
                    </a:cubicBezTo>
                    <a:cubicBezTo>
                      <a:pt x="16444" y="14425"/>
                      <a:pt x="16807" y="12842"/>
                      <a:pt x="16860" y="11234"/>
                    </a:cubicBezTo>
                    <a:close/>
                    <a:moveTo>
                      <a:pt x="10366" y="15544"/>
                    </a:moveTo>
                    <a:lnTo>
                      <a:pt x="10366" y="20226"/>
                    </a:lnTo>
                    <a:cubicBezTo>
                      <a:pt x="9026" y="19256"/>
                      <a:pt x="7899" y="18005"/>
                      <a:pt x="7077" y="16566"/>
                    </a:cubicBezTo>
                    <a:cubicBezTo>
                      <a:pt x="7029" y="16481"/>
                      <a:pt x="6982" y="16396"/>
                      <a:pt x="6936" y="16310"/>
                    </a:cubicBezTo>
                    <a:cubicBezTo>
                      <a:pt x="8013" y="15855"/>
                      <a:pt x="9170" y="15594"/>
                      <a:pt x="10366" y="15544"/>
                    </a:cubicBezTo>
                    <a:close/>
                    <a:moveTo>
                      <a:pt x="11234" y="15544"/>
                    </a:moveTo>
                    <a:cubicBezTo>
                      <a:pt x="12418" y="15594"/>
                      <a:pt x="13563" y="15849"/>
                      <a:pt x="14631" y="16295"/>
                    </a:cubicBezTo>
                    <a:cubicBezTo>
                      <a:pt x="14582" y="16386"/>
                      <a:pt x="14532" y="16476"/>
                      <a:pt x="14480" y="16566"/>
                    </a:cubicBezTo>
                    <a:cubicBezTo>
                      <a:pt x="13667" y="17990"/>
                      <a:pt x="12556" y="19230"/>
                      <a:pt x="11234" y="20196"/>
                    </a:cubicBezTo>
                    <a:lnTo>
                      <a:pt x="11234" y="15544"/>
                    </a:lnTo>
                    <a:close/>
                    <a:moveTo>
                      <a:pt x="15415" y="16666"/>
                    </a:moveTo>
                    <a:cubicBezTo>
                      <a:pt x="16162" y="17059"/>
                      <a:pt x="16861" y="17548"/>
                      <a:pt x="17498" y="18131"/>
                    </a:cubicBezTo>
                    <a:cubicBezTo>
                      <a:pt x="16023" y="19479"/>
                      <a:pt x="14143" y="20390"/>
                      <a:pt x="12062" y="20655"/>
                    </a:cubicBezTo>
                    <a:cubicBezTo>
                      <a:pt x="13343" y="19655"/>
                      <a:pt x="14426" y="18410"/>
                      <a:pt x="15233" y="16997"/>
                    </a:cubicBezTo>
                    <a:cubicBezTo>
                      <a:pt x="15295" y="16887"/>
                      <a:pt x="15356" y="16777"/>
                      <a:pt x="15415" y="16666"/>
                    </a:cubicBezTo>
                    <a:close/>
                    <a:moveTo>
                      <a:pt x="6153" y="16683"/>
                    </a:moveTo>
                    <a:cubicBezTo>
                      <a:pt x="6209" y="16788"/>
                      <a:pt x="6267" y="16893"/>
                      <a:pt x="6326" y="16997"/>
                    </a:cubicBezTo>
                    <a:cubicBezTo>
                      <a:pt x="7132" y="18407"/>
                      <a:pt x="8212" y="19649"/>
                      <a:pt x="9489" y="20648"/>
                    </a:cubicBezTo>
                    <a:cubicBezTo>
                      <a:pt x="7428" y="20375"/>
                      <a:pt x="5565" y="19468"/>
                      <a:pt x="4102" y="18131"/>
                    </a:cubicBezTo>
                    <a:cubicBezTo>
                      <a:pt x="4730" y="17557"/>
                      <a:pt x="5418" y="17073"/>
                      <a:pt x="6153" y="16683"/>
                    </a:cubicBezTo>
                    <a:close/>
                  </a:path>
                </a:pathLst>
              </a:custGeom>
              <a:solidFill>
                <a:schemeClr val="tx1"/>
              </a:solidFill>
              <a:ln w="12700">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sz="3200"/>
              </a:p>
            </p:txBody>
          </p:sp>
          <p:sp>
            <p:nvSpPr>
              <p:cNvPr id="74" name="Tekstvak 73">
                <a:extLst>
                  <a:ext uri="{FF2B5EF4-FFF2-40B4-BE49-F238E27FC236}">
                    <a16:creationId xmlns:a16="http://schemas.microsoft.com/office/drawing/2014/main" id="{97A700DF-99FC-D742-827F-10B9DF54DB05}"/>
                  </a:ext>
                </a:extLst>
              </p:cNvPr>
              <p:cNvSpPr txBox="1"/>
              <p:nvPr/>
            </p:nvSpPr>
            <p:spPr>
              <a:xfrm>
                <a:off x="6613599" y="6264771"/>
                <a:ext cx="1909488" cy="413018"/>
              </a:xfrm>
              <a:prstGeom prst="rect">
                <a:avLst/>
              </a:prstGeom>
              <a:noFill/>
            </p:spPr>
            <p:txBody>
              <a:bodyPr wrap="none" rtlCol="0">
                <a:spAutoFit/>
              </a:bodyPr>
              <a:lstStyle/>
              <a:p>
                <a:pPr algn="ctr"/>
                <a:r>
                  <a:rPr lang="en-GB" b="1" dirty="0">
                    <a:latin typeface="Verdana" panose="020B0604030504040204" pitchFamily="34" charset="0"/>
                    <a:ea typeface="Verdana" panose="020B0604030504040204" pitchFamily="34" charset="0"/>
                    <a:cs typeface="Verdana" panose="020B0604030504040204" pitchFamily="34" charset="0"/>
                  </a:rPr>
                  <a:t>GEOGRAPHY</a:t>
                </a:r>
              </a:p>
            </p:txBody>
          </p:sp>
        </p:grpSp>
        <p:grpSp>
          <p:nvGrpSpPr>
            <p:cNvPr id="76" name="Groep 75">
              <a:extLst>
                <a:ext uri="{FF2B5EF4-FFF2-40B4-BE49-F238E27FC236}">
                  <a16:creationId xmlns:a16="http://schemas.microsoft.com/office/drawing/2014/main" id="{B341E4D2-4C1A-C04E-9E4B-ACA6341FF64E}"/>
                </a:ext>
              </a:extLst>
            </p:cNvPr>
            <p:cNvGrpSpPr/>
            <p:nvPr/>
          </p:nvGrpSpPr>
          <p:grpSpPr>
            <a:xfrm>
              <a:off x="13967735" y="7848948"/>
              <a:ext cx="943544" cy="1419766"/>
              <a:chOff x="10761117" y="6264771"/>
              <a:chExt cx="1055149" cy="1587699"/>
            </a:xfrm>
          </p:grpSpPr>
          <p:sp>
            <p:nvSpPr>
              <p:cNvPr id="78" name="Munten">
                <a:extLst>
                  <a:ext uri="{FF2B5EF4-FFF2-40B4-BE49-F238E27FC236}">
                    <a16:creationId xmlns:a16="http://schemas.microsoft.com/office/drawing/2014/main" id="{FC77ADD1-E816-5B47-B9EC-B127E197F3A5}"/>
                  </a:ext>
                </a:extLst>
              </p:cNvPr>
              <p:cNvSpPr/>
              <p:nvPr/>
            </p:nvSpPr>
            <p:spPr>
              <a:xfrm>
                <a:off x="10761117" y="6794150"/>
                <a:ext cx="1055149" cy="1058320"/>
              </a:xfrm>
              <a:custGeom>
                <a:avLst/>
                <a:gdLst/>
                <a:ahLst/>
                <a:cxnLst>
                  <a:cxn ang="0">
                    <a:pos x="wd2" y="hd2"/>
                  </a:cxn>
                  <a:cxn ang="5400000">
                    <a:pos x="wd2" y="hd2"/>
                  </a:cxn>
                  <a:cxn ang="10800000">
                    <a:pos x="wd2" y="hd2"/>
                  </a:cxn>
                  <a:cxn ang="16200000">
                    <a:pos x="wd2" y="hd2"/>
                  </a:cxn>
                </a:cxnLst>
                <a:rect l="0" t="0" r="r" b="b"/>
                <a:pathLst>
                  <a:path w="21600" h="21600" extrusionOk="0">
                    <a:moveTo>
                      <a:pt x="10801" y="0"/>
                    </a:moveTo>
                    <a:cubicBezTo>
                      <a:pt x="7949" y="0"/>
                      <a:pt x="5266" y="392"/>
                      <a:pt x="3255" y="1111"/>
                    </a:cubicBezTo>
                    <a:cubicBezTo>
                      <a:pt x="1360" y="1787"/>
                      <a:pt x="273" y="2685"/>
                      <a:pt x="273" y="3572"/>
                    </a:cubicBezTo>
                    <a:cubicBezTo>
                      <a:pt x="273" y="4460"/>
                      <a:pt x="1360" y="5360"/>
                      <a:pt x="3255" y="6035"/>
                    </a:cubicBezTo>
                    <a:cubicBezTo>
                      <a:pt x="5266" y="6749"/>
                      <a:pt x="7949" y="7147"/>
                      <a:pt x="10801" y="7147"/>
                    </a:cubicBezTo>
                    <a:cubicBezTo>
                      <a:pt x="13652" y="7147"/>
                      <a:pt x="16334" y="6754"/>
                      <a:pt x="18345" y="6035"/>
                    </a:cubicBezTo>
                    <a:cubicBezTo>
                      <a:pt x="20240" y="5360"/>
                      <a:pt x="21327" y="4460"/>
                      <a:pt x="21327" y="3572"/>
                    </a:cubicBezTo>
                    <a:cubicBezTo>
                      <a:pt x="21327" y="2685"/>
                      <a:pt x="20240" y="1787"/>
                      <a:pt x="18345" y="1111"/>
                    </a:cubicBezTo>
                    <a:cubicBezTo>
                      <a:pt x="16334" y="398"/>
                      <a:pt x="13652" y="0"/>
                      <a:pt x="10801" y="0"/>
                    </a:cubicBezTo>
                    <a:close/>
                    <a:moveTo>
                      <a:pt x="12" y="4505"/>
                    </a:moveTo>
                    <a:lnTo>
                      <a:pt x="12" y="5914"/>
                    </a:lnTo>
                    <a:cubicBezTo>
                      <a:pt x="12" y="8033"/>
                      <a:pt x="4846" y="9754"/>
                      <a:pt x="10811" y="9754"/>
                    </a:cubicBezTo>
                    <a:cubicBezTo>
                      <a:pt x="16776" y="9754"/>
                      <a:pt x="21600" y="8039"/>
                      <a:pt x="21600" y="5914"/>
                    </a:cubicBezTo>
                    <a:lnTo>
                      <a:pt x="21600" y="4505"/>
                    </a:lnTo>
                    <a:cubicBezTo>
                      <a:pt x="21136" y="5284"/>
                      <a:pt x="20088" y="5991"/>
                      <a:pt x="18531" y="6541"/>
                    </a:cubicBezTo>
                    <a:cubicBezTo>
                      <a:pt x="16460" y="7276"/>
                      <a:pt x="13718" y="7679"/>
                      <a:pt x="10806" y="7679"/>
                    </a:cubicBezTo>
                    <a:cubicBezTo>
                      <a:pt x="7894" y="7679"/>
                      <a:pt x="5146" y="7276"/>
                      <a:pt x="3081" y="6541"/>
                    </a:cubicBezTo>
                    <a:cubicBezTo>
                      <a:pt x="1524" y="5985"/>
                      <a:pt x="476" y="5284"/>
                      <a:pt x="12" y="4505"/>
                    </a:cubicBezTo>
                    <a:close/>
                    <a:moveTo>
                      <a:pt x="0" y="7320"/>
                    </a:moveTo>
                    <a:lnTo>
                      <a:pt x="0" y="8284"/>
                    </a:lnTo>
                    <a:cubicBezTo>
                      <a:pt x="0" y="10402"/>
                      <a:pt x="4836" y="12123"/>
                      <a:pt x="10801" y="12123"/>
                    </a:cubicBezTo>
                    <a:cubicBezTo>
                      <a:pt x="16766" y="12123"/>
                      <a:pt x="21600" y="10408"/>
                      <a:pt x="21600" y="8284"/>
                    </a:cubicBezTo>
                    <a:lnTo>
                      <a:pt x="21600" y="7320"/>
                    </a:lnTo>
                    <a:cubicBezTo>
                      <a:pt x="21458" y="7495"/>
                      <a:pt x="21295" y="7664"/>
                      <a:pt x="21098" y="7827"/>
                    </a:cubicBezTo>
                    <a:cubicBezTo>
                      <a:pt x="20508" y="8329"/>
                      <a:pt x="19672" y="8769"/>
                      <a:pt x="18618" y="9145"/>
                    </a:cubicBezTo>
                    <a:cubicBezTo>
                      <a:pt x="16520" y="9891"/>
                      <a:pt x="13745" y="10299"/>
                      <a:pt x="10801" y="10299"/>
                    </a:cubicBezTo>
                    <a:cubicBezTo>
                      <a:pt x="7856" y="10299"/>
                      <a:pt x="5080" y="9891"/>
                      <a:pt x="2982" y="9145"/>
                    </a:cubicBezTo>
                    <a:cubicBezTo>
                      <a:pt x="1928" y="8769"/>
                      <a:pt x="1099" y="8329"/>
                      <a:pt x="504" y="7827"/>
                    </a:cubicBezTo>
                    <a:cubicBezTo>
                      <a:pt x="307" y="7664"/>
                      <a:pt x="142" y="7495"/>
                      <a:pt x="0" y="7320"/>
                    </a:cubicBezTo>
                    <a:close/>
                    <a:moveTo>
                      <a:pt x="0" y="9689"/>
                    </a:moveTo>
                    <a:lnTo>
                      <a:pt x="0" y="10653"/>
                    </a:lnTo>
                    <a:cubicBezTo>
                      <a:pt x="0" y="12771"/>
                      <a:pt x="4836" y="14492"/>
                      <a:pt x="10801" y="14492"/>
                    </a:cubicBezTo>
                    <a:cubicBezTo>
                      <a:pt x="16766" y="14492"/>
                      <a:pt x="21600" y="12777"/>
                      <a:pt x="21600" y="10653"/>
                    </a:cubicBezTo>
                    <a:lnTo>
                      <a:pt x="21600" y="9689"/>
                    </a:lnTo>
                    <a:cubicBezTo>
                      <a:pt x="21458" y="9864"/>
                      <a:pt x="21295" y="10033"/>
                      <a:pt x="21098" y="10197"/>
                    </a:cubicBezTo>
                    <a:cubicBezTo>
                      <a:pt x="20508" y="10698"/>
                      <a:pt x="19672" y="11138"/>
                      <a:pt x="18618" y="11514"/>
                    </a:cubicBezTo>
                    <a:cubicBezTo>
                      <a:pt x="16520" y="12260"/>
                      <a:pt x="13745" y="12668"/>
                      <a:pt x="10801" y="12668"/>
                    </a:cubicBezTo>
                    <a:cubicBezTo>
                      <a:pt x="7856" y="12668"/>
                      <a:pt x="5080" y="12260"/>
                      <a:pt x="2982" y="11514"/>
                    </a:cubicBezTo>
                    <a:cubicBezTo>
                      <a:pt x="1928" y="11138"/>
                      <a:pt x="1099" y="10698"/>
                      <a:pt x="504" y="10197"/>
                    </a:cubicBezTo>
                    <a:cubicBezTo>
                      <a:pt x="307" y="10033"/>
                      <a:pt x="142" y="9864"/>
                      <a:pt x="0" y="9689"/>
                    </a:cubicBezTo>
                    <a:close/>
                    <a:moveTo>
                      <a:pt x="0" y="12059"/>
                    </a:moveTo>
                    <a:lnTo>
                      <a:pt x="0" y="13022"/>
                    </a:lnTo>
                    <a:cubicBezTo>
                      <a:pt x="0" y="15141"/>
                      <a:pt x="4836" y="16862"/>
                      <a:pt x="10801" y="16862"/>
                    </a:cubicBezTo>
                    <a:cubicBezTo>
                      <a:pt x="16766" y="16862"/>
                      <a:pt x="21600" y="15146"/>
                      <a:pt x="21600" y="13022"/>
                    </a:cubicBezTo>
                    <a:lnTo>
                      <a:pt x="21600" y="12059"/>
                    </a:lnTo>
                    <a:cubicBezTo>
                      <a:pt x="21458" y="12233"/>
                      <a:pt x="21295" y="12402"/>
                      <a:pt x="21098" y="12566"/>
                    </a:cubicBezTo>
                    <a:cubicBezTo>
                      <a:pt x="20508" y="13067"/>
                      <a:pt x="19672" y="13507"/>
                      <a:pt x="18618" y="13883"/>
                    </a:cubicBezTo>
                    <a:cubicBezTo>
                      <a:pt x="16520" y="14629"/>
                      <a:pt x="13745" y="15037"/>
                      <a:pt x="10801" y="15037"/>
                    </a:cubicBezTo>
                    <a:cubicBezTo>
                      <a:pt x="7856" y="15037"/>
                      <a:pt x="5080" y="14629"/>
                      <a:pt x="2982" y="13883"/>
                    </a:cubicBezTo>
                    <a:cubicBezTo>
                      <a:pt x="1928" y="13507"/>
                      <a:pt x="1099" y="13067"/>
                      <a:pt x="504" y="12566"/>
                    </a:cubicBezTo>
                    <a:cubicBezTo>
                      <a:pt x="307" y="12402"/>
                      <a:pt x="142" y="12233"/>
                      <a:pt x="0" y="12059"/>
                    </a:cubicBezTo>
                    <a:close/>
                    <a:moveTo>
                      <a:pt x="0" y="14428"/>
                    </a:moveTo>
                    <a:lnTo>
                      <a:pt x="0" y="15391"/>
                    </a:lnTo>
                    <a:cubicBezTo>
                      <a:pt x="0" y="17510"/>
                      <a:pt x="4836" y="19231"/>
                      <a:pt x="10801" y="19231"/>
                    </a:cubicBezTo>
                    <a:cubicBezTo>
                      <a:pt x="16766" y="19231"/>
                      <a:pt x="21600" y="17515"/>
                      <a:pt x="21600" y="15391"/>
                    </a:cubicBezTo>
                    <a:lnTo>
                      <a:pt x="21600" y="14428"/>
                    </a:lnTo>
                    <a:cubicBezTo>
                      <a:pt x="21458" y="14602"/>
                      <a:pt x="21295" y="14772"/>
                      <a:pt x="21098" y="14935"/>
                    </a:cubicBezTo>
                    <a:cubicBezTo>
                      <a:pt x="20508" y="15436"/>
                      <a:pt x="19672" y="15877"/>
                      <a:pt x="18618" y="16252"/>
                    </a:cubicBezTo>
                    <a:cubicBezTo>
                      <a:pt x="16520" y="16998"/>
                      <a:pt x="13745" y="17406"/>
                      <a:pt x="10801" y="17406"/>
                    </a:cubicBezTo>
                    <a:cubicBezTo>
                      <a:pt x="7856" y="17406"/>
                      <a:pt x="5080" y="16998"/>
                      <a:pt x="2982" y="16252"/>
                    </a:cubicBezTo>
                    <a:cubicBezTo>
                      <a:pt x="1928" y="15877"/>
                      <a:pt x="1099" y="15436"/>
                      <a:pt x="504" y="14935"/>
                    </a:cubicBezTo>
                    <a:cubicBezTo>
                      <a:pt x="307" y="14772"/>
                      <a:pt x="142" y="14602"/>
                      <a:pt x="0" y="14428"/>
                    </a:cubicBezTo>
                    <a:close/>
                    <a:moveTo>
                      <a:pt x="0" y="16797"/>
                    </a:moveTo>
                    <a:lnTo>
                      <a:pt x="0" y="17760"/>
                    </a:lnTo>
                    <a:cubicBezTo>
                      <a:pt x="0" y="19879"/>
                      <a:pt x="4836" y="21600"/>
                      <a:pt x="10801" y="21600"/>
                    </a:cubicBezTo>
                    <a:cubicBezTo>
                      <a:pt x="16766" y="21600"/>
                      <a:pt x="21600" y="19879"/>
                      <a:pt x="21600" y="17760"/>
                    </a:cubicBezTo>
                    <a:lnTo>
                      <a:pt x="21600" y="16797"/>
                    </a:lnTo>
                    <a:cubicBezTo>
                      <a:pt x="21458" y="16971"/>
                      <a:pt x="21295" y="17141"/>
                      <a:pt x="21098" y="17304"/>
                    </a:cubicBezTo>
                    <a:cubicBezTo>
                      <a:pt x="20508" y="17805"/>
                      <a:pt x="19672" y="18246"/>
                      <a:pt x="18618" y="18622"/>
                    </a:cubicBezTo>
                    <a:cubicBezTo>
                      <a:pt x="16520" y="19368"/>
                      <a:pt x="13745" y="19775"/>
                      <a:pt x="10801" y="19775"/>
                    </a:cubicBezTo>
                    <a:cubicBezTo>
                      <a:pt x="7856" y="19775"/>
                      <a:pt x="5080" y="19368"/>
                      <a:pt x="2982" y="18622"/>
                    </a:cubicBezTo>
                    <a:cubicBezTo>
                      <a:pt x="1928" y="18246"/>
                      <a:pt x="1099" y="17805"/>
                      <a:pt x="504" y="17304"/>
                    </a:cubicBezTo>
                    <a:cubicBezTo>
                      <a:pt x="307" y="17141"/>
                      <a:pt x="142" y="16971"/>
                      <a:pt x="0" y="16797"/>
                    </a:cubicBezTo>
                    <a:close/>
                  </a:path>
                </a:pathLst>
              </a:custGeom>
              <a:solidFill>
                <a:schemeClr val="tx1"/>
              </a:solidFill>
              <a:ln w="12700">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sz="3200"/>
              </a:p>
            </p:txBody>
          </p:sp>
          <p:sp>
            <p:nvSpPr>
              <p:cNvPr id="79" name="Tekstvak 78">
                <a:extLst>
                  <a:ext uri="{FF2B5EF4-FFF2-40B4-BE49-F238E27FC236}">
                    <a16:creationId xmlns:a16="http://schemas.microsoft.com/office/drawing/2014/main" id="{861D8FD5-495E-1E4B-8B46-9DBE715FD9F6}"/>
                  </a:ext>
                </a:extLst>
              </p:cNvPr>
              <p:cNvSpPr txBox="1"/>
              <p:nvPr/>
            </p:nvSpPr>
            <p:spPr>
              <a:xfrm>
                <a:off x="10789272" y="6264771"/>
                <a:ext cx="998842" cy="413017"/>
              </a:xfrm>
              <a:prstGeom prst="rect">
                <a:avLst/>
              </a:prstGeom>
              <a:noFill/>
            </p:spPr>
            <p:txBody>
              <a:bodyPr wrap="none" rtlCol="0">
                <a:spAutoFit/>
              </a:bodyPr>
              <a:lstStyle/>
              <a:p>
                <a:pPr algn="ctr"/>
                <a:r>
                  <a:rPr lang="en-GB" b="1" dirty="0">
                    <a:latin typeface="Verdana" panose="020B0604030504040204" pitchFamily="34" charset="0"/>
                    <a:ea typeface="Verdana" panose="020B0604030504040204" pitchFamily="34" charset="0"/>
                    <a:cs typeface="Verdana" panose="020B0604030504040204" pitchFamily="34" charset="0"/>
                  </a:rPr>
                  <a:t>DATA</a:t>
                </a:r>
              </a:p>
            </p:txBody>
          </p:sp>
        </p:grpSp>
      </p:grpSp>
      <p:sp>
        <p:nvSpPr>
          <p:cNvPr id="2" name="Titel 1">
            <a:extLst>
              <a:ext uri="{FF2B5EF4-FFF2-40B4-BE49-F238E27FC236}">
                <a16:creationId xmlns:a16="http://schemas.microsoft.com/office/drawing/2014/main" id="{5BECD128-E674-F24F-8D5E-EE272DF85FAB}"/>
              </a:ext>
            </a:extLst>
          </p:cNvPr>
          <p:cNvSpPr>
            <a:spLocks noGrp="1"/>
          </p:cNvSpPr>
          <p:nvPr>
            <p:ph type="title"/>
          </p:nvPr>
        </p:nvSpPr>
        <p:spPr/>
        <p:txBody>
          <a:bodyPr/>
          <a:lstStyle/>
          <a:p>
            <a:r>
              <a:rPr lang="en-GB" dirty="0"/>
              <a:t>STUDY IN SIX STEPS</a:t>
            </a:r>
          </a:p>
        </p:txBody>
      </p:sp>
      <p:sp>
        <p:nvSpPr>
          <p:cNvPr id="4" name="Ovaal 3">
            <a:extLst>
              <a:ext uri="{FF2B5EF4-FFF2-40B4-BE49-F238E27FC236}">
                <a16:creationId xmlns:a16="http://schemas.microsoft.com/office/drawing/2014/main" id="{092A84E7-0977-E248-B1E5-84FF42087D1E}"/>
              </a:ext>
            </a:extLst>
          </p:cNvPr>
          <p:cNvSpPr/>
          <p:nvPr/>
        </p:nvSpPr>
        <p:spPr>
          <a:xfrm>
            <a:off x="456184" y="2381851"/>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Planning</a:t>
            </a:r>
          </a:p>
        </p:txBody>
      </p:sp>
      <p:sp>
        <p:nvSpPr>
          <p:cNvPr id="5" name="Ovaal 4">
            <a:extLst>
              <a:ext uri="{FF2B5EF4-FFF2-40B4-BE49-F238E27FC236}">
                <a16:creationId xmlns:a16="http://schemas.microsoft.com/office/drawing/2014/main" id="{7229A9D0-4CD1-664B-BABD-661EEFDFF484}"/>
              </a:ext>
            </a:extLst>
          </p:cNvPr>
          <p:cNvSpPr/>
          <p:nvPr/>
        </p:nvSpPr>
        <p:spPr>
          <a:xfrm>
            <a:off x="3581331" y="2381851"/>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Data</a:t>
            </a:r>
            <a:r>
              <a:rPr lang="nl-NL" sz="1900" b="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19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collection</a:t>
            </a:r>
          </a:p>
        </p:txBody>
      </p:sp>
      <p:sp>
        <p:nvSpPr>
          <p:cNvPr id="6" name="Ovaal 5">
            <a:extLst>
              <a:ext uri="{FF2B5EF4-FFF2-40B4-BE49-F238E27FC236}">
                <a16:creationId xmlns:a16="http://schemas.microsoft.com/office/drawing/2014/main" id="{7332EBBA-092C-BA4C-81F3-1671E8A9AE4D}"/>
              </a:ext>
            </a:extLst>
          </p:cNvPr>
          <p:cNvSpPr/>
          <p:nvPr/>
        </p:nvSpPr>
        <p:spPr>
          <a:xfrm>
            <a:off x="6706478" y="2381851"/>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Data</a:t>
            </a:r>
            <a:r>
              <a:rPr lang="nl-NL" sz="1900" b="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19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structuring</a:t>
            </a:r>
          </a:p>
        </p:txBody>
      </p:sp>
      <p:sp>
        <p:nvSpPr>
          <p:cNvPr id="7" name="Ovaal 6">
            <a:extLst>
              <a:ext uri="{FF2B5EF4-FFF2-40B4-BE49-F238E27FC236}">
                <a16:creationId xmlns:a16="http://schemas.microsoft.com/office/drawing/2014/main" id="{222823D2-39ED-CC47-9DFA-9B409CEC8D7C}"/>
              </a:ext>
            </a:extLst>
          </p:cNvPr>
          <p:cNvSpPr/>
          <p:nvPr/>
        </p:nvSpPr>
        <p:spPr>
          <a:xfrm>
            <a:off x="9831625" y="2381851"/>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Storage</a:t>
            </a:r>
          </a:p>
        </p:txBody>
      </p:sp>
      <p:sp>
        <p:nvSpPr>
          <p:cNvPr id="8" name="Ovaal 7">
            <a:extLst>
              <a:ext uri="{FF2B5EF4-FFF2-40B4-BE49-F238E27FC236}">
                <a16:creationId xmlns:a16="http://schemas.microsoft.com/office/drawing/2014/main" id="{B114FB6F-C7B5-7247-964A-10D4699692E7}"/>
              </a:ext>
            </a:extLst>
          </p:cNvPr>
          <p:cNvSpPr/>
          <p:nvPr/>
        </p:nvSpPr>
        <p:spPr>
          <a:xfrm>
            <a:off x="12956772" y="2381851"/>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Analysis</a:t>
            </a:r>
          </a:p>
        </p:txBody>
      </p:sp>
      <p:sp>
        <p:nvSpPr>
          <p:cNvPr id="9" name="Ovaal 8">
            <a:extLst>
              <a:ext uri="{FF2B5EF4-FFF2-40B4-BE49-F238E27FC236}">
                <a16:creationId xmlns:a16="http://schemas.microsoft.com/office/drawing/2014/main" id="{830935C9-C571-DA49-80B8-BECD9256A23F}"/>
              </a:ext>
            </a:extLst>
          </p:cNvPr>
          <p:cNvSpPr/>
          <p:nvPr/>
        </p:nvSpPr>
        <p:spPr>
          <a:xfrm>
            <a:off x="16081920" y="2381851"/>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Publication &amp; filing</a:t>
            </a:r>
          </a:p>
        </p:txBody>
      </p:sp>
      <p:sp>
        <p:nvSpPr>
          <p:cNvPr id="11" name="Rechthoek 10">
            <a:extLst>
              <a:ext uri="{FF2B5EF4-FFF2-40B4-BE49-F238E27FC236}">
                <a16:creationId xmlns:a16="http://schemas.microsoft.com/office/drawing/2014/main" id="{0EA47841-69D3-D841-9CFC-6ADB4F0BBF4F}"/>
              </a:ext>
            </a:extLst>
          </p:cNvPr>
          <p:cNvSpPr/>
          <p:nvPr/>
        </p:nvSpPr>
        <p:spPr>
          <a:xfrm>
            <a:off x="384176" y="4472555"/>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DPIA</a:t>
            </a:r>
          </a:p>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RDM</a:t>
            </a:r>
          </a:p>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Ethical testing</a:t>
            </a:r>
          </a:p>
        </p:txBody>
      </p:sp>
      <p:sp>
        <p:nvSpPr>
          <p:cNvPr id="12" name="Rechthoek 11">
            <a:extLst>
              <a:ext uri="{FF2B5EF4-FFF2-40B4-BE49-F238E27FC236}">
                <a16:creationId xmlns:a16="http://schemas.microsoft.com/office/drawing/2014/main" id="{C61499D5-53E7-3D41-9B6C-4D38DA81E920}"/>
              </a:ext>
            </a:extLst>
          </p:cNvPr>
          <p:cNvSpPr/>
          <p:nvPr/>
        </p:nvSpPr>
        <p:spPr>
          <a:xfrm>
            <a:off x="3509323" y="4472555"/>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Existing database</a:t>
            </a:r>
          </a:p>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New measurements</a:t>
            </a:r>
          </a:p>
        </p:txBody>
      </p:sp>
      <p:sp>
        <p:nvSpPr>
          <p:cNvPr id="13" name="Rechthoek 12">
            <a:extLst>
              <a:ext uri="{FF2B5EF4-FFF2-40B4-BE49-F238E27FC236}">
                <a16:creationId xmlns:a16="http://schemas.microsoft.com/office/drawing/2014/main" id="{13AD1BF2-6DEA-844F-ABF4-77E53D7299CA}"/>
              </a:ext>
            </a:extLst>
          </p:cNvPr>
          <p:cNvSpPr/>
          <p:nvPr/>
        </p:nvSpPr>
        <p:spPr>
          <a:xfrm>
            <a:off x="6634470" y="4472555"/>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Using pseudonyms, hashing, randomisation</a:t>
            </a:r>
          </a:p>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Encryption</a:t>
            </a:r>
          </a:p>
        </p:txBody>
      </p:sp>
      <p:sp>
        <p:nvSpPr>
          <p:cNvPr id="14" name="Rechthoek 13">
            <a:extLst>
              <a:ext uri="{FF2B5EF4-FFF2-40B4-BE49-F238E27FC236}">
                <a16:creationId xmlns:a16="http://schemas.microsoft.com/office/drawing/2014/main" id="{ECB70EEE-32DD-E645-8F7C-6A2D51689F0B}"/>
              </a:ext>
            </a:extLst>
          </p:cNvPr>
          <p:cNvSpPr/>
          <p:nvPr/>
        </p:nvSpPr>
        <p:spPr>
          <a:xfrm>
            <a:off x="9759617" y="4472555"/>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At the research partners</a:t>
            </a:r>
          </a:p>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Online in an end-to-end encrypted document vault</a:t>
            </a:r>
          </a:p>
        </p:txBody>
      </p:sp>
      <p:sp>
        <p:nvSpPr>
          <p:cNvPr id="15" name="Rechthoek 14">
            <a:extLst>
              <a:ext uri="{FF2B5EF4-FFF2-40B4-BE49-F238E27FC236}">
                <a16:creationId xmlns:a16="http://schemas.microsoft.com/office/drawing/2014/main" id="{D7A60E2E-BA3A-3B4B-B5C5-86972C333C9F}"/>
              </a:ext>
            </a:extLst>
          </p:cNvPr>
          <p:cNvSpPr/>
          <p:nvPr/>
        </p:nvSpPr>
        <p:spPr>
          <a:xfrm>
            <a:off x="12884764" y="4472555"/>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With stand-alone software at the research partners</a:t>
            </a:r>
          </a:p>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With online software</a:t>
            </a:r>
          </a:p>
        </p:txBody>
      </p:sp>
      <p:sp>
        <p:nvSpPr>
          <p:cNvPr id="16" name="Rechthoek 15">
            <a:extLst>
              <a:ext uri="{FF2B5EF4-FFF2-40B4-BE49-F238E27FC236}">
                <a16:creationId xmlns:a16="http://schemas.microsoft.com/office/drawing/2014/main" id="{0156D2B4-4846-7648-BC81-6F7EC876F67A}"/>
              </a:ext>
            </a:extLst>
          </p:cNvPr>
          <p:cNvSpPr/>
          <p:nvPr/>
        </p:nvSpPr>
        <p:spPr>
          <a:xfrm>
            <a:off x="16009912" y="4472555"/>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Data with magazines</a:t>
            </a:r>
          </a:p>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Data in the NWO/KNAW DANSeasy data archive</a:t>
            </a:r>
          </a:p>
          <a:p>
            <a:pPr marL="285750" indent="-285750">
              <a:spcAft>
                <a:spcPts val="1200"/>
              </a:spcAft>
              <a:buFont typeface="Arial" panose="020B0604020202020204" pitchFamily="34" charset="0"/>
              <a:buChar char="•"/>
            </a:pPr>
            <a:r>
              <a:rPr lang="en-GB" sz="1500" dirty="0">
                <a:solidFill>
                  <a:schemeClr val="tx1"/>
                </a:solidFill>
                <a:latin typeface="Verdana" panose="020B0604030504040204" pitchFamily="34" charset="0"/>
                <a:ea typeface="Verdana" panose="020B0604030504040204" pitchFamily="34" charset="0"/>
                <a:cs typeface="Verdana" panose="020B0604030504040204" pitchFamily="34" charset="0"/>
              </a:rPr>
              <a:t>Data on your laptop</a:t>
            </a:r>
          </a:p>
        </p:txBody>
      </p:sp>
      <p:sp>
        <p:nvSpPr>
          <p:cNvPr id="44" name="Ovaal 43">
            <a:extLst>
              <a:ext uri="{FF2B5EF4-FFF2-40B4-BE49-F238E27FC236}">
                <a16:creationId xmlns:a16="http://schemas.microsoft.com/office/drawing/2014/main" id="{E45AE63D-D9BF-C040-8CA2-A0C26739AF1C}"/>
              </a:ext>
            </a:extLst>
          </p:cNvPr>
          <p:cNvSpPr/>
          <p:nvPr/>
        </p:nvSpPr>
        <p:spPr>
          <a:xfrm>
            <a:off x="3302299" y="6990974"/>
            <a:ext cx="3516220" cy="3516220"/>
          </a:xfrm>
          <a:prstGeom prst="ellipse">
            <a:avLst/>
          </a:prstGeom>
          <a:solidFill>
            <a:srgbClr val="BFBFBF"/>
          </a:solid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000" b="1" dirty="0">
                <a:solidFill>
                  <a:schemeClr val="tx1"/>
                </a:solidFill>
                <a:latin typeface="Verdana" panose="020B0604030504040204" pitchFamily="34" charset="0"/>
                <a:ea typeface="Verdana" panose="020B0604030504040204" pitchFamily="34" charset="0"/>
                <a:cs typeface="Verdana" panose="020B0604030504040204" pitchFamily="34" charset="0"/>
              </a:rPr>
              <a:t>Public - private</a:t>
            </a:r>
          </a:p>
        </p:txBody>
      </p:sp>
      <p:sp>
        <p:nvSpPr>
          <p:cNvPr id="58" name="Ovaal 57">
            <a:extLst>
              <a:ext uri="{FF2B5EF4-FFF2-40B4-BE49-F238E27FC236}">
                <a16:creationId xmlns:a16="http://schemas.microsoft.com/office/drawing/2014/main" id="{799A583E-5B48-F942-9CB3-35AE7CA1F9B1}"/>
              </a:ext>
            </a:extLst>
          </p:cNvPr>
          <p:cNvSpPr/>
          <p:nvPr/>
        </p:nvSpPr>
        <p:spPr>
          <a:xfrm>
            <a:off x="9221142" y="6990974"/>
            <a:ext cx="3516220" cy="3516220"/>
          </a:xfrm>
          <a:prstGeom prst="ellipse">
            <a:avLst/>
          </a:prstGeom>
          <a:solidFill>
            <a:srgbClr val="BFBFBF"/>
          </a:solid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000" b="1" dirty="0">
                <a:solidFill>
                  <a:schemeClr val="tx1"/>
                </a:solidFill>
                <a:latin typeface="Verdana" panose="020B0604030504040204" pitchFamily="34" charset="0"/>
                <a:ea typeface="Verdana" panose="020B0604030504040204" pitchFamily="34" charset="0"/>
                <a:cs typeface="Verdana" panose="020B0604030504040204" pitchFamily="34" charset="0"/>
              </a:rPr>
              <a:t>European research project</a:t>
            </a:r>
          </a:p>
        </p:txBody>
      </p:sp>
      <p:sp>
        <p:nvSpPr>
          <p:cNvPr id="59" name="Ovaal 58">
            <a:extLst>
              <a:ext uri="{FF2B5EF4-FFF2-40B4-BE49-F238E27FC236}">
                <a16:creationId xmlns:a16="http://schemas.microsoft.com/office/drawing/2014/main" id="{EC05565A-098C-714D-8D05-4E74115B8C44}"/>
              </a:ext>
            </a:extLst>
          </p:cNvPr>
          <p:cNvSpPr/>
          <p:nvPr/>
        </p:nvSpPr>
        <p:spPr>
          <a:xfrm>
            <a:off x="15139985" y="6990974"/>
            <a:ext cx="3516220" cy="3516220"/>
          </a:xfrm>
          <a:prstGeom prst="ellipse">
            <a:avLst/>
          </a:prstGeom>
          <a:solidFill>
            <a:srgbClr val="BFBFBF"/>
          </a:solid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000" b="1" dirty="0">
                <a:solidFill>
                  <a:schemeClr val="tx1"/>
                </a:solidFill>
                <a:latin typeface="Verdana" panose="020B0604030504040204" pitchFamily="34" charset="0"/>
                <a:ea typeface="Verdana" panose="020B0604030504040204" pitchFamily="34" charset="0"/>
                <a:cs typeface="Verdana" panose="020B0604030504040204" pitchFamily="34" charset="0"/>
              </a:rPr>
              <a:t>Databases: statistical data and kpi data located outside of the EU</a:t>
            </a:r>
          </a:p>
        </p:txBody>
      </p:sp>
      <p:grpSp>
        <p:nvGrpSpPr>
          <p:cNvPr id="43" name="Groep 42">
            <a:extLst>
              <a:ext uri="{FF2B5EF4-FFF2-40B4-BE49-F238E27FC236}">
                <a16:creationId xmlns:a16="http://schemas.microsoft.com/office/drawing/2014/main" id="{8A014306-9F40-F941-8CCF-5C8C24D9A609}"/>
              </a:ext>
            </a:extLst>
          </p:cNvPr>
          <p:cNvGrpSpPr/>
          <p:nvPr/>
        </p:nvGrpSpPr>
        <p:grpSpPr>
          <a:xfrm>
            <a:off x="17645645" y="255490"/>
            <a:ext cx="1294034" cy="1741969"/>
            <a:chOff x="17645645" y="255490"/>
            <a:chExt cx="1294034" cy="1741969"/>
          </a:xfrm>
        </p:grpSpPr>
        <p:grpSp>
          <p:nvGrpSpPr>
            <p:cNvPr id="45" name="Groep 44">
              <a:extLst>
                <a:ext uri="{FF2B5EF4-FFF2-40B4-BE49-F238E27FC236}">
                  <a16:creationId xmlns:a16="http://schemas.microsoft.com/office/drawing/2014/main" id="{00F38B2F-E26C-0B46-BA62-0831760FB1DA}"/>
                </a:ext>
              </a:extLst>
            </p:cNvPr>
            <p:cNvGrpSpPr/>
            <p:nvPr/>
          </p:nvGrpSpPr>
          <p:grpSpPr>
            <a:xfrm>
              <a:off x="17645645" y="255490"/>
              <a:ext cx="1294034" cy="1741969"/>
              <a:chOff x="672208" y="1492131"/>
              <a:chExt cx="4630053" cy="6232764"/>
            </a:xfrm>
          </p:grpSpPr>
          <p:grpSp>
            <p:nvGrpSpPr>
              <p:cNvPr id="60" name="Groep 59">
                <a:extLst>
                  <a:ext uri="{FF2B5EF4-FFF2-40B4-BE49-F238E27FC236}">
                    <a16:creationId xmlns:a16="http://schemas.microsoft.com/office/drawing/2014/main" id="{4A06EBF8-DD6B-8941-95F4-CF3102087AA3}"/>
                  </a:ext>
                </a:extLst>
              </p:cNvPr>
              <p:cNvGrpSpPr/>
              <p:nvPr/>
            </p:nvGrpSpPr>
            <p:grpSpPr>
              <a:xfrm>
                <a:off x="672208" y="1492131"/>
                <a:ext cx="4630053" cy="6232764"/>
                <a:chOff x="-335904" y="1872283"/>
                <a:chExt cx="5616624" cy="7560840"/>
              </a:xfrm>
            </p:grpSpPr>
            <p:sp>
              <p:nvSpPr>
                <p:cNvPr id="64" name="Rechthoek 63">
                  <a:extLst>
                    <a:ext uri="{FF2B5EF4-FFF2-40B4-BE49-F238E27FC236}">
                      <a16:creationId xmlns:a16="http://schemas.microsoft.com/office/drawing/2014/main" id="{4C430143-B56C-8D48-8F2E-EC7A05BB48C5}"/>
                    </a:ext>
                  </a:extLst>
                </p:cNvPr>
                <p:cNvSpPr/>
                <p:nvPr/>
              </p:nvSpPr>
              <p:spPr>
                <a:xfrm>
                  <a:off x="-335904" y="1872283"/>
                  <a:ext cx="5616624" cy="7560840"/>
                </a:xfrm>
                <a:prstGeom prst="rect">
                  <a:avLst/>
                </a:prstGeom>
                <a:solidFill>
                  <a:schemeClr val="bg1"/>
                </a:solidFill>
                <a:ln w="635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cxnSp>
              <p:nvCxnSpPr>
                <p:cNvPr id="70" name="Rechte verbindingslijn 69">
                  <a:extLst>
                    <a:ext uri="{FF2B5EF4-FFF2-40B4-BE49-F238E27FC236}">
                      <a16:creationId xmlns:a16="http://schemas.microsoft.com/office/drawing/2014/main" id="{064D6FC2-1FAC-564E-90C2-354609B20829}"/>
                    </a:ext>
                  </a:extLst>
                </p:cNvPr>
                <p:cNvCxnSpPr>
                  <a:cxnSpLocks/>
                </p:cNvCxnSpPr>
                <p:nvPr/>
              </p:nvCxnSpPr>
              <p:spPr>
                <a:xfrm>
                  <a:off x="456184" y="4128534"/>
                  <a:ext cx="4115816" cy="0"/>
                </a:xfrm>
                <a:prstGeom prst="line">
                  <a:avLst/>
                </a:prstGeom>
                <a:ln w="635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Rechte verbindingslijn 71">
                  <a:extLst>
                    <a:ext uri="{FF2B5EF4-FFF2-40B4-BE49-F238E27FC236}">
                      <a16:creationId xmlns:a16="http://schemas.microsoft.com/office/drawing/2014/main" id="{473A55C2-4310-AF49-B48F-EE4607F0E8E7}"/>
                    </a:ext>
                  </a:extLst>
                </p:cNvPr>
                <p:cNvCxnSpPr>
                  <a:cxnSpLocks/>
                </p:cNvCxnSpPr>
                <p:nvPr/>
              </p:nvCxnSpPr>
              <p:spPr>
                <a:xfrm>
                  <a:off x="456184" y="4728601"/>
                  <a:ext cx="4115816" cy="0"/>
                </a:xfrm>
                <a:prstGeom prst="line">
                  <a:avLst/>
                </a:prstGeom>
                <a:ln w="635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Rechte verbindingslijn 74">
                  <a:extLst>
                    <a:ext uri="{FF2B5EF4-FFF2-40B4-BE49-F238E27FC236}">
                      <a16:creationId xmlns:a16="http://schemas.microsoft.com/office/drawing/2014/main" id="{D07BB773-7003-3B41-ABE4-9D425A89D342}"/>
                    </a:ext>
                  </a:extLst>
                </p:cNvPr>
                <p:cNvCxnSpPr>
                  <a:cxnSpLocks/>
                </p:cNvCxnSpPr>
                <p:nvPr/>
              </p:nvCxnSpPr>
              <p:spPr>
                <a:xfrm>
                  <a:off x="456184" y="5328667"/>
                  <a:ext cx="4115816" cy="0"/>
                </a:xfrm>
                <a:prstGeom prst="line">
                  <a:avLst/>
                </a:prstGeom>
                <a:ln w="635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Rechte verbindingslijn 76">
                  <a:extLst>
                    <a:ext uri="{FF2B5EF4-FFF2-40B4-BE49-F238E27FC236}">
                      <a16:creationId xmlns:a16="http://schemas.microsoft.com/office/drawing/2014/main" id="{3A7AE310-56E4-F442-A785-322F6A36F8A9}"/>
                    </a:ext>
                  </a:extLst>
                </p:cNvPr>
                <p:cNvCxnSpPr>
                  <a:cxnSpLocks/>
                </p:cNvCxnSpPr>
                <p:nvPr/>
              </p:nvCxnSpPr>
              <p:spPr>
                <a:xfrm>
                  <a:off x="456184" y="6696819"/>
                  <a:ext cx="4115816" cy="0"/>
                </a:xfrm>
                <a:prstGeom prst="line">
                  <a:avLst/>
                </a:prstGeom>
                <a:ln w="635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Rechte verbindingslijn 79">
                  <a:extLst>
                    <a:ext uri="{FF2B5EF4-FFF2-40B4-BE49-F238E27FC236}">
                      <a16:creationId xmlns:a16="http://schemas.microsoft.com/office/drawing/2014/main" id="{3368E5F8-3A8F-9447-976C-7F49EACAD286}"/>
                    </a:ext>
                  </a:extLst>
                </p:cNvPr>
                <p:cNvCxnSpPr>
                  <a:cxnSpLocks/>
                </p:cNvCxnSpPr>
                <p:nvPr/>
              </p:nvCxnSpPr>
              <p:spPr>
                <a:xfrm>
                  <a:off x="456184" y="7296886"/>
                  <a:ext cx="4115816" cy="0"/>
                </a:xfrm>
                <a:prstGeom prst="line">
                  <a:avLst/>
                </a:prstGeom>
                <a:ln w="635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Rechte verbindingslijn 80">
                  <a:extLst>
                    <a:ext uri="{FF2B5EF4-FFF2-40B4-BE49-F238E27FC236}">
                      <a16:creationId xmlns:a16="http://schemas.microsoft.com/office/drawing/2014/main" id="{A1A1C484-A1DC-514C-AEFC-E83B128A1A6E}"/>
                    </a:ext>
                  </a:extLst>
                </p:cNvPr>
                <p:cNvCxnSpPr>
                  <a:cxnSpLocks/>
                </p:cNvCxnSpPr>
                <p:nvPr/>
              </p:nvCxnSpPr>
              <p:spPr>
                <a:xfrm>
                  <a:off x="456184" y="7896953"/>
                  <a:ext cx="4115816" cy="0"/>
                </a:xfrm>
                <a:prstGeom prst="line">
                  <a:avLst/>
                </a:prstGeom>
                <a:ln w="635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Rechte verbindingslijn 81">
                  <a:extLst>
                    <a:ext uri="{FF2B5EF4-FFF2-40B4-BE49-F238E27FC236}">
                      <a16:creationId xmlns:a16="http://schemas.microsoft.com/office/drawing/2014/main" id="{2EF59E2A-9E82-2C45-95A5-7453AD916AD2}"/>
                    </a:ext>
                  </a:extLst>
                </p:cNvPr>
                <p:cNvCxnSpPr>
                  <a:cxnSpLocks/>
                </p:cNvCxnSpPr>
                <p:nvPr/>
              </p:nvCxnSpPr>
              <p:spPr>
                <a:xfrm>
                  <a:off x="456184" y="8497019"/>
                  <a:ext cx="4115816" cy="0"/>
                </a:xfrm>
                <a:prstGeom prst="line">
                  <a:avLst/>
                </a:prstGeom>
                <a:ln w="635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62" name="Rechthoek 61">
                <a:extLst>
                  <a:ext uri="{FF2B5EF4-FFF2-40B4-BE49-F238E27FC236}">
                    <a16:creationId xmlns:a16="http://schemas.microsoft.com/office/drawing/2014/main" id="{38C11EC9-60CA-DC46-A1A6-3E6FCB95334B}"/>
                  </a:ext>
                </a:extLst>
              </p:cNvPr>
              <p:cNvSpPr/>
              <p:nvPr/>
            </p:nvSpPr>
            <p:spPr>
              <a:xfrm>
                <a:off x="1212590" y="1971225"/>
                <a:ext cx="3075401" cy="1211346"/>
              </a:xfrm>
              <a:prstGeom prst="rect">
                <a:avLst/>
              </a:prstGeom>
            </p:spPr>
            <p:txBody>
              <a:bodyPr wrap="none">
                <a:spAutoFit/>
              </a:bodyPr>
              <a:lstStyle/>
              <a:p>
                <a:r>
                  <a:rPr lang="en-GB" sz="1600" b="1" dirty="0">
                    <a:solidFill>
                      <a:srgbClr val="F58024"/>
                    </a:solidFill>
                    <a:latin typeface="Verdana" panose="020B0604030504040204" pitchFamily="34" charset="0"/>
                    <a:ea typeface="Verdana" panose="020B0604030504040204" pitchFamily="34" charset="0"/>
                    <a:cs typeface="Verdana" panose="020B0604030504040204" pitchFamily="34" charset="0"/>
                  </a:rPr>
                  <a:t>CASE:</a:t>
                </a:r>
              </a:p>
            </p:txBody>
          </p:sp>
        </p:grpSp>
        <p:sp>
          <p:nvSpPr>
            <p:cNvPr id="46" name="Tekstvak 45">
              <a:extLst>
                <a:ext uri="{FF2B5EF4-FFF2-40B4-BE49-F238E27FC236}">
                  <a16:creationId xmlns:a16="http://schemas.microsoft.com/office/drawing/2014/main" id="{42E11F9E-5450-5B4C-AEF7-503FF39C7855}"/>
                </a:ext>
              </a:extLst>
            </p:cNvPr>
            <p:cNvSpPr txBox="1"/>
            <p:nvPr/>
          </p:nvSpPr>
          <p:spPr>
            <a:xfrm>
              <a:off x="17991123" y="781115"/>
              <a:ext cx="622286" cy="830997"/>
            </a:xfrm>
            <a:prstGeom prst="rect">
              <a:avLst/>
            </a:prstGeom>
            <a:noFill/>
          </p:spPr>
          <p:txBody>
            <a:bodyPr wrap="none" rtlCol="0" anchor="ctr">
              <a:spAutoFit/>
            </a:bodyPr>
            <a:lstStyle/>
            <a:p>
              <a:pPr algn="ctr"/>
              <a:r>
                <a:rPr lang="en-GB" sz="4800" b="1" dirty="0">
                  <a:latin typeface="Verdana" panose="020B0604030504040204" pitchFamily="34" charset="0"/>
                  <a:ea typeface="Verdana" panose="020B0604030504040204" pitchFamily="34" charset="0"/>
                  <a:cs typeface="Verdana" panose="020B0604030504040204" pitchFamily="34" charset="0"/>
                </a:rPr>
                <a:t>2</a:t>
              </a:r>
            </a:p>
          </p:txBody>
        </p:sp>
      </p:grpSp>
    </p:spTree>
    <p:extLst>
      <p:ext uri="{BB962C8B-B14F-4D97-AF65-F5344CB8AC3E}">
        <p14:creationId xmlns:p14="http://schemas.microsoft.com/office/powerpoint/2010/main" val="194119239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500"/>
                                        <p:tgtEl>
                                          <p:spTgt spid="4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500"/>
                                        <p:tgtEl>
                                          <p:spTgt spid="5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fade">
                                      <p:cBhvr>
                                        <p:cTn id="22" dur="500"/>
                                        <p:tgtEl>
                                          <p:spTgt spid="5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44" grpId="0" animBg="1"/>
      <p:bldP spid="58" grpId="0" animBg="1"/>
      <p:bldP spid="5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ep 9">
            <a:extLst>
              <a:ext uri="{FF2B5EF4-FFF2-40B4-BE49-F238E27FC236}">
                <a16:creationId xmlns:a16="http://schemas.microsoft.com/office/drawing/2014/main" id="{610D07B5-6C20-A749-A161-39BA6953AA2F}"/>
              </a:ext>
            </a:extLst>
          </p:cNvPr>
          <p:cNvGrpSpPr/>
          <p:nvPr/>
        </p:nvGrpSpPr>
        <p:grpSpPr>
          <a:xfrm>
            <a:off x="0" y="6696819"/>
            <a:ext cx="19202400" cy="4104531"/>
            <a:chOff x="0" y="6696819"/>
            <a:chExt cx="19202400" cy="4104531"/>
          </a:xfrm>
        </p:grpSpPr>
        <p:sp>
          <p:nvSpPr>
            <p:cNvPr id="61" name="Rechthoek 60">
              <a:extLst>
                <a:ext uri="{FF2B5EF4-FFF2-40B4-BE49-F238E27FC236}">
                  <a16:creationId xmlns:a16="http://schemas.microsoft.com/office/drawing/2014/main" id="{873C012B-22F2-6C43-8477-02BDAF40F9CA}"/>
                </a:ext>
              </a:extLst>
            </p:cNvPr>
            <p:cNvSpPr/>
            <p:nvPr/>
          </p:nvSpPr>
          <p:spPr>
            <a:xfrm>
              <a:off x="0" y="6696819"/>
              <a:ext cx="19202400" cy="4104531"/>
            </a:xfrm>
            <a:prstGeom prst="rect">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3" name="Groep 62">
              <a:extLst>
                <a:ext uri="{FF2B5EF4-FFF2-40B4-BE49-F238E27FC236}">
                  <a16:creationId xmlns:a16="http://schemas.microsoft.com/office/drawing/2014/main" id="{42A56BF6-ECC9-F741-AAAE-209C90D90D02}"/>
                </a:ext>
              </a:extLst>
            </p:cNvPr>
            <p:cNvGrpSpPr/>
            <p:nvPr/>
          </p:nvGrpSpPr>
          <p:grpSpPr>
            <a:xfrm>
              <a:off x="808501" y="7848948"/>
              <a:ext cx="2383987" cy="1419766"/>
              <a:chOff x="2381237" y="6264771"/>
              <a:chExt cx="2665972" cy="1587699"/>
            </a:xfrm>
          </p:grpSpPr>
          <p:grpSp>
            <p:nvGrpSpPr>
              <p:cNvPr id="65" name="Groepeer">
                <a:extLst>
                  <a:ext uri="{FF2B5EF4-FFF2-40B4-BE49-F238E27FC236}">
                    <a16:creationId xmlns:a16="http://schemas.microsoft.com/office/drawing/2014/main" id="{7789E08A-92B3-4F4C-A0AC-24AB3DB513A0}"/>
                  </a:ext>
                </a:extLst>
              </p:cNvPr>
              <p:cNvGrpSpPr/>
              <p:nvPr/>
            </p:nvGrpSpPr>
            <p:grpSpPr>
              <a:xfrm>
                <a:off x="2631044" y="6689387"/>
                <a:ext cx="2153359" cy="1163083"/>
                <a:chOff x="0" y="0"/>
                <a:chExt cx="6860537" cy="3705546"/>
              </a:xfrm>
            </p:grpSpPr>
            <p:sp>
              <p:nvSpPr>
                <p:cNvPr id="67" name="Man">
                  <a:extLst>
                    <a:ext uri="{FF2B5EF4-FFF2-40B4-BE49-F238E27FC236}">
                      <a16:creationId xmlns:a16="http://schemas.microsoft.com/office/drawing/2014/main" id="{73AE3CB3-747C-F94E-936E-9F1F4F021509}"/>
                    </a:ext>
                  </a:extLst>
                </p:cNvPr>
                <p:cNvSpPr/>
                <p:nvPr/>
              </p:nvSpPr>
              <p:spPr>
                <a:xfrm>
                  <a:off x="5555063" y="335256"/>
                  <a:ext cx="1305475" cy="3370291"/>
                </a:xfrm>
                <a:custGeom>
                  <a:avLst/>
                  <a:gdLst/>
                  <a:ahLst/>
                  <a:cxnLst>
                    <a:cxn ang="0">
                      <a:pos x="wd2" y="hd2"/>
                    </a:cxn>
                    <a:cxn ang="5400000">
                      <a:pos x="wd2" y="hd2"/>
                    </a:cxn>
                    <a:cxn ang="10800000">
                      <a:pos x="wd2" y="hd2"/>
                    </a:cxn>
                    <a:cxn ang="16200000">
                      <a:pos x="wd2" y="hd2"/>
                    </a:cxn>
                  </a:cxnLst>
                  <a:rect l="0" t="0" r="r" b="b"/>
                  <a:pathLst>
                    <a:path w="21470" h="21502" extrusionOk="0">
                      <a:moveTo>
                        <a:pt x="10246" y="10"/>
                      </a:moveTo>
                      <a:cubicBezTo>
                        <a:pt x="9651" y="39"/>
                        <a:pt x="9052" y="142"/>
                        <a:pt x="8490" y="331"/>
                      </a:cubicBezTo>
                      <a:cubicBezTo>
                        <a:pt x="7409" y="697"/>
                        <a:pt x="7827" y="1471"/>
                        <a:pt x="7827" y="1471"/>
                      </a:cubicBezTo>
                      <a:cubicBezTo>
                        <a:pt x="7827" y="1471"/>
                        <a:pt x="7467" y="1472"/>
                        <a:pt x="7689" y="1837"/>
                      </a:cubicBezTo>
                      <a:cubicBezTo>
                        <a:pt x="7827" y="2069"/>
                        <a:pt x="7730" y="2122"/>
                        <a:pt x="8174" y="2197"/>
                      </a:cubicBezTo>
                      <a:cubicBezTo>
                        <a:pt x="8285" y="2477"/>
                        <a:pt x="8629" y="2493"/>
                        <a:pt x="8629" y="2983"/>
                      </a:cubicBezTo>
                      <a:cubicBezTo>
                        <a:pt x="8629" y="2988"/>
                        <a:pt x="8355" y="2978"/>
                        <a:pt x="8161" y="3134"/>
                      </a:cubicBezTo>
                      <a:cubicBezTo>
                        <a:pt x="8106" y="3177"/>
                        <a:pt x="8049" y="3322"/>
                        <a:pt x="7827" y="3359"/>
                      </a:cubicBezTo>
                      <a:cubicBezTo>
                        <a:pt x="6842" y="3542"/>
                        <a:pt x="4636" y="3731"/>
                        <a:pt x="4095" y="3941"/>
                      </a:cubicBezTo>
                      <a:cubicBezTo>
                        <a:pt x="3332" y="4237"/>
                        <a:pt x="185" y="6557"/>
                        <a:pt x="185" y="6783"/>
                      </a:cubicBezTo>
                      <a:cubicBezTo>
                        <a:pt x="185" y="7133"/>
                        <a:pt x="112" y="7369"/>
                        <a:pt x="306" y="7546"/>
                      </a:cubicBezTo>
                      <a:cubicBezTo>
                        <a:pt x="1138" y="8300"/>
                        <a:pt x="2140" y="9548"/>
                        <a:pt x="3388" y="10139"/>
                      </a:cubicBezTo>
                      <a:cubicBezTo>
                        <a:pt x="3555" y="10220"/>
                        <a:pt x="3874" y="10313"/>
                        <a:pt x="4290" y="10366"/>
                      </a:cubicBezTo>
                      <a:cubicBezTo>
                        <a:pt x="4706" y="10420"/>
                        <a:pt x="5414" y="10539"/>
                        <a:pt x="5400" y="10636"/>
                      </a:cubicBezTo>
                      <a:cubicBezTo>
                        <a:pt x="5261" y="11507"/>
                        <a:pt x="4984" y="13595"/>
                        <a:pt x="4775" y="14591"/>
                      </a:cubicBezTo>
                      <a:cubicBezTo>
                        <a:pt x="4637" y="15242"/>
                        <a:pt x="4526" y="15984"/>
                        <a:pt x="4429" y="16447"/>
                      </a:cubicBezTo>
                      <a:cubicBezTo>
                        <a:pt x="4262" y="17244"/>
                        <a:pt x="4221" y="18180"/>
                        <a:pt x="3666" y="19165"/>
                      </a:cubicBezTo>
                      <a:cubicBezTo>
                        <a:pt x="3416" y="19617"/>
                        <a:pt x="2972" y="20214"/>
                        <a:pt x="3250" y="20214"/>
                      </a:cubicBezTo>
                      <a:cubicBezTo>
                        <a:pt x="2833" y="20612"/>
                        <a:pt x="1236" y="20827"/>
                        <a:pt x="432" y="20913"/>
                      </a:cubicBezTo>
                      <a:cubicBezTo>
                        <a:pt x="154" y="20940"/>
                        <a:pt x="-25" y="21043"/>
                        <a:pt x="3" y="21156"/>
                      </a:cubicBezTo>
                      <a:lnTo>
                        <a:pt x="29" y="21225"/>
                      </a:lnTo>
                      <a:cubicBezTo>
                        <a:pt x="43" y="21311"/>
                        <a:pt x="324" y="21344"/>
                        <a:pt x="393" y="21344"/>
                      </a:cubicBezTo>
                      <a:cubicBezTo>
                        <a:pt x="837" y="21376"/>
                        <a:pt x="2207" y="21461"/>
                        <a:pt x="3206" y="21305"/>
                      </a:cubicBezTo>
                      <a:cubicBezTo>
                        <a:pt x="4371" y="21128"/>
                        <a:pt x="5857" y="21247"/>
                        <a:pt x="7008" y="21188"/>
                      </a:cubicBezTo>
                      <a:cubicBezTo>
                        <a:pt x="7355" y="21171"/>
                        <a:pt x="7398" y="20692"/>
                        <a:pt x="7259" y="20471"/>
                      </a:cubicBezTo>
                      <a:cubicBezTo>
                        <a:pt x="7218" y="20407"/>
                        <a:pt x="7134" y="20375"/>
                        <a:pt x="7134" y="20375"/>
                      </a:cubicBezTo>
                      <a:lnTo>
                        <a:pt x="7190" y="20412"/>
                      </a:lnTo>
                      <a:cubicBezTo>
                        <a:pt x="7773" y="20434"/>
                        <a:pt x="8367" y="17905"/>
                        <a:pt x="8742" y="15860"/>
                      </a:cubicBezTo>
                      <a:cubicBezTo>
                        <a:pt x="8908" y="14999"/>
                        <a:pt x="10033" y="13116"/>
                        <a:pt x="10394" y="12497"/>
                      </a:cubicBezTo>
                      <a:cubicBezTo>
                        <a:pt x="10421" y="12443"/>
                        <a:pt x="10630" y="12443"/>
                        <a:pt x="10658" y="12497"/>
                      </a:cubicBezTo>
                      <a:cubicBezTo>
                        <a:pt x="10880" y="12987"/>
                        <a:pt x="11168" y="14031"/>
                        <a:pt x="11473" y="14757"/>
                      </a:cubicBezTo>
                      <a:cubicBezTo>
                        <a:pt x="11542" y="14924"/>
                        <a:pt x="11753" y="15564"/>
                        <a:pt x="11781" y="15968"/>
                      </a:cubicBezTo>
                      <a:cubicBezTo>
                        <a:pt x="11892" y="17206"/>
                        <a:pt x="11572" y="19842"/>
                        <a:pt x="12002" y="20175"/>
                      </a:cubicBezTo>
                      <a:cubicBezTo>
                        <a:pt x="12002" y="20175"/>
                        <a:pt x="11906" y="20682"/>
                        <a:pt x="11490" y="21053"/>
                      </a:cubicBezTo>
                      <a:cubicBezTo>
                        <a:pt x="10908" y="21575"/>
                        <a:pt x="13763" y="21580"/>
                        <a:pt x="14568" y="21381"/>
                      </a:cubicBezTo>
                      <a:cubicBezTo>
                        <a:pt x="15608" y="21128"/>
                        <a:pt x="14986" y="20682"/>
                        <a:pt x="15028" y="20488"/>
                      </a:cubicBezTo>
                      <a:cubicBezTo>
                        <a:pt x="15125" y="20316"/>
                        <a:pt x="15333" y="20316"/>
                        <a:pt x="15444" y="19950"/>
                      </a:cubicBezTo>
                      <a:cubicBezTo>
                        <a:pt x="15763" y="18841"/>
                        <a:pt x="15485" y="17442"/>
                        <a:pt x="15513" y="16318"/>
                      </a:cubicBezTo>
                      <a:cubicBezTo>
                        <a:pt x="15527" y="15946"/>
                        <a:pt x="15886" y="15230"/>
                        <a:pt x="15886" y="14229"/>
                      </a:cubicBezTo>
                      <a:cubicBezTo>
                        <a:pt x="15886" y="13223"/>
                        <a:pt x="15888" y="12330"/>
                        <a:pt x="15721" y="11431"/>
                      </a:cubicBezTo>
                      <a:cubicBezTo>
                        <a:pt x="15610" y="10839"/>
                        <a:pt x="16110" y="10802"/>
                        <a:pt x="15652" y="10044"/>
                      </a:cubicBezTo>
                      <a:cubicBezTo>
                        <a:pt x="17247" y="10108"/>
                        <a:pt x="17453" y="10054"/>
                        <a:pt x="17967" y="9801"/>
                      </a:cubicBezTo>
                      <a:cubicBezTo>
                        <a:pt x="19312" y="9123"/>
                        <a:pt x="20798" y="7585"/>
                        <a:pt x="21062" y="7321"/>
                      </a:cubicBezTo>
                      <a:cubicBezTo>
                        <a:pt x="21575" y="7278"/>
                        <a:pt x="21546" y="6846"/>
                        <a:pt x="21296" y="6534"/>
                      </a:cubicBezTo>
                      <a:cubicBezTo>
                        <a:pt x="21226" y="6453"/>
                        <a:pt x="20909" y="6465"/>
                        <a:pt x="20854" y="6384"/>
                      </a:cubicBezTo>
                      <a:cubicBezTo>
                        <a:pt x="20424" y="5755"/>
                        <a:pt x="17691" y="4302"/>
                        <a:pt x="17247" y="3990"/>
                      </a:cubicBezTo>
                      <a:cubicBezTo>
                        <a:pt x="16859" y="3715"/>
                        <a:pt x="14264" y="3516"/>
                        <a:pt x="13376" y="3381"/>
                      </a:cubicBezTo>
                      <a:cubicBezTo>
                        <a:pt x="13237" y="3360"/>
                        <a:pt x="13085" y="3300"/>
                        <a:pt x="13029" y="3247"/>
                      </a:cubicBezTo>
                      <a:cubicBezTo>
                        <a:pt x="13001" y="3225"/>
                        <a:pt x="12988" y="3204"/>
                        <a:pt x="12960" y="3183"/>
                      </a:cubicBezTo>
                      <a:cubicBezTo>
                        <a:pt x="12724" y="2984"/>
                        <a:pt x="12392" y="2989"/>
                        <a:pt x="12392" y="2989"/>
                      </a:cubicBezTo>
                      <a:cubicBezTo>
                        <a:pt x="12350" y="2839"/>
                        <a:pt x="12319" y="2714"/>
                        <a:pt x="12444" y="2628"/>
                      </a:cubicBezTo>
                      <a:cubicBezTo>
                        <a:pt x="12610" y="2504"/>
                        <a:pt x="12750" y="2364"/>
                        <a:pt x="12847" y="2219"/>
                      </a:cubicBezTo>
                      <a:cubicBezTo>
                        <a:pt x="13041" y="2203"/>
                        <a:pt x="13196" y="2213"/>
                        <a:pt x="13376" y="1933"/>
                      </a:cubicBezTo>
                      <a:cubicBezTo>
                        <a:pt x="13445" y="1810"/>
                        <a:pt x="13748" y="1482"/>
                        <a:pt x="13276" y="1471"/>
                      </a:cubicBezTo>
                      <a:cubicBezTo>
                        <a:pt x="13373" y="1245"/>
                        <a:pt x="13679" y="444"/>
                        <a:pt x="12500" y="272"/>
                      </a:cubicBezTo>
                      <a:cubicBezTo>
                        <a:pt x="12154" y="223"/>
                        <a:pt x="12141" y="153"/>
                        <a:pt x="11989" y="126"/>
                      </a:cubicBezTo>
                      <a:cubicBezTo>
                        <a:pt x="11434" y="23"/>
                        <a:pt x="10841" y="-20"/>
                        <a:pt x="10246" y="10"/>
                      </a:cubicBezTo>
                      <a:close/>
                      <a:moveTo>
                        <a:pt x="16042" y="6038"/>
                      </a:moveTo>
                      <a:cubicBezTo>
                        <a:pt x="16175" y="6060"/>
                        <a:pt x="16316" y="6123"/>
                        <a:pt x="16371" y="6147"/>
                      </a:cubicBezTo>
                      <a:cubicBezTo>
                        <a:pt x="17342" y="6567"/>
                        <a:pt x="18104" y="6825"/>
                        <a:pt x="18201" y="6955"/>
                      </a:cubicBezTo>
                      <a:cubicBezTo>
                        <a:pt x="18270" y="7186"/>
                        <a:pt x="18326" y="7449"/>
                        <a:pt x="18326" y="7449"/>
                      </a:cubicBezTo>
                      <a:cubicBezTo>
                        <a:pt x="18326" y="7449"/>
                        <a:pt x="17454" y="9005"/>
                        <a:pt x="17052" y="9124"/>
                      </a:cubicBezTo>
                      <a:cubicBezTo>
                        <a:pt x="16802" y="9205"/>
                        <a:pt x="15790" y="8946"/>
                        <a:pt x="15236" y="8972"/>
                      </a:cubicBezTo>
                      <a:cubicBezTo>
                        <a:pt x="15236" y="8703"/>
                        <a:pt x="15249" y="8450"/>
                        <a:pt x="15305" y="7950"/>
                      </a:cubicBezTo>
                      <a:cubicBezTo>
                        <a:pt x="15374" y="7347"/>
                        <a:pt x="15692" y="6443"/>
                        <a:pt x="15747" y="6174"/>
                      </a:cubicBezTo>
                      <a:cubicBezTo>
                        <a:pt x="15782" y="6034"/>
                        <a:pt x="15908" y="6016"/>
                        <a:pt x="16042" y="6038"/>
                      </a:cubicBezTo>
                      <a:close/>
                      <a:moveTo>
                        <a:pt x="5001" y="6053"/>
                      </a:moveTo>
                      <a:cubicBezTo>
                        <a:pt x="5137" y="6043"/>
                        <a:pt x="5286" y="6074"/>
                        <a:pt x="5317" y="6131"/>
                      </a:cubicBezTo>
                      <a:cubicBezTo>
                        <a:pt x="5456" y="6389"/>
                        <a:pt x="5454" y="6740"/>
                        <a:pt x="5551" y="7133"/>
                      </a:cubicBezTo>
                      <a:cubicBezTo>
                        <a:pt x="5704" y="7752"/>
                        <a:pt x="5968" y="8369"/>
                        <a:pt x="5898" y="8735"/>
                      </a:cubicBezTo>
                      <a:cubicBezTo>
                        <a:pt x="5870" y="8918"/>
                        <a:pt x="5912" y="9091"/>
                        <a:pt x="5898" y="9107"/>
                      </a:cubicBezTo>
                      <a:cubicBezTo>
                        <a:pt x="5898" y="9107"/>
                        <a:pt x="5413" y="9295"/>
                        <a:pt x="5205" y="9322"/>
                      </a:cubicBezTo>
                      <a:cubicBezTo>
                        <a:pt x="4899" y="9355"/>
                        <a:pt x="4593" y="9462"/>
                        <a:pt x="4537" y="9430"/>
                      </a:cubicBezTo>
                      <a:cubicBezTo>
                        <a:pt x="4149" y="9150"/>
                        <a:pt x="3152" y="7622"/>
                        <a:pt x="3042" y="7385"/>
                      </a:cubicBezTo>
                      <a:cubicBezTo>
                        <a:pt x="3097" y="7251"/>
                        <a:pt x="3139" y="7062"/>
                        <a:pt x="3167" y="6965"/>
                      </a:cubicBezTo>
                      <a:cubicBezTo>
                        <a:pt x="3181" y="6922"/>
                        <a:pt x="3206" y="6884"/>
                        <a:pt x="3276" y="6852"/>
                      </a:cubicBezTo>
                      <a:cubicBezTo>
                        <a:pt x="3539" y="6701"/>
                        <a:pt x="4330" y="6260"/>
                        <a:pt x="4871" y="6077"/>
                      </a:cubicBezTo>
                      <a:cubicBezTo>
                        <a:pt x="4909" y="6063"/>
                        <a:pt x="4955" y="6057"/>
                        <a:pt x="5001" y="6053"/>
                      </a:cubicBezTo>
                      <a:close/>
                    </a:path>
                  </a:pathLst>
                </a:custGeom>
                <a:solidFill>
                  <a:schemeClr val="tx1"/>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3200"/>
                </a:p>
              </p:txBody>
            </p:sp>
            <p:sp>
              <p:nvSpPr>
                <p:cNvPr id="68" name="Vrouw">
                  <a:extLst>
                    <a:ext uri="{FF2B5EF4-FFF2-40B4-BE49-F238E27FC236}">
                      <a16:creationId xmlns:a16="http://schemas.microsoft.com/office/drawing/2014/main" id="{28A48421-C463-314A-84E6-386B67BE44B3}"/>
                    </a:ext>
                  </a:extLst>
                </p:cNvPr>
                <p:cNvSpPr/>
                <p:nvPr/>
              </p:nvSpPr>
              <p:spPr>
                <a:xfrm>
                  <a:off x="-1" y="333772"/>
                  <a:ext cx="1346879" cy="3371775"/>
                </a:xfrm>
                <a:custGeom>
                  <a:avLst/>
                  <a:gdLst/>
                  <a:ahLst/>
                  <a:cxnLst>
                    <a:cxn ang="0">
                      <a:pos x="wd2" y="hd2"/>
                    </a:cxn>
                    <a:cxn ang="5400000">
                      <a:pos x="wd2" y="hd2"/>
                    </a:cxn>
                    <a:cxn ang="10800000">
                      <a:pos x="wd2" y="hd2"/>
                    </a:cxn>
                    <a:cxn ang="16200000">
                      <a:pos x="wd2" y="hd2"/>
                    </a:cxn>
                  </a:cxnLst>
                  <a:rect l="0" t="0" r="r" b="b"/>
                  <a:pathLst>
                    <a:path w="21387" h="21451" extrusionOk="0">
                      <a:moveTo>
                        <a:pt x="10767" y="3"/>
                      </a:moveTo>
                      <a:cubicBezTo>
                        <a:pt x="10163" y="-15"/>
                        <a:pt x="9173" y="50"/>
                        <a:pt x="8379" y="485"/>
                      </a:cubicBezTo>
                      <a:cubicBezTo>
                        <a:pt x="7869" y="770"/>
                        <a:pt x="7992" y="989"/>
                        <a:pt x="7147" y="1709"/>
                      </a:cubicBezTo>
                      <a:cubicBezTo>
                        <a:pt x="6047" y="2649"/>
                        <a:pt x="7909" y="2821"/>
                        <a:pt x="6636" y="3320"/>
                      </a:cubicBezTo>
                      <a:cubicBezTo>
                        <a:pt x="6113" y="3525"/>
                        <a:pt x="6502" y="3869"/>
                        <a:pt x="6502" y="3869"/>
                      </a:cubicBezTo>
                      <a:cubicBezTo>
                        <a:pt x="6394" y="3885"/>
                        <a:pt x="6207" y="3880"/>
                        <a:pt x="6099" y="3896"/>
                      </a:cubicBezTo>
                      <a:cubicBezTo>
                        <a:pt x="5550" y="3950"/>
                        <a:pt x="4864" y="4024"/>
                        <a:pt x="4314" y="4395"/>
                      </a:cubicBezTo>
                      <a:cubicBezTo>
                        <a:pt x="3537" y="4916"/>
                        <a:pt x="1662" y="6006"/>
                        <a:pt x="254" y="6893"/>
                      </a:cubicBezTo>
                      <a:cubicBezTo>
                        <a:pt x="241" y="6904"/>
                        <a:pt x="226" y="6914"/>
                        <a:pt x="212" y="6920"/>
                      </a:cubicBezTo>
                      <a:cubicBezTo>
                        <a:pt x="186" y="6941"/>
                        <a:pt x="160" y="6962"/>
                        <a:pt x="133" y="6978"/>
                      </a:cubicBezTo>
                      <a:cubicBezTo>
                        <a:pt x="-28" y="7113"/>
                        <a:pt x="-54" y="7253"/>
                        <a:pt x="120" y="7398"/>
                      </a:cubicBezTo>
                      <a:cubicBezTo>
                        <a:pt x="402" y="7629"/>
                        <a:pt x="494" y="7843"/>
                        <a:pt x="883" y="8241"/>
                      </a:cubicBezTo>
                      <a:cubicBezTo>
                        <a:pt x="1258" y="8633"/>
                        <a:pt x="2132" y="9064"/>
                        <a:pt x="2789" y="9483"/>
                      </a:cubicBezTo>
                      <a:cubicBezTo>
                        <a:pt x="2950" y="9591"/>
                        <a:pt x="2935" y="9681"/>
                        <a:pt x="3351" y="9923"/>
                      </a:cubicBezTo>
                      <a:cubicBezTo>
                        <a:pt x="3579" y="10057"/>
                        <a:pt x="3967" y="10040"/>
                        <a:pt x="3820" y="10040"/>
                      </a:cubicBezTo>
                      <a:cubicBezTo>
                        <a:pt x="4182" y="10051"/>
                        <a:pt x="4546" y="10004"/>
                        <a:pt x="4532" y="10025"/>
                      </a:cubicBezTo>
                      <a:cubicBezTo>
                        <a:pt x="4331" y="10627"/>
                        <a:pt x="4437" y="11347"/>
                        <a:pt x="4692" y="12094"/>
                      </a:cubicBezTo>
                      <a:cubicBezTo>
                        <a:pt x="4839" y="12561"/>
                        <a:pt x="6473" y="15069"/>
                        <a:pt x="6527" y="15493"/>
                      </a:cubicBezTo>
                      <a:cubicBezTo>
                        <a:pt x="6688" y="17357"/>
                        <a:pt x="7279" y="18781"/>
                        <a:pt x="7641" y="19603"/>
                      </a:cubicBezTo>
                      <a:cubicBezTo>
                        <a:pt x="7668" y="19651"/>
                        <a:pt x="7723" y="19673"/>
                        <a:pt x="7763" y="19673"/>
                      </a:cubicBezTo>
                      <a:cubicBezTo>
                        <a:pt x="7790" y="19673"/>
                        <a:pt x="7857" y="19684"/>
                        <a:pt x="7951" y="19700"/>
                      </a:cubicBezTo>
                      <a:cubicBezTo>
                        <a:pt x="7965" y="20098"/>
                        <a:pt x="8258" y="20001"/>
                        <a:pt x="7775" y="20313"/>
                      </a:cubicBezTo>
                      <a:cubicBezTo>
                        <a:pt x="7494" y="20495"/>
                        <a:pt x="6838" y="20688"/>
                        <a:pt x="6891" y="21026"/>
                      </a:cubicBezTo>
                      <a:cubicBezTo>
                        <a:pt x="6905" y="21150"/>
                        <a:pt x="6973" y="21215"/>
                        <a:pt x="7214" y="21307"/>
                      </a:cubicBezTo>
                      <a:cubicBezTo>
                        <a:pt x="7536" y="21419"/>
                        <a:pt x="8649" y="21585"/>
                        <a:pt x="9694" y="21268"/>
                      </a:cubicBezTo>
                      <a:cubicBezTo>
                        <a:pt x="10231" y="21107"/>
                        <a:pt x="9893" y="20801"/>
                        <a:pt x="10000" y="20672"/>
                      </a:cubicBezTo>
                      <a:cubicBezTo>
                        <a:pt x="10148" y="20511"/>
                        <a:pt x="10348" y="20420"/>
                        <a:pt x="10214" y="20027"/>
                      </a:cubicBezTo>
                      <a:cubicBezTo>
                        <a:pt x="10187" y="19947"/>
                        <a:pt x="10096" y="19803"/>
                        <a:pt x="10042" y="19690"/>
                      </a:cubicBezTo>
                      <a:cubicBezTo>
                        <a:pt x="10176" y="19669"/>
                        <a:pt x="10281" y="19642"/>
                        <a:pt x="10281" y="19609"/>
                      </a:cubicBezTo>
                      <a:cubicBezTo>
                        <a:pt x="10294" y="19174"/>
                        <a:pt x="10309" y="18942"/>
                        <a:pt x="10268" y="18287"/>
                      </a:cubicBezTo>
                      <a:cubicBezTo>
                        <a:pt x="10228" y="17798"/>
                        <a:pt x="10243" y="17454"/>
                        <a:pt x="10176" y="16944"/>
                      </a:cubicBezTo>
                      <a:cubicBezTo>
                        <a:pt x="10109" y="16390"/>
                        <a:pt x="10015" y="16449"/>
                        <a:pt x="9908" y="15896"/>
                      </a:cubicBezTo>
                      <a:cubicBezTo>
                        <a:pt x="9868" y="15660"/>
                        <a:pt x="9825" y="15434"/>
                        <a:pt x="9879" y="15193"/>
                      </a:cubicBezTo>
                      <a:cubicBezTo>
                        <a:pt x="9892" y="15101"/>
                        <a:pt x="9987" y="14456"/>
                        <a:pt x="10000" y="14365"/>
                      </a:cubicBezTo>
                      <a:cubicBezTo>
                        <a:pt x="10027" y="13312"/>
                        <a:pt x="10097" y="12899"/>
                        <a:pt x="10231" y="11852"/>
                      </a:cubicBezTo>
                      <a:cubicBezTo>
                        <a:pt x="10257" y="11766"/>
                        <a:pt x="10376" y="11717"/>
                        <a:pt x="10469" y="11803"/>
                      </a:cubicBezTo>
                      <a:cubicBezTo>
                        <a:pt x="11207" y="12464"/>
                        <a:pt x="11555" y="12812"/>
                        <a:pt x="12145" y="13452"/>
                      </a:cubicBezTo>
                      <a:cubicBezTo>
                        <a:pt x="12615" y="13962"/>
                        <a:pt x="13770" y="15290"/>
                        <a:pt x="13851" y="15532"/>
                      </a:cubicBezTo>
                      <a:cubicBezTo>
                        <a:pt x="13985" y="15978"/>
                        <a:pt x="14184" y="16417"/>
                        <a:pt x="14345" y="16965"/>
                      </a:cubicBezTo>
                      <a:cubicBezTo>
                        <a:pt x="14640" y="17948"/>
                        <a:pt x="15661" y="19270"/>
                        <a:pt x="15795" y="19517"/>
                      </a:cubicBezTo>
                      <a:cubicBezTo>
                        <a:pt x="15822" y="19565"/>
                        <a:pt x="15834" y="19592"/>
                        <a:pt x="15874" y="19630"/>
                      </a:cubicBezTo>
                      <a:cubicBezTo>
                        <a:pt x="15888" y="19640"/>
                        <a:pt x="16007" y="19658"/>
                        <a:pt x="16168" y="19663"/>
                      </a:cubicBezTo>
                      <a:cubicBezTo>
                        <a:pt x="16221" y="19851"/>
                        <a:pt x="16234" y="20173"/>
                        <a:pt x="15912" y="20420"/>
                      </a:cubicBezTo>
                      <a:cubicBezTo>
                        <a:pt x="15631" y="20641"/>
                        <a:pt x="16113" y="20946"/>
                        <a:pt x="16113" y="20946"/>
                      </a:cubicBezTo>
                      <a:cubicBezTo>
                        <a:pt x="16408" y="21042"/>
                        <a:pt x="16743" y="21091"/>
                        <a:pt x="17186" y="21080"/>
                      </a:cubicBezTo>
                      <a:cubicBezTo>
                        <a:pt x="17615" y="21075"/>
                        <a:pt x="17884" y="21161"/>
                        <a:pt x="17978" y="21187"/>
                      </a:cubicBezTo>
                      <a:cubicBezTo>
                        <a:pt x="18031" y="21204"/>
                        <a:pt x="18057" y="21209"/>
                        <a:pt x="18057" y="21209"/>
                      </a:cubicBezTo>
                      <a:cubicBezTo>
                        <a:pt x="18057" y="21209"/>
                        <a:pt x="19373" y="21440"/>
                        <a:pt x="20848" y="21344"/>
                      </a:cubicBezTo>
                      <a:cubicBezTo>
                        <a:pt x="21478" y="21317"/>
                        <a:pt x="21546" y="21161"/>
                        <a:pt x="21104" y="20946"/>
                      </a:cubicBezTo>
                      <a:cubicBezTo>
                        <a:pt x="20447" y="20618"/>
                        <a:pt x="19682" y="20571"/>
                        <a:pt x="19361" y="20367"/>
                      </a:cubicBezTo>
                      <a:cubicBezTo>
                        <a:pt x="18771" y="19991"/>
                        <a:pt x="18409" y="19910"/>
                        <a:pt x="18288" y="19620"/>
                      </a:cubicBezTo>
                      <a:cubicBezTo>
                        <a:pt x="18449" y="19598"/>
                        <a:pt x="18543" y="19583"/>
                        <a:pt x="18543" y="19583"/>
                      </a:cubicBezTo>
                      <a:cubicBezTo>
                        <a:pt x="18543" y="19583"/>
                        <a:pt x="18461" y="19087"/>
                        <a:pt x="18368" y="18765"/>
                      </a:cubicBezTo>
                      <a:cubicBezTo>
                        <a:pt x="18126" y="17922"/>
                        <a:pt x="18046" y="17332"/>
                        <a:pt x="17965" y="16870"/>
                      </a:cubicBezTo>
                      <a:cubicBezTo>
                        <a:pt x="17831" y="16053"/>
                        <a:pt x="17360" y="15671"/>
                        <a:pt x="17253" y="15402"/>
                      </a:cubicBezTo>
                      <a:cubicBezTo>
                        <a:pt x="16851" y="14452"/>
                        <a:pt x="16690" y="14372"/>
                        <a:pt x="16449" y="13378"/>
                      </a:cubicBezTo>
                      <a:cubicBezTo>
                        <a:pt x="16408" y="13195"/>
                        <a:pt x="16221" y="11911"/>
                        <a:pt x="15912" y="11159"/>
                      </a:cubicBezTo>
                      <a:cubicBezTo>
                        <a:pt x="15738" y="10734"/>
                        <a:pt x="15405" y="10370"/>
                        <a:pt x="15137" y="9967"/>
                      </a:cubicBezTo>
                      <a:cubicBezTo>
                        <a:pt x="15218" y="10096"/>
                        <a:pt x="15269" y="9913"/>
                        <a:pt x="15564" y="9886"/>
                      </a:cubicBezTo>
                      <a:cubicBezTo>
                        <a:pt x="16208" y="9832"/>
                        <a:pt x="16476" y="9686"/>
                        <a:pt x="16838" y="9498"/>
                      </a:cubicBezTo>
                      <a:cubicBezTo>
                        <a:pt x="17723" y="9020"/>
                        <a:pt x="20312" y="7812"/>
                        <a:pt x="20714" y="7469"/>
                      </a:cubicBezTo>
                      <a:cubicBezTo>
                        <a:pt x="20888" y="7318"/>
                        <a:pt x="21195" y="7000"/>
                        <a:pt x="21208" y="6839"/>
                      </a:cubicBezTo>
                      <a:cubicBezTo>
                        <a:pt x="21222" y="6646"/>
                        <a:pt x="20727" y="6421"/>
                        <a:pt x="20580" y="6292"/>
                      </a:cubicBezTo>
                      <a:cubicBezTo>
                        <a:pt x="20379" y="6120"/>
                        <a:pt x="19881" y="5825"/>
                        <a:pt x="19599" y="5669"/>
                      </a:cubicBezTo>
                      <a:cubicBezTo>
                        <a:pt x="18889" y="5277"/>
                        <a:pt x="18528" y="5179"/>
                        <a:pt x="17496" y="4690"/>
                      </a:cubicBezTo>
                      <a:cubicBezTo>
                        <a:pt x="17335" y="4615"/>
                        <a:pt x="16586" y="4008"/>
                        <a:pt x="15862" y="3884"/>
                      </a:cubicBezTo>
                      <a:cubicBezTo>
                        <a:pt x="15192" y="3766"/>
                        <a:pt x="13968" y="3767"/>
                        <a:pt x="13968" y="3767"/>
                      </a:cubicBezTo>
                      <a:cubicBezTo>
                        <a:pt x="14116" y="3536"/>
                        <a:pt x="13620" y="3418"/>
                        <a:pt x="13620" y="3149"/>
                      </a:cubicBezTo>
                      <a:cubicBezTo>
                        <a:pt x="13620" y="2607"/>
                        <a:pt x="15057" y="2853"/>
                        <a:pt x="13729" y="1365"/>
                      </a:cubicBezTo>
                      <a:cubicBezTo>
                        <a:pt x="13595" y="1220"/>
                        <a:pt x="13324" y="554"/>
                        <a:pt x="12426" y="334"/>
                      </a:cubicBezTo>
                      <a:cubicBezTo>
                        <a:pt x="12305" y="302"/>
                        <a:pt x="12051" y="279"/>
                        <a:pt x="11957" y="236"/>
                      </a:cubicBezTo>
                      <a:cubicBezTo>
                        <a:pt x="11796" y="172"/>
                        <a:pt x="11555" y="87"/>
                        <a:pt x="11219" y="38"/>
                      </a:cubicBezTo>
                      <a:cubicBezTo>
                        <a:pt x="11126" y="25"/>
                        <a:pt x="10968" y="9"/>
                        <a:pt x="10767" y="3"/>
                      </a:cubicBezTo>
                      <a:close/>
                      <a:moveTo>
                        <a:pt x="15514" y="5645"/>
                      </a:moveTo>
                      <a:cubicBezTo>
                        <a:pt x="15647" y="5640"/>
                        <a:pt x="15796" y="5665"/>
                        <a:pt x="15967" y="5723"/>
                      </a:cubicBezTo>
                      <a:cubicBezTo>
                        <a:pt x="16731" y="5981"/>
                        <a:pt x="18812" y="6904"/>
                        <a:pt x="18812" y="7022"/>
                      </a:cubicBezTo>
                      <a:cubicBezTo>
                        <a:pt x="18812" y="7113"/>
                        <a:pt x="18490" y="7365"/>
                        <a:pt x="17806" y="7838"/>
                      </a:cubicBezTo>
                      <a:cubicBezTo>
                        <a:pt x="17350" y="8155"/>
                        <a:pt x="16894" y="8365"/>
                        <a:pt x="16264" y="8763"/>
                      </a:cubicBezTo>
                      <a:cubicBezTo>
                        <a:pt x="16224" y="8790"/>
                        <a:pt x="15967" y="8972"/>
                        <a:pt x="15686" y="8961"/>
                      </a:cubicBezTo>
                      <a:cubicBezTo>
                        <a:pt x="15686" y="8961"/>
                        <a:pt x="15299" y="8919"/>
                        <a:pt x="14923" y="8817"/>
                      </a:cubicBezTo>
                      <a:cubicBezTo>
                        <a:pt x="14575" y="8720"/>
                        <a:pt x="14186" y="8736"/>
                        <a:pt x="14186" y="8758"/>
                      </a:cubicBezTo>
                      <a:cubicBezTo>
                        <a:pt x="14186" y="8763"/>
                        <a:pt x="13824" y="8521"/>
                        <a:pt x="13851" y="8021"/>
                      </a:cubicBezTo>
                      <a:cubicBezTo>
                        <a:pt x="13891" y="7054"/>
                        <a:pt x="14277" y="6722"/>
                        <a:pt x="14559" y="6340"/>
                      </a:cubicBezTo>
                      <a:cubicBezTo>
                        <a:pt x="14861" y="5938"/>
                        <a:pt x="15116" y="5661"/>
                        <a:pt x="15514" y="5645"/>
                      </a:cubicBezTo>
                      <a:close/>
                      <a:moveTo>
                        <a:pt x="5395" y="5887"/>
                      </a:moveTo>
                      <a:cubicBezTo>
                        <a:pt x="5545" y="5876"/>
                        <a:pt x="5689" y="5902"/>
                        <a:pt x="5722" y="6028"/>
                      </a:cubicBezTo>
                      <a:cubicBezTo>
                        <a:pt x="5749" y="6120"/>
                        <a:pt x="5832" y="6280"/>
                        <a:pt x="5886" y="6414"/>
                      </a:cubicBezTo>
                      <a:cubicBezTo>
                        <a:pt x="6060" y="6844"/>
                        <a:pt x="6366" y="6931"/>
                        <a:pt x="6393" y="7210"/>
                      </a:cubicBezTo>
                      <a:cubicBezTo>
                        <a:pt x="6527" y="8430"/>
                        <a:pt x="5806" y="8382"/>
                        <a:pt x="5404" y="8919"/>
                      </a:cubicBezTo>
                      <a:cubicBezTo>
                        <a:pt x="5337" y="8903"/>
                        <a:pt x="4707" y="8988"/>
                        <a:pt x="4130" y="9095"/>
                      </a:cubicBezTo>
                      <a:cubicBezTo>
                        <a:pt x="3419" y="8778"/>
                        <a:pt x="3068" y="7651"/>
                        <a:pt x="2559" y="7281"/>
                      </a:cubicBezTo>
                      <a:cubicBezTo>
                        <a:pt x="2291" y="7082"/>
                        <a:pt x="3164" y="6834"/>
                        <a:pt x="3807" y="6544"/>
                      </a:cubicBezTo>
                      <a:cubicBezTo>
                        <a:pt x="4304" y="6323"/>
                        <a:pt x="4516" y="6228"/>
                        <a:pt x="5052" y="5964"/>
                      </a:cubicBezTo>
                      <a:cubicBezTo>
                        <a:pt x="5092" y="5946"/>
                        <a:pt x="5246" y="5898"/>
                        <a:pt x="5395" y="5887"/>
                      </a:cubicBezTo>
                      <a:close/>
                    </a:path>
                  </a:pathLst>
                </a:custGeom>
                <a:solidFill>
                  <a:schemeClr val="tx1"/>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3200"/>
                </a:p>
              </p:txBody>
            </p:sp>
            <p:sp>
              <p:nvSpPr>
                <p:cNvPr id="69" name="School">
                  <a:extLst>
                    <a:ext uri="{FF2B5EF4-FFF2-40B4-BE49-F238E27FC236}">
                      <a16:creationId xmlns:a16="http://schemas.microsoft.com/office/drawing/2014/main" id="{C2BD7368-68BD-1341-9913-3D2E3AC5F00F}"/>
                    </a:ext>
                  </a:extLst>
                </p:cNvPr>
                <p:cNvSpPr/>
                <p:nvPr/>
              </p:nvSpPr>
              <p:spPr>
                <a:xfrm>
                  <a:off x="1650990" y="0"/>
                  <a:ext cx="3599963" cy="3370291"/>
                </a:xfrm>
                <a:custGeom>
                  <a:avLst/>
                  <a:gdLst/>
                  <a:ahLst/>
                  <a:cxnLst>
                    <a:cxn ang="0">
                      <a:pos x="wd2" y="hd2"/>
                    </a:cxn>
                    <a:cxn ang="5400000">
                      <a:pos x="wd2" y="hd2"/>
                    </a:cxn>
                    <a:cxn ang="10800000">
                      <a:pos x="wd2" y="hd2"/>
                    </a:cxn>
                    <a:cxn ang="16200000">
                      <a:pos x="wd2" y="hd2"/>
                    </a:cxn>
                  </a:cxnLst>
                  <a:rect l="0" t="0" r="r" b="b"/>
                  <a:pathLst>
                    <a:path w="21600" h="21594" extrusionOk="0">
                      <a:moveTo>
                        <a:pt x="11838" y="1"/>
                      </a:moveTo>
                      <a:cubicBezTo>
                        <a:pt x="11451" y="20"/>
                        <a:pt x="11064" y="444"/>
                        <a:pt x="10677" y="58"/>
                      </a:cubicBezTo>
                      <a:cubicBezTo>
                        <a:pt x="10677" y="193"/>
                        <a:pt x="10677" y="375"/>
                        <a:pt x="10677" y="559"/>
                      </a:cubicBezTo>
                      <a:lnTo>
                        <a:pt x="10677" y="1177"/>
                      </a:lnTo>
                      <a:lnTo>
                        <a:pt x="10677" y="2404"/>
                      </a:lnTo>
                      <a:lnTo>
                        <a:pt x="7941" y="3999"/>
                      </a:lnTo>
                      <a:lnTo>
                        <a:pt x="5624" y="3999"/>
                      </a:lnTo>
                      <a:lnTo>
                        <a:pt x="5624" y="5805"/>
                      </a:lnTo>
                      <a:lnTo>
                        <a:pt x="0" y="5805"/>
                      </a:lnTo>
                      <a:lnTo>
                        <a:pt x="0" y="7219"/>
                      </a:lnTo>
                      <a:lnTo>
                        <a:pt x="21600" y="7219"/>
                      </a:lnTo>
                      <a:lnTo>
                        <a:pt x="21600" y="5805"/>
                      </a:lnTo>
                      <a:lnTo>
                        <a:pt x="15976" y="5805"/>
                      </a:lnTo>
                      <a:lnTo>
                        <a:pt x="15976" y="3999"/>
                      </a:lnTo>
                      <a:lnTo>
                        <a:pt x="13660" y="3999"/>
                      </a:lnTo>
                      <a:lnTo>
                        <a:pt x="10925" y="2404"/>
                      </a:lnTo>
                      <a:lnTo>
                        <a:pt x="10925" y="1325"/>
                      </a:lnTo>
                      <a:cubicBezTo>
                        <a:pt x="11358" y="1431"/>
                        <a:pt x="11792" y="847"/>
                        <a:pt x="12226" y="1278"/>
                      </a:cubicBezTo>
                      <a:cubicBezTo>
                        <a:pt x="12226" y="979"/>
                        <a:pt x="12226" y="460"/>
                        <a:pt x="12226" y="161"/>
                      </a:cubicBezTo>
                      <a:cubicBezTo>
                        <a:pt x="12097" y="32"/>
                        <a:pt x="11967" y="-6"/>
                        <a:pt x="11838" y="1"/>
                      </a:cubicBezTo>
                      <a:close/>
                      <a:moveTo>
                        <a:pt x="10800" y="3999"/>
                      </a:moveTo>
                      <a:cubicBezTo>
                        <a:pt x="11375" y="3999"/>
                        <a:pt x="11841" y="4497"/>
                        <a:pt x="11841" y="5111"/>
                      </a:cubicBezTo>
                      <a:cubicBezTo>
                        <a:pt x="11841" y="5725"/>
                        <a:pt x="11375" y="6223"/>
                        <a:pt x="10800" y="6223"/>
                      </a:cubicBezTo>
                      <a:cubicBezTo>
                        <a:pt x="10225" y="6223"/>
                        <a:pt x="9760" y="5725"/>
                        <a:pt x="9760" y="5111"/>
                      </a:cubicBezTo>
                      <a:cubicBezTo>
                        <a:pt x="9760" y="4497"/>
                        <a:pt x="10225" y="3999"/>
                        <a:pt x="10800" y="3999"/>
                      </a:cubicBezTo>
                      <a:close/>
                      <a:moveTo>
                        <a:pt x="494" y="7753"/>
                      </a:moveTo>
                      <a:lnTo>
                        <a:pt x="494" y="21594"/>
                      </a:lnTo>
                      <a:lnTo>
                        <a:pt x="7305" y="21594"/>
                      </a:lnTo>
                      <a:lnTo>
                        <a:pt x="7305" y="20913"/>
                      </a:lnTo>
                      <a:lnTo>
                        <a:pt x="8005" y="20913"/>
                      </a:lnTo>
                      <a:lnTo>
                        <a:pt x="8005" y="20205"/>
                      </a:lnTo>
                      <a:lnTo>
                        <a:pt x="8704" y="20205"/>
                      </a:lnTo>
                      <a:lnTo>
                        <a:pt x="8704" y="19498"/>
                      </a:lnTo>
                      <a:lnTo>
                        <a:pt x="9200" y="19498"/>
                      </a:lnTo>
                      <a:lnTo>
                        <a:pt x="9200" y="16916"/>
                      </a:lnTo>
                      <a:lnTo>
                        <a:pt x="8461" y="16916"/>
                      </a:lnTo>
                      <a:lnTo>
                        <a:pt x="10786" y="15561"/>
                      </a:lnTo>
                      <a:lnTo>
                        <a:pt x="13110" y="16916"/>
                      </a:lnTo>
                      <a:lnTo>
                        <a:pt x="12401" y="16916"/>
                      </a:lnTo>
                      <a:lnTo>
                        <a:pt x="12401" y="19498"/>
                      </a:lnTo>
                      <a:lnTo>
                        <a:pt x="12898" y="19498"/>
                      </a:lnTo>
                      <a:lnTo>
                        <a:pt x="12898" y="20205"/>
                      </a:lnTo>
                      <a:lnTo>
                        <a:pt x="13596" y="20205"/>
                      </a:lnTo>
                      <a:lnTo>
                        <a:pt x="13596" y="20913"/>
                      </a:lnTo>
                      <a:lnTo>
                        <a:pt x="14295" y="20913"/>
                      </a:lnTo>
                      <a:lnTo>
                        <a:pt x="14295" y="21594"/>
                      </a:lnTo>
                      <a:lnTo>
                        <a:pt x="21107" y="21594"/>
                      </a:lnTo>
                      <a:lnTo>
                        <a:pt x="21107" y="7753"/>
                      </a:lnTo>
                      <a:lnTo>
                        <a:pt x="494" y="7753"/>
                      </a:lnTo>
                      <a:close/>
                      <a:moveTo>
                        <a:pt x="1801" y="9133"/>
                      </a:moveTo>
                      <a:lnTo>
                        <a:pt x="4293" y="9133"/>
                      </a:lnTo>
                      <a:lnTo>
                        <a:pt x="4293" y="11148"/>
                      </a:lnTo>
                      <a:lnTo>
                        <a:pt x="1801" y="11148"/>
                      </a:lnTo>
                      <a:lnTo>
                        <a:pt x="1801" y="9133"/>
                      </a:lnTo>
                      <a:close/>
                      <a:moveTo>
                        <a:pt x="5670" y="9133"/>
                      </a:moveTo>
                      <a:lnTo>
                        <a:pt x="8162" y="9133"/>
                      </a:lnTo>
                      <a:lnTo>
                        <a:pt x="8162" y="11148"/>
                      </a:lnTo>
                      <a:lnTo>
                        <a:pt x="5670" y="11148"/>
                      </a:lnTo>
                      <a:lnTo>
                        <a:pt x="5670" y="9133"/>
                      </a:lnTo>
                      <a:close/>
                      <a:moveTo>
                        <a:pt x="9539" y="9133"/>
                      </a:moveTo>
                      <a:lnTo>
                        <a:pt x="12032" y="9133"/>
                      </a:lnTo>
                      <a:lnTo>
                        <a:pt x="12032" y="11148"/>
                      </a:lnTo>
                      <a:lnTo>
                        <a:pt x="9539" y="11148"/>
                      </a:lnTo>
                      <a:lnTo>
                        <a:pt x="9539" y="9133"/>
                      </a:lnTo>
                      <a:close/>
                      <a:moveTo>
                        <a:pt x="13411" y="9133"/>
                      </a:moveTo>
                      <a:lnTo>
                        <a:pt x="15901" y="9133"/>
                      </a:lnTo>
                      <a:lnTo>
                        <a:pt x="15901" y="11148"/>
                      </a:lnTo>
                      <a:lnTo>
                        <a:pt x="13411" y="11148"/>
                      </a:lnTo>
                      <a:lnTo>
                        <a:pt x="13411" y="9133"/>
                      </a:lnTo>
                      <a:close/>
                      <a:moveTo>
                        <a:pt x="17280" y="9133"/>
                      </a:moveTo>
                      <a:lnTo>
                        <a:pt x="19771" y="9133"/>
                      </a:lnTo>
                      <a:lnTo>
                        <a:pt x="19771" y="11148"/>
                      </a:lnTo>
                      <a:lnTo>
                        <a:pt x="17280" y="11148"/>
                      </a:lnTo>
                      <a:lnTo>
                        <a:pt x="17280" y="9133"/>
                      </a:lnTo>
                      <a:close/>
                      <a:moveTo>
                        <a:pt x="1801" y="13025"/>
                      </a:moveTo>
                      <a:lnTo>
                        <a:pt x="4293" y="13025"/>
                      </a:lnTo>
                      <a:lnTo>
                        <a:pt x="4293" y="15040"/>
                      </a:lnTo>
                      <a:lnTo>
                        <a:pt x="1801" y="15040"/>
                      </a:lnTo>
                      <a:lnTo>
                        <a:pt x="1801" y="13025"/>
                      </a:lnTo>
                      <a:close/>
                      <a:moveTo>
                        <a:pt x="5670" y="13025"/>
                      </a:moveTo>
                      <a:lnTo>
                        <a:pt x="8162" y="13025"/>
                      </a:lnTo>
                      <a:lnTo>
                        <a:pt x="8162" y="15040"/>
                      </a:lnTo>
                      <a:lnTo>
                        <a:pt x="5670" y="15040"/>
                      </a:lnTo>
                      <a:lnTo>
                        <a:pt x="5670" y="13025"/>
                      </a:lnTo>
                      <a:close/>
                      <a:moveTo>
                        <a:pt x="9539" y="13025"/>
                      </a:moveTo>
                      <a:lnTo>
                        <a:pt x="12032" y="13025"/>
                      </a:lnTo>
                      <a:lnTo>
                        <a:pt x="12032" y="15040"/>
                      </a:lnTo>
                      <a:lnTo>
                        <a:pt x="9539" y="15040"/>
                      </a:lnTo>
                      <a:lnTo>
                        <a:pt x="9539" y="13025"/>
                      </a:lnTo>
                      <a:close/>
                      <a:moveTo>
                        <a:pt x="13411" y="13025"/>
                      </a:moveTo>
                      <a:lnTo>
                        <a:pt x="15901" y="13025"/>
                      </a:lnTo>
                      <a:lnTo>
                        <a:pt x="15901" y="15040"/>
                      </a:lnTo>
                      <a:lnTo>
                        <a:pt x="13411" y="15040"/>
                      </a:lnTo>
                      <a:lnTo>
                        <a:pt x="13411" y="13025"/>
                      </a:lnTo>
                      <a:close/>
                      <a:moveTo>
                        <a:pt x="17280" y="13025"/>
                      </a:moveTo>
                      <a:lnTo>
                        <a:pt x="19771" y="13025"/>
                      </a:lnTo>
                      <a:lnTo>
                        <a:pt x="19771" y="15040"/>
                      </a:lnTo>
                      <a:lnTo>
                        <a:pt x="17280" y="15040"/>
                      </a:lnTo>
                      <a:lnTo>
                        <a:pt x="17280" y="13025"/>
                      </a:lnTo>
                      <a:close/>
                      <a:moveTo>
                        <a:pt x="1801" y="16916"/>
                      </a:moveTo>
                      <a:lnTo>
                        <a:pt x="4293" y="16916"/>
                      </a:lnTo>
                      <a:lnTo>
                        <a:pt x="4293" y="18931"/>
                      </a:lnTo>
                      <a:lnTo>
                        <a:pt x="1801" y="18931"/>
                      </a:lnTo>
                      <a:lnTo>
                        <a:pt x="1801" y="16916"/>
                      </a:lnTo>
                      <a:close/>
                      <a:moveTo>
                        <a:pt x="5670" y="16916"/>
                      </a:moveTo>
                      <a:lnTo>
                        <a:pt x="8162" y="16916"/>
                      </a:lnTo>
                      <a:lnTo>
                        <a:pt x="8162" y="18931"/>
                      </a:lnTo>
                      <a:lnTo>
                        <a:pt x="5670" y="18931"/>
                      </a:lnTo>
                      <a:lnTo>
                        <a:pt x="5670" y="16916"/>
                      </a:lnTo>
                      <a:close/>
                      <a:moveTo>
                        <a:pt x="9733" y="16916"/>
                      </a:moveTo>
                      <a:lnTo>
                        <a:pt x="9733" y="19498"/>
                      </a:lnTo>
                      <a:lnTo>
                        <a:pt x="11868" y="19498"/>
                      </a:lnTo>
                      <a:lnTo>
                        <a:pt x="11868" y="16916"/>
                      </a:lnTo>
                      <a:lnTo>
                        <a:pt x="9733" y="16916"/>
                      </a:lnTo>
                      <a:close/>
                      <a:moveTo>
                        <a:pt x="13411" y="16916"/>
                      </a:moveTo>
                      <a:lnTo>
                        <a:pt x="15901" y="16916"/>
                      </a:lnTo>
                      <a:lnTo>
                        <a:pt x="15901" y="18931"/>
                      </a:lnTo>
                      <a:lnTo>
                        <a:pt x="13411" y="18931"/>
                      </a:lnTo>
                      <a:lnTo>
                        <a:pt x="13411" y="16916"/>
                      </a:lnTo>
                      <a:close/>
                      <a:moveTo>
                        <a:pt x="17280" y="16916"/>
                      </a:moveTo>
                      <a:lnTo>
                        <a:pt x="19771" y="16916"/>
                      </a:lnTo>
                      <a:lnTo>
                        <a:pt x="19771" y="18931"/>
                      </a:lnTo>
                      <a:lnTo>
                        <a:pt x="17280" y="18931"/>
                      </a:lnTo>
                      <a:lnTo>
                        <a:pt x="17280" y="16916"/>
                      </a:lnTo>
                      <a:close/>
                    </a:path>
                  </a:pathLst>
                </a:custGeom>
                <a:solidFill>
                  <a:schemeClr val="tx1"/>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3200"/>
                </a:p>
              </p:txBody>
            </p:sp>
          </p:grpSp>
          <p:sp>
            <p:nvSpPr>
              <p:cNvPr id="66" name="Tekstvak 65">
                <a:extLst>
                  <a:ext uri="{FF2B5EF4-FFF2-40B4-BE49-F238E27FC236}">
                    <a16:creationId xmlns:a16="http://schemas.microsoft.com/office/drawing/2014/main" id="{29D55A2D-B414-6F49-8805-83267334508D}"/>
                  </a:ext>
                </a:extLst>
              </p:cNvPr>
              <p:cNvSpPr txBox="1"/>
              <p:nvPr/>
            </p:nvSpPr>
            <p:spPr>
              <a:xfrm>
                <a:off x="2381237" y="6264771"/>
                <a:ext cx="2665972" cy="413017"/>
              </a:xfrm>
              <a:prstGeom prst="rect">
                <a:avLst/>
              </a:prstGeom>
              <a:noFill/>
            </p:spPr>
            <p:txBody>
              <a:bodyPr wrap="none" rtlCol="0">
                <a:spAutoFit/>
              </a:bodyPr>
              <a:lstStyle/>
              <a:p>
                <a:pPr algn="ctr"/>
                <a:r>
                  <a:rPr lang="en-GB" b="1" dirty="0">
                    <a:latin typeface="Verdana" panose="020B0604030504040204" pitchFamily="34" charset="0"/>
                    <a:ea typeface="Verdana" panose="020B0604030504040204" pitchFamily="34" charset="0"/>
                    <a:cs typeface="Verdana" panose="020B0604030504040204" pitchFamily="34" charset="0"/>
                  </a:rPr>
                  <a:t>COLLABORATION</a:t>
                </a:r>
              </a:p>
            </p:txBody>
          </p:sp>
        </p:grpSp>
        <p:grpSp>
          <p:nvGrpSpPr>
            <p:cNvPr id="71" name="Groep 70">
              <a:extLst>
                <a:ext uri="{FF2B5EF4-FFF2-40B4-BE49-F238E27FC236}">
                  <a16:creationId xmlns:a16="http://schemas.microsoft.com/office/drawing/2014/main" id="{E4E1709D-B8F1-3D41-8EB2-4EF3F7E727C0}"/>
                </a:ext>
              </a:extLst>
            </p:cNvPr>
            <p:cNvGrpSpPr/>
            <p:nvPr/>
          </p:nvGrpSpPr>
          <p:grpSpPr>
            <a:xfrm>
              <a:off x="7518997" y="7848947"/>
              <a:ext cx="1707519" cy="1423192"/>
              <a:chOff x="6613599" y="6264771"/>
              <a:chExt cx="1909488" cy="1591531"/>
            </a:xfrm>
          </p:grpSpPr>
          <p:sp>
            <p:nvSpPr>
              <p:cNvPr id="73" name="Wereld">
                <a:extLst>
                  <a:ext uri="{FF2B5EF4-FFF2-40B4-BE49-F238E27FC236}">
                    <a16:creationId xmlns:a16="http://schemas.microsoft.com/office/drawing/2014/main" id="{93D61A40-C6E7-6B48-9C39-500180148BC9}"/>
                  </a:ext>
                </a:extLst>
              </p:cNvPr>
              <p:cNvSpPr/>
              <p:nvPr/>
            </p:nvSpPr>
            <p:spPr>
              <a:xfrm>
                <a:off x="7037265" y="6794150"/>
                <a:ext cx="1062151" cy="106215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moveTo>
                      <a:pt x="11993" y="938"/>
                    </a:moveTo>
                    <a:cubicBezTo>
                      <a:pt x="14122" y="1194"/>
                      <a:pt x="16044" y="2125"/>
                      <a:pt x="17542" y="3512"/>
                    </a:cubicBezTo>
                    <a:cubicBezTo>
                      <a:pt x="16898" y="4108"/>
                      <a:pt x="16188" y="4611"/>
                      <a:pt x="15429" y="5012"/>
                    </a:cubicBezTo>
                    <a:cubicBezTo>
                      <a:pt x="15343" y="4850"/>
                      <a:pt x="15255" y="4689"/>
                      <a:pt x="15162" y="4531"/>
                    </a:cubicBezTo>
                    <a:cubicBezTo>
                      <a:pt x="14347" y="3140"/>
                      <a:pt x="13267" y="1918"/>
                      <a:pt x="11993" y="938"/>
                    </a:cubicBezTo>
                    <a:close/>
                    <a:moveTo>
                      <a:pt x="9560" y="943"/>
                    </a:moveTo>
                    <a:cubicBezTo>
                      <a:pt x="8289" y="1922"/>
                      <a:pt x="7211" y="3142"/>
                      <a:pt x="6397" y="4531"/>
                    </a:cubicBezTo>
                    <a:cubicBezTo>
                      <a:pt x="6308" y="4684"/>
                      <a:pt x="6222" y="4839"/>
                      <a:pt x="6139" y="4995"/>
                    </a:cubicBezTo>
                    <a:cubicBezTo>
                      <a:pt x="5392" y="4597"/>
                      <a:pt x="4693" y="4100"/>
                      <a:pt x="4058" y="3512"/>
                    </a:cubicBezTo>
                    <a:cubicBezTo>
                      <a:pt x="5545" y="2136"/>
                      <a:pt x="7450" y="1207"/>
                      <a:pt x="9560" y="943"/>
                    </a:cubicBezTo>
                    <a:close/>
                    <a:moveTo>
                      <a:pt x="10366" y="1421"/>
                    </a:moveTo>
                    <a:lnTo>
                      <a:pt x="10366" y="6141"/>
                    </a:lnTo>
                    <a:cubicBezTo>
                      <a:pt x="9165" y="6090"/>
                      <a:pt x="8002" y="5827"/>
                      <a:pt x="6920" y="5368"/>
                    </a:cubicBezTo>
                    <a:cubicBezTo>
                      <a:pt x="6992" y="5234"/>
                      <a:pt x="7066" y="5100"/>
                      <a:pt x="7143" y="4968"/>
                    </a:cubicBezTo>
                    <a:cubicBezTo>
                      <a:pt x="7960" y="3575"/>
                      <a:pt x="9062" y="2365"/>
                      <a:pt x="10366" y="1421"/>
                    </a:cubicBezTo>
                    <a:close/>
                    <a:moveTo>
                      <a:pt x="11234" y="1451"/>
                    </a:moveTo>
                    <a:cubicBezTo>
                      <a:pt x="12520" y="2391"/>
                      <a:pt x="13607" y="3589"/>
                      <a:pt x="14415" y="4968"/>
                    </a:cubicBezTo>
                    <a:cubicBezTo>
                      <a:pt x="14495" y="5104"/>
                      <a:pt x="14572" y="5244"/>
                      <a:pt x="14646" y="5383"/>
                    </a:cubicBezTo>
                    <a:cubicBezTo>
                      <a:pt x="13574" y="5833"/>
                      <a:pt x="12424" y="6090"/>
                      <a:pt x="11234" y="6141"/>
                    </a:cubicBezTo>
                    <a:lnTo>
                      <a:pt x="11234" y="1451"/>
                    </a:lnTo>
                    <a:close/>
                    <a:moveTo>
                      <a:pt x="3448" y="4128"/>
                    </a:moveTo>
                    <a:cubicBezTo>
                      <a:pt x="4152" y="4783"/>
                      <a:pt x="4928" y="5335"/>
                      <a:pt x="5759" y="5775"/>
                    </a:cubicBezTo>
                    <a:cubicBezTo>
                      <a:pt x="5120" y="7219"/>
                      <a:pt x="4759" y="8779"/>
                      <a:pt x="4701" y="10368"/>
                    </a:cubicBezTo>
                    <a:lnTo>
                      <a:pt x="876" y="10368"/>
                    </a:lnTo>
                    <a:cubicBezTo>
                      <a:pt x="979" y="7972"/>
                      <a:pt x="1935" y="5793"/>
                      <a:pt x="3448" y="4128"/>
                    </a:cubicBezTo>
                    <a:close/>
                    <a:moveTo>
                      <a:pt x="18152" y="4128"/>
                    </a:moveTo>
                    <a:cubicBezTo>
                      <a:pt x="19665" y="5793"/>
                      <a:pt x="20621" y="7972"/>
                      <a:pt x="20724" y="10368"/>
                    </a:cubicBezTo>
                    <a:lnTo>
                      <a:pt x="16858" y="10368"/>
                    </a:lnTo>
                    <a:cubicBezTo>
                      <a:pt x="16800" y="8785"/>
                      <a:pt x="16441" y="7231"/>
                      <a:pt x="15807" y="5792"/>
                    </a:cubicBezTo>
                    <a:cubicBezTo>
                      <a:pt x="16650" y="5349"/>
                      <a:pt x="17439" y="4792"/>
                      <a:pt x="18152" y="4128"/>
                    </a:cubicBezTo>
                    <a:close/>
                    <a:moveTo>
                      <a:pt x="6541" y="6148"/>
                    </a:moveTo>
                    <a:cubicBezTo>
                      <a:pt x="7739" y="6662"/>
                      <a:pt x="9031" y="6956"/>
                      <a:pt x="10366" y="7008"/>
                    </a:cubicBezTo>
                    <a:lnTo>
                      <a:pt x="10366" y="10368"/>
                    </a:lnTo>
                    <a:lnTo>
                      <a:pt x="5569" y="10368"/>
                    </a:lnTo>
                    <a:cubicBezTo>
                      <a:pt x="5626" y="8908"/>
                      <a:pt x="5956" y="7475"/>
                      <a:pt x="6541" y="6148"/>
                    </a:cubicBezTo>
                    <a:close/>
                    <a:moveTo>
                      <a:pt x="15024" y="6163"/>
                    </a:moveTo>
                    <a:cubicBezTo>
                      <a:pt x="15604" y="7486"/>
                      <a:pt x="15934" y="8914"/>
                      <a:pt x="15991" y="10368"/>
                    </a:cubicBezTo>
                    <a:lnTo>
                      <a:pt x="11234" y="10368"/>
                    </a:lnTo>
                    <a:lnTo>
                      <a:pt x="11234" y="7008"/>
                    </a:lnTo>
                    <a:cubicBezTo>
                      <a:pt x="12557" y="6956"/>
                      <a:pt x="13835" y="6668"/>
                      <a:pt x="15024" y="6163"/>
                    </a:cubicBezTo>
                    <a:close/>
                    <a:moveTo>
                      <a:pt x="876" y="11234"/>
                    </a:moveTo>
                    <a:lnTo>
                      <a:pt x="4700" y="11234"/>
                    </a:lnTo>
                    <a:cubicBezTo>
                      <a:pt x="4753" y="12849"/>
                      <a:pt x="5119" y="14437"/>
                      <a:pt x="5773" y="15903"/>
                    </a:cubicBezTo>
                    <a:cubicBezTo>
                      <a:pt x="4953" y="16335"/>
                      <a:pt x="4185" y="16876"/>
                      <a:pt x="3488" y="17518"/>
                    </a:cubicBezTo>
                    <a:cubicBezTo>
                      <a:pt x="1952" y="15847"/>
                      <a:pt x="980" y="13652"/>
                      <a:pt x="876" y="11234"/>
                    </a:cubicBezTo>
                    <a:close/>
                    <a:moveTo>
                      <a:pt x="5567" y="11234"/>
                    </a:moveTo>
                    <a:lnTo>
                      <a:pt x="10366" y="11234"/>
                    </a:lnTo>
                    <a:lnTo>
                      <a:pt x="10366" y="14676"/>
                    </a:lnTo>
                    <a:cubicBezTo>
                      <a:pt x="9036" y="14728"/>
                      <a:pt x="7749" y="15021"/>
                      <a:pt x="6554" y="15532"/>
                    </a:cubicBezTo>
                    <a:cubicBezTo>
                      <a:pt x="5955" y="14182"/>
                      <a:pt x="5619" y="12720"/>
                      <a:pt x="5567" y="11234"/>
                    </a:cubicBezTo>
                    <a:close/>
                    <a:moveTo>
                      <a:pt x="11234" y="11234"/>
                    </a:moveTo>
                    <a:lnTo>
                      <a:pt x="15992" y="11234"/>
                    </a:lnTo>
                    <a:cubicBezTo>
                      <a:pt x="15940" y="12714"/>
                      <a:pt x="15605" y="14169"/>
                      <a:pt x="15010" y="15515"/>
                    </a:cubicBezTo>
                    <a:cubicBezTo>
                      <a:pt x="13825" y="15013"/>
                      <a:pt x="12552" y="14728"/>
                      <a:pt x="11234" y="14676"/>
                    </a:cubicBezTo>
                    <a:lnTo>
                      <a:pt x="11234" y="11234"/>
                    </a:lnTo>
                    <a:close/>
                    <a:moveTo>
                      <a:pt x="16860" y="11234"/>
                    </a:moveTo>
                    <a:lnTo>
                      <a:pt x="20724" y="11234"/>
                    </a:lnTo>
                    <a:cubicBezTo>
                      <a:pt x="20620" y="13652"/>
                      <a:pt x="19648" y="15847"/>
                      <a:pt x="18112" y="17518"/>
                    </a:cubicBezTo>
                    <a:cubicBezTo>
                      <a:pt x="17406" y="16867"/>
                      <a:pt x="16627" y="16321"/>
                      <a:pt x="15795" y="15886"/>
                    </a:cubicBezTo>
                    <a:cubicBezTo>
                      <a:pt x="16444" y="14425"/>
                      <a:pt x="16807" y="12842"/>
                      <a:pt x="16860" y="11234"/>
                    </a:cubicBezTo>
                    <a:close/>
                    <a:moveTo>
                      <a:pt x="10366" y="15544"/>
                    </a:moveTo>
                    <a:lnTo>
                      <a:pt x="10366" y="20226"/>
                    </a:lnTo>
                    <a:cubicBezTo>
                      <a:pt x="9026" y="19256"/>
                      <a:pt x="7899" y="18005"/>
                      <a:pt x="7077" y="16566"/>
                    </a:cubicBezTo>
                    <a:cubicBezTo>
                      <a:pt x="7029" y="16481"/>
                      <a:pt x="6982" y="16396"/>
                      <a:pt x="6936" y="16310"/>
                    </a:cubicBezTo>
                    <a:cubicBezTo>
                      <a:pt x="8013" y="15855"/>
                      <a:pt x="9170" y="15594"/>
                      <a:pt x="10366" y="15544"/>
                    </a:cubicBezTo>
                    <a:close/>
                    <a:moveTo>
                      <a:pt x="11234" y="15544"/>
                    </a:moveTo>
                    <a:cubicBezTo>
                      <a:pt x="12418" y="15594"/>
                      <a:pt x="13563" y="15849"/>
                      <a:pt x="14631" y="16295"/>
                    </a:cubicBezTo>
                    <a:cubicBezTo>
                      <a:pt x="14582" y="16386"/>
                      <a:pt x="14532" y="16476"/>
                      <a:pt x="14480" y="16566"/>
                    </a:cubicBezTo>
                    <a:cubicBezTo>
                      <a:pt x="13667" y="17990"/>
                      <a:pt x="12556" y="19230"/>
                      <a:pt x="11234" y="20196"/>
                    </a:cubicBezTo>
                    <a:lnTo>
                      <a:pt x="11234" y="15544"/>
                    </a:lnTo>
                    <a:close/>
                    <a:moveTo>
                      <a:pt x="15415" y="16666"/>
                    </a:moveTo>
                    <a:cubicBezTo>
                      <a:pt x="16162" y="17059"/>
                      <a:pt x="16861" y="17548"/>
                      <a:pt x="17498" y="18131"/>
                    </a:cubicBezTo>
                    <a:cubicBezTo>
                      <a:pt x="16023" y="19479"/>
                      <a:pt x="14143" y="20390"/>
                      <a:pt x="12062" y="20655"/>
                    </a:cubicBezTo>
                    <a:cubicBezTo>
                      <a:pt x="13343" y="19655"/>
                      <a:pt x="14426" y="18410"/>
                      <a:pt x="15233" y="16997"/>
                    </a:cubicBezTo>
                    <a:cubicBezTo>
                      <a:pt x="15295" y="16887"/>
                      <a:pt x="15356" y="16777"/>
                      <a:pt x="15415" y="16666"/>
                    </a:cubicBezTo>
                    <a:close/>
                    <a:moveTo>
                      <a:pt x="6153" y="16683"/>
                    </a:moveTo>
                    <a:cubicBezTo>
                      <a:pt x="6209" y="16788"/>
                      <a:pt x="6267" y="16893"/>
                      <a:pt x="6326" y="16997"/>
                    </a:cubicBezTo>
                    <a:cubicBezTo>
                      <a:pt x="7132" y="18407"/>
                      <a:pt x="8212" y="19649"/>
                      <a:pt x="9489" y="20648"/>
                    </a:cubicBezTo>
                    <a:cubicBezTo>
                      <a:pt x="7428" y="20375"/>
                      <a:pt x="5565" y="19468"/>
                      <a:pt x="4102" y="18131"/>
                    </a:cubicBezTo>
                    <a:cubicBezTo>
                      <a:pt x="4730" y="17557"/>
                      <a:pt x="5418" y="17073"/>
                      <a:pt x="6153" y="16683"/>
                    </a:cubicBezTo>
                    <a:close/>
                  </a:path>
                </a:pathLst>
              </a:custGeom>
              <a:solidFill>
                <a:schemeClr val="tx1"/>
              </a:solidFill>
              <a:ln w="12700">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sz="3200"/>
              </a:p>
            </p:txBody>
          </p:sp>
          <p:sp>
            <p:nvSpPr>
              <p:cNvPr id="74" name="Tekstvak 73">
                <a:extLst>
                  <a:ext uri="{FF2B5EF4-FFF2-40B4-BE49-F238E27FC236}">
                    <a16:creationId xmlns:a16="http://schemas.microsoft.com/office/drawing/2014/main" id="{97A700DF-99FC-D742-827F-10B9DF54DB05}"/>
                  </a:ext>
                </a:extLst>
              </p:cNvPr>
              <p:cNvSpPr txBox="1"/>
              <p:nvPr/>
            </p:nvSpPr>
            <p:spPr>
              <a:xfrm>
                <a:off x="6613599" y="6264771"/>
                <a:ext cx="1909488" cy="413018"/>
              </a:xfrm>
              <a:prstGeom prst="rect">
                <a:avLst/>
              </a:prstGeom>
              <a:noFill/>
            </p:spPr>
            <p:txBody>
              <a:bodyPr wrap="none" rtlCol="0">
                <a:spAutoFit/>
              </a:bodyPr>
              <a:lstStyle/>
              <a:p>
                <a:pPr algn="ctr"/>
                <a:r>
                  <a:rPr lang="en-GB" b="1" dirty="0">
                    <a:latin typeface="Verdana" panose="020B0604030504040204" pitchFamily="34" charset="0"/>
                    <a:ea typeface="Verdana" panose="020B0604030504040204" pitchFamily="34" charset="0"/>
                    <a:cs typeface="Verdana" panose="020B0604030504040204" pitchFamily="34" charset="0"/>
                  </a:rPr>
                  <a:t>GEOGRAPHY</a:t>
                </a:r>
              </a:p>
            </p:txBody>
          </p:sp>
        </p:grpSp>
        <p:grpSp>
          <p:nvGrpSpPr>
            <p:cNvPr id="76" name="Groep 75">
              <a:extLst>
                <a:ext uri="{FF2B5EF4-FFF2-40B4-BE49-F238E27FC236}">
                  <a16:creationId xmlns:a16="http://schemas.microsoft.com/office/drawing/2014/main" id="{B341E4D2-4C1A-C04E-9E4B-ACA6341FF64E}"/>
                </a:ext>
              </a:extLst>
            </p:cNvPr>
            <p:cNvGrpSpPr/>
            <p:nvPr/>
          </p:nvGrpSpPr>
          <p:grpSpPr>
            <a:xfrm>
              <a:off x="13967735" y="7848948"/>
              <a:ext cx="943544" cy="1419766"/>
              <a:chOff x="10761117" y="6264771"/>
              <a:chExt cx="1055149" cy="1587699"/>
            </a:xfrm>
          </p:grpSpPr>
          <p:sp>
            <p:nvSpPr>
              <p:cNvPr id="78" name="Munten">
                <a:extLst>
                  <a:ext uri="{FF2B5EF4-FFF2-40B4-BE49-F238E27FC236}">
                    <a16:creationId xmlns:a16="http://schemas.microsoft.com/office/drawing/2014/main" id="{FC77ADD1-E816-5B47-B9EC-B127E197F3A5}"/>
                  </a:ext>
                </a:extLst>
              </p:cNvPr>
              <p:cNvSpPr/>
              <p:nvPr/>
            </p:nvSpPr>
            <p:spPr>
              <a:xfrm>
                <a:off x="10761117" y="6794150"/>
                <a:ext cx="1055149" cy="1058320"/>
              </a:xfrm>
              <a:custGeom>
                <a:avLst/>
                <a:gdLst/>
                <a:ahLst/>
                <a:cxnLst>
                  <a:cxn ang="0">
                    <a:pos x="wd2" y="hd2"/>
                  </a:cxn>
                  <a:cxn ang="5400000">
                    <a:pos x="wd2" y="hd2"/>
                  </a:cxn>
                  <a:cxn ang="10800000">
                    <a:pos x="wd2" y="hd2"/>
                  </a:cxn>
                  <a:cxn ang="16200000">
                    <a:pos x="wd2" y="hd2"/>
                  </a:cxn>
                </a:cxnLst>
                <a:rect l="0" t="0" r="r" b="b"/>
                <a:pathLst>
                  <a:path w="21600" h="21600" extrusionOk="0">
                    <a:moveTo>
                      <a:pt x="10801" y="0"/>
                    </a:moveTo>
                    <a:cubicBezTo>
                      <a:pt x="7949" y="0"/>
                      <a:pt x="5266" y="392"/>
                      <a:pt x="3255" y="1111"/>
                    </a:cubicBezTo>
                    <a:cubicBezTo>
                      <a:pt x="1360" y="1787"/>
                      <a:pt x="273" y="2685"/>
                      <a:pt x="273" y="3572"/>
                    </a:cubicBezTo>
                    <a:cubicBezTo>
                      <a:pt x="273" y="4460"/>
                      <a:pt x="1360" y="5360"/>
                      <a:pt x="3255" y="6035"/>
                    </a:cubicBezTo>
                    <a:cubicBezTo>
                      <a:pt x="5266" y="6749"/>
                      <a:pt x="7949" y="7147"/>
                      <a:pt x="10801" y="7147"/>
                    </a:cubicBezTo>
                    <a:cubicBezTo>
                      <a:pt x="13652" y="7147"/>
                      <a:pt x="16334" y="6754"/>
                      <a:pt x="18345" y="6035"/>
                    </a:cubicBezTo>
                    <a:cubicBezTo>
                      <a:pt x="20240" y="5360"/>
                      <a:pt x="21327" y="4460"/>
                      <a:pt x="21327" y="3572"/>
                    </a:cubicBezTo>
                    <a:cubicBezTo>
                      <a:pt x="21327" y="2685"/>
                      <a:pt x="20240" y="1787"/>
                      <a:pt x="18345" y="1111"/>
                    </a:cubicBezTo>
                    <a:cubicBezTo>
                      <a:pt x="16334" y="398"/>
                      <a:pt x="13652" y="0"/>
                      <a:pt x="10801" y="0"/>
                    </a:cubicBezTo>
                    <a:close/>
                    <a:moveTo>
                      <a:pt x="12" y="4505"/>
                    </a:moveTo>
                    <a:lnTo>
                      <a:pt x="12" y="5914"/>
                    </a:lnTo>
                    <a:cubicBezTo>
                      <a:pt x="12" y="8033"/>
                      <a:pt x="4846" y="9754"/>
                      <a:pt x="10811" y="9754"/>
                    </a:cubicBezTo>
                    <a:cubicBezTo>
                      <a:pt x="16776" y="9754"/>
                      <a:pt x="21600" y="8039"/>
                      <a:pt x="21600" y="5914"/>
                    </a:cubicBezTo>
                    <a:lnTo>
                      <a:pt x="21600" y="4505"/>
                    </a:lnTo>
                    <a:cubicBezTo>
                      <a:pt x="21136" y="5284"/>
                      <a:pt x="20088" y="5991"/>
                      <a:pt x="18531" y="6541"/>
                    </a:cubicBezTo>
                    <a:cubicBezTo>
                      <a:pt x="16460" y="7276"/>
                      <a:pt x="13718" y="7679"/>
                      <a:pt x="10806" y="7679"/>
                    </a:cubicBezTo>
                    <a:cubicBezTo>
                      <a:pt x="7894" y="7679"/>
                      <a:pt x="5146" y="7276"/>
                      <a:pt x="3081" y="6541"/>
                    </a:cubicBezTo>
                    <a:cubicBezTo>
                      <a:pt x="1524" y="5985"/>
                      <a:pt x="476" y="5284"/>
                      <a:pt x="12" y="4505"/>
                    </a:cubicBezTo>
                    <a:close/>
                    <a:moveTo>
                      <a:pt x="0" y="7320"/>
                    </a:moveTo>
                    <a:lnTo>
                      <a:pt x="0" y="8284"/>
                    </a:lnTo>
                    <a:cubicBezTo>
                      <a:pt x="0" y="10402"/>
                      <a:pt x="4836" y="12123"/>
                      <a:pt x="10801" y="12123"/>
                    </a:cubicBezTo>
                    <a:cubicBezTo>
                      <a:pt x="16766" y="12123"/>
                      <a:pt x="21600" y="10408"/>
                      <a:pt x="21600" y="8284"/>
                    </a:cubicBezTo>
                    <a:lnTo>
                      <a:pt x="21600" y="7320"/>
                    </a:lnTo>
                    <a:cubicBezTo>
                      <a:pt x="21458" y="7495"/>
                      <a:pt x="21295" y="7664"/>
                      <a:pt x="21098" y="7827"/>
                    </a:cubicBezTo>
                    <a:cubicBezTo>
                      <a:pt x="20508" y="8329"/>
                      <a:pt x="19672" y="8769"/>
                      <a:pt x="18618" y="9145"/>
                    </a:cubicBezTo>
                    <a:cubicBezTo>
                      <a:pt x="16520" y="9891"/>
                      <a:pt x="13745" y="10299"/>
                      <a:pt x="10801" y="10299"/>
                    </a:cubicBezTo>
                    <a:cubicBezTo>
                      <a:pt x="7856" y="10299"/>
                      <a:pt x="5080" y="9891"/>
                      <a:pt x="2982" y="9145"/>
                    </a:cubicBezTo>
                    <a:cubicBezTo>
                      <a:pt x="1928" y="8769"/>
                      <a:pt x="1099" y="8329"/>
                      <a:pt x="504" y="7827"/>
                    </a:cubicBezTo>
                    <a:cubicBezTo>
                      <a:pt x="307" y="7664"/>
                      <a:pt x="142" y="7495"/>
                      <a:pt x="0" y="7320"/>
                    </a:cubicBezTo>
                    <a:close/>
                    <a:moveTo>
                      <a:pt x="0" y="9689"/>
                    </a:moveTo>
                    <a:lnTo>
                      <a:pt x="0" y="10653"/>
                    </a:lnTo>
                    <a:cubicBezTo>
                      <a:pt x="0" y="12771"/>
                      <a:pt x="4836" y="14492"/>
                      <a:pt x="10801" y="14492"/>
                    </a:cubicBezTo>
                    <a:cubicBezTo>
                      <a:pt x="16766" y="14492"/>
                      <a:pt x="21600" y="12777"/>
                      <a:pt x="21600" y="10653"/>
                    </a:cubicBezTo>
                    <a:lnTo>
                      <a:pt x="21600" y="9689"/>
                    </a:lnTo>
                    <a:cubicBezTo>
                      <a:pt x="21458" y="9864"/>
                      <a:pt x="21295" y="10033"/>
                      <a:pt x="21098" y="10197"/>
                    </a:cubicBezTo>
                    <a:cubicBezTo>
                      <a:pt x="20508" y="10698"/>
                      <a:pt x="19672" y="11138"/>
                      <a:pt x="18618" y="11514"/>
                    </a:cubicBezTo>
                    <a:cubicBezTo>
                      <a:pt x="16520" y="12260"/>
                      <a:pt x="13745" y="12668"/>
                      <a:pt x="10801" y="12668"/>
                    </a:cubicBezTo>
                    <a:cubicBezTo>
                      <a:pt x="7856" y="12668"/>
                      <a:pt x="5080" y="12260"/>
                      <a:pt x="2982" y="11514"/>
                    </a:cubicBezTo>
                    <a:cubicBezTo>
                      <a:pt x="1928" y="11138"/>
                      <a:pt x="1099" y="10698"/>
                      <a:pt x="504" y="10197"/>
                    </a:cubicBezTo>
                    <a:cubicBezTo>
                      <a:pt x="307" y="10033"/>
                      <a:pt x="142" y="9864"/>
                      <a:pt x="0" y="9689"/>
                    </a:cubicBezTo>
                    <a:close/>
                    <a:moveTo>
                      <a:pt x="0" y="12059"/>
                    </a:moveTo>
                    <a:lnTo>
                      <a:pt x="0" y="13022"/>
                    </a:lnTo>
                    <a:cubicBezTo>
                      <a:pt x="0" y="15141"/>
                      <a:pt x="4836" y="16862"/>
                      <a:pt x="10801" y="16862"/>
                    </a:cubicBezTo>
                    <a:cubicBezTo>
                      <a:pt x="16766" y="16862"/>
                      <a:pt x="21600" y="15146"/>
                      <a:pt x="21600" y="13022"/>
                    </a:cubicBezTo>
                    <a:lnTo>
                      <a:pt x="21600" y="12059"/>
                    </a:lnTo>
                    <a:cubicBezTo>
                      <a:pt x="21458" y="12233"/>
                      <a:pt x="21295" y="12402"/>
                      <a:pt x="21098" y="12566"/>
                    </a:cubicBezTo>
                    <a:cubicBezTo>
                      <a:pt x="20508" y="13067"/>
                      <a:pt x="19672" y="13507"/>
                      <a:pt x="18618" y="13883"/>
                    </a:cubicBezTo>
                    <a:cubicBezTo>
                      <a:pt x="16520" y="14629"/>
                      <a:pt x="13745" y="15037"/>
                      <a:pt x="10801" y="15037"/>
                    </a:cubicBezTo>
                    <a:cubicBezTo>
                      <a:pt x="7856" y="15037"/>
                      <a:pt x="5080" y="14629"/>
                      <a:pt x="2982" y="13883"/>
                    </a:cubicBezTo>
                    <a:cubicBezTo>
                      <a:pt x="1928" y="13507"/>
                      <a:pt x="1099" y="13067"/>
                      <a:pt x="504" y="12566"/>
                    </a:cubicBezTo>
                    <a:cubicBezTo>
                      <a:pt x="307" y="12402"/>
                      <a:pt x="142" y="12233"/>
                      <a:pt x="0" y="12059"/>
                    </a:cubicBezTo>
                    <a:close/>
                    <a:moveTo>
                      <a:pt x="0" y="14428"/>
                    </a:moveTo>
                    <a:lnTo>
                      <a:pt x="0" y="15391"/>
                    </a:lnTo>
                    <a:cubicBezTo>
                      <a:pt x="0" y="17510"/>
                      <a:pt x="4836" y="19231"/>
                      <a:pt x="10801" y="19231"/>
                    </a:cubicBezTo>
                    <a:cubicBezTo>
                      <a:pt x="16766" y="19231"/>
                      <a:pt x="21600" y="17515"/>
                      <a:pt x="21600" y="15391"/>
                    </a:cubicBezTo>
                    <a:lnTo>
                      <a:pt x="21600" y="14428"/>
                    </a:lnTo>
                    <a:cubicBezTo>
                      <a:pt x="21458" y="14602"/>
                      <a:pt x="21295" y="14772"/>
                      <a:pt x="21098" y="14935"/>
                    </a:cubicBezTo>
                    <a:cubicBezTo>
                      <a:pt x="20508" y="15436"/>
                      <a:pt x="19672" y="15877"/>
                      <a:pt x="18618" y="16252"/>
                    </a:cubicBezTo>
                    <a:cubicBezTo>
                      <a:pt x="16520" y="16998"/>
                      <a:pt x="13745" y="17406"/>
                      <a:pt x="10801" y="17406"/>
                    </a:cubicBezTo>
                    <a:cubicBezTo>
                      <a:pt x="7856" y="17406"/>
                      <a:pt x="5080" y="16998"/>
                      <a:pt x="2982" y="16252"/>
                    </a:cubicBezTo>
                    <a:cubicBezTo>
                      <a:pt x="1928" y="15877"/>
                      <a:pt x="1099" y="15436"/>
                      <a:pt x="504" y="14935"/>
                    </a:cubicBezTo>
                    <a:cubicBezTo>
                      <a:pt x="307" y="14772"/>
                      <a:pt x="142" y="14602"/>
                      <a:pt x="0" y="14428"/>
                    </a:cubicBezTo>
                    <a:close/>
                    <a:moveTo>
                      <a:pt x="0" y="16797"/>
                    </a:moveTo>
                    <a:lnTo>
                      <a:pt x="0" y="17760"/>
                    </a:lnTo>
                    <a:cubicBezTo>
                      <a:pt x="0" y="19879"/>
                      <a:pt x="4836" y="21600"/>
                      <a:pt x="10801" y="21600"/>
                    </a:cubicBezTo>
                    <a:cubicBezTo>
                      <a:pt x="16766" y="21600"/>
                      <a:pt x="21600" y="19879"/>
                      <a:pt x="21600" y="17760"/>
                    </a:cubicBezTo>
                    <a:lnTo>
                      <a:pt x="21600" y="16797"/>
                    </a:lnTo>
                    <a:cubicBezTo>
                      <a:pt x="21458" y="16971"/>
                      <a:pt x="21295" y="17141"/>
                      <a:pt x="21098" y="17304"/>
                    </a:cubicBezTo>
                    <a:cubicBezTo>
                      <a:pt x="20508" y="17805"/>
                      <a:pt x="19672" y="18246"/>
                      <a:pt x="18618" y="18622"/>
                    </a:cubicBezTo>
                    <a:cubicBezTo>
                      <a:pt x="16520" y="19368"/>
                      <a:pt x="13745" y="19775"/>
                      <a:pt x="10801" y="19775"/>
                    </a:cubicBezTo>
                    <a:cubicBezTo>
                      <a:pt x="7856" y="19775"/>
                      <a:pt x="5080" y="19368"/>
                      <a:pt x="2982" y="18622"/>
                    </a:cubicBezTo>
                    <a:cubicBezTo>
                      <a:pt x="1928" y="18246"/>
                      <a:pt x="1099" y="17805"/>
                      <a:pt x="504" y="17304"/>
                    </a:cubicBezTo>
                    <a:cubicBezTo>
                      <a:pt x="307" y="17141"/>
                      <a:pt x="142" y="16971"/>
                      <a:pt x="0" y="16797"/>
                    </a:cubicBezTo>
                    <a:close/>
                  </a:path>
                </a:pathLst>
              </a:custGeom>
              <a:solidFill>
                <a:schemeClr val="tx1"/>
              </a:solidFill>
              <a:ln w="12700">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sz="3200"/>
              </a:p>
            </p:txBody>
          </p:sp>
          <p:sp>
            <p:nvSpPr>
              <p:cNvPr id="79" name="Tekstvak 78">
                <a:extLst>
                  <a:ext uri="{FF2B5EF4-FFF2-40B4-BE49-F238E27FC236}">
                    <a16:creationId xmlns:a16="http://schemas.microsoft.com/office/drawing/2014/main" id="{861D8FD5-495E-1E4B-8B46-9DBE715FD9F6}"/>
                  </a:ext>
                </a:extLst>
              </p:cNvPr>
              <p:cNvSpPr txBox="1"/>
              <p:nvPr/>
            </p:nvSpPr>
            <p:spPr>
              <a:xfrm>
                <a:off x="10789272" y="6264771"/>
                <a:ext cx="998842" cy="413017"/>
              </a:xfrm>
              <a:prstGeom prst="rect">
                <a:avLst/>
              </a:prstGeom>
              <a:noFill/>
            </p:spPr>
            <p:txBody>
              <a:bodyPr wrap="none" rtlCol="0">
                <a:spAutoFit/>
              </a:bodyPr>
              <a:lstStyle/>
              <a:p>
                <a:pPr algn="ctr"/>
                <a:r>
                  <a:rPr lang="en-GB" b="1" dirty="0">
                    <a:latin typeface="Verdana" panose="020B0604030504040204" pitchFamily="34" charset="0"/>
                    <a:ea typeface="Verdana" panose="020B0604030504040204" pitchFamily="34" charset="0"/>
                    <a:cs typeface="Verdana" panose="020B0604030504040204" pitchFamily="34" charset="0"/>
                  </a:rPr>
                  <a:t>DATA</a:t>
                </a:r>
              </a:p>
            </p:txBody>
          </p:sp>
        </p:grpSp>
      </p:grpSp>
      <p:sp>
        <p:nvSpPr>
          <p:cNvPr id="2" name="Titel 1">
            <a:extLst>
              <a:ext uri="{FF2B5EF4-FFF2-40B4-BE49-F238E27FC236}">
                <a16:creationId xmlns:a16="http://schemas.microsoft.com/office/drawing/2014/main" id="{5BECD128-E674-F24F-8D5E-EE272DF85FAB}"/>
              </a:ext>
            </a:extLst>
          </p:cNvPr>
          <p:cNvSpPr>
            <a:spLocks noGrp="1"/>
          </p:cNvSpPr>
          <p:nvPr>
            <p:ph type="title"/>
          </p:nvPr>
        </p:nvSpPr>
        <p:spPr/>
        <p:txBody>
          <a:bodyPr/>
          <a:lstStyle/>
          <a:p>
            <a:r>
              <a:rPr lang="en-GB" dirty="0"/>
              <a:t>STUDY IN SIX STEPS</a:t>
            </a:r>
          </a:p>
        </p:txBody>
      </p:sp>
      <p:sp>
        <p:nvSpPr>
          <p:cNvPr id="4" name="Ovaal 3">
            <a:extLst>
              <a:ext uri="{FF2B5EF4-FFF2-40B4-BE49-F238E27FC236}">
                <a16:creationId xmlns:a16="http://schemas.microsoft.com/office/drawing/2014/main" id="{092A84E7-0977-E248-B1E5-84FF42087D1E}"/>
              </a:ext>
            </a:extLst>
          </p:cNvPr>
          <p:cNvSpPr/>
          <p:nvPr/>
        </p:nvSpPr>
        <p:spPr>
          <a:xfrm>
            <a:off x="456184" y="2381851"/>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b="1" dirty="0">
                <a:solidFill>
                  <a:schemeClr val="bg1"/>
                </a:solidFill>
                <a:latin typeface="Verdana" panose="020B0604030504040204" pitchFamily="34" charset="0"/>
                <a:ea typeface="Verdana" panose="020B0604030504040204" pitchFamily="34" charset="0"/>
                <a:cs typeface="Verdana" panose="020B0604030504040204" pitchFamily="34" charset="0"/>
              </a:rPr>
              <a:t>Planning</a:t>
            </a:r>
          </a:p>
        </p:txBody>
      </p:sp>
      <p:sp>
        <p:nvSpPr>
          <p:cNvPr id="5" name="Ovaal 4">
            <a:extLst>
              <a:ext uri="{FF2B5EF4-FFF2-40B4-BE49-F238E27FC236}">
                <a16:creationId xmlns:a16="http://schemas.microsoft.com/office/drawing/2014/main" id="{7229A9D0-4CD1-664B-BABD-661EEFDFF484}"/>
              </a:ext>
            </a:extLst>
          </p:cNvPr>
          <p:cNvSpPr/>
          <p:nvPr/>
        </p:nvSpPr>
        <p:spPr>
          <a:xfrm>
            <a:off x="3581331" y="2381851"/>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b="1" dirty="0">
                <a:solidFill>
                  <a:schemeClr val="bg1"/>
                </a:solidFill>
                <a:latin typeface="Verdana" panose="020B0604030504040204" pitchFamily="34" charset="0"/>
                <a:ea typeface="Verdana" panose="020B0604030504040204" pitchFamily="34" charset="0"/>
                <a:cs typeface="Verdana" panose="020B0604030504040204" pitchFamily="34" charset="0"/>
              </a:rPr>
              <a:t>Data</a:t>
            </a:r>
            <a:r>
              <a:rPr lang="nl-NL" b="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b="1" dirty="0">
                <a:solidFill>
                  <a:schemeClr val="bg1"/>
                </a:solidFill>
                <a:latin typeface="Verdana" panose="020B0604030504040204" pitchFamily="34" charset="0"/>
                <a:ea typeface="Verdana" panose="020B0604030504040204" pitchFamily="34" charset="0"/>
                <a:cs typeface="Verdana" panose="020B0604030504040204" pitchFamily="34" charset="0"/>
              </a:rPr>
              <a:t>collection</a:t>
            </a:r>
          </a:p>
        </p:txBody>
      </p:sp>
      <p:sp>
        <p:nvSpPr>
          <p:cNvPr id="6" name="Ovaal 5">
            <a:extLst>
              <a:ext uri="{FF2B5EF4-FFF2-40B4-BE49-F238E27FC236}">
                <a16:creationId xmlns:a16="http://schemas.microsoft.com/office/drawing/2014/main" id="{7332EBBA-092C-BA4C-81F3-1671E8A9AE4D}"/>
              </a:ext>
            </a:extLst>
          </p:cNvPr>
          <p:cNvSpPr/>
          <p:nvPr/>
        </p:nvSpPr>
        <p:spPr>
          <a:xfrm>
            <a:off x="6706478" y="2381851"/>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b="1" dirty="0">
                <a:solidFill>
                  <a:schemeClr val="bg1"/>
                </a:solidFill>
                <a:latin typeface="Verdana" panose="020B0604030504040204" pitchFamily="34" charset="0"/>
                <a:ea typeface="Verdana" panose="020B0604030504040204" pitchFamily="34" charset="0"/>
                <a:cs typeface="Verdana" panose="020B0604030504040204" pitchFamily="34" charset="0"/>
              </a:rPr>
              <a:t>Data</a:t>
            </a:r>
            <a:r>
              <a:rPr lang="nl-NL" b="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b="1" dirty="0">
                <a:solidFill>
                  <a:schemeClr val="bg1"/>
                </a:solidFill>
                <a:latin typeface="Verdana" panose="020B0604030504040204" pitchFamily="34" charset="0"/>
                <a:ea typeface="Verdana" panose="020B0604030504040204" pitchFamily="34" charset="0"/>
                <a:cs typeface="Verdana" panose="020B0604030504040204" pitchFamily="34" charset="0"/>
              </a:rPr>
              <a:t>structuring</a:t>
            </a:r>
          </a:p>
        </p:txBody>
      </p:sp>
      <p:sp>
        <p:nvSpPr>
          <p:cNvPr id="7" name="Ovaal 6">
            <a:extLst>
              <a:ext uri="{FF2B5EF4-FFF2-40B4-BE49-F238E27FC236}">
                <a16:creationId xmlns:a16="http://schemas.microsoft.com/office/drawing/2014/main" id="{222823D2-39ED-CC47-9DFA-9B409CEC8D7C}"/>
              </a:ext>
            </a:extLst>
          </p:cNvPr>
          <p:cNvSpPr/>
          <p:nvPr/>
        </p:nvSpPr>
        <p:spPr>
          <a:xfrm>
            <a:off x="9831625" y="2381851"/>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b="1" dirty="0">
                <a:solidFill>
                  <a:schemeClr val="bg1"/>
                </a:solidFill>
                <a:latin typeface="Verdana" panose="020B0604030504040204" pitchFamily="34" charset="0"/>
                <a:ea typeface="Verdana" panose="020B0604030504040204" pitchFamily="34" charset="0"/>
                <a:cs typeface="Verdana" panose="020B0604030504040204" pitchFamily="34" charset="0"/>
              </a:rPr>
              <a:t>Storage</a:t>
            </a:r>
          </a:p>
        </p:txBody>
      </p:sp>
      <p:sp>
        <p:nvSpPr>
          <p:cNvPr id="8" name="Ovaal 7">
            <a:extLst>
              <a:ext uri="{FF2B5EF4-FFF2-40B4-BE49-F238E27FC236}">
                <a16:creationId xmlns:a16="http://schemas.microsoft.com/office/drawing/2014/main" id="{B114FB6F-C7B5-7247-964A-10D4699692E7}"/>
              </a:ext>
            </a:extLst>
          </p:cNvPr>
          <p:cNvSpPr/>
          <p:nvPr/>
        </p:nvSpPr>
        <p:spPr>
          <a:xfrm>
            <a:off x="12956772" y="2381851"/>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b="1" dirty="0">
                <a:solidFill>
                  <a:schemeClr val="bg1"/>
                </a:solidFill>
                <a:latin typeface="Verdana" panose="020B0604030504040204" pitchFamily="34" charset="0"/>
                <a:ea typeface="Verdana" panose="020B0604030504040204" pitchFamily="34" charset="0"/>
                <a:cs typeface="Verdana" panose="020B0604030504040204" pitchFamily="34" charset="0"/>
              </a:rPr>
              <a:t>Analysis</a:t>
            </a:r>
          </a:p>
        </p:txBody>
      </p:sp>
      <p:sp>
        <p:nvSpPr>
          <p:cNvPr id="9" name="Ovaal 8">
            <a:extLst>
              <a:ext uri="{FF2B5EF4-FFF2-40B4-BE49-F238E27FC236}">
                <a16:creationId xmlns:a16="http://schemas.microsoft.com/office/drawing/2014/main" id="{830935C9-C571-DA49-80B8-BECD9256A23F}"/>
              </a:ext>
            </a:extLst>
          </p:cNvPr>
          <p:cNvSpPr/>
          <p:nvPr/>
        </p:nvSpPr>
        <p:spPr>
          <a:xfrm>
            <a:off x="16081920" y="2381851"/>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b="1" dirty="0">
                <a:solidFill>
                  <a:schemeClr val="bg1"/>
                </a:solidFill>
                <a:latin typeface="Verdana" panose="020B0604030504040204" pitchFamily="34" charset="0"/>
                <a:ea typeface="Verdana" panose="020B0604030504040204" pitchFamily="34" charset="0"/>
                <a:cs typeface="Verdana" panose="020B0604030504040204" pitchFamily="34" charset="0"/>
              </a:rPr>
              <a:t>Publication &amp; filing</a:t>
            </a:r>
          </a:p>
        </p:txBody>
      </p:sp>
      <p:sp>
        <p:nvSpPr>
          <p:cNvPr id="11" name="Rechthoek 10">
            <a:extLst>
              <a:ext uri="{FF2B5EF4-FFF2-40B4-BE49-F238E27FC236}">
                <a16:creationId xmlns:a16="http://schemas.microsoft.com/office/drawing/2014/main" id="{0EA47841-69D3-D841-9CFC-6ADB4F0BBF4F}"/>
              </a:ext>
            </a:extLst>
          </p:cNvPr>
          <p:cNvSpPr/>
          <p:nvPr/>
        </p:nvSpPr>
        <p:spPr>
          <a:xfrm>
            <a:off x="384176" y="4472555"/>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sp>
        <p:nvSpPr>
          <p:cNvPr id="12" name="Rechthoek 11">
            <a:extLst>
              <a:ext uri="{FF2B5EF4-FFF2-40B4-BE49-F238E27FC236}">
                <a16:creationId xmlns:a16="http://schemas.microsoft.com/office/drawing/2014/main" id="{C61499D5-53E7-3D41-9B6C-4D38DA81E920}"/>
              </a:ext>
            </a:extLst>
          </p:cNvPr>
          <p:cNvSpPr/>
          <p:nvPr/>
        </p:nvSpPr>
        <p:spPr>
          <a:xfrm>
            <a:off x="3509323" y="4472555"/>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sp>
        <p:nvSpPr>
          <p:cNvPr id="13" name="Rechthoek 12">
            <a:extLst>
              <a:ext uri="{FF2B5EF4-FFF2-40B4-BE49-F238E27FC236}">
                <a16:creationId xmlns:a16="http://schemas.microsoft.com/office/drawing/2014/main" id="{13AD1BF2-6DEA-844F-ABF4-77E53D7299CA}"/>
              </a:ext>
            </a:extLst>
          </p:cNvPr>
          <p:cNvSpPr/>
          <p:nvPr/>
        </p:nvSpPr>
        <p:spPr>
          <a:xfrm>
            <a:off x="6634470" y="4472555"/>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sp>
        <p:nvSpPr>
          <p:cNvPr id="14" name="Rechthoek 13">
            <a:extLst>
              <a:ext uri="{FF2B5EF4-FFF2-40B4-BE49-F238E27FC236}">
                <a16:creationId xmlns:a16="http://schemas.microsoft.com/office/drawing/2014/main" id="{ECB70EEE-32DD-E645-8F7C-6A2D51689F0B}"/>
              </a:ext>
            </a:extLst>
          </p:cNvPr>
          <p:cNvSpPr/>
          <p:nvPr/>
        </p:nvSpPr>
        <p:spPr>
          <a:xfrm>
            <a:off x="9759617" y="4472555"/>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sp>
        <p:nvSpPr>
          <p:cNvPr id="15" name="Rechthoek 14">
            <a:extLst>
              <a:ext uri="{FF2B5EF4-FFF2-40B4-BE49-F238E27FC236}">
                <a16:creationId xmlns:a16="http://schemas.microsoft.com/office/drawing/2014/main" id="{D7A60E2E-BA3A-3B4B-B5C5-86972C333C9F}"/>
              </a:ext>
            </a:extLst>
          </p:cNvPr>
          <p:cNvSpPr/>
          <p:nvPr/>
        </p:nvSpPr>
        <p:spPr>
          <a:xfrm>
            <a:off x="12884764" y="4472555"/>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sp>
        <p:nvSpPr>
          <p:cNvPr id="16" name="Rechthoek 15">
            <a:extLst>
              <a:ext uri="{FF2B5EF4-FFF2-40B4-BE49-F238E27FC236}">
                <a16:creationId xmlns:a16="http://schemas.microsoft.com/office/drawing/2014/main" id="{0156D2B4-4846-7648-BC81-6F7EC876F67A}"/>
              </a:ext>
            </a:extLst>
          </p:cNvPr>
          <p:cNvSpPr/>
          <p:nvPr/>
        </p:nvSpPr>
        <p:spPr>
          <a:xfrm>
            <a:off x="16009912" y="4472555"/>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sp>
        <p:nvSpPr>
          <p:cNvPr id="44" name="Ovaal 43">
            <a:extLst>
              <a:ext uri="{FF2B5EF4-FFF2-40B4-BE49-F238E27FC236}">
                <a16:creationId xmlns:a16="http://schemas.microsoft.com/office/drawing/2014/main" id="{E45AE63D-D9BF-C040-8CA2-A0C26739AF1C}"/>
              </a:ext>
            </a:extLst>
          </p:cNvPr>
          <p:cNvSpPr/>
          <p:nvPr/>
        </p:nvSpPr>
        <p:spPr>
          <a:xfrm>
            <a:off x="3302299" y="6990974"/>
            <a:ext cx="3516220" cy="3516220"/>
          </a:xfrm>
          <a:prstGeom prst="ellipse">
            <a:avLst/>
          </a:prstGeom>
          <a:solidFill>
            <a:srgbClr val="BFBFBF"/>
          </a:solid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400" b="1"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sp>
        <p:nvSpPr>
          <p:cNvPr id="58" name="Ovaal 57">
            <a:extLst>
              <a:ext uri="{FF2B5EF4-FFF2-40B4-BE49-F238E27FC236}">
                <a16:creationId xmlns:a16="http://schemas.microsoft.com/office/drawing/2014/main" id="{799A583E-5B48-F942-9CB3-35AE7CA1F9B1}"/>
              </a:ext>
            </a:extLst>
          </p:cNvPr>
          <p:cNvSpPr/>
          <p:nvPr/>
        </p:nvSpPr>
        <p:spPr>
          <a:xfrm>
            <a:off x="9221142" y="6990974"/>
            <a:ext cx="3516220" cy="3516220"/>
          </a:xfrm>
          <a:prstGeom prst="ellipse">
            <a:avLst/>
          </a:prstGeom>
          <a:solidFill>
            <a:srgbClr val="BFBFBF"/>
          </a:solid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400" b="1"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sp>
        <p:nvSpPr>
          <p:cNvPr id="59" name="Ovaal 58">
            <a:extLst>
              <a:ext uri="{FF2B5EF4-FFF2-40B4-BE49-F238E27FC236}">
                <a16:creationId xmlns:a16="http://schemas.microsoft.com/office/drawing/2014/main" id="{EC05565A-098C-714D-8D05-4E74115B8C44}"/>
              </a:ext>
            </a:extLst>
          </p:cNvPr>
          <p:cNvSpPr/>
          <p:nvPr/>
        </p:nvSpPr>
        <p:spPr>
          <a:xfrm>
            <a:off x="15139985" y="6990974"/>
            <a:ext cx="3516220" cy="3516220"/>
          </a:xfrm>
          <a:prstGeom prst="ellipse">
            <a:avLst/>
          </a:prstGeom>
          <a:solidFill>
            <a:srgbClr val="BFBFBF"/>
          </a:solidFill>
          <a:ln w="889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400" b="1"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grpSp>
        <p:nvGrpSpPr>
          <p:cNvPr id="43" name="Groep 42">
            <a:extLst>
              <a:ext uri="{FF2B5EF4-FFF2-40B4-BE49-F238E27FC236}">
                <a16:creationId xmlns:a16="http://schemas.microsoft.com/office/drawing/2014/main" id="{45F36D7F-33D8-6540-9FBC-AF2944235A9C}"/>
              </a:ext>
            </a:extLst>
          </p:cNvPr>
          <p:cNvGrpSpPr/>
          <p:nvPr/>
        </p:nvGrpSpPr>
        <p:grpSpPr>
          <a:xfrm>
            <a:off x="17645645" y="255490"/>
            <a:ext cx="1294034" cy="1741969"/>
            <a:chOff x="17645645" y="255490"/>
            <a:chExt cx="1294034" cy="1741969"/>
          </a:xfrm>
        </p:grpSpPr>
        <p:grpSp>
          <p:nvGrpSpPr>
            <p:cNvPr id="45" name="Groep 44">
              <a:extLst>
                <a:ext uri="{FF2B5EF4-FFF2-40B4-BE49-F238E27FC236}">
                  <a16:creationId xmlns:a16="http://schemas.microsoft.com/office/drawing/2014/main" id="{2083231C-3B55-6646-B569-99AC66985978}"/>
                </a:ext>
              </a:extLst>
            </p:cNvPr>
            <p:cNvGrpSpPr/>
            <p:nvPr/>
          </p:nvGrpSpPr>
          <p:grpSpPr>
            <a:xfrm>
              <a:off x="17645645" y="255490"/>
              <a:ext cx="1294034" cy="1741969"/>
              <a:chOff x="672208" y="1492131"/>
              <a:chExt cx="4630053" cy="6232764"/>
            </a:xfrm>
          </p:grpSpPr>
          <p:grpSp>
            <p:nvGrpSpPr>
              <p:cNvPr id="60" name="Groep 59">
                <a:extLst>
                  <a:ext uri="{FF2B5EF4-FFF2-40B4-BE49-F238E27FC236}">
                    <a16:creationId xmlns:a16="http://schemas.microsoft.com/office/drawing/2014/main" id="{8320F202-A560-6449-BD08-27C0B6AF1AF6}"/>
                  </a:ext>
                </a:extLst>
              </p:cNvPr>
              <p:cNvGrpSpPr/>
              <p:nvPr/>
            </p:nvGrpSpPr>
            <p:grpSpPr>
              <a:xfrm>
                <a:off x="672208" y="1492131"/>
                <a:ext cx="4630053" cy="6232764"/>
                <a:chOff x="-335904" y="1872283"/>
                <a:chExt cx="5616624" cy="7560840"/>
              </a:xfrm>
            </p:grpSpPr>
            <p:sp>
              <p:nvSpPr>
                <p:cNvPr id="64" name="Rechthoek 63">
                  <a:extLst>
                    <a:ext uri="{FF2B5EF4-FFF2-40B4-BE49-F238E27FC236}">
                      <a16:creationId xmlns:a16="http://schemas.microsoft.com/office/drawing/2014/main" id="{BFEC2E75-1234-2E4C-8F82-6E4716540AB3}"/>
                    </a:ext>
                  </a:extLst>
                </p:cNvPr>
                <p:cNvSpPr/>
                <p:nvPr/>
              </p:nvSpPr>
              <p:spPr>
                <a:xfrm>
                  <a:off x="-335904" y="1872283"/>
                  <a:ext cx="5616624" cy="7560840"/>
                </a:xfrm>
                <a:prstGeom prst="rect">
                  <a:avLst/>
                </a:prstGeom>
                <a:solidFill>
                  <a:schemeClr val="bg1"/>
                </a:solidFill>
                <a:ln w="635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p>
              </p:txBody>
            </p:sp>
            <p:cxnSp>
              <p:nvCxnSpPr>
                <p:cNvPr id="70" name="Rechte verbindingslijn 69">
                  <a:extLst>
                    <a:ext uri="{FF2B5EF4-FFF2-40B4-BE49-F238E27FC236}">
                      <a16:creationId xmlns:a16="http://schemas.microsoft.com/office/drawing/2014/main" id="{23C881C3-75B1-834C-BE7D-B33BD1E67A14}"/>
                    </a:ext>
                  </a:extLst>
                </p:cNvPr>
                <p:cNvCxnSpPr>
                  <a:cxnSpLocks/>
                </p:cNvCxnSpPr>
                <p:nvPr/>
              </p:nvCxnSpPr>
              <p:spPr>
                <a:xfrm>
                  <a:off x="456184" y="4128534"/>
                  <a:ext cx="4115816" cy="0"/>
                </a:xfrm>
                <a:prstGeom prst="line">
                  <a:avLst/>
                </a:prstGeom>
                <a:ln w="635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Rechte verbindingslijn 71">
                  <a:extLst>
                    <a:ext uri="{FF2B5EF4-FFF2-40B4-BE49-F238E27FC236}">
                      <a16:creationId xmlns:a16="http://schemas.microsoft.com/office/drawing/2014/main" id="{5A8BD61D-40D2-7A41-9181-49FE6046DF1C}"/>
                    </a:ext>
                  </a:extLst>
                </p:cNvPr>
                <p:cNvCxnSpPr>
                  <a:cxnSpLocks/>
                </p:cNvCxnSpPr>
                <p:nvPr/>
              </p:nvCxnSpPr>
              <p:spPr>
                <a:xfrm>
                  <a:off x="456184" y="4728601"/>
                  <a:ext cx="4115816" cy="0"/>
                </a:xfrm>
                <a:prstGeom prst="line">
                  <a:avLst/>
                </a:prstGeom>
                <a:ln w="635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Rechte verbindingslijn 74">
                  <a:extLst>
                    <a:ext uri="{FF2B5EF4-FFF2-40B4-BE49-F238E27FC236}">
                      <a16:creationId xmlns:a16="http://schemas.microsoft.com/office/drawing/2014/main" id="{1C6F11B1-B76B-964C-B030-E4628DF068B2}"/>
                    </a:ext>
                  </a:extLst>
                </p:cNvPr>
                <p:cNvCxnSpPr>
                  <a:cxnSpLocks/>
                </p:cNvCxnSpPr>
                <p:nvPr/>
              </p:nvCxnSpPr>
              <p:spPr>
                <a:xfrm>
                  <a:off x="456184" y="5328667"/>
                  <a:ext cx="4115816" cy="0"/>
                </a:xfrm>
                <a:prstGeom prst="line">
                  <a:avLst/>
                </a:prstGeom>
                <a:ln w="635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Rechte verbindingslijn 76">
                  <a:extLst>
                    <a:ext uri="{FF2B5EF4-FFF2-40B4-BE49-F238E27FC236}">
                      <a16:creationId xmlns:a16="http://schemas.microsoft.com/office/drawing/2014/main" id="{A992E703-774B-9B4F-A3A9-2802ED1BA052}"/>
                    </a:ext>
                  </a:extLst>
                </p:cNvPr>
                <p:cNvCxnSpPr>
                  <a:cxnSpLocks/>
                </p:cNvCxnSpPr>
                <p:nvPr/>
              </p:nvCxnSpPr>
              <p:spPr>
                <a:xfrm>
                  <a:off x="456184" y="6696819"/>
                  <a:ext cx="4115816" cy="0"/>
                </a:xfrm>
                <a:prstGeom prst="line">
                  <a:avLst/>
                </a:prstGeom>
                <a:ln w="635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Rechte verbindingslijn 79">
                  <a:extLst>
                    <a:ext uri="{FF2B5EF4-FFF2-40B4-BE49-F238E27FC236}">
                      <a16:creationId xmlns:a16="http://schemas.microsoft.com/office/drawing/2014/main" id="{222B954D-3BDF-F245-B2E7-81AE7FAB5D86}"/>
                    </a:ext>
                  </a:extLst>
                </p:cNvPr>
                <p:cNvCxnSpPr>
                  <a:cxnSpLocks/>
                </p:cNvCxnSpPr>
                <p:nvPr/>
              </p:nvCxnSpPr>
              <p:spPr>
                <a:xfrm>
                  <a:off x="456184" y="7296886"/>
                  <a:ext cx="4115816" cy="0"/>
                </a:xfrm>
                <a:prstGeom prst="line">
                  <a:avLst/>
                </a:prstGeom>
                <a:ln w="635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Rechte verbindingslijn 80">
                  <a:extLst>
                    <a:ext uri="{FF2B5EF4-FFF2-40B4-BE49-F238E27FC236}">
                      <a16:creationId xmlns:a16="http://schemas.microsoft.com/office/drawing/2014/main" id="{DA204C57-35C9-8C4D-B0BF-2048C854CF26}"/>
                    </a:ext>
                  </a:extLst>
                </p:cNvPr>
                <p:cNvCxnSpPr>
                  <a:cxnSpLocks/>
                </p:cNvCxnSpPr>
                <p:nvPr/>
              </p:nvCxnSpPr>
              <p:spPr>
                <a:xfrm>
                  <a:off x="456184" y="7896953"/>
                  <a:ext cx="4115816" cy="0"/>
                </a:xfrm>
                <a:prstGeom prst="line">
                  <a:avLst/>
                </a:prstGeom>
                <a:ln w="635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Rechte verbindingslijn 81">
                  <a:extLst>
                    <a:ext uri="{FF2B5EF4-FFF2-40B4-BE49-F238E27FC236}">
                      <a16:creationId xmlns:a16="http://schemas.microsoft.com/office/drawing/2014/main" id="{9E72BE62-C0DF-C945-BEC4-1ECF280B1321}"/>
                    </a:ext>
                  </a:extLst>
                </p:cNvPr>
                <p:cNvCxnSpPr>
                  <a:cxnSpLocks/>
                </p:cNvCxnSpPr>
                <p:nvPr/>
              </p:nvCxnSpPr>
              <p:spPr>
                <a:xfrm>
                  <a:off x="456184" y="8497019"/>
                  <a:ext cx="4115816" cy="0"/>
                </a:xfrm>
                <a:prstGeom prst="line">
                  <a:avLst/>
                </a:prstGeom>
                <a:ln w="635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62" name="Rechthoek 61">
                <a:extLst>
                  <a:ext uri="{FF2B5EF4-FFF2-40B4-BE49-F238E27FC236}">
                    <a16:creationId xmlns:a16="http://schemas.microsoft.com/office/drawing/2014/main" id="{4DEF1CA8-A67F-154B-86EA-1DFF604691EC}"/>
                  </a:ext>
                </a:extLst>
              </p:cNvPr>
              <p:cNvSpPr/>
              <p:nvPr/>
            </p:nvSpPr>
            <p:spPr>
              <a:xfrm>
                <a:off x="1212590" y="1971225"/>
                <a:ext cx="3075401" cy="1211346"/>
              </a:xfrm>
              <a:prstGeom prst="rect">
                <a:avLst/>
              </a:prstGeom>
            </p:spPr>
            <p:txBody>
              <a:bodyPr wrap="none">
                <a:spAutoFit/>
              </a:bodyPr>
              <a:lstStyle/>
              <a:p>
                <a:r>
                  <a:rPr lang="en-GB" sz="1600" b="1" dirty="0">
                    <a:solidFill>
                      <a:srgbClr val="F58024"/>
                    </a:solidFill>
                    <a:latin typeface="Verdana" panose="020B0604030504040204" pitchFamily="34" charset="0"/>
                    <a:ea typeface="Verdana" panose="020B0604030504040204" pitchFamily="34" charset="0"/>
                    <a:cs typeface="Verdana" panose="020B0604030504040204" pitchFamily="34" charset="0"/>
                  </a:rPr>
                  <a:t>CASE:</a:t>
                </a:r>
              </a:p>
            </p:txBody>
          </p:sp>
        </p:grpSp>
        <p:sp>
          <p:nvSpPr>
            <p:cNvPr id="46" name="Tekstvak 45">
              <a:extLst>
                <a:ext uri="{FF2B5EF4-FFF2-40B4-BE49-F238E27FC236}">
                  <a16:creationId xmlns:a16="http://schemas.microsoft.com/office/drawing/2014/main" id="{1F0D2384-A01E-2E49-82AD-E8B88DF1C80C}"/>
                </a:ext>
              </a:extLst>
            </p:cNvPr>
            <p:cNvSpPr txBox="1"/>
            <p:nvPr/>
          </p:nvSpPr>
          <p:spPr>
            <a:xfrm>
              <a:off x="17991123" y="781115"/>
              <a:ext cx="622286" cy="830997"/>
            </a:xfrm>
            <a:prstGeom prst="rect">
              <a:avLst/>
            </a:prstGeom>
            <a:noFill/>
          </p:spPr>
          <p:txBody>
            <a:bodyPr wrap="none" rtlCol="0" anchor="ctr">
              <a:spAutoFit/>
            </a:bodyPr>
            <a:lstStyle/>
            <a:p>
              <a:pPr algn="ctr"/>
              <a:r>
                <a:rPr lang="en-GB" sz="4800" b="1" dirty="0">
                  <a:latin typeface="Verdana" panose="020B0604030504040204" pitchFamily="34" charset="0"/>
                  <a:ea typeface="Verdana" panose="020B0604030504040204" pitchFamily="34" charset="0"/>
                  <a:cs typeface="Verdana" panose="020B0604030504040204" pitchFamily="34" charset="0"/>
                </a:rPr>
                <a:t>3</a:t>
              </a:r>
            </a:p>
          </p:txBody>
        </p:sp>
      </p:grpSp>
    </p:spTree>
    <p:extLst>
      <p:ext uri="{BB962C8B-B14F-4D97-AF65-F5344CB8AC3E}">
        <p14:creationId xmlns:p14="http://schemas.microsoft.com/office/powerpoint/2010/main" val="121711253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500"/>
                                        <p:tgtEl>
                                          <p:spTgt spid="4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500"/>
                                        <p:tgtEl>
                                          <p:spTgt spid="5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fade">
                                      <p:cBhvr>
                                        <p:cTn id="22" dur="500"/>
                                        <p:tgtEl>
                                          <p:spTgt spid="5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44" grpId="0" animBg="1"/>
      <p:bldP spid="58" grpId="0" animBg="1"/>
      <p:bldP spid="5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afbeelding 3"/>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9274" b="9274"/>
          <a:stretch>
            <a:fillRect/>
          </a:stretch>
        </p:blipFill>
        <p:spPr/>
      </p:pic>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6985379" cy="1127760"/>
          </a:xfrm>
        </p:spPr>
        <p:txBody>
          <a:bodyPr/>
          <a:lstStyle/>
          <a:p>
            <a:pPr algn="l"/>
            <a:r>
              <a:rPr lang="en-GB" dirty="0"/>
              <a:t>DPIA</a:t>
            </a:r>
          </a:p>
        </p:txBody>
      </p:sp>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57354819"/>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rotWithShape="1">
          <a:blip r:embed="rId3">
            <a:alphaModFix amt="30000"/>
            <a:extLst>
              <a:ext uri="{28A0092B-C50C-407E-A947-70E740481C1C}">
                <a14:useLocalDpi xmlns:a14="http://schemas.microsoft.com/office/drawing/2010/main" val="0"/>
              </a:ext>
            </a:extLst>
          </a:blip>
          <a:srcRect b="16292"/>
          <a:stretch/>
        </p:blipFill>
        <p:spPr>
          <a:xfrm>
            <a:off x="1" y="-1168"/>
            <a:ext cx="19198405" cy="10728000"/>
          </a:xfrm>
          <a:prstGeom prst="rect">
            <a:avLst/>
          </a:prstGeom>
        </p:spPr>
      </p:pic>
      <p:sp>
        <p:nvSpPr>
          <p:cNvPr id="41" name="Vrije vorm 40">
            <a:extLst>
              <a:ext uri="{FF2B5EF4-FFF2-40B4-BE49-F238E27FC236}">
                <a16:creationId xmlns:a16="http://schemas.microsoft.com/office/drawing/2014/main" id="{162D1098-E159-444B-A662-C7C10013A252}"/>
              </a:ext>
            </a:extLst>
          </p:cNvPr>
          <p:cNvSpPr/>
          <p:nvPr/>
        </p:nvSpPr>
        <p:spPr>
          <a:xfrm>
            <a:off x="2684756" y="-72301"/>
            <a:ext cx="9813011" cy="3955374"/>
          </a:xfrm>
          <a:custGeom>
            <a:avLst/>
            <a:gdLst>
              <a:gd name="connsiteX0" fmla="*/ 0 w 9241160"/>
              <a:gd name="connsiteY0" fmla="*/ 0 h 3960515"/>
              <a:gd name="connsiteX1" fmla="*/ 9241160 w 9241160"/>
              <a:gd name="connsiteY1" fmla="*/ 0 h 3960515"/>
              <a:gd name="connsiteX2" fmla="*/ 9241160 w 9241160"/>
              <a:gd name="connsiteY2" fmla="*/ 3132406 h 3960515"/>
              <a:gd name="connsiteX3" fmla="*/ 8413051 w 9241160"/>
              <a:gd name="connsiteY3" fmla="*/ 3960515 h 3960515"/>
              <a:gd name="connsiteX4" fmla="*/ 0 w 9241160"/>
              <a:gd name="connsiteY4" fmla="*/ 3960515 h 39605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41160" h="3960515">
                <a:moveTo>
                  <a:pt x="0" y="0"/>
                </a:moveTo>
                <a:lnTo>
                  <a:pt x="9241160" y="0"/>
                </a:lnTo>
                <a:lnTo>
                  <a:pt x="9241160" y="3132406"/>
                </a:lnTo>
                <a:cubicBezTo>
                  <a:pt x="9241160" y="3589758"/>
                  <a:pt x="8870403" y="3960515"/>
                  <a:pt x="8413051" y="3960515"/>
                </a:cubicBezTo>
                <a:lnTo>
                  <a:pt x="0" y="3960515"/>
                </a:lnTo>
                <a:close/>
              </a:path>
            </a:pathLst>
          </a:custGeom>
          <a:solidFill>
            <a:schemeClr val="bg1"/>
          </a:solidFill>
          <a:ln w="88900">
            <a:solidFill>
              <a:srgbClr val="F580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Vrije vorm 27">
            <a:extLst>
              <a:ext uri="{FF2B5EF4-FFF2-40B4-BE49-F238E27FC236}">
                <a16:creationId xmlns:a16="http://schemas.microsoft.com/office/drawing/2014/main" id="{A3B68584-0F68-794E-B848-F4027701E94A}"/>
              </a:ext>
            </a:extLst>
          </p:cNvPr>
          <p:cNvSpPr/>
          <p:nvPr/>
        </p:nvSpPr>
        <p:spPr>
          <a:xfrm>
            <a:off x="0" y="-72008"/>
            <a:ext cx="8654517" cy="3960515"/>
          </a:xfrm>
          <a:custGeom>
            <a:avLst/>
            <a:gdLst>
              <a:gd name="connsiteX0" fmla="*/ 0 w 9241160"/>
              <a:gd name="connsiteY0" fmla="*/ 0 h 3960515"/>
              <a:gd name="connsiteX1" fmla="*/ 9241160 w 9241160"/>
              <a:gd name="connsiteY1" fmla="*/ 0 h 3960515"/>
              <a:gd name="connsiteX2" fmla="*/ 9241160 w 9241160"/>
              <a:gd name="connsiteY2" fmla="*/ 3132406 h 3960515"/>
              <a:gd name="connsiteX3" fmla="*/ 8413051 w 9241160"/>
              <a:gd name="connsiteY3" fmla="*/ 3960515 h 3960515"/>
              <a:gd name="connsiteX4" fmla="*/ 0 w 9241160"/>
              <a:gd name="connsiteY4" fmla="*/ 3960515 h 39605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41160" h="3960515">
                <a:moveTo>
                  <a:pt x="0" y="0"/>
                </a:moveTo>
                <a:lnTo>
                  <a:pt x="9241160" y="0"/>
                </a:lnTo>
                <a:lnTo>
                  <a:pt x="9241160" y="3132406"/>
                </a:lnTo>
                <a:cubicBezTo>
                  <a:pt x="9241160" y="3589758"/>
                  <a:pt x="8870403" y="3960515"/>
                  <a:pt x="8413051" y="3960515"/>
                </a:cubicBezTo>
                <a:lnTo>
                  <a:pt x="0" y="3960515"/>
                </a:lnTo>
                <a:close/>
              </a:path>
            </a:pathLst>
          </a:custGeom>
          <a:solidFill>
            <a:srgbClr val="F58024"/>
          </a:solidFill>
          <a:ln w="88900">
            <a:solidFill>
              <a:srgbClr val="F580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7" name="Groep 36">
            <a:extLst>
              <a:ext uri="{FF2B5EF4-FFF2-40B4-BE49-F238E27FC236}">
                <a16:creationId xmlns:a16="http://schemas.microsoft.com/office/drawing/2014/main" id="{ED97D5CA-5F6C-3A4A-BF82-480EF188078A}"/>
              </a:ext>
            </a:extLst>
          </p:cNvPr>
          <p:cNvGrpSpPr/>
          <p:nvPr/>
        </p:nvGrpSpPr>
        <p:grpSpPr>
          <a:xfrm>
            <a:off x="-5430" y="9948124"/>
            <a:ext cx="19229430" cy="848994"/>
            <a:chOff x="-5430" y="9948124"/>
            <a:chExt cx="19229430" cy="848994"/>
          </a:xfrm>
        </p:grpSpPr>
        <p:sp>
          <p:nvSpPr>
            <p:cNvPr id="38" name="bk object 16">
              <a:extLst>
                <a:ext uri="{FF2B5EF4-FFF2-40B4-BE49-F238E27FC236}">
                  <a16:creationId xmlns:a16="http://schemas.microsoft.com/office/drawing/2014/main" id="{918E16FE-8D14-7243-A22A-C794C7E573AD}"/>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39" name="bk object 16">
              <a:extLst>
                <a:ext uri="{FF2B5EF4-FFF2-40B4-BE49-F238E27FC236}">
                  <a16:creationId xmlns:a16="http://schemas.microsoft.com/office/drawing/2014/main" id="{DC26F266-5AF8-6343-B54B-6A9DD5ECFBD1}"/>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21" name="object 2">
            <a:extLst>
              <a:ext uri="{FF2B5EF4-FFF2-40B4-BE49-F238E27FC236}">
                <a16:creationId xmlns:a16="http://schemas.microsoft.com/office/drawing/2014/main" id="{FAA115A9-6015-384B-AEF2-46EFEF6FDD3C}"/>
              </a:ext>
            </a:extLst>
          </p:cNvPr>
          <p:cNvSpPr/>
          <p:nvPr/>
        </p:nvSpPr>
        <p:spPr>
          <a:xfrm>
            <a:off x="161069" y="10080900"/>
            <a:ext cx="583147" cy="583147"/>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2" name="Tekstvak 21">
            <a:extLst>
              <a:ext uri="{FF2B5EF4-FFF2-40B4-BE49-F238E27FC236}">
                <a16:creationId xmlns:a16="http://schemas.microsoft.com/office/drawing/2014/main" id="{EF9E6F47-E3FA-0747-960D-D79B6861D1A6}"/>
              </a:ext>
            </a:extLst>
          </p:cNvPr>
          <p:cNvSpPr txBox="1"/>
          <p:nvPr/>
        </p:nvSpPr>
        <p:spPr>
          <a:xfrm>
            <a:off x="8977789" y="1575832"/>
            <a:ext cx="3196709" cy="707886"/>
          </a:xfrm>
          <a:prstGeom prst="rect">
            <a:avLst/>
          </a:prstGeom>
          <a:noFill/>
        </p:spPr>
        <p:txBody>
          <a:bodyPr wrap="none" rtlCol="0">
            <a:spAutoFit/>
          </a:bodyPr>
          <a:lstStyle/>
          <a:p>
            <a:pPr algn="ctr"/>
            <a:r>
              <a:rPr lang="en-GB" sz="4000" b="1" dirty="0">
                <a:solidFill>
                  <a:srgbClr val="F58024"/>
                </a:solidFill>
                <a:latin typeface="Verdana" panose="020B0604030504040204" pitchFamily="34" charset="0"/>
                <a:ea typeface="Verdana" panose="020B0604030504040204" pitchFamily="34" charset="0"/>
                <a:cs typeface="Verdana" panose="020B0604030504040204" pitchFamily="34" charset="0"/>
              </a:rPr>
              <a:t>WHY?</a:t>
            </a:r>
          </a:p>
        </p:txBody>
      </p:sp>
      <p:sp>
        <p:nvSpPr>
          <p:cNvPr id="23" name="Ovaal 22">
            <a:extLst>
              <a:ext uri="{FF2B5EF4-FFF2-40B4-BE49-F238E27FC236}">
                <a16:creationId xmlns:a16="http://schemas.microsoft.com/office/drawing/2014/main" id="{24C4E67A-4B16-3C4F-8A52-7E108C45D937}"/>
              </a:ext>
            </a:extLst>
          </p:cNvPr>
          <p:cNvSpPr/>
          <p:nvPr/>
        </p:nvSpPr>
        <p:spPr>
          <a:xfrm>
            <a:off x="6701123" y="5232610"/>
            <a:ext cx="3600400" cy="360040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500" b="1" dirty="0">
                <a:solidFill>
                  <a:schemeClr val="bg1"/>
                </a:solidFill>
                <a:latin typeface="Verdana" panose="020B0604030504040204" pitchFamily="34" charset="0"/>
                <a:ea typeface="Verdana" panose="020B0604030504040204" pitchFamily="34" charset="0"/>
                <a:cs typeface="Verdana" panose="020B0604030504040204" pitchFamily="34" charset="0"/>
              </a:rPr>
              <a:t>Are you in control?</a:t>
            </a:r>
            <a:endParaRPr lang="en-GB" sz="1600" i="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24" name="Ovaal 23">
            <a:extLst>
              <a:ext uri="{FF2B5EF4-FFF2-40B4-BE49-F238E27FC236}">
                <a16:creationId xmlns:a16="http://schemas.microsoft.com/office/drawing/2014/main" id="{9FEF4E3B-9B0A-0B43-BF19-09AA760362F0}"/>
              </a:ext>
            </a:extLst>
          </p:cNvPr>
          <p:cNvSpPr/>
          <p:nvPr/>
        </p:nvSpPr>
        <p:spPr>
          <a:xfrm>
            <a:off x="10697567" y="5232609"/>
            <a:ext cx="3600400" cy="360040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bg1"/>
                </a:solidFill>
                <a:latin typeface="Verdana" panose="020B0604030504040204" pitchFamily="34" charset="0"/>
                <a:ea typeface="Verdana" panose="020B0604030504040204" pitchFamily="34" charset="0"/>
                <a:cs typeface="Verdana" panose="020B0604030504040204" pitchFamily="34" charset="0"/>
              </a:rPr>
              <a:t>Do you have a grasp of </a:t>
            </a:r>
            <a:endParaRPr lang="en-GB" sz="2000" b="1" dirty="0" smtClean="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en-GB" sz="20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your responsibilities</a:t>
            </a:r>
            <a:r>
              <a:rPr lang="en-GB" sz="2000" b="1" dirty="0">
                <a:solidFill>
                  <a:schemeClr val="bg1"/>
                </a:solidFill>
                <a:latin typeface="Verdana" panose="020B0604030504040204" pitchFamily="34" charset="0"/>
                <a:ea typeface="Verdana" panose="020B0604030504040204" pitchFamily="34" charset="0"/>
                <a:cs typeface="Verdana" panose="020B0604030504040204" pitchFamily="34" charset="0"/>
              </a:rPr>
              <a:t>?</a:t>
            </a:r>
            <a:endParaRPr lang="en-GB" sz="2000" i="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25" name="Ovaal 24">
            <a:extLst>
              <a:ext uri="{FF2B5EF4-FFF2-40B4-BE49-F238E27FC236}">
                <a16:creationId xmlns:a16="http://schemas.microsoft.com/office/drawing/2014/main" id="{F89BB223-509F-FA4E-88D4-36415CCE1BF0}"/>
              </a:ext>
            </a:extLst>
          </p:cNvPr>
          <p:cNvSpPr/>
          <p:nvPr/>
        </p:nvSpPr>
        <p:spPr>
          <a:xfrm>
            <a:off x="14694011" y="5232609"/>
            <a:ext cx="3600400" cy="360040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bg1"/>
                </a:solidFill>
                <a:latin typeface="Verdana" panose="020B0604030504040204" pitchFamily="34" charset="0"/>
                <a:ea typeface="Verdana" panose="020B0604030504040204" pitchFamily="34" charset="0"/>
                <a:cs typeface="Verdana" panose="020B0604030504040204" pitchFamily="34" charset="0"/>
              </a:rPr>
              <a:t>Can you adequately meet your </a:t>
            </a:r>
            <a:r>
              <a:rPr lang="en-GB" sz="20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responsibilities?</a:t>
            </a:r>
            <a:endParaRPr lang="en-GB" sz="2000" i="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Rechthoek 14">
            <a:extLst>
              <a:ext uri="{FF2B5EF4-FFF2-40B4-BE49-F238E27FC236}">
                <a16:creationId xmlns:a16="http://schemas.microsoft.com/office/drawing/2014/main" id="{14726D42-515B-F549-8238-EFE29550E985}"/>
              </a:ext>
            </a:extLst>
          </p:cNvPr>
          <p:cNvSpPr/>
          <p:nvPr/>
        </p:nvSpPr>
        <p:spPr>
          <a:xfrm>
            <a:off x="600200" y="-215949"/>
            <a:ext cx="3967753" cy="4154984"/>
          </a:xfrm>
          <a:prstGeom prst="rect">
            <a:avLst/>
          </a:prstGeom>
        </p:spPr>
        <p:txBody>
          <a:bodyPr wrap="none">
            <a:spAutoFit/>
          </a:bodyPr>
          <a:lstStyle/>
          <a:p>
            <a:pPr>
              <a:lnSpc>
                <a:spcPct val="150000"/>
              </a:lnSpc>
            </a:pPr>
            <a:r>
              <a:rPr lang="en-GB" sz="4400" b="1" dirty="0">
                <a:latin typeface="Verdana" panose="020B0604030504040204" pitchFamily="34" charset="0"/>
                <a:ea typeface="Verdana" panose="020B0604030504040204" pitchFamily="34" charset="0"/>
                <a:cs typeface="Verdana" panose="020B0604030504040204" pitchFamily="34" charset="0"/>
              </a:rPr>
              <a:t>D</a:t>
            </a: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ata</a:t>
            </a:r>
          </a:p>
          <a:p>
            <a:pPr>
              <a:lnSpc>
                <a:spcPct val="150000"/>
              </a:lnSpc>
            </a:pPr>
            <a:r>
              <a:rPr lang="en-GB" sz="4400" b="1" dirty="0" err="1">
                <a:latin typeface="Verdana" panose="020B0604030504040204" pitchFamily="34" charset="0"/>
                <a:ea typeface="Verdana" panose="020B0604030504040204" pitchFamily="34" charset="0"/>
                <a:cs typeface="Verdana" panose="020B0604030504040204" pitchFamily="34" charset="0"/>
              </a:rPr>
              <a:t>P</a:t>
            </a:r>
            <a:r>
              <a:rPr lang="en-GB" sz="4400" b="1" dirty="0" err="1">
                <a:solidFill>
                  <a:schemeClr val="bg1"/>
                </a:solidFill>
                <a:latin typeface="Verdana" panose="020B0604030504040204" pitchFamily="34" charset="0"/>
                <a:ea typeface="Verdana" panose="020B0604030504040204" pitchFamily="34" charset="0"/>
                <a:cs typeface="Verdana" panose="020B0604030504040204" pitchFamily="34" charset="0"/>
              </a:rPr>
              <a:t>rotection </a:t>
            </a:r>
          </a:p>
          <a:p>
            <a:pPr>
              <a:lnSpc>
                <a:spcPct val="150000"/>
              </a:lnSpc>
            </a:pPr>
            <a:r>
              <a:rPr lang="en-GB" sz="4400" b="1" dirty="0">
                <a:latin typeface="Verdana" panose="020B0604030504040204" pitchFamily="34" charset="0"/>
                <a:ea typeface="Verdana" panose="020B0604030504040204" pitchFamily="34" charset="0"/>
                <a:cs typeface="Verdana" panose="020B0604030504040204" pitchFamily="34" charset="0"/>
              </a:rPr>
              <a:t>I</a:t>
            </a: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mpact </a:t>
            </a:r>
          </a:p>
          <a:p>
            <a:pPr>
              <a:lnSpc>
                <a:spcPct val="150000"/>
              </a:lnSpc>
            </a:pPr>
            <a:r>
              <a:rPr lang="en-GB" sz="4400" b="1" dirty="0">
                <a:latin typeface="Verdana" panose="020B0604030504040204" pitchFamily="34" charset="0"/>
                <a:ea typeface="Verdana" panose="020B0604030504040204" pitchFamily="34" charset="0"/>
                <a:cs typeface="Verdana" panose="020B0604030504040204" pitchFamily="34" charset="0"/>
              </a:rPr>
              <a:t>A</a:t>
            </a: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ssessment</a:t>
            </a:r>
          </a:p>
        </p:txBody>
      </p:sp>
    </p:spTree>
    <p:extLst>
      <p:ext uri="{BB962C8B-B14F-4D97-AF65-F5344CB8AC3E}">
        <p14:creationId xmlns:p14="http://schemas.microsoft.com/office/powerpoint/2010/main" val="3701971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Afbeelding 26"/>
          <p:cNvPicPr>
            <a:picLocks noChangeAspect="1"/>
          </p:cNvPicPr>
          <p:nvPr/>
        </p:nvPicPr>
        <p:blipFill rotWithShape="1">
          <a:blip r:embed="rId3">
            <a:alphaModFix amt="30000"/>
            <a:extLst>
              <a:ext uri="{28A0092B-C50C-407E-A947-70E740481C1C}">
                <a14:useLocalDpi xmlns:a14="http://schemas.microsoft.com/office/drawing/2010/main" val="0"/>
              </a:ext>
            </a:extLst>
          </a:blip>
          <a:srcRect b="16292"/>
          <a:stretch/>
        </p:blipFill>
        <p:spPr>
          <a:xfrm>
            <a:off x="1" y="-1168"/>
            <a:ext cx="19198405" cy="10728000"/>
          </a:xfrm>
          <a:prstGeom prst="rect">
            <a:avLst/>
          </a:prstGeom>
        </p:spPr>
      </p:pic>
      <p:sp>
        <p:nvSpPr>
          <p:cNvPr id="41" name="Vrije vorm 40">
            <a:extLst>
              <a:ext uri="{FF2B5EF4-FFF2-40B4-BE49-F238E27FC236}">
                <a16:creationId xmlns:a16="http://schemas.microsoft.com/office/drawing/2014/main" id="{162D1098-E159-444B-A662-C7C10013A252}"/>
              </a:ext>
            </a:extLst>
          </p:cNvPr>
          <p:cNvSpPr/>
          <p:nvPr/>
        </p:nvSpPr>
        <p:spPr>
          <a:xfrm>
            <a:off x="2684756" y="-72301"/>
            <a:ext cx="9813011" cy="3955374"/>
          </a:xfrm>
          <a:custGeom>
            <a:avLst/>
            <a:gdLst>
              <a:gd name="connsiteX0" fmla="*/ 0 w 9241160"/>
              <a:gd name="connsiteY0" fmla="*/ 0 h 3960515"/>
              <a:gd name="connsiteX1" fmla="*/ 9241160 w 9241160"/>
              <a:gd name="connsiteY1" fmla="*/ 0 h 3960515"/>
              <a:gd name="connsiteX2" fmla="*/ 9241160 w 9241160"/>
              <a:gd name="connsiteY2" fmla="*/ 3132406 h 3960515"/>
              <a:gd name="connsiteX3" fmla="*/ 8413051 w 9241160"/>
              <a:gd name="connsiteY3" fmla="*/ 3960515 h 3960515"/>
              <a:gd name="connsiteX4" fmla="*/ 0 w 9241160"/>
              <a:gd name="connsiteY4" fmla="*/ 3960515 h 39605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41160" h="3960515">
                <a:moveTo>
                  <a:pt x="0" y="0"/>
                </a:moveTo>
                <a:lnTo>
                  <a:pt x="9241160" y="0"/>
                </a:lnTo>
                <a:lnTo>
                  <a:pt x="9241160" y="3132406"/>
                </a:lnTo>
                <a:cubicBezTo>
                  <a:pt x="9241160" y="3589758"/>
                  <a:pt x="8870403" y="3960515"/>
                  <a:pt x="8413051" y="3960515"/>
                </a:cubicBezTo>
                <a:lnTo>
                  <a:pt x="0" y="3960515"/>
                </a:lnTo>
                <a:close/>
              </a:path>
            </a:pathLst>
          </a:custGeom>
          <a:solidFill>
            <a:schemeClr val="bg1"/>
          </a:solidFill>
          <a:ln w="88900">
            <a:solidFill>
              <a:srgbClr val="F580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Vrije vorm 27">
            <a:extLst>
              <a:ext uri="{FF2B5EF4-FFF2-40B4-BE49-F238E27FC236}">
                <a16:creationId xmlns:a16="http://schemas.microsoft.com/office/drawing/2014/main" id="{A3B68584-0F68-794E-B848-F4027701E94A}"/>
              </a:ext>
            </a:extLst>
          </p:cNvPr>
          <p:cNvSpPr/>
          <p:nvPr/>
        </p:nvSpPr>
        <p:spPr>
          <a:xfrm>
            <a:off x="0" y="-72008"/>
            <a:ext cx="8654517" cy="3960515"/>
          </a:xfrm>
          <a:custGeom>
            <a:avLst/>
            <a:gdLst>
              <a:gd name="connsiteX0" fmla="*/ 0 w 9241160"/>
              <a:gd name="connsiteY0" fmla="*/ 0 h 3960515"/>
              <a:gd name="connsiteX1" fmla="*/ 9241160 w 9241160"/>
              <a:gd name="connsiteY1" fmla="*/ 0 h 3960515"/>
              <a:gd name="connsiteX2" fmla="*/ 9241160 w 9241160"/>
              <a:gd name="connsiteY2" fmla="*/ 3132406 h 3960515"/>
              <a:gd name="connsiteX3" fmla="*/ 8413051 w 9241160"/>
              <a:gd name="connsiteY3" fmla="*/ 3960515 h 3960515"/>
              <a:gd name="connsiteX4" fmla="*/ 0 w 9241160"/>
              <a:gd name="connsiteY4" fmla="*/ 3960515 h 39605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41160" h="3960515">
                <a:moveTo>
                  <a:pt x="0" y="0"/>
                </a:moveTo>
                <a:lnTo>
                  <a:pt x="9241160" y="0"/>
                </a:lnTo>
                <a:lnTo>
                  <a:pt x="9241160" y="3132406"/>
                </a:lnTo>
                <a:cubicBezTo>
                  <a:pt x="9241160" y="3589758"/>
                  <a:pt x="8870403" y="3960515"/>
                  <a:pt x="8413051" y="3960515"/>
                </a:cubicBezTo>
                <a:lnTo>
                  <a:pt x="0" y="3960515"/>
                </a:lnTo>
                <a:close/>
              </a:path>
            </a:pathLst>
          </a:custGeom>
          <a:solidFill>
            <a:srgbClr val="F58024"/>
          </a:solidFill>
          <a:ln w="88900">
            <a:solidFill>
              <a:srgbClr val="F580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hthoek 3">
            <a:extLst>
              <a:ext uri="{FF2B5EF4-FFF2-40B4-BE49-F238E27FC236}">
                <a16:creationId xmlns:a16="http://schemas.microsoft.com/office/drawing/2014/main" id="{14726D42-515B-F549-8238-EFE29550E985}"/>
              </a:ext>
            </a:extLst>
          </p:cNvPr>
          <p:cNvSpPr/>
          <p:nvPr/>
        </p:nvSpPr>
        <p:spPr>
          <a:xfrm>
            <a:off x="600200" y="-215949"/>
            <a:ext cx="3967753" cy="4154984"/>
          </a:xfrm>
          <a:prstGeom prst="rect">
            <a:avLst/>
          </a:prstGeom>
        </p:spPr>
        <p:txBody>
          <a:bodyPr wrap="none">
            <a:spAutoFit/>
          </a:bodyPr>
          <a:lstStyle/>
          <a:p>
            <a:pPr>
              <a:lnSpc>
                <a:spcPct val="150000"/>
              </a:lnSpc>
            </a:pPr>
            <a:r>
              <a:rPr lang="en-GB" sz="4400" b="1" dirty="0">
                <a:latin typeface="Verdana" panose="020B0604030504040204" pitchFamily="34" charset="0"/>
                <a:ea typeface="Verdana" panose="020B0604030504040204" pitchFamily="34" charset="0"/>
                <a:cs typeface="Verdana" panose="020B0604030504040204" pitchFamily="34" charset="0"/>
              </a:rPr>
              <a:t>D</a:t>
            </a: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ata</a:t>
            </a:r>
          </a:p>
          <a:p>
            <a:pPr>
              <a:lnSpc>
                <a:spcPct val="150000"/>
              </a:lnSpc>
            </a:pPr>
            <a:r>
              <a:rPr lang="en-GB" sz="4400" b="1" dirty="0" err="1">
                <a:latin typeface="Verdana" panose="020B0604030504040204" pitchFamily="34" charset="0"/>
                <a:ea typeface="Verdana" panose="020B0604030504040204" pitchFamily="34" charset="0"/>
                <a:cs typeface="Verdana" panose="020B0604030504040204" pitchFamily="34" charset="0"/>
              </a:rPr>
              <a:t>P</a:t>
            </a:r>
            <a:r>
              <a:rPr lang="en-GB" sz="4400" b="1" dirty="0" err="1">
                <a:solidFill>
                  <a:schemeClr val="bg1"/>
                </a:solidFill>
                <a:latin typeface="Verdana" panose="020B0604030504040204" pitchFamily="34" charset="0"/>
                <a:ea typeface="Verdana" panose="020B0604030504040204" pitchFamily="34" charset="0"/>
                <a:cs typeface="Verdana" panose="020B0604030504040204" pitchFamily="34" charset="0"/>
              </a:rPr>
              <a:t>rotection </a:t>
            </a:r>
          </a:p>
          <a:p>
            <a:pPr>
              <a:lnSpc>
                <a:spcPct val="150000"/>
              </a:lnSpc>
            </a:pPr>
            <a:r>
              <a:rPr lang="en-GB" sz="4400" b="1" dirty="0">
                <a:latin typeface="Verdana" panose="020B0604030504040204" pitchFamily="34" charset="0"/>
                <a:ea typeface="Verdana" panose="020B0604030504040204" pitchFamily="34" charset="0"/>
                <a:cs typeface="Verdana" panose="020B0604030504040204" pitchFamily="34" charset="0"/>
              </a:rPr>
              <a:t>I</a:t>
            </a: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mpact </a:t>
            </a:r>
          </a:p>
          <a:p>
            <a:pPr>
              <a:lnSpc>
                <a:spcPct val="150000"/>
              </a:lnSpc>
            </a:pPr>
            <a:r>
              <a:rPr lang="en-GB" sz="4400" b="1" dirty="0">
                <a:latin typeface="Verdana" panose="020B0604030504040204" pitchFamily="34" charset="0"/>
                <a:ea typeface="Verdana" panose="020B0604030504040204" pitchFamily="34" charset="0"/>
                <a:cs typeface="Verdana" panose="020B0604030504040204" pitchFamily="34" charset="0"/>
              </a:rPr>
              <a:t>A</a:t>
            </a: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ssessment</a:t>
            </a:r>
          </a:p>
        </p:txBody>
      </p:sp>
      <p:grpSp>
        <p:nvGrpSpPr>
          <p:cNvPr id="37" name="Groep 36">
            <a:extLst>
              <a:ext uri="{FF2B5EF4-FFF2-40B4-BE49-F238E27FC236}">
                <a16:creationId xmlns:a16="http://schemas.microsoft.com/office/drawing/2014/main" id="{ED97D5CA-5F6C-3A4A-BF82-480EF188078A}"/>
              </a:ext>
            </a:extLst>
          </p:cNvPr>
          <p:cNvGrpSpPr/>
          <p:nvPr/>
        </p:nvGrpSpPr>
        <p:grpSpPr>
          <a:xfrm>
            <a:off x="-5430" y="9948124"/>
            <a:ext cx="19229430" cy="848994"/>
            <a:chOff x="-5430" y="9948124"/>
            <a:chExt cx="19229430" cy="848994"/>
          </a:xfrm>
        </p:grpSpPr>
        <p:sp>
          <p:nvSpPr>
            <p:cNvPr id="38" name="bk object 16">
              <a:extLst>
                <a:ext uri="{FF2B5EF4-FFF2-40B4-BE49-F238E27FC236}">
                  <a16:creationId xmlns:a16="http://schemas.microsoft.com/office/drawing/2014/main" id="{918E16FE-8D14-7243-A22A-C794C7E573AD}"/>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39" name="bk object 16">
              <a:extLst>
                <a:ext uri="{FF2B5EF4-FFF2-40B4-BE49-F238E27FC236}">
                  <a16:creationId xmlns:a16="http://schemas.microsoft.com/office/drawing/2014/main" id="{DC26F266-5AF8-6343-B54B-6A9DD5ECFBD1}"/>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3" name="Tekstvak 2">
            <a:extLst>
              <a:ext uri="{FF2B5EF4-FFF2-40B4-BE49-F238E27FC236}">
                <a16:creationId xmlns:a16="http://schemas.microsoft.com/office/drawing/2014/main" id="{C3FF5F3F-5C4D-EB4C-91B8-A4636323E907}"/>
              </a:ext>
            </a:extLst>
          </p:cNvPr>
          <p:cNvSpPr txBox="1"/>
          <p:nvPr/>
        </p:nvSpPr>
        <p:spPr>
          <a:xfrm>
            <a:off x="8851952" y="1575832"/>
            <a:ext cx="3448380" cy="707886"/>
          </a:xfrm>
          <a:prstGeom prst="rect">
            <a:avLst/>
          </a:prstGeom>
          <a:noFill/>
        </p:spPr>
        <p:txBody>
          <a:bodyPr wrap="none" rtlCol="0">
            <a:spAutoFit/>
          </a:bodyPr>
          <a:lstStyle/>
          <a:p>
            <a:pPr algn="ctr"/>
            <a:r>
              <a:rPr lang="en-GB" sz="4000" b="1" dirty="0">
                <a:solidFill>
                  <a:srgbClr val="F58024"/>
                </a:solidFill>
                <a:latin typeface="Verdana" panose="020B0604030504040204" pitchFamily="34" charset="0"/>
                <a:ea typeface="Verdana" panose="020B0604030504040204" pitchFamily="34" charset="0"/>
                <a:cs typeface="Verdana" panose="020B0604030504040204" pitchFamily="34" charset="0"/>
              </a:rPr>
              <a:t>WHEN?</a:t>
            </a:r>
          </a:p>
        </p:txBody>
      </p:sp>
      <p:grpSp>
        <p:nvGrpSpPr>
          <p:cNvPr id="13" name="Groep 12">
            <a:extLst>
              <a:ext uri="{FF2B5EF4-FFF2-40B4-BE49-F238E27FC236}">
                <a16:creationId xmlns:a16="http://schemas.microsoft.com/office/drawing/2014/main" id="{5C17DFEE-F838-B749-83D9-E657F0A4FD78}"/>
              </a:ext>
            </a:extLst>
          </p:cNvPr>
          <p:cNvGrpSpPr/>
          <p:nvPr/>
        </p:nvGrpSpPr>
        <p:grpSpPr>
          <a:xfrm>
            <a:off x="1262074" y="5182509"/>
            <a:ext cx="3523192" cy="3188497"/>
            <a:chOff x="1262074" y="5182509"/>
            <a:chExt cx="3523192" cy="3188497"/>
          </a:xfrm>
        </p:grpSpPr>
        <p:sp>
          <p:nvSpPr>
            <p:cNvPr id="26" name="Tekstvak 25">
              <a:extLst>
                <a:ext uri="{FF2B5EF4-FFF2-40B4-BE49-F238E27FC236}">
                  <a16:creationId xmlns:a16="http://schemas.microsoft.com/office/drawing/2014/main" id="{6332E8F8-87D3-864C-9D05-B105A780E1FE}"/>
                </a:ext>
              </a:extLst>
            </p:cNvPr>
            <p:cNvSpPr txBox="1"/>
            <p:nvPr/>
          </p:nvSpPr>
          <p:spPr>
            <a:xfrm>
              <a:off x="1752328" y="7416899"/>
              <a:ext cx="2542684" cy="954107"/>
            </a:xfrm>
            <a:prstGeom prst="rect">
              <a:avLst/>
            </a:prstGeom>
            <a:noFill/>
          </p:spPr>
          <p:txBody>
            <a:bodyPr wrap="non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New </a:t>
              </a:r>
              <a:r>
                <a:rPr lang="nl-NL" sz="2800" b="1" dirty="0">
                  <a:latin typeface="Verdana" panose="020B0604030504040204" pitchFamily="34" charset="0"/>
                  <a:ea typeface="Verdana" panose="020B0604030504040204" pitchFamily="34" charset="0"/>
                  <a:cs typeface="Verdana" panose="020B0604030504040204" pitchFamily="34" charset="0"/>
                </a:rPr>
                <a:t/>
              </a:r>
              <a:br>
                <a:rPr lang="nl-NL" sz="2800" b="1" dirty="0">
                  <a:latin typeface="Verdana" panose="020B0604030504040204" pitchFamily="34" charset="0"/>
                  <a:ea typeface="Verdana" panose="020B0604030504040204" pitchFamily="34" charset="0"/>
                  <a:cs typeface="Verdana" panose="020B0604030504040204" pitchFamily="34" charset="0"/>
                </a:rPr>
              </a:br>
              <a:r>
                <a:rPr lang="en-GB" sz="2800" b="1" dirty="0">
                  <a:latin typeface="Verdana" panose="020B0604030504040204" pitchFamily="34" charset="0"/>
                  <a:ea typeface="Verdana" panose="020B0604030504040204" pitchFamily="34" charset="0"/>
                  <a:cs typeface="Verdana" panose="020B0604030504040204" pitchFamily="34" charset="0"/>
                </a:rPr>
                <a:t>technology</a:t>
              </a:r>
            </a:p>
          </p:txBody>
        </p:sp>
        <p:grpSp>
          <p:nvGrpSpPr>
            <p:cNvPr id="22" name="Groep 21">
              <a:extLst>
                <a:ext uri="{FF2B5EF4-FFF2-40B4-BE49-F238E27FC236}">
                  <a16:creationId xmlns:a16="http://schemas.microsoft.com/office/drawing/2014/main" id="{7AB9F74C-3DCD-3A45-961A-4DA29985736C}"/>
                </a:ext>
              </a:extLst>
            </p:cNvPr>
            <p:cNvGrpSpPr/>
            <p:nvPr/>
          </p:nvGrpSpPr>
          <p:grpSpPr>
            <a:xfrm>
              <a:off x="1262074" y="5182509"/>
              <a:ext cx="3523192" cy="1973563"/>
              <a:chOff x="1049315" y="3325648"/>
              <a:chExt cx="3523192" cy="1973563"/>
            </a:xfrm>
          </p:grpSpPr>
          <p:sp>
            <p:nvSpPr>
              <p:cNvPr id="24" name="Notebook">
                <a:extLst>
                  <a:ext uri="{FF2B5EF4-FFF2-40B4-BE49-F238E27FC236}">
                    <a16:creationId xmlns:a16="http://schemas.microsoft.com/office/drawing/2014/main" id="{D0EF45CF-9A7C-5A4C-A337-0E4E09768D6F}"/>
                  </a:ext>
                </a:extLst>
              </p:cNvPr>
              <p:cNvSpPr/>
              <p:nvPr/>
            </p:nvSpPr>
            <p:spPr>
              <a:xfrm>
                <a:off x="1049315" y="3325648"/>
                <a:ext cx="3523192" cy="1973563"/>
              </a:xfrm>
              <a:custGeom>
                <a:avLst/>
                <a:gdLst/>
                <a:ahLst/>
                <a:cxnLst>
                  <a:cxn ang="0">
                    <a:pos x="wd2" y="hd2"/>
                  </a:cxn>
                  <a:cxn ang="5400000">
                    <a:pos x="wd2" y="hd2"/>
                  </a:cxn>
                  <a:cxn ang="10800000">
                    <a:pos x="wd2" y="hd2"/>
                  </a:cxn>
                  <a:cxn ang="16200000">
                    <a:pos x="wd2" y="hd2"/>
                  </a:cxn>
                </a:cxnLst>
                <a:rect l="0" t="0" r="r" b="b"/>
                <a:pathLst>
                  <a:path w="21600" h="21599" extrusionOk="0">
                    <a:moveTo>
                      <a:pt x="1952" y="0"/>
                    </a:moveTo>
                    <a:cubicBezTo>
                      <a:pt x="1421" y="0"/>
                      <a:pt x="1439" y="771"/>
                      <a:pt x="1439" y="1718"/>
                    </a:cubicBezTo>
                    <a:lnTo>
                      <a:pt x="1439" y="19328"/>
                    </a:lnTo>
                    <a:lnTo>
                      <a:pt x="0" y="19328"/>
                    </a:lnTo>
                    <a:cubicBezTo>
                      <a:pt x="0" y="19328"/>
                      <a:pt x="0" y="19890"/>
                      <a:pt x="0" y="20529"/>
                    </a:cubicBezTo>
                    <a:cubicBezTo>
                      <a:pt x="0" y="21600"/>
                      <a:pt x="190" y="21599"/>
                      <a:pt x="896" y="21599"/>
                    </a:cubicBezTo>
                    <a:lnTo>
                      <a:pt x="10332" y="21599"/>
                    </a:lnTo>
                    <a:lnTo>
                      <a:pt x="11268" y="21599"/>
                    </a:lnTo>
                    <a:lnTo>
                      <a:pt x="20704" y="21599"/>
                    </a:lnTo>
                    <a:cubicBezTo>
                      <a:pt x="21367" y="21599"/>
                      <a:pt x="21600" y="21600"/>
                      <a:pt x="21600" y="20529"/>
                    </a:cubicBezTo>
                    <a:cubicBezTo>
                      <a:pt x="21600" y="19890"/>
                      <a:pt x="21600" y="19328"/>
                      <a:pt x="21600" y="19328"/>
                    </a:cubicBezTo>
                    <a:lnTo>
                      <a:pt x="20161" y="19328"/>
                    </a:lnTo>
                    <a:lnTo>
                      <a:pt x="20161" y="1718"/>
                    </a:lnTo>
                    <a:cubicBezTo>
                      <a:pt x="20161" y="771"/>
                      <a:pt x="20196" y="0"/>
                      <a:pt x="19665" y="0"/>
                    </a:cubicBezTo>
                    <a:lnTo>
                      <a:pt x="1952" y="0"/>
                    </a:lnTo>
                    <a:close/>
                    <a:moveTo>
                      <a:pt x="2475" y="1849"/>
                    </a:moveTo>
                    <a:lnTo>
                      <a:pt x="19125" y="1849"/>
                    </a:lnTo>
                    <a:lnTo>
                      <a:pt x="19125" y="19328"/>
                    </a:lnTo>
                    <a:lnTo>
                      <a:pt x="11268" y="19328"/>
                    </a:lnTo>
                    <a:lnTo>
                      <a:pt x="10332" y="19328"/>
                    </a:lnTo>
                    <a:lnTo>
                      <a:pt x="2475" y="19328"/>
                    </a:lnTo>
                    <a:lnTo>
                      <a:pt x="2475" y="1849"/>
                    </a:lnTo>
                    <a:close/>
                  </a:path>
                </a:pathLst>
              </a:custGeom>
              <a:solidFill>
                <a:srgbClr val="000000"/>
              </a:solidFill>
              <a:ln w="12700">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25" name="Telefoon">
                <a:extLst>
                  <a:ext uri="{FF2B5EF4-FFF2-40B4-BE49-F238E27FC236}">
                    <a16:creationId xmlns:a16="http://schemas.microsoft.com/office/drawing/2014/main" id="{12BAF7FD-D852-0A48-8991-4B36B0C37CED}"/>
                  </a:ext>
                </a:extLst>
              </p:cNvPr>
              <p:cNvSpPr/>
              <p:nvPr/>
            </p:nvSpPr>
            <p:spPr>
              <a:xfrm>
                <a:off x="1631584" y="3681244"/>
                <a:ext cx="607343" cy="1250749"/>
              </a:xfrm>
              <a:custGeom>
                <a:avLst/>
                <a:gdLst/>
                <a:ahLst/>
                <a:cxnLst>
                  <a:cxn ang="0">
                    <a:pos x="wd2" y="hd2"/>
                  </a:cxn>
                  <a:cxn ang="5400000">
                    <a:pos x="wd2" y="hd2"/>
                  </a:cxn>
                  <a:cxn ang="10800000">
                    <a:pos x="wd2" y="hd2"/>
                  </a:cxn>
                  <a:cxn ang="16200000">
                    <a:pos x="wd2" y="hd2"/>
                  </a:cxn>
                </a:cxnLst>
                <a:rect l="0" t="0" r="r" b="b"/>
                <a:pathLst>
                  <a:path w="21600" h="21600" extrusionOk="0">
                    <a:moveTo>
                      <a:pt x="2068" y="0"/>
                    </a:moveTo>
                    <a:cubicBezTo>
                      <a:pt x="934" y="0"/>
                      <a:pt x="0" y="453"/>
                      <a:pt x="0" y="1004"/>
                    </a:cubicBezTo>
                    <a:lnTo>
                      <a:pt x="0" y="20596"/>
                    </a:lnTo>
                    <a:cubicBezTo>
                      <a:pt x="0" y="21152"/>
                      <a:pt x="934" y="21600"/>
                      <a:pt x="2068" y="21600"/>
                    </a:cubicBezTo>
                    <a:lnTo>
                      <a:pt x="19532" y="21600"/>
                    </a:lnTo>
                    <a:cubicBezTo>
                      <a:pt x="20666" y="21600"/>
                      <a:pt x="21600" y="21147"/>
                      <a:pt x="21600" y="20596"/>
                    </a:cubicBezTo>
                    <a:lnTo>
                      <a:pt x="21600" y="1004"/>
                    </a:lnTo>
                    <a:cubicBezTo>
                      <a:pt x="21600" y="453"/>
                      <a:pt x="20677" y="0"/>
                      <a:pt x="19532" y="0"/>
                    </a:cubicBezTo>
                    <a:lnTo>
                      <a:pt x="2068" y="0"/>
                    </a:lnTo>
                    <a:close/>
                    <a:moveTo>
                      <a:pt x="9142" y="1350"/>
                    </a:moveTo>
                    <a:lnTo>
                      <a:pt x="12468" y="1350"/>
                    </a:lnTo>
                    <a:cubicBezTo>
                      <a:pt x="12758" y="1350"/>
                      <a:pt x="12990" y="1463"/>
                      <a:pt x="12990" y="1604"/>
                    </a:cubicBezTo>
                    <a:cubicBezTo>
                      <a:pt x="12990" y="1744"/>
                      <a:pt x="12758" y="1858"/>
                      <a:pt x="12468" y="1858"/>
                    </a:cubicBezTo>
                    <a:lnTo>
                      <a:pt x="9142" y="1858"/>
                    </a:lnTo>
                    <a:cubicBezTo>
                      <a:pt x="8853" y="1858"/>
                      <a:pt x="8621" y="1744"/>
                      <a:pt x="8621" y="1604"/>
                    </a:cubicBezTo>
                    <a:cubicBezTo>
                      <a:pt x="8621" y="1463"/>
                      <a:pt x="8853" y="1350"/>
                      <a:pt x="9142" y="1350"/>
                    </a:cubicBezTo>
                    <a:close/>
                    <a:moveTo>
                      <a:pt x="1477" y="2927"/>
                    </a:moveTo>
                    <a:lnTo>
                      <a:pt x="20123" y="2927"/>
                    </a:lnTo>
                    <a:lnTo>
                      <a:pt x="20123" y="18985"/>
                    </a:lnTo>
                    <a:lnTo>
                      <a:pt x="1477" y="18985"/>
                    </a:lnTo>
                    <a:lnTo>
                      <a:pt x="1477" y="2927"/>
                    </a:lnTo>
                    <a:close/>
                  </a:path>
                </a:pathLst>
              </a:custGeom>
              <a:solidFill>
                <a:srgbClr val="000000"/>
              </a:solidFill>
              <a:ln w="12700">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grpSp>
      </p:grpSp>
      <p:grpSp>
        <p:nvGrpSpPr>
          <p:cNvPr id="9" name="Groep 8">
            <a:extLst>
              <a:ext uri="{FF2B5EF4-FFF2-40B4-BE49-F238E27FC236}">
                <a16:creationId xmlns:a16="http://schemas.microsoft.com/office/drawing/2014/main" id="{C1D92CC3-12DA-E341-994E-0D86B2E1BAA0}"/>
              </a:ext>
            </a:extLst>
          </p:cNvPr>
          <p:cNvGrpSpPr/>
          <p:nvPr/>
        </p:nvGrpSpPr>
        <p:grpSpPr>
          <a:xfrm>
            <a:off x="14698311" y="5602213"/>
            <a:ext cx="2970685" cy="2770869"/>
            <a:chOff x="11265152" y="5962318"/>
            <a:chExt cx="2970685" cy="2770869"/>
          </a:xfrm>
        </p:grpSpPr>
        <p:sp>
          <p:nvSpPr>
            <p:cNvPr id="40" name="Tekstvak 39">
              <a:extLst>
                <a:ext uri="{FF2B5EF4-FFF2-40B4-BE49-F238E27FC236}">
                  <a16:creationId xmlns:a16="http://schemas.microsoft.com/office/drawing/2014/main" id="{F45C7F2D-7F7A-604C-AAAB-B3FCCD1A49CA}"/>
                </a:ext>
              </a:extLst>
            </p:cNvPr>
            <p:cNvSpPr txBox="1"/>
            <p:nvPr/>
          </p:nvSpPr>
          <p:spPr>
            <a:xfrm>
              <a:off x="11265152" y="7779080"/>
              <a:ext cx="2970685" cy="954107"/>
            </a:xfrm>
            <a:prstGeom prst="rect">
              <a:avLst/>
            </a:prstGeom>
            <a:noFill/>
          </p:spPr>
          <p:txBody>
            <a:bodyPr wrap="none" rtlCol="0">
              <a:spAutoFit/>
            </a:bodyPr>
            <a:lstStyle/>
            <a:p>
              <a:pPr algn="ctr"/>
              <a:r>
                <a:rPr lang="en-GB" sz="2800" b="1" dirty="0" smtClean="0">
                  <a:latin typeface="Verdana" panose="020B0604030504040204" pitchFamily="34" charset="0"/>
                  <a:ea typeface="Verdana" panose="020B0604030504040204" pitchFamily="34" charset="0"/>
                  <a:cs typeface="Verdana" panose="020B0604030504040204" pitchFamily="34" charset="0"/>
                </a:rPr>
                <a:t>Large-scale</a:t>
              </a:r>
            </a:p>
            <a:p>
              <a:pPr algn="ctr"/>
              <a:r>
                <a:rPr lang="en-GB" sz="2800" b="1" dirty="0" smtClean="0">
                  <a:latin typeface="Verdana" panose="020B0604030504040204" pitchFamily="34" charset="0"/>
                  <a:ea typeface="Verdana" panose="020B0604030504040204" pitchFamily="34" charset="0"/>
                  <a:cs typeface="Verdana" panose="020B0604030504040204" pitchFamily="34" charset="0"/>
                </a:rPr>
                <a:t>processing</a:t>
              </a:r>
              <a:endParaRPr lang="en-GB" sz="2800" b="1" dirty="0">
                <a:latin typeface="Verdana" panose="020B0604030504040204" pitchFamily="34" charset="0"/>
                <a:ea typeface="Verdana" panose="020B0604030504040204" pitchFamily="34" charset="0"/>
                <a:cs typeface="Verdana" panose="020B0604030504040204" pitchFamily="34" charset="0"/>
              </a:endParaRPr>
            </a:p>
          </p:txBody>
        </p:sp>
        <p:pic>
          <p:nvPicPr>
            <p:cNvPr id="7" name="Afbeelding 6">
              <a:extLst>
                <a:ext uri="{FF2B5EF4-FFF2-40B4-BE49-F238E27FC236}">
                  <a16:creationId xmlns:a16="http://schemas.microsoft.com/office/drawing/2014/main" id="{597B8496-71E4-E641-99F9-6CB70A8B1E62}"/>
                </a:ext>
              </a:extLst>
            </p:cNvPr>
            <p:cNvPicPr>
              <a:picLocks noChangeAspect="1"/>
            </p:cNvPicPr>
            <p:nvPr/>
          </p:nvPicPr>
          <p:blipFill>
            <a:blip r:embed="rId4"/>
            <a:stretch>
              <a:fillRect/>
            </a:stretch>
          </p:blipFill>
          <p:spPr>
            <a:xfrm>
              <a:off x="11640949" y="5962318"/>
              <a:ext cx="2219081" cy="1238557"/>
            </a:xfrm>
            <a:prstGeom prst="rect">
              <a:avLst/>
            </a:prstGeom>
          </p:spPr>
        </p:pic>
      </p:grpSp>
      <p:grpSp>
        <p:nvGrpSpPr>
          <p:cNvPr id="12" name="Groep 11">
            <a:extLst>
              <a:ext uri="{FF2B5EF4-FFF2-40B4-BE49-F238E27FC236}">
                <a16:creationId xmlns:a16="http://schemas.microsoft.com/office/drawing/2014/main" id="{3BE14C88-88DB-9B4F-8586-E411887B129D}"/>
              </a:ext>
            </a:extLst>
          </p:cNvPr>
          <p:cNvGrpSpPr/>
          <p:nvPr/>
        </p:nvGrpSpPr>
        <p:grpSpPr>
          <a:xfrm>
            <a:off x="10816861" y="5370551"/>
            <a:ext cx="2172390" cy="2946628"/>
            <a:chOff x="15777273" y="5786558"/>
            <a:chExt cx="2172390" cy="2946628"/>
          </a:xfrm>
        </p:grpSpPr>
        <p:sp>
          <p:nvSpPr>
            <p:cNvPr id="42" name="Tekstvak 41">
              <a:extLst>
                <a:ext uri="{FF2B5EF4-FFF2-40B4-BE49-F238E27FC236}">
                  <a16:creationId xmlns:a16="http://schemas.microsoft.com/office/drawing/2014/main" id="{B7C47746-BA00-8C4B-8A8E-537666401B81}"/>
                </a:ext>
              </a:extLst>
            </p:cNvPr>
            <p:cNvSpPr txBox="1"/>
            <p:nvPr/>
          </p:nvSpPr>
          <p:spPr>
            <a:xfrm>
              <a:off x="15777273" y="7779079"/>
              <a:ext cx="2172390" cy="954107"/>
            </a:xfrm>
            <a:prstGeom prst="rect">
              <a:avLst/>
            </a:prstGeom>
            <a:noFill/>
          </p:spPr>
          <p:txBody>
            <a:bodyPr wrap="non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Sensitive</a:t>
              </a:r>
              <a:r>
                <a:rPr lang="nl-NL" sz="2800" b="1" dirty="0">
                  <a:latin typeface="Verdana" panose="020B0604030504040204" pitchFamily="34" charset="0"/>
                  <a:ea typeface="Verdana" panose="020B0604030504040204" pitchFamily="34" charset="0"/>
                  <a:cs typeface="Verdana" panose="020B0604030504040204" pitchFamily="34" charset="0"/>
                </a:rPr>
                <a:t/>
              </a:r>
              <a:br>
                <a:rPr lang="nl-NL" sz="2800" b="1" dirty="0">
                  <a:latin typeface="Verdana" panose="020B0604030504040204" pitchFamily="34" charset="0"/>
                  <a:ea typeface="Verdana" panose="020B0604030504040204" pitchFamily="34" charset="0"/>
                  <a:cs typeface="Verdana" panose="020B0604030504040204" pitchFamily="34" charset="0"/>
                </a:rPr>
              </a:br>
              <a:r>
                <a:rPr lang="en-GB" sz="2800" b="1" dirty="0">
                  <a:latin typeface="Verdana" panose="020B0604030504040204" pitchFamily="34" charset="0"/>
                  <a:ea typeface="Verdana" panose="020B0604030504040204" pitchFamily="34" charset="0"/>
                  <a:cs typeface="Verdana" panose="020B0604030504040204" pitchFamily="34" charset="0"/>
                </a:rPr>
                <a:t>data</a:t>
              </a:r>
            </a:p>
          </p:txBody>
        </p:sp>
        <p:sp>
          <p:nvSpPr>
            <p:cNvPr id="43" name="Vingerafdruk">
              <a:extLst>
                <a:ext uri="{FF2B5EF4-FFF2-40B4-BE49-F238E27FC236}">
                  <a16:creationId xmlns:a16="http://schemas.microsoft.com/office/drawing/2014/main" id="{99126296-E2A8-D242-832D-F5A362FA7CEE}"/>
                </a:ext>
              </a:extLst>
            </p:cNvPr>
            <p:cNvSpPr/>
            <p:nvPr/>
          </p:nvSpPr>
          <p:spPr>
            <a:xfrm>
              <a:off x="16225936" y="5786558"/>
              <a:ext cx="1223218" cy="1749564"/>
            </a:xfrm>
            <a:custGeom>
              <a:avLst/>
              <a:gdLst/>
              <a:ahLst/>
              <a:cxnLst>
                <a:cxn ang="0">
                  <a:pos x="wd2" y="hd2"/>
                </a:cxn>
                <a:cxn ang="5400000">
                  <a:pos x="wd2" y="hd2"/>
                </a:cxn>
                <a:cxn ang="10800000">
                  <a:pos x="wd2" y="hd2"/>
                </a:cxn>
                <a:cxn ang="16200000">
                  <a:pos x="wd2" y="hd2"/>
                </a:cxn>
              </a:cxnLst>
              <a:rect l="0" t="0" r="r" b="b"/>
              <a:pathLst>
                <a:path w="21534" h="21588" extrusionOk="0">
                  <a:moveTo>
                    <a:pt x="11315" y="2"/>
                  </a:moveTo>
                  <a:cubicBezTo>
                    <a:pt x="10522" y="-12"/>
                    <a:pt x="9695" y="42"/>
                    <a:pt x="8757" y="162"/>
                  </a:cubicBezTo>
                  <a:cubicBezTo>
                    <a:pt x="8531" y="191"/>
                    <a:pt x="8383" y="343"/>
                    <a:pt x="8425" y="502"/>
                  </a:cubicBezTo>
                  <a:cubicBezTo>
                    <a:pt x="8466" y="660"/>
                    <a:pt x="8683" y="764"/>
                    <a:pt x="8909" y="735"/>
                  </a:cubicBezTo>
                  <a:cubicBezTo>
                    <a:pt x="10384" y="545"/>
                    <a:pt x="11723" y="487"/>
                    <a:pt x="13464" y="815"/>
                  </a:cubicBezTo>
                  <a:cubicBezTo>
                    <a:pt x="13500" y="821"/>
                    <a:pt x="13535" y="825"/>
                    <a:pt x="13571" y="825"/>
                  </a:cubicBezTo>
                  <a:cubicBezTo>
                    <a:pt x="13754" y="825"/>
                    <a:pt x="13923" y="738"/>
                    <a:pt x="13973" y="608"/>
                  </a:cubicBezTo>
                  <a:cubicBezTo>
                    <a:pt x="14032" y="452"/>
                    <a:pt x="13902" y="293"/>
                    <a:pt x="13680" y="251"/>
                  </a:cubicBezTo>
                  <a:cubicBezTo>
                    <a:pt x="12871" y="99"/>
                    <a:pt x="12109" y="17"/>
                    <a:pt x="11315" y="2"/>
                  </a:cubicBezTo>
                  <a:close/>
                  <a:moveTo>
                    <a:pt x="10489" y="1122"/>
                  </a:moveTo>
                  <a:cubicBezTo>
                    <a:pt x="10183" y="1126"/>
                    <a:pt x="9883" y="1138"/>
                    <a:pt x="9591" y="1159"/>
                  </a:cubicBezTo>
                  <a:cubicBezTo>
                    <a:pt x="7232" y="1324"/>
                    <a:pt x="5639" y="1854"/>
                    <a:pt x="4718" y="2268"/>
                  </a:cubicBezTo>
                  <a:cubicBezTo>
                    <a:pt x="4525" y="2355"/>
                    <a:pt x="4469" y="2535"/>
                    <a:pt x="4594" y="2670"/>
                  </a:cubicBezTo>
                  <a:cubicBezTo>
                    <a:pt x="4673" y="2757"/>
                    <a:pt x="4807" y="2804"/>
                    <a:pt x="4943" y="2804"/>
                  </a:cubicBezTo>
                  <a:cubicBezTo>
                    <a:pt x="5020" y="2804"/>
                    <a:pt x="5097" y="2790"/>
                    <a:pt x="5167" y="2759"/>
                  </a:cubicBezTo>
                  <a:cubicBezTo>
                    <a:pt x="6011" y="2378"/>
                    <a:pt x="7480" y="1892"/>
                    <a:pt x="9675" y="1738"/>
                  </a:cubicBezTo>
                  <a:cubicBezTo>
                    <a:pt x="11543" y="1607"/>
                    <a:pt x="14445" y="1888"/>
                    <a:pt x="15791" y="2514"/>
                  </a:cubicBezTo>
                  <a:cubicBezTo>
                    <a:pt x="15983" y="2603"/>
                    <a:pt x="16243" y="2564"/>
                    <a:pt x="16370" y="2430"/>
                  </a:cubicBezTo>
                  <a:cubicBezTo>
                    <a:pt x="16497" y="2296"/>
                    <a:pt x="16444" y="2116"/>
                    <a:pt x="16253" y="2027"/>
                  </a:cubicBezTo>
                  <a:cubicBezTo>
                    <a:pt x="15027" y="1457"/>
                    <a:pt x="12632" y="1095"/>
                    <a:pt x="10489" y="1122"/>
                  </a:cubicBezTo>
                  <a:close/>
                  <a:moveTo>
                    <a:pt x="11050" y="2357"/>
                  </a:moveTo>
                  <a:cubicBezTo>
                    <a:pt x="10754" y="2349"/>
                    <a:pt x="10457" y="2350"/>
                    <a:pt x="10162" y="2361"/>
                  </a:cubicBezTo>
                  <a:cubicBezTo>
                    <a:pt x="9824" y="2373"/>
                    <a:pt x="9488" y="2399"/>
                    <a:pt x="9154" y="2437"/>
                  </a:cubicBezTo>
                  <a:cubicBezTo>
                    <a:pt x="6182" y="2777"/>
                    <a:pt x="4138" y="3394"/>
                    <a:pt x="1847" y="5679"/>
                  </a:cubicBezTo>
                  <a:cubicBezTo>
                    <a:pt x="1715" y="5810"/>
                    <a:pt x="1761" y="5992"/>
                    <a:pt x="1949" y="6084"/>
                  </a:cubicBezTo>
                  <a:cubicBezTo>
                    <a:pt x="2136" y="6177"/>
                    <a:pt x="2395" y="6146"/>
                    <a:pt x="2527" y="6014"/>
                  </a:cubicBezTo>
                  <a:cubicBezTo>
                    <a:pt x="4661" y="3886"/>
                    <a:pt x="6478" y="3333"/>
                    <a:pt x="9288" y="3011"/>
                  </a:cubicBezTo>
                  <a:cubicBezTo>
                    <a:pt x="11727" y="2732"/>
                    <a:pt x="14345" y="3216"/>
                    <a:pt x="16290" y="4307"/>
                  </a:cubicBezTo>
                  <a:cubicBezTo>
                    <a:pt x="17860" y="5186"/>
                    <a:pt x="19546" y="7126"/>
                    <a:pt x="18665" y="11366"/>
                  </a:cubicBezTo>
                  <a:cubicBezTo>
                    <a:pt x="18632" y="11525"/>
                    <a:pt x="18787" y="11673"/>
                    <a:pt x="19015" y="11696"/>
                  </a:cubicBezTo>
                  <a:cubicBezTo>
                    <a:pt x="19035" y="11698"/>
                    <a:pt x="19057" y="11698"/>
                    <a:pt x="19077" y="11698"/>
                  </a:cubicBezTo>
                  <a:cubicBezTo>
                    <a:pt x="19280" y="11698"/>
                    <a:pt x="19456" y="11594"/>
                    <a:pt x="19486" y="11449"/>
                  </a:cubicBezTo>
                  <a:cubicBezTo>
                    <a:pt x="20004" y="8958"/>
                    <a:pt x="19960" y="5619"/>
                    <a:pt x="16809" y="3853"/>
                  </a:cubicBezTo>
                  <a:cubicBezTo>
                    <a:pt x="15181" y="2940"/>
                    <a:pt x="13123" y="2416"/>
                    <a:pt x="11050" y="2357"/>
                  </a:cubicBezTo>
                  <a:close/>
                  <a:moveTo>
                    <a:pt x="17948" y="3011"/>
                  </a:moveTo>
                  <a:cubicBezTo>
                    <a:pt x="17842" y="3016"/>
                    <a:pt x="17738" y="3049"/>
                    <a:pt x="17662" y="3110"/>
                  </a:cubicBezTo>
                  <a:cubicBezTo>
                    <a:pt x="17512" y="3231"/>
                    <a:pt x="17531" y="3417"/>
                    <a:pt x="17705" y="3522"/>
                  </a:cubicBezTo>
                  <a:cubicBezTo>
                    <a:pt x="19030" y="4332"/>
                    <a:pt x="19901" y="5435"/>
                    <a:pt x="20295" y="6804"/>
                  </a:cubicBezTo>
                  <a:cubicBezTo>
                    <a:pt x="20335" y="6942"/>
                    <a:pt x="20508" y="7039"/>
                    <a:pt x="20702" y="7039"/>
                  </a:cubicBezTo>
                  <a:cubicBezTo>
                    <a:pt x="20729" y="7039"/>
                    <a:pt x="20756" y="7036"/>
                    <a:pt x="20784" y="7032"/>
                  </a:cubicBezTo>
                  <a:cubicBezTo>
                    <a:pt x="21009" y="7000"/>
                    <a:pt x="21154" y="6847"/>
                    <a:pt x="21109" y="6689"/>
                  </a:cubicBezTo>
                  <a:cubicBezTo>
                    <a:pt x="20677" y="5192"/>
                    <a:pt x="19717" y="3978"/>
                    <a:pt x="18250" y="3082"/>
                  </a:cubicBezTo>
                  <a:cubicBezTo>
                    <a:pt x="18164" y="3030"/>
                    <a:pt x="18054" y="3006"/>
                    <a:pt x="17948" y="3011"/>
                  </a:cubicBezTo>
                  <a:close/>
                  <a:moveTo>
                    <a:pt x="11154" y="3788"/>
                  </a:moveTo>
                  <a:cubicBezTo>
                    <a:pt x="10635" y="3792"/>
                    <a:pt x="10208" y="3802"/>
                    <a:pt x="9814" y="3823"/>
                  </a:cubicBezTo>
                  <a:cubicBezTo>
                    <a:pt x="9585" y="3835"/>
                    <a:pt x="9412" y="3976"/>
                    <a:pt x="9430" y="4136"/>
                  </a:cubicBezTo>
                  <a:cubicBezTo>
                    <a:pt x="9447" y="4297"/>
                    <a:pt x="9648" y="4415"/>
                    <a:pt x="9876" y="4404"/>
                  </a:cubicBezTo>
                  <a:cubicBezTo>
                    <a:pt x="10252" y="4384"/>
                    <a:pt x="10661" y="4374"/>
                    <a:pt x="11161" y="4371"/>
                  </a:cubicBezTo>
                  <a:cubicBezTo>
                    <a:pt x="14113" y="4354"/>
                    <a:pt x="15680" y="5594"/>
                    <a:pt x="16476" y="6641"/>
                  </a:cubicBezTo>
                  <a:cubicBezTo>
                    <a:pt x="16846" y="7126"/>
                    <a:pt x="17053" y="7891"/>
                    <a:pt x="17079" y="8851"/>
                  </a:cubicBezTo>
                  <a:cubicBezTo>
                    <a:pt x="17100" y="9607"/>
                    <a:pt x="17002" y="10370"/>
                    <a:pt x="16903" y="10833"/>
                  </a:cubicBezTo>
                  <a:cubicBezTo>
                    <a:pt x="16869" y="10993"/>
                    <a:pt x="17026" y="11142"/>
                    <a:pt x="17253" y="11166"/>
                  </a:cubicBezTo>
                  <a:cubicBezTo>
                    <a:pt x="17274" y="11168"/>
                    <a:pt x="17295" y="11169"/>
                    <a:pt x="17315" y="11169"/>
                  </a:cubicBezTo>
                  <a:cubicBezTo>
                    <a:pt x="17517" y="11169"/>
                    <a:pt x="17693" y="11065"/>
                    <a:pt x="17724" y="10920"/>
                  </a:cubicBezTo>
                  <a:cubicBezTo>
                    <a:pt x="17791" y="10611"/>
                    <a:pt x="18341" y="7853"/>
                    <a:pt x="17211" y="6367"/>
                  </a:cubicBezTo>
                  <a:cubicBezTo>
                    <a:pt x="16476" y="5401"/>
                    <a:pt x="14723" y="3788"/>
                    <a:pt x="11226" y="3788"/>
                  </a:cubicBezTo>
                  <a:cubicBezTo>
                    <a:pt x="11202" y="3788"/>
                    <a:pt x="11179" y="3788"/>
                    <a:pt x="11154" y="3788"/>
                  </a:cubicBezTo>
                  <a:close/>
                  <a:moveTo>
                    <a:pt x="7747" y="4101"/>
                  </a:moveTo>
                  <a:cubicBezTo>
                    <a:pt x="7693" y="4099"/>
                    <a:pt x="7638" y="4103"/>
                    <a:pt x="7584" y="4115"/>
                  </a:cubicBezTo>
                  <a:cubicBezTo>
                    <a:pt x="6328" y="4411"/>
                    <a:pt x="5310" y="4929"/>
                    <a:pt x="4383" y="5747"/>
                  </a:cubicBezTo>
                  <a:cubicBezTo>
                    <a:pt x="2175" y="7694"/>
                    <a:pt x="2672" y="10159"/>
                    <a:pt x="2988" y="11129"/>
                  </a:cubicBezTo>
                  <a:cubicBezTo>
                    <a:pt x="3488" y="12660"/>
                    <a:pt x="5288" y="15181"/>
                    <a:pt x="7328" y="16583"/>
                  </a:cubicBezTo>
                  <a:cubicBezTo>
                    <a:pt x="9933" y="18374"/>
                    <a:pt x="12638" y="19625"/>
                    <a:pt x="17375" y="19905"/>
                  </a:cubicBezTo>
                  <a:cubicBezTo>
                    <a:pt x="17386" y="19905"/>
                    <a:pt x="17400" y="19905"/>
                    <a:pt x="17412" y="19905"/>
                  </a:cubicBezTo>
                  <a:cubicBezTo>
                    <a:pt x="17625" y="19905"/>
                    <a:pt x="17805" y="19790"/>
                    <a:pt x="17824" y="19638"/>
                  </a:cubicBezTo>
                  <a:cubicBezTo>
                    <a:pt x="17843" y="19478"/>
                    <a:pt x="17675" y="19337"/>
                    <a:pt x="17446" y="19324"/>
                  </a:cubicBezTo>
                  <a:cubicBezTo>
                    <a:pt x="12958" y="19058"/>
                    <a:pt x="10388" y="17870"/>
                    <a:pt x="7911" y="16167"/>
                  </a:cubicBezTo>
                  <a:cubicBezTo>
                    <a:pt x="5979" y="14839"/>
                    <a:pt x="4273" y="12450"/>
                    <a:pt x="3800" y="10999"/>
                  </a:cubicBezTo>
                  <a:cubicBezTo>
                    <a:pt x="3510" y="10111"/>
                    <a:pt x="3049" y="7859"/>
                    <a:pt x="5033" y="6110"/>
                  </a:cubicBezTo>
                  <a:cubicBezTo>
                    <a:pt x="5856" y="5384"/>
                    <a:pt x="6750" y="4926"/>
                    <a:pt x="7847" y="4668"/>
                  </a:cubicBezTo>
                  <a:cubicBezTo>
                    <a:pt x="8064" y="4617"/>
                    <a:pt x="8183" y="4452"/>
                    <a:pt x="8110" y="4300"/>
                  </a:cubicBezTo>
                  <a:cubicBezTo>
                    <a:pt x="8055" y="4185"/>
                    <a:pt x="7909" y="4110"/>
                    <a:pt x="7747" y="4101"/>
                  </a:cubicBezTo>
                  <a:close/>
                  <a:moveTo>
                    <a:pt x="10497" y="5117"/>
                  </a:moveTo>
                  <a:cubicBezTo>
                    <a:pt x="9985" y="5127"/>
                    <a:pt x="9469" y="5180"/>
                    <a:pt x="8963" y="5279"/>
                  </a:cubicBezTo>
                  <a:cubicBezTo>
                    <a:pt x="7537" y="5556"/>
                    <a:pt x="6334" y="6162"/>
                    <a:pt x="5579" y="6987"/>
                  </a:cubicBezTo>
                  <a:cubicBezTo>
                    <a:pt x="4716" y="7928"/>
                    <a:pt x="4459" y="9116"/>
                    <a:pt x="4837" y="10425"/>
                  </a:cubicBezTo>
                  <a:cubicBezTo>
                    <a:pt x="5102" y="11342"/>
                    <a:pt x="5659" y="12347"/>
                    <a:pt x="6402" y="13254"/>
                  </a:cubicBezTo>
                  <a:cubicBezTo>
                    <a:pt x="6479" y="13348"/>
                    <a:pt x="6618" y="13400"/>
                    <a:pt x="6762" y="13400"/>
                  </a:cubicBezTo>
                  <a:cubicBezTo>
                    <a:pt x="6833" y="13400"/>
                    <a:pt x="6903" y="13388"/>
                    <a:pt x="6968" y="13362"/>
                  </a:cubicBezTo>
                  <a:cubicBezTo>
                    <a:pt x="7167" y="13282"/>
                    <a:pt x="7236" y="13103"/>
                    <a:pt x="7122" y="12964"/>
                  </a:cubicBezTo>
                  <a:cubicBezTo>
                    <a:pt x="6432" y="12122"/>
                    <a:pt x="5897" y="11155"/>
                    <a:pt x="5653" y="10310"/>
                  </a:cubicBezTo>
                  <a:cubicBezTo>
                    <a:pt x="4890" y="7666"/>
                    <a:pt x="7078" y="6250"/>
                    <a:pt x="9184" y="5841"/>
                  </a:cubicBezTo>
                  <a:cubicBezTo>
                    <a:pt x="12083" y="5277"/>
                    <a:pt x="14296" y="6355"/>
                    <a:pt x="14983" y="7710"/>
                  </a:cubicBezTo>
                  <a:cubicBezTo>
                    <a:pt x="15376" y="8486"/>
                    <a:pt x="15321" y="9279"/>
                    <a:pt x="15206" y="9807"/>
                  </a:cubicBezTo>
                  <a:cubicBezTo>
                    <a:pt x="15171" y="9967"/>
                    <a:pt x="15326" y="10115"/>
                    <a:pt x="15553" y="10140"/>
                  </a:cubicBezTo>
                  <a:cubicBezTo>
                    <a:pt x="15780" y="10164"/>
                    <a:pt x="15993" y="10055"/>
                    <a:pt x="16027" y="9896"/>
                  </a:cubicBezTo>
                  <a:cubicBezTo>
                    <a:pt x="16156" y="9302"/>
                    <a:pt x="16215" y="8405"/>
                    <a:pt x="15764" y="7515"/>
                  </a:cubicBezTo>
                  <a:cubicBezTo>
                    <a:pt x="15274" y="6547"/>
                    <a:pt x="14301" y="5825"/>
                    <a:pt x="12950" y="5428"/>
                  </a:cubicBezTo>
                  <a:cubicBezTo>
                    <a:pt x="12187" y="5204"/>
                    <a:pt x="11348" y="5100"/>
                    <a:pt x="10497" y="5117"/>
                  </a:cubicBezTo>
                  <a:close/>
                  <a:moveTo>
                    <a:pt x="10248" y="6470"/>
                  </a:moveTo>
                  <a:cubicBezTo>
                    <a:pt x="9713" y="6493"/>
                    <a:pt x="9194" y="6588"/>
                    <a:pt x="8722" y="6755"/>
                  </a:cubicBezTo>
                  <a:cubicBezTo>
                    <a:pt x="7320" y="7253"/>
                    <a:pt x="6114" y="8504"/>
                    <a:pt x="6936" y="10524"/>
                  </a:cubicBezTo>
                  <a:cubicBezTo>
                    <a:pt x="8635" y="14696"/>
                    <a:pt x="12975" y="16231"/>
                    <a:pt x="13159" y="16294"/>
                  </a:cubicBezTo>
                  <a:cubicBezTo>
                    <a:pt x="13218" y="16314"/>
                    <a:pt x="13281" y="16326"/>
                    <a:pt x="13343" y="16326"/>
                  </a:cubicBezTo>
                  <a:cubicBezTo>
                    <a:pt x="13496" y="16326"/>
                    <a:pt x="13642" y="16265"/>
                    <a:pt x="13715" y="16162"/>
                  </a:cubicBezTo>
                  <a:cubicBezTo>
                    <a:pt x="13816" y="16018"/>
                    <a:pt x="13732" y="15844"/>
                    <a:pt x="13526" y="15772"/>
                  </a:cubicBezTo>
                  <a:cubicBezTo>
                    <a:pt x="13516" y="15769"/>
                    <a:pt x="12465" y="15398"/>
                    <a:pt x="11231" y="14548"/>
                  </a:cubicBezTo>
                  <a:cubicBezTo>
                    <a:pt x="10096" y="13767"/>
                    <a:pt x="8569" y="12407"/>
                    <a:pt x="7737" y="10364"/>
                  </a:cubicBezTo>
                  <a:cubicBezTo>
                    <a:pt x="7157" y="8938"/>
                    <a:pt x="7664" y="7783"/>
                    <a:pt x="9097" y="7275"/>
                  </a:cubicBezTo>
                  <a:cubicBezTo>
                    <a:pt x="10284" y="6854"/>
                    <a:pt x="12161" y="6945"/>
                    <a:pt x="13479" y="8138"/>
                  </a:cubicBezTo>
                  <a:cubicBezTo>
                    <a:pt x="13620" y="8265"/>
                    <a:pt x="13880" y="8289"/>
                    <a:pt x="14062" y="8190"/>
                  </a:cubicBezTo>
                  <a:cubicBezTo>
                    <a:pt x="14244" y="8091"/>
                    <a:pt x="14277" y="7909"/>
                    <a:pt x="14137" y="7781"/>
                  </a:cubicBezTo>
                  <a:cubicBezTo>
                    <a:pt x="13443" y="7154"/>
                    <a:pt x="12536" y="6728"/>
                    <a:pt x="11514" y="6552"/>
                  </a:cubicBezTo>
                  <a:cubicBezTo>
                    <a:pt x="11273" y="6510"/>
                    <a:pt x="11031" y="6484"/>
                    <a:pt x="10789" y="6472"/>
                  </a:cubicBezTo>
                  <a:cubicBezTo>
                    <a:pt x="10608" y="6463"/>
                    <a:pt x="10427" y="6463"/>
                    <a:pt x="10248" y="6470"/>
                  </a:cubicBezTo>
                  <a:close/>
                  <a:moveTo>
                    <a:pt x="1512" y="6625"/>
                  </a:moveTo>
                  <a:cubicBezTo>
                    <a:pt x="1351" y="6634"/>
                    <a:pt x="1203" y="6710"/>
                    <a:pt x="1150" y="6825"/>
                  </a:cubicBezTo>
                  <a:cubicBezTo>
                    <a:pt x="839" y="7491"/>
                    <a:pt x="639" y="8405"/>
                    <a:pt x="639" y="9153"/>
                  </a:cubicBezTo>
                  <a:cubicBezTo>
                    <a:pt x="639" y="9314"/>
                    <a:pt x="826" y="9444"/>
                    <a:pt x="1055" y="9444"/>
                  </a:cubicBezTo>
                  <a:cubicBezTo>
                    <a:pt x="1285" y="9444"/>
                    <a:pt x="1470" y="9314"/>
                    <a:pt x="1470" y="9153"/>
                  </a:cubicBezTo>
                  <a:cubicBezTo>
                    <a:pt x="1470" y="8461"/>
                    <a:pt x="1656" y="7618"/>
                    <a:pt x="1941" y="7006"/>
                  </a:cubicBezTo>
                  <a:cubicBezTo>
                    <a:pt x="2012" y="6853"/>
                    <a:pt x="1894" y="6687"/>
                    <a:pt x="1676" y="6637"/>
                  </a:cubicBezTo>
                  <a:cubicBezTo>
                    <a:pt x="1621" y="6625"/>
                    <a:pt x="1566" y="6622"/>
                    <a:pt x="1512" y="6625"/>
                  </a:cubicBezTo>
                  <a:close/>
                  <a:moveTo>
                    <a:pt x="11102" y="7922"/>
                  </a:moveTo>
                  <a:cubicBezTo>
                    <a:pt x="10771" y="7915"/>
                    <a:pt x="10417" y="7967"/>
                    <a:pt x="10042" y="8101"/>
                  </a:cubicBezTo>
                  <a:cubicBezTo>
                    <a:pt x="8587" y="8624"/>
                    <a:pt x="8194" y="9727"/>
                    <a:pt x="8993" y="11053"/>
                  </a:cubicBezTo>
                  <a:cubicBezTo>
                    <a:pt x="9788" y="12373"/>
                    <a:pt x="11391" y="13857"/>
                    <a:pt x="12891" y="14663"/>
                  </a:cubicBezTo>
                  <a:cubicBezTo>
                    <a:pt x="15646" y="16143"/>
                    <a:pt x="19243" y="16329"/>
                    <a:pt x="19394" y="16336"/>
                  </a:cubicBezTo>
                  <a:cubicBezTo>
                    <a:pt x="19404" y="16336"/>
                    <a:pt x="19412" y="16336"/>
                    <a:pt x="19422" y="16336"/>
                  </a:cubicBezTo>
                  <a:cubicBezTo>
                    <a:pt x="19638" y="16336"/>
                    <a:pt x="19821" y="16219"/>
                    <a:pt x="19836" y="16065"/>
                  </a:cubicBezTo>
                  <a:cubicBezTo>
                    <a:pt x="19851" y="15904"/>
                    <a:pt x="19678" y="15764"/>
                    <a:pt x="19449" y="15753"/>
                  </a:cubicBezTo>
                  <a:cubicBezTo>
                    <a:pt x="19414" y="15752"/>
                    <a:pt x="15948" y="15571"/>
                    <a:pt x="13397" y="14200"/>
                  </a:cubicBezTo>
                  <a:cubicBezTo>
                    <a:pt x="12022" y="13462"/>
                    <a:pt x="10493" y="12042"/>
                    <a:pt x="9760" y="10825"/>
                  </a:cubicBezTo>
                  <a:cubicBezTo>
                    <a:pt x="9140" y="9796"/>
                    <a:pt x="9382" y="8993"/>
                    <a:pt x="10422" y="8620"/>
                  </a:cubicBezTo>
                  <a:cubicBezTo>
                    <a:pt x="10781" y="8491"/>
                    <a:pt x="11732" y="8149"/>
                    <a:pt x="13216" y="9844"/>
                  </a:cubicBezTo>
                  <a:cubicBezTo>
                    <a:pt x="13657" y="10347"/>
                    <a:pt x="14785" y="11410"/>
                    <a:pt x="15342" y="11767"/>
                  </a:cubicBezTo>
                  <a:cubicBezTo>
                    <a:pt x="15512" y="11876"/>
                    <a:pt x="15773" y="11867"/>
                    <a:pt x="15928" y="11748"/>
                  </a:cubicBezTo>
                  <a:cubicBezTo>
                    <a:pt x="16083" y="11630"/>
                    <a:pt x="16072" y="11446"/>
                    <a:pt x="15903" y="11338"/>
                  </a:cubicBezTo>
                  <a:cubicBezTo>
                    <a:pt x="15437" y="11038"/>
                    <a:pt x="14376" y="10055"/>
                    <a:pt x="13926" y="9540"/>
                  </a:cubicBezTo>
                  <a:cubicBezTo>
                    <a:pt x="13547" y="9107"/>
                    <a:pt x="12538" y="7955"/>
                    <a:pt x="11102" y="7922"/>
                  </a:cubicBezTo>
                  <a:close/>
                  <a:moveTo>
                    <a:pt x="21077" y="8390"/>
                  </a:moveTo>
                  <a:cubicBezTo>
                    <a:pt x="20847" y="8397"/>
                    <a:pt x="20669" y="8534"/>
                    <a:pt x="20680" y="8694"/>
                  </a:cubicBezTo>
                  <a:cubicBezTo>
                    <a:pt x="20740" y="9617"/>
                    <a:pt x="20680" y="10537"/>
                    <a:pt x="20496" y="11506"/>
                  </a:cubicBezTo>
                  <a:cubicBezTo>
                    <a:pt x="20466" y="11666"/>
                    <a:pt x="20626" y="11812"/>
                    <a:pt x="20853" y="11833"/>
                  </a:cubicBezTo>
                  <a:cubicBezTo>
                    <a:pt x="20872" y="11835"/>
                    <a:pt x="20890" y="11835"/>
                    <a:pt x="20908" y="11835"/>
                  </a:cubicBezTo>
                  <a:cubicBezTo>
                    <a:pt x="21113" y="11835"/>
                    <a:pt x="21292" y="11730"/>
                    <a:pt x="21320" y="11583"/>
                  </a:cubicBezTo>
                  <a:cubicBezTo>
                    <a:pt x="21510" y="10579"/>
                    <a:pt x="21573" y="9626"/>
                    <a:pt x="21511" y="8668"/>
                  </a:cubicBezTo>
                  <a:cubicBezTo>
                    <a:pt x="21500" y="8508"/>
                    <a:pt x="21307" y="8385"/>
                    <a:pt x="21077" y="8390"/>
                  </a:cubicBezTo>
                  <a:close/>
                  <a:moveTo>
                    <a:pt x="11308" y="9289"/>
                  </a:moveTo>
                  <a:cubicBezTo>
                    <a:pt x="11114" y="9271"/>
                    <a:pt x="10939" y="9303"/>
                    <a:pt x="10799" y="9347"/>
                  </a:cubicBezTo>
                  <a:cubicBezTo>
                    <a:pt x="10472" y="9448"/>
                    <a:pt x="10334" y="9609"/>
                    <a:pt x="10276" y="9727"/>
                  </a:cubicBezTo>
                  <a:cubicBezTo>
                    <a:pt x="10099" y="10088"/>
                    <a:pt x="10395" y="10523"/>
                    <a:pt x="10769" y="11013"/>
                  </a:cubicBezTo>
                  <a:cubicBezTo>
                    <a:pt x="11153" y="11514"/>
                    <a:pt x="12114" y="12574"/>
                    <a:pt x="13280" y="13371"/>
                  </a:cubicBezTo>
                  <a:cubicBezTo>
                    <a:pt x="13445" y="13483"/>
                    <a:pt x="13708" y="13481"/>
                    <a:pt x="13869" y="13366"/>
                  </a:cubicBezTo>
                  <a:cubicBezTo>
                    <a:pt x="14029" y="13250"/>
                    <a:pt x="14025" y="13066"/>
                    <a:pt x="13861" y="12953"/>
                  </a:cubicBezTo>
                  <a:cubicBezTo>
                    <a:pt x="12765" y="12204"/>
                    <a:pt x="11838" y="11175"/>
                    <a:pt x="11501" y="10736"/>
                  </a:cubicBezTo>
                  <a:cubicBezTo>
                    <a:pt x="11361" y="10553"/>
                    <a:pt x="10989" y="10066"/>
                    <a:pt x="11062" y="9917"/>
                  </a:cubicBezTo>
                  <a:cubicBezTo>
                    <a:pt x="11064" y="9912"/>
                    <a:pt x="11070" y="9898"/>
                    <a:pt x="11134" y="9879"/>
                  </a:cubicBezTo>
                  <a:cubicBezTo>
                    <a:pt x="11194" y="9860"/>
                    <a:pt x="11223" y="9852"/>
                    <a:pt x="11338" y="9934"/>
                  </a:cubicBezTo>
                  <a:cubicBezTo>
                    <a:pt x="11513" y="10060"/>
                    <a:pt x="11726" y="10312"/>
                    <a:pt x="11975" y="10604"/>
                  </a:cubicBezTo>
                  <a:cubicBezTo>
                    <a:pt x="12508" y="11228"/>
                    <a:pt x="13501" y="12390"/>
                    <a:pt x="15439" y="13160"/>
                  </a:cubicBezTo>
                  <a:cubicBezTo>
                    <a:pt x="17682" y="14052"/>
                    <a:pt x="20201" y="14171"/>
                    <a:pt x="20307" y="14176"/>
                  </a:cubicBezTo>
                  <a:cubicBezTo>
                    <a:pt x="20316" y="14176"/>
                    <a:pt x="20326" y="14176"/>
                    <a:pt x="20335" y="14176"/>
                  </a:cubicBezTo>
                  <a:cubicBezTo>
                    <a:pt x="20552" y="14176"/>
                    <a:pt x="20735" y="14057"/>
                    <a:pt x="20749" y="13903"/>
                  </a:cubicBezTo>
                  <a:cubicBezTo>
                    <a:pt x="20763" y="13742"/>
                    <a:pt x="20588" y="13604"/>
                    <a:pt x="20359" y="13593"/>
                  </a:cubicBezTo>
                  <a:cubicBezTo>
                    <a:pt x="20335" y="13592"/>
                    <a:pt x="17920" y="13476"/>
                    <a:pt x="15849" y="12653"/>
                  </a:cubicBezTo>
                  <a:cubicBezTo>
                    <a:pt x="14101" y="11958"/>
                    <a:pt x="13183" y="10883"/>
                    <a:pt x="12690" y="10305"/>
                  </a:cubicBezTo>
                  <a:cubicBezTo>
                    <a:pt x="12403" y="9968"/>
                    <a:pt x="12175" y="9700"/>
                    <a:pt x="11931" y="9526"/>
                  </a:cubicBezTo>
                  <a:cubicBezTo>
                    <a:pt x="11717" y="9373"/>
                    <a:pt x="11502" y="9307"/>
                    <a:pt x="11308" y="9289"/>
                  </a:cubicBezTo>
                  <a:close/>
                  <a:moveTo>
                    <a:pt x="1214" y="10075"/>
                  </a:moveTo>
                  <a:cubicBezTo>
                    <a:pt x="985" y="10089"/>
                    <a:pt x="817" y="10231"/>
                    <a:pt x="837" y="10392"/>
                  </a:cubicBezTo>
                  <a:cubicBezTo>
                    <a:pt x="997" y="11678"/>
                    <a:pt x="2204" y="14433"/>
                    <a:pt x="3968" y="16049"/>
                  </a:cubicBezTo>
                  <a:cubicBezTo>
                    <a:pt x="4762" y="16776"/>
                    <a:pt x="5614" y="17435"/>
                    <a:pt x="6499" y="18009"/>
                  </a:cubicBezTo>
                  <a:cubicBezTo>
                    <a:pt x="6579" y="18061"/>
                    <a:pt x="6681" y="18087"/>
                    <a:pt x="6782" y="18087"/>
                  </a:cubicBezTo>
                  <a:cubicBezTo>
                    <a:pt x="6894" y="18087"/>
                    <a:pt x="7005" y="18055"/>
                    <a:pt x="7087" y="17993"/>
                  </a:cubicBezTo>
                  <a:cubicBezTo>
                    <a:pt x="7243" y="17875"/>
                    <a:pt x="7231" y="17690"/>
                    <a:pt x="7062" y="17581"/>
                  </a:cubicBezTo>
                  <a:cubicBezTo>
                    <a:pt x="6212" y="17030"/>
                    <a:pt x="5393" y="16395"/>
                    <a:pt x="4628" y="15694"/>
                  </a:cubicBezTo>
                  <a:cubicBezTo>
                    <a:pt x="2959" y="14165"/>
                    <a:pt x="1815" y="11559"/>
                    <a:pt x="1663" y="10341"/>
                  </a:cubicBezTo>
                  <a:cubicBezTo>
                    <a:pt x="1643" y="10181"/>
                    <a:pt x="1443" y="10061"/>
                    <a:pt x="1214" y="10075"/>
                  </a:cubicBezTo>
                  <a:close/>
                  <a:moveTo>
                    <a:pt x="17037" y="11823"/>
                  </a:moveTo>
                  <a:cubicBezTo>
                    <a:pt x="16875" y="11823"/>
                    <a:pt x="16720" y="11889"/>
                    <a:pt x="16652" y="12000"/>
                  </a:cubicBezTo>
                  <a:cubicBezTo>
                    <a:pt x="16563" y="12148"/>
                    <a:pt x="16662" y="12320"/>
                    <a:pt x="16873" y="12383"/>
                  </a:cubicBezTo>
                  <a:cubicBezTo>
                    <a:pt x="18934" y="12996"/>
                    <a:pt x="20622" y="13006"/>
                    <a:pt x="20707" y="13006"/>
                  </a:cubicBezTo>
                  <a:cubicBezTo>
                    <a:pt x="20936" y="13005"/>
                    <a:pt x="21122" y="12874"/>
                    <a:pt x="21121" y="12713"/>
                  </a:cubicBezTo>
                  <a:cubicBezTo>
                    <a:pt x="21121" y="12553"/>
                    <a:pt x="20937" y="12423"/>
                    <a:pt x="20707" y="12423"/>
                  </a:cubicBezTo>
                  <a:cubicBezTo>
                    <a:pt x="20687" y="12423"/>
                    <a:pt x="19112" y="12417"/>
                    <a:pt x="17198" y="11847"/>
                  </a:cubicBezTo>
                  <a:cubicBezTo>
                    <a:pt x="17146" y="11832"/>
                    <a:pt x="17091" y="11823"/>
                    <a:pt x="17037" y="11823"/>
                  </a:cubicBezTo>
                  <a:close/>
                  <a:moveTo>
                    <a:pt x="361" y="12860"/>
                  </a:moveTo>
                  <a:cubicBezTo>
                    <a:pt x="133" y="12881"/>
                    <a:pt x="-27" y="13027"/>
                    <a:pt x="3" y="13186"/>
                  </a:cubicBezTo>
                  <a:cubicBezTo>
                    <a:pt x="130" y="13851"/>
                    <a:pt x="640" y="14606"/>
                    <a:pt x="976" y="15105"/>
                  </a:cubicBezTo>
                  <a:cubicBezTo>
                    <a:pt x="1063" y="15235"/>
                    <a:pt x="1138" y="15347"/>
                    <a:pt x="1189" y="15432"/>
                  </a:cubicBezTo>
                  <a:cubicBezTo>
                    <a:pt x="1257" y="15543"/>
                    <a:pt x="1410" y="15609"/>
                    <a:pt x="1571" y="15609"/>
                  </a:cubicBezTo>
                  <a:cubicBezTo>
                    <a:pt x="1626" y="15609"/>
                    <a:pt x="1682" y="15602"/>
                    <a:pt x="1735" y="15586"/>
                  </a:cubicBezTo>
                  <a:cubicBezTo>
                    <a:pt x="1947" y="15523"/>
                    <a:pt x="2043" y="15352"/>
                    <a:pt x="1954" y="15204"/>
                  </a:cubicBezTo>
                  <a:cubicBezTo>
                    <a:pt x="1896" y="15108"/>
                    <a:pt x="1819" y="14991"/>
                    <a:pt x="1728" y="14856"/>
                  </a:cubicBezTo>
                  <a:cubicBezTo>
                    <a:pt x="1414" y="14390"/>
                    <a:pt x="939" y="13685"/>
                    <a:pt x="830" y="13110"/>
                  </a:cubicBezTo>
                  <a:cubicBezTo>
                    <a:pt x="799" y="12950"/>
                    <a:pt x="588" y="12838"/>
                    <a:pt x="361" y="12860"/>
                  </a:cubicBezTo>
                  <a:close/>
                  <a:moveTo>
                    <a:pt x="15129" y="13701"/>
                  </a:moveTo>
                  <a:cubicBezTo>
                    <a:pt x="14967" y="13694"/>
                    <a:pt x="14807" y="13753"/>
                    <a:pt x="14730" y="13861"/>
                  </a:cubicBezTo>
                  <a:cubicBezTo>
                    <a:pt x="14627" y="14005"/>
                    <a:pt x="14711" y="14180"/>
                    <a:pt x="14916" y="14253"/>
                  </a:cubicBezTo>
                  <a:cubicBezTo>
                    <a:pt x="17269" y="15080"/>
                    <a:pt x="19720" y="15239"/>
                    <a:pt x="19824" y="15246"/>
                  </a:cubicBezTo>
                  <a:cubicBezTo>
                    <a:pt x="19836" y="15246"/>
                    <a:pt x="19849" y="15247"/>
                    <a:pt x="19861" y="15247"/>
                  </a:cubicBezTo>
                  <a:cubicBezTo>
                    <a:pt x="20074" y="15247"/>
                    <a:pt x="20254" y="15133"/>
                    <a:pt x="20273" y="14981"/>
                  </a:cubicBezTo>
                  <a:cubicBezTo>
                    <a:pt x="20293" y="14821"/>
                    <a:pt x="20124" y="14679"/>
                    <a:pt x="19895" y="14665"/>
                  </a:cubicBezTo>
                  <a:cubicBezTo>
                    <a:pt x="19872" y="14663"/>
                    <a:pt x="17494" y="14508"/>
                    <a:pt x="15288" y="13733"/>
                  </a:cubicBezTo>
                  <a:cubicBezTo>
                    <a:pt x="15236" y="13714"/>
                    <a:pt x="15183" y="13704"/>
                    <a:pt x="15129" y="13701"/>
                  </a:cubicBezTo>
                  <a:close/>
                  <a:moveTo>
                    <a:pt x="7941" y="14159"/>
                  </a:moveTo>
                  <a:cubicBezTo>
                    <a:pt x="7888" y="14166"/>
                    <a:pt x="7837" y="14180"/>
                    <a:pt x="7789" y="14202"/>
                  </a:cubicBezTo>
                  <a:cubicBezTo>
                    <a:pt x="7599" y="14292"/>
                    <a:pt x="7547" y="14474"/>
                    <a:pt x="7675" y="14607"/>
                  </a:cubicBezTo>
                  <a:cubicBezTo>
                    <a:pt x="8981" y="15969"/>
                    <a:pt x="10833" y="17022"/>
                    <a:pt x="13179" y="17738"/>
                  </a:cubicBezTo>
                  <a:cubicBezTo>
                    <a:pt x="15328" y="18393"/>
                    <a:pt x="17275" y="18577"/>
                    <a:pt x="18243" y="18628"/>
                  </a:cubicBezTo>
                  <a:cubicBezTo>
                    <a:pt x="18254" y="18629"/>
                    <a:pt x="18262" y="18628"/>
                    <a:pt x="18273" y="18628"/>
                  </a:cubicBezTo>
                  <a:cubicBezTo>
                    <a:pt x="18488" y="18628"/>
                    <a:pt x="18671" y="18512"/>
                    <a:pt x="18687" y="18359"/>
                  </a:cubicBezTo>
                  <a:cubicBezTo>
                    <a:pt x="18704" y="18198"/>
                    <a:pt x="18534" y="18058"/>
                    <a:pt x="18305" y="18045"/>
                  </a:cubicBezTo>
                  <a:cubicBezTo>
                    <a:pt x="17568" y="18007"/>
                    <a:pt x="15624" y="17848"/>
                    <a:pt x="13511" y="17204"/>
                  </a:cubicBezTo>
                  <a:cubicBezTo>
                    <a:pt x="11313" y="16533"/>
                    <a:pt x="9581" y="15550"/>
                    <a:pt x="8365" y="14282"/>
                  </a:cubicBezTo>
                  <a:cubicBezTo>
                    <a:pt x="8269" y="14182"/>
                    <a:pt x="8100" y="14137"/>
                    <a:pt x="7941" y="14159"/>
                  </a:cubicBezTo>
                  <a:close/>
                  <a:moveTo>
                    <a:pt x="2435" y="16226"/>
                  </a:moveTo>
                  <a:cubicBezTo>
                    <a:pt x="2329" y="16217"/>
                    <a:pt x="2218" y="16236"/>
                    <a:pt x="2127" y="16286"/>
                  </a:cubicBezTo>
                  <a:cubicBezTo>
                    <a:pt x="1946" y="16384"/>
                    <a:pt x="1915" y="16567"/>
                    <a:pt x="2055" y="16694"/>
                  </a:cubicBezTo>
                  <a:cubicBezTo>
                    <a:pt x="4640" y="19029"/>
                    <a:pt x="6844" y="20424"/>
                    <a:pt x="11722" y="21572"/>
                  </a:cubicBezTo>
                  <a:cubicBezTo>
                    <a:pt x="11766" y="21583"/>
                    <a:pt x="11810" y="21588"/>
                    <a:pt x="11854" y="21588"/>
                  </a:cubicBezTo>
                  <a:cubicBezTo>
                    <a:pt x="12027" y="21588"/>
                    <a:pt x="12190" y="21512"/>
                    <a:pt x="12248" y="21390"/>
                  </a:cubicBezTo>
                  <a:cubicBezTo>
                    <a:pt x="12321" y="21237"/>
                    <a:pt x="12205" y="21072"/>
                    <a:pt x="11988" y="21021"/>
                  </a:cubicBezTo>
                  <a:cubicBezTo>
                    <a:pt x="7283" y="19913"/>
                    <a:pt x="5249" y="18627"/>
                    <a:pt x="2713" y="16336"/>
                  </a:cubicBezTo>
                  <a:cubicBezTo>
                    <a:pt x="2642" y="16272"/>
                    <a:pt x="2541" y="16236"/>
                    <a:pt x="2435" y="16226"/>
                  </a:cubicBezTo>
                  <a:close/>
                  <a:moveTo>
                    <a:pt x="15586" y="16372"/>
                  </a:moveTo>
                  <a:cubicBezTo>
                    <a:pt x="15424" y="16378"/>
                    <a:pt x="15275" y="16450"/>
                    <a:pt x="15216" y="16564"/>
                  </a:cubicBezTo>
                  <a:cubicBezTo>
                    <a:pt x="15137" y="16715"/>
                    <a:pt x="15246" y="16882"/>
                    <a:pt x="15461" y="16938"/>
                  </a:cubicBezTo>
                  <a:cubicBezTo>
                    <a:pt x="17305" y="17412"/>
                    <a:pt x="18763" y="17461"/>
                    <a:pt x="18824" y="17463"/>
                  </a:cubicBezTo>
                  <a:cubicBezTo>
                    <a:pt x="18830" y="17463"/>
                    <a:pt x="18837" y="17463"/>
                    <a:pt x="18843" y="17463"/>
                  </a:cubicBezTo>
                  <a:cubicBezTo>
                    <a:pt x="19065" y="17463"/>
                    <a:pt x="19248" y="17341"/>
                    <a:pt x="19258" y="17185"/>
                  </a:cubicBezTo>
                  <a:cubicBezTo>
                    <a:pt x="19268" y="17024"/>
                    <a:pt x="19090" y="16889"/>
                    <a:pt x="18861" y="16882"/>
                  </a:cubicBezTo>
                  <a:cubicBezTo>
                    <a:pt x="18847" y="16882"/>
                    <a:pt x="17473" y="16833"/>
                    <a:pt x="15749" y="16390"/>
                  </a:cubicBezTo>
                  <a:cubicBezTo>
                    <a:pt x="15695" y="16376"/>
                    <a:pt x="15639" y="16371"/>
                    <a:pt x="15586" y="16372"/>
                  </a:cubicBezTo>
                  <a:close/>
                  <a:moveTo>
                    <a:pt x="3038" y="18536"/>
                  </a:moveTo>
                  <a:cubicBezTo>
                    <a:pt x="2932" y="18530"/>
                    <a:pt x="2822" y="18553"/>
                    <a:pt x="2735" y="18605"/>
                  </a:cubicBezTo>
                  <a:cubicBezTo>
                    <a:pt x="2561" y="18710"/>
                    <a:pt x="2539" y="18894"/>
                    <a:pt x="2688" y="19016"/>
                  </a:cubicBezTo>
                  <a:cubicBezTo>
                    <a:pt x="3629" y="19787"/>
                    <a:pt x="4952" y="20590"/>
                    <a:pt x="6224" y="21164"/>
                  </a:cubicBezTo>
                  <a:cubicBezTo>
                    <a:pt x="6293" y="21195"/>
                    <a:pt x="6370" y="21209"/>
                    <a:pt x="6447" y="21209"/>
                  </a:cubicBezTo>
                  <a:cubicBezTo>
                    <a:pt x="6584" y="21209"/>
                    <a:pt x="6718" y="21162"/>
                    <a:pt x="6797" y="21075"/>
                  </a:cubicBezTo>
                  <a:cubicBezTo>
                    <a:pt x="6921" y="20940"/>
                    <a:pt x="6866" y="20760"/>
                    <a:pt x="6673" y="20673"/>
                  </a:cubicBezTo>
                  <a:cubicBezTo>
                    <a:pt x="5741" y="20253"/>
                    <a:pt x="4370" y="19497"/>
                    <a:pt x="3321" y="18637"/>
                  </a:cubicBezTo>
                  <a:cubicBezTo>
                    <a:pt x="3246" y="18576"/>
                    <a:pt x="3144" y="18542"/>
                    <a:pt x="3038" y="18536"/>
                  </a:cubicBezTo>
                  <a:close/>
                  <a:moveTo>
                    <a:pt x="8531" y="18541"/>
                  </a:moveTo>
                  <a:cubicBezTo>
                    <a:pt x="8427" y="18554"/>
                    <a:pt x="8329" y="18595"/>
                    <a:pt x="8263" y="18661"/>
                  </a:cubicBezTo>
                  <a:cubicBezTo>
                    <a:pt x="8132" y="18793"/>
                    <a:pt x="8179" y="18974"/>
                    <a:pt x="8368" y="19066"/>
                  </a:cubicBezTo>
                  <a:cubicBezTo>
                    <a:pt x="11665" y="20673"/>
                    <a:pt x="15613" y="21036"/>
                    <a:pt x="15779" y="21051"/>
                  </a:cubicBezTo>
                  <a:cubicBezTo>
                    <a:pt x="15797" y="21052"/>
                    <a:pt x="15814" y="21052"/>
                    <a:pt x="15831" y="21052"/>
                  </a:cubicBezTo>
                  <a:cubicBezTo>
                    <a:pt x="16038" y="21052"/>
                    <a:pt x="16217" y="20946"/>
                    <a:pt x="16243" y="20798"/>
                  </a:cubicBezTo>
                  <a:cubicBezTo>
                    <a:pt x="16272" y="20639"/>
                    <a:pt x="16111" y="20492"/>
                    <a:pt x="15883" y="20472"/>
                  </a:cubicBezTo>
                  <a:cubicBezTo>
                    <a:pt x="15845" y="20468"/>
                    <a:pt x="11972" y="20114"/>
                    <a:pt x="8842" y="18588"/>
                  </a:cubicBezTo>
                  <a:cubicBezTo>
                    <a:pt x="8747" y="18542"/>
                    <a:pt x="8636" y="18528"/>
                    <a:pt x="8531" y="18541"/>
                  </a:cubicBezTo>
                  <a:close/>
                </a:path>
              </a:pathLst>
            </a:custGeom>
            <a:solidFill>
              <a:srgbClr val="000000"/>
            </a:solidFill>
            <a:ln w="12700">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grpSp>
      <p:sp>
        <p:nvSpPr>
          <p:cNvPr id="29" name="object 2">
            <a:extLst>
              <a:ext uri="{FF2B5EF4-FFF2-40B4-BE49-F238E27FC236}">
                <a16:creationId xmlns:a16="http://schemas.microsoft.com/office/drawing/2014/main" id="{B7BD4EAD-088D-E244-A5F8-70D62FBCFD8A}"/>
              </a:ext>
            </a:extLst>
          </p:cNvPr>
          <p:cNvSpPr/>
          <p:nvPr/>
        </p:nvSpPr>
        <p:spPr>
          <a:xfrm>
            <a:off x="161069" y="10080900"/>
            <a:ext cx="583147" cy="583147"/>
          </a:xfrm>
          <a:prstGeom prst="rect">
            <a:avLst/>
          </a:prstGeom>
          <a:blipFill>
            <a:blip r:embed="rId5"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grpSp>
        <p:nvGrpSpPr>
          <p:cNvPr id="6" name="Groep 5">
            <a:extLst>
              <a:ext uri="{FF2B5EF4-FFF2-40B4-BE49-F238E27FC236}">
                <a16:creationId xmlns:a16="http://schemas.microsoft.com/office/drawing/2014/main" id="{828AA966-8482-DA42-A77B-45917220303B}"/>
              </a:ext>
            </a:extLst>
          </p:cNvPr>
          <p:cNvGrpSpPr/>
          <p:nvPr/>
        </p:nvGrpSpPr>
        <p:grpSpPr>
          <a:xfrm>
            <a:off x="6497751" y="5182509"/>
            <a:ext cx="2706190" cy="3188496"/>
            <a:chOff x="6497751" y="5182509"/>
            <a:chExt cx="2706190" cy="3188496"/>
          </a:xfrm>
        </p:grpSpPr>
        <p:sp>
          <p:nvSpPr>
            <p:cNvPr id="36" name="Tekstvak 35">
              <a:extLst>
                <a:ext uri="{FF2B5EF4-FFF2-40B4-BE49-F238E27FC236}">
                  <a16:creationId xmlns:a16="http://schemas.microsoft.com/office/drawing/2014/main" id="{18603655-D8D7-3C47-BBA3-DA010DC1E32E}"/>
                </a:ext>
              </a:extLst>
            </p:cNvPr>
            <p:cNvSpPr txBox="1"/>
            <p:nvPr/>
          </p:nvSpPr>
          <p:spPr>
            <a:xfrm>
              <a:off x="6497751" y="7416898"/>
              <a:ext cx="2706190" cy="954107"/>
            </a:xfrm>
            <a:prstGeom prst="rect">
              <a:avLst/>
            </a:prstGeom>
            <a:noFill/>
          </p:spPr>
          <p:txBody>
            <a:bodyPr wrap="none" rtlCol="0">
              <a:spAutoFit/>
            </a:bodyPr>
            <a:lstStyle/>
            <a:p>
              <a:pPr algn="ctr"/>
              <a:r>
                <a:rPr lang="en-GB" sz="2800" b="1" dirty="0" smtClean="0">
                  <a:latin typeface="Verdana" panose="020B0604030504040204" pitchFamily="34" charset="0"/>
                  <a:ea typeface="Verdana" panose="020B0604030504040204" pitchFamily="34" charset="0"/>
                  <a:cs typeface="Verdana" panose="020B0604030504040204" pitchFamily="34" charset="0"/>
                </a:rPr>
                <a:t>Big personal</a:t>
              </a:r>
              <a:endParaRPr lang="en-GB" sz="2800" b="1" dirty="0">
                <a:latin typeface="Verdana" panose="020B0604030504040204" pitchFamily="34" charset="0"/>
                <a:ea typeface="Verdana" panose="020B0604030504040204" pitchFamily="34" charset="0"/>
                <a:cs typeface="Verdana" panose="020B0604030504040204" pitchFamily="34" charset="0"/>
              </a:endParaRPr>
            </a:p>
            <a:p>
              <a:pPr algn="ctr"/>
              <a:r>
                <a:rPr lang="en-GB" sz="2800" b="1" dirty="0">
                  <a:latin typeface="Verdana" panose="020B0604030504040204" pitchFamily="34" charset="0"/>
                  <a:ea typeface="Verdana" panose="020B0604030504040204" pitchFamily="34" charset="0"/>
                  <a:cs typeface="Verdana" panose="020B0604030504040204" pitchFamily="34" charset="0"/>
                </a:rPr>
                <a:t>data</a:t>
              </a:r>
            </a:p>
          </p:txBody>
        </p:sp>
        <p:pic>
          <p:nvPicPr>
            <p:cNvPr id="5" name="Afbeelding 4">
              <a:extLst>
                <a:ext uri="{FF2B5EF4-FFF2-40B4-BE49-F238E27FC236}">
                  <a16:creationId xmlns:a16="http://schemas.microsoft.com/office/drawing/2014/main" id="{D8AFAF30-5AB1-814E-BBFB-004B9CC8015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64064" y="5182509"/>
              <a:ext cx="1973563" cy="1973563"/>
            </a:xfrm>
            <a:prstGeom prst="rect">
              <a:avLst/>
            </a:prstGeom>
          </p:spPr>
        </p:pic>
      </p:grpSp>
    </p:spTree>
    <p:extLst>
      <p:ext uri="{BB962C8B-B14F-4D97-AF65-F5344CB8AC3E}">
        <p14:creationId xmlns:p14="http://schemas.microsoft.com/office/powerpoint/2010/main" val="2966185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al 5">
            <a:extLst>
              <a:ext uri="{FF2B5EF4-FFF2-40B4-BE49-F238E27FC236}">
                <a16:creationId xmlns:a16="http://schemas.microsoft.com/office/drawing/2014/main" id="{A9C37E5F-00BB-EB48-9E5C-09620F708AD0}"/>
              </a:ext>
            </a:extLst>
          </p:cNvPr>
          <p:cNvSpPr/>
          <p:nvPr/>
        </p:nvSpPr>
        <p:spPr>
          <a:xfrm>
            <a:off x="14497744" y="3960515"/>
            <a:ext cx="3312368" cy="33123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600" b="1" dirty="0">
                <a:solidFill>
                  <a:schemeClr val="tx1"/>
                </a:solidFill>
                <a:latin typeface="Verdana" panose="020B0604030504040204" pitchFamily="34" charset="0"/>
                <a:ea typeface="Verdana" panose="020B0604030504040204" pitchFamily="34" charset="0"/>
                <a:cs typeface="Verdana" panose="020B0604030504040204" pitchFamily="34" charset="0"/>
              </a:rPr>
              <a:t>?</a:t>
            </a:r>
          </a:p>
        </p:txBody>
      </p:sp>
      <p:sp>
        <p:nvSpPr>
          <p:cNvPr id="7" name="Tekstvak 6">
            <a:extLst>
              <a:ext uri="{FF2B5EF4-FFF2-40B4-BE49-F238E27FC236}">
                <a16:creationId xmlns:a16="http://schemas.microsoft.com/office/drawing/2014/main" id="{0A1C8CB7-B1BF-E943-A3AA-7C53CDE2E5F9}"/>
              </a:ext>
            </a:extLst>
          </p:cNvPr>
          <p:cNvSpPr txBox="1"/>
          <p:nvPr/>
        </p:nvSpPr>
        <p:spPr>
          <a:xfrm>
            <a:off x="1176264" y="3718649"/>
            <a:ext cx="12817424" cy="923330"/>
          </a:xfrm>
          <a:prstGeom prst="rect">
            <a:avLst/>
          </a:prstGeom>
          <a:noFill/>
        </p:spPr>
        <p:txBody>
          <a:bodyPr wrap="square" rtlCol="0" anchor="ctr">
            <a:spAutoFit/>
          </a:bodyPr>
          <a:lstStyle/>
          <a:p>
            <a:pPr algn="r"/>
            <a:r>
              <a:rPr lang="en-GB" sz="5400" b="1" dirty="0">
                <a:solidFill>
                  <a:schemeClr val="bg1"/>
                </a:solidFill>
                <a:latin typeface="Verdana" panose="020B0604030504040204" pitchFamily="34" charset="0"/>
                <a:ea typeface="Verdana" panose="020B0604030504040204" pitchFamily="34" charset="0"/>
                <a:cs typeface="Verdana" panose="020B0604030504040204" pitchFamily="34" charset="0"/>
              </a:rPr>
              <a:t>Do you have something to hide?</a:t>
            </a:r>
          </a:p>
        </p:txBody>
      </p:sp>
      <p:sp>
        <p:nvSpPr>
          <p:cNvPr id="4" name="Tekstvak 3">
            <a:extLst>
              <a:ext uri="{FF2B5EF4-FFF2-40B4-BE49-F238E27FC236}">
                <a16:creationId xmlns:a16="http://schemas.microsoft.com/office/drawing/2014/main" id="{8F8AA59C-8805-3A48-878F-2BA1ED24E741}"/>
              </a:ext>
            </a:extLst>
          </p:cNvPr>
          <p:cNvSpPr txBox="1"/>
          <p:nvPr/>
        </p:nvSpPr>
        <p:spPr>
          <a:xfrm>
            <a:off x="1176264" y="5781040"/>
            <a:ext cx="12817424" cy="1754326"/>
          </a:xfrm>
          <a:prstGeom prst="rect">
            <a:avLst/>
          </a:prstGeom>
          <a:noFill/>
        </p:spPr>
        <p:txBody>
          <a:bodyPr wrap="square" rtlCol="0" anchor="ctr">
            <a:spAutoFit/>
          </a:bodyPr>
          <a:lstStyle/>
          <a:p>
            <a:pPr algn="r"/>
            <a:r>
              <a:rPr lang="en-GB" sz="5400" dirty="0">
                <a:solidFill>
                  <a:schemeClr val="bg1"/>
                </a:solidFill>
                <a:latin typeface="Verdana" panose="020B0604030504040204" pitchFamily="34" charset="0"/>
                <a:ea typeface="Verdana" panose="020B0604030504040204" pitchFamily="34" charset="0"/>
                <a:cs typeface="Verdana" panose="020B0604030504040204" pitchFamily="34" charset="0"/>
              </a:rPr>
              <a:t>Are you happy with a camera </a:t>
            </a:r>
            <a:r>
              <a:rPr lang="nl-NL" sz="5400"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5400"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5400" dirty="0">
                <a:solidFill>
                  <a:schemeClr val="bg1"/>
                </a:solidFill>
                <a:latin typeface="Verdana" panose="020B0604030504040204" pitchFamily="34" charset="0"/>
                <a:ea typeface="Verdana" panose="020B0604030504040204" pitchFamily="34" charset="0"/>
                <a:cs typeface="Verdana" panose="020B0604030504040204" pitchFamily="34" charset="0"/>
              </a:rPr>
              <a:t>in the changing room?</a:t>
            </a:r>
          </a:p>
        </p:txBody>
      </p:sp>
    </p:spTree>
    <p:extLst>
      <p:ext uri="{BB962C8B-B14F-4D97-AF65-F5344CB8AC3E}">
        <p14:creationId xmlns:p14="http://schemas.microsoft.com/office/powerpoint/2010/main" val="8950459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Afbeelding 23"/>
          <p:cNvPicPr>
            <a:picLocks noChangeAspect="1"/>
          </p:cNvPicPr>
          <p:nvPr/>
        </p:nvPicPr>
        <p:blipFill rotWithShape="1">
          <a:blip r:embed="rId3">
            <a:alphaModFix amt="30000"/>
            <a:extLst>
              <a:ext uri="{28A0092B-C50C-407E-A947-70E740481C1C}">
                <a14:useLocalDpi xmlns:a14="http://schemas.microsoft.com/office/drawing/2010/main" val="0"/>
              </a:ext>
            </a:extLst>
          </a:blip>
          <a:srcRect b="16290"/>
          <a:stretch/>
        </p:blipFill>
        <p:spPr>
          <a:xfrm>
            <a:off x="1" y="-1168"/>
            <a:ext cx="19198405" cy="10728000"/>
          </a:xfrm>
          <a:prstGeom prst="rect">
            <a:avLst/>
          </a:prstGeom>
        </p:spPr>
      </p:pic>
      <p:sp>
        <p:nvSpPr>
          <p:cNvPr id="41" name="Vrije vorm 40">
            <a:extLst>
              <a:ext uri="{FF2B5EF4-FFF2-40B4-BE49-F238E27FC236}">
                <a16:creationId xmlns:a16="http://schemas.microsoft.com/office/drawing/2014/main" id="{162D1098-E159-444B-A662-C7C10013A252}"/>
              </a:ext>
            </a:extLst>
          </p:cNvPr>
          <p:cNvSpPr/>
          <p:nvPr/>
        </p:nvSpPr>
        <p:spPr>
          <a:xfrm>
            <a:off x="2684756" y="-72301"/>
            <a:ext cx="9813011" cy="3955374"/>
          </a:xfrm>
          <a:custGeom>
            <a:avLst/>
            <a:gdLst>
              <a:gd name="connsiteX0" fmla="*/ 0 w 9241160"/>
              <a:gd name="connsiteY0" fmla="*/ 0 h 3960515"/>
              <a:gd name="connsiteX1" fmla="*/ 9241160 w 9241160"/>
              <a:gd name="connsiteY1" fmla="*/ 0 h 3960515"/>
              <a:gd name="connsiteX2" fmla="*/ 9241160 w 9241160"/>
              <a:gd name="connsiteY2" fmla="*/ 3132406 h 3960515"/>
              <a:gd name="connsiteX3" fmla="*/ 8413051 w 9241160"/>
              <a:gd name="connsiteY3" fmla="*/ 3960515 h 3960515"/>
              <a:gd name="connsiteX4" fmla="*/ 0 w 9241160"/>
              <a:gd name="connsiteY4" fmla="*/ 3960515 h 39605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41160" h="3960515">
                <a:moveTo>
                  <a:pt x="0" y="0"/>
                </a:moveTo>
                <a:lnTo>
                  <a:pt x="9241160" y="0"/>
                </a:lnTo>
                <a:lnTo>
                  <a:pt x="9241160" y="3132406"/>
                </a:lnTo>
                <a:cubicBezTo>
                  <a:pt x="9241160" y="3589758"/>
                  <a:pt x="8870403" y="3960515"/>
                  <a:pt x="8413051" y="3960515"/>
                </a:cubicBezTo>
                <a:lnTo>
                  <a:pt x="0" y="3960515"/>
                </a:lnTo>
                <a:close/>
              </a:path>
            </a:pathLst>
          </a:custGeom>
          <a:solidFill>
            <a:schemeClr val="bg1"/>
          </a:solidFill>
          <a:ln w="88900">
            <a:solidFill>
              <a:srgbClr val="F580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Vrije vorm 27">
            <a:extLst>
              <a:ext uri="{FF2B5EF4-FFF2-40B4-BE49-F238E27FC236}">
                <a16:creationId xmlns:a16="http://schemas.microsoft.com/office/drawing/2014/main" id="{A3B68584-0F68-794E-B848-F4027701E94A}"/>
              </a:ext>
            </a:extLst>
          </p:cNvPr>
          <p:cNvSpPr/>
          <p:nvPr/>
        </p:nvSpPr>
        <p:spPr>
          <a:xfrm>
            <a:off x="0" y="-72008"/>
            <a:ext cx="8654517" cy="3960515"/>
          </a:xfrm>
          <a:custGeom>
            <a:avLst/>
            <a:gdLst>
              <a:gd name="connsiteX0" fmla="*/ 0 w 9241160"/>
              <a:gd name="connsiteY0" fmla="*/ 0 h 3960515"/>
              <a:gd name="connsiteX1" fmla="*/ 9241160 w 9241160"/>
              <a:gd name="connsiteY1" fmla="*/ 0 h 3960515"/>
              <a:gd name="connsiteX2" fmla="*/ 9241160 w 9241160"/>
              <a:gd name="connsiteY2" fmla="*/ 3132406 h 3960515"/>
              <a:gd name="connsiteX3" fmla="*/ 8413051 w 9241160"/>
              <a:gd name="connsiteY3" fmla="*/ 3960515 h 3960515"/>
              <a:gd name="connsiteX4" fmla="*/ 0 w 9241160"/>
              <a:gd name="connsiteY4" fmla="*/ 3960515 h 39605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41160" h="3960515">
                <a:moveTo>
                  <a:pt x="0" y="0"/>
                </a:moveTo>
                <a:lnTo>
                  <a:pt x="9241160" y="0"/>
                </a:lnTo>
                <a:lnTo>
                  <a:pt x="9241160" y="3132406"/>
                </a:lnTo>
                <a:cubicBezTo>
                  <a:pt x="9241160" y="3589758"/>
                  <a:pt x="8870403" y="3960515"/>
                  <a:pt x="8413051" y="3960515"/>
                </a:cubicBezTo>
                <a:lnTo>
                  <a:pt x="0" y="3960515"/>
                </a:lnTo>
                <a:close/>
              </a:path>
            </a:pathLst>
          </a:custGeom>
          <a:solidFill>
            <a:srgbClr val="F58024"/>
          </a:solidFill>
          <a:ln w="88900">
            <a:solidFill>
              <a:srgbClr val="F580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7" name="Groep 36">
            <a:extLst>
              <a:ext uri="{FF2B5EF4-FFF2-40B4-BE49-F238E27FC236}">
                <a16:creationId xmlns:a16="http://schemas.microsoft.com/office/drawing/2014/main" id="{ED97D5CA-5F6C-3A4A-BF82-480EF188078A}"/>
              </a:ext>
            </a:extLst>
          </p:cNvPr>
          <p:cNvGrpSpPr/>
          <p:nvPr/>
        </p:nvGrpSpPr>
        <p:grpSpPr>
          <a:xfrm>
            <a:off x="-5430" y="9948124"/>
            <a:ext cx="19229430" cy="848994"/>
            <a:chOff x="-5430" y="9948124"/>
            <a:chExt cx="19229430" cy="848994"/>
          </a:xfrm>
        </p:grpSpPr>
        <p:sp>
          <p:nvSpPr>
            <p:cNvPr id="38" name="bk object 16">
              <a:extLst>
                <a:ext uri="{FF2B5EF4-FFF2-40B4-BE49-F238E27FC236}">
                  <a16:creationId xmlns:a16="http://schemas.microsoft.com/office/drawing/2014/main" id="{918E16FE-8D14-7243-A22A-C794C7E573AD}"/>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39" name="bk object 16">
              <a:extLst>
                <a:ext uri="{FF2B5EF4-FFF2-40B4-BE49-F238E27FC236}">
                  <a16:creationId xmlns:a16="http://schemas.microsoft.com/office/drawing/2014/main" id="{DC26F266-5AF8-6343-B54B-6A9DD5ECFBD1}"/>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30" name="Ovaal 29">
            <a:extLst>
              <a:ext uri="{FF2B5EF4-FFF2-40B4-BE49-F238E27FC236}">
                <a16:creationId xmlns:a16="http://schemas.microsoft.com/office/drawing/2014/main" id="{EA74BABE-1877-8B49-8101-BBE33F741B0A}"/>
              </a:ext>
            </a:extLst>
          </p:cNvPr>
          <p:cNvSpPr/>
          <p:nvPr/>
        </p:nvSpPr>
        <p:spPr>
          <a:xfrm>
            <a:off x="12104329" y="3971944"/>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bg1"/>
                </a:solidFill>
                <a:latin typeface="Verdana" panose="020B0604030504040204" pitchFamily="34" charset="0"/>
                <a:ea typeface="Verdana" panose="020B0604030504040204" pitchFamily="34" charset="0"/>
                <a:cs typeface="Verdana" panose="020B0604030504040204" pitchFamily="34" charset="0"/>
              </a:rPr>
              <a:t>Processing personal data?</a:t>
            </a:r>
          </a:p>
        </p:txBody>
      </p:sp>
      <p:sp>
        <p:nvSpPr>
          <p:cNvPr id="32" name="Ovaal 31">
            <a:extLst>
              <a:ext uri="{FF2B5EF4-FFF2-40B4-BE49-F238E27FC236}">
                <a16:creationId xmlns:a16="http://schemas.microsoft.com/office/drawing/2014/main" id="{85D5FD9A-CFF7-4446-9901-713FE50AC083}"/>
              </a:ext>
            </a:extLst>
          </p:cNvPr>
          <p:cNvSpPr/>
          <p:nvPr/>
        </p:nvSpPr>
        <p:spPr>
          <a:xfrm>
            <a:off x="12103776" y="6838160"/>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Estimating </a:t>
            </a:r>
            <a:r>
              <a:rPr lang="en-GB" sz="2000" b="1" dirty="0">
                <a:solidFill>
                  <a:schemeClr val="bg1"/>
                </a:solidFill>
                <a:latin typeface="Verdana" panose="020B0604030504040204" pitchFamily="34" charset="0"/>
                <a:ea typeface="Verdana" panose="020B0604030504040204" pitchFamily="34" charset="0"/>
                <a:cs typeface="Verdana" panose="020B0604030504040204" pitchFamily="34" charset="0"/>
              </a:rPr>
              <a:t>risks at every step</a:t>
            </a:r>
          </a:p>
        </p:txBody>
      </p:sp>
      <p:sp>
        <p:nvSpPr>
          <p:cNvPr id="31" name="Ovaal 30">
            <a:extLst>
              <a:ext uri="{FF2B5EF4-FFF2-40B4-BE49-F238E27FC236}">
                <a16:creationId xmlns:a16="http://schemas.microsoft.com/office/drawing/2014/main" id="{67AAA7B2-9315-1641-8F4F-6D68EBF5B5F2}"/>
              </a:ext>
            </a:extLst>
          </p:cNvPr>
          <p:cNvSpPr/>
          <p:nvPr/>
        </p:nvSpPr>
        <p:spPr>
          <a:xfrm>
            <a:off x="15937904" y="5405052"/>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bg1"/>
                </a:solidFill>
                <a:latin typeface="Verdana" panose="020B0604030504040204" pitchFamily="34" charset="0"/>
                <a:ea typeface="Verdana" panose="020B0604030504040204" pitchFamily="34" charset="0"/>
                <a:cs typeface="Verdana" panose="020B0604030504040204" pitchFamily="34" charset="0"/>
              </a:rPr>
              <a:t>Viewing research </a:t>
            </a:r>
            <a:r>
              <a:rPr lang="en-GB" sz="20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steps</a:t>
            </a:r>
            <a:endParaRPr lang="en-GB" sz="20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33" name="Ovaal 32">
            <a:extLst>
              <a:ext uri="{FF2B5EF4-FFF2-40B4-BE49-F238E27FC236}">
                <a16:creationId xmlns:a16="http://schemas.microsoft.com/office/drawing/2014/main" id="{A60EA45E-533F-E04C-B77A-70C6DD4B1DCA}"/>
              </a:ext>
            </a:extLst>
          </p:cNvPr>
          <p:cNvSpPr/>
          <p:nvPr/>
        </p:nvSpPr>
        <p:spPr>
          <a:xfrm>
            <a:off x="8270200" y="5405052"/>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bg1"/>
                </a:solidFill>
                <a:latin typeface="Verdana" panose="020B0604030504040204" pitchFamily="34" charset="0"/>
                <a:ea typeface="Verdana" panose="020B0604030504040204" pitchFamily="34" charset="0"/>
                <a:cs typeface="Verdana" panose="020B0604030504040204" pitchFamily="34" charset="0"/>
              </a:rPr>
              <a:t>Adjusting plan</a:t>
            </a:r>
          </a:p>
        </p:txBody>
      </p:sp>
      <p:pic>
        <p:nvPicPr>
          <p:cNvPr id="10" name="Afbeelding 9">
            <a:extLst>
              <a:ext uri="{FF2B5EF4-FFF2-40B4-BE49-F238E27FC236}">
                <a16:creationId xmlns:a16="http://schemas.microsoft.com/office/drawing/2014/main" id="{EBC361B7-EBE1-0A47-B754-9DC4CCEE3C59}"/>
              </a:ext>
            </a:extLst>
          </p:cNvPr>
          <p:cNvPicPr>
            <a:picLocks noChangeAspect="1"/>
          </p:cNvPicPr>
          <p:nvPr/>
        </p:nvPicPr>
        <p:blipFill>
          <a:blip r:embed="rId4"/>
          <a:stretch>
            <a:fillRect/>
          </a:stretch>
        </p:blipFill>
        <p:spPr>
          <a:xfrm rot="1800000">
            <a:off x="15037717" y="4549247"/>
            <a:ext cx="1270000" cy="1270000"/>
          </a:xfrm>
          <a:prstGeom prst="rect">
            <a:avLst/>
          </a:prstGeom>
        </p:spPr>
      </p:pic>
      <p:pic>
        <p:nvPicPr>
          <p:cNvPr id="47" name="Afbeelding 46">
            <a:extLst>
              <a:ext uri="{FF2B5EF4-FFF2-40B4-BE49-F238E27FC236}">
                <a16:creationId xmlns:a16="http://schemas.microsoft.com/office/drawing/2014/main" id="{572ABE18-03ED-644C-AC5E-0B41ECDD720A}"/>
              </a:ext>
            </a:extLst>
          </p:cNvPr>
          <p:cNvPicPr>
            <a:picLocks noChangeAspect="1"/>
          </p:cNvPicPr>
          <p:nvPr/>
        </p:nvPicPr>
        <p:blipFill>
          <a:blip r:embed="rId4"/>
          <a:stretch>
            <a:fillRect/>
          </a:stretch>
        </p:blipFill>
        <p:spPr>
          <a:xfrm rot="19800000" flipH="1" flipV="1">
            <a:off x="15037162" y="7666617"/>
            <a:ext cx="1270000" cy="1270000"/>
          </a:xfrm>
          <a:prstGeom prst="rect">
            <a:avLst/>
          </a:prstGeom>
        </p:spPr>
      </p:pic>
      <p:pic>
        <p:nvPicPr>
          <p:cNvPr id="48" name="Afbeelding 47">
            <a:extLst>
              <a:ext uri="{FF2B5EF4-FFF2-40B4-BE49-F238E27FC236}">
                <a16:creationId xmlns:a16="http://schemas.microsoft.com/office/drawing/2014/main" id="{4EBFCC29-EF40-A843-87F7-4A51A44B05CD}"/>
              </a:ext>
            </a:extLst>
          </p:cNvPr>
          <p:cNvPicPr>
            <a:picLocks noChangeAspect="1"/>
          </p:cNvPicPr>
          <p:nvPr/>
        </p:nvPicPr>
        <p:blipFill>
          <a:blip r:embed="rId4"/>
          <a:stretch>
            <a:fillRect/>
          </a:stretch>
        </p:blipFill>
        <p:spPr>
          <a:xfrm rot="1800000" flipH="1" flipV="1">
            <a:off x="10498162" y="7660588"/>
            <a:ext cx="1270000" cy="1270000"/>
          </a:xfrm>
          <a:prstGeom prst="rect">
            <a:avLst/>
          </a:prstGeom>
        </p:spPr>
      </p:pic>
      <p:pic>
        <p:nvPicPr>
          <p:cNvPr id="49" name="Afbeelding 48">
            <a:extLst>
              <a:ext uri="{FF2B5EF4-FFF2-40B4-BE49-F238E27FC236}">
                <a16:creationId xmlns:a16="http://schemas.microsoft.com/office/drawing/2014/main" id="{545A88B5-2685-FC46-91F6-E2D940169159}"/>
              </a:ext>
            </a:extLst>
          </p:cNvPr>
          <p:cNvPicPr>
            <a:picLocks noChangeAspect="1"/>
          </p:cNvPicPr>
          <p:nvPr/>
        </p:nvPicPr>
        <p:blipFill>
          <a:blip r:embed="rId4"/>
          <a:stretch>
            <a:fillRect/>
          </a:stretch>
        </p:blipFill>
        <p:spPr>
          <a:xfrm rot="19800000">
            <a:off x="10498161" y="4554680"/>
            <a:ext cx="1270000" cy="1270000"/>
          </a:xfrm>
          <a:prstGeom prst="rect">
            <a:avLst/>
          </a:prstGeom>
        </p:spPr>
      </p:pic>
      <p:sp>
        <p:nvSpPr>
          <p:cNvPr id="11" name="Tekstvak 10">
            <a:extLst>
              <a:ext uri="{FF2B5EF4-FFF2-40B4-BE49-F238E27FC236}">
                <a16:creationId xmlns:a16="http://schemas.microsoft.com/office/drawing/2014/main" id="{86971896-35FC-684D-BB20-CCB8F0F306E0}"/>
              </a:ext>
            </a:extLst>
          </p:cNvPr>
          <p:cNvSpPr txBox="1"/>
          <p:nvPr/>
        </p:nvSpPr>
        <p:spPr>
          <a:xfrm>
            <a:off x="12603003" y="8575621"/>
            <a:ext cx="1665842" cy="707886"/>
          </a:xfrm>
          <a:prstGeom prst="rect">
            <a:avLst/>
          </a:prstGeom>
          <a:noFill/>
        </p:spPr>
        <p:txBody>
          <a:bodyPr wrap="none" rtlCol="0">
            <a:spAutoFit/>
          </a:bodyPr>
          <a:lstStyle/>
          <a:p>
            <a:pPr algn="ctr"/>
            <a:r>
              <a:rPr lang="en-GB" sz="4000" b="1" dirty="0">
                <a:latin typeface="Verdana" panose="020B0604030504040204" pitchFamily="34" charset="0"/>
                <a:ea typeface="Verdana" panose="020B0604030504040204" pitchFamily="34" charset="0"/>
                <a:cs typeface="Verdana" panose="020B0604030504040204" pitchFamily="34" charset="0"/>
              </a:rPr>
              <a:t>DPIA</a:t>
            </a:r>
          </a:p>
        </p:txBody>
      </p:sp>
      <p:sp>
        <p:nvSpPr>
          <p:cNvPr id="21" name="object 2">
            <a:extLst>
              <a:ext uri="{FF2B5EF4-FFF2-40B4-BE49-F238E27FC236}">
                <a16:creationId xmlns:a16="http://schemas.microsoft.com/office/drawing/2014/main" id="{FAA115A9-6015-384B-AEF2-46EFEF6FDD3C}"/>
              </a:ext>
            </a:extLst>
          </p:cNvPr>
          <p:cNvSpPr/>
          <p:nvPr/>
        </p:nvSpPr>
        <p:spPr>
          <a:xfrm>
            <a:off x="161069" y="10080900"/>
            <a:ext cx="583147" cy="583147"/>
          </a:xfrm>
          <a:prstGeom prst="rect">
            <a:avLst/>
          </a:prstGeom>
          <a:blipFill>
            <a:blip r:embed="rId5"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2" name="Tekstvak 21">
            <a:extLst>
              <a:ext uri="{FF2B5EF4-FFF2-40B4-BE49-F238E27FC236}">
                <a16:creationId xmlns:a16="http://schemas.microsoft.com/office/drawing/2014/main" id="{ECB9A4C4-B924-6E41-AC81-9DE7196A5B5F}"/>
              </a:ext>
            </a:extLst>
          </p:cNvPr>
          <p:cNvSpPr txBox="1"/>
          <p:nvPr/>
        </p:nvSpPr>
        <p:spPr>
          <a:xfrm>
            <a:off x="9717574" y="1575832"/>
            <a:ext cx="1717137" cy="707886"/>
          </a:xfrm>
          <a:prstGeom prst="rect">
            <a:avLst/>
          </a:prstGeom>
          <a:noFill/>
        </p:spPr>
        <p:txBody>
          <a:bodyPr wrap="none" rtlCol="0">
            <a:spAutoFit/>
          </a:bodyPr>
          <a:lstStyle/>
          <a:p>
            <a:pPr algn="ctr"/>
            <a:r>
              <a:rPr lang="en-GB" sz="4000" b="1" dirty="0">
                <a:solidFill>
                  <a:srgbClr val="F58024"/>
                </a:solidFill>
                <a:latin typeface="Verdana" panose="020B0604030504040204" pitchFamily="34" charset="0"/>
                <a:ea typeface="Verdana" panose="020B0604030504040204" pitchFamily="34" charset="0"/>
                <a:cs typeface="Verdana" panose="020B0604030504040204" pitchFamily="34" charset="0"/>
              </a:rPr>
              <a:t>HOW?</a:t>
            </a:r>
          </a:p>
        </p:txBody>
      </p:sp>
      <p:sp>
        <p:nvSpPr>
          <p:cNvPr id="23" name="Rechthoek 22">
            <a:extLst>
              <a:ext uri="{FF2B5EF4-FFF2-40B4-BE49-F238E27FC236}">
                <a16:creationId xmlns:a16="http://schemas.microsoft.com/office/drawing/2014/main" id="{14726D42-515B-F549-8238-EFE29550E985}"/>
              </a:ext>
            </a:extLst>
          </p:cNvPr>
          <p:cNvSpPr/>
          <p:nvPr/>
        </p:nvSpPr>
        <p:spPr>
          <a:xfrm>
            <a:off x="600200" y="-215949"/>
            <a:ext cx="3967753" cy="4154984"/>
          </a:xfrm>
          <a:prstGeom prst="rect">
            <a:avLst/>
          </a:prstGeom>
        </p:spPr>
        <p:txBody>
          <a:bodyPr wrap="none">
            <a:spAutoFit/>
          </a:bodyPr>
          <a:lstStyle/>
          <a:p>
            <a:pPr>
              <a:lnSpc>
                <a:spcPct val="150000"/>
              </a:lnSpc>
            </a:pPr>
            <a:r>
              <a:rPr lang="en-GB" sz="4400" b="1" dirty="0">
                <a:latin typeface="Verdana" panose="020B0604030504040204" pitchFamily="34" charset="0"/>
                <a:ea typeface="Verdana" panose="020B0604030504040204" pitchFamily="34" charset="0"/>
                <a:cs typeface="Verdana" panose="020B0604030504040204" pitchFamily="34" charset="0"/>
              </a:rPr>
              <a:t>D</a:t>
            </a: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ata</a:t>
            </a:r>
          </a:p>
          <a:p>
            <a:pPr>
              <a:lnSpc>
                <a:spcPct val="150000"/>
              </a:lnSpc>
            </a:pPr>
            <a:r>
              <a:rPr lang="en-GB" sz="4400" b="1" dirty="0" err="1">
                <a:latin typeface="Verdana" panose="020B0604030504040204" pitchFamily="34" charset="0"/>
                <a:ea typeface="Verdana" panose="020B0604030504040204" pitchFamily="34" charset="0"/>
                <a:cs typeface="Verdana" panose="020B0604030504040204" pitchFamily="34" charset="0"/>
              </a:rPr>
              <a:t>P</a:t>
            </a:r>
            <a:r>
              <a:rPr lang="en-GB" sz="4400" b="1" dirty="0" err="1">
                <a:solidFill>
                  <a:schemeClr val="bg1"/>
                </a:solidFill>
                <a:latin typeface="Verdana" panose="020B0604030504040204" pitchFamily="34" charset="0"/>
                <a:ea typeface="Verdana" panose="020B0604030504040204" pitchFamily="34" charset="0"/>
                <a:cs typeface="Verdana" panose="020B0604030504040204" pitchFamily="34" charset="0"/>
              </a:rPr>
              <a:t>rotection </a:t>
            </a:r>
          </a:p>
          <a:p>
            <a:pPr>
              <a:lnSpc>
                <a:spcPct val="150000"/>
              </a:lnSpc>
            </a:pPr>
            <a:r>
              <a:rPr lang="en-GB" sz="4400" b="1" dirty="0">
                <a:latin typeface="Verdana" panose="020B0604030504040204" pitchFamily="34" charset="0"/>
                <a:ea typeface="Verdana" panose="020B0604030504040204" pitchFamily="34" charset="0"/>
                <a:cs typeface="Verdana" panose="020B0604030504040204" pitchFamily="34" charset="0"/>
              </a:rPr>
              <a:t>I</a:t>
            </a: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mpact </a:t>
            </a:r>
          </a:p>
          <a:p>
            <a:pPr>
              <a:lnSpc>
                <a:spcPct val="150000"/>
              </a:lnSpc>
            </a:pPr>
            <a:r>
              <a:rPr lang="en-GB" sz="4400" b="1" dirty="0">
                <a:latin typeface="Verdana" panose="020B0604030504040204" pitchFamily="34" charset="0"/>
                <a:ea typeface="Verdana" panose="020B0604030504040204" pitchFamily="34" charset="0"/>
                <a:cs typeface="Verdana" panose="020B0604030504040204" pitchFamily="34" charset="0"/>
              </a:rPr>
              <a:t>A</a:t>
            </a: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ssessment</a:t>
            </a:r>
          </a:p>
        </p:txBody>
      </p:sp>
    </p:spTree>
    <p:extLst>
      <p:ext uri="{BB962C8B-B14F-4D97-AF65-F5344CB8AC3E}">
        <p14:creationId xmlns:p14="http://schemas.microsoft.com/office/powerpoint/2010/main" val="850562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2" fill="hold" nodeType="click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wipe(right)">
                                      <p:cBhvr>
                                        <p:cTn id="21" dur="500"/>
                                        <p:tgtEl>
                                          <p:spTgt spid="47"/>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2" fill="hold" nodeType="click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wipe(right)">
                                      <p:cBhvr>
                                        <p:cTn id="34" dur="500"/>
                                        <p:tgtEl>
                                          <p:spTgt spid="48"/>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500"/>
                                        <p:tgtEl>
                                          <p:spTgt spid="33"/>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wipe(left)">
                                      <p:cBhvr>
                                        <p:cTn id="43" dur="500"/>
                                        <p:tgtEl>
                                          <p:spTgt spid="49"/>
                                        </p:tgtEl>
                                      </p:cBhvr>
                                    </p:animEffect>
                                  </p:childTnLst>
                                </p:cTn>
                              </p:par>
                            </p:childTnLst>
                          </p:cTn>
                        </p:par>
                        <p:par>
                          <p:cTn id="44" fill="hold">
                            <p:stCondLst>
                              <p:cond delay="500"/>
                            </p:stCondLst>
                            <p:childTnLst>
                              <p:par>
                                <p:cTn id="45" presetID="26" presetClass="emph" presetSubtype="0" fill="hold" grpId="1" nodeType="afterEffect">
                                  <p:stCondLst>
                                    <p:cond delay="0"/>
                                  </p:stCondLst>
                                  <p:childTnLst>
                                    <p:animEffect transition="out" filter="fade">
                                      <p:cBhvr>
                                        <p:cTn id="46" dur="500" tmFilter="0, 0; .2, .5; .8, .5; 1, 0"/>
                                        <p:tgtEl>
                                          <p:spTgt spid="30"/>
                                        </p:tgtEl>
                                      </p:cBhvr>
                                    </p:animEffect>
                                    <p:animScale>
                                      <p:cBhvr>
                                        <p:cTn id="47" dur="250" autoRev="1" fill="hold"/>
                                        <p:tgtEl>
                                          <p:spTgt spid="3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2" grpId="0" animBg="1"/>
      <p:bldP spid="31" grpId="0" animBg="1"/>
      <p:bldP spid="33" grpId="0" animBg="1"/>
      <p:bldP spid="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Afbeelding 16"/>
          <p:cNvPicPr>
            <a:picLocks noChangeAspect="1"/>
          </p:cNvPicPr>
          <p:nvPr/>
        </p:nvPicPr>
        <p:blipFill rotWithShape="1">
          <a:blip r:embed="rId3">
            <a:alphaModFix amt="30000"/>
            <a:extLst>
              <a:ext uri="{28A0092B-C50C-407E-A947-70E740481C1C}">
                <a14:useLocalDpi xmlns:a14="http://schemas.microsoft.com/office/drawing/2010/main" val="0"/>
              </a:ext>
            </a:extLst>
          </a:blip>
          <a:srcRect t="1" b="16291"/>
          <a:stretch/>
        </p:blipFill>
        <p:spPr>
          <a:xfrm>
            <a:off x="1" y="-1168"/>
            <a:ext cx="19198405" cy="10728000"/>
          </a:xfrm>
          <a:prstGeom prst="rect">
            <a:avLst/>
          </a:prstGeom>
        </p:spPr>
      </p:pic>
      <p:sp>
        <p:nvSpPr>
          <p:cNvPr id="41" name="Vrije vorm 40">
            <a:extLst>
              <a:ext uri="{FF2B5EF4-FFF2-40B4-BE49-F238E27FC236}">
                <a16:creationId xmlns:a16="http://schemas.microsoft.com/office/drawing/2014/main" id="{162D1098-E159-444B-A662-C7C10013A252}"/>
              </a:ext>
            </a:extLst>
          </p:cNvPr>
          <p:cNvSpPr/>
          <p:nvPr/>
        </p:nvSpPr>
        <p:spPr>
          <a:xfrm>
            <a:off x="2684756" y="-72301"/>
            <a:ext cx="9813011" cy="3955374"/>
          </a:xfrm>
          <a:custGeom>
            <a:avLst/>
            <a:gdLst>
              <a:gd name="connsiteX0" fmla="*/ 0 w 9241160"/>
              <a:gd name="connsiteY0" fmla="*/ 0 h 3960515"/>
              <a:gd name="connsiteX1" fmla="*/ 9241160 w 9241160"/>
              <a:gd name="connsiteY1" fmla="*/ 0 h 3960515"/>
              <a:gd name="connsiteX2" fmla="*/ 9241160 w 9241160"/>
              <a:gd name="connsiteY2" fmla="*/ 3132406 h 3960515"/>
              <a:gd name="connsiteX3" fmla="*/ 8413051 w 9241160"/>
              <a:gd name="connsiteY3" fmla="*/ 3960515 h 3960515"/>
              <a:gd name="connsiteX4" fmla="*/ 0 w 9241160"/>
              <a:gd name="connsiteY4" fmla="*/ 3960515 h 39605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41160" h="3960515">
                <a:moveTo>
                  <a:pt x="0" y="0"/>
                </a:moveTo>
                <a:lnTo>
                  <a:pt x="9241160" y="0"/>
                </a:lnTo>
                <a:lnTo>
                  <a:pt x="9241160" y="3132406"/>
                </a:lnTo>
                <a:cubicBezTo>
                  <a:pt x="9241160" y="3589758"/>
                  <a:pt x="8870403" y="3960515"/>
                  <a:pt x="8413051" y="3960515"/>
                </a:cubicBezTo>
                <a:lnTo>
                  <a:pt x="0" y="3960515"/>
                </a:lnTo>
                <a:close/>
              </a:path>
            </a:pathLst>
          </a:custGeom>
          <a:solidFill>
            <a:schemeClr val="bg1"/>
          </a:solidFill>
          <a:ln w="88900">
            <a:solidFill>
              <a:srgbClr val="F580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Vrije vorm 27">
            <a:extLst>
              <a:ext uri="{FF2B5EF4-FFF2-40B4-BE49-F238E27FC236}">
                <a16:creationId xmlns:a16="http://schemas.microsoft.com/office/drawing/2014/main" id="{A3B68584-0F68-794E-B848-F4027701E94A}"/>
              </a:ext>
            </a:extLst>
          </p:cNvPr>
          <p:cNvSpPr/>
          <p:nvPr/>
        </p:nvSpPr>
        <p:spPr>
          <a:xfrm>
            <a:off x="0" y="-72008"/>
            <a:ext cx="8654517" cy="3960515"/>
          </a:xfrm>
          <a:custGeom>
            <a:avLst/>
            <a:gdLst>
              <a:gd name="connsiteX0" fmla="*/ 0 w 9241160"/>
              <a:gd name="connsiteY0" fmla="*/ 0 h 3960515"/>
              <a:gd name="connsiteX1" fmla="*/ 9241160 w 9241160"/>
              <a:gd name="connsiteY1" fmla="*/ 0 h 3960515"/>
              <a:gd name="connsiteX2" fmla="*/ 9241160 w 9241160"/>
              <a:gd name="connsiteY2" fmla="*/ 3132406 h 3960515"/>
              <a:gd name="connsiteX3" fmla="*/ 8413051 w 9241160"/>
              <a:gd name="connsiteY3" fmla="*/ 3960515 h 3960515"/>
              <a:gd name="connsiteX4" fmla="*/ 0 w 9241160"/>
              <a:gd name="connsiteY4" fmla="*/ 3960515 h 39605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41160" h="3960515">
                <a:moveTo>
                  <a:pt x="0" y="0"/>
                </a:moveTo>
                <a:lnTo>
                  <a:pt x="9241160" y="0"/>
                </a:lnTo>
                <a:lnTo>
                  <a:pt x="9241160" y="3132406"/>
                </a:lnTo>
                <a:cubicBezTo>
                  <a:pt x="9241160" y="3589758"/>
                  <a:pt x="8870403" y="3960515"/>
                  <a:pt x="8413051" y="3960515"/>
                </a:cubicBezTo>
                <a:lnTo>
                  <a:pt x="0" y="3960515"/>
                </a:lnTo>
                <a:close/>
              </a:path>
            </a:pathLst>
          </a:custGeom>
          <a:solidFill>
            <a:srgbClr val="F58024"/>
          </a:solidFill>
          <a:ln w="88900">
            <a:solidFill>
              <a:srgbClr val="F5802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7" name="Groep 36">
            <a:extLst>
              <a:ext uri="{FF2B5EF4-FFF2-40B4-BE49-F238E27FC236}">
                <a16:creationId xmlns:a16="http://schemas.microsoft.com/office/drawing/2014/main" id="{ED97D5CA-5F6C-3A4A-BF82-480EF188078A}"/>
              </a:ext>
            </a:extLst>
          </p:cNvPr>
          <p:cNvGrpSpPr/>
          <p:nvPr/>
        </p:nvGrpSpPr>
        <p:grpSpPr>
          <a:xfrm>
            <a:off x="-5430" y="9948124"/>
            <a:ext cx="19229430" cy="848994"/>
            <a:chOff x="-5430" y="9948124"/>
            <a:chExt cx="19229430" cy="848994"/>
          </a:xfrm>
        </p:grpSpPr>
        <p:sp>
          <p:nvSpPr>
            <p:cNvPr id="38" name="bk object 16">
              <a:extLst>
                <a:ext uri="{FF2B5EF4-FFF2-40B4-BE49-F238E27FC236}">
                  <a16:creationId xmlns:a16="http://schemas.microsoft.com/office/drawing/2014/main" id="{918E16FE-8D14-7243-A22A-C794C7E573AD}"/>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39" name="bk object 16">
              <a:extLst>
                <a:ext uri="{FF2B5EF4-FFF2-40B4-BE49-F238E27FC236}">
                  <a16:creationId xmlns:a16="http://schemas.microsoft.com/office/drawing/2014/main" id="{DC26F266-5AF8-6343-B54B-6A9DD5ECFBD1}"/>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13" name="object 2">
            <a:extLst>
              <a:ext uri="{FF2B5EF4-FFF2-40B4-BE49-F238E27FC236}">
                <a16:creationId xmlns:a16="http://schemas.microsoft.com/office/drawing/2014/main" id="{AAD7FD97-5B5D-1F4E-9487-AB9351B3F141}"/>
              </a:ext>
            </a:extLst>
          </p:cNvPr>
          <p:cNvSpPr/>
          <p:nvPr/>
        </p:nvSpPr>
        <p:spPr>
          <a:xfrm>
            <a:off x="161069" y="10080900"/>
            <a:ext cx="583147" cy="583147"/>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4" name="Tekstvak 13">
            <a:extLst>
              <a:ext uri="{FF2B5EF4-FFF2-40B4-BE49-F238E27FC236}">
                <a16:creationId xmlns:a16="http://schemas.microsoft.com/office/drawing/2014/main" id="{1B7F1715-2F7C-A942-AEFA-B141FE4CD6FD}"/>
              </a:ext>
            </a:extLst>
          </p:cNvPr>
          <p:cNvSpPr txBox="1"/>
          <p:nvPr/>
        </p:nvSpPr>
        <p:spPr>
          <a:xfrm>
            <a:off x="8728522" y="1575832"/>
            <a:ext cx="3695243" cy="707886"/>
          </a:xfrm>
          <a:prstGeom prst="rect">
            <a:avLst/>
          </a:prstGeom>
          <a:noFill/>
        </p:spPr>
        <p:txBody>
          <a:bodyPr wrap="none" rtlCol="0">
            <a:spAutoFit/>
          </a:bodyPr>
          <a:lstStyle/>
          <a:p>
            <a:pPr algn="ctr"/>
            <a:r>
              <a:rPr lang="en-GB" sz="4000" b="1" dirty="0">
                <a:solidFill>
                  <a:srgbClr val="F58024"/>
                </a:solidFill>
                <a:latin typeface="Verdana" panose="020B0604030504040204" pitchFamily="34" charset="0"/>
                <a:ea typeface="Verdana" panose="020B0604030504040204" pitchFamily="34" charset="0"/>
                <a:cs typeface="Verdana" panose="020B0604030504040204" pitchFamily="34" charset="0"/>
              </a:rPr>
              <a:t>EXAMPLE</a:t>
            </a:r>
          </a:p>
        </p:txBody>
      </p:sp>
      <p:sp>
        <p:nvSpPr>
          <p:cNvPr id="16" name="Rechthoek 15">
            <a:extLst>
              <a:ext uri="{FF2B5EF4-FFF2-40B4-BE49-F238E27FC236}">
                <a16:creationId xmlns:a16="http://schemas.microsoft.com/office/drawing/2014/main" id="{14726D42-515B-F549-8238-EFE29550E985}"/>
              </a:ext>
            </a:extLst>
          </p:cNvPr>
          <p:cNvSpPr/>
          <p:nvPr/>
        </p:nvSpPr>
        <p:spPr>
          <a:xfrm>
            <a:off x="600200" y="-215949"/>
            <a:ext cx="3967753" cy="4154984"/>
          </a:xfrm>
          <a:prstGeom prst="rect">
            <a:avLst/>
          </a:prstGeom>
        </p:spPr>
        <p:txBody>
          <a:bodyPr wrap="none">
            <a:spAutoFit/>
          </a:bodyPr>
          <a:lstStyle/>
          <a:p>
            <a:pPr>
              <a:lnSpc>
                <a:spcPct val="150000"/>
              </a:lnSpc>
            </a:pPr>
            <a:r>
              <a:rPr lang="en-GB" sz="4400" b="1" dirty="0">
                <a:latin typeface="Verdana" panose="020B0604030504040204" pitchFamily="34" charset="0"/>
                <a:ea typeface="Verdana" panose="020B0604030504040204" pitchFamily="34" charset="0"/>
                <a:cs typeface="Verdana" panose="020B0604030504040204" pitchFamily="34" charset="0"/>
              </a:rPr>
              <a:t>D</a:t>
            </a: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ata</a:t>
            </a:r>
          </a:p>
          <a:p>
            <a:pPr>
              <a:lnSpc>
                <a:spcPct val="150000"/>
              </a:lnSpc>
            </a:pPr>
            <a:r>
              <a:rPr lang="en-GB" sz="4400" b="1" dirty="0" err="1">
                <a:latin typeface="Verdana" panose="020B0604030504040204" pitchFamily="34" charset="0"/>
                <a:ea typeface="Verdana" panose="020B0604030504040204" pitchFamily="34" charset="0"/>
                <a:cs typeface="Verdana" panose="020B0604030504040204" pitchFamily="34" charset="0"/>
              </a:rPr>
              <a:t>P</a:t>
            </a:r>
            <a:r>
              <a:rPr lang="en-GB" sz="4400" b="1" dirty="0" err="1">
                <a:solidFill>
                  <a:schemeClr val="bg1"/>
                </a:solidFill>
                <a:latin typeface="Verdana" panose="020B0604030504040204" pitchFamily="34" charset="0"/>
                <a:ea typeface="Verdana" panose="020B0604030504040204" pitchFamily="34" charset="0"/>
                <a:cs typeface="Verdana" panose="020B0604030504040204" pitchFamily="34" charset="0"/>
              </a:rPr>
              <a:t>rotection </a:t>
            </a:r>
          </a:p>
          <a:p>
            <a:pPr>
              <a:lnSpc>
                <a:spcPct val="150000"/>
              </a:lnSpc>
            </a:pPr>
            <a:r>
              <a:rPr lang="en-GB" sz="4400" b="1" dirty="0">
                <a:latin typeface="Verdana" panose="020B0604030504040204" pitchFamily="34" charset="0"/>
                <a:ea typeface="Verdana" panose="020B0604030504040204" pitchFamily="34" charset="0"/>
                <a:cs typeface="Verdana" panose="020B0604030504040204" pitchFamily="34" charset="0"/>
              </a:rPr>
              <a:t>I</a:t>
            </a: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mpact </a:t>
            </a:r>
          </a:p>
          <a:p>
            <a:pPr>
              <a:lnSpc>
                <a:spcPct val="150000"/>
              </a:lnSpc>
            </a:pPr>
            <a:r>
              <a:rPr lang="en-GB" sz="4400" b="1" dirty="0">
                <a:latin typeface="Verdana" panose="020B0604030504040204" pitchFamily="34" charset="0"/>
                <a:ea typeface="Verdana" panose="020B0604030504040204" pitchFamily="34" charset="0"/>
                <a:cs typeface="Verdana" panose="020B0604030504040204" pitchFamily="34" charset="0"/>
              </a:rPr>
              <a:t>A</a:t>
            </a: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ssessment</a:t>
            </a:r>
          </a:p>
        </p:txBody>
      </p:sp>
      <p:pic>
        <p:nvPicPr>
          <p:cNvPr id="3" name="Afbeelding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68552" y="4536578"/>
            <a:ext cx="13609512" cy="4722059"/>
          </a:xfrm>
          <a:prstGeom prst="rect">
            <a:avLst/>
          </a:prstGeom>
          <a:ln w="38100">
            <a:solidFill>
              <a:schemeClr val="accent6"/>
            </a:solidFill>
          </a:ln>
        </p:spPr>
      </p:pic>
    </p:spTree>
    <p:extLst>
      <p:ext uri="{BB962C8B-B14F-4D97-AF65-F5344CB8AC3E}">
        <p14:creationId xmlns:p14="http://schemas.microsoft.com/office/powerpoint/2010/main" val="3598232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 name="The London Metro Map Approach to…"/>
          <p:cNvSpPr txBox="1"/>
          <p:nvPr/>
        </p:nvSpPr>
        <p:spPr>
          <a:xfrm>
            <a:off x="2400301" y="329066"/>
            <a:ext cx="14401802" cy="698388"/>
          </a:xfrm>
          <a:prstGeom prst="rect">
            <a:avLst/>
          </a:prstGeom>
          <a:ln w="12700">
            <a:miter lim="400000"/>
          </a:ln>
          <a:extLst>
            <a:ext uri="{C572A759-6A51-4108-AA02-DFA0A04FC94B}">
              <ma14:wrappingTextBoxFlag xmlns="" xmlns:ma14="http://schemas.microsoft.com/office/mac/drawingml/2011/main" val="1"/>
            </a:ext>
          </a:extLst>
        </p:spPr>
        <p:txBody>
          <a:bodyPr lIns="56257" tIns="56257" rIns="56257" bIns="56257" anchor="ctr">
            <a:spAutoFit/>
          </a:bodyPr>
          <a:lstStyle/>
          <a:p>
            <a:pPr>
              <a:defRPr sz="1900">
                <a:solidFill>
                  <a:srgbClr val="346710"/>
                </a:solidFill>
              </a:defRPr>
            </a:pPr>
            <a:r>
              <a:rPr sz="1900"/>
              <a:t>The Privacy Impact Assessment (PIA) Route Planner for Academic Research</a:t>
            </a:r>
          </a:p>
          <a:p>
            <a:pPr>
              <a:defRPr sz="1900">
                <a:solidFill>
                  <a:srgbClr val="346710"/>
                </a:solidFill>
              </a:defRPr>
            </a:pPr>
            <a:r>
              <a:rPr sz="1900"/>
              <a:t>Inspired by Harry Beck’s London Metro Map</a:t>
            </a:r>
          </a:p>
        </p:txBody>
      </p:sp>
      <p:grpSp>
        <p:nvGrpSpPr>
          <p:cNvPr id="934" name="Group"/>
          <p:cNvGrpSpPr/>
          <p:nvPr/>
        </p:nvGrpSpPr>
        <p:grpSpPr>
          <a:xfrm>
            <a:off x="3768553" y="5043810"/>
            <a:ext cx="4950667" cy="3434517"/>
            <a:chOff x="0" y="0"/>
            <a:chExt cx="4950666" cy="3434515"/>
          </a:xfrm>
        </p:grpSpPr>
        <p:sp>
          <p:nvSpPr>
            <p:cNvPr id="932" name="Connection Line"/>
            <p:cNvSpPr/>
            <p:nvPr/>
          </p:nvSpPr>
          <p:spPr>
            <a:xfrm>
              <a:off x="0" y="0"/>
              <a:ext cx="4555226" cy="256963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2546" y="20225"/>
                    <a:pt x="5346" y="13025"/>
                    <a:pt x="0" y="0"/>
                  </a:cubicBezTo>
                </a:path>
              </a:pathLst>
            </a:custGeom>
            <a:noFill/>
            <a:ln w="63500" cap="flat">
              <a:solidFill>
                <a:srgbClr val="929292"/>
              </a:solidFill>
              <a:prstDash val="solid"/>
              <a:miter lim="400000"/>
              <a:tailEnd type="triangle" w="med" len="med"/>
            </a:ln>
            <a:effectLst/>
          </p:spPr>
          <p:txBody>
            <a:bodyPr wrap="square" lIns="45719" tIns="45719" rIns="45719" bIns="45719" numCol="1" anchor="t">
              <a:noAutofit/>
            </a:bodyPr>
            <a:lstStyle/>
            <a:p>
              <a:pPr>
                <a:defRPr sz="1900"/>
              </a:pPr>
              <a:endParaRPr sz="1900"/>
            </a:p>
          </p:txBody>
        </p:sp>
        <p:sp>
          <p:nvSpPr>
            <p:cNvPr id="933" name="Re-design Research"/>
            <p:cNvSpPr txBox="1"/>
            <p:nvPr/>
          </p:nvSpPr>
          <p:spPr>
            <a:xfrm>
              <a:off x="3520154" y="3120847"/>
              <a:ext cx="1430512" cy="3136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57" tIns="56257" rIns="56257" bIns="56257" numCol="1" anchor="ctr">
              <a:spAutoFit/>
            </a:bodyPr>
            <a:lstStyle>
              <a:lvl1pPr>
                <a:defRPr sz="1300">
                  <a:latin typeface="Gill Sans"/>
                  <a:ea typeface="Gill Sans"/>
                  <a:cs typeface="Gill Sans"/>
                  <a:sym typeface="Gill Sans"/>
                </a:defRPr>
              </a:lvl1pPr>
            </a:lstStyle>
            <a:p>
              <a:r>
                <a:t>Re-design Research</a:t>
              </a:r>
            </a:p>
          </p:txBody>
        </p:sp>
      </p:grpSp>
      <p:grpSp>
        <p:nvGrpSpPr>
          <p:cNvPr id="938" name="Group"/>
          <p:cNvGrpSpPr/>
          <p:nvPr/>
        </p:nvGrpSpPr>
        <p:grpSpPr>
          <a:xfrm>
            <a:off x="8708295" y="4101834"/>
            <a:ext cx="1940635" cy="903946"/>
            <a:chOff x="0" y="-10103"/>
            <a:chExt cx="1940634" cy="903945"/>
          </a:xfrm>
        </p:grpSpPr>
        <p:sp>
          <p:nvSpPr>
            <p:cNvPr id="935" name="No high risk…"/>
            <p:cNvSpPr txBox="1"/>
            <p:nvPr/>
          </p:nvSpPr>
          <p:spPr>
            <a:xfrm>
              <a:off x="991856" y="-10103"/>
              <a:ext cx="948778" cy="5137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57" tIns="56257" rIns="56257" bIns="56257" numCol="1" anchor="ctr">
              <a:spAutoFit/>
            </a:bodyPr>
            <a:lstStyle/>
            <a:p>
              <a:pPr>
                <a:defRPr sz="1300">
                  <a:latin typeface="Gill Sans"/>
                  <a:ea typeface="Gill Sans"/>
                  <a:cs typeface="Gill Sans"/>
                  <a:sym typeface="Gill Sans"/>
                </a:defRPr>
              </a:pPr>
              <a:r>
                <a:rPr sz="1300"/>
                <a:t>No high risk</a:t>
              </a:r>
              <a:endParaRPr sz="1200"/>
            </a:p>
            <a:p>
              <a:pPr>
                <a:defRPr sz="1300">
                  <a:latin typeface="Gill Sans"/>
                  <a:ea typeface="Gill Sans"/>
                  <a:cs typeface="Gill Sans"/>
                  <a:sym typeface="Gill Sans"/>
                </a:defRPr>
              </a:pPr>
              <a:r>
                <a:rPr sz="1300"/>
                <a:t>processing</a:t>
              </a:r>
            </a:p>
          </p:txBody>
        </p:sp>
        <p:sp>
          <p:nvSpPr>
            <p:cNvPr id="936" name="Circle"/>
            <p:cNvSpPr/>
            <p:nvPr/>
          </p:nvSpPr>
          <p:spPr>
            <a:xfrm>
              <a:off x="1327269" y="542233"/>
              <a:ext cx="351609" cy="351609"/>
            </a:xfrm>
            <a:prstGeom prst="ellipse">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sp>
          <p:nvSpPr>
            <p:cNvPr id="937" name="Line"/>
            <p:cNvSpPr/>
            <p:nvPr/>
          </p:nvSpPr>
          <p:spPr>
            <a:xfrm>
              <a:off x="0" y="734972"/>
              <a:ext cx="1311411" cy="2"/>
            </a:xfrm>
            <a:prstGeom prst="line">
              <a:avLst/>
            </a:prstGeom>
            <a:noFill/>
            <a:ln w="63500" cap="flat">
              <a:solidFill>
                <a:schemeClr val="accent6"/>
              </a:solidFill>
              <a:prstDash val="solid"/>
              <a:miter lim="400000"/>
              <a:tailEnd type="triangle" w="med" len="med"/>
            </a:ln>
            <a:effectLst/>
          </p:spPr>
          <p:txBody>
            <a:bodyPr wrap="square" lIns="45719" tIns="45719" rIns="45719" bIns="45719" numCol="1" anchor="t">
              <a:noAutofit/>
            </a:bodyPr>
            <a:lstStyle/>
            <a:p>
              <a:endParaRPr/>
            </a:p>
          </p:txBody>
        </p:sp>
      </p:grpSp>
      <p:sp>
        <p:nvSpPr>
          <p:cNvPr id="939" name="Connection Line"/>
          <p:cNvSpPr/>
          <p:nvPr/>
        </p:nvSpPr>
        <p:spPr>
          <a:xfrm>
            <a:off x="11754098" y="5384182"/>
            <a:ext cx="1482676" cy="89275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1958" y="19403"/>
                  <a:pt x="19158" y="12203"/>
                  <a:pt x="21600" y="0"/>
                </a:cubicBezTo>
              </a:path>
            </a:pathLst>
          </a:custGeom>
          <a:ln w="63500">
            <a:solidFill>
              <a:schemeClr val="accent1"/>
            </a:solidFill>
            <a:miter lim="400000"/>
            <a:tailEnd type="triangle"/>
          </a:ln>
        </p:spPr>
        <p:txBody>
          <a:bodyPr lIns="45719" rIns="45719"/>
          <a:lstStyle/>
          <a:p>
            <a:pPr>
              <a:defRPr sz="1900"/>
            </a:pPr>
            <a:endParaRPr sz="1900"/>
          </a:p>
        </p:txBody>
      </p:sp>
      <p:sp>
        <p:nvSpPr>
          <p:cNvPr id="940" name="Connection Line"/>
          <p:cNvSpPr/>
          <p:nvPr/>
        </p:nvSpPr>
        <p:spPr>
          <a:xfrm>
            <a:off x="8520676" y="6276931"/>
            <a:ext cx="3163102" cy="1344943"/>
          </a:xfrm>
          <a:custGeom>
            <a:avLst/>
            <a:gdLst/>
            <a:ahLst/>
            <a:cxnLst>
              <a:cxn ang="0">
                <a:pos x="wd2" y="hd2"/>
              </a:cxn>
              <a:cxn ang="5400000">
                <a:pos x="wd2" y="hd2"/>
              </a:cxn>
              <a:cxn ang="10800000">
                <a:pos x="wd2" y="hd2"/>
              </a:cxn>
              <a:cxn ang="16200000">
                <a:pos x="wd2" y="hd2"/>
              </a:cxn>
            </a:cxnLst>
            <a:rect l="0" t="0" r="r" b="b"/>
            <a:pathLst>
              <a:path w="21600" h="20559" extrusionOk="0">
                <a:moveTo>
                  <a:pt x="0" y="20431"/>
                </a:moveTo>
                <a:cubicBezTo>
                  <a:pt x="9632" y="21600"/>
                  <a:pt x="16832" y="14790"/>
                  <a:pt x="21600" y="0"/>
                </a:cubicBezTo>
              </a:path>
            </a:pathLst>
          </a:custGeom>
          <a:ln w="63500">
            <a:solidFill>
              <a:srgbClr val="929292"/>
            </a:solidFill>
            <a:miter lim="400000"/>
            <a:headEnd type="triangle"/>
          </a:ln>
        </p:spPr>
        <p:txBody>
          <a:bodyPr lIns="45719" rIns="45719"/>
          <a:lstStyle/>
          <a:p>
            <a:pPr>
              <a:defRPr sz="1900"/>
            </a:pPr>
            <a:endParaRPr sz="1900"/>
          </a:p>
        </p:txBody>
      </p:sp>
      <p:grpSp>
        <p:nvGrpSpPr>
          <p:cNvPr id="944" name="Group"/>
          <p:cNvGrpSpPr/>
          <p:nvPr/>
        </p:nvGrpSpPr>
        <p:grpSpPr>
          <a:xfrm>
            <a:off x="8323775" y="7613439"/>
            <a:ext cx="1817148" cy="1979546"/>
            <a:chOff x="0" y="0"/>
            <a:chExt cx="1817147" cy="1979544"/>
          </a:xfrm>
        </p:grpSpPr>
        <p:sp>
          <p:nvSpPr>
            <p:cNvPr id="941" name="Circle"/>
            <p:cNvSpPr/>
            <p:nvPr/>
          </p:nvSpPr>
          <p:spPr>
            <a:xfrm>
              <a:off x="1261732" y="1340431"/>
              <a:ext cx="351609" cy="351609"/>
            </a:xfrm>
            <a:prstGeom prst="ellipse">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sp>
          <p:nvSpPr>
            <p:cNvPr id="942" name="Stop Research"/>
            <p:cNvSpPr txBox="1"/>
            <p:nvPr/>
          </p:nvSpPr>
          <p:spPr>
            <a:xfrm>
              <a:off x="734487" y="1665876"/>
              <a:ext cx="1082660" cy="3136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57" tIns="56257" rIns="56257" bIns="56257" numCol="1" anchor="ctr">
              <a:spAutoFit/>
            </a:bodyPr>
            <a:lstStyle>
              <a:lvl1pPr>
                <a:defRPr sz="1300">
                  <a:latin typeface="Gill Sans"/>
                  <a:ea typeface="Gill Sans"/>
                  <a:cs typeface="Gill Sans"/>
                  <a:sym typeface="Gill Sans"/>
                </a:defRPr>
              </a:lvl1pPr>
            </a:lstStyle>
            <a:p>
              <a:r>
                <a:t>Stop Research</a:t>
              </a:r>
            </a:p>
          </p:txBody>
        </p:sp>
        <p:sp>
          <p:nvSpPr>
            <p:cNvPr id="943" name="Connection Line"/>
            <p:cNvSpPr/>
            <p:nvPr/>
          </p:nvSpPr>
          <p:spPr>
            <a:xfrm>
              <a:off x="0" y="0"/>
              <a:ext cx="1367013" cy="13174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0622" y="4716"/>
                    <a:pt x="17822" y="11916"/>
                    <a:pt x="21600" y="21600"/>
                  </a:cubicBezTo>
                </a:path>
              </a:pathLst>
            </a:custGeom>
            <a:noFill/>
            <a:ln w="63500" cap="flat">
              <a:solidFill>
                <a:srgbClr val="FF2600"/>
              </a:solidFill>
              <a:prstDash val="solid"/>
              <a:miter lim="400000"/>
              <a:tailEnd type="triangle" w="med" len="med"/>
            </a:ln>
            <a:effectLst/>
          </p:spPr>
          <p:txBody>
            <a:bodyPr wrap="square" lIns="45719" tIns="45719" rIns="45719" bIns="45719" numCol="1" anchor="t">
              <a:noAutofit/>
            </a:bodyPr>
            <a:lstStyle/>
            <a:p>
              <a:pPr>
                <a:defRPr sz="1900"/>
              </a:pPr>
              <a:endParaRPr sz="1900"/>
            </a:p>
          </p:txBody>
        </p:sp>
      </p:grpSp>
      <p:sp>
        <p:nvSpPr>
          <p:cNvPr id="945" name="Connection Line"/>
          <p:cNvSpPr/>
          <p:nvPr/>
        </p:nvSpPr>
        <p:spPr>
          <a:xfrm>
            <a:off x="9958210" y="6361315"/>
            <a:ext cx="1767761" cy="266990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2209" y="17001"/>
                  <a:pt x="19409" y="9801"/>
                  <a:pt x="21600" y="0"/>
                </a:cubicBezTo>
              </a:path>
            </a:pathLst>
          </a:custGeom>
          <a:ln w="63500">
            <a:solidFill>
              <a:srgbClr val="FF2600"/>
            </a:solidFill>
            <a:miter lim="400000"/>
            <a:headEnd type="triangle"/>
          </a:ln>
        </p:spPr>
        <p:txBody>
          <a:bodyPr lIns="45719" rIns="45719"/>
          <a:lstStyle/>
          <a:p>
            <a:pPr>
              <a:defRPr sz="1900"/>
            </a:pPr>
            <a:endParaRPr sz="1900"/>
          </a:p>
        </p:txBody>
      </p:sp>
      <p:grpSp>
        <p:nvGrpSpPr>
          <p:cNvPr id="955" name="Group"/>
          <p:cNvGrpSpPr/>
          <p:nvPr/>
        </p:nvGrpSpPr>
        <p:grpSpPr>
          <a:xfrm>
            <a:off x="10201120" y="5928095"/>
            <a:ext cx="3393065" cy="1187198"/>
            <a:chOff x="0" y="0"/>
            <a:chExt cx="3393063" cy="1187197"/>
          </a:xfrm>
        </p:grpSpPr>
        <p:sp>
          <p:nvSpPr>
            <p:cNvPr id="946" name="Prior consultation…"/>
            <p:cNvSpPr txBox="1"/>
            <p:nvPr/>
          </p:nvSpPr>
          <p:spPr>
            <a:xfrm>
              <a:off x="1823925" y="473421"/>
              <a:ext cx="1569138" cy="7137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57" tIns="56257" rIns="56257" bIns="56257" numCol="1" anchor="ctr">
              <a:spAutoFit/>
            </a:bodyPr>
            <a:lstStyle/>
            <a:p>
              <a:pPr>
                <a:defRPr sz="1300">
                  <a:latin typeface="Gill Sans"/>
                  <a:ea typeface="Gill Sans"/>
                  <a:cs typeface="Gill Sans"/>
                  <a:sym typeface="Gill Sans"/>
                </a:defRPr>
              </a:pPr>
              <a:r>
                <a:rPr sz="1300"/>
                <a:t>Prior consultation </a:t>
              </a:r>
              <a:endParaRPr sz="1200"/>
            </a:p>
            <a:p>
              <a:pPr>
                <a:defRPr sz="1300">
                  <a:latin typeface="Gill Sans"/>
                  <a:ea typeface="Gill Sans"/>
                  <a:cs typeface="Gill Sans"/>
                  <a:sym typeface="Gill Sans"/>
                </a:defRPr>
              </a:pPr>
              <a:r>
                <a:rPr sz="1300"/>
                <a:t>with the national</a:t>
              </a:r>
              <a:endParaRPr sz="1200"/>
            </a:p>
            <a:p>
              <a:pPr>
                <a:defRPr sz="1300">
                  <a:latin typeface="Gill Sans"/>
                  <a:ea typeface="Gill Sans"/>
                  <a:cs typeface="Gill Sans"/>
                  <a:sym typeface="Gill Sans"/>
                </a:defRPr>
              </a:pPr>
              <a:r>
                <a:rPr sz="1300"/>
                <a:t>supervisory authority</a:t>
              </a:r>
            </a:p>
          </p:txBody>
        </p:sp>
        <p:grpSp>
          <p:nvGrpSpPr>
            <p:cNvPr id="953" name="Group"/>
            <p:cNvGrpSpPr/>
            <p:nvPr/>
          </p:nvGrpSpPr>
          <p:grpSpPr>
            <a:xfrm>
              <a:off x="1306854" y="0"/>
              <a:ext cx="351609" cy="697672"/>
              <a:chOff x="0" y="0"/>
              <a:chExt cx="351607" cy="697671"/>
            </a:xfrm>
          </p:grpSpPr>
          <p:sp>
            <p:nvSpPr>
              <p:cNvPr id="947" name="Circle"/>
              <p:cNvSpPr/>
              <p:nvPr/>
            </p:nvSpPr>
            <p:spPr>
              <a:xfrm>
                <a:off x="0" y="0"/>
                <a:ext cx="351608" cy="351608"/>
              </a:xfrm>
              <a:prstGeom prst="ellipse">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sp>
            <p:nvSpPr>
              <p:cNvPr id="948" name="Circle"/>
              <p:cNvSpPr/>
              <p:nvPr/>
            </p:nvSpPr>
            <p:spPr>
              <a:xfrm>
                <a:off x="0" y="346063"/>
                <a:ext cx="351608" cy="351609"/>
              </a:xfrm>
              <a:prstGeom prst="ellipse">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grpSp>
            <p:nvGrpSpPr>
              <p:cNvPr id="952" name="Group"/>
              <p:cNvGrpSpPr/>
              <p:nvPr/>
            </p:nvGrpSpPr>
            <p:grpSpPr>
              <a:xfrm>
                <a:off x="-1" y="43681"/>
                <a:ext cx="351609" cy="604766"/>
                <a:chOff x="0" y="0"/>
                <a:chExt cx="351607" cy="604765"/>
              </a:xfrm>
            </p:grpSpPr>
            <p:sp>
              <p:nvSpPr>
                <p:cNvPr id="949" name="Square"/>
                <p:cNvSpPr/>
                <p:nvPr/>
              </p:nvSpPr>
              <p:spPr>
                <a:xfrm>
                  <a:off x="-1" y="133611"/>
                  <a:ext cx="351609" cy="351609"/>
                </a:xfrm>
                <a:prstGeom prst="rect">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sp>
              <p:nvSpPr>
                <p:cNvPr id="950" name="Circle"/>
                <p:cNvSpPr/>
                <p:nvPr/>
              </p:nvSpPr>
              <p:spPr>
                <a:xfrm>
                  <a:off x="35160" y="-1"/>
                  <a:ext cx="281287" cy="281288"/>
                </a:xfrm>
                <a:prstGeom prst="ellipse">
                  <a:avLst/>
                </a:prstGeom>
                <a:solidFill>
                  <a:srgbClr val="FFFFFF"/>
                </a:solidFill>
                <a:ln w="12700" cap="flat">
                  <a:noFill/>
                  <a:miter lim="400000"/>
                </a:ln>
                <a:effectLst/>
              </p:spPr>
              <p:txBody>
                <a:bodyPr wrap="square" lIns="45719" tIns="45719" rIns="45719" bIns="45719" numCol="1" anchor="ctr">
                  <a:noAutofit/>
                </a:bodyPr>
                <a:lstStyle/>
                <a:p>
                  <a:pPr>
                    <a:defRPr sz="2400">
                      <a:solidFill>
                        <a:srgbClr val="FFFFFF"/>
                      </a:solidFill>
                    </a:defRPr>
                  </a:pPr>
                  <a:endParaRPr sz="2400"/>
                </a:p>
              </p:txBody>
            </p:sp>
            <p:sp>
              <p:nvSpPr>
                <p:cNvPr id="951" name="Circle"/>
                <p:cNvSpPr/>
                <p:nvPr/>
              </p:nvSpPr>
              <p:spPr>
                <a:xfrm>
                  <a:off x="35160" y="323479"/>
                  <a:ext cx="281287" cy="281287"/>
                </a:xfrm>
                <a:prstGeom prst="ellipse">
                  <a:avLst/>
                </a:prstGeom>
                <a:solidFill>
                  <a:srgbClr val="FFFFFF"/>
                </a:solidFill>
                <a:ln w="12700" cap="flat">
                  <a:noFill/>
                  <a:miter lim="400000"/>
                </a:ln>
                <a:effectLst/>
              </p:spPr>
              <p:txBody>
                <a:bodyPr wrap="square" lIns="45719" tIns="45719" rIns="45719" bIns="45719" numCol="1" anchor="ctr">
                  <a:noAutofit/>
                </a:bodyPr>
                <a:lstStyle/>
                <a:p>
                  <a:pPr>
                    <a:defRPr sz="2400">
                      <a:solidFill>
                        <a:srgbClr val="FFFFFF"/>
                      </a:solidFill>
                    </a:defRPr>
                  </a:pPr>
                  <a:endParaRPr sz="2400"/>
                </a:p>
              </p:txBody>
            </p:sp>
          </p:grpSp>
        </p:grpSp>
        <p:sp>
          <p:nvSpPr>
            <p:cNvPr id="954" name="Connection Line"/>
            <p:cNvSpPr/>
            <p:nvPr/>
          </p:nvSpPr>
          <p:spPr>
            <a:xfrm>
              <a:off x="0" y="8024"/>
              <a:ext cx="1271696" cy="353605"/>
            </a:xfrm>
            <a:custGeom>
              <a:avLst/>
              <a:gdLst/>
              <a:ahLst/>
              <a:cxnLst>
                <a:cxn ang="0">
                  <a:pos x="wd2" y="hd2"/>
                </a:cxn>
                <a:cxn ang="5400000">
                  <a:pos x="wd2" y="hd2"/>
                </a:cxn>
                <a:cxn ang="10800000">
                  <a:pos x="wd2" y="hd2"/>
                </a:cxn>
                <a:cxn ang="16200000">
                  <a:pos x="wd2" y="hd2"/>
                </a:cxn>
              </a:cxnLst>
              <a:rect l="0" t="0" r="r" b="b"/>
              <a:pathLst>
                <a:path w="21600" h="21322" extrusionOk="0">
                  <a:moveTo>
                    <a:pt x="0" y="0"/>
                  </a:moveTo>
                  <a:cubicBezTo>
                    <a:pt x="7245" y="14495"/>
                    <a:pt x="14445" y="21600"/>
                    <a:pt x="21600" y="21314"/>
                  </a:cubicBezTo>
                </a:path>
              </a:pathLst>
            </a:custGeom>
            <a:noFill/>
            <a:ln w="63500" cap="flat">
              <a:solidFill>
                <a:schemeClr val="accent1"/>
              </a:solidFill>
              <a:prstDash val="solid"/>
              <a:miter lim="400000"/>
              <a:tailEnd type="triangle" w="med" len="med"/>
            </a:ln>
            <a:effectLst/>
          </p:spPr>
          <p:txBody>
            <a:bodyPr wrap="square" lIns="45719" tIns="45719" rIns="45719" bIns="45719" numCol="1" anchor="t">
              <a:noAutofit/>
            </a:bodyPr>
            <a:lstStyle/>
            <a:p>
              <a:pPr>
                <a:defRPr sz="1900"/>
              </a:pPr>
              <a:endParaRPr sz="1900"/>
            </a:p>
          </p:txBody>
        </p:sp>
      </p:grpSp>
      <p:grpSp>
        <p:nvGrpSpPr>
          <p:cNvPr id="965" name="Group"/>
          <p:cNvGrpSpPr/>
          <p:nvPr/>
        </p:nvGrpSpPr>
        <p:grpSpPr>
          <a:xfrm>
            <a:off x="6428083" y="4837133"/>
            <a:ext cx="2611863" cy="3125144"/>
            <a:chOff x="0" y="0"/>
            <a:chExt cx="2611862" cy="3125143"/>
          </a:xfrm>
        </p:grpSpPr>
        <p:sp>
          <p:nvSpPr>
            <p:cNvPr id="956" name="Connection Line"/>
            <p:cNvSpPr/>
            <p:nvPr/>
          </p:nvSpPr>
          <p:spPr>
            <a:xfrm>
              <a:off x="0" y="0"/>
              <a:ext cx="1677701" cy="25934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9218" y="17146"/>
                    <a:pt x="2018" y="9946"/>
                    <a:pt x="0" y="0"/>
                  </a:cubicBezTo>
                </a:path>
              </a:pathLst>
            </a:custGeom>
            <a:noFill/>
            <a:ln w="63500" cap="flat">
              <a:solidFill>
                <a:srgbClr val="FF2600"/>
              </a:solidFill>
              <a:prstDash val="solid"/>
              <a:miter lim="400000"/>
              <a:headEnd type="triangle" w="med" len="med"/>
            </a:ln>
            <a:effectLst/>
          </p:spPr>
          <p:txBody>
            <a:bodyPr wrap="square" lIns="45719" tIns="45719" rIns="45719" bIns="45719" numCol="1" anchor="t">
              <a:noAutofit/>
            </a:bodyPr>
            <a:lstStyle/>
            <a:p>
              <a:pPr>
                <a:defRPr sz="1900"/>
              </a:pPr>
              <a:endParaRPr sz="1900"/>
            </a:p>
          </p:txBody>
        </p:sp>
        <p:sp>
          <p:nvSpPr>
            <p:cNvPr id="957" name="No legal ground…"/>
            <p:cNvSpPr txBox="1"/>
            <p:nvPr/>
          </p:nvSpPr>
          <p:spPr>
            <a:xfrm>
              <a:off x="1367299" y="1704978"/>
              <a:ext cx="1244563" cy="51372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57" tIns="56257" rIns="56257" bIns="56257" numCol="1" anchor="ctr">
              <a:spAutoFit/>
            </a:bodyPr>
            <a:lstStyle/>
            <a:p>
              <a:pPr>
                <a:defRPr sz="1300">
                  <a:latin typeface="Gill Sans"/>
                  <a:ea typeface="Gill Sans"/>
                  <a:cs typeface="Gill Sans"/>
                  <a:sym typeface="Gill Sans"/>
                </a:defRPr>
              </a:pPr>
              <a:r>
                <a:rPr sz="1300"/>
                <a:t>No legal ground </a:t>
              </a:r>
              <a:endParaRPr sz="1200"/>
            </a:p>
            <a:p>
              <a:pPr>
                <a:defRPr sz="1300">
                  <a:latin typeface="Gill Sans"/>
                  <a:ea typeface="Gill Sans"/>
                  <a:cs typeface="Gill Sans"/>
                  <a:sym typeface="Gill Sans"/>
                </a:defRPr>
              </a:pPr>
              <a:r>
                <a:rPr sz="1300"/>
                <a:t>for processing</a:t>
              </a:r>
            </a:p>
          </p:txBody>
        </p:sp>
        <p:grpSp>
          <p:nvGrpSpPr>
            <p:cNvPr id="964" name="Group"/>
            <p:cNvGrpSpPr/>
            <p:nvPr/>
          </p:nvGrpSpPr>
          <p:grpSpPr>
            <a:xfrm>
              <a:off x="1719891" y="2427471"/>
              <a:ext cx="351609" cy="697672"/>
              <a:chOff x="0" y="0"/>
              <a:chExt cx="351607" cy="697671"/>
            </a:xfrm>
          </p:grpSpPr>
          <p:sp>
            <p:nvSpPr>
              <p:cNvPr id="958" name="Circle"/>
              <p:cNvSpPr/>
              <p:nvPr/>
            </p:nvSpPr>
            <p:spPr>
              <a:xfrm>
                <a:off x="0" y="0"/>
                <a:ext cx="351608" cy="351609"/>
              </a:xfrm>
              <a:prstGeom prst="ellipse">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sp>
            <p:nvSpPr>
              <p:cNvPr id="959" name="Circle"/>
              <p:cNvSpPr/>
              <p:nvPr/>
            </p:nvSpPr>
            <p:spPr>
              <a:xfrm>
                <a:off x="0" y="346063"/>
                <a:ext cx="351608" cy="351609"/>
              </a:xfrm>
              <a:prstGeom prst="ellipse">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grpSp>
            <p:nvGrpSpPr>
              <p:cNvPr id="963" name="Group"/>
              <p:cNvGrpSpPr/>
              <p:nvPr/>
            </p:nvGrpSpPr>
            <p:grpSpPr>
              <a:xfrm>
                <a:off x="-1" y="43681"/>
                <a:ext cx="351609" cy="604766"/>
                <a:chOff x="0" y="0"/>
                <a:chExt cx="351607" cy="604765"/>
              </a:xfrm>
            </p:grpSpPr>
            <p:sp>
              <p:nvSpPr>
                <p:cNvPr id="960" name="Square"/>
                <p:cNvSpPr/>
                <p:nvPr/>
              </p:nvSpPr>
              <p:spPr>
                <a:xfrm>
                  <a:off x="-1" y="133610"/>
                  <a:ext cx="351609" cy="351608"/>
                </a:xfrm>
                <a:prstGeom prst="rect">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sp>
              <p:nvSpPr>
                <p:cNvPr id="961" name="Circle"/>
                <p:cNvSpPr/>
                <p:nvPr/>
              </p:nvSpPr>
              <p:spPr>
                <a:xfrm>
                  <a:off x="35160" y="-1"/>
                  <a:ext cx="281287" cy="281287"/>
                </a:xfrm>
                <a:prstGeom prst="ellipse">
                  <a:avLst/>
                </a:prstGeom>
                <a:solidFill>
                  <a:srgbClr val="FFFFFF"/>
                </a:solidFill>
                <a:ln w="12700" cap="flat">
                  <a:noFill/>
                  <a:miter lim="400000"/>
                </a:ln>
                <a:effectLst/>
              </p:spPr>
              <p:txBody>
                <a:bodyPr wrap="square" lIns="45719" tIns="45719" rIns="45719" bIns="45719" numCol="1" anchor="ctr">
                  <a:noAutofit/>
                </a:bodyPr>
                <a:lstStyle/>
                <a:p>
                  <a:pPr>
                    <a:defRPr sz="2400">
                      <a:solidFill>
                        <a:srgbClr val="FFFFFF"/>
                      </a:solidFill>
                    </a:defRPr>
                  </a:pPr>
                  <a:endParaRPr sz="2400"/>
                </a:p>
              </p:txBody>
            </p:sp>
            <p:sp>
              <p:nvSpPr>
                <p:cNvPr id="962" name="Circle"/>
                <p:cNvSpPr/>
                <p:nvPr/>
              </p:nvSpPr>
              <p:spPr>
                <a:xfrm>
                  <a:off x="35160" y="323479"/>
                  <a:ext cx="281287" cy="281287"/>
                </a:xfrm>
                <a:prstGeom prst="ellipse">
                  <a:avLst/>
                </a:prstGeom>
                <a:solidFill>
                  <a:srgbClr val="FFFFFF"/>
                </a:solidFill>
                <a:ln w="12700" cap="flat">
                  <a:noFill/>
                  <a:miter lim="400000"/>
                </a:ln>
                <a:effectLst/>
              </p:spPr>
              <p:txBody>
                <a:bodyPr wrap="square" lIns="45719" tIns="45719" rIns="45719" bIns="45719" numCol="1" anchor="ctr">
                  <a:noAutofit/>
                </a:bodyPr>
                <a:lstStyle/>
                <a:p>
                  <a:pPr>
                    <a:defRPr sz="2400">
                      <a:solidFill>
                        <a:srgbClr val="FFFFFF"/>
                      </a:solidFill>
                    </a:defRPr>
                  </a:pPr>
                  <a:endParaRPr sz="2400"/>
                </a:p>
              </p:txBody>
            </p:sp>
          </p:grpSp>
        </p:grpSp>
      </p:grpSp>
      <p:grpSp>
        <p:nvGrpSpPr>
          <p:cNvPr id="975" name="Group"/>
          <p:cNvGrpSpPr/>
          <p:nvPr/>
        </p:nvGrpSpPr>
        <p:grpSpPr>
          <a:xfrm>
            <a:off x="6113058" y="2291819"/>
            <a:ext cx="6730583" cy="1136123"/>
            <a:chOff x="0" y="-5326"/>
            <a:chExt cx="6730582" cy="1136122"/>
          </a:xfrm>
        </p:grpSpPr>
        <p:sp>
          <p:nvSpPr>
            <p:cNvPr id="966" name="Line"/>
            <p:cNvSpPr/>
            <p:nvPr/>
          </p:nvSpPr>
          <p:spPr>
            <a:xfrm>
              <a:off x="0" y="608447"/>
              <a:ext cx="6308825" cy="2"/>
            </a:xfrm>
            <a:prstGeom prst="line">
              <a:avLst/>
            </a:prstGeom>
            <a:noFill/>
            <a:ln w="63500" cap="flat">
              <a:solidFill>
                <a:srgbClr val="346710"/>
              </a:solidFill>
              <a:prstDash val="solid"/>
              <a:miter lim="400000"/>
              <a:tailEnd type="triangle" w="med" len="med"/>
            </a:ln>
            <a:effectLst/>
          </p:spPr>
          <p:txBody>
            <a:bodyPr wrap="square" lIns="45719" tIns="45719" rIns="45719" bIns="45719" numCol="1" anchor="t">
              <a:noAutofit/>
            </a:bodyPr>
            <a:lstStyle/>
            <a:p>
              <a:endParaRPr/>
            </a:p>
          </p:txBody>
        </p:sp>
        <p:sp>
          <p:nvSpPr>
            <p:cNvPr id="967" name="Conduct Research"/>
            <p:cNvSpPr txBox="1"/>
            <p:nvPr/>
          </p:nvSpPr>
          <p:spPr>
            <a:xfrm>
              <a:off x="5364190" y="-5326"/>
              <a:ext cx="1366392" cy="3136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57" tIns="56257" rIns="56257" bIns="56257" numCol="1" anchor="ctr">
              <a:spAutoFit/>
            </a:bodyPr>
            <a:lstStyle>
              <a:lvl1pPr>
                <a:defRPr sz="1300">
                  <a:latin typeface="Gill Sans"/>
                  <a:ea typeface="Gill Sans"/>
                  <a:cs typeface="Gill Sans"/>
                  <a:sym typeface="Gill Sans"/>
                </a:defRPr>
              </a:lvl1pPr>
            </a:lstStyle>
            <a:p>
              <a:r>
                <a:t>Conduct Research</a:t>
              </a:r>
            </a:p>
          </p:txBody>
        </p:sp>
        <p:grpSp>
          <p:nvGrpSpPr>
            <p:cNvPr id="974" name="Group"/>
            <p:cNvGrpSpPr/>
            <p:nvPr/>
          </p:nvGrpSpPr>
          <p:grpSpPr>
            <a:xfrm>
              <a:off x="6278064" y="433123"/>
              <a:ext cx="351609" cy="697673"/>
              <a:chOff x="0" y="0"/>
              <a:chExt cx="351607" cy="697671"/>
            </a:xfrm>
          </p:grpSpPr>
          <p:sp>
            <p:nvSpPr>
              <p:cNvPr id="968" name="Circle"/>
              <p:cNvSpPr/>
              <p:nvPr/>
            </p:nvSpPr>
            <p:spPr>
              <a:xfrm>
                <a:off x="0" y="0"/>
                <a:ext cx="351608" cy="351609"/>
              </a:xfrm>
              <a:prstGeom prst="ellipse">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sp>
            <p:nvSpPr>
              <p:cNvPr id="969" name="Circle"/>
              <p:cNvSpPr/>
              <p:nvPr/>
            </p:nvSpPr>
            <p:spPr>
              <a:xfrm>
                <a:off x="0" y="346063"/>
                <a:ext cx="351608" cy="351609"/>
              </a:xfrm>
              <a:prstGeom prst="ellipse">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grpSp>
            <p:nvGrpSpPr>
              <p:cNvPr id="973" name="Group"/>
              <p:cNvGrpSpPr/>
              <p:nvPr/>
            </p:nvGrpSpPr>
            <p:grpSpPr>
              <a:xfrm>
                <a:off x="-1" y="43681"/>
                <a:ext cx="351609" cy="604766"/>
                <a:chOff x="0" y="0"/>
                <a:chExt cx="351607" cy="604765"/>
              </a:xfrm>
            </p:grpSpPr>
            <p:sp>
              <p:nvSpPr>
                <p:cNvPr id="970" name="Square"/>
                <p:cNvSpPr/>
                <p:nvPr/>
              </p:nvSpPr>
              <p:spPr>
                <a:xfrm>
                  <a:off x="-1" y="133611"/>
                  <a:ext cx="351609" cy="351609"/>
                </a:xfrm>
                <a:prstGeom prst="rect">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sp>
              <p:nvSpPr>
                <p:cNvPr id="971" name="Circle"/>
                <p:cNvSpPr/>
                <p:nvPr/>
              </p:nvSpPr>
              <p:spPr>
                <a:xfrm>
                  <a:off x="35160" y="-1"/>
                  <a:ext cx="281287" cy="281288"/>
                </a:xfrm>
                <a:prstGeom prst="ellipse">
                  <a:avLst/>
                </a:prstGeom>
                <a:solidFill>
                  <a:srgbClr val="FFFFFF"/>
                </a:solidFill>
                <a:ln w="12700" cap="flat">
                  <a:noFill/>
                  <a:miter lim="400000"/>
                </a:ln>
                <a:effectLst/>
              </p:spPr>
              <p:txBody>
                <a:bodyPr wrap="square" lIns="45719" tIns="45719" rIns="45719" bIns="45719" numCol="1" anchor="ctr">
                  <a:noAutofit/>
                </a:bodyPr>
                <a:lstStyle/>
                <a:p>
                  <a:pPr>
                    <a:defRPr sz="2400">
                      <a:solidFill>
                        <a:srgbClr val="FFFFFF"/>
                      </a:solidFill>
                    </a:defRPr>
                  </a:pPr>
                  <a:endParaRPr sz="2400"/>
                </a:p>
              </p:txBody>
            </p:sp>
            <p:sp>
              <p:nvSpPr>
                <p:cNvPr id="972" name="Circle"/>
                <p:cNvSpPr/>
                <p:nvPr/>
              </p:nvSpPr>
              <p:spPr>
                <a:xfrm>
                  <a:off x="35160" y="323479"/>
                  <a:ext cx="281287" cy="281287"/>
                </a:xfrm>
                <a:prstGeom prst="ellipse">
                  <a:avLst/>
                </a:prstGeom>
                <a:solidFill>
                  <a:srgbClr val="FFFFFF"/>
                </a:solidFill>
                <a:ln w="12700" cap="flat">
                  <a:noFill/>
                  <a:miter lim="400000"/>
                </a:ln>
                <a:effectLst/>
              </p:spPr>
              <p:txBody>
                <a:bodyPr wrap="square" lIns="45719" tIns="45719" rIns="45719" bIns="45719" numCol="1" anchor="ctr">
                  <a:noAutofit/>
                </a:bodyPr>
                <a:lstStyle/>
                <a:p>
                  <a:pPr>
                    <a:defRPr sz="2400">
                      <a:solidFill>
                        <a:srgbClr val="FFFFFF"/>
                      </a:solidFill>
                    </a:defRPr>
                  </a:pPr>
                  <a:endParaRPr sz="2400"/>
                </a:p>
              </p:txBody>
            </p:sp>
          </p:grpSp>
        </p:grpSp>
      </p:grpSp>
      <p:sp>
        <p:nvSpPr>
          <p:cNvPr id="976" name="Connection Line"/>
          <p:cNvSpPr/>
          <p:nvPr/>
        </p:nvSpPr>
        <p:spPr>
          <a:xfrm>
            <a:off x="12768240" y="3252069"/>
            <a:ext cx="1647433" cy="1392705"/>
          </a:xfrm>
          <a:custGeom>
            <a:avLst/>
            <a:gdLst/>
            <a:ahLst/>
            <a:cxnLst>
              <a:cxn ang="0">
                <a:pos x="wd2" y="hd2"/>
              </a:cxn>
              <a:cxn ang="5400000">
                <a:pos x="wd2" y="hd2"/>
              </a:cxn>
              <a:cxn ang="10800000">
                <a:pos x="wd2" y="hd2"/>
              </a:cxn>
              <a:cxn ang="16200000">
                <a:pos x="wd2" y="hd2"/>
              </a:cxn>
            </a:cxnLst>
            <a:rect l="0" t="0" r="r" b="b"/>
            <a:pathLst>
              <a:path w="20110" h="20362" extrusionOk="0">
                <a:moveTo>
                  <a:pt x="0" y="187"/>
                </a:moveTo>
                <a:cubicBezTo>
                  <a:pt x="14990" y="-1238"/>
                  <a:pt x="21600" y="5487"/>
                  <a:pt x="19829" y="20362"/>
                </a:cubicBezTo>
              </a:path>
            </a:pathLst>
          </a:custGeom>
          <a:ln w="63500">
            <a:solidFill>
              <a:schemeClr val="accent6"/>
            </a:solidFill>
            <a:miter lim="400000"/>
            <a:headEnd type="triangle"/>
          </a:ln>
        </p:spPr>
        <p:txBody>
          <a:bodyPr lIns="45719" rIns="45719"/>
          <a:lstStyle/>
          <a:p>
            <a:pPr>
              <a:defRPr sz="1900"/>
            </a:pPr>
            <a:endParaRPr sz="1900"/>
          </a:p>
        </p:txBody>
      </p:sp>
      <p:grpSp>
        <p:nvGrpSpPr>
          <p:cNvPr id="980" name="Group"/>
          <p:cNvGrpSpPr/>
          <p:nvPr/>
        </p:nvGrpSpPr>
        <p:grpSpPr>
          <a:xfrm>
            <a:off x="13341458" y="4654171"/>
            <a:ext cx="2018572" cy="1191423"/>
            <a:chOff x="0" y="0"/>
            <a:chExt cx="2018571" cy="1191421"/>
          </a:xfrm>
        </p:grpSpPr>
        <p:sp>
          <p:nvSpPr>
            <p:cNvPr id="977" name="Implement  appropriate…"/>
            <p:cNvSpPr txBox="1"/>
            <p:nvPr/>
          </p:nvSpPr>
          <p:spPr>
            <a:xfrm>
              <a:off x="297275" y="477645"/>
              <a:ext cx="1721296" cy="7137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57" tIns="56257" rIns="56257" bIns="56257" numCol="1" anchor="ctr">
              <a:spAutoFit/>
            </a:bodyPr>
            <a:lstStyle/>
            <a:p>
              <a:pPr>
                <a:defRPr sz="1300">
                  <a:latin typeface="Gill Sans"/>
                  <a:ea typeface="Gill Sans"/>
                  <a:cs typeface="Gill Sans"/>
                  <a:sym typeface="Gill Sans"/>
                </a:defRPr>
              </a:pPr>
              <a:r>
                <a:rPr sz="1300"/>
                <a:t>Implement  appropriate</a:t>
              </a:r>
              <a:endParaRPr sz="1200"/>
            </a:p>
            <a:p>
              <a:pPr>
                <a:defRPr sz="1300">
                  <a:latin typeface="Gill Sans"/>
                  <a:ea typeface="Gill Sans"/>
                  <a:cs typeface="Gill Sans"/>
                  <a:sym typeface="Gill Sans"/>
                </a:defRPr>
              </a:pPr>
              <a:r>
                <a:rPr sz="1300"/>
                <a:t>technical and </a:t>
              </a:r>
              <a:endParaRPr sz="1200"/>
            </a:p>
            <a:p>
              <a:pPr>
                <a:defRPr sz="1300">
                  <a:latin typeface="Gill Sans"/>
                  <a:ea typeface="Gill Sans"/>
                  <a:cs typeface="Gill Sans"/>
                  <a:sym typeface="Gill Sans"/>
                </a:defRPr>
              </a:pPr>
              <a:r>
                <a:rPr sz="1300"/>
                <a:t>organisational measures</a:t>
              </a:r>
            </a:p>
          </p:txBody>
        </p:sp>
        <p:sp>
          <p:nvSpPr>
            <p:cNvPr id="978" name="Line"/>
            <p:cNvSpPr/>
            <p:nvPr/>
          </p:nvSpPr>
          <p:spPr>
            <a:xfrm>
              <a:off x="0" y="175803"/>
              <a:ext cx="812206" cy="1"/>
            </a:xfrm>
            <a:prstGeom prst="line">
              <a:avLst/>
            </a:prstGeom>
            <a:noFill/>
            <a:ln w="63500" cap="flat">
              <a:solidFill>
                <a:schemeClr val="accent6"/>
              </a:solidFill>
              <a:prstDash val="solid"/>
              <a:miter lim="400000"/>
              <a:tailEnd type="triangle" w="med" len="med"/>
            </a:ln>
            <a:effectLst/>
          </p:spPr>
          <p:txBody>
            <a:bodyPr wrap="square" lIns="45719" tIns="45719" rIns="45719" bIns="45719" numCol="1" anchor="t">
              <a:noAutofit/>
            </a:bodyPr>
            <a:lstStyle/>
            <a:p>
              <a:endParaRPr/>
            </a:p>
          </p:txBody>
        </p:sp>
        <p:sp>
          <p:nvSpPr>
            <p:cNvPr id="979" name="Circle"/>
            <p:cNvSpPr/>
            <p:nvPr/>
          </p:nvSpPr>
          <p:spPr>
            <a:xfrm>
              <a:off x="840431" y="0"/>
              <a:ext cx="351609" cy="351608"/>
            </a:xfrm>
            <a:prstGeom prst="ellipse">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grpSp>
      <p:grpSp>
        <p:nvGrpSpPr>
          <p:cNvPr id="984" name="Group"/>
          <p:cNvGrpSpPr/>
          <p:nvPr/>
        </p:nvGrpSpPr>
        <p:grpSpPr>
          <a:xfrm>
            <a:off x="12784622" y="2093341"/>
            <a:ext cx="2638939" cy="988057"/>
            <a:chOff x="0" y="-10103"/>
            <a:chExt cx="2638937" cy="988056"/>
          </a:xfrm>
        </p:grpSpPr>
        <p:sp>
          <p:nvSpPr>
            <p:cNvPr id="981" name="Demonstrate compliancy…"/>
            <p:cNvSpPr txBox="1"/>
            <p:nvPr/>
          </p:nvSpPr>
          <p:spPr>
            <a:xfrm>
              <a:off x="779655" y="-10103"/>
              <a:ext cx="1859282" cy="5137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57" tIns="56257" rIns="56257" bIns="56257" numCol="1" anchor="ctr">
              <a:spAutoFit/>
            </a:bodyPr>
            <a:lstStyle/>
            <a:p>
              <a:pPr>
                <a:defRPr sz="1300">
                  <a:latin typeface="Gill Sans"/>
                  <a:ea typeface="Gill Sans"/>
                  <a:cs typeface="Gill Sans"/>
                  <a:sym typeface="Gill Sans"/>
                </a:defRPr>
              </a:pPr>
              <a:r>
                <a:rPr sz="1300"/>
                <a:t>Demonstrate compliancy </a:t>
              </a:r>
              <a:endParaRPr sz="1200"/>
            </a:p>
            <a:p>
              <a:pPr>
                <a:defRPr sz="1300">
                  <a:latin typeface="Gill Sans"/>
                  <a:ea typeface="Gill Sans"/>
                  <a:cs typeface="Gill Sans"/>
                  <a:sym typeface="Gill Sans"/>
                </a:defRPr>
              </a:pPr>
              <a:r>
                <a:rPr sz="1300"/>
                <a:t>with the GDPR</a:t>
              </a:r>
            </a:p>
          </p:txBody>
        </p:sp>
        <p:sp>
          <p:nvSpPr>
            <p:cNvPr id="982" name="Circle"/>
            <p:cNvSpPr/>
            <p:nvPr/>
          </p:nvSpPr>
          <p:spPr>
            <a:xfrm>
              <a:off x="1793697" y="626344"/>
              <a:ext cx="351609" cy="351609"/>
            </a:xfrm>
            <a:prstGeom prst="ellipse">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sp>
          <p:nvSpPr>
            <p:cNvPr id="983" name="Line"/>
            <p:cNvSpPr/>
            <p:nvPr/>
          </p:nvSpPr>
          <p:spPr>
            <a:xfrm>
              <a:off x="0" y="802147"/>
              <a:ext cx="1759950" cy="2"/>
            </a:xfrm>
            <a:prstGeom prst="line">
              <a:avLst/>
            </a:prstGeom>
            <a:noFill/>
            <a:ln w="63500" cap="flat">
              <a:solidFill>
                <a:schemeClr val="accent6"/>
              </a:solidFill>
              <a:prstDash val="solid"/>
              <a:miter lim="400000"/>
              <a:tailEnd type="triangle" w="med" len="med"/>
            </a:ln>
            <a:effectLst/>
          </p:spPr>
          <p:txBody>
            <a:bodyPr wrap="square" lIns="45719" tIns="45719" rIns="45719" bIns="45719" numCol="1" anchor="t">
              <a:noAutofit/>
            </a:bodyPr>
            <a:lstStyle/>
            <a:p>
              <a:endParaRPr/>
            </a:p>
          </p:txBody>
        </p:sp>
      </p:grpSp>
      <p:grpSp>
        <p:nvGrpSpPr>
          <p:cNvPr id="988" name="Group"/>
          <p:cNvGrpSpPr/>
          <p:nvPr/>
        </p:nvGrpSpPr>
        <p:grpSpPr>
          <a:xfrm>
            <a:off x="3904968" y="3903359"/>
            <a:ext cx="3526089" cy="1109583"/>
            <a:chOff x="0" y="-14880"/>
            <a:chExt cx="3526087" cy="1109581"/>
          </a:xfrm>
        </p:grpSpPr>
        <p:sp>
          <p:nvSpPr>
            <p:cNvPr id="985" name="Processing (special categories of)…"/>
            <p:cNvSpPr txBox="1"/>
            <p:nvPr/>
          </p:nvSpPr>
          <p:spPr>
            <a:xfrm>
              <a:off x="693783" y="-14880"/>
              <a:ext cx="2832304" cy="7137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57" tIns="56257" rIns="56257" bIns="56257" numCol="1" anchor="ctr">
              <a:spAutoFit/>
            </a:bodyPr>
            <a:lstStyle/>
            <a:p>
              <a:pPr>
                <a:defRPr sz="1300">
                  <a:latin typeface="Gill Sans"/>
                  <a:ea typeface="Gill Sans"/>
                  <a:cs typeface="Gill Sans"/>
                  <a:sym typeface="Gill Sans"/>
                </a:defRPr>
              </a:pPr>
              <a:r>
                <a:rPr sz="1300"/>
                <a:t>Processing (special categories of) </a:t>
              </a:r>
              <a:endParaRPr sz="1200"/>
            </a:p>
            <a:p>
              <a:pPr>
                <a:defRPr sz="1300">
                  <a:latin typeface="Gill Sans"/>
                  <a:ea typeface="Gill Sans"/>
                  <a:cs typeface="Gill Sans"/>
                  <a:sym typeface="Gill Sans"/>
                </a:defRPr>
              </a:pPr>
              <a:r>
                <a:rPr sz="1300"/>
                <a:t>personal data of (vulnerable) individuals </a:t>
              </a:r>
              <a:endParaRPr sz="1200"/>
            </a:p>
            <a:p>
              <a:pPr>
                <a:defRPr sz="1300">
                  <a:latin typeface="Gill Sans"/>
                  <a:ea typeface="Gill Sans"/>
                  <a:cs typeface="Gill Sans"/>
                  <a:sym typeface="Gill Sans"/>
                </a:defRPr>
              </a:pPr>
              <a:r>
                <a:rPr sz="1300"/>
                <a:t>in your research</a:t>
              </a:r>
            </a:p>
          </p:txBody>
        </p:sp>
        <p:sp>
          <p:nvSpPr>
            <p:cNvPr id="986" name="Line"/>
            <p:cNvSpPr/>
            <p:nvPr/>
          </p:nvSpPr>
          <p:spPr>
            <a:xfrm>
              <a:off x="0" y="918895"/>
              <a:ext cx="2371038" cy="2"/>
            </a:xfrm>
            <a:prstGeom prst="line">
              <a:avLst/>
            </a:prstGeom>
            <a:noFill/>
            <a:ln w="63500" cap="flat">
              <a:solidFill>
                <a:schemeClr val="accent6"/>
              </a:solidFill>
              <a:prstDash val="solid"/>
              <a:miter lim="400000"/>
              <a:tailEnd type="triangle" w="med" len="med"/>
            </a:ln>
            <a:effectLst/>
          </p:spPr>
          <p:txBody>
            <a:bodyPr wrap="square" lIns="45719" tIns="45719" rIns="45719" bIns="45719" numCol="1" anchor="t">
              <a:noAutofit/>
            </a:bodyPr>
            <a:lstStyle/>
            <a:p>
              <a:endParaRPr/>
            </a:p>
          </p:txBody>
        </p:sp>
        <p:sp>
          <p:nvSpPr>
            <p:cNvPr id="987" name="Circle"/>
            <p:cNvSpPr/>
            <p:nvPr/>
          </p:nvSpPr>
          <p:spPr>
            <a:xfrm>
              <a:off x="2347310" y="743092"/>
              <a:ext cx="351609" cy="351609"/>
            </a:xfrm>
            <a:prstGeom prst="ellipse">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grpSp>
      <p:grpSp>
        <p:nvGrpSpPr>
          <p:cNvPr id="992" name="Group"/>
          <p:cNvGrpSpPr/>
          <p:nvPr/>
        </p:nvGrpSpPr>
        <p:grpSpPr>
          <a:xfrm>
            <a:off x="8618294" y="4868030"/>
            <a:ext cx="1904830" cy="1870075"/>
            <a:chOff x="0" y="0"/>
            <a:chExt cx="1904828" cy="1870074"/>
          </a:xfrm>
        </p:grpSpPr>
        <p:sp>
          <p:nvSpPr>
            <p:cNvPr id="989" name="High risk…"/>
            <p:cNvSpPr txBox="1"/>
            <p:nvPr/>
          </p:nvSpPr>
          <p:spPr>
            <a:xfrm>
              <a:off x="1081855" y="1356352"/>
              <a:ext cx="822973" cy="51372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57" tIns="56257" rIns="56257" bIns="56257" numCol="1" anchor="ctr">
              <a:spAutoFit/>
            </a:bodyPr>
            <a:lstStyle/>
            <a:p>
              <a:pPr>
                <a:defRPr sz="1300">
                  <a:latin typeface="Gill Sans"/>
                  <a:ea typeface="Gill Sans"/>
                  <a:cs typeface="Gill Sans"/>
                  <a:sym typeface="Gill Sans"/>
                </a:defRPr>
              </a:pPr>
              <a:r>
                <a:rPr sz="1300"/>
                <a:t>High risk</a:t>
              </a:r>
              <a:endParaRPr sz="1200"/>
            </a:p>
            <a:p>
              <a:pPr>
                <a:defRPr sz="1300">
                  <a:latin typeface="Gill Sans"/>
                  <a:ea typeface="Gill Sans"/>
                  <a:cs typeface="Gill Sans"/>
                  <a:sym typeface="Gill Sans"/>
                </a:defRPr>
              </a:pPr>
              <a:r>
                <a:rPr sz="1300"/>
                <a:t>processing</a:t>
              </a:r>
            </a:p>
          </p:txBody>
        </p:sp>
        <p:sp>
          <p:nvSpPr>
            <p:cNvPr id="990" name="Connection Line"/>
            <p:cNvSpPr/>
            <p:nvPr/>
          </p:nvSpPr>
          <p:spPr>
            <a:xfrm>
              <a:off x="0" y="0"/>
              <a:ext cx="1448863" cy="905428"/>
            </a:xfrm>
            <a:custGeom>
              <a:avLst/>
              <a:gdLst/>
              <a:ahLst/>
              <a:cxnLst>
                <a:cxn ang="0">
                  <a:pos x="wd2" y="hd2"/>
                </a:cxn>
                <a:cxn ang="5400000">
                  <a:pos x="wd2" y="hd2"/>
                </a:cxn>
                <a:cxn ang="10800000">
                  <a:pos x="wd2" y="hd2"/>
                </a:cxn>
                <a:cxn ang="16200000">
                  <a:pos x="wd2" y="hd2"/>
                </a:cxn>
              </a:cxnLst>
              <a:rect l="0" t="0" r="r" b="b"/>
              <a:pathLst>
                <a:path w="21600" h="20971" extrusionOk="0">
                  <a:moveTo>
                    <a:pt x="0" y="45"/>
                  </a:moveTo>
                  <a:cubicBezTo>
                    <a:pt x="6381" y="-629"/>
                    <a:pt x="13581" y="6346"/>
                    <a:pt x="21600" y="20971"/>
                  </a:cubicBezTo>
                </a:path>
              </a:pathLst>
            </a:custGeom>
            <a:noFill/>
            <a:ln w="63500" cap="flat">
              <a:solidFill>
                <a:schemeClr val="accent1"/>
              </a:solidFill>
              <a:prstDash val="solid"/>
              <a:miter lim="400000"/>
              <a:tailEnd type="triangle" w="med" len="med"/>
            </a:ln>
            <a:effectLst/>
          </p:spPr>
          <p:txBody>
            <a:bodyPr wrap="square" lIns="45719" tIns="45719" rIns="45719" bIns="45719" numCol="1" anchor="t">
              <a:noAutofit/>
            </a:bodyPr>
            <a:lstStyle/>
            <a:p>
              <a:pPr>
                <a:defRPr sz="1900"/>
              </a:pPr>
              <a:endParaRPr sz="1900"/>
            </a:p>
          </p:txBody>
        </p:sp>
        <p:sp>
          <p:nvSpPr>
            <p:cNvPr id="991" name="Circle"/>
            <p:cNvSpPr/>
            <p:nvPr/>
          </p:nvSpPr>
          <p:spPr>
            <a:xfrm>
              <a:off x="1407022" y="892286"/>
              <a:ext cx="351609" cy="351609"/>
            </a:xfrm>
            <a:prstGeom prst="ellipse">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grpSp>
      <p:grpSp>
        <p:nvGrpSpPr>
          <p:cNvPr id="1002" name="Group"/>
          <p:cNvGrpSpPr/>
          <p:nvPr/>
        </p:nvGrpSpPr>
        <p:grpSpPr>
          <a:xfrm>
            <a:off x="10421138" y="3811785"/>
            <a:ext cx="3261924" cy="1567339"/>
            <a:chOff x="0" y="-14880"/>
            <a:chExt cx="3261922" cy="1567337"/>
          </a:xfrm>
        </p:grpSpPr>
        <p:sp>
          <p:nvSpPr>
            <p:cNvPr id="993" name="Demonstrate compliancy…"/>
            <p:cNvSpPr txBox="1"/>
            <p:nvPr/>
          </p:nvSpPr>
          <p:spPr>
            <a:xfrm>
              <a:off x="1402640" y="-14880"/>
              <a:ext cx="1859282" cy="7137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57" tIns="56257" rIns="56257" bIns="56257" numCol="1" anchor="ctr">
              <a:spAutoFit/>
            </a:bodyPr>
            <a:lstStyle/>
            <a:p>
              <a:pPr>
                <a:defRPr sz="1300">
                  <a:latin typeface="Gill Sans"/>
                  <a:ea typeface="Gill Sans"/>
                  <a:cs typeface="Gill Sans"/>
                  <a:sym typeface="Gill Sans"/>
                </a:defRPr>
              </a:pPr>
              <a:r>
                <a:rPr sz="1300"/>
                <a:t>Demonstrate compliancy </a:t>
              </a:r>
              <a:endParaRPr sz="1200"/>
            </a:p>
            <a:p>
              <a:pPr>
                <a:defRPr sz="1300">
                  <a:latin typeface="Gill Sans"/>
                  <a:ea typeface="Gill Sans"/>
                  <a:cs typeface="Gill Sans"/>
                  <a:sym typeface="Gill Sans"/>
                </a:defRPr>
              </a:pPr>
              <a:r>
                <a:rPr sz="1300"/>
                <a:t>with the</a:t>
              </a:r>
              <a:endParaRPr sz="1200"/>
            </a:p>
            <a:p>
              <a:pPr>
                <a:defRPr sz="1300">
                  <a:latin typeface="Gill Sans"/>
                  <a:ea typeface="Gill Sans"/>
                  <a:cs typeface="Gill Sans"/>
                  <a:sym typeface="Gill Sans"/>
                </a:defRPr>
              </a:pPr>
              <a:r>
                <a:rPr sz="1300"/>
                <a:t>privacy principles</a:t>
              </a:r>
            </a:p>
          </p:txBody>
        </p:sp>
        <p:sp>
          <p:nvSpPr>
            <p:cNvPr id="994" name="Line"/>
            <p:cNvSpPr/>
            <p:nvPr/>
          </p:nvSpPr>
          <p:spPr>
            <a:xfrm>
              <a:off x="0" y="1003310"/>
              <a:ext cx="2674390" cy="2"/>
            </a:xfrm>
            <a:prstGeom prst="line">
              <a:avLst/>
            </a:prstGeom>
            <a:noFill/>
            <a:ln w="63500" cap="flat">
              <a:solidFill>
                <a:schemeClr val="accent6"/>
              </a:solidFill>
              <a:prstDash val="solid"/>
              <a:miter lim="400000"/>
              <a:tailEnd type="triangle" w="med" len="med"/>
            </a:ln>
            <a:effectLst/>
          </p:spPr>
          <p:txBody>
            <a:bodyPr wrap="square" lIns="45719" tIns="45719" rIns="45719" bIns="45719" numCol="1" anchor="t">
              <a:noAutofit/>
            </a:bodyPr>
            <a:lstStyle/>
            <a:p>
              <a:endParaRPr/>
            </a:p>
          </p:txBody>
        </p:sp>
        <p:grpSp>
          <p:nvGrpSpPr>
            <p:cNvPr id="1001" name="Group"/>
            <p:cNvGrpSpPr/>
            <p:nvPr/>
          </p:nvGrpSpPr>
          <p:grpSpPr>
            <a:xfrm>
              <a:off x="2694499" y="854785"/>
              <a:ext cx="351609" cy="697672"/>
              <a:chOff x="0" y="0"/>
              <a:chExt cx="351607" cy="697671"/>
            </a:xfrm>
          </p:grpSpPr>
          <p:sp>
            <p:nvSpPr>
              <p:cNvPr id="995" name="Circle"/>
              <p:cNvSpPr/>
              <p:nvPr/>
            </p:nvSpPr>
            <p:spPr>
              <a:xfrm>
                <a:off x="0" y="-1"/>
                <a:ext cx="351608" cy="351609"/>
              </a:xfrm>
              <a:prstGeom prst="ellipse">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sp>
            <p:nvSpPr>
              <p:cNvPr id="996" name="Circle"/>
              <p:cNvSpPr/>
              <p:nvPr/>
            </p:nvSpPr>
            <p:spPr>
              <a:xfrm>
                <a:off x="0" y="346063"/>
                <a:ext cx="351608" cy="351609"/>
              </a:xfrm>
              <a:prstGeom prst="ellipse">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grpSp>
            <p:nvGrpSpPr>
              <p:cNvPr id="1000" name="Group"/>
              <p:cNvGrpSpPr/>
              <p:nvPr/>
            </p:nvGrpSpPr>
            <p:grpSpPr>
              <a:xfrm>
                <a:off x="-1" y="43681"/>
                <a:ext cx="351609" cy="604766"/>
                <a:chOff x="0" y="0"/>
                <a:chExt cx="351607" cy="604765"/>
              </a:xfrm>
            </p:grpSpPr>
            <p:sp>
              <p:nvSpPr>
                <p:cNvPr id="997" name="Square"/>
                <p:cNvSpPr/>
                <p:nvPr/>
              </p:nvSpPr>
              <p:spPr>
                <a:xfrm>
                  <a:off x="-1" y="133611"/>
                  <a:ext cx="351609" cy="351609"/>
                </a:xfrm>
                <a:prstGeom prst="rect">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sp>
              <p:nvSpPr>
                <p:cNvPr id="998" name="Circle"/>
                <p:cNvSpPr/>
                <p:nvPr/>
              </p:nvSpPr>
              <p:spPr>
                <a:xfrm>
                  <a:off x="35160" y="0"/>
                  <a:ext cx="281287" cy="281287"/>
                </a:xfrm>
                <a:prstGeom prst="ellipse">
                  <a:avLst/>
                </a:prstGeom>
                <a:solidFill>
                  <a:srgbClr val="FFFFFF"/>
                </a:solidFill>
                <a:ln w="12700" cap="flat">
                  <a:noFill/>
                  <a:miter lim="400000"/>
                </a:ln>
                <a:effectLst/>
              </p:spPr>
              <p:txBody>
                <a:bodyPr wrap="square" lIns="45719" tIns="45719" rIns="45719" bIns="45719" numCol="1" anchor="ctr">
                  <a:noAutofit/>
                </a:bodyPr>
                <a:lstStyle/>
                <a:p>
                  <a:pPr>
                    <a:defRPr sz="2400">
                      <a:solidFill>
                        <a:srgbClr val="FFFFFF"/>
                      </a:solidFill>
                    </a:defRPr>
                  </a:pPr>
                  <a:endParaRPr sz="2400"/>
                </a:p>
              </p:txBody>
            </p:sp>
            <p:sp>
              <p:nvSpPr>
                <p:cNvPr id="999" name="Circle"/>
                <p:cNvSpPr/>
                <p:nvPr/>
              </p:nvSpPr>
              <p:spPr>
                <a:xfrm>
                  <a:off x="35160" y="323479"/>
                  <a:ext cx="281287" cy="281287"/>
                </a:xfrm>
                <a:prstGeom prst="ellipse">
                  <a:avLst/>
                </a:prstGeom>
                <a:solidFill>
                  <a:srgbClr val="FFFFFF"/>
                </a:solidFill>
                <a:ln w="12700" cap="flat">
                  <a:noFill/>
                  <a:miter lim="400000"/>
                </a:ln>
                <a:effectLst/>
              </p:spPr>
              <p:txBody>
                <a:bodyPr wrap="square" lIns="45719" tIns="45719" rIns="45719" bIns="45719" numCol="1" anchor="ctr">
                  <a:noAutofit/>
                </a:bodyPr>
                <a:lstStyle/>
                <a:p>
                  <a:pPr>
                    <a:defRPr sz="2400">
                      <a:solidFill>
                        <a:srgbClr val="FFFFFF"/>
                      </a:solidFill>
                    </a:defRPr>
                  </a:pPr>
                  <a:endParaRPr sz="2400"/>
                </a:p>
              </p:txBody>
            </p:sp>
          </p:grpSp>
        </p:grpSp>
      </p:grpSp>
      <p:grpSp>
        <p:nvGrpSpPr>
          <p:cNvPr id="1013" name="Group"/>
          <p:cNvGrpSpPr/>
          <p:nvPr/>
        </p:nvGrpSpPr>
        <p:grpSpPr>
          <a:xfrm>
            <a:off x="6621182" y="4521144"/>
            <a:ext cx="2404967" cy="1226996"/>
            <a:chOff x="0" y="0"/>
            <a:chExt cx="2404965" cy="1226994"/>
          </a:xfrm>
        </p:grpSpPr>
        <p:sp>
          <p:nvSpPr>
            <p:cNvPr id="1003" name="Legal ground…"/>
            <p:cNvSpPr txBox="1"/>
            <p:nvPr/>
          </p:nvSpPr>
          <p:spPr>
            <a:xfrm>
              <a:off x="1338207" y="713273"/>
              <a:ext cx="1066758" cy="5137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57" tIns="56257" rIns="56257" bIns="56257" numCol="1" anchor="ctr">
              <a:spAutoFit/>
            </a:bodyPr>
            <a:lstStyle/>
            <a:p>
              <a:pPr>
                <a:defRPr sz="1300">
                  <a:latin typeface="Gill Sans"/>
                  <a:ea typeface="Gill Sans"/>
                  <a:cs typeface="Gill Sans"/>
                  <a:sym typeface="Gill Sans"/>
                </a:defRPr>
              </a:pPr>
              <a:r>
                <a:rPr sz="1300"/>
                <a:t>Legal ground </a:t>
              </a:r>
              <a:endParaRPr sz="1200"/>
            </a:p>
            <a:p>
              <a:pPr>
                <a:defRPr sz="1300">
                  <a:latin typeface="Gill Sans"/>
                  <a:ea typeface="Gill Sans"/>
                  <a:cs typeface="Gill Sans"/>
                  <a:sym typeface="Gill Sans"/>
                </a:defRPr>
              </a:pPr>
              <a:r>
                <a:rPr sz="1300"/>
                <a:t>for processing</a:t>
              </a:r>
            </a:p>
          </p:txBody>
        </p:sp>
        <p:grpSp>
          <p:nvGrpSpPr>
            <p:cNvPr id="1012" name="Group"/>
            <p:cNvGrpSpPr/>
            <p:nvPr/>
          </p:nvGrpSpPr>
          <p:grpSpPr>
            <a:xfrm>
              <a:off x="0" y="0"/>
              <a:ext cx="2172919" cy="697675"/>
              <a:chOff x="0" y="0"/>
              <a:chExt cx="2172918" cy="697674"/>
            </a:xfrm>
          </p:grpSpPr>
          <p:sp>
            <p:nvSpPr>
              <p:cNvPr id="1004" name="Line"/>
              <p:cNvSpPr/>
              <p:nvPr/>
            </p:nvSpPr>
            <p:spPr>
              <a:xfrm>
                <a:off x="-1" y="315989"/>
                <a:ext cx="1812258" cy="2"/>
              </a:xfrm>
              <a:prstGeom prst="line">
                <a:avLst/>
              </a:prstGeom>
              <a:noFill/>
              <a:ln w="63500" cap="flat">
                <a:solidFill>
                  <a:schemeClr val="accent6"/>
                </a:solidFill>
                <a:prstDash val="solid"/>
                <a:miter lim="400000"/>
                <a:tailEnd type="triangle" w="med" len="med"/>
              </a:ln>
              <a:effectLst/>
            </p:spPr>
            <p:txBody>
              <a:bodyPr wrap="square" lIns="45719" tIns="45719" rIns="45719" bIns="45719" numCol="1" anchor="t">
                <a:noAutofit/>
              </a:bodyPr>
              <a:lstStyle/>
              <a:p>
                <a:endParaRPr/>
              </a:p>
            </p:txBody>
          </p:sp>
          <p:grpSp>
            <p:nvGrpSpPr>
              <p:cNvPr id="1011" name="Group"/>
              <p:cNvGrpSpPr/>
              <p:nvPr/>
            </p:nvGrpSpPr>
            <p:grpSpPr>
              <a:xfrm>
                <a:off x="1821310" y="-1"/>
                <a:ext cx="351609" cy="697676"/>
                <a:chOff x="0" y="0"/>
                <a:chExt cx="351607" cy="697674"/>
              </a:xfrm>
            </p:grpSpPr>
            <p:sp>
              <p:nvSpPr>
                <p:cNvPr id="1005" name="Circle"/>
                <p:cNvSpPr/>
                <p:nvPr/>
              </p:nvSpPr>
              <p:spPr>
                <a:xfrm>
                  <a:off x="0" y="-1"/>
                  <a:ext cx="351608" cy="351609"/>
                </a:xfrm>
                <a:prstGeom prst="ellipse">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sp>
              <p:nvSpPr>
                <p:cNvPr id="1006" name="Circle"/>
                <p:cNvSpPr/>
                <p:nvPr/>
              </p:nvSpPr>
              <p:spPr>
                <a:xfrm>
                  <a:off x="0" y="346064"/>
                  <a:ext cx="351608" cy="351611"/>
                </a:xfrm>
                <a:prstGeom prst="ellipse">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grpSp>
              <p:nvGrpSpPr>
                <p:cNvPr id="1010" name="Group"/>
                <p:cNvGrpSpPr/>
                <p:nvPr/>
              </p:nvGrpSpPr>
              <p:grpSpPr>
                <a:xfrm>
                  <a:off x="-1" y="43681"/>
                  <a:ext cx="351609" cy="604769"/>
                  <a:chOff x="0" y="0"/>
                  <a:chExt cx="351607" cy="604768"/>
                </a:xfrm>
              </p:grpSpPr>
              <p:sp>
                <p:nvSpPr>
                  <p:cNvPr id="1007" name="Square"/>
                  <p:cNvSpPr/>
                  <p:nvPr/>
                </p:nvSpPr>
                <p:spPr>
                  <a:xfrm>
                    <a:off x="-1" y="133611"/>
                    <a:ext cx="351609" cy="351609"/>
                  </a:xfrm>
                  <a:prstGeom prst="rect">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sp>
                <p:nvSpPr>
                  <p:cNvPr id="1008" name="Circle"/>
                  <p:cNvSpPr/>
                  <p:nvPr/>
                </p:nvSpPr>
                <p:spPr>
                  <a:xfrm>
                    <a:off x="35160" y="-1"/>
                    <a:ext cx="281287" cy="281290"/>
                  </a:xfrm>
                  <a:prstGeom prst="ellipse">
                    <a:avLst/>
                  </a:prstGeom>
                  <a:solidFill>
                    <a:srgbClr val="FFFFFF"/>
                  </a:solidFill>
                  <a:ln w="12700" cap="flat">
                    <a:noFill/>
                    <a:miter lim="400000"/>
                  </a:ln>
                  <a:effectLst/>
                </p:spPr>
                <p:txBody>
                  <a:bodyPr wrap="square" lIns="45719" tIns="45719" rIns="45719" bIns="45719" numCol="1" anchor="ctr">
                    <a:noAutofit/>
                  </a:bodyPr>
                  <a:lstStyle/>
                  <a:p>
                    <a:pPr>
                      <a:defRPr sz="2400">
                        <a:solidFill>
                          <a:srgbClr val="FFFFFF"/>
                        </a:solidFill>
                      </a:defRPr>
                    </a:pPr>
                    <a:endParaRPr sz="2400"/>
                  </a:p>
                </p:txBody>
              </p:sp>
              <p:sp>
                <p:nvSpPr>
                  <p:cNvPr id="1009" name="Circle"/>
                  <p:cNvSpPr/>
                  <p:nvPr/>
                </p:nvSpPr>
                <p:spPr>
                  <a:xfrm>
                    <a:off x="35160" y="323480"/>
                    <a:ext cx="281287" cy="281289"/>
                  </a:xfrm>
                  <a:prstGeom prst="ellipse">
                    <a:avLst/>
                  </a:prstGeom>
                  <a:solidFill>
                    <a:srgbClr val="FFFFFF"/>
                  </a:solidFill>
                  <a:ln w="12700" cap="flat">
                    <a:noFill/>
                    <a:miter lim="400000"/>
                  </a:ln>
                  <a:effectLst/>
                </p:spPr>
                <p:txBody>
                  <a:bodyPr wrap="square" lIns="45719" tIns="45719" rIns="45719" bIns="45719" numCol="1" anchor="ctr">
                    <a:noAutofit/>
                  </a:bodyPr>
                  <a:lstStyle/>
                  <a:p>
                    <a:pPr>
                      <a:defRPr sz="2400">
                        <a:solidFill>
                          <a:srgbClr val="FFFFFF"/>
                        </a:solidFill>
                      </a:defRPr>
                    </a:pPr>
                    <a:endParaRPr sz="2400"/>
                  </a:p>
                </p:txBody>
              </p:sp>
            </p:grpSp>
          </p:grpSp>
        </p:grpSp>
      </p:grpSp>
      <p:grpSp>
        <p:nvGrpSpPr>
          <p:cNvPr id="1017" name="Group"/>
          <p:cNvGrpSpPr/>
          <p:nvPr/>
        </p:nvGrpSpPr>
        <p:grpSpPr>
          <a:xfrm>
            <a:off x="3707640" y="2088454"/>
            <a:ext cx="4356694" cy="2758461"/>
            <a:chOff x="0" y="-10103"/>
            <a:chExt cx="4356692" cy="2758459"/>
          </a:xfrm>
        </p:grpSpPr>
        <p:sp>
          <p:nvSpPr>
            <p:cNvPr id="1014" name="Connection Line"/>
            <p:cNvSpPr/>
            <p:nvPr/>
          </p:nvSpPr>
          <p:spPr>
            <a:xfrm>
              <a:off x="0" y="795951"/>
              <a:ext cx="2035603" cy="1952405"/>
            </a:xfrm>
            <a:custGeom>
              <a:avLst/>
              <a:gdLst/>
              <a:ahLst/>
              <a:cxnLst>
                <a:cxn ang="0">
                  <a:pos x="wd2" y="hd2"/>
                </a:cxn>
                <a:cxn ang="5400000">
                  <a:pos x="wd2" y="hd2"/>
                </a:cxn>
                <a:cxn ang="10800000">
                  <a:pos x="wd2" y="hd2"/>
                </a:cxn>
                <a:cxn ang="16200000">
                  <a:pos x="wd2" y="hd2"/>
                </a:cxn>
              </a:cxnLst>
              <a:rect l="0" t="0" r="r" b="b"/>
              <a:pathLst>
                <a:path w="20948" h="21272" extrusionOk="0">
                  <a:moveTo>
                    <a:pt x="48" y="21272"/>
                  </a:moveTo>
                  <a:cubicBezTo>
                    <a:pt x="-652" y="6759"/>
                    <a:pt x="6315" y="-328"/>
                    <a:pt x="20948" y="12"/>
                  </a:cubicBezTo>
                </a:path>
              </a:pathLst>
            </a:custGeom>
            <a:noFill/>
            <a:ln w="63500" cap="flat">
              <a:solidFill>
                <a:srgbClr val="346710"/>
              </a:solidFill>
              <a:prstDash val="solid"/>
              <a:miter lim="400000"/>
              <a:tailEnd type="triangle" w="med" len="med"/>
            </a:ln>
            <a:effectLst/>
          </p:spPr>
          <p:txBody>
            <a:bodyPr wrap="square" lIns="45719" tIns="45719" rIns="45719" bIns="45719" numCol="1" anchor="t">
              <a:noAutofit/>
            </a:bodyPr>
            <a:lstStyle/>
            <a:p>
              <a:pPr>
                <a:defRPr sz="1900"/>
              </a:pPr>
              <a:endParaRPr sz="1900"/>
            </a:p>
          </p:txBody>
        </p:sp>
        <p:sp>
          <p:nvSpPr>
            <p:cNvPr id="1015" name="No processing of personal data…"/>
            <p:cNvSpPr txBox="1"/>
            <p:nvPr/>
          </p:nvSpPr>
          <p:spPr>
            <a:xfrm>
              <a:off x="93734" y="-10103"/>
              <a:ext cx="4262958" cy="51372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6257" tIns="56257" rIns="56257" bIns="56257" numCol="1" anchor="ctr">
              <a:spAutoFit/>
            </a:bodyPr>
            <a:lstStyle/>
            <a:p>
              <a:pPr>
                <a:defRPr sz="1300">
                  <a:latin typeface="Gill Sans"/>
                  <a:ea typeface="Gill Sans"/>
                  <a:cs typeface="Gill Sans"/>
                  <a:sym typeface="Gill Sans"/>
                </a:defRPr>
              </a:pPr>
              <a:r>
                <a:rPr sz="1300"/>
                <a:t>No processing of personal data </a:t>
              </a:r>
              <a:endParaRPr sz="1200"/>
            </a:p>
            <a:p>
              <a:pPr>
                <a:defRPr sz="1300">
                  <a:latin typeface="Gill Sans"/>
                  <a:ea typeface="Gill Sans"/>
                  <a:cs typeface="Gill Sans"/>
                  <a:sym typeface="Gill Sans"/>
                </a:defRPr>
              </a:pPr>
              <a:r>
                <a:rPr sz="1300"/>
                <a:t>in your research</a:t>
              </a:r>
            </a:p>
          </p:txBody>
        </p:sp>
        <p:sp>
          <p:nvSpPr>
            <p:cNvPr id="1016" name="Circle"/>
            <p:cNvSpPr/>
            <p:nvPr/>
          </p:nvSpPr>
          <p:spPr>
            <a:xfrm>
              <a:off x="2049409" y="628938"/>
              <a:ext cx="351609" cy="351609"/>
            </a:xfrm>
            <a:prstGeom prst="ellipse">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grpSp>
      <p:grpSp>
        <p:nvGrpSpPr>
          <p:cNvPr id="1020" name="Group"/>
          <p:cNvGrpSpPr/>
          <p:nvPr/>
        </p:nvGrpSpPr>
        <p:grpSpPr>
          <a:xfrm>
            <a:off x="1908388" y="4671106"/>
            <a:ext cx="1979717" cy="351611"/>
            <a:chOff x="0" y="0"/>
            <a:chExt cx="1979716" cy="351609"/>
          </a:xfrm>
        </p:grpSpPr>
        <p:sp>
          <p:nvSpPr>
            <p:cNvPr id="1018" name="Research Design"/>
            <p:cNvSpPr txBox="1"/>
            <p:nvPr/>
          </p:nvSpPr>
          <p:spPr>
            <a:xfrm>
              <a:off x="0" y="9195"/>
              <a:ext cx="1234944" cy="3136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57" tIns="56257" rIns="56257" bIns="56257" numCol="1" anchor="ctr">
              <a:spAutoFit/>
            </a:bodyPr>
            <a:lstStyle>
              <a:lvl1pPr>
                <a:defRPr sz="1300">
                  <a:latin typeface="Gill Sans"/>
                  <a:ea typeface="Gill Sans"/>
                  <a:cs typeface="Gill Sans"/>
                  <a:sym typeface="Gill Sans"/>
                </a:defRPr>
              </a:lvl1pPr>
            </a:lstStyle>
            <a:p>
              <a:r>
                <a:t>Research Design</a:t>
              </a:r>
            </a:p>
          </p:txBody>
        </p:sp>
        <p:sp>
          <p:nvSpPr>
            <p:cNvPr id="1019" name="Circle"/>
            <p:cNvSpPr/>
            <p:nvPr/>
          </p:nvSpPr>
          <p:spPr>
            <a:xfrm>
              <a:off x="1628107" y="0"/>
              <a:ext cx="351609" cy="351609"/>
            </a:xfrm>
            <a:prstGeom prst="ellipse">
              <a:avLst/>
            </a:prstGeom>
            <a:solidFill>
              <a:srgbClr val="FFFFFF"/>
            </a:solidFill>
            <a:ln w="63500" cap="flat">
              <a:solidFill>
                <a:srgbClr val="000000"/>
              </a:solidFill>
              <a:prstDash val="solid"/>
              <a:miter lim="400000"/>
            </a:ln>
            <a:effectLst/>
          </p:spPr>
          <p:txBody>
            <a:bodyPr wrap="square" lIns="45719" tIns="45719" rIns="45719" bIns="45719" numCol="1" anchor="ctr">
              <a:noAutofit/>
            </a:bodyPr>
            <a:lstStyle/>
            <a:p>
              <a:pPr>
                <a:defRPr sz="2400">
                  <a:solidFill>
                    <a:srgbClr val="FFFFFF"/>
                  </a:solidFill>
                </a:defRPr>
              </a:pPr>
              <a:endParaRPr sz="2400"/>
            </a:p>
          </p:txBody>
        </p:sp>
      </p:grpSp>
      <p:grpSp>
        <p:nvGrpSpPr>
          <p:cNvPr id="1023" name="Group"/>
          <p:cNvGrpSpPr/>
          <p:nvPr/>
        </p:nvGrpSpPr>
        <p:grpSpPr>
          <a:xfrm>
            <a:off x="10402978" y="5143814"/>
            <a:ext cx="2703762" cy="765620"/>
            <a:chOff x="0" y="-10103"/>
            <a:chExt cx="2703761" cy="765618"/>
          </a:xfrm>
        </p:grpSpPr>
        <p:sp>
          <p:nvSpPr>
            <p:cNvPr id="1021" name="Prior consultation…"/>
            <p:cNvSpPr txBox="1"/>
            <p:nvPr/>
          </p:nvSpPr>
          <p:spPr>
            <a:xfrm>
              <a:off x="23447" y="-10103"/>
              <a:ext cx="1574781" cy="5137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57" tIns="56257" rIns="56257" bIns="56257" numCol="1" anchor="ctr">
              <a:spAutoFit/>
            </a:bodyPr>
            <a:lstStyle/>
            <a:p>
              <a:pPr>
                <a:defRPr sz="1300">
                  <a:latin typeface="Gill Sans"/>
                  <a:ea typeface="Gill Sans"/>
                  <a:cs typeface="Gill Sans"/>
                  <a:sym typeface="Gill Sans"/>
                </a:defRPr>
              </a:pPr>
              <a:r>
                <a:rPr sz="1300"/>
                <a:t>Address risks with </a:t>
              </a:r>
            </a:p>
            <a:p>
              <a:pPr>
                <a:defRPr sz="1300">
                  <a:latin typeface="Gill Sans"/>
                  <a:ea typeface="Gill Sans"/>
                  <a:cs typeface="Gill Sans"/>
                  <a:sym typeface="Gill Sans"/>
                </a:defRPr>
              </a:pPr>
              <a:r>
                <a:rPr sz="1300"/>
                <a:t>appropriate measures</a:t>
              </a:r>
            </a:p>
          </p:txBody>
        </p:sp>
        <p:sp>
          <p:nvSpPr>
            <p:cNvPr id="1022" name="Connection Line"/>
            <p:cNvSpPr/>
            <p:nvPr/>
          </p:nvSpPr>
          <p:spPr>
            <a:xfrm>
              <a:off x="0" y="59268"/>
              <a:ext cx="2703761" cy="69624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1958" y="19403"/>
                    <a:pt x="19158" y="12203"/>
                    <a:pt x="21600" y="0"/>
                  </a:cubicBezTo>
                </a:path>
              </a:pathLst>
            </a:custGeom>
            <a:noFill/>
            <a:ln w="63500" cap="flat">
              <a:solidFill>
                <a:schemeClr val="accent1"/>
              </a:solidFill>
              <a:prstDash val="solid"/>
              <a:miter lim="400000"/>
              <a:tailEnd type="triangle" w="med" len="med"/>
            </a:ln>
            <a:effectLst/>
          </p:spPr>
          <p:txBody>
            <a:bodyPr wrap="square" lIns="45719" tIns="45719" rIns="45719" bIns="45719" numCol="1" anchor="t">
              <a:noAutofit/>
            </a:bodyPr>
            <a:lstStyle/>
            <a:p>
              <a:pPr>
                <a:defRPr sz="1900"/>
              </a:pPr>
              <a:endParaRPr sz="1900"/>
            </a:p>
          </p:txBody>
        </p:sp>
      </p:grpSp>
    </p:spTree>
    <p:extLst>
      <p:ext uri="{BB962C8B-B14F-4D97-AF65-F5344CB8AC3E}">
        <p14:creationId xmlns:p14="http://schemas.microsoft.com/office/powerpoint/2010/main" val="13585164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0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0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97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98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10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96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93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94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93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99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p:tmAbs val="0"/>
                                  </p:iterate>
                                  <p:childTnLst>
                                    <p:set>
                                      <p:cBhvr>
                                        <p:cTn id="46" fill="hold"/>
                                        <p:tgtEl>
                                          <p:spTgt spid="95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iterate>
                                    <p:tmAbs val="0"/>
                                  </p:iterate>
                                  <p:childTnLst>
                                    <p:set>
                                      <p:cBhvr>
                                        <p:cTn id="50" fill="hold"/>
                                        <p:tgtEl>
                                          <p:spTgt spid="94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iterate>
                                    <p:tmAbs val="0"/>
                                  </p:iterate>
                                  <p:childTnLst>
                                    <p:set>
                                      <p:cBhvr>
                                        <p:cTn id="54" fill="hold"/>
                                        <p:tgtEl>
                                          <p:spTgt spid="94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iterate>
                                    <p:tmAbs val="0"/>
                                  </p:iterate>
                                  <p:childTnLst>
                                    <p:set>
                                      <p:cBhvr>
                                        <p:cTn id="58" fill="hold"/>
                                        <p:tgtEl>
                                          <p:spTgt spid="93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iterate>
                                    <p:tmAbs val="0"/>
                                  </p:iterate>
                                  <p:childTnLst>
                                    <p:set>
                                      <p:cBhvr>
                                        <p:cTn id="62" fill="hold"/>
                                        <p:tgtEl>
                                          <p:spTgt spid="100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iterate>
                                    <p:tmAbs val="0"/>
                                  </p:iterate>
                                  <p:childTnLst>
                                    <p:set>
                                      <p:cBhvr>
                                        <p:cTn id="66" fill="hold"/>
                                        <p:tgtEl>
                                          <p:spTgt spid="1023"/>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iterate>
                                    <p:tmAbs val="0"/>
                                  </p:iterate>
                                  <p:childTnLst>
                                    <p:set>
                                      <p:cBhvr>
                                        <p:cTn id="70" fill="hold"/>
                                        <p:tgtEl>
                                          <p:spTgt spid="98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iterate>
                                    <p:tmAbs val="0"/>
                                  </p:iterate>
                                  <p:childTnLst>
                                    <p:set>
                                      <p:cBhvr>
                                        <p:cTn id="74" fill="hold"/>
                                        <p:tgtEl>
                                          <p:spTgt spid="976"/>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iterate>
                                    <p:tmAbs val="0"/>
                                  </p:iterate>
                                  <p:childTnLst>
                                    <p:set>
                                      <p:cBhvr>
                                        <p:cTn id="78" fill="hold"/>
                                        <p:tgtEl>
                                          <p:spTgt spid="9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4" grpId="0" animBg="1" advAuto="0"/>
      <p:bldP spid="938" grpId="0" animBg="1" advAuto="0"/>
      <p:bldP spid="939" grpId="0" animBg="1" advAuto="0"/>
      <p:bldP spid="940" grpId="0" animBg="1" advAuto="0"/>
      <p:bldP spid="944" grpId="0" animBg="1" advAuto="0"/>
      <p:bldP spid="945" grpId="0" animBg="1" advAuto="0"/>
      <p:bldP spid="955" grpId="0" animBg="1" advAuto="0"/>
      <p:bldP spid="965" grpId="0" animBg="1" advAuto="0"/>
      <p:bldP spid="975" grpId="0" animBg="1" advAuto="0"/>
      <p:bldP spid="976" grpId="0" animBg="1" advAuto="0"/>
      <p:bldP spid="980" grpId="0" animBg="1" advAuto="0"/>
      <p:bldP spid="984" grpId="0" animBg="1" advAuto="0"/>
      <p:bldP spid="988" grpId="0" animBg="1" advAuto="0"/>
      <p:bldP spid="992" grpId="0" animBg="1" advAuto="0"/>
      <p:bldP spid="1002" grpId="0" animBg="1" advAuto="0"/>
      <p:bldP spid="1013" grpId="0" animBg="1" advAuto="0"/>
      <p:bldP spid="1017" grpId="0" animBg="1" advAuto="0"/>
      <p:bldP spid="1020" grpId="0" animBg="1" advAuto="0"/>
      <p:bldP spid="1023" grpId="0" animBg="1" advAuto="0"/>
    </p:bld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1030" name="Group"/>
          <p:cNvGrpSpPr/>
          <p:nvPr/>
        </p:nvGrpSpPr>
        <p:grpSpPr>
          <a:xfrm>
            <a:off x="5207051" y="1750894"/>
            <a:ext cx="1241111" cy="1363551"/>
            <a:chOff x="0" y="1798"/>
            <a:chExt cx="1241109" cy="1363549"/>
          </a:xfrm>
        </p:grpSpPr>
        <p:sp>
          <p:nvSpPr>
            <p:cNvPr id="1027" name="Proceed - no measures required for safeguarding…"/>
            <p:cNvSpPr txBox="1"/>
            <p:nvPr/>
          </p:nvSpPr>
          <p:spPr>
            <a:xfrm>
              <a:off x="33602" y="244054"/>
              <a:ext cx="1189353" cy="112129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6223" tIns="56223" rIns="56223" bIns="56223" numCol="1" anchor="ctr">
              <a:noAutofit/>
            </a:bodyPr>
            <a:lstStyle/>
            <a:p>
              <a:pPr defTabSz="646575">
                <a:defRPr sz="1200" b="1">
                  <a:solidFill>
                    <a:srgbClr val="017100"/>
                  </a:solidFill>
                  <a:latin typeface="Gill Sans"/>
                  <a:ea typeface="Gill Sans"/>
                  <a:cs typeface="Gill Sans"/>
                  <a:sym typeface="Gill Sans"/>
                </a:defRPr>
              </a:pPr>
              <a:r>
                <a:rPr sz="1200"/>
                <a:t>Proceed - no measures required for safeguarding</a:t>
              </a:r>
            </a:p>
            <a:p>
              <a:pPr defTabSz="646575">
                <a:defRPr sz="1200" b="1">
                  <a:solidFill>
                    <a:srgbClr val="017100"/>
                  </a:solidFill>
                  <a:latin typeface="Gill Sans"/>
                  <a:ea typeface="Gill Sans"/>
                  <a:cs typeface="Gill Sans"/>
                  <a:sym typeface="Gill Sans"/>
                </a:defRPr>
              </a:pPr>
              <a:r>
                <a:rPr sz="1200"/>
                <a:t>privacy.</a:t>
              </a:r>
            </a:p>
          </p:txBody>
        </p:sp>
        <p:sp>
          <p:nvSpPr>
            <p:cNvPr id="1028" name="Rectangle"/>
            <p:cNvSpPr/>
            <p:nvPr/>
          </p:nvSpPr>
          <p:spPr>
            <a:xfrm>
              <a:off x="0" y="81194"/>
              <a:ext cx="1241109" cy="1213273"/>
            </a:xfrm>
            <a:prstGeom prst="rect">
              <a:avLst/>
            </a:prstGeom>
            <a:noFill/>
            <a:ln w="25400" cap="flat">
              <a:solidFill>
                <a:srgbClr val="017100"/>
              </a:solidFill>
              <a:prstDash val="solid"/>
              <a:miter lim="400000"/>
            </a:ln>
            <a:effectLst/>
          </p:spPr>
          <p:txBody>
            <a:bodyPr wrap="square" lIns="56223" tIns="56223" rIns="56223" bIns="56223" numCol="1" anchor="ctr">
              <a:noAutofit/>
            </a:bodyPr>
            <a:lstStyle/>
            <a:p>
              <a:pPr algn="ctr" defTabSz="646575">
                <a:defRPr sz="2400">
                  <a:solidFill>
                    <a:srgbClr val="FFFFFF"/>
                  </a:solidFill>
                  <a:latin typeface="Helvetica Neue Medium"/>
                  <a:ea typeface="Helvetica Neue Medium"/>
                  <a:cs typeface="Helvetica Neue Medium"/>
                  <a:sym typeface="Helvetica Neue Medium"/>
                </a:defRPr>
              </a:pPr>
              <a:endParaRPr sz="2400"/>
            </a:p>
          </p:txBody>
        </p:sp>
        <p:sp>
          <p:nvSpPr>
            <p:cNvPr id="1029" name="NO"/>
            <p:cNvSpPr txBox="1"/>
            <p:nvPr/>
          </p:nvSpPr>
          <p:spPr>
            <a:xfrm>
              <a:off x="38041" y="1798"/>
              <a:ext cx="541545" cy="45209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23" tIns="56223" rIns="56223" bIns="56223" numCol="1" anchor="ctr">
              <a:spAutoFit/>
            </a:bodyPr>
            <a:lstStyle>
              <a:lvl1pPr algn="ctr" defTabSz="646575">
                <a:defRPr sz="2200" b="1">
                  <a:solidFill>
                    <a:srgbClr val="017100"/>
                  </a:solidFill>
                  <a:latin typeface="Helvetica Neue"/>
                  <a:ea typeface="Helvetica Neue"/>
                  <a:cs typeface="Helvetica Neue"/>
                  <a:sym typeface="Helvetica Neue"/>
                </a:defRPr>
              </a:lvl1pPr>
            </a:lstStyle>
            <a:p>
              <a:r>
                <a:t>NO</a:t>
              </a:r>
            </a:p>
          </p:txBody>
        </p:sp>
      </p:grpSp>
      <p:grpSp>
        <p:nvGrpSpPr>
          <p:cNvPr id="1033" name="Group"/>
          <p:cNvGrpSpPr/>
          <p:nvPr/>
        </p:nvGrpSpPr>
        <p:grpSpPr>
          <a:xfrm>
            <a:off x="11702707" y="1839725"/>
            <a:ext cx="3940182" cy="3276130"/>
            <a:chOff x="0" y="5511"/>
            <a:chExt cx="3940180" cy="3276129"/>
          </a:xfrm>
        </p:grpSpPr>
        <p:sp>
          <p:nvSpPr>
            <p:cNvPr id="1031" name="Q3. Is this processing a high risk processing?"/>
            <p:cNvSpPr txBox="1"/>
            <p:nvPr/>
          </p:nvSpPr>
          <p:spPr>
            <a:xfrm>
              <a:off x="0" y="5511"/>
              <a:ext cx="3516525" cy="29821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23" tIns="56223" rIns="56223" bIns="56223" numCol="1" anchor="ctr">
              <a:spAutoFit/>
            </a:bodyPr>
            <a:lstStyle>
              <a:lvl1pPr defTabSz="646575">
                <a:defRPr sz="1200" b="1">
                  <a:latin typeface="Gill Sans"/>
                  <a:ea typeface="Gill Sans"/>
                  <a:cs typeface="Gill Sans"/>
                  <a:sym typeface="Gill Sans"/>
                </a:defRPr>
              </a:lvl1pPr>
            </a:lstStyle>
            <a:p>
              <a:r>
                <a:t>Q3. Is this processing a high risk processing?</a:t>
              </a:r>
            </a:p>
          </p:txBody>
        </p:sp>
        <p:sp>
          <p:nvSpPr>
            <p:cNvPr id="1032" name="Criteria for high risk processing (WP29 - DPIA Guideline**):…"/>
            <p:cNvSpPr txBox="1"/>
            <p:nvPr/>
          </p:nvSpPr>
          <p:spPr>
            <a:xfrm>
              <a:off x="28111" y="582774"/>
              <a:ext cx="3912069" cy="26988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6223" tIns="56223" rIns="56223" bIns="56223" numCol="1" anchor="ctr">
              <a:spAutoFit/>
            </a:bodyPr>
            <a:lstStyle/>
            <a:p>
              <a:pPr defTabSz="646575">
                <a:defRPr sz="1200" b="1">
                  <a:latin typeface="Gill Sans"/>
                  <a:ea typeface="Gill Sans"/>
                  <a:cs typeface="Gill Sans"/>
                  <a:sym typeface="Gill Sans"/>
                </a:defRPr>
              </a:pPr>
              <a:r>
                <a:rPr sz="1200" dirty="0"/>
                <a:t>Criteria for high risk processing</a:t>
              </a:r>
              <a:br>
                <a:rPr sz="1200" dirty="0"/>
              </a:br>
              <a:r>
                <a:rPr sz="1200" dirty="0"/>
                <a:t>(WP29 - DPIA </a:t>
              </a:r>
              <a:r>
                <a:rPr sz="1200" dirty="0" smtClean="0"/>
                <a:t>Guideline</a:t>
              </a:r>
              <a:r>
                <a:rPr sz="1200" dirty="0" smtClean="0">
                  <a:solidFill>
                    <a:srgbClr val="017100"/>
                  </a:solidFill>
                </a:rPr>
                <a:t>**</a:t>
              </a:r>
              <a:r>
                <a:rPr sz="1200" dirty="0" smtClean="0"/>
                <a:t>):</a:t>
              </a:r>
              <a:endParaRPr sz="1200" dirty="0"/>
            </a:p>
            <a:p>
              <a:pPr marL="238125" indent="-238125" defTabSz="646575">
                <a:buSzPct val="100000"/>
                <a:buAutoNum type="arabicPeriod"/>
                <a:defRPr sz="1200">
                  <a:latin typeface="Gill Sans"/>
                  <a:ea typeface="Gill Sans"/>
                  <a:cs typeface="Gill Sans"/>
                  <a:sym typeface="Gill Sans"/>
                </a:defRPr>
              </a:pPr>
              <a:r>
                <a:rPr sz="1200" dirty="0"/>
                <a:t>Evaluation or scoring</a:t>
              </a:r>
            </a:p>
            <a:p>
              <a:pPr marL="238125" indent="-238125" defTabSz="646575">
                <a:buSzPct val="100000"/>
                <a:buAutoNum type="arabicPeriod"/>
                <a:defRPr sz="1200">
                  <a:latin typeface="Gill Sans"/>
                  <a:ea typeface="Gill Sans"/>
                  <a:cs typeface="Gill Sans"/>
                  <a:sym typeface="Gill Sans"/>
                </a:defRPr>
              </a:pPr>
              <a:r>
                <a:rPr sz="1200" dirty="0"/>
                <a:t>Automated-decision making with legal or similar significant effect</a:t>
              </a:r>
            </a:p>
            <a:p>
              <a:pPr marL="238125" indent="-238125" defTabSz="646575">
                <a:buSzPct val="100000"/>
                <a:buAutoNum type="arabicPeriod"/>
                <a:defRPr sz="1200">
                  <a:latin typeface="Gill Sans"/>
                  <a:ea typeface="Gill Sans"/>
                  <a:cs typeface="Gill Sans"/>
                  <a:sym typeface="Gill Sans"/>
                </a:defRPr>
              </a:pPr>
              <a:r>
                <a:rPr sz="1200" dirty="0"/>
                <a:t>Systematic monitoring</a:t>
              </a:r>
            </a:p>
            <a:p>
              <a:pPr marL="238125" indent="-238125" defTabSz="646575">
                <a:buSzPct val="100000"/>
                <a:buAutoNum type="arabicPeriod"/>
                <a:defRPr sz="1200">
                  <a:latin typeface="Gill Sans"/>
                  <a:ea typeface="Gill Sans"/>
                  <a:cs typeface="Gill Sans"/>
                  <a:sym typeface="Gill Sans"/>
                </a:defRPr>
              </a:pPr>
              <a:r>
                <a:rPr sz="1200" dirty="0"/>
                <a:t>Sensitive data or data of a highly personal nature</a:t>
              </a:r>
            </a:p>
            <a:p>
              <a:pPr marL="238125" indent="-238125" defTabSz="646575">
                <a:buSzPct val="100000"/>
                <a:buAutoNum type="arabicPeriod"/>
                <a:defRPr sz="1200">
                  <a:latin typeface="Gill Sans"/>
                  <a:ea typeface="Gill Sans"/>
                  <a:cs typeface="Gill Sans"/>
                  <a:sym typeface="Gill Sans"/>
                </a:defRPr>
              </a:pPr>
              <a:r>
                <a:rPr sz="1200" dirty="0"/>
                <a:t>Data processed on a large scale</a:t>
              </a:r>
            </a:p>
            <a:p>
              <a:pPr marL="238125" indent="-238125" defTabSz="646575">
                <a:buSzPct val="100000"/>
                <a:buAutoNum type="arabicPeriod"/>
                <a:defRPr sz="1200">
                  <a:latin typeface="Gill Sans"/>
                  <a:ea typeface="Gill Sans"/>
                  <a:cs typeface="Gill Sans"/>
                  <a:sym typeface="Gill Sans"/>
                </a:defRPr>
              </a:pPr>
              <a:r>
                <a:rPr sz="1200" dirty="0"/>
                <a:t>Matching or combining datasets</a:t>
              </a:r>
            </a:p>
            <a:p>
              <a:pPr marL="238125" indent="-238125" defTabSz="646575">
                <a:buSzPct val="100000"/>
                <a:buAutoNum type="arabicPeriod"/>
                <a:defRPr sz="1200">
                  <a:latin typeface="Gill Sans"/>
                  <a:ea typeface="Gill Sans"/>
                  <a:cs typeface="Gill Sans"/>
                  <a:sym typeface="Gill Sans"/>
                </a:defRPr>
              </a:pPr>
              <a:r>
                <a:rPr sz="1200" dirty="0"/>
                <a:t>Data concerning vulnerable data subjects</a:t>
              </a:r>
            </a:p>
            <a:p>
              <a:pPr marL="238125" indent="-238125" defTabSz="646575">
                <a:buSzPct val="100000"/>
                <a:buAutoNum type="arabicPeriod"/>
                <a:defRPr sz="1200">
                  <a:latin typeface="Gill Sans"/>
                  <a:ea typeface="Gill Sans"/>
                  <a:cs typeface="Gill Sans"/>
                  <a:sym typeface="Gill Sans"/>
                </a:defRPr>
              </a:pPr>
              <a:r>
                <a:rPr sz="1200" dirty="0"/>
                <a:t>Innovative use or applying new technological or organisational solutions</a:t>
              </a:r>
            </a:p>
            <a:p>
              <a:pPr marL="238125" indent="-238125" defTabSz="646575">
                <a:buSzPct val="100000"/>
                <a:buAutoNum type="arabicPeriod"/>
                <a:defRPr sz="1200">
                  <a:latin typeface="Gill Sans"/>
                  <a:ea typeface="Gill Sans"/>
                  <a:cs typeface="Gill Sans"/>
                  <a:sym typeface="Gill Sans"/>
                </a:defRPr>
              </a:pPr>
              <a:r>
                <a:rPr sz="1200" dirty="0"/>
                <a:t>When the processing itself prevents data subjects from exercising a right or using a service or a contract</a:t>
              </a:r>
            </a:p>
          </p:txBody>
        </p:sp>
      </p:grpSp>
      <p:sp>
        <p:nvSpPr>
          <p:cNvPr id="1034" name="The Logic of a Privacy Impact Assessment (PIA) for Academic Research"/>
          <p:cNvSpPr txBox="1"/>
          <p:nvPr/>
        </p:nvSpPr>
        <p:spPr>
          <a:xfrm>
            <a:off x="2404534" y="156164"/>
            <a:ext cx="14393335" cy="509271"/>
          </a:xfrm>
          <a:prstGeom prst="rect">
            <a:avLst/>
          </a:prstGeom>
          <a:ln w="12700">
            <a:miter lim="400000"/>
          </a:ln>
          <a:extLst>
            <a:ext uri="{C572A759-6A51-4108-AA02-DFA0A04FC94B}">
              <ma14:wrappingTextBoxFlag xmlns="" xmlns:ma14="http://schemas.microsoft.com/office/mac/drawingml/2011/main" val="1"/>
            </a:ext>
          </a:extLst>
        </p:spPr>
        <p:txBody>
          <a:bodyPr lIns="56223" tIns="56223" rIns="56223" bIns="56223" anchor="ctr">
            <a:spAutoFit/>
          </a:bodyPr>
          <a:lstStyle>
            <a:lvl1pPr algn="ctr" defTabSz="646575">
              <a:defRPr sz="2600" b="1">
                <a:solidFill>
                  <a:srgbClr val="017100"/>
                </a:solidFill>
                <a:latin typeface="Helvetica Neue"/>
                <a:ea typeface="Helvetica Neue"/>
                <a:cs typeface="Helvetica Neue"/>
                <a:sym typeface="Helvetica Neue"/>
              </a:defRPr>
            </a:lvl1pPr>
          </a:lstStyle>
          <a:p>
            <a:r>
              <a:rPr dirty="0"/>
              <a:t>The Logic of a </a:t>
            </a:r>
            <a:r>
              <a:rPr lang="nl-NL" dirty="0" smtClean="0"/>
              <a:t>Data </a:t>
            </a:r>
            <a:r>
              <a:rPr lang="nl-NL" dirty="0" err="1" smtClean="0"/>
              <a:t>Protection</a:t>
            </a:r>
            <a:r>
              <a:rPr lang="nl-NL" dirty="0" smtClean="0"/>
              <a:t> </a:t>
            </a:r>
            <a:r>
              <a:rPr dirty="0" smtClean="0"/>
              <a:t>Impact </a:t>
            </a:r>
            <a:r>
              <a:rPr dirty="0"/>
              <a:t>Assessment </a:t>
            </a:r>
            <a:r>
              <a:rPr dirty="0" smtClean="0"/>
              <a:t>(</a:t>
            </a:r>
            <a:r>
              <a:rPr lang="nl-NL" dirty="0" smtClean="0"/>
              <a:t>D</a:t>
            </a:r>
            <a:r>
              <a:rPr dirty="0" smtClean="0"/>
              <a:t>PIA</a:t>
            </a:r>
            <a:r>
              <a:rPr dirty="0"/>
              <a:t>) for Academic Research </a:t>
            </a:r>
          </a:p>
        </p:txBody>
      </p:sp>
      <p:grpSp>
        <p:nvGrpSpPr>
          <p:cNvPr id="1045" name="Group"/>
          <p:cNvGrpSpPr/>
          <p:nvPr/>
        </p:nvGrpSpPr>
        <p:grpSpPr>
          <a:xfrm>
            <a:off x="11690336" y="2351814"/>
            <a:ext cx="3926128" cy="5063574"/>
            <a:chOff x="-1" y="1798"/>
            <a:chExt cx="3926126" cy="5063573"/>
          </a:xfrm>
        </p:grpSpPr>
        <p:grpSp>
          <p:nvGrpSpPr>
            <p:cNvPr id="1040" name="Group"/>
            <p:cNvGrpSpPr/>
            <p:nvPr/>
          </p:nvGrpSpPr>
          <p:grpSpPr>
            <a:xfrm>
              <a:off x="-1" y="3349212"/>
              <a:ext cx="3926126" cy="1716159"/>
              <a:chOff x="0" y="5511"/>
              <a:chExt cx="3926124" cy="1716158"/>
            </a:xfrm>
          </p:grpSpPr>
          <p:sp>
            <p:nvSpPr>
              <p:cNvPr id="1038" name="Action"/>
              <p:cNvSpPr txBox="1"/>
              <p:nvPr/>
            </p:nvSpPr>
            <p:spPr>
              <a:xfrm>
                <a:off x="0" y="5511"/>
                <a:ext cx="634520" cy="29821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23" tIns="56223" rIns="56223" bIns="56223" numCol="1" anchor="ctr">
                <a:spAutoFit/>
              </a:bodyPr>
              <a:lstStyle>
                <a:lvl1pPr defTabSz="646575">
                  <a:defRPr sz="1200" b="1">
                    <a:solidFill>
                      <a:srgbClr val="017100"/>
                    </a:solidFill>
                    <a:latin typeface="Gill Sans"/>
                    <a:ea typeface="Gill Sans"/>
                    <a:cs typeface="Gill Sans"/>
                    <a:sym typeface="Gill Sans"/>
                  </a:defRPr>
                </a:lvl1pPr>
              </a:lstStyle>
              <a:p>
                <a:r>
                  <a:t>Action</a:t>
                </a:r>
              </a:p>
            </p:txBody>
          </p:sp>
          <p:sp>
            <p:nvSpPr>
              <p:cNvPr id="1039" name="Prior consultation (GDPR*, Article 36):…"/>
              <p:cNvSpPr txBox="1"/>
              <p:nvPr/>
            </p:nvSpPr>
            <p:spPr>
              <a:xfrm>
                <a:off x="14055" y="315464"/>
                <a:ext cx="3912069" cy="140620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6223" tIns="56223" rIns="56223" bIns="56223" numCol="1" anchor="ctr">
                <a:spAutoFit/>
              </a:bodyPr>
              <a:lstStyle/>
              <a:p>
                <a:pPr defTabSz="646575">
                  <a:defRPr sz="1200" b="1">
                    <a:latin typeface="Gill Sans"/>
                    <a:ea typeface="Gill Sans"/>
                    <a:cs typeface="Gill Sans"/>
                    <a:sym typeface="Gill Sans"/>
                  </a:defRPr>
                </a:pPr>
                <a:r>
                  <a:rPr sz="1200" dirty="0"/>
                  <a:t>Prior consultation</a:t>
                </a:r>
                <a:br>
                  <a:rPr sz="1200" dirty="0"/>
                </a:br>
                <a:r>
                  <a:rPr sz="1200" dirty="0"/>
                  <a:t>(</a:t>
                </a:r>
                <a:r>
                  <a:rPr sz="1200" dirty="0" smtClean="0"/>
                  <a:t>GDPR</a:t>
                </a:r>
                <a:r>
                  <a:rPr sz="1200" dirty="0" smtClean="0">
                    <a:solidFill>
                      <a:srgbClr val="017100"/>
                    </a:solidFill>
                  </a:rPr>
                  <a:t>*</a:t>
                </a:r>
                <a:r>
                  <a:rPr sz="1200" dirty="0" smtClean="0"/>
                  <a:t>, </a:t>
                </a:r>
                <a:r>
                  <a:rPr sz="1200" dirty="0"/>
                  <a:t>Article 36):</a:t>
                </a:r>
              </a:p>
              <a:p>
                <a:pPr marL="238125" indent="-238125" defTabSz="646575">
                  <a:buSzPct val="100000"/>
                  <a:buAutoNum type="arabicPeriod"/>
                  <a:defRPr sz="1200">
                    <a:latin typeface="Gill Sans"/>
                    <a:ea typeface="Gill Sans"/>
                    <a:cs typeface="Gill Sans"/>
                    <a:sym typeface="Gill Sans"/>
                  </a:defRPr>
                </a:pPr>
                <a:r>
                  <a:rPr sz="1200" dirty="0"/>
                  <a:t>The Data Protection Officer shall, on behalf of the researcher, consult the supervisory authority, prior to the processing (the research) when the processing would result in a high risk </a:t>
                </a:r>
                <a:r>
                  <a:rPr sz="1200" i="1" dirty="0"/>
                  <a:t>in the absence of measures</a:t>
                </a:r>
                <a:r>
                  <a:rPr sz="1200" dirty="0"/>
                  <a:t> to mitigate the risk.</a:t>
                </a:r>
              </a:p>
            </p:txBody>
          </p:sp>
        </p:grpSp>
        <p:grpSp>
          <p:nvGrpSpPr>
            <p:cNvPr id="1044" name="Group"/>
            <p:cNvGrpSpPr/>
            <p:nvPr/>
          </p:nvGrpSpPr>
          <p:grpSpPr>
            <a:xfrm>
              <a:off x="756449" y="1798"/>
              <a:ext cx="3139281" cy="3498350"/>
              <a:chOff x="-1" y="1798"/>
              <a:chExt cx="3139279" cy="3498348"/>
            </a:xfrm>
          </p:grpSpPr>
          <p:sp>
            <p:nvSpPr>
              <p:cNvPr id="1041" name="YES"/>
              <p:cNvSpPr txBox="1"/>
              <p:nvPr/>
            </p:nvSpPr>
            <p:spPr>
              <a:xfrm>
                <a:off x="2472698" y="1798"/>
                <a:ext cx="666580" cy="4520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23" tIns="56223" rIns="56223" bIns="56223" numCol="1" anchor="ctr">
                <a:spAutoFit/>
              </a:bodyPr>
              <a:lstStyle>
                <a:lvl1pPr algn="ctr" defTabSz="646575">
                  <a:defRPr sz="2200" b="1">
                    <a:latin typeface="Helvetica Neue"/>
                    <a:ea typeface="Helvetica Neue"/>
                    <a:cs typeface="Helvetica Neue"/>
                    <a:sym typeface="Helvetica Neue"/>
                  </a:defRPr>
                </a:lvl1pPr>
              </a:lstStyle>
              <a:p>
                <a:r>
                  <a:t>YES</a:t>
                </a:r>
              </a:p>
            </p:txBody>
          </p:sp>
          <p:sp>
            <p:nvSpPr>
              <p:cNvPr id="1042" name="Line"/>
              <p:cNvSpPr/>
              <p:nvPr/>
            </p:nvSpPr>
            <p:spPr>
              <a:xfrm flipH="1">
                <a:off x="3095199" y="435342"/>
                <a:ext cx="1" cy="3053345"/>
              </a:xfrm>
              <a:prstGeom prst="line">
                <a:avLst/>
              </a:prstGeom>
              <a:noFill/>
              <a:ln w="25400" cap="flat">
                <a:solidFill>
                  <a:srgbClr val="929292"/>
                </a:solidFill>
                <a:prstDash val="solid"/>
                <a:miter lim="400000"/>
              </a:ln>
              <a:effectLst/>
            </p:spPr>
            <p:txBody>
              <a:bodyPr wrap="square" lIns="56223" tIns="56223" rIns="56223" bIns="56223" numCol="1" anchor="ctr">
                <a:noAutofit/>
              </a:bodyPr>
              <a:lstStyle/>
              <a:p>
                <a:pPr algn="ctr" defTabSz="646575">
                  <a:defRPr sz="2400">
                    <a:solidFill>
                      <a:srgbClr val="FFFFFF"/>
                    </a:solidFill>
                    <a:latin typeface="Helvetica Neue Medium"/>
                    <a:ea typeface="Helvetica Neue Medium"/>
                    <a:cs typeface="Helvetica Neue Medium"/>
                    <a:sym typeface="Helvetica Neue Medium"/>
                  </a:defRPr>
                </a:pPr>
                <a:endParaRPr sz="2400"/>
              </a:p>
            </p:txBody>
          </p:sp>
          <p:sp>
            <p:nvSpPr>
              <p:cNvPr id="1043" name="Line"/>
              <p:cNvSpPr/>
              <p:nvPr/>
            </p:nvSpPr>
            <p:spPr>
              <a:xfrm flipH="1" flipV="1">
                <a:off x="-1" y="3500145"/>
                <a:ext cx="3105058" cy="1"/>
              </a:xfrm>
              <a:prstGeom prst="line">
                <a:avLst/>
              </a:prstGeom>
              <a:noFill/>
              <a:ln w="25400" cap="flat">
                <a:solidFill>
                  <a:srgbClr val="929292"/>
                </a:solidFill>
                <a:prstDash val="solid"/>
                <a:miter lim="400000"/>
                <a:tailEnd type="triangle" w="med" len="med"/>
              </a:ln>
              <a:effectLst/>
            </p:spPr>
            <p:txBody>
              <a:bodyPr wrap="square" lIns="56223" tIns="56223" rIns="56223" bIns="56223" numCol="1" anchor="ctr">
                <a:noAutofit/>
              </a:bodyPr>
              <a:lstStyle/>
              <a:p>
                <a:pPr algn="ctr" defTabSz="646575">
                  <a:defRPr sz="2400">
                    <a:solidFill>
                      <a:srgbClr val="FFFFFF"/>
                    </a:solidFill>
                    <a:latin typeface="Helvetica Neue Medium"/>
                    <a:ea typeface="Helvetica Neue Medium"/>
                    <a:cs typeface="Helvetica Neue Medium"/>
                    <a:sym typeface="Helvetica Neue Medium"/>
                  </a:defRPr>
                </a:pPr>
                <a:endParaRPr sz="2400"/>
              </a:p>
            </p:txBody>
          </p:sp>
        </p:grpSp>
      </p:grpSp>
      <p:grpSp>
        <p:nvGrpSpPr>
          <p:cNvPr id="1048" name="Group"/>
          <p:cNvGrpSpPr/>
          <p:nvPr/>
        </p:nvGrpSpPr>
        <p:grpSpPr>
          <a:xfrm>
            <a:off x="5233842" y="1405421"/>
            <a:ext cx="1207989" cy="452098"/>
            <a:chOff x="61233" y="29095"/>
            <a:chExt cx="1207988" cy="452096"/>
          </a:xfrm>
        </p:grpSpPr>
        <p:sp>
          <p:nvSpPr>
            <p:cNvPr id="1046" name="YES"/>
            <p:cNvSpPr txBox="1"/>
            <p:nvPr/>
          </p:nvSpPr>
          <p:spPr>
            <a:xfrm>
              <a:off x="61233" y="29095"/>
              <a:ext cx="666580" cy="4520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23" tIns="56223" rIns="56223" bIns="56223" numCol="1" anchor="ctr">
              <a:spAutoFit/>
            </a:bodyPr>
            <a:lstStyle>
              <a:lvl1pPr algn="ctr" defTabSz="646575">
                <a:defRPr sz="2200" b="1">
                  <a:latin typeface="Helvetica Neue"/>
                  <a:ea typeface="Helvetica Neue"/>
                  <a:cs typeface="Helvetica Neue"/>
                  <a:sym typeface="Helvetica Neue"/>
                </a:defRPr>
              </a:lvl1pPr>
            </a:lstStyle>
            <a:p>
              <a:r>
                <a:t>YES</a:t>
              </a:r>
            </a:p>
          </p:txBody>
        </p:sp>
        <p:sp>
          <p:nvSpPr>
            <p:cNvPr id="1047" name="Line"/>
            <p:cNvSpPr/>
            <p:nvPr/>
          </p:nvSpPr>
          <p:spPr>
            <a:xfrm>
              <a:off x="809867" y="255143"/>
              <a:ext cx="459354" cy="1"/>
            </a:xfrm>
            <a:prstGeom prst="line">
              <a:avLst/>
            </a:prstGeom>
            <a:noFill/>
            <a:ln w="25400" cap="flat">
              <a:solidFill>
                <a:srgbClr val="929292"/>
              </a:solidFill>
              <a:prstDash val="solid"/>
              <a:miter lim="400000"/>
              <a:tailEnd type="triangle" w="med" len="med"/>
            </a:ln>
            <a:effectLst/>
          </p:spPr>
          <p:txBody>
            <a:bodyPr wrap="square" lIns="56223" tIns="56223" rIns="56223" bIns="56223" numCol="1" anchor="ctr">
              <a:noAutofit/>
            </a:bodyPr>
            <a:lstStyle/>
            <a:p>
              <a:pPr algn="ctr" defTabSz="646575">
                <a:defRPr sz="2400">
                  <a:solidFill>
                    <a:srgbClr val="FFFFFF"/>
                  </a:solidFill>
                  <a:latin typeface="Helvetica Neue Medium"/>
                  <a:ea typeface="Helvetica Neue Medium"/>
                  <a:cs typeface="Helvetica Neue Medium"/>
                  <a:sym typeface="Helvetica Neue Medium"/>
                </a:defRPr>
              </a:pPr>
              <a:endParaRPr sz="2400"/>
            </a:p>
          </p:txBody>
        </p:sp>
      </p:grpSp>
      <p:grpSp>
        <p:nvGrpSpPr>
          <p:cNvPr id="1051" name="Group"/>
          <p:cNvGrpSpPr/>
          <p:nvPr/>
        </p:nvGrpSpPr>
        <p:grpSpPr>
          <a:xfrm>
            <a:off x="6487936" y="1474270"/>
            <a:ext cx="3940181" cy="2563395"/>
            <a:chOff x="0" y="5511"/>
            <a:chExt cx="3940180" cy="2563393"/>
          </a:xfrm>
        </p:grpSpPr>
        <p:sp>
          <p:nvSpPr>
            <p:cNvPr id="1049" name="Q2. What is the legal ground for this processing?"/>
            <p:cNvSpPr txBox="1"/>
            <p:nvPr/>
          </p:nvSpPr>
          <p:spPr>
            <a:xfrm>
              <a:off x="0" y="5511"/>
              <a:ext cx="3879510" cy="29821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23" tIns="56223" rIns="56223" bIns="56223" numCol="1" anchor="ctr">
              <a:spAutoFit/>
            </a:bodyPr>
            <a:lstStyle>
              <a:lvl1pPr defTabSz="646575">
                <a:defRPr sz="1200" b="1">
                  <a:latin typeface="Gill Sans"/>
                  <a:ea typeface="Gill Sans"/>
                  <a:cs typeface="Gill Sans"/>
                  <a:sym typeface="Gill Sans"/>
                </a:defRPr>
              </a:lvl1pPr>
            </a:lstStyle>
            <a:p>
              <a:r>
                <a:t>Q2. What is the legal ground for this processing?</a:t>
              </a:r>
            </a:p>
          </p:txBody>
        </p:sp>
        <p:sp>
          <p:nvSpPr>
            <p:cNvPr id="1050" name="Lawfulness of Processing (GDPR*, Article 6, 89):…"/>
            <p:cNvSpPr txBox="1"/>
            <p:nvPr/>
          </p:nvSpPr>
          <p:spPr>
            <a:xfrm>
              <a:off x="28111" y="424037"/>
              <a:ext cx="3912069" cy="214486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6223" tIns="56223" rIns="56223" bIns="56223" numCol="1" anchor="ctr">
              <a:spAutoFit/>
            </a:bodyPr>
            <a:lstStyle/>
            <a:p>
              <a:pPr defTabSz="646575">
                <a:defRPr sz="1200" b="1">
                  <a:latin typeface="Gill Sans"/>
                  <a:ea typeface="Gill Sans"/>
                  <a:cs typeface="Gill Sans"/>
                  <a:sym typeface="Gill Sans"/>
                </a:defRPr>
              </a:pPr>
              <a:r>
                <a:rPr sz="1200" dirty="0"/>
                <a:t>Lawfulness of Processing</a:t>
              </a:r>
              <a:br>
                <a:rPr sz="1200" dirty="0"/>
              </a:br>
              <a:r>
                <a:rPr sz="1200" dirty="0"/>
                <a:t>(GDPR</a:t>
              </a:r>
              <a:r>
                <a:rPr sz="1200" dirty="0">
                  <a:solidFill>
                    <a:srgbClr val="017100"/>
                  </a:solidFill>
                </a:rPr>
                <a:t>*</a:t>
              </a:r>
              <a:r>
                <a:rPr sz="1200" dirty="0"/>
                <a:t>, Article 6, 89):</a:t>
              </a:r>
            </a:p>
            <a:p>
              <a:pPr marL="238125" indent="-238125" defTabSz="646575">
                <a:buSzPct val="100000"/>
                <a:buAutoNum type="arabicPeriod"/>
                <a:defRPr sz="1200">
                  <a:latin typeface="Gill Sans"/>
                  <a:ea typeface="Gill Sans"/>
                  <a:cs typeface="Gill Sans"/>
                  <a:sym typeface="Gill Sans"/>
                </a:defRPr>
              </a:pPr>
              <a:r>
                <a:rPr sz="1200" dirty="0"/>
                <a:t>The individuals participating in your research have freely given their explicit consent for one or more specific purposes.</a:t>
              </a:r>
            </a:p>
            <a:p>
              <a:pPr marL="238125" indent="-238125" defTabSz="646575">
                <a:buSzPct val="100000"/>
                <a:buAutoNum type="arabicPeriod"/>
                <a:defRPr sz="1200">
                  <a:latin typeface="Gill Sans"/>
                  <a:ea typeface="Gill Sans"/>
                  <a:cs typeface="Gill Sans"/>
                  <a:sym typeface="Gill Sans"/>
                </a:defRPr>
              </a:pPr>
              <a:r>
                <a:rPr sz="1200" dirty="0"/>
                <a:t>Your research contributes to a legitimate interest, yet results in no high risks for the individuals participating in the research.</a:t>
              </a:r>
            </a:p>
            <a:p>
              <a:pPr marL="238125" indent="-238125" defTabSz="646575">
                <a:buSzPct val="100000"/>
                <a:buAutoNum type="arabicPeriod"/>
                <a:defRPr sz="1200">
                  <a:latin typeface="Gill Sans"/>
                  <a:ea typeface="Gill Sans"/>
                  <a:cs typeface="Gill Sans"/>
                  <a:sym typeface="Gill Sans"/>
                </a:defRPr>
              </a:pPr>
              <a:r>
                <a:rPr sz="1200" dirty="0"/>
                <a:t>Your research has  a scientific, historical or statistical purpose, yet results in no high risks for the individuals participating in the research.</a:t>
              </a:r>
            </a:p>
          </p:txBody>
        </p:sp>
      </p:grpSp>
      <p:grpSp>
        <p:nvGrpSpPr>
          <p:cNvPr id="1058" name="Group"/>
          <p:cNvGrpSpPr/>
          <p:nvPr/>
        </p:nvGrpSpPr>
        <p:grpSpPr>
          <a:xfrm>
            <a:off x="2620459" y="892094"/>
            <a:ext cx="4507594" cy="5493593"/>
            <a:chOff x="-2078" y="11570"/>
            <a:chExt cx="4507593" cy="5493591"/>
          </a:xfrm>
        </p:grpSpPr>
        <p:sp>
          <p:nvSpPr>
            <p:cNvPr id="1052" name="Q1. Do you process (special categories of) personal data…"/>
            <p:cNvSpPr txBox="1"/>
            <p:nvPr/>
          </p:nvSpPr>
          <p:spPr>
            <a:xfrm>
              <a:off x="0" y="11570"/>
              <a:ext cx="4505515" cy="4828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23" tIns="56223" rIns="56223" bIns="56223" numCol="1" anchor="ctr">
              <a:spAutoFit/>
            </a:bodyPr>
            <a:lstStyle/>
            <a:p>
              <a:pPr defTabSz="646575">
                <a:defRPr sz="1200" b="1">
                  <a:latin typeface="Gill Sans"/>
                  <a:ea typeface="Gill Sans"/>
                  <a:cs typeface="Gill Sans"/>
                  <a:sym typeface="Gill Sans"/>
                </a:defRPr>
              </a:pPr>
              <a:r>
                <a:rPr sz="1200"/>
                <a:t>Q1. Do you process (special categories of) personal data </a:t>
              </a:r>
            </a:p>
            <a:p>
              <a:pPr defTabSz="646575">
                <a:defRPr sz="1200" b="1">
                  <a:latin typeface="Gill Sans"/>
                  <a:ea typeface="Gill Sans"/>
                  <a:cs typeface="Gill Sans"/>
                  <a:sym typeface="Gill Sans"/>
                </a:defRPr>
              </a:pPr>
              <a:r>
                <a:rPr sz="1200"/>
                <a:t>       of (vulnerable) individuals in your research?</a:t>
              </a:r>
            </a:p>
          </p:txBody>
        </p:sp>
        <p:grpSp>
          <p:nvGrpSpPr>
            <p:cNvPr id="1055" name="Screen Shot 2018-02-18 at 13.36.38.png"/>
            <p:cNvGrpSpPr/>
            <p:nvPr/>
          </p:nvGrpSpPr>
          <p:grpSpPr>
            <a:xfrm>
              <a:off x="-2078" y="670123"/>
              <a:ext cx="2486191" cy="1437912"/>
              <a:chOff x="0" y="0"/>
              <a:chExt cx="2486190" cy="1437911"/>
            </a:xfrm>
          </p:grpSpPr>
          <p:pic>
            <p:nvPicPr>
              <p:cNvPr id="1054" name="Screen Shot 2018-02-18 at 13.36.38.png" descr="Screen Shot 2018-02-18 at 13.36.38.png"/>
              <p:cNvPicPr>
                <a:picLocks noChangeAspect="1"/>
              </p:cNvPicPr>
              <p:nvPr/>
            </p:nvPicPr>
            <p:blipFill>
              <a:blip r:embed="rId3">
                <a:extLst/>
              </a:blip>
              <a:stretch>
                <a:fillRect/>
              </a:stretch>
            </p:blipFill>
            <p:spPr>
              <a:xfrm>
                <a:off x="139699" y="88899"/>
                <a:ext cx="2206792" cy="1082313"/>
              </a:xfrm>
              <a:prstGeom prst="rect">
                <a:avLst/>
              </a:prstGeom>
              <a:ln>
                <a:noFill/>
              </a:ln>
              <a:effectLst/>
            </p:spPr>
          </p:pic>
          <p:pic>
            <p:nvPicPr>
              <p:cNvPr id="1053" name="Screen Shot 2018-02-18 at 13.36.38.png" descr="Screen Shot 2018-02-18 at 13.36.38.png"/>
              <p:cNvPicPr>
                <a:picLocks/>
              </p:cNvPicPr>
              <p:nvPr/>
            </p:nvPicPr>
            <p:blipFill>
              <a:blip r:embed="rId4">
                <a:extLst/>
              </a:blip>
              <a:stretch>
                <a:fillRect/>
              </a:stretch>
            </p:blipFill>
            <p:spPr>
              <a:xfrm>
                <a:off x="-1" y="-1"/>
                <a:ext cx="2486192" cy="1437913"/>
              </a:xfrm>
              <a:prstGeom prst="rect">
                <a:avLst/>
              </a:prstGeom>
              <a:effectLst/>
            </p:spPr>
          </p:pic>
        </p:grpSp>
        <p:sp>
          <p:nvSpPr>
            <p:cNvPr id="1056" name="&quot;Personal Data&quot; (GDPR*, Article 4): Any information relating to an identified or identifiable natural person: a name, an identification number, location data, an online identifier, one or more factors specific to the physical, physiological, genetic, mental, economic, cultural or social identity of that natural person."/>
            <p:cNvSpPr txBox="1"/>
            <p:nvPr/>
          </p:nvSpPr>
          <p:spPr>
            <a:xfrm>
              <a:off x="28111" y="2164501"/>
              <a:ext cx="3724564" cy="159087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6223" tIns="56223" rIns="56223" bIns="56223" numCol="1" anchor="ctr">
              <a:spAutoFit/>
            </a:bodyPr>
            <a:lstStyle/>
            <a:p>
              <a:pPr defTabSz="646575">
                <a:defRPr sz="1200" b="1">
                  <a:latin typeface="Gill Sans"/>
                  <a:ea typeface="Gill Sans"/>
                  <a:cs typeface="Gill Sans"/>
                  <a:sym typeface="Gill Sans"/>
                </a:defRPr>
              </a:pPr>
              <a:r>
                <a:rPr sz="1200"/>
                <a:t>"Personal Data" (GDPR</a:t>
              </a:r>
              <a:r>
                <a:rPr sz="1200">
                  <a:solidFill>
                    <a:srgbClr val="017100"/>
                  </a:solidFill>
                </a:rPr>
                <a:t>*</a:t>
              </a:r>
              <a:r>
                <a:rPr sz="1200"/>
                <a:t>, Article 4):</a:t>
              </a:r>
              <a:br>
                <a:rPr sz="1200"/>
              </a:br>
              <a:r>
                <a:rPr sz="1200"/>
                <a:t>Any information relating to an identified or identifiable natural person: a name, an identification number, location data, an online identifier, one or more factors specific to the physical, physiological, genetic, mental, economic, cultural or social identity of that natural person.</a:t>
              </a:r>
            </a:p>
          </p:txBody>
        </p:sp>
        <p:sp>
          <p:nvSpPr>
            <p:cNvPr id="1057" name="&quot;Special Categories of Personal Data…"/>
            <p:cNvSpPr txBox="1"/>
            <p:nvPr/>
          </p:nvSpPr>
          <p:spPr>
            <a:xfrm>
              <a:off x="18695" y="3729624"/>
              <a:ext cx="3912069" cy="1775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6223" tIns="56223" rIns="56223" bIns="56223" numCol="1" anchor="ctr">
              <a:spAutoFit/>
            </a:bodyPr>
            <a:lstStyle/>
            <a:p>
              <a:pPr defTabSz="646575">
                <a:defRPr sz="1200" b="1">
                  <a:latin typeface="Gill Sans"/>
                  <a:ea typeface="Gill Sans"/>
                  <a:cs typeface="Gill Sans"/>
                  <a:sym typeface="Gill Sans"/>
                </a:defRPr>
              </a:pPr>
              <a:r>
                <a:rPr sz="1200"/>
                <a:t>"Special Categories of Personal Data</a:t>
              </a:r>
            </a:p>
            <a:p>
              <a:pPr defTabSz="646575">
                <a:defRPr sz="1200" b="1">
                  <a:latin typeface="Gill Sans"/>
                  <a:ea typeface="Gill Sans"/>
                  <a:cs typeface="Gill Sans"/>
                  <a:sym typeface="Gill Sans"/>
                </a:defRPr>
              </a:pPr>
              <a:r>
                <a:rPr sz="1200"/>
                <a:t>(Sensitive Data)" (GDPR, Article 9): </a:t>
              </a:r>
              <a:br>
                <a:rPr sz="1200"/>
              </a:br>
              <a:r>
                <a:rPr sz="1200"/>
                <a:t>Data revealing racial or ethnic origin, political opinions, religious or philosophical beliefs, or trade union membership, the processing of genetic data, biometric data for the purpose of uniquely identifying a natural person, data concerning health or data concerning a natural person's sex life or sexual orientation. </a:t>
              </a:r>
            </a:p>
          </p:txBody>
        </p:sp>
      </p:grpSp>
      <p:grpSp>
        <p:nvGrpSpPr>
          <p:cNvPr id="1061" name="Group"/>
          <p:cNvGrpSpPr/>
          <p:nvPr/>
        </p:nvGrpSpPr>
        <p:grpSpPr>
          <a:xfrm>
            <a:off x="10431216" y="1804137"/>
            <a:ext cx="1207990" cy="452098"/>
            <a:chOff x="61233" y="29095"/>
            <a:chExt cx="1207988" cy="452097"/>
          </a:xfrm>
        </p:grpSpPr>
        <p:sp>
          <p:nvSpPr>
            <p:cNvPr id="1059" name="YES"/>
            <p:cNvSpPr txBox="1"/>
            <p:nvPr/>
          </p:nvSpPr>
          <p:spPr>
            <a:xfrm>
              <a:off x="61233" y="29095"/>
              <a:ext cx="666580" cy="45209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23" tIns="56223" rIns="56223" bIns="56223" numCol="1" anchor="ctr">
              <a:spAutoFit/>
            </a:bodyPr>
            <a:lstStyle>
              <a:lvl1pPr algn="ctr" defTabSz="646575">
                <a:defRPr sz="2200" b="1">
                  <a:latin typeface="Helvetica Neue"/>
                  <a:ea typeface="Helvetica Neue"/>
                  <a:cs typeface="Helvetica Neue"/>
                  <a:sym typeface="Helvetica Neue"/>
                </a:defRPr>
              </a:lvl1pPr>
            </a:lstStyle>
            <a:p>
              <a:r>
                <a:t>YES</a:t>
              </a:r>
            </a:p>
          </p:txBody>
        </p:sp>
        <p:sp>
          <p:nvSpPr>
            <p:cNvPr id="1060" name="Line"/>
            <p:cNvSpPr/>
            <p:nvPr/>
          </p:nvSpPr>
          <p:spPr>
            <a:xfrm>
              <a:off x="809867" y="255143"/>
              <a:ext cx="459354" cy="1"/>
            </a:xfrm>
            <a:prstGeom prst="line">
              <a:avLst/>
            </a:prstGeom>
            <a:noFill/>
            <a:ln w="25400" cap="flat">
              <a:solidFill>
                <a:srgbClr val="929292"/>
              </a:solidFill>
              <a:prstDash val="solid"/>
              <a:miter lim="400000"/>
              <a:tailEnd type="triangle" w="med" len="med"/>
            </a:ln>
            <a:effectLst/>
          </p:spPr>
          <p:txBody>
            <a:bodyPr wrap="square" lIns="56223" tIns="56223" rIns="56223" bIns="56223" numCol="1" anchor="ctr">
              <a:noAutofit/>
            </a:bodyPr>
            <a:lstStyle/>
            <a:p>
              <a:pPr algn="ctr" defTabSz="646575">
                <a:defRPr sz="2400">
                  <a:solidFill>
                    <a:srgbClr val="FFFFFF"/>
                  </a:solidFill>
                  <a:latin typeface="Helvetica Neue Medium"/>
                  <a:ea typeface="Helvetica Neue Medium"/>
                  <a:cs typeface="Helvetica Neue Medium"/>
                  <a:sym typeface="Helvetica Neue Medium"/>
                </a:defRPr>
              </a:pPr>
              <a:endParaRPr sz="2400"/>
            </a:p>
          </p:txBody>
        </p:sp>
      </p:grpSp>
      <p:grpSp>
        <p:nvGrpSpPr>
          <p:cNvPr id="1065" name="Group"/>
          <p:cNvGrpSpPr/>
          <p:nvPr/>
        </p:nvGrpSpPr>
        <p:grpSpPr>
          <a:xfrm>
            <a:off x="10408745" y="2205767"/>
            <a:ext cx="1241110" cy="1019497"/>
            <a:chOff x="10650" y="29094"/>
            <a:chExt cx="1241109" cy="1019496"/>
          </a:xfrm>
        </p:grpSpPr>
        <p:sp>
          <p:nvSpPr>
            <p:cNvPr id="1062" name="NO"/>
            <p:cNvSpPr txBox="1"/>
            <p:nvPr/>
          </p:nvSpPr>
          <p:spPr>
            <a:xfrm>
              <a:off x="48691" y="29094"/>
              <a:ext cx="541546" cy="4520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23" tIns="56223" rIns="56223" bIns="56223" numCol="1" anchor="ctr">
              <a:spAutoFit/>
            </a:bodyPr>
            <a:lstStyle>
              <a:lvl1pPr algn="ctr" defTabSz="646575">
                <a:defRPr sz="2200" b="1">
                  <a:solidFill>
                    <a:srgbClr val="EE220C"/>
                  </a:solidFill>
                  <a:latin typeface="Helvetica Neue"/>
                  <a:ea typeface="Helvetica Neue"/>
                  <a:cs typeface="Helvetica Neue"/>
                  <a:sym typeface="Helvetica Neue"/>
                </a:defRPr>
              </a:lvl1pPr>
            </a:lstStyle>
            <a:p>
              <a:r>
                <a:t>NO</a:t>
              </a:r>
            </a:p>
          </p:txBody>
        </p:sp>
        <p:sp>
          <p:nvSpPr>
            <p:cNvPr id="1063" name="Stop research or redefine research."/>
            <p:cNvSpPr txBox="1"/>
            <p:nvPr/>
          </p:nvSpPr>
          <p:spPr>
            <a:xfrm>
              <a:off x="50584" y="381049"/>
              <a:ext cx="1189353" cy="667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6223" tIns="56223" rIns="56223" bIns="56223" numCol="1" anchor="ctr">
              <a:spAutoFit/>
            </a:bodyPr>
            <a:lstStyle>
              <a:lvl1pPr defTabSz="646575">
                <a:defRPr sz="1200" b="1">
                  <a:solidFill>
                    <a:srgbClr val="EE220C"/>
                  </a:solidFill>
                  <a:latin typeface="Gill Sans"/>
                  <a:ea typeface="Gill Sans"/>
                  <a:cs typeface="Gill Sans"/>
                  <a:sym typeface="Gill Sans"/>
                </a:defRPr>
              </a:lvl1pPr>
            </a:lstStyle>
            <a:p>
              <a:r>
                <a:t>Stop research or redefine research.</a:t>
              </a:r>
            </a:p>
          </p:txBody>
        </p:sp>
        <p:sp>
          <p:nvSpPr>
            <p:cNvPr id="1064" name="Rectangle"/>
            <p:cNvSpPr/>
            <p:nvPr/>
          </p:nvSpPr>
          <p:spPr>
            <a:xfrm>
              <a:off x="10650" y="66487"/>
              <a:ext cx="1241109" cy="959322"/>
            </a:xfrm>
            <a:prstGeom prst="rect">
              <a:avLst/>
            </a:prstGeom>
            <a:noFill/>
            <a:ln w="25400" cap="flat">
              <a:solidFill>
                <a:srgbClr val="EE220C"/>
              </a:solidFill>
              <a:prstDash val="solid"/>
              <a:miter lim="400000"/>
            </a:ln>
            <a:effectLst/>
          </p:spPr>
          <p:txBody>
            <a:bodyPr wrap="square" lIns="56223" tIns="56223" rIns="56223" bIns="56223" numCol="1" anchor="ctr">
              <a:noAutofit/>
            </a:bodyPr>
            <a:lstStyle/>
            <a:p>
              <a:pPr algn="ctr" defTabSz="646575">
                <a:defRPr sz="2400">
                  <a:solidFill>
                    <a:srgbClr val="FFFFFF"/>
                  </a:solidFill>
                  <a:latin typeface="Helvetica Neue Medium"/>
                  <a:ea typeface="Helvetica Neue Medium"/>
                  <a:cs typeface="Helvetica Neue Medium"/>
                  <a:sym typeface="Helvetica Neue Medium"/>
                </a:defRPr>
              </a:pPr>
              <a:endParaRPr sz="2400"/>
            </a:p>
          </p:txBody>
        </p:sp>
      </p:grpSp>
      <p:grpSp>
        <p:nvGrpSpPr>
          <p:cNvPr id="1079" name="Group"/>
          <p:cNvGrpSpPr/>
          <p:nvPr/>
        </p:nvGrpSpPr>
        <p:grpSpPr>
          <a:xfrm>
            <a:off x="11453608" y="2368374"/>
            <a:ext cx="5220250" cy="6810073"/>
            <a:chOff x="-1" y="0"/>
            <a:chExt cx="5220248" cy="6810071"/>
          </a:xfrm>
        </p:grpSpPr>
        <p:grpSp>
          <p:nvGrpSpPr>
            <p:cNvPr id="1068" name="Group"/>
            <p:cNvGrpSpPr/>
            <p:nvPr/>
          </p:nvGrpSpPr>
          <p:grpSpPr>
            <a:xfrm>
              <a:off x="-1" y="5200300"/>
              <a:ext cx="4399582" cy="1609771"/>
              <a:chOff x="0" y="5511"/>
              <a:chExt cx="4399580" cy="1609770"/>
            </a:xfrm>
          </p:grpSpPr>
          <p:sp>
            <p:nvSpPr>
              <p:cNvPr id="1066" name="Action"/>
              <p:cNvSpPr txBox="1"/>
              <p:nvPr/>
            </p:nvSpPr>
            <p:spPr>
              <a:xfrm>
                <a:off x="0" y="5511"/>
                <a:ext cx="634520" cy="29821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23" tIns="56223" rIns="56223" bIns="56223" numCol="1" anchor="ctr">
                <a:spAutoFit/>
              </a:bodyPr>
              <a:lstStyle>
                <a:lvl1pPr defTabSz="646575">
                  <a:defRPr sz="1200" b="1">
                    <a:solidFill>
                      <a:srgbClr val="017100"/>
                    </a:solidFill>
                    <a:latin typeface="Gill Sans"/>
                    <a:ea typeface="Gill Sans"/>
                    <a:cs typeface="Gill Sans"/>
                    <a:sym typeface="Gill Sans"/>
                  </a:defRPr>
                </a:lvl1pPr>
              </a:lstStyle>
              <a:p>
                <a:r>
                  <a:t>Action</a:t>
                </a:r>
              </a:p>
            </p:txBody>
          </p:sp>
          <p:sp>
            <p:nvSpPr>
              <p:cNvPr id="1067" name="Principles relating to processing of personal data (GDPR*, Article 5): Demonstrate compliancy with the principles: lawfulness, fairness, transparency, purpose limitation, data minimisation, accuracy, storage limitation, integrity, confidentiality and accountability."/>
              <p:cNvSpPr txBox="1"/>
              <p:nvPr/>
            </p:nvSpPr>
            <p:spPr>
              <a:xfrm>
                <a:off x="14055" y="393742"/>
                <a:ext cx="4385525" cy="122153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6223" tIns="56223" rIns="56223" bIns="56223" numCol="1" anchor="ctr">
                <a:spAutoFit/>
              </a:bodyPr>
              <a:lstStyle/>
              <a:p>
                <a:pPr defTabSz="646575">
                  <a:defRPr sz="1200" b="1">
                    <a:latin typeface="Gill Sans"/>
                    <a:ea typeface="Gill Sans"/>
                    <a:cs typeface="Gill Sans"/>
                    <a:sym typeface="Gill Sans"/>
                  </a:defRPr>
                </a:pPr>
                <a:r>
                  <a:rPr sz="1200" dirty="0"/>
                  <a:t>Principles relating to processing of personal data (</a:t>
                </a:r>
                <a:r>
                  <a:rPr sz="1200" dirty="0" smtClean="0"/>
                  <a:t>GDPR</a:t>
                </a:r>
                <a:r>
                  <a:rPr sz="1200" dirty="0" smtClean="0">
                    <a:solidFill>
                      <a:srgbClr val="017100"/>
                    </a:solidFill>
                  </a:rPr>
                  <a:t>*</a:t>
                </a:r>
                <a:r>
                  <a:rPr sz="1200" dirty="0" smtClean="0"/>
                  <a:t>, </a:t>
                </a:r>
                <a:r>
                  <a:rPr sz="1200" dirty="0"/>
                  <a:t>Article 5):</a:t>
                </a:r>
                <a:br>
                  <a:rPr sz="1200" dirty="0"/>
                </a:br>
                <a:r>
                  <a:rPr sz="1200" dirty="0"/>
                  <a:t>Demonstrate compliancy with the principles:</a:t>
                </a:r>
                <a:br>
                  <a:rPr sz="1200" dirty="0"/>
                </a:br>
                <a:r>
                  <a:rPr sz="1200" dirty="0"/>
                  <a:t>lawfulness, fairness, transparency, purpose limitation, data minimisation, accuracy, storage limitation, integrity, confidentiality and accountability.</a:t>
                </a:r>
              </a:p>
            </p:txBody>
          </p:sp>
        </p:grpSp>
        <p:grpSp>
          <p:nvGrpSpPr>
            <p:cNvPr id="1075" name="Group"/>
            <p:cNvGrpSpPr/>
            <p:nvPr/>
          </p:nvGrpSpPr>
          <p:grpSpPr>
            <a:xfrm>
              <a:off x="766910" y="0"/>
              <a:ext cx="4453337" cy="5365596"/>
              <a:chOff x="0" y="0"/>
              <a:chExt cx="4453336" cy="5365595"/>
            </a:xfrm>
          </p:grpSpPr>
          <p:grpSp>
            <p:nvGrpSpPr>
              <p:cNvPr id="1072" name="Group"/>
              <p:cNvGrpSpPr/>
              <p:nvPr/>
            </p:nvGrpSpPr>
            <p:grpSpPr>
              <a:xfrm>
                <a:off x="3339495" y="0"/>
                <a:ext cx="1113842" cy="1540012"/>
                <a:chOff x="0" y="0"/>
                <a:chExt cx="1113841" cy="1540011"/>
              </a:xfrm>
            </p:grpSpPr>
            <p:sp>
              <p:nvSpPr>
                <p:cNvPr id="1069" name="Proceed - measures required for safe-guarding privacy."/>
                <p:cNvSpPr txBox="1"/>
                <p:nvPr/>
              </p:nvSpPr>
              <p:spPr>
                <a:xfrm>
                  <a:off x="105194" y="317543"/>
                  <a:ext cx="1005422" cy="12224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6223" tIns="56223" rIns="56223" bIns="56223" numCol="1" anchor="ctr">
                  <a:noAutofit/>
                </a:bodyPr>
                <a:lstStyle>
                  <a:lvl1pPr defTabSz="646575">
                    <a:defRPr sz="1200" b="1">
                      <a:latin typeface="Gill Sans"/>
                      <a:ea typeface="Gill Sans"/>
                      <a:cs typeface="Gill Sans"/>
                      <a:sym typeface="Gill Sans"/>
                    </a:defRPr>
                  </a:lvl1pPr>
                </a:lstStyle>
                <a:p>
                  <a:r>
                    <a:t>Proceed - measures required for safe-guarding privacy.</a:t>
                  </a:r>
                </a:p>
              </p:txBody>
            </p:sp>
            <p:sp>
              <p:nvSpPr>
                <p:cNvPr id="1070" name="Rectangle"/>
                <p:cNvSpPr/>
                <p:nvPr/>
              </p:nvSpPr>
              <p:spPr>
                <a:xfrm>
                  <a:off x="64667" y="109682"/>
                  <a:ext cx="1049175" cy="1403545"/>
                </a:xfrm>
                <a:prstGeom prst="rect">
                  <a:avLst/>
                </a:prstGeom>
                <a:noFill/>
                <a:ln w="25400" cap="flat">
                  <a:solidFill>
                    <a:srgbClr val="000000"/>
                  </a:solidFill>
                  <a:prstDash val="solid"/>
                  <a:miter lim="400000"/>
                </a:ln>
                <a:effectLst/>
              </p:spPr>
              <p:txBody>
                <a:bodyPr wrap="square" lIns="56223" tIns="56223" rIns="56223" bIns="56223" numCol="1" anchor="ctr">
                  <a:noAutofit/>
                </a:bodyPr>
                <a:lstStyle/>
                <a:p>
                  <a:pPr algn="ctr" defTabSz="646575">
                    <a:defRPr sz="2400">
                      <a:solidFill>
                        <a:srgbClr val="FFFFFF"/>
                      </a:solidFill>
                      <a:latin typeface="Helvetica Neue Medium"/>
                      <a:ea typeface="Helvetica Neue Medium"/>
                      <a:cs typeface="Helvetica Neue Medium"/>
                      <a:sym typeface="Helvetica Neue Medium"/>
                    </a:defRPr>
                  </a:pPr>
                  <a:endParaRPr sz="2400"/>
                </a:p>
              </p:txBody>
            </p:sp>
            <p:sp>
              <p:nvSpPr>
                <p:cNvPr id="1071" name="NO"/>
                <p:cNvSpPr txBox="1"/>
                <p:nvPr/>
              </p:nvSpPr>
              <p:spPr>
                <a:xfrm>
                  <a:off x="0" y="0"/>
                  <a:ext cx="726112" cy="51028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6223" tIns="56223" rIns="56223" bIns="56223" numCol="1" anchor="ctr">
                  <a:noAutofit/>
                </a:bodyPr>
                <a:lstStyle>
                  <a:lvl1pPr algn="ctr" defTabSz="646575">
                    <a:defRPr sz="2200" b="1">
                      <a:latin typeface="Helvetica Neue"/>
                      <a:ea typeface="Helvetica Neue"/>
                      <a:cs typeface="Helvetica Neue"/>
                      <a:sym typeface="Helvetica Neue"/>
                    </a:defRPr>
                  </a:lvl1pPr>
                </a:lstStyle>
                <a:p>
                  <a:r>
                    <a:t>NO</a:t>
                  </a:r>
                </a:p>
              </p:txBody>
            </p:sp>
          </p:grpSp>
          <p:sp>
            <p:nvSpPr>
              <p:cNvPr id="1073" name="Line"/>
              <p:cNvSpPr/>
              <p:nvPr/>
            </p:nvSpPr>
            <p:spPr>
              <a:xfrm flipH="1">
                <a:off x="4375667" y="1515161"/>
                <a:ext cx="1" cy="3850435"/>
              </a:xfrm>
              <a:prstGeom prst="line">
                <a:avLst/>
              </a:prstGeom>
              <a:noFill/>
              <a:ln w="25400" cap="flat">
                <a:solidFill>
                  <a:srgbClr val="929292"/>
                </a:solidFill>
                <a:prstDash val="solid"/>
                <a:miter lim="400000"/>
              </a:ln>
              <a:effectLst/>
            </p:spPr>
            <p:txBody>
              <a:bodyPr wrap="square" lIns="56223" tIns="56223" rIns="56223" bIns="56223" numCol="1" anchor="ctr">
                <a:noAutofit/>
              </a:bodyPr>
              <a:lstStyle/>
              <a:p>
                <a:pPr algn="ctr" defTabSz="646575">
                  <a:defRPr sz="2400">
                    <a:solidFill>
                      <a:srgbClr val="FFFFFF"/>
                    </a:solidFill>
                    <a:latin typeface="Helvetica Neue Medium"/>
                    <a:ea typeface="Helvetica Neue Medium"/>
                    <a:cs typeface="Helvetica Neue Medium"/>
                    <a:sym typeface="Helvetica Neue Medium"/>
                  </a:defRPr>
                </a:pPr>
                <a:endParaRPr sz="2400"/>
              </a:p>
            </p:txBody>
          </p:sp>
          <p:sp>
            <p:nvSpPr>
              <p:cNvPr id="1074" name="Line"/>
              <p:cNvSpPr/>
              <p:nvPr/>
            </p:nvSpPr>
            <p:spPr>
              <a:xfrm flipH="1" flipV="1">
                <a:off x="-1" y="5360763"/>
                <a:ext cx="4385525" cy="1"/>
              </a:xfrm>
              <a:prstGeom prst="line">
                <a:avLst/>
              </a:prstGeom>
              <a:noFill/>
              <a:ln w="25400" cap="flat">
                <a:solidFill>
                  <a:srgbClr val="929292"/>
                </a:solidFill>
                <a:prstDash val="solid"/>
                <a:miter lim="400000"/>
                <a:tailEnd type="triangle" w="med" len="med"/>
              </a:ln>
              <a:effectLst/>
            </p:spPr>
            <p:txBody>
              <a:bodyPr wrap="square" lIns="56223" tIns="56223" rIns="56223" bIns="56223" numCol="1" anchor="ctr">
                <a:noAutofit/>
              </a:bodyPr>
              <a:lstStyle/>
              <a:p>
                <a:pPr algn="ctr" defTabSz="646575">
                  <a:defRPr sz="2400">
                    <a:solidFill>
                      <a:srgbClr val="FFFFFF"/>
                    </a:solidFill>
                    <a:latin typeface="Helvetica Neue Medium"/>
                    <a:ea typeface="Helvetica Neue Medium"/>
                    <a:cs typeface="Helvetica Neue Medium"/>
                    <a:sym typeface="Helvetica Neue Medium"/>
                  </a:defRPr>
                </a:pPr>
                <a:endParaRPr sz="2400"/>
              </a:p>
            </p:txBody>
          </p:sp>
        </p:grpSp>
        <p:grpSp>
          <p:nvGrpSpPr>
            <p:cNvPr id="1078" name="Group"/>
            <p:cNvGrpSpPr/>
            <p:nvPr/>
          </p:nvGrpSpPr>
          <p:grpSpPr>
            <a:xfrm>
              <a:off x="87317" y="3465511"/>
              <a:ext cx="182729" cy="1763617"/>
              <a:chOff x="0" y="0"/>
              <a:chExt cx="182727" cy="1763616"/>
            </a:xfrm>
          </p:grpSpPr>
          <p:sp>
            <p:nvSpPr>
              <p:cNvPr id="1076" name="Line"/>
              <p:cNvSpPr/>
              <p:nvPr/>
            </p:nvSpPr>
            <p:spPr>
              <a:xfrm flipH="1">
                <a:off x="9159" y="0"/>
                <a:ext cx="1" cy="1763617"/>
              </a:xfrm>
              <a:prstGeom prst="line">
                <a:avLst/>
              </a:prstGeom>
              <a:noFill/>
              <a:ln w="25400" cap="flat">
                <a:solidFill>
                  <a:srgbClr val="929292"/>
                </a:solidFill>
                <a:prstDash val="solid"/>
                <a:miter lim="400000"/>
                <a:tailEnd type="triangle" w="med" len="med"/>
              </a:ln>
              <a:effectLst/>
            </p:spPr>
            <p:txBody>
              <a:bodyPr wrap="square" lIns="56223" tIns="56223" rIns="56223" bIns="56223" numCol="1" anchor="ctr">
                <a:noAutofit/>
              </a:bodyPr>
              <a:lstStyle/>
              <a:p>
                <a:pPr algn="ctr" defTabSz="646575">
                  <a:defRPr sz="2400">
                    <a:solidFill>
                      <a:srgbClr val="FFFFFF"/>
                    </a:solidFill>
                    <a:latin typeface="Helvetica Neue Medium"/>
                    <a:ea typeface="Helvetica Neue Medium"/>
                    <a:cs typeface="Helvetica Neue Medium"/>
                    <a:sym typeface="Helvetica Neue Medium"/>
                  </a:defRPr>
                </a:pPr>
                <a:endParaRPr sz="2400"/>
              </a:p>
            </p:txBody>
          </p:sp>
          <p:sp>
            <p:nvSpPr>
              <p:cNvPr id="1077" name="Line"/>
              <p:cNvSpPr/>
              <p:nvPr/>
            </p:nvSpPr>
            <p:spPr>
              <a:xfrm>
                <a:off x="0" y="16276"/>
                <a:ext cx="182728" cy="1"/>
              </a:xfrm>
              <a:prstGeom prst="line">
                <a:avLst/>
              </a:prstGeom>
              <a:noFill/>
              <a:ln w="25400" cap="flat">
                <a:solidFill>
                  <a:srgbClr val="929292"/>
                </a:solidFill>
                <a:prstDash val="solid"/>
                <a:miter lim="400000"/>
              </a:ln>
              <a:effectLst/>
            </p:spPr>
            <p:txBody>
              <a:bodyPr wrap="square" lIns="56223" tIns="56223" rIns="56223" bIns="56223" numCol="1" anchor="ctr">
                <a:noAutofit/>
              </a:bodyPr>
              <a:lstStyle/>
              <a:p>
                <a:pPr algn="ctr" defTabSz="646575">
                  <a:defRPr sz="2400">
                    <a:solidFill>
                      <a:srgbClr val="FFFFFF"/>
                    </a:solidFill>
                    <a:latin typeface="Helvetica Neue Medium"/>
                    <a:ea typeface="Helvetica Neue Medium"/>
                    <a:cs typeface="Helvetica Neue Medium"/>
                    <a:sym typeface="Helvetica Neue Medium"/>
                  </a:defRPr>
                </a:pPr>
                <a:endParaRPr sz="2400"/>
              </a:p>
            </p:txBody>
          </p:sp>
        </p:grpSp>
      </p:grpSp>
      <p:grpSp>
        <p:nvGrpSpPr>
          <p:cNvPr id="1086" name="Group"/>
          <p:cNvGrpSpPr/>
          <p:nvPr/>
        </p:nvGrpSpPr>
        <p:grpSpPr>
          <a:xfrm>
            <a:off x="6694307" y="4369727"/>
            <a:ext cx="4712975" cy="4831616"/>
            <a:chOff x="0" y="5511"/>
            <a:chExt cx="4712974" cy="4831615"/>
          </a:xfrm>
        </p:grpSpPr>
        <p:sp>
          <p:nvSpPr>
            <p:cNvPr id="1080" name="Action"/>
            <p:cNvSpPr txBox="1"/>
            <p:nvPr/>
          </p:nvSpPr>
          <p:spPr>
            <a:xfrm>
              <a:off x="0" y="5511"/>
              <a:ext cx="634521" cy="29821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23" tIns="56223" rIns="56223" bIns="56223" numCol="1" anchor="ctr">
              <a:spAutoFit/>
            </a:bodyPr>
            <a:lstStyle>
              <a:lvl1pPr defTabSz="646575">
                <a:defRPr sz="1200" b="1">
                  <a:solidFill>
                    <a:srgbClr val="017100"/>
                  </a:solidFill>
                  <a:latin typeface="Gill Sans"/>
                  <a:ea typeface="Gill Sans"/>
                  <a:cs typeface="Gill Sans"/>
                  <a:sym typeface="Gill Sans"/>
                </a:defRPr>
              </a:lvl1pPr>
            </a:lstStyle>
            <a:p>
              <a:r>
                <a:t>Action</a:t>
              </a:r>
            </a:p>
          </p:txBody>
        </p:sp>
        <p:sp>
          <p:nvSpPr>
            <p:cNvPr id="1081" name="Data protection by design and by default  (GDPR*, Article 25): Implement appropriate technical and organisational measures:…"/>
            <p:cNvSpPr txBox="1"/>
            <p:nvPr/>
          </p:nvSpPr>
          <p:spPr>
            <a:xfrm>
              <a:off x="0" y="291600"/>
              <a:ext cx="4534101" cy="454552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6223" tIns="56223" rIns="56223" bIns="56223" numCol="1" anchor="t">
              <a:spAutoFit/>
            </a:bodyPr>
            <a:lstStyle/>
            <a:p>
              <a:pPr defTabSz="646575">
                <a:defRPr sz="1200">
                  <a:latin typeface="Gill Sans"/>
                  <a:ea typeface="Gill Sans"/>
                  <a:cs typeface="Gill Sans"/>
                  <a:sym typeface="Gill Sans"/>
                </a:defRPr>
              </a:pPr>
              <a:r>
                <a:rPr sz="1200" b="1"/>
                <a:t>Data protection by design and by default </a:t>
              </a:r>
              <a:br>
                <a:rPr sz="1200" b="1"/>
              </a:br>
              <a:r>
                <a:rPr sz="1200" b="1"/>
                <a:t>(GDPR</a:t>
              </a:r>
              <a:r>
                <a:rPr sz="1200" b="1">
                  <a:solidFill>
                    <a:srgbClr val="017100"/>
                  </a:solidFill>
                </a:rPr>
                <a:t>*</a:t>
              </a:r>
              <a:r>
                <a:rPr sz="1200" b="1"/>
                <a:t>, Article 25):</a:t>
              </a:r>
              <a:br>
                <a:rPr sz="1200" b="1"/>
              </a:br>
              <a:r>
                <a:rPr sz="1200"/>
                <a:t>Implement appropriate technical and organisational measures:</a:t>
              </a:r>
            </a:p>
            <a:p>
              <a:pPr defTabSz="646575">
                <a:defRPr sz="1200">
                  <a:latin typeface="Gill Sans"/>
                  <a:ea typeface="Gill Sans"/>
                  <a:cs typeface="Gill Sans"/>
                  <a:sym typeface="Gill Sans"/>
                </a:defRPr>
              </a:pPr>
              <a:endParaRPr sz="1200"/>
            </a:p>
            <a:p>
              <a:pPr marL="228600" indent="-228600" defTabSz="646575">
                <a:buSzPct val="100000"/>
                <a:buAutoNum type="arabicPeriod"/>
                <a:defRPr sz="1200">
                  <a:latin typeface="Gill Sans"/>
                  <a:ea typeface="Gill Sans"/>
                  <a:cs typeface="Gill Sans"/>
                  <a:sym typeface="Gill Sans"/>
                </a:defRPr>
              </a:pPr>
              <a:r>
                <a:rPr sz="1200" b="1"/>
                <a:t>Individual participating in your research (data subject).</a:t>
              </a:r>
              <a:r>
                <a:rPr sz="1200"/>
                <a:t> Is the participant well informed, aware of possible risks for her/him and aware of the purpose of the research?</a:t>
              </a:r>
            </a:p>
            <a:p>
              <a:pPr marL="228600" indent="-228600" defTabSz="646575">
                <a:buSzPct val="100000"/>
                <a:buAutoNum type="arabicPeriod"/>
                <a:defRPr sz="1200">
                  <a:latin typeface="Gill Sans"/>
                  <a:ea typeface="Gill Sans"/>
                  <a:cs typeface="Gill Sans"/>
                  <a:sym typeface="Gill Sans"/>
                </a:defRPr>
              </a:pPr>
              <a:r>
                <a:rPr sz="1200" b="1"/>
                <a:t>Data.</a:t>
              </a:r>
              <a:r>
                <a:rPr sz="1200"/>
                <a:t> Is the data de-identified and encrypted?</a:t>
              </a:r>
            </a:p>
            <a:p>
              <a:pPr marL="228600" indent="-228600" defTabSz="646575">
                <a:buSzPct val="100000"/>
                <a:buAutoNum type="arabicPeriod"/>
                <a:defRPr sz="1200">
                  <a:latin typeface="Gill Sans"/>
                  <a:ea typeface="Gill Sans"/>
                  <a:cs typeface="Gill Sans"/>
                  <a:sym typeface="Gill Sans"/>
                </a:defRPr>
              </a:pPr>
              <a:r>
                <a:rPr sz="1200" b="1"/>
                <a:t>Access Management.</a:t>
              </a:r>
              <a:r>
                <a:rPr sz="1200"/>
                <a:t> How is access managed and controlled for the PI / team (expanded) / public?</a:t>
              </a:r>
            </a:p>
            <a:p>
              <a:pPr marL="228600" indent="-228600" defTabSz="646575">
                <a:buSzPct val="100000"/>
                <a:buAutoNum type="arabicPeriod"/>
                <a:defRPr sz="1200">
                  <a:latin typeface="Gill Sans"/>
                  <a:ea typeface="Gill Sans"/>
                  <a:cs typeface="Gill Sans"/>
                  <a:sym typeface="Gill Sans"/>
                </a:defRPr>
              </a:pPr>
              <a:r>
                <a:rPr sz="1200" b="1"/>
                <a:t>Software / Platform. </a:t>
              </a:r>
              <a:r>
                <a:rPr sz="1200"/>
                <a:t>Are the </a:t>
              </a:r>
              <a:r>
                <a:rPr sz="1200" i="1"/>
                <a:t>Terms of Service</a:t>
              </a:r>
              <a:r>
                <a:rPr sz="1200"/>
                <a:t> for used software / platform checked (where is the data and who has access and has which usage rights)?</a:t>
              </a:r>
            </a:p>
            <a:p>
              <a:pPr marL="228600" indent="-228600" defTabSz="646575">
                <a:buSzPct val="100000"/>
                <a:buAutoNum type="arabicPeriod"/>
                <a:defRPr sz="1200">
                  <a:latin typeface="Gill Sans"/>
                  <a:ea typeface="Gill Sans"/>
                  <a:cs typeface="Gill Sans"/>
                  <a:sym typeface="Gill Sans"/>
                </a:defRPr>
              </a:pPr>
              <a:r>
                <a:rPr sz="1200" b="1"/>
                <a:t>Devices. </a:t>
              </a:r>
              <a:r>
                <a:rPr sz="1200"/>
                <a:t>Are devices used safe? Encrypted drive, encrypted communication, strong password / two factor authentication.</a:t>
              </a:r>
            </a:p>
            <a:p>
              <a:pPr marL="228600" indent="-228600" defTabSz="646575">
                <a:buSzPct val="100000"/>
                <a:buAutoNum type="arabicPeriod"/>
                <a:defRPr sz="1200">
                  <a:latin typeface="Gill Sans"/>
                  <a:ea typeface="Gill Sans"/>
                  <a:cs typeface="Gill Sans"/>
                  <a:sym typeface="Gill Sans"/>
                </a:defRPr>
              </a:pPr>
              <a:r>
                <a:rPr sz="1200" b="1"/>
                <a:t>Partners.</a:t>
              </a:r>
              <a:r>
                <a:rPr sz="1200"/>
                <a:t> Are the research partners / service partners trusted and are appropriate legal agreements made, with regards to roles, rights and responsibilities?</a:t>
              </a:r>
            </a:p>
            <a:p>
              <a:pPr marL="228600" indent="-228600" defTabSz="646575">
                <a:buSzPct val="100000"/>
                <a:buAutoNum type="arabicPeriod"/>
                <a:defRPr sz="1200">
                  <a:latin typeface="Gill Sans"/>
                  <a:ea typeface="Gill Sans"/>
                  <a:cs typeface="Gill Sans"/>
                  <a:sym typeface="Gill Sans"/>
                </a:defRPr>
              </a:pPr>
              <a:r>
                <a:rPr sz="1200" b="1"/>
                <a:t>Safe and secure collaboration.</a:t>
              </a:r>
              <a:r>
                <a:rPr sz="1200"/>
                <a:t> Is the ((cross border) communication to, in and from the) collaboration platform end to end encrypted, are roles and permissions defined and implemented, is logging and monitoring implemented?</a:t>
              </a:r>
            </a:p>
            <a:p>
              <a:pPr marL="228600" indent="-228600" defTabSz="646575">
                <a:buSzPct val="100000"/>
                <a:buAutoNum type="arabicPeriod"/>
                <a:defRPr sz="1200">
                  <a:latin typeface="Gill Sans"/>
                  <a:ea typeface="Gill Sans"/>
                  <a:cs typeface="Gill Sans"/>
                  <a:sym typeface="Gill Sans"/>
                </a:defRPr>
              </a:pPr>
              <a:r>
                <a:rPr sz="1200" b="1"/>
                <a:t>Risk definition and mitigation</a:t>
              </a:r>
              <a:r>
                <a:rPr sz="1200"/>
                <a:t>. Are risks defined and mitigated? Is a risk audit procedure started?</a:t>
              </a:r>
            </a:p>
          </p:txBody>
        </p:sp>
        <p:grpSp>
          <p:nvGrpSpPr>
            <p:cNvPr id="1085" name="Group"/>
            <p:cNvGrpSpPr/>
            <p:nvPr/>
          </p:nvGrpSpPr>
          <p:grpSpPr>
            <a:xfrm>
              <a:off x="700103" y="136876"/>
              <a:ext cx="4012871" cy="3225297"/>
              <a:chOff x="0" y="0"/>
              <a:chExt cx="4012869" cy="3225296"/>
            </a:xfrm>
          </p:grpSpPr>
          <p:sp>
            <p:nvSpPr>
              <p:cNvPr id="1082" name="Line"/>
              <p:cNvSpPr/>
              <p:nvPr/>
            </p:nvSpPr>
            <p:spPr>
              <a:xfrm flipV="1">
                <a:off x="3837170" y="0"/>
                <a:ext cx="1" cy="3225297"/>
              </a:xfrm>
              <a:prstGeom prst="line">
                <a:avLst/>
              </a:prstGeom>
              <a:noFill/>
              <a:ln w="25400" cap="flat">
                <a:solidFill>
                  <a:srgbClr val="929292"/>
                </a:solidFill>
                <a:prstDash val="solid"/>
                <a:miter lim="400000"/>
              </a:ln>
              <a:effectLst/>
            </p:spPr>
            <p:txBody>
              <a:bodyPr wrap="square" lIns="56223" tIns="56223" rIns="56223" bIns="56223" numCol="1" anchor="ctr">
                <a:noAutofit/>
              </a:bodyPr>
              <a:lstStyle/>
              <a:p>
                <a:pPr algn="ctr" defTabSz="646575">
                  <a:defRPr sz="2400">
                    <a:solidFill>
                      <a:srgbClr val="FFFFFF"/>
                    </a:solidFill>
                    <a:latin typeface="Helvetica Neue Medium"/>
                    <a:ea typeface="Helvetica Neue Medium"/>
                    <a:cs typeface="Helvetica Neue Medium"/>
                    <a:sym typeface="Helvetica Neue Medium"/>
                  </a:defRPr>
                </a:pPr>
                <a:endParaRPr sz="2400"/>
              </a:p>
            </p:txBody>
          </p:sp>
          <p:sp>
            <p:nvSpPr>
              <p:cNvPr id="1083" name="Line"/>
              <p:cNvSpPr/>
              <p:nvPr/>
            </p:nvSpPr>
            <p:spPr>
              <a:xfrm>
                <a:off x="3830142" y="3218516"/>
                <a:ext cx="182729" cy="1"/>
              </a:xfrm>
              <a:prstGeom prst="line">
                <a:avLst/>
              </a:prstGeom>
              <a:noFill/>
              <a:ln w="25400" cap="flat">
                <a:solidFill>
                  <a:srgbClr val="929292"/>
                </a:solidFill>
                <a:prstDash val="solid"/>
                <a:miter lim="400000"/>
              </a:ln>
              <a:effectLst/>
            </p:spPr>
            <p:txBody>
              <a:bodyPr wrap="square" lIns="56223" tIns="56223" rIns="56223" bIns="56223" numCol="1" anchor="ctr">
                <a:noAutofit/>
              </a:bodyPr>
              <a:lstStyle/>
              <a:p>
                <a:pPr algn="ctr" defTabSz="646575">
                  <a:defRPr sz="2400">
                    <a:solidFill>
                      <a:srgbClr val="FFFFFF"/>
                    </a:solidFill>
                    <a:latin typeface="Helvetica Neue Medium"/>
                    <a:ea typeface="Helvetica Neue Medium"/>
                    <a:cs typeface="Helvetica Neue Medium"/>
                    <a:sym typeface="Helvetica Neue Medium"/>
                  </a:defRPr>
                </a:pPr>
                <a:endParaRPr sz="2400"/>
              </a:p>
            </p:txBody>
          </p:sp>
          <p:sp>
            <p:nvSpPr>
              <p:cNvPr id="1084" name="Line"/>
              <p:cNvSpPr/>
              <p:nvPr/>
            </p:nvSpPr>
            <p:spPr>
              <a:xfrm flipH="1" flipV="1">
                <a:off x="0" y="3683"/>
                <a:ext cx="3854093" cy="1"/>
              </a:xfrm>
              <a:prstGeom prst="line">
                <a:avLst/>
              </a:prstGeom>
              <a:noFill/>
              <a:ln w="25400" cap="flat">
                <a:solidFill>
                  <a:srgbClr val="929292"/>
                </a:solidFill>
                <a:prstDash val="solid"/>
                <a:miter lim="400000"/>
                <a:tailEnd type="triangle" w="med" len="med"/>
              </a:ln>
              <a:effectLst/>
            </p:spPr>
            <p:txBody>
              <a:bodyPr wrap="square" lIns="56223" tIns="56223" rIns="56223" bIns="56223" numCol="1" anchor="ctr">
                <a:noAutofit/>
              </a:bodyPr>
              <a:lstStyle/>
              <a:p>
                <a:pPr algn="ctr" defTabSz="646575">
                  <a:defRPr sz="2400">
                    <a:solidFill>
                      <a:srgbClr val="FFFFFF"/>
                    </a:solidFill>
                    <a:latin typeface="Helvetica Neue Medium"/>
                    <a:ea typeface="Helvetica Neue Medium"/>
                    <a:cs typeface="Helvetica Neue Medium"/>
                    <a:sym typeface="Helvetica Neue Medium"/>
                  </a:defRPr>
                </a:pPr>
                <a:endParaRPr sz="2400"/>
              </a:p>
            </p:txBody>
          </p:sp>
        </p:grpSp>
      </p:grpSp>
      <p:grpSp>
        <p:nvGrpSpPr>
          <p:cNvPr id="1094" name="Group"/>
          <p:cNvGrpSpPr/>
          <p:nvPr/>
        </p:nvGrpSpPr>
        <p:grpSpPr>
          <a:xfrm>
            <a:off x="2768104" y="4503515"/>
            <a:ext cx="3938896" cy="4853826"/>
            <a:chOff x="-1" y="0"/>
            <a:chExt cx="3938895" cy="4853825"/>
          </a:xfrm>
        </p:grpSpPr>
        <p:grpSp>
          <p:nvGrpSpPr>
            <p:cNvPr id="1089" name="Group"/>
            <p:cNvGrpSpPr/>
            <p:nvPr/>
          </p:nvGrpSpPr>
          <p:grpSpPr>
            <a:xfrm>
              <a:off x="-1" y="1987572"/>
              <a:ext cx="3727480" cy="2866253"/>
              <a:chOff x="0" y="5511"/>
              <a:chExt cx="3727479" cy="2866251"/>
            </a:xfrm>
          </p:grpSpPr>
          <p:sp>
            <p:nvSpPr>
              <p:cNvPr id="1087" name="Action"/>
              <p:cNvSpPr txBox="1"/>
              <p:nvPr/>
            </p:nvSpPr>
            <p:spPr>
              <a:xfrm>
                <a:off x="0" y="5511"/>
                <a:ext cx="634521" cy="29821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6223" tIns="56223" rIns="56223" bIns="56223" numCol="1" anchor="ctr">
                <a:spAutoFit/>
              </a:bodyPr>
              <a:lstStyle>
                <a:lvl1pPr defTabSz="646575">
                  <a:defRPr sz="1200" b="1">
                    <a:solidFill>
                      <a:srgbClr val="017100"/>
                    </a:solidFill>
                    <a:latin typeface="Gill Sans"/>
                    <a:ea typeface="Gill Sans"/>
                    <a:cs typeface="Gill Sans"/>
                    <a:sym typeface="Gill Sans"/>
                  </a:defRPr>
                </a:lvl1pPr>
              </a:lstStyle>
              <a:p>
                <a:r>
                  <a:t>Action</a:t>
                </a:r>
              </a:p>
            </p:txBody>
          </p:sp>
          <p:sp>
            <p:nvSpPr>
              <p:cNvPr id="1088" name="Records of processing activities (GDPR*, Article 30): The university shall maintain a digital record…"/>
              <p:cNvSpPr txBox="1"/>
              <p:nvPr/>
            </p:nvSpPr>
            <p:spPr>
              <a:xfrm>
                <a:off x="0" y="357564"/>
                <a:ext cx="3727479" cy="25141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6223" tIns="56223" rIns="56223" bIns="56223" numCol="1" anchor="t">
                <a:spAutoFit/>
              </a:bodyPr>
              <a:lstStyle/>
              <a:p>
                <a:pPr defTabSz="646575">
                  <a:defRPr sz="1200">
                    <a:latin typeface="Gill Sans"/>
                    <a:ea typeface="Gill Sans"/>
                    <a:cs typeface="Gill Sans"/>
                    <a:sym typeface="Gill Sans"/>
                  </a:defRPr>
                </a:pPr>
                <a:r>
                  <a:rPr sz="1200" b="1" dirty="0"/>
                  <a:t>Records of processing activities</a:t>
                </a:r>
                <a:br>
                  <a:rPr sz="1200" b="1" dirty="0"/>
                </a:br>
                <a:r>
                  <a:rPr sz="1200" b="1" dirty="0"/>
                  <a:t>(</a:t>
                </a:r>
                <a:r>
                  <a:rPr sz="1200" b="1" dirty="0" smtClean="0"/>
                  <a:t>GDPR</a:t>
                </a:r>
                <a:r>
                  <a:rPr sz="1200" b="1" dirty="0" smtClean="0">
                    <a:solidFill>
                      <a:srgbClr val="017100"/>
                    </a:solidFill>
                  </a:rPr>
                  <a:t>*</a:t>
                </a:r>
                <a:r>
                  <a:rPr sz="1200" b="1" dirty="0" smtClean="0"/>
                  <a:t>, </a:t>
                </a:r>
                <a:r>
                  <a:rPr sz="1200" b="1" dirty="0"/>
                  <a:t>Article 30):</a:t>
                </a:r>
                <a:r>
                  <a:rPr sz="1200" dirty="0"/>
                  <a:t/>
                </a:r>
                <a:br>
                  <a:rPr sz="1200" dirty="0"/>
                </a:br>
                <a:r>
                  <a:rPr sz="1200" dirty="0"/>
                  <a:t>The university shall maintain a digital record </a:t>
                </a:r>
              </a:p>
              <a:p>
                <a:pPr defTabSz="646575">
                  <a:defRPr sz="1200">
                    <a:latin typeface="Gill Sans"/>
                    <a:ea typeface="Gill Sans"/>
                    <a:cs typeface="Gill Sans"/>
                    <a:sym typeface="Gill Sans"/>
                  </a:defRPr>
                </a:pPr>
                <a:r>
                  <a:rPr sz="1200" dirty="0"/>
                  <a:t>of the processing activities in your research to </a:t>
                </a:r>
              </a:p>
              <a:p>
                <a:pPr defTabSz="646575">
                  <a:defRPr sz="1200">
                    <a:latin typeface="Gill Sans"/>
                    <a:ea typeface="Gill Sans"/>
                    <a:cs typeface="Gill Sans"/>
                    <a:sym typeface="Gill Sans"/>
                  </a:defRPr>
                </a:pPr>
                <a:r>
                  <a:rPr sz="1200" dirty="0"/>
                  <a:t>demonstrate compliancy to the GDPR. </a:t>
                </a:r>
              </a:p>
              <a:p>
                <a:pPr defTabSz="646575">
                  <a:defRPr sz="1200">
                    <a:latin typeface="Gill Sans"/>
                    <a:ea typeface="Gill Sans"/>
                    <a:cs typeface="Gill Sans"/>
                    <a:sym typeface="Gill Sans"/>
                  </a:defRPr>
                </a:pPr>
                <a:r>
                  <a:rPr sz="1200" dirty="0"/>
                  <a:t>This register contains:</a:t>
                </a:r>
              </a:p>
              <a:p>
                <a:pPr marL="238125" indent="-238125" defTabSz="646575">
                  <a:buSzPct val="100000"/>
                  <a:buAutoNum type="arabicPeriod"/>
                  <a:defRPr sz="1200">
                    <a:latin typeface="Gill Sans"/>
                    <a:ea typeface="Gill Sans"/>
                    <a:cs typeface="Gill Sans"/>
                    <a:sym typeface="Gill Sans"/>
                  </a:defRPr>
                </a:pPr>
                <a:r>
                  <a:rPr sz="1200" dirty="0"/>
                  <a:t>The name and contact details of the researcher, the research partners and service providers;</a:t>
                </a:r>
              </a:p>
              <a:p>
                <a:pPr marL="238125" indent="-238125" defTabSz="646575">
                  <a:buSzPct val="100000"/>
                  <a:buAutoNum type="arabicPeriod"/>
                  <a:defRPr sz="1200">
                    <a:latin typeface="Gill Sans"/>
                    <a:ea typeface="Gill Sans"/>
                    <a:cs typeface="Gill Sans"/>
                    <a:sym typeface="Gill Sans"/>
                  </a:defRPr>
                </a:pPr>
                <a:r>
                  <a:rPr sz="1200" dirty="0"/>
                  <a:t>The purposes of the processing;</a:t>
                </a:r>
              </a:p>
              <a:p>
                <a:pPr marL="238125" indent="-238125" defTabSz="646575">
                  <a:buSzPct val="100000"/>
                  <a:buAutoNum type="arabicPeriod"/>
                  <a:defRPr sz="1200">
                    <a:latin typeface="Gill Sans"/>
                    <a:ea typeface="Gill Sans"/>
                    <a:cs typeface="Gill Sans"/>
                    <a:sym typeface="Gill Sans"/>
                  </a:defRPr>
                </a:pPr>
                <a:r>
                  <a:rPr sz="1200" dirty="0"/>
                  <a:t>A description of the categories of data subjects and of the categories of personal data; </a:t>
                </a:r>
              </a:p>
              <a:p>
                <a:pPr marL="238125" indent="-238125" defTabSz="646575">
                  <a:buSzPct val="100000"/>
                  <a:buAutoNum type="arabicPeriod"/>
                  <a:defRPr sz="1200">
                    <a:latin typeface="Gill Sans"/>
                    <a:ea typeface="Gill Sans"/>
                    <a:cs typeface="Gill Sans"/>
                    <a:sym typeface="Gill Sans"/>
                  </a:defRPr>
                </a:pPr>
                <a:r>
                  <a:rPr sz="1200" dirty="0"/>
                  <a:t>The categories of recipients to whom the personal data have been or will be disclosed.</a:t>
                </a:r>
              </a:p>
            </p:txBody>
          </p:sp>
        </p:grpSp>
        <p:grpSp>
          <p:nvGrpSpPr>
            <p:cNvPr id="1093" name="Group"/>
            <p:cNvGrpSpPr/>
            <p:nvPr/>
          </p:nvGrpSpPr>
          <p:grpSpPr>
            <a:xfrm>
              <a:off x="775598" y="0"/>
              <a:ext cx="3163296" cy="2168630"/>
              <a:chOff x="0" y="0"/>
              <a:chExt cx="3163295" cy="2168629"/>
            </a:xfrm>
          </p:grpSpPr>
          <p:sp>
            <p:nvSpPr>
              <p:cNvPr id="1090" name="Line"/>
              <p:cNvSpPr/>
              <p:nvPr/>
            </p:nvSpPr>
            <p:spPr>
              <a:xfrm>
                <a:off x="2980567" y="1260"/>
                <a:ext cx="182729" cy="1"/>
              </a:xfrm>
              <a:prstGeom prst="line">
                <a:avLst/>
              </a:prstGeom>
              <a:noFill/>
              <a:ln w="25400" cap="flat">
                <a:solidFill>
                  <a:srgbClr val="929292"/>
                </a:solidFill>
                <a:prstDash val="solid"/>
                <a:miter lim="400000"/>
              </a:ln>
              <a:effectLst/>
            </p:spPr>
            <p:txBody>
              <a:bodyPr wrap="square" lIns="56223" tIns="56223" rIns="56223" bIns="56223" numCol="1" anchor="ctr">
                <a:noAutofit/>
              </a:bodyPr>
              <a:lstStyle/>
              <a:p>
                <a:pPr algn="ctr" defTabSz="646575">
                  <a:defRPr sz="2400">
                    <a:solidFill>
                      <a:srgbClr val="FFFFFF"/>
                    </a:solidFill>
                    <a:latin typeface="Helvetica Neue Medium"/>
                    <a:ea typeface="Helvetica Neue Medium"/>
                    <a:cs typeface="Helvetica Neue Medium"/>
                    <a:sym typeface="Helvetica Neue Medium"/>
                  </a:defRPr>
                </a:pPr>
                <a:endParaRPr sz="2400"/>
              </a:p>
            </p:txBody>
          </p:sp>
          <p:sp>
            <p:nvSpPr>
              <p:cNvPr id="1091" name="Line"/>
              <p:cNvSpPr/>
              <p:nvPr/>
            </p:nvSpPr>
            <p:spPr>
              <a:xfrm flipV="1">
                <a:off x="2987595" y="0"/>
                <a:ext cx="1" cy="2168630"/>
              </a:xfrm>
              <a:prstGeom prst="line">
                <a:avLst/>
              </a:prstGeom>
              <a:noFill/>
              <a:ln w="25400" cap="flat">
                <a:solidFill>
                  <a:srgbClr val="929292"/>
                </a:solidFill>
                <a:prstDash val="solid"/>
                <a:miter lim="400000"/>
              </a:ln>
              <a:effectLst/>
            </p:spPr>
            <p:txBody>
              <a:bodyPr wrap="square" lIns="56223" tIns="56223" rIns="56223" bIns="56223" numCol="1" anchor="ctr">
                <a:noAutofit/>
              </a:bodyPr>
              <a:lstStyle/>
              <a:p>
                <a:pPr algn="ctr" defTabSz="646575">
                  <a:defRPr sz="2400">
                    <a:solidFill>
                      <a:srgbClr val="FFFFFF"/>
                    </a:solidFill>
                    <a:latin typeface="Helvetica Neue Medium"/>
                    <a:ea typeface="Helvetica Neue Medium"/>
                    <a:cs typeface="Helvetica Neue Medium"/>
                    <a:sym typeface="Helvetica Neue Medium"/>
                  </a:defRPr>
                </a:pPr>
                <a:endParaRPr sz="2400"/>
              </a:p>
            </p:txBody>
          </p:sp>
          <p:sp>
            <p:nvSpPr>
              <p:cNvPr id="1092" name="Line"/>
              <p:cNvSpPr/>
              <p:nvPr/>
            </p:nvSpPr>
            <p:spPr>
              <a:xfrm flipH="1" flipV="1">
                <a:off x="0" y="2152829"/>
                <a:ext cx="2989981" cy="1"/>
              </a:xfrm>
              <a:prstGeom prst="line">
                <a:avLst/>
              </a:prstGeom>
              <a:noFill/>
              <a:ln w="25400" cap="flat">
                <a:solidFill>
                  <a:srgbClr val="929292"/>
                </a:solidFill>
                <a:prstDash val="solid"/>
                <a:miter lim="400000"/>
                <a:tailEnd type="triangle" w="med" len="med"/>
              </a:ln>
              <a:effectLst/>
            </p:spPr>
            <p:txBody>
              <a:bodyPr wrap="square" lIns="56223" tIns="56223" rIns="56223" bIns="56223" numCol="1" anchor="ctr">
                <a:noAutofit/>
              </a:bodyPr>
              <a:lstStyle/>
              <a:p>
                <a:pPr algn="ctr" defTabSz="646575">
                  <a:defRPr sz="2400">
                    <a:solidFill>
                      <a:srgbClr val="FFFFFF"/>
                    </a:solidFill>
                    <a:latin typeface="Helvetica Neue Medium"/>
                    <a:ea typeface="Helvetica Neue Medium"/>
                    <a:cs typeface="Helvetica Neue Medium"/>
                    <a:sym typeface="Helvetica Neue Medium"/>
                  </a:defRPr>
                </a:pPr>
                <a:endParaRPr sz="2400"/>
              </a:p>
            </p:txBody>
          </p:sp>
        </p:grpSp>
      </p:grpSp>
    </p:spTree>
    <p:extLst>
      <p:ext uri="{BB962C8B-B14F-4D97-AF65-F5344CB8AC3E}">
        <p14:creationId xmlns:p14="http://schemas.microsoft.com/office/powerpoint/2010/main" val="1278411126"/>
      </p:ext>
    </p:extLst>
  </p:cSld>
  <p:clrMapOvr>
    <a:masterClrMapping/>
  </p:clrMapOvr>
  <p:transition spd="slow">
    <p:dissolve/>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0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0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0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105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106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106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103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104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107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108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p:tmAbs val="0"/>
                                  </p:iterate>
                                  <p:childTnLst>
                                    <p:set>
                                      <p:cBhvr>
                                        <p:cTn id="46" fill="hold"/>
                                        <p:tgtEl>
                                          <p:spTgt spid="10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0" grpId="0" animBg="1" advAuto="0"/>
      <p:bldP spid="1033" grpId="0" animBg="1" advAuto="0"/>
      <p:bldP spid="1045" grpId="0" animBg="1" advAuto="0"/>
      <p:bldP spid="1048" grpId="0" animBg="1" advAuto="0"/>
      <p:bldP spid="1051" grpId="0" animBg="1" advAuto="0"/>
      <p:bldP spid="1058" grpId="0" animBg="1" advAuto="0"/>
      <p:bldP spid="1061" grpId="0" animBg="1" advAuto="0"/>
      <p:bldP spid="1065" grpId="0" animBg="1" advAuto="0"/>
      <p:bldP spid="1079" grpId="0" animBg="1" advAuto="0"/>
      <p:bldP spid="1086" grpId="0" animBg="1" advAuto="0"/>
      <p:bldP spid="1094" grpId="0" animBg="1" advAuto="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al 5">
            <a:extLst>
              <a:ext uri="{FF2B5EF4-FFF2-40B4-BE49-F238E27FC236}">
                <a16:creationId xmlns:a16="http://schemas.microsoft.com/office/drawing/2014/main" id="{A9C37E5F-00BB-EB48-9E5C-09620F708AD0}"/>
              </a:ext>
            </a:extLst>
          </p:cNvPr>
          <p:cNvSpPr/>
          <p:nvPr/>
        </p:nvSpPr>
        <p:spPr>
          <a:xfrm>
            <a:off x="14497744" y="3960515"/>
            <a:ext cx="3312368" cy="33123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600" b="1" dirty="0">
                <a:solidFill>
                  <a:schemeClr val="tx1"/>
                </a:solidFill>
                <a:latin typeface="Verdana" panose="020B0604030504040204" pitchFamily="34" charset="0"/>
                <a:ea typeface="Verdana" panose="020B0604030504040204" pitchFamily="34" charset="0"/>
                <a:cs typeface="Verdana" panose="020B0604030504040204" pitchFamily="34" charset="0"/>
              </a:rPr>
              <a:t>?</a:t>
            </a:r>
          </a:p>
        </p:txBody>
      </p:sp>
      <p:sp>
        <p:nvSpPr>
          <p:cNvPr id="7" name="Tekstvak 6">
            <a:extLst>
              <a:ext uri="{FF2B5EF4-FFF2-40B4-BE49-F238E27FC236}">
                <a16:creationId xmlns:a16="http://schemas.microsoft.com/office/drawing/2014/main" id="{0A1C8CB7-B1BF-E943-A3AA-7C53CDE2E5F9}"/>
              </a:ext>
            </a:extLst>
          </p:cNvPr>
          <p:cNvSpPr txBox="1"/>
          <p:nvPr/>
        </p:nvSpPr>
        <p:spPr>
          <a:xfrm>
            <a:off x="1176264" y="2523544"/>
            <a:ext cx="12817424" cy="6186309"/>
          </a:xfrm>
          <a:prstGeom prst="rect">
            <a:avLst/>
          </a:prstGeom>
          <a:noFill/>
        </p:spPr>
        <p:txBody>
          <a:bodyPr wrap="square" rtlCol="0" anchor="ctr">
            <a:spAutoFit/>
          </a:bodyPr>
          <a:lstStyle/>
          <a:p>
            <a:pPr algn="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Q: How do you collect data?</a:t>
            </a:r>
          </a:p>
          <a:p>
            <a:pPr algn="r"/>
            <a:endParaRPr lang="en-GB" sz="44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r"/>
            <a:r>
              <a:rPr lang="en-GB" sz="4400" dirty="0">
                <a:latin typeface="Verdana" panose="020B0604030504040204" pitchFamily="34" charset="0"/>
                <a:ea typeface="Verdana" panose="020B0604030504040204" pitchFamily="34" charset="0"/>
                <a:cs typeface="Verdana" panose="020B0604030504040204" pitchFamily="34" charset="0"/>
              </a:rPr>
              <a:t>A: You </a:t>
            </a:r>
            <a:r>
              <a:rPr lang="en-GB" sz="4400" dirty="0" smtClean="0">
                <a:latin typeface="Verdana" panose="020B0604030504040204" pitchFamily="34" charset="0"/>
                <a:ea typeface="Verdana" panose="020B0604030504040204" pitchFamily="34" charset="0"/>
                <a:cs typeface="Verdana" panose="020B0604030504040204" pitchFamily="34" charset="0"/>
              </a:rPr>
              <a:t>wish </a:t>
            </a:r>
            <a:r>
              <a:rPr lang="en-GB" sz="4400" dirty="0">
                <a:latin typeface="Verdana" panose="020B0604030504040204" pitchFamily="34" charset="0"/>
                <a:ea typeface="Verdana" panose="020B0604030504040204" pitchFamily="34" charset="0"/>
                <a:cs typeface="Verdana" panose="020B0604030504040204" pitchFamily="34" charset="0"/>
              </a:rPr>
              <a:t>to make recordings of interviews in which personal data are discussed. You want to use Skype and use the option of Skype to record the interview. </a:t>
            </a:r>
          </a:p>
          <a:p>
            <a:pPr algn="r"/>
            <a:endParaRPr lang="en-GB" sz="4400" dirty="0">
              <a:latin typeface="Verdana" panose="020B0604030504040204" pitchFamily="34" charset="0"/>
              <a:ea typeface="Verdana" panose="020B0604030504040204" pitchFamily="34" charset="0"/>
              <a:cs typeface="Verdana" panose="020B0604030504040204" pitchFamily="34" charset="0"/>
            </a:endParaRPr>
          </a:p>
          <a:p>
            <a:pPr algn="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Q: Is this allowed? What arrangements are required?</a:t>
            </a:r>
          </a:p>
        </p:txBody>
      </p:sp>
      <p:pic>
        <p:nvPicPr>
          <p:cNvPr id="5" name="Afbeelding 4">
            <a:extLst>
              <a:ext uri="{FF2B5EF4-FFF2-40B4-BE49-F238E27FC236}">
                <a16:creationId xmlns:a16="http://schemas.microsoft.com/office/drawing/2014/main" id="{8E6B2983-AAD2-9942-B689-5B139525382A}"/>
              </a:ext>
            </a:extLst>
          </p:cNvPr>
          <p:cNvPicPr>
            <a:picLocks noChangeAspect="1"/>
          </p:cNvPicPr>
          <p:nvPr/>
        </p:nvPicPr>
        <p:blipFill>
          <a:blip r:embed="rId3"/>
          <a:stretch>
            <a:fillRect/>
          </a:stretch>
        </p:blipFill>
        <p:spPr>
          <a:xfrm>
            <a:off x="600200" y="864171"/>
            <a:ext cx="1512168" cy="1512168"/>
          </a:xfrm>
          <a:prstGeom prst="rect">
            <a:avLst/>
          </a:prstGeom>
        </p:spPr>
      </p:pic>
      <p:sp>
        <p:nvSpPr>
          <p:cNvPr id="2" name="Tekstvak 1">
            <a:extLst>
              <a:ext uri="{FF2B5EF4-FFF2-40B4-BE49-F238E27FC236}">
                <a16:creationId xmlns:a16="http://schemas.microsoft.com/office/drawing/2014/main" id="{BC719B1D-E83F-5F46-A0A7-1ECB4D9B0472}"/>
              </a:ext>
            </a:extLst>
          </p:cNvPr>
          <p:cNvSpPr txBox="1"/>
          <p:nvPr/>
        </p:nvSpPr>
        <p:spPr>
          <a:xfrm>
            <a:off x="2256384" y="958535"/>
            <a:ext cx="1901483" cy="1323439"/>
          </a:xfrm>
          <a:prstGeom prst="rect">
            <a:avLst/>
          </a:prstGeom>
          <a:noFill/>
        </p:spPr>
        <p:txBody>
          <a:bodyPr wrap="none" rtlCol="0">
            <a:spAutoFit/>
          </a:bodyPr>
          <a:lstStyle/>
          <a:p>
            <a:r>
              <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rPr>
              <a:t>YOUR</a:t>
            </a:r>
            <a:r>
              <a:rPr lang="nl-NL" sz="4000" b="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40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rPr>
              <a:t>DPIA</a:t>
            </a:r>
          </a:p>
        </p:txBody>
      </p:sp>
    </p:spTree>
    <p:extLst>
      <p:ext uri="{BB962C8B-B14F-4D97-AF65-F5344CB8AC3E}">
        <p14:creationId xmlns:p14="http://schemas.microsoft.com/office/powerpoint/2010/main" val="575969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al 5">
            <a:extLst>
              <a:ext uri="{FF2B5EF4-FFF2-40B4-BE49-F238E27FC236}">
                <a16:creationId xmlns:a16="http://schemas.microsoft.com/office/drawing/2014/main" id="{A9C37E5F-00BB-EB48-9E5C-09620F708AD0}"/>
              </a:ext>
            </a:extLst>
          </p:cNvPr>
          <p:cNvSpPr/>
          <p:nvPr/>
        </p:nvSpPr>
        <p:spPr>
          <a:xfrm>
            <a:off x="14497744" y="3960515"/>
            <a:ext cx="3312368" cy="33123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600" b="1" dirty="0">
                <a:solidFill>
                  <a:schemeClr val="tx1"/>
                </a:solidFill>
                <a:latin typeface="Verdana" panose="020B0604030504040204" pitchFamily="34" charset="0"/>
                <a:ea typeface="Verdana" panose="020B0604030504040204" pitchFamily="34" charset="0"/>
                <a:cs typeface="Verdana" panose="020B0604030504040204" pitchFamily="34" charset="0"/>
              </a:rPr>
              <a:t>?</a:t>
            </a:r>
          </a:p>
        </p:txBody>
      </p:sp>
      <p:sp>
        <p:nvSpPr>
          <p:cNvPr id="7" name="Tekstvak 6">
            <a:extLst>
              <a:ext uri="{FF2B5EF4-FFF2-40B4-BE49-F238E27FC236}">
                <a16:creationId xmlns:a16="http://schemas.microsoft.com/office/drawing/2014/main" id="{0A1C8CB7-B1BF-E943-A3AA-7C53CDE2E5F9}"/>
              </a:ext>
            </a:extLst>
          </p:cNvPr>
          <p:cNvSpPr txBox="1"/>
          <p:nvPr/>
        </p:nvSpPr>
        <p:spPr>
          <a:xfrm>
            <a:off x="1176264" y="2862098"/>
            <a:ext cx="12817424" cy="5509200"/>
          </a:xfrm>
          <a:prstGeom prst="rect">
            <a:avLst/>
          </a:prstGeom>
          <a:noFill/>
        </p:spPr>
        <p:txBody>
          <a:bodyPr wrap="square" rtlCol="0" anchor="ctr">
            <a:spAutoFit/>
          </a:bodyPr>
          <a:lstStyle/>
          <a:p>
            <a:pPr algn="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Q: How do you process the data?</a:t>
            </a:r>
          </a:p>
          <a:p>
            <a:pPr algn="r"/>
            <a:endParaRPr lang="en-GB" sz="44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r"/>
            <a:r>
              <a:rPr lang="en-GB" sz="4400" dirty="0">
                <a:latin typeface="Verdana" panose="020B0604030504040204" pitchFamily="34" charset="0"/>
                <a:ea typeface="Verdana" panose="020B0604030504040204" pitchFamily="34" charset="0"/>
                <a:cs typeface="Verdana" panose="020B0604030504040204" pitchFamily="34" charset="0"/>
              </a:rPr>
              <a:t>A: You have interviewed </a:t>
            </a:r>
            <a:r>
              <a:rPr lang="en-GB" sz="4400" dirty="0" smtClean="0">
                <a:latin typeface="Verdana" panose="020B0604030504040204" pitchFamily="34" charset="0"/>
                <a:ea typeface="Verdana" panose="020B0604030504040204" pitchFamily="34" charset="0"/>
                <a:cs typeface="Verdana" panose="020B0604030504040204" pitchFamily="34" charset="0"/>
              </a:rPr>
              <a:t>a lot of </a:t>
            </a:r>
            <a:r>
              <a:rPr lang="en-GB" sz="4400" dirty="0">
                <a:latin typeface="Verdana" panose="020B0604030504040204" pitchFamily="34" charset="0"/>
                <a:ea typeface="Verdana" panose="020B0604030504040204" pitchFamily="34" charset="0"/>
                <a:cs typeface="Verdana" panose="020B0604030504040204" pitchFamily="34" charset="0"/>
              </a:rPr>
              <a:t>people and want to have the audio recordings transcribed by a small and cheap agency. </a:t>
            </a:r>
          </a:p>
          <a:p>
            <a:pPr algn="r"/>
            <a:endParaRPr lang="en-GB" sz="44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Q: Is this allowed? What arrangements are required?</a:t>
            </a:r>
          </a:p>
        </p:txBody>
      </p:sp>
      <p:pic>
        <p:nvPicPr>
          <p:cNvPr id="5" name="Afbeelding 4">
            <a:extLst>
              <a:ext uri="{FF2B5EF4-FFF2-40B4-BE49-F238E27FC236}">
                <a16:creationId xmlns:a16="http://schemas.microsoft.com/office/drawing/2014/main" id="{8E6B2983-AAD2-9942-B689-5B139525382A}"/>
              </a:ext>
            </a:extLst>
          </p:cNvPr>
          <p:cNvPicPr>
            <a:picLocks noChangeAspect="1"/>
          </p:cNvPicPr>
          <p:nvPr/>
        </p:nvPicPr>
        <p:blipFill>
          <a:blip r:embed="rId3"/>
          <a:stretch>
            <a:fillRect/>
          </a:stretch>
        </p:blipFill>
        <p:spPr>
          <a:xfrm>
            <a:off x="600200" y="864171"/>
            <a:ext cx="1512168" cy="1512168"/>
          </a:xfrm>
          <a:prstGeom prst="rect">
            <a:avLst/>
          </a:prstGeom>
        </p:spPr>
      </p:pic>
      <p:sp>
        <p:nvSpPr>
          <p:cNvPr id="8" name="Tekstvak 7">
            <a:extLst>
              <a:ext uri="{FF2B5EF4-FFF2-40B4-BE49-F238E27FC236}">
                <a16:creationId xmlns:a16="http://schemas.microsoft.com/office/drawing/2014/main" id="{E73795F1-6590-FA41-8249-6BD87707FCC4}"/>
              </a:ext>
            </a:extLst>
          </p:cNvPr>
          <p:cNvSpPr txBox="1"/>
          <p:nvPr/>
        </p:nvSpPr>
        <p:spPr>
          <a:xfrm>
            <a:off x="2256384" y="958535"/>
            <a:ext cx="1901483" cy="1323439"/>
          </a:xfrm>
          <a:prstGeom prst="rect">
            <a:avLst/>
          </a:prstGeom>
          <a:noFill/>
        </p:spPr>
        <p:txBody>
          <a:bodyPr wrap="none" rtlCol="0">
            <a:spAutoFit/>
          </a:bodyPr>
          <a:lstStyle/>
          <a:p>
            <a:r>
              <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rPr>
              <a:t>YOUR</a:t>
            </a:r>
            <a:r>
              <a:rPr lang="nl-NL" sz="4000" b="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40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rPr>
              <a:t>DPIA</a:t>
            </a:r>
          </a:p>
        </p:txBody>
      </p:sp>
    </p:spTree>
    <p:extLst>
      <p:ext uri="{BB962C8B-B14F-4D97-AF65-F5344CB8AC3E}">
        <p14:creationId xmlns:p14="http://schemas.microsoft.com/office/powerpoint/2010/main" val="4222375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al 5">
            <a:extLst>
              <a:ext uri="{FF2B5EF4-FFF2-40B4-BE49-F238E27FC236}">
                <a16:creationId xmlns:a16="http://schemas.microsoft.com/office/drawing/2014/main" id="{A9C37E5F-00BB-EB48-9E5C-09620F708AD0}"/>
              </a:ext>
            </a:extLst>
          </p:cNvPr>
          <p:cNvSpPr/>
          <p:nvPr/>
        </p:nvSpPr>
        <p:spPr>
          <a:xfrm>
            <a:off x="14497744" y="3960515"/>
            <a:ext cx="3312368" cy="33123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600" b="1" dirty="0">
                <a:solidFill>
                  <a:schemeClr val="tx1"/>
                </a:solidFill>
                <a:latin typeface="Verdana" panose="020B0604030504040204" pitchFamily="34" charset="0"/>
                <a:ea typeface="Verdana" panose="020B0604030504040204" pitchFamily="34" charset="0"/>
                <a:cs typeface="Verdana" panose="020B0604030504040204" pitchFamily="34" charset="0"/>
              </a:rPr>
              <a:t>?</a:t>
            </a:r>
          </a:p>
        </p:txBody>
      </p:sp>
      <p:sp>
        <p:nvSpPr>
          <p:cNvPr id="7" name="Tekstvak 6">
            <a:extLst>
              <a:ext uri="{FF2B5EF4-FFF2-40B4-BE49-F238E27FC236}">
                <a16:creationId xmlns:a16="http://schemas.microsoft.com/office/drawing/2014/main" id="{0A1C8CB7-B1BF-E943-A3AA-7C53CDE2E5F9}"/>
              </a:ext>
            </a:extLst>
          </p:cNvPr>
          <p:cNvSpPr txBox="1"/>
          <p:nvPr/>
        </p:nvSpPr>
        <p:spPr>
          <a:xfrm>
            <a:off x="1176264" y="2184991"/>
            <a:ext cx="12817424" cy="6863417"/>
          </a:xfrm>
          <a:prstGeom prst="rect">
            <a:avLst/>
          </a:prstGeom>
          <a:noFill/>
        </p:spPr>
        <p:txBody>
          <a:bodyPr wrap="square" rtlCol="0" anchor="ctr">
            <a:spAutoFit/>
          </a:bodyPr>
          <a:lstStyle/>
          <a:p>
            <a:pPr algn="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Q: Where do you process your data?</a:t>
            </a:r>
            <a:endParaRPr lang="en-GB" sz="4400" dirty="0">
              <a:latin typeface="Verdana" panose="020B0604030504040204" pitchFamily="34" charset="0"/>
              <a:ea typeface="Verdana" panose="020B0604030504040204" pitchFamily="34" charset="0"/>
              <a:cs typeface="Verdana" panose="020B0604030504040204" pitchFamily="34" charset="0"/>
            </a:endParaRPr>
          </a:p>
          <a:p>
            <a:pPr algn="r"/>
            <a:endParaRPr lang="en-GB" sz="4400" dirty="0">
              <a:latin typeface="Verdana" panose="020B0604030504040204" pitchFamily="34" charset="0"/>
              <a:ea typeface="Verdana" panose="020B0604030504040204" pitchFamily="34" charset="0"/>
              <a:cs typeface="Verdana" panose="020B0604030504040204" pitchFamily="34" charset="0"/>
            </a:endParaRPr>
          </a:p>
          <a:p>
            <a:pPr algn="r"/>
            <a:r>
              <a:rPr lang="en-GB" sz="4400" dirty="0">
                <a:latin typeface="Verdana" panose="020B0604030504040204" pitchFamily="34" charset="0"/>
                <a:ea typeface="Verdana" panose="020B0604030504040204" pitchFamily="34" charset="0"/>
                <a:cs typeface="Verdana" panose="020B0604030504040204" pitchFamily="34" charset="0"/>
              </a:rPr>
              <a:t>A: You are always travelling and want to </a:t>
            </a:r>
            <a:r>
              <a:rPr lang="en-GB" sz="4400" dirty="0" smtClean="0">
                <a:latin typeface="Verdana" panose="020B0604030504040204" pitchFamily="34" charset="0"/>
                <a:ea typeface="Verdana" panose="020B0604030504040204" pitchFamily="34" charset="0"/>
                <a:cs typeface="Verdana" panose="020B0604030504040204" pitchFamily="34" charset="0"/>
              </a:rPr>
              <a:t>be </a:t>
            </a:r>
            <a:r>
              <a:rPr lang="en-GB" sz="4400" dirty="0" err="1" smtClean="0">
                <a:latin typeface="Verdana" panose="020B0604030504040204" pitchFamily="34" charset="0"/>
                <a:ea typeface="Verdana" panose="020B0604030504040204" pitchFamily="34" charset="0"/>
                <a:cs typeface="Verdana" panose="020B0604030504040204" pitchFamily="34" charset="0"/>
              </a:rPr>
              <a:t>be</a:t>
            </a:r>
            <a:r>
              <a:rPr lang="en-GB" sz="4400" dirty="0" smtClean="0">
                <a:latin typeface="Verdana" panose="020B0604030504040204" pitchFamily="34" charset="0"/>
                <a:ea typeface="Verdana" panose="020B0604030504040204" pitchFamily="34" charset="0"/>
                <a:cs typeface="Verdana" panose="020B0604030504040204" pitchFamily="34" charset="0"/>
              </a:rPr>
              <a:t> able to work </a:t>
            </a:r>
            <a:r>
              <a:rPr lang="en-GB" sz="4400" dirty="0">
                <a:latin typeface="Verdana" panose="020B0604030504040204" pitchFamily="34" charset="0"/>
                <a:ea typeface="Verdana" panose="020B0604030504040204" pitchFamily="34" charset="0"/>
                <a:cs typeface="Verdana" panose="020B0604030504040204" pitchFamily="34" charset="0"/>
              </a:rPr>
              <a:t>on the train as well. You mostly use the Wi-Fi in the train, </a:t>
            </a:r>
            <a:r>
              <a:rPr lang="en-GB" sz="4400" dirty="0" smtClean="0">
                <a:latin typeface="Verdana" panose="020B0604030504040204" pitchFamily="34" charset="0"/>
                <a:ea typeface="Verdana" panose="020B0604030504040204" pitchFamily="34" charset="0"/>
                <a:cs typeface="Verdana" panose="020B0604030504040204" pitchFamily="34" charset="0"/>
              </a:rPr>
              <a:t>but it sometimes </a:t>
            </a:r>
            <a:r>
              <a:rPr lang="en-GB" sz="4400" dirty="0">
                <a:latin typeface="Verdana" panose="020B0604030504040204" pitchFamily="34" charset="0"/>
                <a:ea typeface="Verdana" panose="020B0604030504040204" pitchFamily="34" charset="0"/>
                <a:cs typeface="Verdana" panose="020B0604030504040204" pitchFamily="34" charset="0"/>
              </a:rPr>
              <a:t>does not work, so you are searching for an available public Wi-Fi. </a:t>
            </a:r>
          </a:p>
          <a:p>
            <a:pPr algn="r"/>
            <a:endPar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r"/>
            <a: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t>Q: Is this allowed? What arrangements are required?</a:t>
            </a:r>
          </a:p>
        </p:txBody>
      </p:sp>
      <p:pic>
        <p:nvPicPr>
          <p:cNvPr id="5" name="Afbeelding 4">
            <a:extLst>
              <a:ext uri="{FF2B5EF4-FFF2-40B4-BE49-F238E27FC236}">
                <a16:creationId xmlns:a16="http://schemas.microsoft.com/office/drawing/2014/main" id="{8E6B2983-AAD2-9942-B689-5B139525382A}"/>
              </a:ext>
            </a:extLst>
          </p:cNvPr>
          <p:cNvPicPr>
            <a:picLocks noChangeAspect="1"/>
          </p:cNvPicPr>
          <p:nvPr/>
        </p:nvPicPr>
        <p:blipFill>
          <a:blip r:embed="rId3"/>
          <a:stretch>
            <a:fillRect/>
          </a:stretch>
        </p:blipFill>
        <p:spPr>
          <a:xfrm>
            <a:off x="600200" y="864171"/>
            <a:ext cx="1512168" cy="1512168"/>
          </a:xfrm>
          <a:prstGeom prst="rect">
            <a:avLst/>
          </a:prstGeom>
        </p:spPr>
      </p:pic>
      <p:sp>
        <p:nvSpPr>
          <p:cNvPr id="8" name="Tekstvak 7">
            <a:extLst>
              <a:ext uri="{FF2B5EF4-FFF2-40B4-BE49-F238E27FC236}">
                <a16:creationId xmlns:a16="http://schemas.microsoft.com/office/drawing/2014/main" id="{18ED4264-D4BD-2846-99A9-3B45ECAFEFA0}"/>
              </a:ext>
            </a:extLst>
          </p:cNvPr>
          <p:cNvSpPr txBox="1"/>
          <p:nvPr/>
        </p:nvSpPr>
        <p:spPr>
          <a:xfrm>
            <a:off x="2256384" y="958535"/>
            <a:ext cx="1901483" cy="1323439"/>
          </a:xfrm>
          <a:prstGeom prst="rect">
            <a:avLst/>
          </a:prstGeom>
          <a:noFill/>
        </p:spPr>
        <p:txBody>
          <a:bodyPr wrap="none" rtlCol="0">
            <a:spAutoFit/>
          </a:bodyPr>
          <a:lstStyle/>
          <a:p>
            <a:r>
              <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rPr>
              <a:t>YOUR</a:t>
            </a:r>
            <a:r>
              <a:rPr lang="nl-NL" sz="4000" b="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40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rPr>
              <a:t>DPIA</a:t>
            </a:r>
          </a:p>
        </p:txBody>
      </p:sp>
    </p:spTree>
    <p:extLst>
      <p:ext uri="{BB962C8B-B14F-4D97-AF65-F5344CB8AC3E}">
        <p14:creationId xmlns:p14="http://schemas.microsoft.com/office/powerpoint/2010/main" val="288734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a:extLst>
              <a:ext uri="{FF2B5EF4-FFF2-40B4-BE49-F238E27FC236}">
                <a16:creationId xmlns:a16="http://schemas.microsoft.com/office/drawing/2014/main" id="{28D77338-5AC2-1943-A4C8-62532B9050D8}"/>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t="39" b="39"/>
          <a:stretch>
            <a:fillRect/>
          </a:stretch>
        </p:blipFill>
        <p:spPr/>
      </p:pic>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6985379" cy="1127760"/>
          </a:xfrm>
        </p:spPr>
        <p:txBody>
          <a:bodyPr/>
          <a:lstStyle/>
          <a:p>
            <a:pPr algn="l"/>
            <a:r>
              <a:rPr lang="en-GB" dirty="0"/>
              <a:t>WHAT DO YOU KNOW NOW?</a:t>
            </a:r>
          </a:p>
        </p:txBody>
      </p:sp>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endParaRPr dirty="0"/>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endParaRPr sz="2400" dirty="0">
                <a:solidFill>
                  <a:srgbClr val="F58024"/>
                </a:solidFill>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05868547"/>
      </p:ext>
    </p:extLst>
  </p:cSld>
  <p:clrMapOvr>
    <a:masterClrMapping/>
  </p:clrMapOvr>
  <p:transition spd="slow">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44C0CFCE-F40E-5248-B95E-73783E1FA7D5}"/>
              </a:ext>
            </a:extLst>
          </p:cNvPr>
          <p:cNvSpPr/>
          <p:nvPr/>
        </p:nvSpPr>
        <p:spPr>
          <a:xfrm>
            <a:off x="0" y="7272883"/>
            <a:ext cx="19202400" cy="3528467"/>
          </a:xfrm>
          <a:prstGeom prst="rect">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el 1">
            <a:extLst>
              <a:ext uri="{FF2B5EF4-FFF2-40B4-BE49-F238E27FC236}">
                <a16:creationId xmlns:a16="http://schemas.microsoft.com/office/drawing/2014/main" id="{5BECD128-E674-F24F-8D5E-EE272DF85FAB}"/>
              </a:ext>
            </a:extLst>
          </p:cNvPr>
          <p:cNvSpPr>
            <a:spLocks noGrp="1"/>
          </p:cNvSpPr>
          <p:nvPr>
            <p:ph type="title"/>
          </p:nvPr>
        </p:nvSpPr>
        <p:spPr/>
        <p:txBody>
          <a:bodyPr/>
          <a:lstStyle/>
          <a:p>
            <a:r>
              <a:rPr lang="en-GB" dirty="0"/>
              <a:t>WHAT IS THE CONTEXT?</a:t>
            </a:r>
          </a:p>
        </p:txBody>
      </p:sp>
      <p:sp>
        <p:nvSpPr>
          <p:cNvPr id="4" name="Ovaal 3">
            <a:extLst>
              <a:ext uri="{FF2B5EF4-FFF2-40B4-BE49-F238E27FC236}">
                <a16:creationId xmlns:a16="http://schemas.microsoft.com/office/drawing/2014/main" id="{092A84E7-0977-E248-B1E5-84FF42087D1E}"/>
              </a:ext>
            </a:extLst>
          </p:cNvPr>
          <p:cNvSpPr/>
          <p:nvPr/>
        </p:nvSpPr>
        <p:spPr>
          <a:xfrm>
            <a:off x="456184" y="1851736"/>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Planning</a:t>
            </a:r>
          </a:p>
        </p:txBody>
      </p:sp>
      <p:sp>
        <p:nvSpPr>
          <p:cNvPr id="5" name="Ovaal 4">
            <a:extLst>
              <a:ext uri="{FF2B5EF4-FFF2-40B4-BE49-F238E27FC236}">
                <a16:creationId xmlns:a16="http://schemas.microsoft.com/office/drawing/2014/main" id="{7229A9D0-4CD1-664B-BABD-661EEFDFF484}"/>
              </a:ext>
            </a:extLst>
          </p:cNvPr>
          <p:cNvSpPr/>
          <p:nvPr/>
        </p:nvSpPr>
        <p:spPr>
          <a:xfrm>
            <a:off x="3581331" y="1851736"/>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Data</a:t>
            </a:r>
            <a:r>
              <a:rPr lang="nl-NL" sz="1900" b="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19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collection</a:t>
            </a:r>
          </a:p>
        </p:txBody>
      </p:sp>
      <p:sp>
        <p:nvSpPr>
          <p:cNvPr id="6" name="Ovaal 5">
            <a:extLst>
              <a:ext uri="{FF2B5EF4-FFF2-40B4-BE49-F238E27FC236}">
                <a16:creationId xmlns:a16="http://schemas.microsoft.com/office/drawing/2014/main" id="{7332EBBA-092C-BA4C-81F3-1671E8A9AE4D}"/>
              </a:ext>
            </a:extLst>
          </p:cNvPr>
          <p:cNvSpPr/>
          <p:nvPr/>
        </p:nvSpPr>
        <p:spPr>
          <a:xfrm>
            <a:off x="6706478" y="1851736"/>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Data</a:t>
            </a:r>
            <a:r>
              <a:rPr lang="nl-NL" sz="1900" b="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19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structuring</a:t>
            </a:r>
          </a:p>
        </p:txBody>
      </p:sp>
      <p:sp>
        <p:nvSpPr>
          <p:cNvPr id="7" name="Ovaal 6">
            <a:extLst>
              <a:ext uri="{FF2B5EF4-FFF2-40B4-BE49-F238E27FC236}">
                <a16:creationId xmlns:a16="http://schemas.microsoft.com/office/drawing/2014/main" id="{222823D2-39ED-CC47-9DFA-9B409CEC8D7C}"/>
              </a:ext>
            </a:extLst>
          </p:cNvPr>
          <p:cNvSpPr/>
          <p:nvPr/>
        </p:nvSpPr>
        <p:spPr>
          <a:xfrm>
            <a:off x="9831625" y="1851736"/>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Storage</a:t>
            </a:r>
          </a:p>
        </p:txBody>
      </p:sp>
      <p:sp>
        <p:nvSpPr>
          <p:cNvPr id="8" name="Ovaal 7">
            <a:extLst>
              <a:ext uri="{FF2B5EF4-FFF2-40B4-BE49-F238E27FC236}">
                <a16:creationId xmlns:a16="http://schemas.microsoft.com/office/drawing/2014/main" id="{B114FB6F-C7B5-7247-964A-10D4699692E7}"/>
              </a:ext>
            </a:extLst>
          </p:cNvPr>
          <p:cNvSpPr/>
          <p:nvPr/>
        </p:nvSpPr>
        <p:spPr>
          <a:xfrm>
            <a:off x="12956772" y="1851736"/>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Analysis</a:t>
            </a:r>
          </a:p>
        </p:txBody>
      </p:sp>
      <p:sp>
        <p:nvSpPr>
          <p:cNvPr id="9" name="Ovaal 8">
            <a:extLst>
              <a:ext uri="{FF2B5EF4-FFF2-40B4-BE49-F238E27FC236}">
                <a16:creationId xmlns:a16="http://schemas.microsoft.com/office/drawing/2014/main" id="{830935C9-C571-DA49-80B8-BECD9256A23F}"/>
              </a:ext>
            </a:extLst>
          </p:cNvPr>
          <p:cNvSpPr/>
          <p:nvPr/>
        </p:nvSpPr>
        <p:spPr>
          <a:xfrm>
            <a:off x="16081920" y="1851736"/>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Publication &amp; filing</a:t>
            </a:r>
          </a:p>
        </p:txBody>
      </p:sp>
      <p:grpSp>
        <p:nvGrpSpPr>
          <p:cNvPr id="17" name="Groep 16">
            <a:extLst>
              <a:ext uri="{FF2B5EF4-FFF2-40B4-BE49-F238E27FC236}">
                <a16:creationId xmlns:a16="http://schemas.microsoft.com/office/drawing/2014/main" id="{9C5FC3B6-F196-3949-B442-5ED50F17DF8B}"/>
              </a:ext>
            </a:extLst>
          </p:cNvPr>
          <p:cNvGrpSpPr/>
          <p:nvPr/>
        </p:nvGrpSpPr>
        <p:grpSpPr>
          <a:xfrm>
            <a:off x="384176" y="4856539"/>
            <a:ext cx="18434048" cy="1936670"/>
            <a:chOff x="384176" y="4976173"/>
            <a:chExt cx="18434048" cy="1936670"/>
          </a:xfrm>
        </p:grpSpPr>
        <p:sp>
          <p:nvSpPr>
            <p:cNvPr id="11" name="Rechthoek 10">
              <a:extLst>
                <a:ext uri="{FF2B5EF4-FFF2-40B4-BE49-F238E27FC236}">
                  <a16:creationId xmlns:a16="http://schemas.microsoft.com/office/drawing/2014/main" id="{0EA47841-69D3-D841-9CFC-6ADB4F0BBF4F}"/>
                </a:ext>
              </a:extLst>
            </p:cNvPr>
            <p:cNvSpPr/>
            <p:nvPr/>
          </p:nvSpPr>
          <p:spPr>
            <a:xfrm>
              <a:off x="384176" y="4976173"/>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sp>
          <p:nvSpPr>
            <p:cNvPr id="12" name="Rechthoek 11">
              <a:extLst>
                <a:ext uri="{FF2B5EF4-FFF2-40B4-BE49-F238E27FC236}">
                  <a16:creationId xmlns:a16="http://schemas.microsoft.com/office/drawing/2014/main" id="{C61499D5-53E7-3D41-9B6C-4D38DA81E920}"/>
                </a:ext>
              </a:extLst>
            </p:cNvPr>
            <p:cNvSpPr/>
            <p:nvPr/>
          </p:nvSpPr>
          <p:spPr>
            <a:xfrm>
              <a:off x="3509323" y="4976173"/>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sp>
          <p:nvSpPr>
            <p:cNvPr id="13" name="Rechthoek 12">
              <a:extLst>
                <a:ext uri="{FF2B5EF4-FFF2-40B4-BE49-F238E27FC236}">
                  <a16:creationId xmlns:a16="http://schemas.microsoft.com/office/drawing/2014/main" id="{13AD1BF2-6DEA-844F-ABF4-77E53D7299CA}"/>
                </a:ext>
              </a:extLst>
            </p:cNvPr>
            <p:cNvSpPr/>
            <p:nvPr/>
          </p:nvSpPr>
          <p:spPr>
            <a:xfrm>
              <a:off x="6634470" y="4976173"/>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sp>
          <p:nvSpPr>
            <p:cNvPr id="14" name="Rechthoek 13">
              <a:extLst>
                <a:ext uri="{FF2B5EF4-FFF2-40B4-BE49-F238E27FC236}">
                  <a16:creationId xmlns:a16="http://schemas.microsoft.com/office/drawing/2014/main" id="{ECB70EEE-32DD-E645-8F7C-6A2D51689F0B}"/>
                </a:ext>
              </a:extLst>
            </p:cNvPr>
            <p:cNvSpPr/>
            <p:nvPr/>
          </p:nvSpPr>
          <p:spPr>
            <a:xfrm>
              <a:off x="9759617" y="4976173"/>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sp>
          <p:nvSpPr>
            <p:cNvPr id="15" name="Rechthoek 14">
              <a:extLst>
                <a:ext uri="{FF2B5EF4-FFF2-40B4-BE49-F238E27FC236}">
                  <a16:creationId xmlns:a16="http://schemas.microsoft.com/office/drawing/2014/main" id="{D7A60E2E-BA3A-3B4B-B5C5-86972C333C9F}"/>
                </a:ext>
              </a:extLst>
            </p:cNvPr>
            <p:cNvSpPr/>
            <p:nvPr/>
          </p:nvSpPr>
          <p:spPr>
            <a:xfrm>
              <a:off x="12884764" y="4976173"/>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sp>
          <p:nvSpPr>
            <p:cNvPr id="16" name="Rechthoek 15">
              <a:extLst>
                <a:ext uri="{FF2B5EF4-FFF2-40B4-BE49-F238E27FC236}">
                  <a16:creationId xmlns:a16="http://schemas.microsoft.com/office/drawing/2014/main" id="{0156D2B4-4846-7648-BC81-6F7EC876F67A}"/>
                </a:ext>
              </a:extLst>
            </p:cNvPr>
            <p:cNvSpPr/>
            <p:nvPr/>
          </p:nvSpPr>
          <p:spPr>
            <a:xfrm>
              <a:off x="16009912" y="4976173"/>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grpSp>
      <p:grpSp>
        <p:nvGrpSpPr>
          <p:cNvPr id="18" name="Groep 17">
            <a:extLst>
              <a:ext uri="{FF2B5EF4-FFF2-40B4-BE49-F238E27FC236}">
                <a16:creationId xmlns:a16="http://schemas.microsoft.com/office/drawing/2014/main" id="{52C98CD9-DF11-6144-AE33-614F9EED6DFE}"/>
              </a:ext>
            </a:extLst>
          </p:cNvPr>
          <p:cNvGrpSpPr/>
          <p:nvPr/>
        </p:nvGrpSpPr>
        <p:grpSpPr>
          <a:xfrm>
            <a:off x="1669023" y="7416899"/>
            <a:ext cx="3922881" cy="2862322"/>
            <a:chOff x="1669023" y="7416899"/>
            <a:chExt cx="3922881" cy="2862322"/>
          </a:xfrm>
        </p:grpSpPr>
        <p:grpSp>
          <p:nvGrpSpPr>
            <p:cNvPr id="32" name="Groep 31">
              <a:extLst>
                <a:ext uri="{FF2B5EF4-FFF2-40B4-BE49-F238E27FC236}">
                  <a16:creationId xmlns:a16="http://schemas.microsoft.com/office/drawing/2014/main" id="{A0A4C662-965E-D849-8464-7B60B0353228}"/>
                </a:ext>
              </a:extLst>
            </p:cNvPr>
            <p:cNvGrpSpPr/>
            <p:nvPr/>
          </p:nvGrpSpPr>
          <p:grpSpPr>
            <a:xfrm>
              <a:off x="1669023" y="8016174"/>
              <a:ext cx="2627642" cy="1774015"/>
              <a:chOff x="2538385" y="6264771"/>
              <a:chExt cx="2351675" cy="1587699"/>
            </a:xfrm>
          </p:grpSpPr>
          <p:grpSp>
            <p:nvGrpSpPr>
              <p:cNvPr id="33" name="Groepeer">
                <a:extLst>
                  <a:ext uri="{FF2B5EF4-FFF2-40B4-BE49-F238E27FC236}">
                    <a16:creationId xmlns:a16="http://schemas.microsoft.com/office/drawing/2014/main" id="{A54791D5-C8D0-BE45-95DE-80A0163A72E9}"/>
                  </a:ext>
                </a:extLst>
              </p:cNvPr>
              <p:cNvGrpSpPr/>
              <p:nvPr/>
            </p:nvGrpSpPr>
            <p:grpSpPr>
              <a:xfrm>
                <a:off x="2631044" y="6689387"/>
                <a:ext cx="2153359" cy="1163083"/>
                <a:chOff x="0" y="0"/>
                <a:chExt cx="6860537" cy="3705546"/>
              </a:xfrm>
            </p:grpSpPr>
            <p:sp>
              <p:nvSpPr>
                <p:cNvPr id="35" name="Man">
                  <a:extLst>
                    <a:ext uri="{FF2B5EF4-FFF2-40B4-BE49-F238E27FC236}">
                      <a16:creationId xmlns:a16="http://schemas.microsoft.com/office/drawing/2014/main" id="{B9F86049-CF5D-1846-A5AD-8F41F587B2D6}"/>
                    </a:ext>
                  </a:extLst>
                </p:cNvPr>
                <p:cNvSpPr/>
                <p:nvPr/>
              </p:nvSpPr>
              <p:spPr>
                <a:xfrm>
                  <a:off x="5555063" y="335256"/>
                  <a:ext cx="1305475" cy="3370291"/>
                </a:xfrm>
                <a:custGeom>
                  <a:avLst/>
                  <a:gdLst/>
                  <a:ahLst/>
                  <a:cxnLst>
                    <a:cxn ang="0">
                      <a:pos x="wd2" y="hd2"/>
                    </a:cxn>
                    <a:cxn ang="5400000">
                      <a:pos x="wd2" y="hd2"/>
                    </a:cxn>
                    <a:cxn ang="10800000">
                      <a:pos x="wd2" y="hd2"/>
                    </a:cxn>
                    <a:cxn ang="16200000">
                      <a:pos x="wd2" y="hd2"/>
                    </a:cxn>
                  </a:cxnLst>
                  <a:rect l="0" t="0" r="r" b="b"/>
                  <a:pathLst>
                    <a:path w="21470" h="21502" extrusionOk="0">
                      <a:moveTo>
                        <a:pt x="10246" y="10"/>
                      </a:moveTo>
                      <a:cubicBezTo>
                        <a:pt x="9651" y="39"/>
                        <a:pt x="9052" y="142"/>
                        <a:pt x="8490" y="331"/>
                      </a:cubicBezTo>
                      <a:cubicBezTo>
                        <a:pt x="7409" y="697"/>
                        <a:pt x="7827" y="1471"/>
                        <a:pt x="7827" y="1471"/>
                      </a:cubicBezTo>
                      <a:cubicBezTo>
                        <a:pt x="7827" y="1471"/>
                        <a:pt x="7467" y="1472"/>
                        <a:pt x="7689" y="1837"/>
                      </a:cubicBezTo>
                      <a:cubicBezTo>
                        <a:pt x="7827" y="2069"/>
                        <a:pt x="7730" y="2122"/>
                        <a:pt x="8174" y="2197"/>
                      </a:cubicBezTo>
                      <a:cubicBezTo>
                        <a:pt x="8285" y="2477"/>
                        <a:pt x="8629" y="2493"/>
                        <a:pt x="8629" y="2983"/>
                      </a:cubicBezTo>
                      <a:cubicBezTo>
                        <a:pt x="8629" y="2988"/>
                        <a:pt x="8355" y="2978"/>
                        <a:pt x="8161" y="3134"/>
                      </a:cubicBezTo>
                      <a:cubicBezTo>
                        <a:pt x="8106" y="3177"/>
                        <a:pt x="8049" y="3322"/>
                        <a:pt x="7827" y="3359"/>
                      </a:cubicBezTo>
                      <a:cubicBezTo>
                        <a:pt x="6842" y="3542"/>
                        <a:pt x="4636" y="3731"/>
                        <a:pt x="4095" y="3941"/>
                      </a:cubicBezTo>
                      <a:cubicBezTo>
                        <a:pt x="3332" y="4237"/>
                        <a:pt x="185" y="6557"/>
                        <a:pt x="185" y="6783"/>
                      </a:cubicBezTo>
                      <a:cubicBezTo>
                        <a:pt x="185" y="7133"/>
                        <a:pt x="112" y="7369"/>
                        <a:pt x="306" y="7546"/>
                      </a:cubicBezTo>
                      <a:cubicBezTo>
                        <a:pt x="1138" y="8300"/>
                        <a:pt x="2140" y="9548"/>
                        <a:pt x="3388" y="10139"/>
                      </a:cubicBezTo>
                      <a:cubicBezTo>
                        <a:pt x="3555" y="10220"/>
                        <a:pt x="3874" y="10313"/>
                        <a:pt x="4290" y="10366"/>
                      </a:cubicBezTo>
                      <a:cubicBezTo>
                        <a:pt x="4706" y="10420"/>
                        <a:pt x="5414" y="10539"/>
                        <a:pt x="5400" y="10636"/>
                      </a:cubicBezTo>
                      <a:cubicBezTo>
                        <a:pt x="5261" y="11507"/>
                        <a:pt x="4984" y="13595"/>
                        <a:pt x="4775" y="14591"/>
                      </a:cubicBezTo>
                      <a:cubicBezTo>
                        <a:pt x="4637" y="15242"/>
                        <a:pt x="4526" y="15984"/>
                        <a:pt x="4429" y="16447"/>
                      </a:cubicBezTo>
                      <a:cubicBezTo>
                        <a:pt x="4262" y="17244"/>
                        <a:pt x="4221" y="18180"/>
                        <a:pt x="3666" y="19165"/>
                      </a:cubicBezTo>
                      <a:cubicBezTo>
                        <a:pt x="3416" y="19617"/>
                        <a:pt x="2972" y="20214"/>
                        <a:pt x="3250" y="20214"/>
                      </a:cubicBezTo>
                      <a:cubicBezTo>
                        <a:pt x="2833" y="20612"/>
                        <a:pt x="1236" y="20827"/>
                        <a:pt x="432" y="20913"/>
                      </a:cubicBezTo>
                      <a:cubicBezTo>
                        <a:pt x="154" y="20940"/>
                        <a:pt x="-25" y="21043"/>
                        <a:pt x="3" y="21156"/>
                      </a:cubicBezTo>
                      <a:lnTo>
                        <a:pt x="29" y="21225"/>
                      </a:lnTo>
                      <a:cubicBezTo>
                        <a:pt x="43" y="21311"/>
                        <a:pt x="324" y="21344"/>
                        <a:pt x="393" y="21344"/>
                      </a:cubicBezTo>
                      <a:cubicBezTo>
                        <a:pt x="837" y="21376"/>
                        <a:pt x="2207" y="21461"/>
                        <a:pt x="3206" y="21305"/>
                      </a:cubicBezTo>
                      <a:cubicBezTo>
                        <a:pt x="4371" y="21128"/>
                        <a:pt x="5857" y="21247"/>
                        <a:pt x="7008" y="21188"/>
                      </a:cubicBezTo>
                      <a:cubicBezTo>
                        <a:pt x="7355" y="21171"/>
                        <a:pt x="7398" y="20692"/>
                        <a:pt x="7259" y="20471"/>
                      </a:cubicBezTo>
                      <a:cubicBezTo>
                        <a:pt x="7218" y="20407"/>
                        <a:pt x="7134" y="20375"/>
                        <a:pt x="7134" y="20375"/>
                      </a:cubicBezTo>
                      <a:lnTo>
                        <a:pt x="7190" y="20412"/>
                      </a:lnTo>
                      <a:cubicBezTo>
                        <a:pt x="7773" y="20434"/>
                        <a:pt x="8367" y="17905"/>
                        <a:pt x="8742" y="15860"/>
                      </a:cubicBezTo>
                      <a:cubicBezTo>
                        <a:pt x="8908" y="14999"/>
                        <a:pt x="10033" y="13116"/>
                        <a:pt x="10394" y="12497"/>
                      </a:cubicBezTo>
                      <a:cubicBezTo>
                        <a:pt x="10421" y="12443"/>
                        <a:pt x="10630" y="12443"/>
                        <a:pt x="10658" y="12497"/>
                      </a:cubicBezTo>
                      <a:cubicBezTo>
                        <a:pt x="10880" y="12987"/>
                        <a:pt x="11168" y="14031"/>
                        <a:pt x="11473" y="14757"/>
                      </a:cubicBezTo>
                      <a:cubicBezTo>
                        <a:pt x="11542" y="14924"/>
                        <a:pt x="11753" y="15564"/>
                        <a:pt x="11781" y="15968"/>
                      </a:cubicBezTo>
                      <a:cubicBezTo>
                        <a:pt x="11892" y="17206"/>
                        <a:pt x="11572" y="19842"/>
                        <a:pt x="12002" y="20175"/>
                      </a:cubicBezTo>
                      <a:cubicBezTo>
                        <a:pt x="12002" y="20175"/>
                        <a:pt x="11906" y="20682"/>
                        <a:pt x="11490" y="21053"/>
                      </a:cubicBezTo>
                      <a:cubicBezTo>
                        <a:pt x="10908" y="21575"/>
                        <a:pt x="13763" y="21580"/>
                        <a:pt x="14568" y="21381"/>
                      </a:cubicBezTo>
                      <a:cubicBezTo>
                        <a:pt x="15608" y="21128"/>
                        <a:pt x="14986" y="20682"/>
                        <a:pt x="15028" y="20488"/>
                      </a:cubicBezTo>
                      <a:cubicBezTo>
                        <a:pt x="15125" y="20316"/>
                        <a:pt x="15333" y="20316"/>
                        <a:pt x="15444" y="19950"/>
                      </a:cubicBezTo>
                      <a:cubicBezTo>
                        <a:pt x="15763" y="18841"/>
                        <a:pt x="15485" y="17442"/>
                        <a:pt x="15513" y="16318"/>
                      </a:cubicBezTo>
                      <a:cubicBezTo>
                        <a:pt x="15527" y="15946"/>
                        <a:pt x="15886" y="15230"/>
                        <a:pt x="15886" y="14229"/>
                      </a:cubicBezTo>
                      <a:cubicBezTo>
                        <a:pt x="15886" y="13223"/>
                        <a:pt x="15888" y="12330"/>
                        <a:pt x="15721" y="11431"/>
                      </a:cubicBezTo>
                      <a:cubicBezTo>
                        <a:pt x="15610" y="10839"/>
                        <a:pt x="16110" y="10802"/>
                        <a:pt x="15652" y="10044"/>
                      </a:cubicBezTo>
                      <a:cubicBezTo>
                        <a:pt x="17247" y="10108"/>
                        <a:pt x="17453" y="10054"/>
                        <a:pt x="17967" y="9801"/>
                      </a:cubicBezTo>
                      <a:cubicBezTo>
                        <a:pt x="19312" y="9123"/>
                        <a:pt x="20798" y="7585"/>
                        <a:pt x="21062" y="7321"/>
                      </a:cubicBezTo>
                      <a:cubicBezTo>
                        <a:pt x="21575" y="7278"/>
                        <a:pt x="21546" y="6846"/>
                        <a:pt x="21296" y="6534"/>
                      </a:cubicBezTo>
                      <a:cubicBezTo>
                        <a:pt x="21226" y="6453"/>
                        <a:pt x="20909" y="6465"/>
                        <a:pt x="20854" y="6384"/>
                      </a:cubicBezTo>
                      <a:cubicBezTo>
                        <a:pt x="20424" y="5755"/>
                        <a:pt x="17691" y="4302"/>
                        <a:pt x="17247" y="3990"/>
                      </a:cubicBezTo>
                      <a:cubicBezTo>
                        <a:pt x="16859" y="3715"/>
                        <a:pt x="14264" y="3516"/>
                        <a:pt x="13376" y="3381"/>
                      </a:cubicBezTo>
                      <a:cubicBezTo>
                        <a:pt x="13237" y="3360"/>
                        <a:pt x="13085" y="3300"/>
                        <a:pt x="13029" y="3247"/>
                      </a:cubicBezTo>
                      <a:cubicBezTo>
                        <a:pt x="13001" y="3225"/>
                        <a:pt x="12988" y="3204"/>
                        <a:pt x="12960" y="3183"/>
                      </a:cubicBezTo>
                      <a:cubicBezTo>
                        <a:pt x="12724" y="2984"/>
                        <a:pt x="12392" y="2989"/>
                        <a:pt x="12392" y="2989"/>
                      </a:cubicBezTo>
                      <a:cubicBezTo>
                        <a:pt x="12350" y="2839"/>
                        <a:pt x="12319" y="2714"/>
                        <a:pt x="12444" y="2628"/>
                      </a:cubicBezTo>
                      <a:cubicBezTo>
                        <a:pt x="12610" y="2504"/>
                        <a:pt x="12750" y="2364"/>
                        <a:pt x="12847" y="2219"/>
                      </a:cubicBezTo>
                      <a:cubicBezTo>
                        <a:pt x="13041" y="2203"/>
                        <a:pt x="13196" y="2213"/>
                        <a:pt x="13376" y="1933"/>
                      </a:cubicBezTo>
                      <a:cubicBezTo>
                        <a:pt x="13445" y="1810"/>
                        <a:pt x="13748" y="1482"/>
                        <a:pt x="13276" y="1471"/>
                      </a:cubicBezTo>
                      <a:cubicBezTo>
                        <a:pt x="13373" y="1245"/>
                        <a:pt x="13679" y="444"/>
                        <a:pt x="12500" y="272"/>
                      </a:cubicBezTo>
                      <a:cubicBezTo>
                        <a:pt x="12154" y="223"/>
                        <a:pt x="12141" y="153"/>
                        <a:pt x="11989" y="126"/>
                      </a:cubicBezTo>
                      <a:cubicBezTo>
                        <a:pt x="11434" y="23"/>
                        <a:pt x="10841" y="-20"/>
                        <a:pt x="10246" y="10"/>
                      </a:cubicBezTo>
                      <a:close/>
                      <a:moveTo>
                        <a:pt x="16042" y="6038"/>
                      </a:moveTo>
                      <a:cubicBezTo>
                        <a:pt x="16175" y="6060"/>
                        <a:pt x="16316" y="6123"/>
                        <a:pt x="16371" y="6147"/>
                      </a:cubicBezTo>
                      <a:cubicBezTo>
                        <a:pt x="17342" y="6567"/>
                        <a:pt x="18104" y="6825"/>
                        <a:pt x="18201" y="6955"/>
                      </a:cubicBezTo>
                      <a:cubicBezTo>
                        <a:pt x="18270" y="7186"/>
                        <a:pt x="18326" y="7449"/>
                        <a:pt x="18326" y="7449"/>
                      </a:cubicBezTo>
                      <a:cubicBezTo>
                        <a:pt x="18326" y="7449"/>
                        <a:pt x="17454" y="9005"/>
                        <a:pt x="17052" y="9124"/>
                      </a:cubicBezTo>
                      <a:cubicBezTo>
                        <a:pt x="16802" y="9205"/>
                        <a:pt x="15790" y="8946"/>
                        <a:pt x="15236" y="8972"/>
                      </a:cubicBezTo>
                      <a:cubicBezTo>
                        <a:pt x="15236" y="8703"/>
                        <a:pt x="15249" y="8450"/>
                        <a:pt x="15305" y="7950"/>
                      </a:cubicBezTo>
                      <a:cubicBezTo>
                        <a:pt x="15374" y="7347"/>
                        <a:pt x="15692" y="6443"/>
                        <a:pt x="15747" y="6174"/>
                      </a:cubicBezTo>
                      <a:cubicBezTo>
                        <a:pt x="15782" y="6034"/>
                        <a:pt x="15908" y="6016"/>
                        <a:pt x="16042" y="6038"/>
                      </a:cubicBezTo>
                      <a:close/>
                      <a:moveTo>
                        <a:pt x="5001" y="6053"/>
                      </a:moveTo>
                      <a:cubicBezTo>
                        <a:pt x="5137" y="6043"/>
                        <a:pt x="5286" y="6074"/>
                        <a:pt x="5317" y="6131"/>
                      </a:cubicBezTo>
                      <a:cubicBezTo>
                        <a:pt x="5456" y="6389"/>
                        <a:pt x="5454" y="6740"/>
                        <a:pt x="5551" y="7133"/>
                      </a:cubicBezTo>
                      <a:cubicBezTo>
                        <a:pt x="5704" y="7752"/>
                        <a:pt x="5968" y="8369"/>
                        <a:pt x="5898" y="8735"/>
                      </a:cubicBezTo>
                      <a:cubicBezTo>
                        <a:pt x="5870" y="8918"/>
                        <a:pt x="5912" y="9091"/>
                        <a:pt x="5898" y="9107"/>
                      </a:cubicBezTo>
                      <a:cubicBezTo>
                        <a:pt x="5898" y="9107"/>
                        <a:pt x="5413" y="9295"/>
                        <a:pt x="5205" y="9322"/>
                      </a:cubicBezTo>
                      <a:cubicBezTo>
                        <a:pt x="4899" y="9355"/>
                        <a:pt x="4593" y="9462"/>
                        <a:pt x="4537" y="9430"/>
                      </a:cubicBezTo>
                      <a:cubicBezTo>
                        <a:pt x="4149" y="9150"/>
                        <a:pt x="3152" y="7622"/>
                        <a:pt x="3042" y="7385"/>
                      </a:cubicBezTo>
                      <a:cubicBezTo>
                        <a:pt x="3097" y="7251"/>
                        <a:pt x="3139" y="7062"/>
                        <a:pt x="3167" y="6965"/>
                      </a:cubicBezTo>
                      <a:cubicBezTo>
                        <a:pt x="3181" y="6922"/>
                        <a:pt x="3206" y="6884"/>
                        <a:pt x="3276" y="6852"/>
                      </a:cubicBezTo>
                      <a:cubicBezTo>
                        <a:pt x="3539" y="6701"/>
                        <a:pt x="4330" y="6260"/>
                        <a:pt x="4871" y="6077"/>
                      </a:cubicBezTo>
                      <a:cubicBezTo>
                        <a:pt x="4909" y="6063"/>
                        <a:pt x="4955" y="6057"/>
                        <a:pt x="5001" y="6053"/>
                      </a:cubicBezTo>
                      <a:close/>
                    </a:path>
                  </a:pathLst>
                </a:custGeom>
                <a:solidFill>
                  <a:schemeClr val="tx1"/>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3600"/>
                </a:p>
              </p:txBody>
            </p:sp>
            <p:sp>
              <p:nvSpPr>
                <p:cNvPr id="36" name="Vrouw">
                  <a:extLst>
                    <a:ext uri="{FF2B5EF4-FFF2-40B4-BE49-F238E27FC236}">
                      <a16:creationId xmlns:a16="http://schemas.microsoft.com/office/drawing/2014/main" id="{1BB00DA7-0733-BA49-A6F9-FC450E5510AE}"/>
                    </a:ext>
                  </a:extLst>
                </p:cNvPr>
                <p:cNvSpPr/>
                <p:nvPr/>
              </p:nvSpPr>
              <p:spPr>
                <a:xfrm>
                  <a:off x="-1" y="333772"/>
                  <a:ext cx="1346879" cy="3371775"/>
                </a:xfrm>
                <a:custGeom>
                  <a:avLst/>
                  <a:gdLst/>
                  <a:ahLst/>
                  <a:cxnLst>
                    <a:cxn ang="0">
                      <a:pos x="wd2" y="hd2"/>
                    </a:cxn>
                    <a:cxn ang="5400000">
                      <a:pos x="wd2" y="hd2"/>
                    </a:cxn>
                    <a:cxn ang="10800000">
                      <a:pos x="wd2" y="hd2"/>
                    </a:cxn>
                    <a:cxn ang="16200000">
                      <a:pos x="wd2" y="hd2"/>
                    </a:cxn>
                  </a:cxnLst>
                  <a:rect l="0" t="0" r="r" b="b"/>
                  <a:pathLst>
                    <a:path w="21387" h="21451" extrusionOk="0">
                      <a:moveTo>
                        <a:pt x="10767" y="3"/>
                      </a:moveTo>
                      <a:cubicBezTo>
                        <a:pt x="10163" y="-15"/>
                        <a:pt x="9173" y="50"/>
                        <a:pt x="8379" y="485"/>
                      </a:cubicBezTo>
                      <a:cubicBezTo>
                        <a:pt x="7869" y="770"/>
                        <a:pt x="7992" y="989"/>
                        <a:pt x="7147" y="1709"/>
                      </a:cubicBezTo>
                      <a:cubicBezTo>
                        <a:pt x="6047" y="2649"/>
                        <a:pt x="7909" y="2821"/>
                        <a:pt x="6636" y="3320"/>
                      </a:cubicBezTo>
                      <a:cubicBezTo>
                        <a:pt x="6113" y="3525"/>
                        <a:pt x="6502" y="3869"/>
                        <a:pt x="6502" y="3869"/>
                      </a:cubicBezTo>
                      <a:cubicBezTo>
                        <a:pt x="6394" y="3885"/>
                        <a:pt x="6207" y="3880"/>
                        <a:pt x="6099" y="3896"/>
                      </a:cubicBezTo>
                      <a:cubicBezTo>
                        <a:pt x="5550" y="3950"/>
                        <a:pt x="4864" y="4024"/>
                        <a:pt x="4314" y="4395"/>
                      </a:cubicBezTo>
                      <a:cubicBezTo>
                        <a:pt x="3537" y="4916"/>
                        <a:pt x="1662" y="6006"/>
                        <a:pt x="254" y="6893"/>
                      </a:cubicBezTo>
                      <a:cubicBezTo>
                        <a:pt x="241" y="6904"/>
                        <a:pt x="226" y="6914"/>
                        <a:pt x="212" y="6920"/>
                      </a:cubicBezTo>
                      <a:cubicBezTo>
                        <a:pt x="186" y="6941"/>
                        <a:pt x="160" y="6962"/>
                        <a:pt x="133" y="6978"/>
                      </a:cubicBezTo>
                      <a:cubicBezTo>
                        <a:pt x="-28" y="7113"/>
                        <a:pt x="-54" y="7253"/>
                        <a:pt x="120" y="7398"/>
                      </a:cubicBezTo>
                      <a:cubicBezTo>
                        <a:pt x="402" y="7629"/>
                        <a:pt x="494" y="7843"/>
                        <a:pt x="883" y="8241"/>
                      </a:cubicBezTo>
                      <a:cubicBezTo>
                        <a:pt x="1258" y="8633"/>
                        <a:pt x="2132" y="9064"/>
                        <a:pt x="2789" y="9483"/>
                      </a:cubicBezTo>
                      <a:cubicBezTo>
                        <a:pt x="2950" y="9591"/>
                        <a:pt x="2935" y="9681"/>
                        <a:pt x="3351" y="9923"/>
                      </a:cubicBezTo>
                      <a:cubicBezTo>
                        <a:pt x="3579" y="10057"/>
                        <a:pt x="3967" y="10040"/>
                        <a:pt x="3820" y="10040"/>
                      </a:cubicBezTo>
                      <a:cubicBezTo>
                        <a:pt x="4182" y="10051"/>
                        <a:pt x="4546" y="10004"/>
                        <a:pt x="4532" y="10025"/>
                      </a:cubicBezTo>
                      <a:cubicBezTo>
                        <a:pt x="4331" y="10627"/>
                        <a:pt x="4437" y="11347"/>
                        <a:pt x="4692" y="12094"/>
                      </a:cubicBezTo>
                      <a:cubicBezTo>
                        <a:pt x="4839" y="12561"/>
                        <a:pt x="6473" y="15069"/>
                        <a:pt x="6527" y="15493"/>
                      </a:cubicBezTo>
                      <a:cubicBezTo>
                        <a:pt x="6688" y="17357"/>
                        <a:pt x="7279" y="18781"/>
                        <a:pt x="7641" y="19603"/>
                      </a:cubicBezTo>
                      <a:cubicBezTo>
                        <a:pt x="7668" y="19651"/>
                        <a:pt x="7723" y="19673"/>
                        <a:pt x="7763" y="19673"/>
                      </a:cubicBezTo>
                      <a:cubicBezTo>
                        <a:pt x="7790" y="19673"/>
                        <a:pt x="7857" y="19684"/>
                        <a:pt x="7951" y="19700"/>
                      </a:cubicBezTo>
                      <a:cubicBezTo>
                        <a:pt x="7965" y="20098"/>
                        <a:pt x="8258" y="20001"/>
                        <a:pt x="7775" y="20313"/>
                      </a:cubicBezTo>
                      <a:cubicBezTo>
                        <a:pt x="7494" y="20495"/>
                        <a:pt x="6838" y="20688"/>
                        <a:pt x="6891" y="21026"/>
                      </a:cubicBezTo>
                      <a:cubicBezTo>
                        <a:pt x="6905" y="21150"/>
                        <a:pt x="6973" y="21215"/>
                        <a:pt x="7214" y="21307"/>
                      </a:cubicBezTo>
                      <a:cubicBezTo>
                        <a:pt x="7536" y="21419"/>
                        <a:pt x="8649" y="21585"/>
                        <a:pt x="9694" y="21268"/>
                      </a:cubicBezTo>
                      <a:cubicBezTo>
                        <a:pt x="10231" y="21107"/>
                        <a:pt x="9893" y="20801"/>
                        <a:pt x="10000" y="20672"/>
                      </a:cubicBezTo>
                      <a:cubicBezTo>
                        <a:pt x="10148" y="20511"/>
                        <a:pt x="10348" y="20420"/>
                        <a:pt x="10214" y="20027"/>
                      </a:cubicBezTo>
                      <a:cubicBezTo>
                        <a:pt x="10187" y="19947"/>
                        <a:pt x="10096" y="19803"/>
                        <a:pt x="10042" y="19690"/>
                      </a:cubicBezTo>
                      <a:cubicBezTo>
                        <a:pt x="10176" y="19669"/>
                        <a:pt x="10281" y="19642"/>
                        <a:pt x="10281" y="19609"/>
                      </a:cubicBezTo>
                      <a:cubicBezTo>
                        <a:pt x="10294" y="19174"/>
                        <a:pt x="10309" y="18942"/>
                        <a:pt x="10268" y="18287"/>
                      </a:cubicBezTo>
                      <a:cubicBezTo>
                        <a:pt x="10228" y="17798"/>
                        <a:pt x="10243" y="17454"/>
                        <a:pt x="10176" y="16944"/>
                      </a:cubicBezTo>
                      <a:cubicBezTo>
                        <a:pt x="10109" y="16390"/>
                        <a:pt x="10015" y="16449"/>
                        <a:pt x="9908" y="15896"/>
                      </a:cubicBezTo>
                      <a:cubicBezTo>
                        <a:pt x="9868" y="15660"/>
                        <a:pt x="9825" y="15434"/>
                        <a:pt x="9879" y="15193"/>
                      </a:cubicBezTo>
                      <a:cubicBezTo>
                        <a:pt x="9892" y="15101"/>
                        <a:pt x="9987" y="14456"/>
                        <a:pt x="10000" y="14365"/>
                      </a:cubicBezTo>
                      <a:cubicBezTo>
                        <a:pt x="10027" y="13312"/>
                        <a:pt x="10097" y="12899"/>
                        <a:pt x="10231" y="11852"/>
                      </a:cubicBezTo>
                      <a:cubicBezTo>
                        <a:pt x="10257" y="11766"/>
                        <a:pt x="10376" y="11717"/>
                        <a:pt x="10469" y="11803"/>
                      </a:cubicBezTo>
                      <a:cubicBezTo>
                        <a:pt x="11207" y="12464"/>
                        <a:pt x="11555" y="12812"/>
                        <a:pt x="12145" y="13452"/>
                      </a:cubicBezTo>
                      <a:cubicBezTo>
                        <a:pt x="12615" y="13962"/>
                        <a:pt x="13770" y="15290"/>
                        <a:pt x="13851" y="15532"/>
                      </a:cubicBezTo>
                      <a:cubicBezTo>
                        <a:pt x="13985" y="15978"/>
                        <a:pt x="14184" y="16417"/>
                        <a:pt x="14345" y="16965"/>
                      </a:cubicBezTo>
                      <a:cubicBezTo>
                        <a:pt x="14640" y="17948"/>
                        <a:pt x="15661" y="19270"/>
                        <a:pt x="15795" y="19517"/>
                      </a:cubicBezTo>
                      <a:cubicBezTo>
                        <a:pt x="15822" y="19565"/>
                        <a:pt x="15834" y="19592"/>
                        <a:pt x="15874" y="19630"/>
                      </a:cubicBezTo>
                      <a:cubicBezTo>
                        <a:pt x="15888" y="19640"/>
                        <a:pt x="16007" y="19658"/>
                        <a:pt x="16168" y="19663"/>
                      </a:cubicBezTo>
                      <a:cubicBezTo>
                        <a:pt x="16221" y="19851"/>
                        <a:pt x="16234" y="20173"/>
                        <a:pt x="15912" y="20420"/>
                      </a:cubicBezTo>
                      <a:cubicBezTo>
                        <a:pt x="15631" y="20641"/>
                        <a:pt x="16113" y="20946"/>
                        <a:pt x="16113" y="20946"/>
                      </a:cubicBezTo>
                      <a:cubicBezTo>
                        <a:pt x="16408" y="21042"/>
                        <a:pt x="16743" y="21091"/>
                        <a:pt x="17186" y="21080"/>
                      </a:cubicBezTo>
                      <a:cubicBezTo>
                        <a:pt x="17615" y="21075"/>
                        <a:pt x="17884" y="21161"/>
                        <a:pt x="17978" y="21187"/>
                      </a:cubicBezTo>
                      <a:cubicBezTo>
                        <a:pt x="18031" y="21204"/>
                        <a:pt x="18057" y="21209"/>
                        <a:pt x="18057" y="21209"/>
                      </a:cubicBezTo>
                      <a:cubicBezTo>
                        <a:pt x="18057" y="21209"/>
                        <a:pt x="19373" y="21440"/>
                        <a:pt x="20848" y="21344"/>
                      </a:cubicBezTo>
                      <a:cubicBezTo>
                        <a:pt x="21478" y="21317"/>
                        <a:pt x="21546" y="21161"/>
                        <a:pt x="21104" y="20946"/>
                      </a:cubicBezTo>
                      <a:cubicBezTo>
                        <a:pt x="20447" y="20618"/>
                        <a:pt x="19682" y="20571"/>
                        <a:pt x="19361" y="20367"/>
                      </a:cubicBezTo>
                      <a:cubicBezTo>
                        <a:pt x="18771" y="19991"/>
                        <a:pt x="18409" y="19910"/>
                        <a:pt x="18288" y="19620"/>
                      </a:cubicBezTo>
                      <a:cubicBezTo>
                        <a:pt x="18449" y="19598"/>
                        <a:pt x="18543" y="19583"/>
                        <a:pt x="18543" y="19583"/>
                      </a:cubicBezTo>
                      <a:cubicBezTo>
                        <a:pt x="18543" y="19583"/>
                        <a:pt x="18461" y="19087"/>
                        <a:pt x="18368" y="18765"/>
                      </a:cubicBezTo>
                      <a:cubicBezTo>
                        <a:pt x="18126" y="17922"/>
                        <a:pt x="18046" y="17332"/>
                        <a:pt x="17965" y="16870"/>
                      </a:cubicBezTo>
                      <a:cubicBezTo>
                        <a:pt x="17831" y="16053"/>
                        <a:pt x="17360" y="15671"/>
                        <a:pt x="17253" y="15402"/>
                      </a:cubicBezTo>
                      <a:cubicBezTo>
                        <a:pt x="16851" y="14452"/>
                        <a:pt x="16690" y="14372"/>
                        <a:pt x="16449" y="13378"/>
                      </a:cubicBezTo>
                      <a:cubicBezTo>
                        <a:pt x="16408" y="13195"/>
                        <a:pt x="16221" y="11911"/>
                        <a:pt x="15912" y="11159"/>
                      </a:cubicBezTo>
                      <a:cubicBezTo>
                        <a:pt x="15738" y="10734"/>
                        <a:pt x="15405" y="10370"/>
                        <a:pt x="15137" y="9967"/>
                      </a:cubicBezTo>
                      <a:cubicBezTo>
                        <a:pt x="15218" y="10096"/>
                        <a:pt x="15269" y="9913"/>
                        <a:pt x="15564" y="9886"/>
                      </a:cubicBezTo>
                      <a:cubicBezTo>
                        <a:pt x="16208" y="9832"/>
                        <a:pt x="16476" y="9686"/>
                        <a:pt x="16838" y="9498"/>
                      </a:cubicBezTo>
                      <a:cubicBezTo>
                        <a:pt x="17723" y="9020"/>
                        <a:pt x="20312" y="7812"/>
                        <a:pt x="20714" y="7469"/>
                      </a:cubicBezTo>
                      <a:cubicBezTo>
                        <a:pt x="20888" y="7318"/>
                        <a:pt x="21195" y="7000"/>
                        <a:pt x="21208" y="6839"/>
                      </a:cubicBezTo>
                      <a:cubicBezTo>
                        <a:pt x="21222" y="6646"/>
                        <a:pt x="20727" y="6421"/>
                        <a:pt x="20580" y="6292"/>
                      </a:cubicBezTo>
                      <a:cubicBezTo>
                        <a:pt x="20379" y="6120"/>
                        <a:pt x="19881" y="5825"/>
                        <a:pt x="19599" y="5669"/>
                      </a:cubicBezTo>
                      <a:cubicBezTo>
                        <a:pt x="18889" y="5277"/>
                        <a:pt x="18528" y="5179"/>
                        <a:pt x="17496" y="4690"/>
                      </a:cubicBezTo>
                      <a:cubicBezTo>
                        <a:pt x="17335" y="4615"/>
                        <a:pt x="16586" y="4008"/>
                        <a:pt x="15862" y="3884"/>
                      </a:cubicBezTo>
                      <a:cubicBezTo>
                        <a:pt x="15192" y="3766"/>
                        <a:pt x="13968" y="3767"/>
                        <a:pt x="13968" y="3767"/>
                      </a:cubicBezTo>
                      <a:cubicBezTo>
                        <a:pt x="14116" y="3536"/>
                        <a:pt x="13620" y="3418"/>
                        <a:pt x="13620" y="3149"/>
                      </a:cubicBezTo>
                      <a:cubicBezTo>
                        <a:pt x="13620" y="2607"/>
                        <a:pt x="15057" y="2853"/>
                        <a:pt x="13729" y="1365"/>
                      </a:cubicBezTo>
                      <a:cubicBezTo>
                        <a:pt x="13595" y="1220"/>
                        <a:pt x="13324" y="554"/>
                        <a:pt x="12426" y="334"/>
                      </a:cubicBezTo>
                      <a:cubicBezTo>
                        <a:pt x="12305" y="302"/>
                        <a:pt x="12051" y="279"/>
                        <a:pt x="11957" y="236"/>
                      </a:cubicBezTo>
                      <a:cubicBezTo>
                        <a:pt x="11796" y="172"/>
                        <a:pt x="11555" y="87"/>
                        <a:pt x="11219" y="38"/>
                      </a:cubicBezTo>
                      <a:cubicBezTo>
                        <a:pt x="11126" y="25"/>
                        <a:pt x="10968" y="9"/>
                        <a:pt x="10767" y="3"/>
                      </a:cubicBezTo>
                      <a:close/>
                      <a:moveTo>
                        <a:pt x="15514" y="5645"/>
                      </a:moveTo>
                      <a:cubicBezTo>
                        <a:pt x="15647" y="5640"/>
                        <a:pt x="15796" y="5665"/>
                        <a:pt x="15967" y="5723"/>
                      </a:cubicBezTo>
                      <a:cubicBezTo>
                        <a:pt x="16731" y="5981"/>
                        <a:pt x="18812" y="6904"/>
                        <a:pt x="18812" y="7022"/>
                      </a:cubicBezTo>
                      <a:cubicBezTo>
                        <a:pt x="18812" y="7113"/>
                        <a:pt x="18490" y="7365"/>
                        <a:pt x="17806" y="7838"/>
                      </a:cubicBezTo>
                      <a:cubicBezTo>
                        <a:pt x="17350" y="8155"/>
                        <a:pt x="16894" y="8365"/>
                        <a:pt x="16264" y="8763"/>
                      </a:cubicBezTo>
                      <a:cubicBezTo>
                        <a:pt x="16224" y="8790"/>
                        <a:pt x="15967" y="8972"/>
                        <a:pt x="15686" y="8961"/>
                      </a:cubicBezTo>
                      <a:cubicBezTo>
                        <a:pt x="15686" y="8961"/>
                        <a:pt x="15299" y="8919"/>
                        <a:pt x="14923" y="8817"/>
                      </a:cubicBezTo>
                      <a:cubicBezTo>
                        <a:pt x="14575" y="8720"/>
                        <a:pt x="14186" y="8736"/>
                        <a:pt x="14186" y="8758"/>
                      </a:cubicBezTo>
                      <a:cubicBezTo>
                        <a:pt x="14186" y="8763"/>
                        <a:pt x="13824" y="8521"/>
                        <a:pt x="13851" y="8021"/>
                      </a:cubicBezTo>
                      <a:cubicBezTo>
                        <a:pt x="13891" y="7054"/>
                        <a:pt x="14277" y="6722"/>
                        <a:pt x="14559" y="6340"/>
                      </a:cubicBezTo>
                      <a:cubicBezTo>
                        <a:pt x="14861" y="5938"/>
                        <a:pt x="15116" y="5661"/>
                        <a:pt x="15514" y="5645"/>
                      </a:cubicBezTo>
                      <a:close/>
                      <a:moveTo>
                        <a:pt x="5395" y="5887"/>
                      </a:moveTo>
                      <a:cubicBezTo>
                        <a:pt x="5545" y="5876"/>
                        <a:pt x="5689" y="5902"/>
                        <a:pt x="5722" y="6028"/>
                      </a:cubicBezTo>
                      <a:cubicBezTo>
                        <a:pt x="5749" y="6120"/>
                        <a:pt x="5832" y="6280"/>
                        <a:pt x="5886" y="6414"/>
                      </a:cubicBezTo>
                      <a:cubicBezTo>
                        <a:pt x="6060" y="6844"/>
                        <a:pt x="6366" y="6931"/>
                        <a:pt x="6393" y="7210"/>
                      </a:cubicBezTo>
                      <a:cubicBezTo>
                        <a:pt x="6527" y="8430"/>
                        <a:pt x="5806" y="8382"/>
                        <a:pt x="5404" y="8919"/>
                      </a:cubicBezTo>
                      <a:cubicBezTo>
                        <a:pt x="5337" y="8903"/>
                        <a:pt x="4707" y="8988"/>
                        <a:pt x="4130" y="9095"/>
                      </a:cubicBezTo>
                      <a:cubicBezTo>
                        <a:pt x="3419" y="8778"/>
                        <a:pt x="3068" y="7651"/>
                        <a:pt x="2559" y="7281"/>
                      </a:cubicBezTo>
                      <a:cubicBezTo>
                        <a:pt x="2291" y="7082"/>
                        <a:pt x="3164" y="6834"/>
                        <a:pt x="3807" y="6544"/>
                      </a:cubicBezTo>
                      <a:cubicBezTo>
                        <a:pt x="4304" y="6323"/>
                        <a:pt x="4516" y="6228"/>
                        <a:pt x="5052" y="5964"/>
                      </a:cubicBezTo>
                      <a:cubicBezTo>
                        <a:pt x="5092" y="5946"/>
                        <a:pt x="5246" y="5898"/>
                        <a:pt x="5395" y="5887"/>
                      </a:cubicBezTo>
                      <a:close/>
                    </a:path>
                  </a:pathLst>
                </a:custGeom>
                <a:solidFill>
                  <a:schemeClr val="tx1"/>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3600"/>
                </a:p>
              </p:txBody>
            </p:sp>
            <p:sp>
              <p:nvSpPr>
                <p:cNvPr id="37" name="School">
                  <a:extLst>
                    <a:ext uri="{FF2B5EF4-FFF2-40B4-BE49-F238E27FC236}">
                      <a16:creationId xmlns:a16="http://schemas.microsoft.com/office/drawing/2014/main" id="{2974EB33-33F7-6B45-98F4-03F819FB9349}"/>
                    </a:ext>
                  </a:extLst>
                </p:cNvPr>
                <p:cNvSpPr/>
                <p:nvPr/>
              </p:nvSpPr>
              <p:spPr>
                <a:xfrm>
                  <a:off x="1650990" y="0"/>
                  <a:ext cx="3599963" cy="3370291"/>
                </a:xfrm>
                <a:custGeom>
                  <a:avLst/>
                  <a:gdLst/>
                  <a:ahLst/>
                  <a:cxnLst>
                    <a:cxn ang="0">
                      <a:pos x="wd2" y="hd2"/>
                    </a:cxn>
                    <a:cxn ang="5400000">
                      <a:pos x="wd2" y="hd2"/>
                    </a:cxn>
                    <a:cxn ang="10800000">
                      <a:pos x="wd2" y="hd2"/>
                    </a:cxn>
                    <a:cxn ang="16200000">
                      <a:pos x="wd2" y="hd2"/>
                    </a:cxn>
                  </a:cxnLst>
                  <a:rect l="0" t="0" r="r" b="b"/>
                  <a:pathLst>
                    <a:path w="21600" h="21594" extrusionOk="0">
                      <a:moveTo>
                        <a:pt x="11838" y="1"/>
                      </a:moveTo>
                      <a:cubicBezTo>
                        <a:pt x="11451" y="20"/>
                        <a:pt x="11064" y="444"/>
                        <a:pt x="10677" y="58"/>
                      </a:cubicBezTo>
                      <a:cubicBezTo>
                        <a:pt x="10677" y="193"/>
                        <a:pt x="10677" y="375"/>
                        <a:pt x="10677" y="559"/>
                      </a:cubicBezTo>
                      <a:lnTo>
                        <a:pt x="10677" y="1177"/>
                      </a:lnTo>
                      <a:lnTo>
                        <a:pt x="10677" y="2404"/>
                      </a:lnTo>
                      <a:lnTo>
                        <a:pt x="7941" y="3999"/>
                      </a:lnTo>
                      <a:lnTo>
                        <a:pt x="5624" y="3999"/>
                      </a:lnTo>
                      <a:lnTo>
                        <a:pt x="5624" y="5805"/>
                      </a:lnTo>
                      <a:lnTo>
                        <a:pt x="0" y="5805"/>
                      </a:lnTo>
                      <a:lnTo>
                        <a:pt x="0" y="7219"/>
                      </a:lnTo>
                      <a:lnTo>
                        <a:pt x="21600" y="7219"/>
                      </a:lnTo>
                      <a:lnTo>
                        <a:pt x="21600" y="5805"/>
                      </a:lnTo>
                      <a:lnTo>
                        <a:pt x="15976" y="5805"/>
                      </a:lnTo>
                      <a:lnTo>
                        <a:pt x="15976" y="3999"/>
                      </a:lnTo>
                      <a:lnTo>
                        <a:pt x="13660" y="3999"/>
                      </a:lnTo>
                      <a:lnTo>
                        <a:pt x="10925" y="2404"/>
                      </a:lnTo>
                      <a:lnTo>
                        <a:pt x="10925" y="1325"/>
                      </a:lnTo>
                      <a:cubicBezTo>
                        <a:pt x="11358" y="1431"/>
                        <a:pt x="11792" y="847"/>
                        <a:pt x="12226" y="1278"/>
                      </a:cubicBezTo>
                      <a:cubicBezTo>
                        <a:pt x="12226" y="979"/>
                        <a:pt x="12226" y="460"/>
                        <a:pt x="12226" y="161"/>
                      </a:cubicBezTo>
                      <a:cubicBezTo>
                        <a:pt x="12097" y="32"/>
                        <a:pt x="11967" y="-6"/>
                        <a:pt x="11838" y="1"/>
                      </a:cubicBezTo>
                      <a:close/>
                      <a:moveTo>
                        <a:pt x="10800" y="3999"/>
                      </a:moveTo>
                      <a:cubicBezTo>
                        <a:pt x="11375" y="3999"/>
                        <a:pt x="11841" y="4497"/>
                        <a:pt x="11841" y="5111"/>
                      </a:cubicBezTo>
                      <a:cubicBezTo>
                        <a:pt x="11841" y="5725"/>
                        <a:pt x="11375" y="6223"/>
                        <a:pt x="10800" y="6223"/>
                      </a:cubicBezTo>
                      <a:cubicBezTo>
                        <a:pt x="10225" y="6223"/>
                        <a:pt x="9760" y="5725"/>
                        <a:pt x="9760" y="5111"/>
                      </a:cubicBezTo>
                      <a:cubicBezTo>
                        <a:pt x="9760" y="4497"/>
                        <a:pt x="10225" y="3999"/>
                        <a:pt x="10800" y="3999"/>
                      </a:cubicBezTo>
                      <a:close/>
                      <a:moveTo>
                        <a:pt x="494" y="7753"/>
                      </a:moveTo>
                      <a:lnTo>
                        <a:pt x="494" y="21594"/>
                      </a:lnTo>
                      <a:lnTo>
                        <a:pt x="7305" y="21594"/>
                      </a:lnTo>
                      <a:lnTo>
                        <a:pt x="7305" y="20913"/>
                      </a:lnTo>
                      <a:lnTo>
                        <a:pt x="8005" y="20913"/>
                      </a:lnTo>
                      <a:lnTo>
                        <a:pt x="8005" y="20205"/>
                      </a:lnTo>
                      <a:lnTo>
                        <a:pt x="8704" y="20205"/>
                      </a:lnTo>
                      <a:lnTo>
                        <a:pt x="8704" y="19498"/>
                      </a:lnTo>
                      <a:lnTo>
                        <a:pt x="9200" y="19498"/>
                      </a:lnTo>
                      <a:lnTo>
                        <a:pt x="9200" y="16916"/>
                      </a:lnTo>
                      <a:lnTo>
                        <a:pt x="8461" y="16916"/>
                      </a:lnTo>
                      <a:lnTo>
                        <a:pt x="10786" y="15561"/>
                      </a:lnTo>
                      <a:lnTo>
                        <a:pt x="13110" y="16916"/>
                      </a:lnTo>
                      <a:lnTo>
                        <a:pt x="12401" y="16916"/>
                      </a:lnTo>
                      <a:lnTo>
                        <a:pt x="12401" y="19498"/>
                      </a:lnTo>
                      <a:lnTo>
                        <a:pt x="12898" y="19498"/>
                      </a:lnTo>
                      <a:lnTo>
                        <a:pt x="12898" y="20205"/>
                      </a:lnTo>
                      <a:lnTo>
                        <a:pt x="13596" y="20205"/>
                      </a:lnTo>
                      <a:lnTo>
                        <a:pt x="13596" y="20913"/>
                      </a:lnTo>
                      <a:lnTo>
                        <a:pt x="14295" y="20913"/>
                      </a:lnTo>
                      <a:lnTo>
                        <a:pt x="14295" y="21594"/>
                      </a:lnTo>
                      <a:lnTo>
                        <a:pt x="21107" y="21594"/>
                      </a:lnTo>
                      <a:lnTo>
                        <a:pt x="21107" y="7753"/>
                      </a:lnTo>
                      <a:lnTo>
                        <a:pt x="494" y="7753"/>
                      </a:lnTo>
                      <a:close/>
                      <a:moveTo>
                        <a:pt x="1801" y="9133"/>
                      </a:moveTo>
                      <a:lnTo>
                        <a:pt x="4293" y="9133"/>
                      </a:lnTo>
                      <a:lnTo>
                        <a:pt x="4293" y="11148"/>
                      </a:lnTo>
                      <a:lnTo>
                        <a:pt x="1801" y="11148"/>
                      </a:lnTo>
                      <a:lnTo>
                        <a:pt x="1801" y="9133"/>
                      </a:lnTo>
                      <a:close/>
                      <a:moveTo>
                        <a:pt x="5670" y="9133"/>
                      </a:moveTo>
                      <a:lnTo>
                        <a:pt x="8162" y="9133"/>
                      </a:lnTo>
                      <a:lnTo>
                        <a:pt x="8162" y="11148"/>
                      </a:lnTo>
                      <a:lnTo>
                        <a:pt x="5670" y="11148"/>
                      </a:lnTo>
                      <a:lnTo>
                        <a:pt x="5670" y="9133"/>
                      </a:lnTo>
                      <a:close/>
                      <a:moveTo>
                        <a:pt x="9539" y="9133"/>
                      </a:moveTo>
                      <a:lnTo>
                        <a:pt x="12032" y="9133"/>
                      </a:lnTo>
                      <a:lnTo>
                        <a:pt x="12032" y="11148"/>
                      </a:lnTo>
                      <a:lnTo>
                        <a:pt x="9539" y="11148"/>
                      </a:lnTo>
                      <a:lnTo>
                        <a:pt x="9539" y="9133"/>
                      </a:lnTo>
                      <a:close/>
                      <a:moveTo>
                        <a:pt x="13411" y="9133"/>
                      </a:moveTo>
                      <a:lnTo>
                        <a:pt x="15901" y="9133"/>
                      </a:lnTo>
                      <a:lnTo>
                        <a:pt x="15901" y="11148"/>
                      </a:lnTo>
                      <a:lnTo>
                        <a:pt x="13411" y="11148"/>
                      </a:lnTo>
                      <a:lnTo>
                        <a:pt x="13411" y="9133"/>
                      </a:lnTo>
                      <a:close/>
                      <a:moveTo>
                        <a:pt x="17280" y="9133"/>
                      </a:moveTo>
                      <a:lnTo>
                        <a:pt x="19771" y="9133"/>
                      </a:lnTo>
                      <a:lnTo>
                        <a:pt x="19771" y="11148"/>
                      </a:lnTo>
                      <a:lnTo>
                        <a:pt x="17280" y="11148"/>
                      </a:lnTo>
                      <a:lnTo>
                        <a:pt x="17280" y="9133"/>
                      </a:lnTo>
                      <a:close/>
                      <a:moveTo>
                        <a:pt x="1801" y="13025"/>
                      </a:moveTo>
                      <a:lnTo>
                        <a:pt x="4293" y="13025"/>
                      </a:lnTo>
                      <a:lnTo>
                        <a:pt x="4293" y="15040"/>
                      </a:lnTo>
                      <a:lnTo>
                        <a:pt x="1801" y="15040"/>
                      </a:lnTo>
                      <a:lnTo>
                        <a:pt x="1801" y="13025"/>
                      </a:lnTo>
                      <a:close/>
                      <a:moveTo>
                        <a:pt x="5670" y="13025"/>
                      </a:moveTo>
                      <a:lnTo>
                        <a:pt x="8162" y="13025"/>
                      </a:lnTo>
                      <a:lnTo>
                        <a:pt x="8162" y="15040"/>
                      </a:lnTo>
                      <a:lnTo>
                        <a:pt x="5670" y="15040"/>
                      </a:lnTo>
                      <a:lnTo>
                        <a:pt x="5670" y="13025"/>
                      </a:lnTo>
                      <a:close/>
                      <a:moveTo>
                        <a:pt x="9539" y="13025"/>
                      </a:moveTo>
                      <a:lnTo>
                        <a:pt x="12032" y="13025"/>
                      </a:lnTo>
                      <a:lnTo>
                        <a:pt x="12032" y="15040"/>
                      </a:lnTo>
                      <a:lnTo>
                        <a:pt x="9539" y="15040"/>
                      </a:lnTo>
                      <a:lnTo>
                        <a:pt x="9539" y="13025"/>
                      </a:lnTo>
                      <a:close/>
                      <a:moveTo>
                        <a:pt x="13411" y="13025"/>
                      </a:moveTo>
                      <a:lnTo>
                        <a:pt x="15901" y="13025"/>
                      </a:lnTo>
                      <a:lnTo>
                        <a:pt x="15901" y="15040"/>
                      </a:lnTo>
                      <a:lnTo>
                        <a:pt x="13411" y="15040"/>
                      </a:lnTo>
                      <a:lnTo>
                        <a:pt x="13411" y="13025"/>
                      </a:lnTo>
                      <a:close/>
                      <a:moveTo>
                        <a:pt x="17280" y="13025"/>
                      </a:moveTo>
                      <a:lnTo>
                        <a:pt x="19771" y="13025"/>
                      </a:lnTo>
                      <a:lnTo>
                        <a:pt x="19771" y="15040"/>
                      </a:lnTo>
                      <a:lnTo>
                        <a:pt x="17280" y="15040"/>
                      </a:lnTo>
                      <a:lnTo>
                        <a:pt x="17280" y="13025"/>
                      </a:lnTo>
                      <a:close/>
                      <a:moveTo>
                        <a:pt x="1801" y="16916"/>
                      </a:moveTo>
                      <a:lnTo>
                        <a:pt x="4293" y="16916"/>
                      </a:lnTo>
                      <a:lnTo>
                        <a:pt x="4293" y="18931"/>
                      </a:lnTo>
                      <a:lnTo>
                        <a:pt x="1801" y="18931"/>
                      </a:lnTo>
                      <a:lnTo>
                        <a:pt x="1801" y="16916"/>
                      </a:lnTo>
                      <a:close/>
                      <a:moveTo>
                        <a:pt x="5670" y="16916"/>
                      </a:moveTo>
                      <a:lnTo>
                        <a:pt x="8162" y="16916"/>
                      </a:lnTo>
                      <a:lnTo>
                        <a:pt x="8162" y="18931"/>
                      </a:lnTo>
                      <a:lnTo>
                        <a:pt x="5670" y="18931"/>
                      </a:lnTo>
                      <a:lnTo>
                        <a:pt x="5670" y="16916"/>
                      </a:lnTo>
                      <a:close/>
                      <a:moveTo>
                        <a:pt x="9733" y="16916"/>
                      </a:moveTo>
                      <a:lnTo>
                        <a:pt x="9733" y="19498"/>
                      </a:lnTo>
                      <a:lnTo>
                        <a:pt x="11868" y="19498"/>
                      </a:lnTo>
                      <a:lnTo>
                        <a:pt x="11868" y="16916"/>
                      </a:lnTo>
                      <a:lnTo>
                        <a:pt x="9733" y="16916"/>
                      </a:lnTo>
                      <a:close/>
                      <a:moveTo>
                        <a:pt x="13411" y="16916"/>
                      </a:moveTo>
                      <a:lnTo>
                        <a:pt x="15901" y="16916"/>
                      </a:lnTo>
                      <a:lnTo>
                        <a:pt x="15901" y="18931"/>
                      </a:lnTo>
                      <a:lnTo>
                        <a:pt x="13411" y="18931"/>
                      </a:lnTo>
                      <a:lnTo>
                        <a:pt x="13411" y="16916"/>
                      </a:lnTo>
                      <a:close/>
                      <a:moveTo>
                        <a:pt x="17280" y="16916"/>
                      </a:moveTo>
                      <a:lnTo>
                        <a:pt x="19771" y="16916"/>
                      </a:lnTo>
                      <a:lnTo>
                        <a:pt x="19771" y="18931"/>
                      </a:lnTo>
                      <a:lnTo>
                        <a:pt x="17280" y="18931"/>
                      </a:lnTo>
                      <a:lnTo>
                        <a:pt x="17280" y="16916"/>
                      </a:lnTo>
                      <a:close/>
                    </a:path>
                  </a:pathLst>
                </a:custGeom>
                <a:solidFill>
                  <a:schemeClr val="tx1"/>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3600"/>
                </a:p>
              </p:txBody>
            </p:sp>
          </p:grpSp>
          <p:sp>
            <p:nvSpPr>
              <p:cNvPr id="34" name="Tekstvak 33">
                <a:extLst>
                  <a:ext uri="{FF2B5EF4-FFF2-40B4-BE49-F238E27FC236}">
                    <a16:creationId xmlns:a16="http://schemas.microsoft.com/office/drawing/2014/main" id="{A1987410-307F-7B43-A21D-335FFDB3C02F}"/>
                  </a:ext>
                </a:extLst>
              </p:cNvPr>
              <p:cNvSpPr txBox="1"/>
              <p:nvPr/>
            </p:nvSpPr>
            <p:spPr>
              <a:xfrm>
                <a:off x="2538385" y="6264771"/>
                <a:ext cx="2351675" cy="358088"/>
              </a:xfrm>
              <a:prstGeom prst="rect">
                <a:avLst/>
              </a:prstGeom>
              <a:noFill/>
            </p:spPr>
            <p:txBody>
              <a:bodyPr wrap="none" rtlCol="0">
                <a:spAutoFit/>
              </a:bodyPr>
              <a:lstStyle/>
              <a:p>
                <a:pPr algn="ctr"/>
                <a:r>
                  <a:rPr lang="en-GB" sz="2000" b="1" dirty="0">
                    <a:latin typeface="Verdana" panose="020B0604030504040204" pitchFamily="34" charset="0"/>
                    <a:ea typeface="Verdana" panose="020B0604030504040204" pitchFamily="34" charset="0"/>
                    <a:cs typeface="Verdana" panose="020B0604030504040204" pitchFamily="34" charset="0"/>
                  </a:rPr>
                  <a:t>COLLABORATION</a:t>
                </a:r>
              </a:p>
            </p:txBody>
          </p:sp>
        </p:grpSp>
        <p:sp>
          <p:nvSpPr>
            <p:cNvPr id="10" name="Tekstvak 9">
              <a:extLst>
                <a:ext uri="{FF2B5EF4-FFF2-40B4-BE49-F238E27FC236}">
                  <a16:creationId xmlns:a16="http://schemas.microsoft.com/office/drawing/2014/main" id="{8BDA5FCF-A818-7E4B-A3C3-E832FD8B500D}"/>
                </a:ext>
              </a:extLst>
            </p:cNvPr>
            <p:cNvSpPr txBox="1"/>
            <p:nvPr/>
          </p:nvSpPr>
          <p:spPr>
            <a:xfrm>
              <a:off x="4148880" y="7416899"/>
              <a:ext cx="1443024" cy="2862322"/>
            </a:xfrm>
            <a:prstGeom prst="rect">
              <a:avLst/>
            </a:prstGeom>
            <a:noFill/>
          </p:spPr>
          <p:txBody>
            <a:bodyPr wrap="none" rtlCol="0">
              <a:spAutoFit/>
            </a:bodyPr>
            <a:lstStyle/>
            <a:p>
              <a:r>
                <a:rPr lang="en-GB" sz="18000" dirty="0">
                  <a:solidFill>
                    <a:schemeClr val="bg1"/>
                  </a:solidFill>
                  <a:latin typeface="Verdana" panose="020B0604030504040204" pitchFamily="34" charset="0"/>
                  <a:ea typeface="Verdana" panose="020B0604030504040204" pitchFamily="34" charset="0"/>
                  <a:cs typeface="Verdana" panose="020B0604030504040204" pitchFamily="34" charset="0"/>
                </a:rPr>
                <a:t>?</a:t>
              </a:r>
            </a:p>
          </p:txBody>
        </p:sp>
      </p:grpSp>
      <p:grpSp>
        <p:nvGrpSpPr>
          <p:cNvPr id="19" name="Groep 18">
            <a:extLst>
              <a:ext uri="{FF2B5EF4-FFF2-40B4-BE49-F238E27FC236}">
                <a16:creationId xmlns:a16="http://schemas.microsoft.com/office/drawing/2014/main" id="{9460D26A-E29C-CB42-B524-587171ED6710}"/>
              </a:ext>
            </a:extLst>
          </p:cNvPr>
          <p:cNvGrpSpPr/>
          <p:nvPr/>
        </p:nvGrpSpPr>
        <p:grpSpPr>
          <a:xfrm>
            <a:off x="8052727" y="7416899"/>
            <a:ext cx="3180229" cy="2862322"/>
            <a:chOff x="8052727" y="7416899"/>
            <a:chExt cx="3180229" cy="2862322"/>
          </a:xfrm>
        </p:grpSpPr>
        <p:grpSp>
          <p:nvGrpSpPr>
            <p:cNvPr id="38" name="Groep 37">
              <a:extLst>
                <a:ext uri="{FF2B5EF4-FFF2-40B4-BE49-F238E27FC236}">
                  <a16:creationId xmlns:a16="http://schemas.microsoft.com/office/drawing/2014/main" id="{54A849CA-CB8E-8343-8E89-ECCF9BE59D94}"/>
                </a:ext>
              </a:extLst>
            </p:cNvPr>
            <p:cNvGrpSpPr/>
            <p:nvPr/>
          </p:nvGrpSpPr>
          <p:grpSpPr>
            <a:xfrm>
              <a:off x="8052727" y="8016174"/>
              <a:ext cx="1874231" cy="1778296"/>
              <a:chOff x="6729648" y="6264771"/>
              <a:chExt cx="1677390" cy="1591531"/>
            </a:xfrm>
          </p:grpSpPr>
          <p:sp>
            <p:nvSpPr>
              <p:cNvPr id="39" name="Wereld">
                <a:extLst>
                  <a:ext uri="{FF2B5EF4-FFF2-40B4-BE49-F238E27FC236}">
                    <a16:creationId xmlns:a16="http://schemas.microsoft.com/office/drawing/2014/main" id="{BEA650A1-935B-0442-952E-3CD0E2FF19CC}"/>
                  </a:ext>
                </a:extLst>
              </p:cNvPr>
              <p:cNvSpPr/>
              <p:nvPr/>
            </p:nvSpPr>
            <p:spPr>
              <a:xfrm>
                <a:off x="7037265" y="6794150"/>
                <a:ext cx="1062151" cy="106215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moveTo>
                      <a:pt x="11993" y="938"/>
                    </a:moveTo>
                    <a:cubicBezTo>
                      <a:pt x="14122" y="1194"/>
                      <a:pt x="16044" y="2125"/>
                      <a:pt x="17542" y="3512"/>
                    </a:cubicBezTo>
                    <a:cubicBezTo>
                      <a:pt x="16898" y="4108"/>
                      <a:pt x="16188" y="4611"/>
                      <a:pt x="15429" y="5012"/>
                    </a:cubicBezTo>
                    <a:cubicBezTo>
                      <a:pt x="15343" y="4850"/>
                      <a:pt x="15255" y="4689"/>
                      <a:pt x="15162" y="4531"/>
                    </a:cubicBezTo>
                    <a:cubicBezTo>
                      <a:pt x="14347" y="3140"/>
                      <a:pt x="13267" y="1918"/>
                      <a:pt x="11993" y="938"/>
                    </a:cubicBezTo>
                    <a:close/>
                    <a:moveTo>
                      <a:pt x="9560" y="943"/>
                    </a:moveTo>
                    <a:cubicBezTo>
                      <a:pt x="8289" y="1922"/>
                      <a:pt x="7211" y="3142"/>
                      <a:pt x="6397" y="4531"/>
                    </a:cubicBezTo>
                    <a:cubicBezTo>
                      <a:pt x="6308" y="4684"/>
                      <a:pt x="6222" y="4839"/>
                      <a:pt x="6139" y="4995"/>
                    </a:cubicBezTo>
                    <a:cubicBezTo>
                      <a:pt x="5392" y="4597"/>
                      <a:pt x="4693" y="4100"/>
                      <a:pt x="4058" y="3512"/>
                    </a:cubicBezTo>
                    <a:cubicBezTo>
                      <a:pt x="5545" y="2136"/>
                      <a:pt x="7450" y="1207"/>
                      <a:pt x="9560" y="943"/>
                    </a:cubicBezTo>
                    <a:close/>
                    <a:moveTo>
                      <a:pt x="10366" y="1421"/>
                    </a:moveTo>
                    <a:lnTo>
                      <a:pt x="10366" y="6141"/>
                    </a:lnTo>
                    <a:cubicBezTo>
                      <a:pt x="9165" y="6090"/>
                      <a:pt x="8002" y="5827"/>
                      <a:pt x="6920" y="5368"/>
                    </a:cubicBezTo>
                    <a:cubicBezTo>
                      <a:pt x="6992" y="5234"/>
                      <a:pt x="7066" y="5100"/>
                      <a:pt x="7143" y="4968"/>
                    </a:cubicBezTo>
                    <a:cubicBezTo>
                      <a:pt x="7960" y="3575"/>
                      <a:pt x="9062" y="2365"/>
                      <a:pt x="10366" y="1421"/>
                    </a:cubicBezTo>
                    <a:close/>
                    <a:moveTo>
                      <a:pt x="11234" y="1451"/>
                    </a:moveTo>
                    <a:cubicBezTo>
                      <a:pt x="12520" y="2391"/>
                      <a:pt x="13607" y="3589"/>
                      <a:pt x="14415" y="4968"/>
                    </a:cubicBezTo>
                    <a:cubicBezTo>
                      <a:pt x="14495" y="5104"/>
                      <a:pt x="14572" y="5244"/>
                      <a:pt x="14646" y="5383"/>
                    </a:cubicBezTo>
                    <a:cubicBezTo>
                      <a:pt x="13574" y="5833"/>
                      <a:pt x="12424" y="6090"/>
                      <a:pt x="11234" y="6141"/>
                    </a:cubicBezTo>
                    <a:lnTo>
                      <a:pt x="11234" y="1451"/>
                    </a:lnTo>
                    <a:close/>
                    <a:moveTo>
                      <a:pt x="3448" y="4128"/>
                    </a:moveTo>
                    <a:cubicBezTo>
                      <a:pt x="4152" y="4783"/>
                      <a:pt x="4928" y="5335"/>
                      <a:pt x="5759" y="5775"/>
                    </a:cubicBezTo>
                    <a:cubicBezTo>
                      <a:pt x="5120" y="7219"/>
                      <a:pt x="4759" y="8779"/>
                      <a:pt x="4701" y="10368"/>
                    </a:cubicBezTo>
                    <a:lnTo>
                      <a:pt x="876" y="10368"/>
                    </a:lnTo>
                    <a:cubicBezTo>
                      <a:pt x="979" y="7972"/>
                      <a:pt x="1935" y="5793"/>
                      <a:pt x="3448" y="4128"/>
                    </a:cubicBezTo>
                    <a:close/>
                    <a:moveTo>
                      <a:pt x="18152" y="4128"/>
                    </a:moveTo>
                    <a:cubicBezTo>
                      <a:pt x="19665" y="5793"/>
                      <a:pt x="20621" y="7972"/>
                      <a:pt x="20724" y="10368"/>
                    </a:cubicBezTo>
                    <a:lnTo>
                      <a:pt x="16858" y="10368"/>
                    </a:lnTo>
                    <a:cubicBezTo>
                      <a:pt x="16800" y="8785"/>
                      <a:pt x="16441" y="7231"/>
                      <a:pt x="15807" y="5792"/>
                    </a:cubicBezTo>
                    <a:cubicBezTo>
                      <a:pt x="16650" y="5349"/>
                      <a:pt x="17439" y="4792"/>
                      <a:pt x="18152" y="4128"/>
                    </a:cubicBezTo>
                    <a:close/>
                    <a:moveTo>
                      <a:pt x="6541" y="6148"/>
                    </a:moveTo>
                    <a:cubicBezTo>
                      <a:pt x="7739" y="6662"/>
                      <a:pt x="9031" y="6956"/>
                      <a:pt x="10366" y="7008"/>
                    </a:cubicBezTo>
                    <a:lnTo>
                      <a:pt x="10366" y="10368"/>
                    </a:lnTo>
                    <a:lnTo>
                      <a:pt x="5569" y="10368"/>
                    </a:lnTo>
                    <a:cubicBezTo>
                      <a:pt x="5626" y="8908"/>
                      <a:pt x="5956" y="7475"/>
                      <a:pt x="6541" y="6148"/>
                    </a:cubicBezTo>
                    <a:close/>
                    <a:moveTo>
                      <a:pt x="15024" y="6163"/>
                    </a:moveTo>
                    <a:cubicBezTo>
                      <a:pt x="15604" y="7486"/>
                      <a:pt x="15934" y="8914"/>
                      <a:pt x="15991" y="10368"/>
                    </a:cubicBezTo>
                    <a:lnTo>
                      <a:pt x="11234" y="10368"/>
                    </a:lnTo>
                    <a:lnTo>
                      <a:pt x="11234" y="7008"/>
                    </a:lnTo>
                    <a:cubicBezTo>
                      <a:pt x="12557" y="6956"/>
                      <a:pt x="13835" y="6668"/>
                      <a:pt x="15024" y="6163"/>
                    </a:cubicBezTo>
                    <a:close/>
                    <a:moveTo>
                      <a:pt x="876" y="11234"/>
                    </a:moveTo>
                    <a:lnTo>
                      <a:pt x="4700" y="11234"/>
                    </a:lnTo>
                    <a:cubicBezTo>
                      <a:pt x="4753" y="12849"/>
                      <a:pt x="5119" y="14437"/>
                      <a:pt x="5773" y="15903"/>
                    </a:cubicBezTo>
                    <a:cubicBezTo>
                      <a:pt x="4953" y="16335"/>
                      <a:pt x="4185" y="16876"/>
                      <a:pt x="3488" y="17518"/>
                    </a:cubicBezTo>
                    <a:cubicBezTo>
                      <a:pt x="1952" y="15847"/>
                      <a:pt x="980" y="13652"/>
                      <a:pt x="876" y="11234"/>
                    </a:cubicBezTo>
                    <a:close/>
                    <a:moveTo>
                      <a:pt x="5567" y="11234"/>
                    </a:moveTo>
                    <a:lnTo>
                      <a:pt x="10366" y="11234"/>
                    </a:lnTo>
                    <a:lnTo>
                      <a:pt x="10366" y="14676"/>
                    </a:lnTo>
                    <a:cubicBezTo>
                      <a:pt x="9036" y="14728"/>
                      <a:pt x="7749" y="15021"/>
                      <a:pt x="6554" y="15532"/>
                    </a:cubicBezTo>
                    <a:cubicBezTo>
                      <a:pt x="5955" y="14182"/>
                      <a:pt x="5619" y="12720"/>
                      <a:pt x="5567" y="11234"/>
                    </a:cubicBezTo>
                    <a:close/>
                    <a:moveTo>
                      <a:pt x="11234" y="11234"/>
                    </a:moveTo>
                    <a:lnTo>
                      <a:pt x="15992" y="11234"/>
                    </a:lnTo>
                    <a:cubicBezTo>
                      <a:pt x="15940" y="12714"/>
                      <a:pt x="15605" y="14169"/>
                      <a:pt x="15010" y="15515"/>
                    </a:cubicBezTo>
                    <a:cubicBezTo>
                      <a:pt x="13825" y="15013"/>
                      <a:pt x="12552" y="14728"/>
                      <a:pt x="11234" y="14676"/>
                    </a:cubicBezTo>
                    <a:lnTo>
                      <a:pt x="11234" y="11234"/>
                    </a:lnTo>
                    <a:close/>
                    <a:moveTo>
                      <a:pt x="16860" y="11234"/>
                    </a:moveTo>
                    <a:lnTo>
                      <a:pt x="20724" y="11234"/>
                    </a:lnTo>
                    <a:cubicBezTo>
                      <a:pt x="20620" y="13652"/>
                      <a:pt x="19648" y="15847"/>
                      <a:pt x="18112" y="17518"/>
                    </a:cubicBezTo>
                    <a:cubicBezTo>
                      <a:pt x="17406" y="16867"/>
                      <a:pt x="16627" y="16321"/>
                      <a:pt x="15795" y="15886"/>
                    </a:cubicBezTo>
                    <a:cubicBezTo>
                      <a:pt x="16444" y="14425"/>
                      <a:pt x="16807" y="12842"/>
                      <a:pt x="16860" y="11234"/>
                    </a:cubicBezTo>
                    <a:close/>
                    <a:moveTo>
                      <a:pt x="10366" y="15544"/>
                    </a:moveTo>
                    <a:lnTo>
                      <a:pt x="10366" y="20226"/>
                    </a:lnTo>
                    <a:cubicBezTo>
                      <a:pt x="9026" y="19256"/>
                      <a:pt x="7899" y="18005"/>
                      <a:pt x="7077" y="16566"/>
                    </a:cubicBezTo>
                    <a:cubicBezTo>
                      <a:pt x="7029" y="16481"/>
                      <a:pt x="6982" y="16396"/>
                      <a:pt x="6936" y="16310"/>
                    </a:cubicBezTo>
                    <a:cubicBezTo>
                      <a:pt x="8013" y="15855"/>
                      <a:pt x="9170" y="15594"/>
                      <a:pt x="10366" y="15544"/>
                    </a:cubicBezTo>
                    <a:close/>
                    <a:moveTo>
                      <a:pt x="11234" y="15544"/>
                    </a:moveTo>
                    <a:cubicBezTo>
                      <a:pt x="12418" y="15594"/>
                      <a:pt x="13563" y="15849"/>
                      <a:pt x="14631" y="16295"/>
                    </a:cubicBezTo>
                    <a:cubicBezTo>
                      <a:pt x="14582" y="16386"/>
                      <a:pt x="14532" y="16476"/>
                      <a:pt x="14480" y="16566"/>
                    </a:cubicBezTo>
                    <a:cubicBezTo>
                      <a:pt x="13667" y="17990"/>
                      <a:pt x="12556" y="19230"/>
                      <a:pt x="11234" y="20196"/>
                    </a:cubicBezTo>
                    <a:lnTo>
                      <a:pt x="11234" y="15544"/>
                    </a:lnTo>
                    <a:close/>
                    <a:moveTo>
                      <a:pt x="15415" y="16666"/>
                    </a:moveTo>
                    <a:cubicBezTo>
                      <a:pt x="16162" y="17059"/>
                      <a:pt x="16861" y="17548"/>
                      <a:pt x="17498" y="18131"/>
                    </a:cubicBezTo>
                    <a:cubicBezTo>
                      <a:pt x="16023" y="19479"/>
                      <a:pt x="14143" y="20390"/>
                      <a:pt x="12062" y="20655"/>
                    </a:cubicBezTo>
                    <a:cubicBezTo>
                      <a:pt x="13343" y="19655"/>
                      <a:pt x="14426" y="18410"/>
                      <a:pt x="15233" y="16997"/>
                    </a:cubicBezTo>
                    <a:cubicBezTo>
                      <a:pt x="15295" y="16887"/>
                      <a:pt x="15356" y="16777"/>
                      <a:pt x="15415" y="16666"/>
                    </a:cubicBezTo>
                    <a:close/>
                    <a:moveTo>
                      <a:pt x="6153" y="16683"/>
                    </a:moveTo>
                    <a:cubicBezTo>
                      <a:pt x="6209" y="16788"/>
                      <a:pt x="6267" y="16893"/>
                      <a:pt x="6326" y="16997"/>
                    </a:cubicBezTo>
                    <a:cubicBezTo>
                      <a:pt x="7132" y="18407"/>
                      <a:pt x="8212" y="19649"/>
                      <a:pt x="9489" y="20648"/>
                    </a:cubicBezTo>
                    <a:cubicBezTo>
                      <a:pt x="7428" y="20375"/>
                      <a:pt x="5565" y="19468"/>
                      <a:pt x="4102" y="18131"/>
                    </a:cubicBezTo>
                    <a:cubicBezTo>
                      <a:pt x="4730" y="17557"/>
                      <a:pt x="5418" y="17073"/>
                      <a:pt x="6153" y="16683"/>
                    </a:cubicBezTo>
                    <a:close/>
                  </a:path>
                </a:pathLst>
              </a:custGeom>
              <a:solidFill>
                <a:schemeClr val="tx1"/>
              </a:solidFill>
              <a:ln w="12700">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sz="3600"/>
              </a:p>
            </p:txBody>
          </p:sp>
          <p:sp>
            <p:nvSpPr>
              <p:cNvPr id="40" name="Tekstvak 39">
                <a:extLst>
                  <a:ext uri="{FF2B5EF4-FFF2-40B4-BE49-F238E27FC236}">
                    <a16:creationId xmlns:a16="http://schemas.microsoft.com/office/drawing/2014/main" id="{978C045A-D7C8-F941-903E-4A1CE54A4E62}"/>
                  </a:ext>
                </a:extLst>
              </p:cNvPr>
              <p:cNvSpPr txBox="1"/>
              <p:nvPr/>
            </p:nvSpPr>
            <p:spPr>
              <a:xfrm>
                <a:off x="6729648" y="6264771"/>
                <a:ext cx="1677390" cy="358089"/>
              </a:xfrm>
              <a:prstGeom prst="rect">
                <a:avLst/>
              </a:prstGeom>
              <a:noFill/>
            </p:spPr>
            <p:txBody>
              <a:bodyPr wrap="none" rtlCol="0">
                <a:spAutoFit/>
              </a:bodyPr>
              <a:lstStyle/>
              <a:p>
                <a:pPr algn="ctr"/>
                <a:r>
                  <a:rPr lang="en-GB" sz="2000" b="1" dirty="0">
                    <a:latin typeface="Verdana" panose="020B0604030504040204" pitchFamily="34" charset="0"/>
                    <a:ea typeface="Verdana" panose="020B0604030504040204" pitchFamily="34" charset="0"/>
                    <a:cs typeface="Verdana" panose="020B0604030504040204" pitchFamily="34" charset="0"/>
                  </a:rPr>
                  <a:t>GEOGRAPHY</a:t>
                </a:r>
              </a:p>
            </p:txBody>
          </p:sp>
        </p:grpSp>
        <p:sp>
          <p:nvSpPr>
            <p:cNvPr id="47" name="Tekstvak 46">
              <a:extLst>
                <a:ext uri="{FF2B5EF4-FFF2-40B4-BE49-F238E27FC236}">
                  <a16:creationId xmlns:a16="http://schemas.microsoft.com/office/drawing/2014/main" id="{AF7F7F5C-66E7-B24C-83D7-F2A0AE758688}"/>
                </a:ext>
              </a:extLst>
            </p:cNvPr>
            <p:cNvSpPr txBox="1"/>
            <p:nvPr/>
          </p:nvSpPr>
          <p:spPr>
            <a:xfrm>
              <a:off x="9789932" y="7416899"/>
              <a:ext cx="1443024" cy="2862322"/>
            </a:xfrm>
            <a:prstGeom prst="rect">
              <a:avLst/>
            </a:prstGeom>
            <a:noFill/>
          </p:spPr>
          <p:txBody>
            <a:bodyPr wrap="none" rtlCol="0">
              <a:spAutoFit/>
            </a:bodyPr>
            <a:lstStyle/>
            <a:p>
              <a:r>
                <a:rPr lang="en-GB" sz="18000" dirty="0">
                  <a:solidFill>
                    <a:schemeClr val="bg1"/>
                  </a:solidFill>
                  <a:latin typeface="Verdana" panose="020B0604030504040204" pitchFamily="34" charset="0"/>
                  <a:ea typeface="Verdana" panose="020B0604030504040204" pitchFamily="34" charset="0"/>
                  <a:cs typeface="Verdana" panose="020B0604030504040204" pitchFamily="34" charset="0"/>
                </a:rPr>
                <a:t>?</a:t>
              </a:r>
            </a:p>
          </p:txBody>
        </p:sp>
      </p:grpSp>
      <p:grpSp>
        <p:nvGrpSpPr>
          <p:cNvPr id="20" name="Groep 19">
            <a:extLst>
              <a:ext uri="{FF2B5EF4-FFF2-40B4-BE49-F238E27FC236}">
                <a16:creationId xmlns:a16="http://schemas.microsoft.com/office/drawing/2014/main" id="{10980EC5-397F-224A-91AD-8E31C22353E9}"/>
              </a:ext>
            </a:extLst>
          </p:cNvPr>
          <p:cNvGrpSpPr/>
          <p:nvPr/>
        </p:nvGrpSpPr>
        <p:grpSpPr>
          <a:xfrm>
            <a:off x="14444882" y="7416899"/>
            <a:ext cx="2429126" cy="2862322"/>
            <a:chOff x="14444882" y="7416899"/>
            <a:chExt cx="2429126" cy="2862322"/>
          </a:xfrm>
        </p:grpSpPr>
        <p:grpSp>
          <p:nvGrpSpPr>
            <p:cNvPr id="41" name="Groep 40">
              <a:extLst>
                <a:ext uri="{FF2B5EF4-FFF2-40B4-BE49-F238E27FC236}">
                  <a16:creationId xmlns:a16="http://schemas.microsoft.com/office/drawing/2014/main" id="{3E7F419D-8BDF-1C48-88B7-A639771D3198}"/>
                </a:ext>
              </a:extLst>
            </p:cNvPr>
            <p:cNvGrpSpPr/>
            <p:nvPr/>
          </p:nvGrpSpPr>
          <p:grpSpPr>
            <a:xfrm>
              <a:off x="14444882" y="8016174"/>
              <a:ext cx="1178970" cy="1774015"/>
              <a:chOff x="10761117" y="6264771"/>
              <a:chExt cx="1055149" cy="1587699"/>
            </a:xfrm>
          </p:grpSpPr>
          <p:sp>
            <p:nvSpPr>
              <p:cNvPr id="42" name="Munten">
                <a:extLst>
                  <a:ext uri="{FF2B5EF4-FFF2-40B4-BE49-F238E27FC236}">
                    <a16:creationId xmlns:a16="http://schemas.microsoft.com/office/drawing/2014/main" id="{7000DCDB-E8C1-A843-9D2B-A716431B8059}"/>
                  </a:ext>
                </a:extLst>
              </p:cNvPr>
              <p:cNvSpPr/>
              <p:nvPr/>
            </p:nvSpPr>
            <p:spPr>
              <a:xfrm>
                <a:off x="10761117" y="6794150"/>
                <a:ext cx="1055149" cy="1058320"/>
              </a:xfrm>
              <a:custGeom>
                <a:avLst/>
                <a:gdLst/>
                <a:ahLst/>
                <a:cxnLst>
                  <a:cxn ang="0">
                    <a:pos x="wd2" y="hd2"/>
                  </a:cxn>
                  <a:cxn ang="5400000">
                    <a:pos x="wd2" y="hd2"/>
                  </a:cxn>
                  <a:cxn ang="10800000">
                    <a:pos x="wd2" y="hd2"/>
                  </a:cxn>
                  <a:cxn ang="16200000">
                    <a:pos x="wd2" y="hd2"/>
                  </a:cxn>
                </a:cxnLst>
                <a:rect l="0" t="0" r="r" b="b"/>
                <a:pathLst>
                  <a:path w="21600" h="21600" extrusionOk="0">
                    <a:moveTo>
                      <a:pt x="10801" y="0"/>
                    </a:moveTo>
                    <a:cubicBezTo>
                      <a:pt x="7949" y="0"/>
                      <a:pt x="5266" y="392"/>
                      <a:pt x="3255" y="1111"/>
                    </a:cubicBezTo>
                    <a:cubicBezTo>
                      <a:pt x="1360" y="1787"/>
                      <a:pt x="273" y="2685"/>
                      <a:pt x="273" y="3572"/>
                    </a:cubicBezTo>
                    <a:cubicBezTo>
                      <a:pt x="273" y="4460"/>
                      <a:pt x="1360" y="5360"/>
                      <a:pt x="3255" y="6035"/>
                    </a:cubicBezTo>
                    <a:cubicBezTo>
                      <a:pt x="5266" y="6749"/>
                      <a:pt x="7949" y="7147"/>
                      <a:pt x="10801" y="7147"/>
                    </a:cubicBezTo>
                    <a:cubicBezTo>
                      <a:pt x="13652" y="7147"/>
                      <a:pt x="16334" y="6754"/>
                      <a:pt x="18345" y="6035"/>
                    </a:cubicBezTo>
                    <a:cubicBezTo>
                      <a:pt x="20240" y="5360"/>
                      <a:pt x="21327" y="4460"/>
                      <a:pt x="21327" y="3572"/>
                    </a:cubicBezTo>
                    <a:cubicBezTo>
                      <a:pt x="21327" y="2685"/>
                      <a:pt x="20240" y="1787"/>
                      <a:pt x="18345" y="1111"/>
                    </a:cubicBezTo>
                    <a:cubicBezTo>
                      <a:pt x="16334" y="398"/>
                      <a:pt x="13652" y="0"/>
                      <a:pt x="10801" y="0"/>
                    </a:cubicBezTo>
                    <a:close/>
                    <a:moveTo>
                      <a:pt x="12" y="4505"/>
                    </a:moveTo>
                    <a:lnTo>
                      <a:pt x="12" y="5914"/>
                    </a:lnTo>
                    <a:cubicBezTo>
                      <a:pt x="12" y="8033"/>
                      <a:pt x="4846" y="9754"/>
                      <a:pt x="10811" y="9754"/>
                    </a:cubicBezTo>
                    <a:cubicBezTo>
                      <a:pt x="16776" y="9754"/>
                      <a:pt x="21600" y="8039"/>
                      <a:pt x="21600" y="5914"/>
                    </a:cubicBezTo>
                    <a:lnTo>
                      <a:pt x="21600" y="4505"/>
                    </a:lnTo>
                    <a:cubicBezTo>
                      <a:pt x="21136" y="5284"/>
                      <a:pt x="20088" y="5991"/>
                      <a:pt x="18531" y="6541"/>
                    </a:cubicBezTo>
                    <a:cubicBezTo>
                      <a:pt x="16460" y="7276"/>
                      <a:pt x="13718" y="7679"/>
                      <a:pt x="10806" y="7679"/>
                    </a:cubicBezTo>
                    <a:cubicBezTo>
                      <a:pt x="7894" y="7679"/>
                      <a:pt x="5146" y="7276"/>
                      <a:pt x="3081" y="6541"/>
                    </a:cubicBezTo>
                    <a:cubicBezTo>
                      <a:pt x="1524" y="5985"/>
                      <a:pt x="476" y="5284"/>
                      <a:pt x="12" y="4505"/>
                    </a:cubicBezTo>
                    <a:close/>
                    <a:moveTo>
                      <a:pt x="0" y="7320"/>
                    </a:moveTo>
                    <a:lnTo>
                      <a:pt x="0" y="8284"/>
                    </a:lnTo>
                    <a:cubicBezTo>
                      <a:pt x="0" y="10402"/>
                      <a:pt x="4836" y="12123"/>
                      <a:pt x="10801" y="12123"/>
                    </a:cubicBezTo>
                    <a:cubicBezTo>
                      <a:pt x="16766" y="12123"/>
                      <a:pt x="21600" y="10408"/>
                      <a:pt x="21600" y="8284"/>
                    </a:cubicBezTo>
                    <a:lnTo>
                      <a:pt x="21600" y="7320"/>
                    </a:lnTo>
                    <a:cubicBezTo>
                      <a:pt x="21458" y="7495"/>
                      <a:pt x="21295" y="7664"/>
                      <a:pt x="21098" y="7827"/>
                    </a:cubicBezTo>
                    <a:cubicBezTo>
                      <a:pt x="20508" y="8329"/>
                      <a:pt x="19672" y="8769"/>
                      <a:pt x="18618" y="9145"/>
                    </a:cubicBezTo>
                    <a:cubicBezTo>
                      <a:pt x="16520" y="9891"/>
                      <a:pt x="13745" y="10299"/>
                      <a:pt x="10801" y="10299"/>
                    </a:cubicBezTo>
                    <a:cubicBezTo>
                      <a:pt x="7856" y="10299"/>
                      <a:pt x="5080" y="9891"/>
                      <a:pt x="2982" y="9145"/>
                    </a:cubicBezTo>
                    <a:cubicBezTo>
                      <a:pt x="1928" y="8769"/>
                      <a:pt x="1099" y="8329"/>
                      <a:pt x="504" y="7827"/>
                    </a:cubicBezTo>
                    <a:cubicBezTo>
                      <a:pt x="307" y="7664"/>
                      <a:pt x="142" y="7495"/>
                      <a:pt x="0" y="7320"/>
                    </a:cubicBezTo>
                    <a:close/>
                    <a:moveTo>
                      <a:pt x="0" y="9689"/>
                    </a:moveTo>
                    <a:lnTo>
                      <a:pt x="0" y="10653"/>
                    </a:lnTo>
                    <a:cubicBezTo>
                      <a:pt x="0" y="12771"/>
                      <a:pt x="4836" y="14492"/>
                      <a:pt x="10801" y="14492"/>
                    </a:cubicBezTo>
                    <a:cubicBezTo>
                      <a:pt x="16766" y="14492"/>
                      <a:pt x="21600" y="12777"/>
                      <a:pt x="21600" y="10653"/>
                    </a:cubicBezTo>
                    <a:lnTo>
                      <a:pt x="21600" y="9689"/>
                    </a:lnTo>
                    <a:cubicBezTo>
                      <a:pt x="21458" y="9864"/>
                      <a:pt x="21295" y="10033"/>
                      <a:pt x="21098" y="10197"/>
                    </a:cubicBezTo>
                    <a:cubicBezTo>
                      <a:pt x="20508" y="10698"/>
                      <a:pt x="19672" y="11138"/>
                      <a:pt x="18618" y="11514"/>
                    </a:cubicBezTo>
                    <a:cubicBezTo>
                      <a:pt x="16520" y="12260"/>
                      <a:pt x="13745" y="12668"/>
                      <a:pt x="10801" y="12668"/>
                    </a:cubicBezTo>
                    <a:cubicBezTo>
                      <a:pt x="7856" y="12668"/>
                      <a:pt x="5080" y="12260"/>
                      <a:pt x="2982" y="11514"/>
                    </a:cubicBezTo>
                    <a:cubicBezTo>
                      <a:pt x="1928" y="11138"/>
                      <a:pt x="1099" y="10698"/>
                      <a:pt x="504" y="10197"/>
                    </a:cubicBezTo>
                    <a:cubicBezTo>
                      <a:pt x="307" y="10033"/>
                      <a:pt x="142" y="9864"/>
                      <a:pt x="0" y="9689"/>
                    </a:cubicBezTo>
                    <a:close/>
                    <a:moveTo>
                      <a:pt x="0" y="12059"/>
                    </a:moveTo>
                    <a:lnTo>
                      <a:pt x="0" y="13022"/>
                    </a:lnTo>
                    <a:cubicBezTo>
                      <a:pt x="0" y="15141"/>
                      <a:pt x="4836" y="16862"/>
                      <a:pt x="10801" y="16862"/>
                    </a:cubicBezTo>
                    <a:cubicBezTo>
                      <a:pt x="16766" y="16862"/>
                      <a:pt x="21600" y="15146"/>
                      <a:pt x="21600" y="13022"/>
                    </a:cubicBezTo>
                    <a:lnTo>
                      <a:pt x="21600" y="12059"/>
                    </a:lnTo>
                    <a:cubicBezTo>
                      <a:pt x="21458" y="12233"/>
                      <a:pt x="21295" y="12402"/>
                      <a:pt x="21098" y="12566"/>
                    </a:cubicBezTo>
                    <a:cubicBezTo>
                      <a:pt x="20508" y="13067"/>
                      <a:pt x="19672" y="13507"/>
                      <a:pt x="18618" y="13883"/>
                    </a:cubicBezTo>
                    <a:cubicBezTo>
                      <a:pt x="16520" y="14629"/>
                      <a:pt x="13745" y="15037"/>
                      <a:pt x="10801" y="15037"/>
                    </a:cubicBezTo>
                    <a:cubicBezTo>
                      <a:pt x="7856" y="15037"/>
                      <a:pt x="5080" y="14629"/>
                      <a:pt x="2982" y="13883"/>
                    </a:cubicBezTo>
                    <a:cubicBezTo>
                      <a:pt x="1928" y="13507"/>
                      <a:pt x="1099" y="13067"/>
                      <a:pt x="504" y="12566"/>
                    </a:cubicBezTo>
                    <a:cubicBezTo>
                      <a:pt x="307" y="12402"/>
                      <a:pt x="142" y="12233"/>
                      <a:pt x="0" y="12059"/>
                    </a:cubicBezTo>
                    <a:close/>
                    <a:moveTo>
                      <a:pt x="0" y="14428"/>
                    </a:moveTo>
                    <a:lnTo>
                      <a:pt x="0" y="15391"/>
                    </a:lnTo>
                    <a:cubicBezTo>
                      <a:pt x="0" y="17510"/>
                      <a:pt x="4836" y="19231"/>
                      <a:pt x="10801" y="19231"/>
                    </a:cubicBezTo>
                    <a:cubicBezTo>
                      <a:pt x="16766" y="19231"/>
                      <a:pt x="21600" y="17515"/>
                      <a:pt x="21600" y="15391"/>
                    </a:cubicBezTo>
                    <a:lnTo>
                      <a:pt x="21600" y="14428"/>
                    </a:lnTo>
                    <a:cubicBezTo>
                      <a:pt x="21458" y="14602"/>
                      <a:pt x="21295" y="14772"/>
                      <a:pt x="21098" y="14935"/>
                    </a:cubicBezTo>
                    <a:cubicBezTo>
                      <a:pt x="20508" y="15436"/>
                      <a:pt x="19672" y="15877"/>
                      <a:pt x="18618" y="16252"/>
                    </a:cubicBezTo>
                    <a:cubicBezTo>
                      <a:pt x="16520" y="16998"/>
                      <a:pt x="13745" y="17406"/>
                      <a:pt x="10801" y="17406"/>
                    </a:cubicBezTo>
                    <a:cubicBezTo>
                      <a:pt x="7856" y="17406"/>
                      <a:pt x="5080" y="16998"/>
                      <a:pt x="2982" y="16252"/>
                    </a:cubicBezTo>
                    <a:cubicBezTo>
                      <a:pt x="1928" y="15877"/>
                      <a:pt x="1099" y="15436"/>
                      <a:pt x="504" y="14935"/>
                    </a:cubicBezTo>
                    <a:cubicBezTo>
                      <a:pt x="307" y="14772"/>
                      <a:pt x="142" y="14602"/>
                      <a:pt x="0" y="14428"/>
                    </a:cubicBezTo>
                    <a:close/>
                    <a:moveTo>
                      <a:pt x="0" y="16797"/>
                    </a:moveTo>
                    <a:lnTo>
                      <a:pt x="0" y="17760"/>
                    </a:lnTo>
                    <a:cubicBezTo>
                      <a:pt x="0" y="19879"/>
                      <a:pt x="4836" y="21600"/>
                      <a:pt x="10801" y="21600"/>
                    </a:cubicBezTo>
                    <a:cubicBezTo>
                      <a:pt x="16766" y="21600"/>
                      <a:pt x="21600" y="19879"/>
                      <a:pt x="21600" y="17760"/>
                    </a:cubicBezTo>
                    <a:lnTo>
                      <a:pt x="21600" y="16797"/>
                    </a:lnTo>
                    <a:cubicBezTo>
                      <a:pt x="21458" y="16971"/>
                      <a:pt x="21295" y="17141"/>
                      <a:pt x="21098" y="17304"/>
                    </a:cubicBezTo>
                    <a:cubicBezTo>
                      <a:pt x="20508" y="17805"/>
                      <a:pt x="19672" y="18246"/>
                      <a:pt x="18618" y="18622"/>
                    </a:cubicBezTo>
                    <a:cubicBezTo>
                      <a:pt x="16520" y="19368"/>
                      <a:pt x="13745" y="19775"/>
                      <a:pt x="10801" y="19775"/>
                    </a:cubicBezTo>
                    <a:cubicBezTo>
                      <a:pt x="7856" y="19775"/>
                      <a:pt x="5080" y="19368"/>
                      <a:pt x="2982" y="18622"/>
                    </a:cubicBezTo>
                    <a:cubicBezTo>
                      <a:pt x="1928" y="18246"/>
                      <a:pt x="1099" y="17805"/>
                      <a:pt x="504" y="17304"/>
                    </a:cubicBezTo>
                    <a:cubicBezTo>
                      <a:pt x="307" y="17141"/>
                      <a:pt x="142" y="16971"/>
                      <a:pt x="0" y="16797"/>
                    </a:cubicBezTo>
                    <a:close/>
                  </a:path>
                </a:pathLst>
              </a:custGeom>
              <a:solidFill>
                <a:schemeClr val="tx1"/>
              </a:solidFill>
              <a:ln w="12700">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sz="3600"/>
              </a:p>
            </p:txBody>
          </p:sp>
          <p:sp>
            <p:nvSpPr>
              <p:cNvPr id="43" name="Tekstvak 42">
                <a:extLst>
                  <a:ext uri="{FF2B5EF4-FFF2-40B4-BE49-F238E27FC236}">
                    <a16:creationId xmlns:a16="http://schemas.microsoft.com/office/drawing/2014/main" id="{C357AC18-7857-F148-A28D-F373EDBE089E}"/>
                  </a:ext>
                </a:extLst>
              </p:cNvPr>
              <p:cNvSpPr txBox="1"/>
              <p:nvPr/>
            </p:nvSpPr>
            <p:spPr>
              <a:xfrm>
                <a:off x="10854569" y="6264771"/>
                <a:ext cx="868249" cy="358088"/>
              </a:xfrm>
              <a:prstGeom prst="rect">
                <a:avLst/>
              </a:prstGeom>
              <a:noFill/>
            </p:spPr>
            <p:txBody>
              <a:bodyPr wrap="none" rtlCol="0">
                <a:spAutoFit/>
              </a:bodyPr>
              <a:lstStyle/>
              <a:p>
                <a:pPr algn="ctr"/>
                <a:r>
                  <a:rPr lang="en-GB" sz="2000" b="1" dirty="0">
                    <a:latin typeface="Verdana" panose="020B0604030504040204" pitchFamily="34" charset="0"/>
                    <a:ea typeface="Verdana" panose="020B0604030504040204" pitchFamily="34" charset="0"/>
                    <a:cs typeface="Verdana" panose="020B0604030504040204" pitchFamily="34" charset="0"/>
                  </a:rPr>
                  <a:t>DATA</a:t>
                </a:r>
              </a:p>
            </p:txBody>
          </p:sp>
        </p:grpSp>
        <p:sp>
          <p:nvSpPr>
            <p:cNvPr id="48" name="Tekstvak 47">
              <a:extLst>
                <a:ext uri="{FF2B5EF4-FFF2-40B4-BE49-F238E27FC236}">
                  <a16:creationId xmlns:a16="http://schemas.microsoft.com/office/drawing/2014/main" id="{49EB83CE-A62A-1349-AA2E-A7DB5764CF1D}"/>
                </a:ext>
              </a:extLst>
            </p:cNvPr>
            <p:cNvSpPr txBox="1"/>
            <p:nvPr/>
          </p:nvSpPr>
          <p:spPr>
            <a:xfrm>
              <a:off x="15430984" y="7416899"/>
              <a:ext cx="1443024" cy="2862322"/>
            </a:xfrm>
            <a:prstGeom prst="rect">
              <a:avLst/>
            </a:prstGeom>
            <a:noFill/>
          </p:spPr>
          <p:txBody>
            <a:bodyPr wrap="none" rtlCol="0">
              <a:spAutoFit/>
            </a:bodyPr>
            <a:lstStyle/>
            <a:p>
              <a:r>
                <a:rPr lang="en-GB" sz="18000" dirty="0">
                  <a:solidFill>
                    <a:schemeClr val="bg1"/>
                  </a:solidFill>
                  <a:latin typeface="Verdana" panose="020B0604030504040204" pitchFamily="34" charset="0"/>
                  <a:ea typeface="Verdana" panose="020B0604030504040204" pitchFamily="34" charset="0"/>
                  <a:cs typeface="Verdana" panose="020B0604030504040204" pitchFamily="34" charset="0"/>
                </a:rPr>
                <a:t>?</a:t>
              </a:r>
            </a:p>
          </p:txBody>
        </p:sp>
      </p:grpSp>
      <p:sp>
        <p:nvSpPr>
          <p:cNvPr id="44" name="object 2">
            <a:extLst>
              <a:ext uri="{FF2B5EF4-FFF2-40B4-BE49-F238E27FC236}">
                <a16:creationId xmlns:a16="http://schemas.microsoft.com/office/drawing/2014/main" id="{FA3D471F-B3D4-2242-817E-644F3C8FC344}"/>
              </a:ext>
            </a:extLst>
          </p:cNvPr>
          <p:cNvSpPr/>
          <p:nvPr/>
        </p:nvSpPr>
        <p:spPr>
          <a:xfrm>
            <a:off x="161069" y="10080900"/>
            <a:ext cx="583147" cy="583147"/>
          </a:xfrm>
          <a:prstGeom prst="rect">
            <a:avLst/>
          </a:prstGeom>
          <a:blipFill>
            <a:blip r:embed="rId3"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Tree>
    <p:extLst>
      <p:ext uri="{BB962C8B-B14F-4D97-AF65-F5344CB8AC3E}">
        <p14:creationId xmlns:p14="http://schemas.microsoft.com/office/powerpoint/2010/main" val="2181194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44C0CFCE-F40E-5248-B95E-73783E1FA7D5}"/>
              </a:ext>
            </a:extLst>
          </p:cNvPr>
          <p:cNvSpPr/>
          <p:nvPr/>
        </p:nvSpPr>
        <p:spPr>
          <a:xfrm>
            <a:off x="0" y="7272883"/>
            <a:ext cx="19202400" cy="3528467"/>
          </a:xfrm>
          <a:prstGeom prst="rect">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el 1">
            <a:extLst>
              <a:ext uri="{FF2B5EF4-FFF2-40B4-BE49-F238E27FC236}">
                <a16:creationId xmlns:a16="http://schemas.microsoft.com/office/drawing/2014/main" id="{5BECD128-E674-F24F-8D5E-EE272DF85FAB}"/>
              </a:ext>
            </a:extLst>
          </p:cNvPr>
          <p:cNvSpPr>
            <a:spLocks noGrp="1"/>
          </p:cNvSpPr>
          <p:nvPr>
            <p:ph type="title"/>
          </p:nvPr>
        </p:nvSpPr>
        <p:spPr/>
        <p:txBody>
          <a:bodyPr/>
          <a:lstStyle/>
          <a:p>
            <a:r>
              <a:rPr lang="en-GB" dirty="0"/>
              <a:t>WHAT IS THE CONTEXT?</a:t>
            </a:r>
          </a:p>
        </p:txBody>
      </p:sp>
      <p:sp>
        <p:nvSpPr>
          <p:cNvPr id="4" name="Ovaal 3">
            <a:extLst>
              <a:ext uri="{FF2B5EF4-FFF2-40B4-BE49-F238E27FC236}">
                <a16:creationId xmlns:a16="http://schemas.microsoft.com/office/drawing/2014/main" id="{092A84E7-0977-E248-B1E5-84FF42087D1E}"/>
              </a:ext>
            </a:extLst>
          </p:cNvPr>
          <p:cNvSpPr/>
          <p:nvPr/>
        </p:nvSpPr>
        <p:spPr>
          <a:xfrm>
            <a:off x="456184" y="1851736"/>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Planning</a:t>
            </a:r>
          </a:p>
        </p:txBody>
      </p:sp>
      <p:sp>
        <p:nvSpPr>
          <p:cNvPr id="5" name="Ovaal 4">
            <a:extLst>
              <a:ext uri="{FF2B5EF4-FFF2-40B4-BE49-F238E27FC236}">
                <a16:creationId xmlns:a16="http://schemas.microsoft.com/office/drawing/2014/main" id="{7229A9D0-4CD1-664B-BABD-661EEFDFF484}"/>
              </a:ext>
            </a:extLst>
          </p:cNvPr>
          <p:cNvSpPr/>
          <p:nvPr/>
        </p:nvSpPr>
        <p:spPr>
          <a:xfrm>
            <a:off x="3581331" y="1851736"/>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Data</a:t>
            </a:r>
            <a:r>
              <a:rPr lang="nl-NL" sz="1900" b="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19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collection</a:t>
            </a:r>
          </a:p>
        </p:txBody>
      </p:sp>
      <p:sp>
        <p:nvSpPr>
          <p:cNvPr id="6" name="Ovaal 5">
            <a:extLst>
              <a:ext uri="{FF2B5EF4-FFF2-40B4-BE49-F238E27FC236}">
                <a16:creationId xmlns:a16="http://schemas.microsoft.com/office/drawing/2014/main" id="{7332EBBA-092C-BA4C-81F3-1671E8A9AE4D}"/>
              </a:ext>
            </a:extLst>
          </p:cNvPr>
          <p:cNvSpPr/>
          <p:nvPr/>
        </p:nvSpPr>
        <p:spPr>
          <a:xfrm>
            <a:off x="6706478" y="1851736"/>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Data</a:t>
            </a:r>
            <a:r>
              <a:rPr lang="nl-NL" sz="1900" b="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19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structuring</a:t>
            </a:r>
          </a:p>
        </p:txBody>
      </p:sp>
      <p:sp>
        <p:nvSpPr>
          <p:cNvPr id="7" name="Ovaal 6">
            <a:extLst>
              <a:ext uri="{FF2B5EF4-FFF2-40B4-BE49-F238E27FC236}">
                <a16:creationId xmlns:a16="http://schemas.microsoft.com/office/drawing/2014/main" id="{222823D2-39ED-CC47-9DFA-9B409CEC8D7C}"/>
              </a:ext>
            </a:extLst>
          </p:cNvPr>
          <p:cNvSpPr/>
          <p:nvPr/>
        </p:nvSpPr>
        <p:spPr>
          <a:xfrm>
            <a:off x="9831625" y="1851736"/>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Storage</a:t>
            </a:r>
          </a:p>
        </p:txBody>
      </p:sp>
      <p:sp>
        <p:nvSpPr>
          <p:cNvPr id="8" name="Ovaal 7">
            <a:extLst>
              <a:ext uri="{FF2B5EF4-FFF2-40B4-BE49-F238E27FC236}">
                <a16:creationId xmlns:a16="http://schemas.microsoft.com/office/drawing/2014/main" id="{B114FB6F-C7B5-7247-964A-10D4699692E7}"/>
              </a:ext>
            </a:extLst>
          </p:cNvPr>
          <p:cNvSpPr/>
          <p:nvPr/>
        </p:nvSpPr>
        <p:spPr>
          <a:xfrm>
            <a:off x="12956772" y="1851736"/>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Analysis</a:t>
            </a:r>
          </a:p>
        </p:txBody>
      </p:sp>
      <p:sp>
        <p:nvSpPr>
          <p:cNvPr id="9" name="Ovaal 8">
            <a:extLst>
              <a:ext uri="{FF2B5EF4-FFF2-40B4-BE49-F238E27FC236}">
                <a16:creationId xmlns:a16="http://schemas.microsoft.com/office/drawing/2014/main" id="{830935C9-C571-DA49-80B8-BECD9256A23F}"/>
              </a:ext>
            </a:extLst>
          </p:cNvPr>
          <p:cNvSpPr/>
          <p:nvPr/>
        </p:nvSpPr>
        <p:spPr>
          <a:xfrm>
            <a:off x="16081920" y="1851736"/>
            <a:ext cx="2664296" cy="2664296"/>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900" b="1" dirty="0">
                <a:solidFill>
                  <a:schemeClr val="bg1"/>
                </a:solidFill>
                <a:latin typeface="Verdana" panose="020B0604030504040204" pitchFamily="34" charset="0"/>
                <a:ea typeface="Verdana" panose="020B0604030504040204" pitchFamily="34" charset="0"/>
                <a:cs typeface="Verdana" panose="020B0604030504040204" pitchFamily="34" charset="0"/>
              </a:rPr>
              <a:t>Publication &amp; filing</a:t>
            </a:r>
          </a:p>
        </p:txBody>
      </p:sp>
      <p:grpSp>
        <p:nvGrpSpPr>
          <p:cNvPr id="17" name="Groep 16">
            <a:extLst>
              <a:ext uri="{FF2B5EF4-FFF2-40B4-BE49-F238E27FC236}">
                <a16:creationId xmlns:a16="http://schemas.microsoft.com/office/drawing/2014/main" id="{9C5FC3B6-F196-3949-B442-5ED50F17DF8B}"/>
              </a:ext>
            </a:extLst>
          </p:cNvPr>
          <p:cNvGrpSpPr/>
          <p:nvPr/>
        </p:nvGrpSpPr>
        <p:grpSpPr>
          <a:xfrm>
            <a:off x="384176" y="4856539"/>
            <a:ext cx="18434048" cy="1936670"/>
            <a:chOff x="384176" y="4976173"/>
            <a:chExt cx="18434048" cy="1936670"/>
          </a:xfrm>
        </p:grpSpPr>
        <p:sp>
          <p:nvSpPr>
            <p:cNvPr id="11" name="Rechthoek 10">
              <a:extLst>
                <a:ext uri="{FF2B5EF4-FFF2-40B4-BE49-F238E27FC236}">
                  <a16:creationId xmlns:a16="http://schemas.microsoft.com/office/drawing/2014/main" id="{0EA47841-69D3-D841-9CFC-6ADB4F0BBF4F}"/>
                </a:ext>
              </a:extLst>
            </p:cNvPr>
            <p:cNvSpPr/>
            <p:nvPr/>
          </p:nvSpPr>
          <p:spPr>
            <a:xfrm>
              <a:off x="384176" y="4976173"/>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sp>
          <p:nvSpPr>
            <p:cNvPr id="12" name="Rechthoek 11">
              <a:extLst>
                <a:ext uri="{FF2B5EF4-FFF2-40B4-BE49-F238E27FC236}">
                  <a16:creationId xmlns:a16="http://schemas.microsoft.com/office/drawing/2014/main" id="{C61499D5-53E7-3D41-9B6C-4D38DA81E920}"/>
                </a:ext>
              </a:extLst>
            </p:cNvPr>
            <p:cNvSpPr/>
            <p:nvPr/>
          </p:nvSpPr>
          <p:spPr>
            <a:xfrm>
              <a:off x="3509323" y="4976173"/>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sp>
          <p:nvSpPr>
            <p:cNvPr id="13" name="Rechthoek 12">
              <a:extLst>
                <a:ext uri="{FF2B5EF4-FFF2-40B4-BE49-F238E27FC236}">
                  <a16:creationId xmlns:a16="http://schemas.microsoft.com/office/drawing/2014/main" id="{13AD1BF2-6DEA-844F-ABF4-77E53D7299CA}"/>
                </a:ext>
              </a:extLst>
            </p:cNvPr>
            <p:cNvSpPr/>
            <p:nvPr/>
          </p:nvSpPr>
          <p:spPr>
            <a:xfrm>
              <a:off x="6634470" y="4976173"/>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sp>
          <p:nvSpPr>
            <p:cNvPr id="14" name="Rechthoek 13">
              <a:extLst>
                <a:ext uri="{FF2B5EF4-FFF2-40B4-BE49-F238E27FC236}">
                  <a16:creationId xmlns:a16="http://schemas.microsoft.com/office/drawing/2014/main" id="{ECB70EEE-32DD-E645-8F7C-6A2D51689F0B}"/>
                </a:ext>
              </a:extLst>
            </p:cNvPr>
            <p:cNvSpPr/>
            <p:nvPr/>
          </p:nvSpPr>
          <p:spPr>
            <a:xfrm>
              <a:off x="9759617" y="4976173"/>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sp>
          <p:nvSpPr>
            <p:cNvPr id="15" name="Rechthoek 14">
              <a:extLst>
                <a:ext uri="{FF2B5EF4-FFF2-40B4-BE49-F238E27FC236}">
                  <a16:creationId xmlns:a16="http://schemas.microsoft.com/office/drawing/2014/main" id="{D7A60E2E-BA3A-3B4B-B5C5-86972C333C9F}"/>
                </a:ext>
              </a:extLst>
            </p:cNvPr>
            <p:cNvSpPr/>
            <p:nvPr/>
          </p:nvSpPr>
          <p:spPr>
            <a:xfrm>
              <a:off x="12884764" y="4976173"/>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sp>
          <p:nvSpPr>
            <p:cNvPr id="16" name="Rechthoek 15">
              <a:extLst>
                <a:ext uri="{FF2B5EF4-FFF2-40B4-BE49-F238E27FC236}">
                  <a16:creationId xmlns:a16="http://schemas.microsoft.com/office/drawing/2014/main" id="{0156D2B4-4846-7648-BC81-6F7EC876F67A}"/>
                </a:ext>
              </a:extLst>
            </p:cNvPr>
            <p:cNvSpPr/>
            <p:nvPr/>
          </p:nvSpPr>
          <p:spPr>
            <a:xfrm>
              <a:off x="16009912" y="4976173"/>
              <a:ext cx="2808312" cy="1936670"/>
            </a:xfrm>
            <a:prstGeom prst="rect">
              <a:avLst/>
            </a:prstGeom>
            <a:solidFill>
              <a:schemeClr val="bg1"/>
            </a:solidFill>
            <a:ln>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180000" tIns="216000" rIns="108000" rtlCol="0" anchor="t"/>
            <a:lstStyle/>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spcAft>
                  <a:spcPts val="1200"/>
                </a:spcAft>
                <a:buFont typeface="Arial" panose="020B0604020202020204" pitchFamily="34" charset="0"/>
                <a:buChar char="•"/>
              </a:pPr>
              <a:r>
                <a:rPr lang="en-GB"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grpSp>
      <p:grpSp>
        <p:nvGrpSpPr>
          <p:cNvPr id="32" name="Groep 31">
            <a:extLst>
              <a:ext uri="{FF2B5EF4-FFF2-40B4-BE49-F238E27FC236}">
                <a16:creationId xmlns:a16="http://schemas.microsoft.com/office/drawing/2014/main" id="{A0A4C662-965E-D849-8464-7B60B0353228}"/>
              </a:ext>
            </a:extLst>
          </p:cNvPr>
          <p:cNvGrpSpPr/>
          <p:nvPr/>
        </p:nvGrpSpPr>
        <p:grpSpPr>
          <a:xfrm>
            <a:off x="1669023" y="8016174"/>
            <a:ext cx="2627642" cy="1774015"/>
            <a:chOff x="2538385" y="6264771"/>
            <a:chExt cx="2351675" cy="1587699"/>
          </a:xfrm>
        </p:grpSpPr>
        <p:grpSp>
          <p:nvGrpSpPr>
            <p:cNvPr id="33" name="Groepeer">
              <a:extLst>
                <a:ext uri="{FF2B5EF4-FFF2-40B4-BE49-F238E27FC236}">
                  <a16:creationId xmlns:a16="http://schemas.microsoft.com/office/drawing/2014/main" id="{A54791D5-C8D0-BE45-95DE-80A0163A72E9}"/>
                </a:ext>
              </a:extLst>
            </p:cNvPr>
            <p:cNvGrpSpPr/>
            <p:nvPr/>
          </p:nvGrpSpPr>
          <p:grpSpPr>
            <a:xfrm>
              <a:off x="2631044" y="6689387"/>
              <a:ext cx="2153359" cy="1163083"/>
              <a:chOff x="0" y="0"/>
              <a:chExt cx="6860537" cy="3705546"/>
            </a:xfrm>
          </p:grpSpPr>
          <p:sp>
            <p:nvSpPr>
              <p:cNvPr id="35" name="Man">
                <a:extLst>
                  <a:ext uri="{FF2B5EF4-FFF2-40B4-BE49-F238E27FC236}">
                    <a16:creationId xmlns:a16="http://schemas.microsoft.com/office/drawing/2014/main" id="{B9F86049-CF5D-1846-A5AD-8F41F587B2D6}"/>
                  </a:ext>
                </a:extLst>
              </p:cNvPr>
              <p:cNvSpPr/>
              <p:nvPr/>
            </p:nvSpPr>
            <p:spPr>
              <a:xfrm>
                <a:off x="5555063" y="335256"/>
                <a:ext cx="1305475" cy="3370291"/>
              </a:xfrm>
              <a:custGeom>
                <a:avLst/>
                <a:gdLst/>
                <a:ahLst/>
                <a:cxnLst>
                  <a:cxn ang="0">
                    <a:pos x="wd2" y="hd2"/>
                  </a:cxn>
                  <a:cxn ang="5400000">
                    <a:pos x="wd2" y="hd2"/>
                  </a:cxn>
                  <a:cxn ang="10800000">
                    <a:pos x="wd2" y="hd2"/>
                  </a:cxn>
                  <a:cxn ang="16200000">
                    <a:pos x="wd2" y="hd2"/>
                  </a:cxn>
                </a:cxnLst>
                <a:rect l="0" t="0" r="r" b="b"/>
                <a:pathLst>
                  <a:path w="21470" h="21502" extrusionOk="0">
                    <a:moveTo>
                      <a:pt x="10246" y="10"/>
                    </a:moveTo>
                    <a:cubicBezTo>
                      <a:pt x="9651" y="39"/>
                      <a:pt x="9052" y="142"/>
                      <a:pt x="8490" y="331"/>
                    </a:cubicBezTo>
                    <a:cubicBezTo>
                      <a:pt x="7409" y="697"/>
                      <a:pt x="7827" y="1471"/>
                      <a:pt x="7827" y="1471"/>
                    </a:cubicBezTo>
                    <a:cubicBezTo>
                      <a:pt x="7827" y="1471"/>
                      <a:pt x="7467" y="1472"/>
                      <a:pt x="7689" y="1837"/>
                    </a:cubicBezTo>
                    <a:cubicBezTo>
                      <a:pt x="7827" y="2069"/>
                      <a:pt x="7730" y="2122"/>
                      <a:pt x="8174" y="2197"/>
                    </a:cubicBezTo>
                    <a:cubicBezTo>
                      <a:pt x="8285" y="2477"/>
                      <a:pt x="8629" y="2493"/>
                      <a:pt x="8629" y="2983"/>
                    </a:cubicBezTo>
                    <a:cubicBezTo>
                      <a:pt x="8629" y="2988"/>
                      <a:pt x="8355" y="2978"/>
                      <a:pt x="8161" y="3134"/>
                    </a:cubicBezTo>
                    <a:cubicBezTo>
                      <a:pt x="8106" y="3177"/>
                      <a:pt x="8049" y="3322"/>
                      <a:pt x="7827" y="3359"/>
                    </a:cubicBezTo>
                    <a:cubicBezTo>
                      <a:pt x="6842" y="3542"/>
                      <a:pt x="4636" y="3731"/>
                      <a:pt x="4095" y="3941"/>
                    </a:cubicBezTo>
                    <a:cubicBezTo>
                      <a:pt x="3332" y="4237"/>
                      <a:pt x="185" y="6557"/>
                      <a:pt x="185" y="6783"/>
                    </a:cubicBezTo>
                    <a:cubicBezTo>
                      <a:pt x="185" y="7133"/>
                      <a:pt x="112" y="7369"/>
                      <a:pt x="306" y="7546"/>
                    </a:cubicBezTo>
                    <a:cubicBezTo>
                      <a:pt x="1138" y="8300"/>
                      <a:pt x="2140" y="9548"/>
                      <a:pt x="3388" y="10139"/>
                    </a:cubicBezTo>
                    <a:cubicBezTo>
                      <a:pt x="3555" y="10220"/>
                      <a:pt x="3874" y="10313"/>
                      <a:pt x="4290" y="10366"/>
                    </a:cubicBezTo>
                    <a:cubicBezTo>
                      <a:pt x="4706" y="10420"/>
                      <a:pt x="5414" y="10539"/>
                      <a:pt x="5400" y="10636"/>
                    </a:cubicBezTo>
                    <a:cubicBezTo>
                      <a:pt x="5261" y="11507"/>
                      <a:pt x="4984" y="13595"/>
                      <a:pt x="4775" y="14591"/>
                    </a:cubicBezTo>
                    <a:cubicBezTo>
                      <a:pt x="4637" y="15242"/>
                      <a:pt x="4526" y="15984"/>
                      <a:pt x="4429" y="16447"/>
                    </a:cubicBezTo>
                    <a:cubicBezTo>
                      <a:pt x="4262" y="17244"/>
                      <a:pt x="4221" y="18180"/>
                      <a:pt x="3666" y="19165"/>
                    </a:cubicBezTo>
                    <a:cubicBezTo>
                      <a:pt x="3416" y="19617"/>
                      <a:pt x="2972" y="20214"/>
                      <a:pt x="3250" y="20214"/>
                    </a:cubicBezTo>
                    <a:cubicBezTo>
                      <a:pt x="2833" y="20612"/>
                      <a:pt x="1236" y="20827"/>
                      <a:pt x="432" y="20913"/>
                    </a:cubicBezTo>
                    <a:cubicBezTo>
                      <a:pt x="154" y="20940"/>
                      <a:pt x="-25" y="21043"/>
                      <a:pt x="3" y="21156"/>
                    </a:cubicBezTo>
                    <a:lnTo>
                      <a:pt x="29" y="21225"/>
                    </a:lnTo>
                    <a:cubicBezTo>
                      <a:pt x="43" y="21311"/>
                      <a:pt x="324" y="21344"/>
                      <a:pt x="393" y="21344"/>
                    </a:cubicBezTo>
                    <a:cubicBezTo>
                      <a:pt x="837" y="21376"/>
                      <a:pt x="2207" y="21461"/>
                      <a:pt x="3206" y="21305"/>
                    </a:cubicBezTo>
                    <a:cubicBezTo>
                      <a:pt x="4371" y="21128"/>
                      <a:pt x="5857" y="21247"/>
                      <a:pt x="7008" y="21188"/>
                    </a:cubicBezTo>
                    <a:cubicBezTo>
                      <a:pt x="7355" y="21171"/>
                      <a:pt x="7398" y="20692"/>
                      <a:pt x="7259" y="20471"/>
                    </a:cubicBezTo>
                    <a:cubicBezTo>
                      <a:pt x="7218" y="20407"/>
                      <a:pt x="7134" y="20375"/>
                      <a:pt x="7134" y="20375"/>
                    </a:cubicBezTo>
                    <a:lnTo>
                      <a:pt x="7190" y="20412"/>
                    </a:lnTo>
                    <a:cubicBezTo>
                      <a:pt x="7773" y="20434"/>
                      <a:pt x="8367" y="17905"/>
                      <a:pt x="8742" y="15860"/>
                    </a:cubicBezTo>
                    <a:cubicBezTo>
                      <a:pt x="8908" y="14999"/>
                      <a:pt x="10033" y="13116"/>
                      <a:pt x="10394" y="12497"/>
                    </a:cubicBezTo>
                    <a:cubicBezTo>
                      <a:pt x="10421" y="12443"/>
                      <a:pt x="10630" y="12443"/>
                      <a:pt x="10658" y="12497"/>
                    </a:cubicBezTo>
                    <a:cubicBezTo>
                      <a:pt x="10880" y="12987"/>
                      <a:pt x="11168" y="14031"/>
                      <a:pt x="11473" y="14757"/>
                    </a:cubicBezTo>
                    <a:cubicBezTo>
                      <a:pt x="11542" y="14924"/>
                      <a:pt x="11753" y="15564"/>
                      <a:pt x="11781" y="15968"/>
                    </a:cubicBezTo>
                    <a:cubicBezTo>
                      <a:pt x="11892" y="17206"/>
                      <a:pt x="11572" y="19842"/>
                      <a:pt x="12002" y="20175"/>
                    </a:cubicBezTo>
                    <a:cubicBezTo>
                      <a:pt x="12002" y="20175"/>
                      <a:pt x="11906" y="20682"/>
                      <a:pt x="11490" y="21053"/>
                    </a:cubicBezTo>
                    <a:cubicBezTo>
                      <a:pt x="10908" y="21575"/>
                      <a:pt x="13763" y="21580"/>
                      <a:pt x="14568" y="21381"/>
                    </a:cubicBezTo>
                    <a:cubicBezTo>
                      <a:pt x="15608" y="21128"/>
                      <a:pt x="14986" y="20682"/>
                      <a:pt x="15028" y="20488"/>
                    </a:cubicBezTo>
                    <a:cubicBezTo>
                      <a:pt x="15125" y="20316"/>
                      <a:pt x="15333" y="20316"/>
                      <a:pt x="15444" y="19950"/>
                    </a:cubicBezTo>
                    <a:cubicBezTo>
                      <a:pt x="15763" y="18841"/>
                      <a:pt x="15485" y="17442"/>
                      <a:pt x="15513" y="16318"/>
                    </a:cubicBezTo>
                    <a:cubicBezTo>
                      <a:pt x="15527" y="15946"/>
                      <a:pt x="15886" y="15230"/>
                      <a:pt x="15886" y="14229"/>
                    </a:cubicBezTo>
                    <a:cubicBezTo>
                      <a:pt x="15886" y="13223"/>
                      <a:pt x="15888" y="12330"/>
                      <a:pt x="15721" y="11431"/>
                    </a:cubicBezTo>
                    <a:cubicBezTo>
                      <a:pt x="15610" y="10839"/>
                      <a:pt x="16110" y="10802"/>
                      <a:pt x="15652" y="10044"/>
                    </a:cubicBezTo>
                    <a:cubicBezTo>
                      <a:pt x="17247" y="10108"/>
                      <a:pt x="17453" y="10054"/>
                      <a:pt x="17967" y="9801"/>
                    </a:cubicBezTo>
                    <a:cubicBezTo>
                      <a:pt x="19312" y="9123"/>
                      <a:pt x="20798" y="7585"/>
                      <a:pt x="21062" y="7321"/>
                    </a:cubicBezTo>
                    <a:cubicBezTo>
                      <a:pt x="21575" y="7278"/>
                      <a:pt x="21546" y="6846"/>
                      <a:pt x="21296" y="6534"/>
                    </a:cubicBezTo>
                    <a:cubicBezTo>
                      <a:pt x="21226" y="6453"/>
                      <a:pt x="20909" y="6465"/>
                      <a:pt x="20854" y="6384"/>
                    </a:cubicBezTo>
                    <a:cubicBezTo>
                      <a:pt x="20424" y="5755"/>
                      <a:pt x="17691" y="4302"/>
                      <a:pt x="17247" y="3990"/>
                    </a:cubicBezTo>
                    <a:cubicBezTo>
                      <a:pt x="16859" y="3715"/>
                      <a:pt x="14264" y="3516"/>
                      <a:pt x="13376" y="3381"/>
                    </a:cubicBezTo>
                    <a:cubicBezTo>
                      <a:pt x="13237" y="3360"/>
                      <a:pt x="13085" y="3300"/>
                      <a:pt x="13029" y="3247"/>
                    </a:cubicBezTo>
                    <a:cubicBezTo>
                      <a:pt x="13001" y="3225"/>
                      <a:pt x="12988" y="3204"/>
                      <a:pt x="12960" y="3183"/>
                    </a:cubicBezTo>
                    <a:cubicBezTo>
                      <a:pt x="12724" y="2984"/>
                      <a:pt x="12392" y="2989"/>
                      <a:pt x="12392" y="2989"/>
                    </a:cubicBezTo>
                    <a:cubicBezTo>
                      <a:pt x="12350" y="2839"/>
                      <a:pt x="12319" y="2714"/>
                      <a:pt x="12444" y="2628"/>
                    </a:cubicBezTo>
                    <a:cubicBezTo>
                      <a:pt x="12610" y="2504"/>
                      <a:pt x="12750" y="2364"/>
                      <a:pt x="12847" y="2219"/>
                    </a:cubicBezTo>
                    <a:cubicBezTo>
                      <a:pt x="13041" y="2203"/>
                      <a:pt x="13196" y="2213"/>
                      <a:pt x="13376" y="1933"/>
                    </a:cubicBezTo>
                    <a:cubicBezTo>
                      <a:pt x="13445" y="1810"/>
                      <a:pt x="13748" y="1482"/>
                      <a:pt x="13276" y="1471"/>
                    </a:cubicBezTo>
                    <a:cubicBezTo>
                      <a:pt x="13373" y="1245"/>
                      <a:pt x="13679" y="444"/>
                      <a:pt x="12500" y="272"/>
                    </a:cubicBezTo>
                    <a:cubicBezTo>
                      <a:pt x="12154" y="223"/>
                      <a:pt x="12141" y="153"/>
                      <a:pt x="11989" y="126"/>
                    </a:cubicBezTo>
                    <a:cubicBezTo>
                      <a:pt x="11434" y="23"/>
                      <a:pt x="10841" y="-20"/>
                      <a:pt x="10246" y="10"/>
                    </a:cubicBezTo>
                    <a:close/>
                    <a:moveTo>
                      <a:pt x="16042" y="6038"/>
                    </a:moveTo>
                    <a:cubicBezTo>
                      <a:pt x="16175" y="6060"/>
                      <a:pt x="16316" y="6123"/>
                      <a:pt x="16371" y="6147"/>
                    </a:cubicBezTo>
                    <a:cubicBezTo>
                      <a:pt x="17342" y="6567"/>
                      <a:pt x="18104" y="6825"/>
                      <a:pt x="18201" y="6955"/>
                    </a:cubicBezTo>
                    <a:cubicBezTo>
                      <a:pt x="18270" y="7186"/>
                      <a:pt x="18326" y="7449"/>
                      <a:pt x="18326" y="7449"/>
                    </a:cubicBezTo>
                    <a:cubicBezTo>
                      <a:pt x="18326" y="7449"/>
                      <a:pt x="17454" y="9005"/>
                      <a:pt x="17052" y="9124"/>
                    </a:cubicBezTo>
                    <a:cubicBezTo>
                      <a:pt x="16802" y="9205"/>
                      <a:pt x="15790" y="8946"/>
                      <a:pt x="15236" y="8972"/>
                    </a:cubicBezTo>
                    <a:cubicBezTo>
                      <a:pt x="15236" y="8703"/>
                      <a:pt x="15249" y="8450"/>
                      <a:pt x="15305" y="7950"/>
                    </a:cubicBezTo>
                    <a:cubicBezTo>
                      <a:pt x="15374" y="7347"/>
                      <a:pt x="15692" y="6443"/>
                      <a:pt x="15747" y="6174"/>
                    </a:cubicBezTo>
                    <a:cubicBezTo>
                      <a:pt x="15782" y="6034"/>
                      <a:pt x="15908" y="6016"/>
                      <a:pt x="16042" y="6038"/>
                    </a:cubicBezTo>
                    <a:close/>
                    <a:moveTo>
                      <a:pt x="5001" y="6053"/>
                    </a:moveTo>
                    <a:cubicBezTo>
                      <a:pt x="5137" y="6043"/>
                      <a:pt x="5286" y="6074"/>
                      <a:pt x="5317" y="6131"/>
                    </a:cubicBezTo>
                    <a:cubicBezTo>
                      <a:pt x="5456" y="6389"/>
                      <a:pt x="5454" y="6740"/>
                      <a:pt x="5551" y="7133"/>
                    </a:cubicBezTo>
                    <a:cubicBezTo>
                      <a:pt x="5704" y="7752"/>
                      <a:pt x="5968" y="8369"/>
                      <a:pt x="5898" y="8735"/>
                    </a:cubicBezTo>
                    <a:cubicBezTo>
                      <a:pt x="5870" y="8918"/>
                      <a:pt x="5912" y="9091"/>
                      <a:pt x="5898" y="9107"/>
                    </a:cubicBezTo>
                    <a:cubicBezTo>
                      <a:pt x="5898" y="9107"/>
                      <a:pt x="5413" y="9295"/>
                      <a:pt x="5205" y="9322"/>
                    </a:cubicBezTo>
                    <a:cubicBezTo>
                      <a:pt x="4899" y="9355"/>
                      <a:pt x="4593" y="9462"/>
                      <a:pt x="4537" y="9430"/>
                    </a:cubicBezTo>
                    <a:cubicBezTo>
                      <a:pt x="4149" y="9150"/>
                      <a:pt x="3152" y="7622"/>
                      <a:pt x="3042" y="7385"/>
                    </a:cubicBezTo>
                    <a:cubicBezTo>
                      <a:pt x="3097" y="7251"/>
                      <a:pt x="3139" y="7062"/>
                      <a:pt x="3167" y="6965"/>
                    </a:cubicBezTo>
                    <a:cubicBezTo>
                      <a:pt x="3181" y="6922"/>
                      <a:pt x="3206" y="6884"/>
                      <a:pt x="3276" y="6852"/>
                    </a:cubicBezTo>
                    <a:cubicBezTo>
                      <a:pt x="3539" y="6701"/>
                      <a:pt x="4330" y="6260"/>
                      <a:pt x="4871" y="6077"/>
                    </a:cubicBezTo>
                    <a:cubicBezTo>
                      <a:pt x="4909" y="6063"/>
                      <a:pt x="4955" y="6057"/>
                      <a:pt x="5001" y="6053"/>
                    </a:cubicBezTo>
                    <a:close/>
                  </a:path>
                </a:pathLst>
              </a:custGeom>
              <a:solidFill>
                <a:schemeClr val="tx1"/>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3600"/>
              </a:p>
            </p:txBody>
          </p:sp>
          <p:sp>
            <p:nvSpPr>
              <p:cNvPr id="36" name="Vrouw">
                <a:extLst>
                  <a:ext uri="{FF2B5EF4-FFF2-40B4-BE49-F238E27FC236}">
                    <a16:creationId xmlns:a16="http://schemas.microsoft.com/office/drawing/2014/main" id="{1BB00DA7-0733-BA49-A6F9-FC450E5510AE}"/>
                  </a:ext>
                </a:extLst>
              </p:cNvPr>
              <p:cNvSpPr/>
              <p:nvPr/>
            </p:nvSpPr>
            <p:spPr>
              <a:xfrm>
                <a:off x="-1" y="333772"/>
                <a:ext cx="1346879" cy="3371775"/>
              </a:xfrm>
              <a:custGeom>
                <a:avLst/>
                <a:gdLst/>
                <a:ahLst/>
                <a:cxnLst>
                  <a:cxn ang="0">
                    <a:pos x="wd2" y="hd2"/>
                  </a:cxn>
                  <a:cxn ang="5400000">
                    <a:pos x="wd2" y="hd2"/>
                  </a:cxn>
                  <a:cxn ang="10800000">
                    <a:pos x="wd2" y="hd2"/>
                  </a:cxn>
                  <a:cxn ang="16200000">
                    <a:pos x="wd2" y="hd2"/>
                  </a:cxn>
                </a:cxnLst>
                <a:rect l="0" t="0" r="r" b="b"/>
                <a:pathLst>
                  <a:path w="21387" h="21451" extrusionOk="0">
                    <a:moveTo>
                      <a:pt x="10767" y="3"/>
                    </a:moveTo>
                    <a:cubicBezTo>
                      <a:pt x="10163" y="-15"/>
                      <a:pt x="9173" y="50"/>
                      <a:pt x="8379" y="485"/>
                    </a:cubicBezTo>
                    <a:cubicBezTo>
                      <a:pt x="7869" y="770"/>
                      <a:pt x="7992" y="989"/>
                      <a:pt x="7147" y="1709"/>
                    </a:cubicBezTo>
                    <a:cubicBezTo>
                      <a:pt x="6047" y="2649"/>
                      <a:pt x="7909" y="2821"/>
                      <a:pt x="6636" y="3320"/>
                    </a:cubicBezTo>
                    <a:cubicBezTo>
                      <a:pt x="6113" y="3525"/>
                      <a:pt x="6502" y="3869"/>
                      <a:pt x="6502" y="3869"/>
                    </a:cubicBezTo>
                    <a:cubicBezTo>
                      <a:pt x="6394" y="3885"/>
                      <a:pt x="6207" y="3880"/>
                      <a:pt x="6099" y="3896"/>
                    </a:cubicBezTo>
                    <a:cubicBezTo>
                      <a:pt x="5550" y="3950"/>
                      <a:pt x="4864" y="4024"/>
                      <a:pt x="4314" y="4395"/>
                    </a:cubicBezTo>
                    <a:cubicBezTo>
                      <a:pt x="3537" y="4916"/>
                      <a:pt x="1662" y="6006"/>
                      <a:pt x="254" y="6893"/>
                    </a:cubicBezTo>
                    <a:cubicBezTo>
                      <a:pt x="241" y="6904"/>
                      <a:pt x="226" y="6914"/>
                      <a:pt x="212" y="6920"/>
                    </a:cubicBezTo>
                    <a:cubicBezTo>
                      <a:pt x="186" y="6941"/>
                      <a:pt x="160" y="6962"/>
                      <a:pt x="133" y="6978"/>
                    </a:cubicBezTo>
                    <a:cubicBezTo>
                      <a:pt x="-28" y="7113"/>
                      <a:pt x="-54" y="7253"/>
                      <a:pt x="120" y="7398"/>
                    </a:cubicBezTo>
                    <a:cubicBezTo>
                      <a:pt x="402" y="7629"/>
                      <a:pt x="494" y="7843"/>
                      <a:pt x="883" y="8241"/>
                    </a:cubicBezTo>
                    <a:cubicBezTo>
                      <a:pt x="1258" y="8633"/>
                      <a:pt x="2132" y="9064"/>
                      <a:pt x="2789" y="9483"/>
                    </a:cubicBezTo>
                    <a:cubicBezTo>
                      <a:pt x="2950" y="9591"/>
                      <a:pt x="2935" y="9681"/>
                      <a:pt x="3351" y="9923"/>
                    </a:cubicBezTo>
                    <a:cubicBezTo>
                      <a:pt x="3579" y="10057"/>
                      <a:pt x="3967" y="10040"/>
                      <a:pt x="3820" y="10040"/>
                    </a:cubicBezTo>
                    <a:cubicBezTo>
                      <a:pt x="4182" y="10051"/>
                      <a:pt x="4546" y="10004"/>
                      <a:pt x="4532" y="10025"/>
                    </a:cubicBezTo>
                    <a:cubicBezTo>
                      <a:pt x="4331" y="10627"/>
                      <a:pt x="4437" y="11347"/>
                      <a:pt x="4692" y="12094"/>
                    </a:cubicBezTo>
                    <a:cubicBezTo>
                      <a:pt x="4839" y="12561"/>
                      <a:pt x="6473" y="15069"/>
                      <a:pt x="6527" y="15493"/>
                    </a:cubicBezTo>
                    <a:cubicBezTo>
                      <a:pt x="6688" y="17357"/>
                      <a:pt x="7279" y="18781"/>
                      <a:pt x="7641" y="19603"/>
                    </a:cubicBezTo>
                    <a:cubicBezTo>
                      <a:pt x="7668" y="19651"/>
                      <a:pt x="7723" y="19673"/>
                      <a:pt x="7763" y="19673"/>
                    </a:cubicBezTo>
                    <a:cubicBezTo>
                      <a:pt x="7790" y="19673"/>
                      <a:pt x="7857" y="19684"/>
                      <a:pt x="7951" y="19700"/>
                    </a:cubicBezTo>
                    <a:cubicBezTo>
                      <a:pt x="7965" y="20098"/>
                      <a:pt x="8258" y="20001"/>
                      <a:pt x="7775" y="20313"/>
                    </a:cubicBezTo>
                    <a:cubicBezTo>
                      <a:pt x="7494" y="20495"/>
                      <a:pt x="6838" y="20688"/>
                      <a:pt x="6891" y="21026"/>
                    </a:cubicBezTo>
                    <a:cubicBezTo>
                      <a:pt x="6905" y="21150"/>
                      <a:pt x="6973" y="21215"/>
                      <a:pt x="7214" y="21307"/>
                    </a:cubicBezTo>
                    <a:cubicBezTo>
                      <a:pt x="7536" y="21419"/>
                      <a:pt x="8649" y="21585"/>
                      <a:pt x="9694" y="21268"/>
                    </a:cubicBezTo>
                    <a:cubicBezTo>
                      <a:pt x="10231" y="21107"/>
                      <a:pt x="9893" y="20801"/>
                      <a:pt x="10000" y="20672"/>
                    </a:cubicBezTo>
                    <a:cubicBezTo>
                      <a:pt x="10148" y="20511"/>
                      <a:pt x="10348" y="20420"/>
                      <a:pt x="10214" y="20027"/>
                    </a:cubicBezTo>
                    <a:cubicBezTo>
                      <a:pt x="10187" y="19947"/>
                      <a:pt x="10096" y="19803"/>
                      <a:pt x="10042" y="19690"/>
                    </a:cubicBezTo>
                    <a:cubicBezTo>
                      <a:pt x="10176" y="19669"/>
                      <a:pt x="10281" y="19642"/>
                      <a:pt x="10281" y="19609"/>
                    </a:cubicBezTo>
                    <a:cubicBezTo>
                      <a:pt x="10294" y="19174"/>
                      <a:pt x="10309" y="18942"/>
                      <a:pt x="10268" y="18287"/>
                    </a:cubicBezTo>
                    <a:cubicBezTo>
                      <a:pt x="10228" y="17798"/>
                      <a:pt x="10243" y="17454"/>
                      <a:pt x="10176" y="16944"/>
                    </a:cubicBezTo>
                    <a:cubicBezTo>
                      <a:pt x="10109" y="16390"/>
                      <a:pt x="10015" y="16449"/>
                      <a:pt x="9908" y="15896"/>
                    </a:cubicBezTo>
                    <a:cubicBezTo>
                      <a:pt x="9868" y="15660"/>
                      <a:pt x="9825" y="15434"/>
                      <a:pt x="9879" y="15193"/>
                    </a:cubicBezTo>
                    <a:cubicBezTo>
                      <a:pt x="9892" y="15101"/>
                      <a:pt x="9987" y="14456"/>
                      <a:pt x="10000" y="14365"/>
                    </a:cubicBezTo>
                    <a:cubicBezTo>
                      <a:pt x="10027" y="13312"/>
                      <a:pt x="10097" y="12899"/>
                      <a:pt x="10231" y="11852"/>
                    </a:cubicBezTo>
                    <a:cubicBezTo>
                      <a:pt x="10257" y="11766"/>
                      <a:pt x="10376" y="11717"/>
                      <a:pt x="10469" y="11803"/>
                    </a:cubicBezTo>
                    <a:cubicBezTo>
                      <a:pt x="11207" y="12464"/>
                      <a:pt x="11555" y="12812"/>
                      <a:pt x="12145" y="13452"/>
                    </a:cubicBezTo>
                    <a:cubicBezTo>
                      <a:pt x="12615" y="13962"/>
                      <a:pt x="13770" y="15290"/>
                      <a:pt x="13851" y="15532"/>
                    </a:cubicBezTo>
                    <a:cubicBezTo>
                      <a:pt x="13985" y="15978"/>
                      <a:pt x="14184" y="16417"/>
                      <a:pt x="14345" y="16965"/>
                    </a:cubicBezTo>
                    <a:cubicBezTo>
                      <a:pt x="14640" y="17948"/>
                      <a:pt x="15661" y="19270"/>
                      <a:pt x="15795" y="19517"/>
                    </a:cubicBezTo>
                    <a:cubicBezTo>
                      <a:pt x="15822" y="19565"/>
                      <a:pt x="15834" y="19592"/>
                      <a:pt x="15874" y="19630"/>
                    </a:cubicBezTo>
                    <a:cubicBezTo>
                      <a:pt x="15888" y="19640"/>
                      <a:pt x="16007" y="19658"/>
                      <a:pt x="16168" y="19663"/>
                    </a:cubicBezTo>
                    <a:cubicBezTo>
                      <a:pt x="16221" y="19851"/>
                      <a:pt x="16234" y="20173"/>
                      <a:pt x="15912" y="20420"/>
                    </a:cubicBezTo>
                    <a:cubicBezTo>
                      <a:pt x="15631" y="20641"/>
                      <a:pt x="16113" y="20946"/>
                      <a:pt x="16113" y="20946"/>
                    </a:cubicBezTo>
                    <a:cubicBezTo>
                      <a:pt x="16408" y="21042"/>
                      <a:pt x="16743" y="21091"/>
                      <a:pt x="17186" y="21080"/>
                    </a:cubicBezTo>
                    <a:cubicBezTo>
                      <a:pt x="17615" y="21075"/>
                      <a:pt x="17884" y="21161"/>
                      <a:pt x="17978" y="21187"/>
                    </a:cubicBezTo>
                    <a:cubicBezTo>
                      <a:pt x="18031" y="21204"/>
                      <a:pt x="18057" y="21209"/>
                      <a:pt x="18057" y="21209"/>
                    </a:cubicBezTo>
                    <a:cubicBezTo>
                      <a:pt x="18057" y="21209"/>
                      <a:pt x="19373" y="21440"/>
                      <a:pt x="20848" y="21344"/>
                    </a:cubicBezTo>
                    <a:cubicBezTo>
                      <a:pt x="21478" y="21317"/>
                      <a:pt x="21546" y="21161"/>
                      <a:pt x="21104" y="20946"/>
                    </a:cubicBezTo>
                    <a:cubicBezTo>
                      <a:pt x="20447" y="20618"/>
                      <a:pt x="19682" y="20571"/>
                      <a:pt x="19361" y="20367"/>
                    </a:cubicBezTo>
                    <a:cubicBezTo>
                      <a:pt x="18771" y="19991"/>
                      <a:pt x="18409" y="19910"/>
                      <a:pt x="18288" y="19620"/>
                    </a:cubicBezTo>
                    <a:cubicBezTo>
                      <a:pt x="18449" y="19598"/>
                      <a:pt x="18543" y="19583"/>
                      <a:pt x="18543" y="19583"/>
                    </a:cubicBezTo>
                    <a:cubicBezTo>
                      <a:pt x="18543" y="19583"/>
                      <a:pt x="18461" y="19087"/>
                      <a:pt x="18368" y="18765"/>
                    </a:cubicBezTo>
                    <a:cubicBezTo>
                      <a:pt x="18126" y="17922"/>
                      <a:pt x="18046" y="17332"/>
                      <a:pt x="17965" y="16870"/>
                    </a:cubicBezTo>
                    <a:cubicBezTo>
                      <a:pt x="17831" y="16053"/>
                      <a:pt x="17360" y="15671"/>
                      <a:pt x="17253" y="15402"/>
                    </a:cubicBezTo>
                    <a:cubicBezTo>
                      <a:pt x="16851" y="14452"/>
                      <a:pt x="16690" y="14372"/>
                      <a:pt x="16449" y="13378"/>
                    </a:cubicBezTo>
                    <a:cubicBezTo>
                      <a:pt x="16408" y="13195"/>
                      <a:pt x="16221" y="11911"/>
                      <a:pt x="15912" y="11159"/>
                    </a:cubicBezTo>
                    <a:cubicBezTo>
                      <a:pt x="15738" y="10734"/>
                      <a:pt x="15405" y="10370"/>
                      <a:pt x="15137" y="9967"/>
                    </a:cubicBezTo>
                    <a:cubicBezTo>
                      <a:pt x="15218" y="10096"/>
                      <a:pt x="15269" y="9913"/>
                      <a:pt x="15564" y="9886"/>
                    </a:cubicBezTo>
                    <a:cubicBezTo>
                      <a:pt x="16208" y="9832"/>
                      <a:pt x="16476" y="9686"/>
                      <a:pt x="16838" y="9498"/>
                    </a:cubicBezTo>
                    <a:cubicBezTo>
                      <a:pt x="17723" y="9020"/>
                      <a:pt x="20312" y="7812"/>
                      <a:pt x="20714" y="7469"/>
                    </a:cubicBezTo>
                    <a:cubicBezTo>
                      <a:pt x="20888" y="7318"/>
                      <a:pt x="21195" y="7000"/>
                      <a:pt x="21208" y="6839"/>
                    </a:cubicBezTo>
                    <a:cubicBezTo>
                      <a:pt x="21222" y="6646"/>
                      <a:pt x="20727" y="6421"/>
                      <a:pt x="20580" y="6292"/>
                    </a:cubicBezTo>
                    <a:cubicBezTo>
                      <a:pt x="20379" y="6120"/>
                      <a:pt x="19881" y="5825"/>
                      <a:pt x="19599" y="5669"/>
                    </a:cubicBezTo>
                    <a:cubicBezTo>
                      <a:pt x="18889" y="5277"/>
                      <a:pt x="18528" y="5179"/>
                      <a:pt x="17496" y="4690"/>
                    </a:cubicBezTo>
                    <a:cubicBezTo>
                      <a:pt x="17335" y="4615"/>
                      <a:pt x="16586" y="4008"/>
                      <a:pt x="15862" y="3884"/>
                    </a:cubicBezTo>
                    <a:cubicBezTo>
                      <a:pt x="15192" y="3766"/>
                      <a:pt x="13968" y="3767"/>
                      <a:pt x="13968" y="3767"/>
                    </a:cubicBezTo>
                    <a:cubicBezTo>
                      <a:pt x="14116" y="3536"/>
                      <a:pt x="13620" y="3418"/>
                      <a:pt x="13620" y="3149"/>
                    </a:cubicBezTo>
                    <a:cubicBezTo>
                      <a:pt x="13620" y="2607"/>
                      <a:pt x="15057" y="2853"/>
                      <a:pt x="13729" y="1365"/>
                    </a:cubicBezTo>
                    <a:cubicBezTo>
                      <a:pt x="13595" y="1220"/>
                      <a:pt x="13324" y="554"/>
                      <a:pt x="12426" y="334"/>
                    </a:cubicBezTo>
                    <a:cubicBezTo>
                      <a:pt x="12305" y="302"/>
                      <a:pt x="12051" y="279"/>
                      <a:pt x="11957" y="236"/>
                    </a:cubicBezTo>
                    <a:cubicBezTo>
                      <a:pt x="11796" y="172"/>
                      <a:pt x="11555" y="87"/>
                      <a:pt x="11219" y="38"/>
                    </a:cubicBezTo>
                    <a:cubicBezTo>
                      <a:pt x="11126" y="25"/>
                      <a:pt x="10968" y="9"/>
                      <a:pt x="10767" y="3"/>
                    </a:cubicBezTo>
                    <a:close/>
                    <a:moveTo>
                      <a:pt x="15514" y="5645"/>
                    </a:moveTo>
                    <a:cubicBezTo>
                      <a:pt x="15647" y="5640"/>
                      <a:pt x="15796" y="5665"/>
                      <a:pt x="15967" y="5723"/>
                    </a:cubicBezTo>
                    <a:cubicBezTo>
                      <a:pt x="16731" y="5981"/>
                      <a:pt x="18812" y="6904"/>
                      <a:pt x="18812" y="7022"/>
                    </a:cubicBezTo>
                    <a:cubicBezTo>
                      <a:pt x="18812" y="7113"/>
                      <a:pt x="18490" y="7365"/>
                      <a:pt x="17806" y="7838"/>
                    </a:cubicBezTo>
                    <a:cubicBezTo>
                      <a:pt x="17350" y="8155"/>
                      <a:pt x="16894" y="8365"/>
                      <a:pt x="16264" y="8763"/>
                    </a:cubicBezTo>
                    <a:cubicBezTo>
                      <a:pt x="16224" y="8790"/>
                      <a:pt x="15967" y="8972"/>
                      <a:pt x="15686" y="8961"/>
                    </a:cubicBezTo>
                    <a:cubicBezTo>
                      <a:pt x="15686" y="8961"/>
                      <a:pt x="15299" y="8919"/>
                      <a:pt x="14923" y="8817"/>
                    </a:cubicBezTo>
                    <a:cubicBezTo>
                      <a:pt x="14575" y="8720"/>
                      <a:pt x="14186" y="8736"/>
                      <a:pt x="14186" y="8758"/>
                    </a:cubicBezTo>
                    <a:cubicBezTo>
                      <a:pt x="14186" y="8763"/>
                      <a:pt x="13824" y="8521"/>
                      <a:pt x="13851" y="8021"/>
                    </a:cubicBezTo>
                    <a:cubicBezTo>
                      <a:pt x="13891" y="7054"/>
                      <a:pt x="14277" y="6722"/>
                      <a:pt x="14559" y="6340"/>
                    </a:cubicBezTo>
                    <a:cubicBezTo>
                      <a:pt x="14861" y="5938"/>
                      <a:pt x="15116" y="5661"/>
                      <a:pt x="15514" y="5645"/>
                    </a:cubicBezTo>
                    <a:close/>
                    <a:moveTo>
                      <a:pt x="5395" y="5887"/>
                    </a:moveTo>
                    <a:cubicBezTo>
                      <a:pt x="5545" y="5876"/>
                      <a:pt x="5689" y="5902"/>
                      <a:pt x="5722" y="6028"/>
                    </a:cubicBezTo>
                    <a:cubicBezTo>
                      <a:pt x="5749" y="6120"/>
                      <a:pt x="5832" y="6280"/>
                      <a:pt x="5886" y="6414"/>
                    </a:cubicBezTo>
                    <a:cubicBezTo>
                      <a:pt x="6060" y="6844"/>
                      <a:pt x="6366" y="6931"/>
                      <a:pt x="6393" y="7210"/>
                    </a:cubicBezTo>
                    <a:cubicBezTo>
                      <a:pt x="6527" y="8430"/>
                      <a:pt x="5806" y="8382"/>
                      <a:pt x="5404" y="8919"/>
                    </a:cubicBezTo>
                    <a:cubicBezTo>
                      <a:pt x="5337" y="8903"/>
                      <a:pt x="4707" y="8988"/>
                      <a:pt x="4130" y="9095"/>
                    </a:cubicBezTo>
                    <a:cubicBezTo>
                      <a:pt x="3419" y="8778"/>
                      <a:pt x="3068" y="7651"/>
                      <a:pt x="2559" y="7281"/>
                    </a:cubicBezTo>
                    <a:cubicBezTo>
                      <a:pt x="2291" y="7082"/>
                      <a:pt x="3164" y="6834"/>
                      <a:pt x="3807" y="6544"/>
                    </a:cubicBezTo>
                    <a:cubicBezTo>
                      <a:pt x="4304" y="6323"/>
                      <a:pt x="4516" y="6228"/>
                      <a:pt x="5052" y="5964"/>
                    </a:cubicBezTo>
                    <a:cubicBezTo>
                      <a:pt x="5092" y="5946"/>
                      <a:pt x="5246" y="5898"/>
                      <a:pt x="5395" y="5887"/>
                    </a:cubicBezTo>
                    <a:close/>
                  </a:path>
                </a:pathLst>
              </a:custGeom>
              <a:solidFill>
                <a:schemeClr val="tx1"/>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3600"/>
              </a:p>
            </p:txBody>
          </p:sp>
          <p:sp>
            <p:nvSpPr>
              <p:cNvPr id="37" name="School">
                <a:extLst>
                  <a:ext uri="{FF2B5EF4-FFF2-40B4-BE49-F238E27FC236}">
                    <a16:creationId xmlns:a16="http://schemas.microsoft.com/office/drawing/2014/main" id="{2974EB33-33F7-6B45-98F4-03F819FB9349}"/>
                  </a:ext>
                </a:extLst>
              </p:cNvPr>
              <p:cNvSpPr/>
              <p:nvPr/>
            </p:nvSpPr>
            <p:spPr>
              <a:xfrm>
                <a:off x="1650990" y="0"/>
                <a:ext cx="3599963" cy="3370291"/>
              </a:xfrm>
              <a:custGeom>
                <a:avLst/>
                <a:gdLst/>
                <a:ahLst/>
                <a:cxnLst>
                  <a:cxn ang="0">
                    <a:pos x="wd2" y="hd2"/>
                  </a:cxn>
                  <a:cxn ang="5400000">
                    <a:pos x="wd2" y="hd2"/>
                  </a:cxn>
                  <a:cxn ang="10800000">
                    <a:pos x="wd2" y="hd2"/>
                  </a:cxn>
                  <a:cxn ang="16200000">
                    <a:pos x="wd2" y="hd2"/>
                  </a:cxn>
                </a:cxnLst>
                <a:rect l="0" t="0" r="r" b="b"/>
                <a:pathLst>
                  <a:path w="21600" h="21594" extrusionOk="0">
                    <a:moveTo>
                      <a:pt x="11838" y="1"/>
                    </a:moveTo>
                    <a:cubicBezTo>
                      <a:pt x="11451" y="20"/>
                      <a:pt x="11064" y="444"/>
                      <a:pt x="10677" y="58"/>
                    </a:cubicBezTo>
                    <a:cubicBezTo>
                      <a:pt x="10677" y="193"/>
                      <a:pt x="10677" y="375"/>
                      <a:pt x="10677" y="559"/>
                    </a:cubicBezTo>
                    <a:lnTo>
                      <a:pt x="10677" y="1177"/>
                    </a:lnTo>
                    <a:lnTo>
                      <a:pt x="10677" y="2404"/>
                    </a:lnTo>
                    <a:lnTo>
                      <a:pt x="7941" y="3999"/>
                    </a:lnTo>
                    <a:lnTo>
                      <a:pt x="5624" y="3999"/>
                    </a:lnTo>
                    <a:lnTo>
                      <a:pt x="5624" y="5805"/>
                    </a:lnTo>
                    <a:lnTo>
                      <a:pt x="0" y="5805"/>
                    </a:lnTo>
                    <a:lnTo>
                      <a:pt x="0" y="7219"/>
                    </a:lnTo>
                    <a:lnTo>
                      <a:pt x="21600" y="7219"/>
                    </a:lnTo>
                    <a:lnTo>
                      <a:pt x="21600" y="5805"/>
                    </a:lnTo>
                    <a:lnTo>
                      <a:pt x="15976" y="5805"/>
                    </a:lnTo>
                    <a:lnTo>
                      <a:pt x="15976" y="3999"/>
                    </a:lnTo>
                    <a:lnTo>
                      <a:pt x="13660" y="3999"/>
                    </a:lnTo>
                    <a:lnTo>
                      <a:pt x="10925" y="2404"/>
                    </a:lnTo>
                    <a:lnTo>
                      <a:pt x="10925" y="1325"/>
                    </a:lnTo>
                    <a:cubicBezTo>
                      <a:pt x="11358" y="1431"/>
                      <a:pt x="11792" y="847"/>
                      <a:pt x="12226" y="1278"/>
                    </a:cubicBezTo>
                    <a:cubicBezTo>
                      <a:pt x="12226" y="979"/>
                      <a:pt x="12226" y="460"/>
                      <a:pt x="12226" y="161"/>
                    </a:cubicBezTo>
                    <a:cubicBezTo>
                      <a:pt x="12097" y="32"/>
                      <a:pt x="11967" y="-6"/>
                      <a:pt x="11838" y="1"/>
                    </a:cubicBezTo>
                    <a:close/>
                    <a:moveTo>
                      <a:pt x="10800" y="3999"/>
                    </a:moveTo>
                    <a:cubicBezTo>
                      <a:pt x="11375" y="3999"/>
                      <a:pt x="11841" y="4497"/>
                      <a:pt x="11841" y="5111"/>
                    </a:cubicBezTo>
                    <a:cubicBezTo>
                      <a:pt x="11841" y="5725"/>
                      <a:pt x="11375" y="6223"/>
                      <a:pt x="10800" y="6223"/>
                    </a:cubicBezTo>
                    <a:cubicBezTo>
                      <a:pt x="10225" y="6223"/>
                      <a:pt x="9760" y="5725"/>
                      <a:pt x="9760" y="5111"/>
                    </a:cubicBezTo>
                    <a:cubicBezTo>
                      <a:pt x="9760" y="4497"/>
                      <a:pt x="10225" y="3999"/>
                      <a:pt x="10800" y="3999"/>
                    </a:cubicBezTo>
                    <a:close/>
                    <a:moveTo>
                      <a:pt x="494" y="7753"/>
                    </a:moveTo>
                    <a:lnTo>
                      <a:pt x="494" y="21594"/>
                    </a:lnTo>
                    <a:lnTo>
                      <a:pt x="7305" y="21594"/>
                    </a:lnTo>
                    <a:lnTo>
                      <a:pt x="7305" y="20913"/>
                    </a:lnTo>
                    <a:lnTo>
                      <a:pt x="8005" y="20913"/>
                    </a:lnTo>
                    <a:lnTo>
                      <a:pt x="8005" y="20205"/>
                    </a:lnTo>
                    <a:lnTo>
                      <a:pt x="8704" y="20205"/>
                    </a:lnTo>
                    <a:lnTo>
                      <a:pt x="8704" y="19498"/>
                    </a:lnTo>
                    <a:lnTo>
                      <a:pt x="9200" y="19498"/>
                    </a:lnTo>
                    <a:lnTo>
                      <a:pt x="9200" y="16916"/>
                    </a:lnTo>
                    <a:lnTo>
                      <a:pt x="8461" y="16916"/>
                    </a:lnTo>
                    <a:lnTo>
                      <a:pt x="10786" y="15561"/>
                    </a:lnTo>
                    <a:lnTo>
                      <a:pt x="13110" y="16916"/>
                    </a:lnTo>
                    <a:lnTo>
                      <a:pt x="12401" y="16916"/>
                    </a:lnTo>
                    <a:lnTo>
                      <a:pt x="12401" y="19498"/>
                    </a:lnTo>
                    <a:lnTo>
                      <a:pt x="12898" y="19498"/>
                    </a:lnTo>
                    <a:lnTo>
                      <a:pt x="12898" y="20205"/>
                    </a:lnTo>
                    <a:lnTo>
                      <a:pt x="13596" y="20205"/>
                    </a:lnTo>
                    <a:lnTo>
                      <a:pt x="13596" y="20913"/>
                    </a:lnTo>
                    <a:lnTo>
                      <a:pt x="14295" y="20913"/>
                    </a:lnTo>
                    <a:lnTo>
                      <a:pt x="14295" y="21594"/>
                    </a:lnTo>
                    <a:lnTo>
                      <a:pt x="21107" y="21594"/>
                    </a:lnTo>
                    <a:lnTo>
                      <a:pt x="21107" y="7753"/>
                    </a:lnTo>
                    <a:lnTo>
                      <a:pt x="494" y="7753"/>
                    </a:lnTo>
                    <a:close/>
                    <a:moveTo>
                      <a:pt x="1801" y="9133"/>
                    </a:moveTo>
                    <a:lnTo>
                      <a:pt x="4293" y="9133"/>
                    </a:lnTo>
                    <a:lnTo>
                      <a:pt x="4293" y="11148"/>
                    </a:lnTo>
                    <a:lnTo>
                      <a:pt x="1801" y="11148"/>
                    </a:lnTo>
                    <a:lnTo>
                      <a:pt x="1801" y="9133"/>
                    </a:lnTo>
                    <a:close/>
                    <a:moveTo>
                      <a:pt x="5670" y="9133"/>
                    </a:moveTo>
                    <a:lnTo>
                      <a:pt x="8162" y="9133"/>
                    </a:lnTo>
                    <a:lnTo>
                      <a:pt x="8162" y="11148"/>
                    </a:lnTo>
                    <a:lnTo>
                      <a:pt x="5670" y="11148"/>
                    </a:lnTo>
                    <a:lnTo>
                      <a:pt x="5670" y="9133"/>
                    </a:lnTo>
                    <a:close/>
                    <a:moveTo>
                      <a:pt x="9539" y="9133"/>
                    </a:moveTo>
                    <a:lnTo>
                      <a:pt x="12032" y="9133"/>
                    </a:lnTo>
                    <a:lnTo>
                      <a:pt x="12032" y="11148"/>
                    </a:lnTo>
                    <a:lnTo>
                      <a:pt x="9539" y="11148"/>
                    </a:lnTo>
                    <a:lnTo>
                      <a:pt x="9539" y="9133"/>
                    </a:lnTo>
                    <a:close/>
                    <a:moveTo>
                      <a:pt x="13411" y="9133"/>
                    </a:moveTo>
                    <a:lnTo>
                      <a:pt x="15901" y="9133"/>
                    </a:lnTo>
                    <a:lnTo>
                      <a:pt x="15901" y="11148"/>
                    </a:lnTo>
                    <a:lnTo>
                      <a:pt x="13411" y="11148"/>
                    </a:lnTo>
                    <a:lnTo>
                      <a:pt x="13411" y="9133"/>
                    </a:lnTo>
                    <a:close/>
                    <a:moveTo>
                      <a:pt x="17280" y="9133"/>
                    </a:moveTo>
                    <a:lnTo>
                      <a:pt x="19771" y="9133"/>
                    </a:lnTo>
                    <a:lnTo>
                      <a:pt x="19771" y="11148"/>
                    </a:lnTo>
                    <a:lnTo>
                      <a:pt x="17280" y="11148"/>
                    </a:lnTo>
                    <a:lnTo>
                      <a:pt x="17280" y="9133"/>
                    </a:lnTo>
                    <a:close/>
                    <a:moveTo>
                      <a:pt x="1801" y="13025"/>
                    </a:moveTo>
                    <a:lnTo>
                      <a:pt x="4293" y="13025"/>
                    </a:lnTo>
                    <a:lnTo>
                      <a:pt x="4293" y="15040"/>
                    </a:lnTo>
                    <a:lnTo>
                      <a:pt x="1801" y="15040"/>
                    </a:lnTo>
                    <a:lnTo>
                      <a:pt x="1801" y="13025"/>
                    </a:lnTo>
                    <a:close/>
                    <a:moveTo>
                      <a:pt x="5670" y="13025"/>
                    </a:moveTo>
                    <a:lnTo>
                      <a:pt x="8162" y="13025"/>
                    </a:lnTo>
                    <a:lnTo>
                      <a:pt x="8162" y="15040"/>
                    </a:lnTo>
                    <a:lnTo>
                      <a:pt x="5670" y="15040"/>
                    </a:lnTo>
                    <a:lnTo>
                      <a:pt x="5670" y="13025"/>
                    </a:lnTo>
                    <a:close/>
                    <a:moveTo>
                      <a:pt x="9539" y="13025"/>
                    </a:moveTo>
                    <a:lnTo>
                      <a:pt x="12032" y="13025"/>
                    </a:lnTo>
                    <a:lnTo>
                      <a:pt x="12032" y="15040"/>
                    </a:lnTo>
                    <a:lnTo>
                      <a:pt x="9539" y="15040"/>
                    </a:lnTo>
                    <a:lnTo>
                      <a:pt x="9539" y="13025"/>
                    </a:lnTo>
                    <a:close/>
                    <a:moveTo>
                      <a:pt x="13411" y="13025"/>
                    </a:moveTo>
                    <a:lnTo>
                      <a:pt x="15901" y="13025"/>
                    </a:lnTo>
                    <a:lnTo>
                      <a:pt x="15901" y="15040"/>
                    </a:lnTo>
                    <a:lnTo>
                      <a:pt x="13411" y="15040"/>
                    </a:lnTo>
                    <a:lnTo>
                      <a:pt x="13411" y="13025"/>
                    </a:lnTo>
                    <a:close/>
                    <a:moveTo>
                      <a:pt x="17280" y="13025"/>
                    </a:moveTo>
                    <a:lnTo>
                      <a:pt x="19771" y="13025"/>
                    </a:lnTo>
                    <a:lnTo>
                      <a:pt x="19771" y="15040"/>
                    </a:lnTo>
                    <a:lnTo>
                      <a:pt x="17280" y="15040"/>
                    </a:lnTo>
                    <a:lnTo>
                      <a:pt x="17280" y="13025"/>
                    </a:lnTo>
                    <a:close/>
                    <a:moveTo>
                      <a:pt x="1801" y="16916"/>
                    </a:moveTo>
                    <a:lnTo>
                      <a:pt x="4293" y="16916"/>
                    </a:lnTo>
                    <a:lnTo>
                      <a:pt x="4293" y="18931"/>
                    </a:lnTo>
                    <a:lnTo>
                      <a:pt x="1801" y="18931"/>
                    </a:lnTo>
                    <a:lnTo>
                      <a:pt x="1801" y="16916"/>
                    </a:lnTo>
                    <a:close/>
                    <a:moveTo>
                      <a:pt x="5670" y="16916"/>
                    </a:moveTo>
                    <a:lnTo>
                      <a:pt x="8162" y="16916"/>
                    </a:lnTo>
                    <a:lnTo>
                      <a:pt x="8162" y="18931"/>
                    </a:lnTo>
                    <a:lnTo>
                      <a:pt x="5670" y="18931"/>
                    </a:lnTo>
                    <a:lnTo>
                      <a:pt x="5670" y="16916"/>
                    </a:lnTo>
                    <a:close/>
                    <a:moveTo>
                      <a:pt x="9733" y="16916"/>
                    </a:moveTo>
                    <a:lnTo>
                      <a:pt x="9733" y="19498"/>
                    </a:lnTo>
                    <a:lnTo>
                      <a:pt x="11868" y="19498"/>
                    </a:lnTo>
                    <a:lnTo>
                      <a:pt x="11868" y="16916"/>
                    </a:lnTo>
                    <a:lnTo>
                      <a:pt x="9733" y="16916"/>
                    </a:lnTo>
                    <a:close/>
                    <a:moveTo>
                      <a:pt x="13411" y="16916"/>
                    </a:moveTo>
                    <a:lnTo>
                      <a:pt x="15901" y="16916"/>
                    </a:lnTo>
                    <a:lnTo>
                      <a:pt x="15901" y="18931"/>
                    </a:lnTo>
                    <a:lnTo>
                      <a:pt x="13411" y="18931"/>
                    </a:lnTo>
                    <a:lnTo>
                      <a:pt x="13411" y="16916"/>
                    </a:lnTo>
                    <a:close/>
                    <a:moveTo>
                      <a:pt x="17280" y="16916"/>
                    </a:moveTo>
                    <a:lnTo>
                      <a:pt x="19771" y="16916"/>
                    </a:lnTo>
                    <a:lnTo>
                      <a:pt x="19771" y="18931"/>
                    </a:lnTo>
                    <a:lnTo>
                      <a:pt x="17280" y="18931"/>
                    </a:lnTo>
                    <a:lnTo>
                      <a:pt x="17280" y="16916"/>
                    </a:lnTo>
                    <a:close/>
                  </a:path>
                </a:pathLst>
              </a:custGeom>
              <a:solidFill>
                <a:schemeClr val="tx1"/>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3600"/>
              </a:p>
            </p:txBody>
          </p:sp>
        </p:grpSp>
        <p:sp>
          <p:nvSpPr>
            <p:cNvPr id="34" name="Tekstvak 33">
              <a:extLst>
                <a:ext uri="{FF2B5EF4-FFF2-40B4-BE49-F238E27FC236}">
                  <a16:creationId xmlns:a16="http://schemas.microsoft.com/office/drawing/2014/main" id="{A1987410-307F-7B43-A21D-335FFDB3C02F}"/>
                </a:ext>
              </a:extLst>
            </p:cNvPr>
            <p:cNvSpPr txBox="1"/>
            <p:nvPr/>
          </p:nvSpPr>
          <p:spPr>
            <a:xfrm>
              <a:off x="2538385" y="6264771"/>
              <a:ext cx="2351675" cy="358088"/>
            </a:xfrm>
            <a:prstGeom prst="rect">
              <a:avLst/>
            </a:prstGeom>
            <a:noFill/>
          </p:spPr>
          <p:txBody>
            <a:bodyPr wrap="none" rtlCol="0">
              <a:spAutoFit/>
            </a:bodyPr>
            <a:lstStyle/>
            <a:p>
              <a:pPr algn="ctr"/>
              <a:r>
                <a:rPr lang="en-GB" sz="2000" b="1" dirty="0">
                  <a:latin typeface="Verdana" panose="020B0604030504040204" pitchFamily="34" charset="0"/>
                  <a:ea typeface="Verdana" panose="020B0604030504040204" pitchFamily="34" charset="0"/>
                  <a:cs typeface="Verdana" panose="020B0604030504040204" pitchFamily="34" charset="0"/>
                </a:rPr>
                <a:t>COLLABORATION</a:t>
              </a:r>
            </a:p>
          </p:txBody>
        </p:sp>
      </p:grpSp>
      <p:grpSp>
        <p:nvGrpSpPr>
          <p:cNvPr id="38" name="Groep 37">
            <a:extLst>
              <a:ext uri="{FF2B5EF4-FFF2-40B4-BE49-F238E27FC236}">
                <a16:creationId xmlns:a16="http://schemas.microsoft.com/office/drawing/2014/main" id="{54A849CA-CB8E-8343-8E89-ECCF9BE59D94}"/>
              </a:ext>
            </a:extLst>
          </p:cNvPr>
          <p:cNvGrpSpPr/>
          <p:nvPr/>
        </p:nvGrpSpPr>
        <p:grpSpPr>
          <a:xfrm>
            <a:off x="8052727" y="8016174"/>
            <a:ext cx="1874231" cy="1778296"/>
            <a:chOff x="6729648" y="6264771"/>
            <a:chExt cx="1677390" cy="1591531"/>
          </a:xfrm>
        </p:grpSpPr>
        <p:sp>
          <p:nvSpPr>
            <p:cNvPr id="39" name="Wereld">
              <a:extLst>
                <a:ext uri="{FF2B5EF4-FFF2-40B4-BE49-F238E27FC236}">
                  <a16:creationId xmlns:a16="http://schemas.microsoft.com/office/drawing/2014/main" id="{BEA650A1-935B-0442-952E-3CD0E2FF19CC}"/>
                </a:ext>
              </a:extLst>
            </p:cNvPr>
            <p:cNvSpPr/>
            <p:nvPr/>
          </p:nvSpPr>
          <p:spPr>
            <a:xfrm>
              <a:off x="7037265" y="6794150"/>
              <a:ext cx="1062151" cy="106215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moveTo>
                    <a:pt x="11993" y="938"/>
                  </a:moveTo>
                  <a:cubicBezTo>
                    <a:pt x="14122" y="1194"/>
                    <a:pt x="16044" y="2125"/>
                    <a:pt x="17542" y="3512"/>
                  </a:cubicBezTo>
                  <a:cubicBezTo>
                    <a:pt x="16898" y="4108"/>
                    <a:pt x="16188" y="4611"/>
                    <a:pt x="15429" y="5012"/>
                  </a:cubicBezTo>
                  <a:cubicBezTo>
                    <a:pt x="15343" y="4850"/>
                    <a:pt x="15255" y="4689"/>
                    <a:pt x="15162" y="4531"/>
                  </a:cubicBezTo>
                  <a:cubicBezTo>
                    <a:pt x="14347" y="3140"/>
                    <a:pt x="13267" y="1918"/>
                    <a:pt x="11993" y="938"/>
                  </a:cubicBezTo>
                  <a:close/>
                  <a:moveTo>
                    <a:pt x="9560" y="943"/>
                  </a:moveTo>
                  <a:cubicBezTo>
                    <a:pt x="8289" y="1922"/>
                    <a:pt x="7211" y="3142"/>
                    <a:pt x="6397" y="4531"/>
                  </a:cubicBezTo>
                  <a:cubicBezTo>
                    <a:pt x="6308" y="4684"/>
                    <a:pt x="6222" y="4839"/>
                    <a:pt x="6139" y="4995"/>
                  </a:cubicBezTo>
                  <a:cubicBezTo>
                    <a:pt x="5392" y="4597"/>
                    <a:pt x="4693" y="4100"/>
                    <a:pt x="4058" y="3512"/>
                  </a:cubicBezTo>
                  <a:cubicBezTo>
                    <a:pt x="5545" y="2136"/>
                    <a:pt x="7450" y="1207"/>
                    <a:pt x="9560" y="943"/>
                  </a:cubicBezTo>
                  <a:close/>
                  <a:moveTo>
                    <a:pt x="10366" y="1421"/>
                  </a:moveTo>
                  <a:lnTo>
                    <a:pt x="10366" y="6141"/>
                  </a:lnTo>
                  <a:cubicBezTo>
                    <a:pt x="9165" y="6090"/>
                    <a:pt x="8002" y="5827"/>
                    <a:pt x="6920" y="5368"/>
                  </a:cubicBezTo>
                  <a:cubicBezTo>
                    <a:pt x="6992" y="5234"/>
                    <a:pt x="7066" y="5100"/>
                    <a:pt x="7143" y="4968"/>
                  </a:cubicBezTo>
                  <a:cubicBezTo>
                    <a:pt x="7960" y="3575"/>
                    <a:pt x="9062" y="2365"/>
                    <a:pt x="10366" y="1421"/>
                  </a:cubicBezTo>
                  <a:close/>
                  <a:moveTo>
                    <a:pt x="11234" y="1451"/>
                  </a:moveTo>
                  <a:cubicBezTo>
                    <a:pt x="12520" y="2391"/>
                    <a:pt x="13607" y="3589"/>
                    <a:pt x="14415" y="4968"/>
                  </a:cubicBezTo>
                  <a:cubicBezTo>
                    <a:pt x="14495" y="5104"/>
                    <a:pt x="14572" y="5244"/>
                    <a:pt x="14646" y="5383"/>
                  </a:cubicBezTo>
                  <a:cubicBezTo>
                    <a:pt x="13574" y="5833"/>
                    <a:pt x="12424" y="6090"/>
                    <a:pt x="11234" y="6141"/>
                  </a:cubicBezTo>
                  <a:lnTo>
                    <a:pt x="11234" y="1451"/>
                  </a:lnTo>
                  <a:close/>
                  <a:moveTo>
                    <a:pt x="3448" y="4128"/>
                  </a:moveTo>
                  <a:cubicBezTo>
                    <a:pt x="4152" y="4783"/>
                    <a:pt x="4928" y="5335"/>
                    <a:pt x="5759" y="5775"/>
                  </a:cubicBezTo>
                  <a:cubicBezTo>
                    <a:pt x="5120" y="7219"/>
                    <a:pt x="4759" y="8779"/>
                    <a:pt x="4701" y="10368"/>
                  </a:cubicBezTo>
                  <a:lnTo>
                    <a:pt x="876" y="10368"/>
                  </a:lnTo>
                  <a:cubicBezTo>
                    <a:pt x="979" y="7972"/>
                    <a:pt x="1935" y="5793"/>
                    <a:pt x="3448" y="4128"/>
                  </a:cubicBezTo>
                  <a:close/>
                  <a:moveTo>
                    <a:pt x="18152" y="4128"/>
                  </a:moveTo>
                  <a:cubicBezTo>
                    <a:pt x="19665" y="5793"/>
                    <a:pt x="20621" y="7972"/>
                    <a:pt x="20724" y="10368"/>
                  </a:cubicBezTo>
                  <a:lnTo>
                    <a:pt x="16858" y="10368"/>
                  </a:lnTo>
                  <a:cubicBezTo>
                    <a:pt x="16800" y="8785"/>
                    <a:pt x="16441" y="7231"/>
                    <a:pt x="15807" y="5792"/>
                  </a:cubicBezTo>
                  <a:cubicBezTo>
                    <a:pt x="16650" y="5349"/>
                    <a:pt x="17439" y="4792"/>
                    <a:pt x="18152" y="4128"/>
                  </a:cubicBezTo>
                  <a:close/>
                  <a:moveTo>
                    <a:pt x="6541" y="6148"/>
                  </a:moveTo>
                  <a:cubicBezTo>
                    <a:pt x="7739" y="6662"/>
                    <a:pt x="9031" y="6956"/>
                    <a:pt x="10366" y="7008"/>
                  </a:cubicBezTo>
                  <a:lnTo>
                    <a:pt x="10366" y="10368"/>
                  </a:lnTo>
                  <a:lnTo>
                    <a:pt x="5569" y="10368"/>
                  </a:lnTo>
                  <a:cubicBezTo>
                    <a:pt x="5626" y="8908"/>
                    <a:pt x="5956" y="7475"/>
                    <a:pt x="6541" y="6148"/>
                  </a:cubicBezTo>
                  <a:close/>
                  <a:moveTo>
                    <a:pt x="15024" y="6163"/>
                  </a:moveTo>
                  <a:cubicBezTo>
                    <a:pt x="15604" y="7486"/>
                    <a:pt x="15934" y="8914"/>
                    <a:pt x="15991" y="10368"/>
                  </a:cubicBezTo>
                  <a:lnTo>
                    <a:pt x="11234" y="10368"/>
                  </a:lnTo>
                  <a:lnTo>
                    <a:pt x="11234" y="7008"/>
                  </a:lnTo>
                  <a:cubicBezTo>
                    <a:pt x="12557" y="6956"/>
                    <a:pt x="13835" y="6668"/>
                    <a:pt x="15024" y="6163"/>
                  </a:cubicBezTo>
                  <a:close/>
                  <a:moveTo>
                    <a:pt x="876" y="11234"/>
                  </a:moveTo>
                  <a:lnTo>
                    <a:pt x="4700" y="11234"/>
                  </a:lnTo>
                  <a:cubicBezTo>
                    <a:pt x="4753" y="12849"/>
                    <a:pt x="5119" y="14437"/>
                    <a:pt x="5773" y="15903"/>
                  </a:cubicBezTo>
                  <a:cubicBezTo>
                    <a:pt x="4953" y="16335"/>
                    <a:pt x="4185" y="16876"/>
                    <a:pt x="3488" y="17518"/>
                  </a:cubicBezTo>
                  <a:cubicBezTo>
                    <a:pt x="1952" y="15847"/>
                    <a:pt x="980" y="13652"/>
                    <a:pt x="876" y="11234"/>
                  </a:cubicBezTo>
                  <a:close/>
                  <a:moveTo>
                    <a:pt x="5567" y="11234"/>
                  </a:moveTo>
                  <a:lnTo>
                    <a:pt x="10366" y="11234"/>
                  </a:lnTo>
                  <a:lnTo>
                    <a:pt x="10366" y="14676"/>
                  </a:lnTo>
                  <a:cubicBezTo>
                    <a:pt x="9036" y="14728"/>
                    <a:pt x="7749" y="15021"/>
                    <a:pt x="6554" y="15532"/>
                  </a:cubicBezTo>
                  <a:cubicBezTo>
                    <a:pt x="5955" y="14182"/>
                    <a:pt x="5619" y="12720"/>
                    <a:pt x="5567" y="11234"/>
                  </a:cubicBezTo>
                  <a:close/>
                  <a:moveTo>
                    <a:pt x="11234" y="11234"/>
                  </a:moveTo>
                  <a:lnTo>
                    <a:pt x="15992" y="11234"/>
                  </a:lnTo>
                  <a:cubicBezTo>
                    <a:pt x="15940" y="12714"/>
                    <a:pt x="15605" y="14169"/>
                    <a:pt x="15010" y="15515"/>
                  </a:cubicBezTo>
                  <a:cubicBezTo>
                    <a:pt x="13825" y="15013"/>
                    <a:pt x="12552" y="14728"/>
                    <a:pt x="11234" y="14676"/>
                  </a:cubicBezTo>
                  <a:lnTo>
                    <a:pt x="11234" y="11234"/>
                  </a:lnTo>
                  <a:close/>
                  <a:moveTo>
                    <a:pt x="16860" y="11234"/>
                  </a:moveTo>
                  <a:lnTo>
                    <a:pt x="20724" y="11234"/>
                  </a:lnTo>
                  <a:cubicBezTo>
                    <a:pt x="20620" y="13652"/>
                    <a:pt x="19648" y="15847"/>
                    <a:pt x="18112" y="17518"/>
                  </a:cubicBezTo>
                  <a:cubicBezTo>
                    <a:pt x="17406" y="16867"/>
                    <a:pt x="16627" y="16321"/>
                    <a:pt x="15795" y="15886"/>
                  </a:cubicBezTo>
                  <a:cubicBezTo>
                    <a:pt x="16444" y="14425"/>
                    <a:pt x="16807" y="12842"/>
                    <a:pt x="16860" y="11234"/>
                  </a:cubicBezTo>
                  <a:close/>
                  <a:moveTo>
                    <a:pt x="10366" y="15544"/>
                  </a:moveTo>
                  <a:lnTo>
                    <a:pt x="10366" y="20226"/>
                  </a:lnTo>
                  <a:cubicBezTo>
                    <a:pt x="9026" y="19256"/>
                    <a:pt x="7899" y="18005"/>
                    <a:pt x="7077" y="16566"/>
                  </a:cubicBezTo>
                  <a:cubicBezTo>
                    <a:pt x="7029" y="16481"/>
                    <a:pt x="6982" y="16396"/>
                    <a:pt x="6936" y="16310"/>
                  </a:cubicBezTo>
                  <a:cubicBezTo>
                    <a:pt x="8013" y="15855"/>
                    <a:pt x="9170" y="15594"/>
                    <a:pt x="10366" y="15544"/>
                  </a:cubicBezTo>
                  <a:close/>
                  <a:moveTo>
                    <a:pt x="11234" y="15544"/>
                  </a:moveTo>
                  <a:cubicBezTo>
                    <a:pt x="12418" y="15594"/>
                    <a:pt x="13563" y="15849"/>
                    <a:pt x="14631" y="16295"/>
                  </a:cubicBezTo>
                  <a:cubicBezTo>
                    <a:pt x="14582" y="16386"/>
                    <a:pt x="14532" y="16476"/>
                    <a:pt x="14480" y="16566"/>
                  </a:cubicBezTo>
                  <a:cubicBezTo>
                    <a:pt x="13667" y="17990"/>
                    <a:pt x="12556" y="19230"/>
                    <a:pt x="11234" y="20196"/>
                  </a:cubicBezTo>
                  <a:lnTo>
                    <a:pt x="11234" y="15544"/>
                  </a:lnTo>
                  <a:close/>
                  <a:moveTo>
                    <a:pt x="15415" y="16666"/>
                  </a:moveTo>
                  <a:cubicBezTo>
                    <a:pt x="16162" y="17059"/>
                    <a:pt x="16861" y="17548"/>
                    <a:pt x="17498" y="18131"/>
                  </a:cubicBezTo>
                  <a:cubicBezTo>
                    <a:pt x="16023" y="19479"/>
                    <a:pt x="14143" y="20390"/>
                    <a:pt x="12062" y="20655"/>
                  </a:cubicBezTo>
                  <a:cubicBezTo>
                    <a:pt x="13343" y="19655"/>
                    <a:pt x="14426" y="18410"/>
                    <a:pt x="15233" y="16997"/>
                  </a:cubicBezTo>
                  <a:cubicBezTo>
                    <a:pt x="15295" y="16887"/>
                    <a:pt x="15356" y="16777"/>
                    <a:pt x="15415" y="16666"/>
                  </a:cubicBezTo>
                  <a:close/>
                  <a:moveTo>
                    <a:pt x="6153" y="16683"/>
                  </a:moveTo>
                  <a:cubicBezTo>
                    <a:pt x="6209" y="16788"/>
                    <a:pt x="6267" y="16893"/>
                    <a:pt x="6326" y="16997"/>
                  </a:cubicBezTo>
                  <a:cubicBezTo>
                    <a:pt x="7132" y="18407"/>
                    <a:pt x="8212" y="19649"/>
                    <a:pt x="9489" y="20648"/>
                  </a:cubicBezTo>
                  <a:cubicBezTo>
                    <a:pt x="7428" y="20375"/>
                    <a:pt x="5565" y="19468"/>
                    <a:pt x="4102" y="18131"/>
                  </a:cubicBezTo>
                  <a:cubicBezTo>
                    <a:pt x="4730" y="17557"/>
                    <a:pt x="5418" y="17073"/>
                    <a:pt x="6153" y="16683"/>
                  </a:cubicBezTo>
                  <a:close/>
                </a:path>
              </a:pathLst>
            </a:custGeom>
            <a:solidFill>
              <a:schemeClr val="tx1"/>
            </a:solidFill>
            <a:ln w="12700">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sz="3600"/>
            </a:p>
          </p:txBody>
        </p:sp>
        <p:sp>
          <p:nvSpPr>
            <p:cNvPr id="40" name="Tekstvak 39">
              <a:extLst>
                <a:ext uri="{FF2B5EF4-FFF2-40B4-BE49-F238E27FC236}">
                  <a16:creationId xmlns:a16="http://schemas.microsoft.com/office/drawing/2014/main" id="{978C045A-D7C8-F941-903E-4A1CE54A4E62}"/>
                </a:ext>
              </a:extLst>
            </p:cNvPr>
            <p:cNvSpPr txBox="1"/>
            <p:nvPr/>
          </p:nvSpPr>
          <p:spPr>
            <a:xfrm>
              <a:off x="6729648" y="6264771"/>
              <a:ext cx="1677390" cy="358089"/>
            </a:xfrm>
            <a:prstGeom prst="rect">
              <a:avLst/>
            </a:prstGeom>
            <a:noFill/>
          </p:spPr>
          <p:txBody>
            <a:bodyPr wrap="none" rtlCol="0">
              <a:spAutoFit/>
            </a:bodyPr>
            <a:lstStyle/>
            <a:p>
              <a:pPr algn="ctr"/>
              <a:r>
                <a:rPr lang="en-GB" sz="2000" b="1" dirty="0">
                  <a:latin typeface="Verdana" panose="020B0604030504040204" pitchFamily="34" charset="0"/>
                  <a:ea typeface="Verdana" panose="020B0604030504040204" pitchFamily="34" charset="0"/>
                  <a:cs typeface="Verdana" panose="020B0604030504040204" pitchFamily="34" charset="0"/>
                </a:rPr>
                <a:t>GEOGRAPHY</a:t>
              </a:r>
            </a:p>
          </p:txBody>
        </p:sp>
      </p:grpSp>
      <p:grpSp>
        <p:nvGrpSpPr>
          <p:cNvPr id="41" name="Groep 40">
            <a:extLst>
              <a:ext uri="{FF2B5EF4-FFF2-40B4-BE49-F238E27FC236}">
                <a16:creationId xmlns:a16="http://schemas.microsoft.com/office/drawing/2014/main" id="{3E7F419D-8BDF-1C48-88B7-A639771D3198}"/>
              </a:ext>
            </a:extLst>
          </p:cNvPr>
          <p:cNvGrpSpPr/>
          <p:nvPr/>
        </p:nvGrpSpPr>
        <p:grpSpPr>
          <a:xfrm>
            <a:off x="14444882" y="8016174"/>
            <a:ext cx="1178970" cy="1774015"/>
            <a:chOff x="10761117" y="6264771"/>
            <a:chExt cx="1055149" cy="1587699"/>
          </a:xfrm>
        </p:grpSpPr>
        <p:sp>
          <p:nvSpPr>
            <p:cNvPr id="42" name="Munten">
              <a:extLst>
                <a:ext uri="{FF2B5EF4-FFF2-40B4-BE49-F238E27FC236}">
                  <a16:creationId xmlns:a16="http://schemas.microsoft.com/office/drawing/2014/main" id="{7000DCDB-E8C1-A843-9D2B-A716431B8059}"/>
                </a:ext>
              </a:extLst>
            </p:cNvPr>
            <p:cNvSpPr/>
            <p:nvPr/>
          </p:nvSpPr>
          <p:spPr>
            <a:xfrm>
              <a:off x="10761117" y="6794150"/>
              <a:ext cx="1055149" cy="1058320"/>
            </a:xfrm>
            <a:custGeom>
              <a:avLst/>
              <a:gdLst/>
              <a:ahLst/>
              <a:cxnLst>
                <a:cxn ang="0">
                  <a:pos x="wd2" y="hd2"/>
                </a:cxn>
                <a:cxn ang="5400000">
                  <a:pos x="wd2" y="hd2"/>
                </a:cxn>
                <a:cxn ang="10800000">
                  <a:pos x="wd2" y="hd2"/>
                </a:cxn>
                <a:cxn ang="16200000">
                  <a:pos x="wd2" y="hd2"/>
                </a:cxn>
              </a:cxnLst>
              <a:rect l="0" t="0" r="r" b="b"/>
              <a:pathLst>
                <a:path w="21600" h="21600" extrusionOk="0">
                  <a:moveTo>
                    <a:pt x="10801" y="0"/>
                  </a:moveTo>
                  <a:cubicBezTo>
                    <a:pt x="7949" y="0"/>
                    <a:pt x="5266" y="392"/>
                    <a:pt x="3255" y="1111"/>
                  </a:cubicBezTo>
                  <a:cubicBezTo>
                    <a:pt x="1360" y="1787"/>
                    <a:pt x="273" y="2685"/>
                    <a:pt x="273" y="3572"/>
                  </a:cubicBezTo>
                  <a:cubicBezTo>
                    <a:pt x="273" y="4460"/>
                    <a:pt x="1360" y="5360"/>
                    <a:pt x="3255" y="6035"/>
                  </a:cubicBezTo>
                  <a:cubicBezTo>
                    <a:pt x="5266" y="6749"/>
                    <a:pt x="7949" y="7147"/>
                    <a:pt x="10801" y="7147"/>
                  </a:cubicBezTo>
                  <a:cubicBezTo>
                    <a:pt x="13652" y="7147"/>
                    <a:pt x="16334" y="6754"/>
                    <a:pt x="18345" y="6035"/>
                  </a:cubicBezTo>
                  <a:cubicBezTo>
                    <a:pt x="20240" y="5360"/>
                    <a:pt x="21327" y="4460"/>
                    <a:pt x="21327" y="3572"/>
                  </a:cubicBezTo>
                  <a:cubicBezTo>
                    <a:pt x="21327" y="2685"/>
                    <a:pt x="20240" y="1787"/>
                    <a:pt x="18345" y="1111"/>
                  </a:cubicBezTo>
                  <a:cubicBezTo>
                    <a:pt x="16334" y="398"/>
                    <a:pt x="13652" y="0"/>
                    <a:pt x="10801" y="0"/>
                  </a:cubicBezTo>
                  <a:close/>
                  <a:moveTo>
                    <a:pt x="12" y="4505"/>
                  </a:moveTo>
                  <a:lnTo>
                    <a:pt x="12" y="5914"/>
                  </a:lnTo>
                  <a:cubicBezTo>
                    <a:pt x="12" y="8033"/>
                    <a:pt x="4846" y="9754"/>
                    <a:pt x="10811" y="9754"/>
                  </a:cubicBezTo>
                  <a:cubicBezTo>
                    <a:pt x="16776" y="9754"/>
                    <a:pt x="21600" y="8039"/>
                    <a:pt x="21600" y="5914"/>
                  </a:cubicBezTo>
                  <a:lnTo>
                    <a:pt x="21600" y="4505"/>
                  </a:lnTo>
                  <a:cubicBezTo>
                    <a:pt x="21136" y="5284"/>
                    <a:pt x="20088" y="5991"/>
                    <a:pt x="18531" y="6541"/>
                  </a:cubicBezTo>
                  <a:cubicBezTo>
                    <a:pt x="16460" y="7276"/>
                    <a:pt x="13718" y="7679"/>
                    <a:pt x="10806" y="7679"/>
                  </a:cubicBezTo>
                  <a:cubicBezTo>
                    <a:pt x="7894" y="7679"/>
                    <a:pt x="5146" y="7276"/>
                    <a:pt x="3081" y="6541"/>
                  </a:cubicBezTo>
                  <a:cubicBezTo>
                    <a:pt x="1524" y="5985"/>
                    <a:pt x="476" y="5284"/>
                    <a:pt x="12" y="4505"/>
                  </a:cubicBezTo>
                  <a:close/>
                  <a:moveTo>
                    <a:pt x="0" y="7320"/>
                  </a:moveTo>
                  <a:lnTo>
                    <a:pt x="0" y="8284"/>
                  </a:lnTo>
                  <a:cubicBezTo>
                    <a:pt x="0" y="10402"/>
                    <a:pt x="4836" y="12123"/>
                    <a:pt x="10801" y="12123"/>
                  </a:cubicBezTo>
                  <a:cubicBezTo>
                    <a:pt x="16766" y="12123"/>
                    <a:pt x="21600" y="10408"/>
                    <a:pt x="21600" y="8284"/>
                  </a:cubicBezTo>
                  <a:lnTo>
                    <a:pt x="21600" y="7320"/>
                  </a:lnTo>
                  <a:cubicBezTo>
                    <a:pt x="21458" y="7495"/>
                    <a:pt x="21295" y="7664"/>
                    <a:pt x="21098" y="7827"/>
                  </a:cubicBezTo>
                  <a:cubicBezTo>
                    <a:pt x="20508" y="8329"/>
                    <a:pt x="19672" y="8769"/>
                    <a:pt x="18618" y="9145"/>
                  </a:cubicBezTo>
                  <a:cubicBezTo>
                    <a:pt x="16520" y="9891"/>
                    <a:pt x="13745" y="10299"/>
                    <a:pt x="10801" y="10299"/>
                  </a:cubicBezTo>
                  <a:cubicBezTo>
                    <a:pt x="7856" y="10299"/>
                    <a:pt x="5080" y="9891"/>
                    <a:pt x="2982" y="9145"/>
                  </a:cubicBezTo>
                  <a:cubicBezTo>
                    <a:pt x="1928" y="8769"/>
                    <a:pt x="1099" y="8329"/>
                    <a:pt x="504" y="7827"/>
                  </a:cubicBezTo>
                  <a:cubicBezTo>
                    <a:pt x="307" y="7664"/>
                    <a:pt x="142" y="7495"/>
                    <a:pt x="0" y="7320"/>
                  </a:cubicBezTo>
                  <a:close/>
                  <a:moveTo>
                    <a:pt x="0" y="9689"/>
                  </a:moveTo>
                  <a:lnTo>
                    <a:pt x="0" y="10653"/>
                  </a:lnTo>
                  <a:cubicBezTo>
                    <a:pt x="0" y="12771"/>
                    <a:pt x="4836" y="14492"/>
                    <a:pt x="10801" y="14492"/>
                  </a:cubicBezTo>
                  <a:cubicBezTo>
                    <a:pt x="16766" y="14492"/>
                    <a:pt x="21600" y="12777"/>
                    <a:pt x="21600" y="10653"/>
                  </a:cubicBezTo>
                  <a:lnTo>
                    <a:pt x="21600" y="9689"/>
                  </a:lnTo>
                  <a:cubicBezTo>
                    <a:pt x="21458" y="9864"/>
                    <a:pt x="21295" y="10033"/>
                    <a:pt x="21098" y="10197"/>
                  </a:cubicBezTo>
                  <a:cubicBezTo>
                    <a:pt x="20508" y="10698"/>
                    <a:pt x="19672" y="11138"/>
                    <a:pt x="18618" y="11514"/>
                  </a:cubicBezTo>
                  <a:cubicBezTo>
                    <a:pt x="16520" y="12260"/>
                    <a:pt x="13745" y="12668"/>
                    <a:pt x="10801" y="12668"/>
                  </a:cubicBezTo>
                  <a:cubicBezTo>
                    <a:pt x="7856" y="12668"/>
                    <a:pt x="5080" y="12260"/>
                    <a:pt x="2982" y="11514"/>
                  </a:cubicBezTo>
                  <a:cubicBezTo>
                    <a:pt x="1928" y="11138"/>
                    <a:pt x="1099" y="10698"/>
                    <a:pt x="504" y="10197"/>
                  </a:cubicBezTo>
                  <a:cubicBezTo>
                    <a:pt x="307" y="10033"/>
                    <a:pt x="142" y="9864"/>
                    <a:pt x="0" y="9689"/>
                  </a:cubicBezTo>
                  <a:close/>
                  <a:moveTo>
                    <a:pt x="0" y="12059"/>
                  </a:moveTo>
                  <a:lnTo>
                    <a:pt x="0" y="13022"/>
                  </a:lnTo>
                  <a:cubicBezTo>
                    <a:pt x="0" y="15141"/>
                    <a:pt x="4836" y="16862"/>
                    <a:pt x="10801" y="16862"/>
                  </a:cubicBezTo>
                  <a:cubicBezTo>
                    <a:pt x="16766" y="16862"/>
                    <a:pt x="21600" y="15146"/>
                    <a:pt x="21600" y="13022"/>
                  </a:cubicBezTo>
                  <a:lnTo>
                    <a:pt x="21600" y="12059"/>
                  </a:lnTo>
                  <a:cubicBezTo>
                    <a:pt x="21458" y="12233"/>
                    <a:pt x="21295" y="12402"/>
                    <a:pt x="21098" y="12566"/>
                  </a:cubicBezTo>
                  <a:cubicBezTo>
                    <a:pt x="20508" y="13067"/>
                    <a:pt x="19672" y="13507"/>
                    <a:pt x="18618" y="13883"/>
                  </a:cubicBezTo>
                  <a:cubicBezTo>
                    <a:pt x="16520" y="14629"/>
                    <a:pt x="13745" y="15037"/>
                    <a:pt x="10801" y="15037"/>
                  </a:cubicBezTo>
                  <a:cubicBezTo>
                    <a:pt x="7856" y="15037"/>
                    <a:pt x="5080" y="14629"/>
                    <a:pt x="2982" y="13883"/>
                  </a:cubicBezTo>
                  <a:cubicBezTo>
                    <a:pt x="1928" y="13507"/>
                    <a:pt x="1099" y="13067"/>
                    <a:pt x="504" y="12566"/>
                  </a:cubicBezTo>
                  <a:cubicBezTo>
                    <a:pt x="307" y="12402"/>
                    <a:pt x="142" y="12233"/>
                    <a:pt x="0" y="12059"/>
                  </a:cubicBezTo>
                  <a:close/>
                  <a:moveTo>
                    <a:pt x="0" y="14428"/>
                  </a:moveTo>
                  <a:lnTo>
                    <a:pt x="0" y="15391"/>
                  </a:lnTo>
                  <a:cubicBezTo>
                    <a:pt x="0" y="17510"/>
                    <a:pt x="4836" y="19231"/>
                    <a:pt x="10801" y="19231"/>
                  </a:cubicBezTo>
                  <a:cubicBezTo>
                    <a:pt x="16766" y="19231"/>
                    <a:pt x="21600" y="17515"/>
                    <a:pt x="21600" y="15391"/>
                  </a:cubicBezTo>
                  <a:lnTo>
                    <a:pt x="21600" y="14428"/>
                  </a:lnTo>
                  <a:cubicBezTo>
                    <a:pt x="21458" y="14602"/>
                    <a:pt x="21295" y="14772"/>
                    <a:pt x="21098" y="14935"/>
                  </a:cubicBezTo>
                  <a:cubicBezTo>
                    <a:pt x="20508" y="15436"/>
                    <a:pt x="19672" y="15877"/>
                    <a:pt x="18618" y="16252"/>
                  </a:cubicBezTo>
                  <a:cubicBezTo>
                    <a:pt x="16520" y="16998"/>
                    <a:pt x="13745" y="17406"/>
                    <a:pt x="10801" y="17406"/>
                  </a:cubicBezTo>
                  <a:cubicBezTo>
                    <a:pt x="7856" y="17406"/>
                    <a:pt x="5080" y="16998"/>
                    <a:pt x="2982" y="16252"/>
                  </a:cubicBezTo>
                  <a:cubicBezTo>
                    <a:pt x="1928" y="15877"/>
                    <a:pt x="1099" y="15436"/>
                    <a:pt x="504" y="14935"/>
                  </a:cubicBezTo>
                  <a:cubicBezTo>
                    <a:pt x="307" y="14772"/>
                    <a:pt x="142" y="14602"/>
                    <a:pt x="0" y="14428"/>
                  </a:cubicBezTo>
                  <a:close/>
                  <a:moveTo>
                    <a:pt x="0" y="16797"/>
                  </a:moveTo>
                  <a:lnTo>
                    <a:pt x="0" y="17760"/>
                  </a:lnTo>
                  <a:cubicBezTo>
                    <a:pt x="0" y="19879"/>
                    <a:pt x="4836" y="21600"/>
                    <a:pt x="10801" y="21600"/>
                  </a:cubicBezTo>
                  <a:cubicBezTo>
                    <a:pt x="16766" y="21600"/>
                    <a:pt x="21600" y="19879"/>
                    <a:pt x="21600" y="17760"/>
                  </a:cubicBezTo>
                  <a:lnTo>
                    <a:pt x="21600" y="16797"/>
                  </a:lnTo>
                  <a:cubicBezTo>
                    <a:pt x="21458" y="16971"/>
                    <a:pt x="21295" y="17141"/>
                    <a:pt x="21098" y="17304"/>
                  </a:cubicBezTo>
                  <a:cubicBezTo>
                    <a:pt x="20508" y="17805"/>
                    <a:pt x="19672" y="18246"/>
                    <a:pt x="18618" y="18622"/>
                  </a:cubicBezTo>
                  <a:cubicBezTo>
                    <a:pt x="16520" y="19368"/>
                    <a:pt x="13745" y="19775"/>
                    <a:pt x="10801" y="19775"/>
                  </a:cubicBezTo>
                  <a:cubicBezTo>
                    <a:pt x="7856" y="19775"/>
                    <a:pt x="5080" y="19368"/>
                    <a:pt x="2982" y="18622"/>
                  </a:cubicBezTo>
                  <a:cubicBezTo>
                    <a:pt x="1928" y="18246"/>
                    <a:pt x="1099" y="17805"/>
                    <a:pt x="504" y="17304"/>
                  </a:cubicBezTo>
                  <a:cubicBezTo>
                    <a:pt x="307" y="17141"/>
                    <a:pt x="142" y="16971"/>
                    <a:pt x="0" y="16797"/>
                  </a:cubicBezTo>
                  <a:close/>
                </a:path>
              </a:pathLst>
            </a:custGeom>
            <a:solidFill>
              <a:schemeClr val="tx1"/>
            </a:solidFill>
            <a:ln w="12700">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sz="3600"/>
            </a:p>
          </p:txBody>
        </p:sp>
        <p:sp>
          <p:nvSpPr>
            <p:cNvPr id="43" name="Tekstvak 42">
              <a:extLst>
                <a:ext uri="{FF2B5EF4-FFF2-40B4-BE49-F238E27FC236}">
                  <a16:creationId xmlns:a16="http://schemas.microsoft.com/office/drawing/2014/main" id="{C357AC18-7857-F148-A28D-F373EDBE089E}"/>
                </a:ext>
              </a:extLst>
            </p:cNvPr>
            <p:cNvSpPr txBox="1"/>
            <p:nvPr/>
          </p:nvSpPr>
          <p:spPr>
            <a:xfrm>
              <a:off x="10854569" y="6264771"/>
              <a:ext cx="868249" cy="358088"/>
            </a:xfrm>
            <a:prstGeom prst="rect">
              <a:avLst/>
            </a:prstGeom>
            <a:noFill/>
          </p:spPr>
          <p:txBody>
            <a:bodyPr wrap="none" rtlCol="0">
              <a:spAutoFit/>
            </a:bodyPr>
            <a:lstStyle/>
            <a:p>
              <a:pPr algn="ctr"/>
              <a:r>
                <a:rPr lang="en-GB" sz="2000" b="1" dirty="0">
                  <a:latin typeface="Verdana" panose="020B0604030504040204" pitchFamily="34" charset="0"/>
                  <a:ea typeface="Verdana" panose="020B0604030504040204" pitchFamily="34" charset="0"/>
                  <a:cs typeface="Verdana" panose="020B0604030504040204" pitchFamily="34" charset="0"/>
                </a:rPr>
                <a:t>DATA</a:t>
              </a:r>
            </a:p>
          </p:txBody>
        </p:sp>
      </p:grpSp>
      <p:sp>
        <p:nvSpPr>
          <p:cNvPr id="44" name="Rechthoek 43">
            <a:extLst>
              <a:ext uri="{FF2B5EF4-FFF2-40B4-BE49-F238E27FC236}">
                <a16:creationId xmlns:a16="http://schemas.microsoft.com/office/drawing/2014/main" id="{93588276-E11A-6140-92C9-5DE2337A117A}"/>
              </a:ext>
            </a:extLst>
          </p:cNvPr>
          <p:cNvSpPr/>
          <p:nvPr/>
        </p:nvSpPr>
        <p:spPr>
          <a:xfrm>
            <a:off x="16009912" y="7632960"/>
            <a:ext cx="2755451" cy="2808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rtlCol="0" anchor="ctr"/>
          <a:lstStyle/>
          <a:p>
            <a:pPr marL="285750" indent="-285750">
              <a:lnSpc>
                <a:spcPct val="150000"/>
              </a:lnSpc>
              <a:buFont typeface="Arial" panose="020B0604020202020204" pitchFamily="34" charset="0"/>
              <a:buChar char="•"/>
            </a:pPr>
            <a:r>
              <a:rPr lang="en-GB" b="1"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lnSpc>
                <a:spcPct val="150000"/>
              </a:lnSpc>
              <a:buFont typeface="Arial" panose="020B0604020202020204" pitchFamily="34" charset="0"/>
              <a:buChar char="•"/>
            </a:pPr>
            <a:r>
              <a:rPr lang="en-GB" b="1"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lnSpc>
                <a:spcPct val="150000"/>
              </a:lnSpc>
              <a:buFont typeface="Arial" panose="020B0604020202020204" pitchFamily="34" charset="0"/>
              <a:buChar char="•"/>
            </a:pPr>
            <a:r>
              <a:rPr lang="en-GB" b="1"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sp>
        <p:nvSpPr>
          <p:cNvPr id="45" name="Rechthoek 44">
            <a:extLst>
              <a:ext uri="{FF2B5EF4-FFF2-40B4-BE49-F238E27FC236}">
                <a16:creationId xmlns:a16="http://schemas.microsoft.com/office/drawing/2014/main" id="{68232156-78E6-3643-AB8F-E99A642E90FD}"/>
              </a:ext>
            </a:extLst>
          </p:cNvPr>
          <p:cNvSpPr/>
          <p:nvPr/>
        </p:nvSpPr>
        <p:spPr>
          <a:xfrm>
            <a:off x="10222327" y="7632960"/>
            <a:ext cx="2755451" cy="2808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rtlCol="0" anchor="ctr"/>
          <a:lstStyle/>
          <a:p>
            <a:pPr marL="285750" indent="-285750">
              <a:lnSpc>
                <a:spcPct val="150000"/>
              </a:lnSpc>
              <a:buFont typeface="Arial" panose="020B0604020202020204" pitchFamily="34" charset="0"/>
              <a:buChar char="•"/>
            </a:pPr>
            <a:r>
              <a:rPr lang="en-GB" b="1"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lnSpc>
                <a:spcPct val="150000"/>
              </a:lnSpc>
              <a:buFont typeface="Arial" panose="020B0604020202020204" pitchFamily="34" charset="0"/>
              <a:buChar char="•"/>
            </a:pPr>
            <a:r>
              <a:rPr lang="en-GB" b="1"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lnSpc>
                <a:spcPct val="150000"/>
              </a:lnSpc>
              <a:buFont typeface="Arial" panose="020B0604020202020204" pitchFamily="34" charset="0"/>
              <a:buChar char="•"/>
            </a:pPr>
            <a:r>
              <a:rPr lang="en-GB" b="1"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sp>
        <p:nvSpPr>
          <p:cNvPr id="46" name="Rechthoek 45">
            <a:extLst>
              <a:ext uri="{FF2B5EF4-FFF2-40B4-BE49-F238E27FC236}">
                <a16:creationId xmlns:a16="http://schemas.microsoft.com/office/drawing/2014/main" id="{DDFA7605-3639-344C-A931-F79B0BB77C32}"/>
              </a:ext>
            </a:extLst>
          </p:cNvPr>
          <p:cNvSpPr/>
          <p:nvPr/>
        </p:nvSpPr>
        <p:spPr>
          <a:xfrm>
            <a:off x="4434742" y="7632960"/>
            <a:ext cx="2755451" cy="2808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rtlCol="0" anchor="ctr"/>
          <a:lstStyle/>
          <a:p>
            <a:pPr marL="285750" indent="-285750">
              <a:lnSpc>
                <a:spcPct val="150000"/>
              </a:lnSpc>
              <a:buFont typeface="Arial" panose="020B0604020202020204" pitchFamily="34" charset="0"/>
              <a:buChar char="•"/>
            </a:pPr>
            <a:r>
              <a:rPr lang="en-GB" b="1"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lnSpc>
                <a:spcPct val="150000"/>
              </a:lnSpc>
              <a:buFont typeface="Arial" panose="020B0604020202020204" pitchFamily="34" charset="0"/>
              <a:buChar char="•"/>
            </a:pPr>
            <a:r>
              <a:rPr lang="en-GB" b="1" dirty="0">
                <a:solidFill>
                  <a:schemeClr val="tx1"/>
                </a:solidFill>
                <a:latin typeface="Verdana" panose="020B0604030504040204" pitchFamily="34" charset="0"/>
                <a:ea typeface="Verdana" panose="020B0604030504040204" pitchFamily="34" charset="0"/>
                <a:cs typeface="Verdana" panose="020B0604030504040204" pitchFamily="34" charset="0"/>
              </a:rPr>
              <a:t>XX</a:t>
            </a:r>
          </a:p>
          <a:p>
            <a:pPr marL="285750" indent="-285750">
              <a:lnSpc>
                <a:spcPct val="150000"/>
              </a:lnSpc>
              <a:buFont typeface="Arial" panose="020B0604020202020204" pitchFamily="34" charset="0"/>
              <a:buChar char="•"/>
            </a:pPr>
            <a:r>
              <a:rPr lang="en-GB" b="1" dirty="0">
                <a:solidFill>
                  <a:schemeClr val="tx1"/>
                </a:solidFill>
                <a:latin typeface="Verdana" panose="020B0604030504040204" pitchFamily="34" charset="0"/>
                <a:ea typeface="Verdana" panose="020B0604030504040204" pitchFamily="34" charset="0"/>
                <a:cs typeface="Verdana" panose="020B0604030504040204" pitchFamily="34" charset="0"/>
              </a:rPr>
              <a:t>XX</a:t>
            </a:r>
          </a:p>
        </p:txBody>
      </p:sp>
      <p:sp>
        <p:nvSpPr>
          <p:cNvPr id="49" name="object 2">
            <a:extLst>
              <a:ext uri="{FF2B5EF4-FFF2-40B4-BE49-F238E27FC236}">
                <a16:creationId xmlns:a16="http://schemas.microsoft.com/office/drawing/2014/main" id="{FC04DB71-B242-A540-B9B9-8A9217CDFE81}"/>
              </a:ext>
            </a:extLst>
          </p:cNvPr>
          <p:cNvSpPr/>
          <p:nvPr/>
        </p:nvSpPr>
        <p:spPr>
          <a:xfrm>
            <a:off x="161069" y="10080900"/>
            <a:ext cx="583147" cy="583147"/>
          </a:xfrm>
          <a:prstGeom prst="rect">
            <a:avLst/>
          </a:prstGeom>
          <a:blipFill>
            <a:blip r:embed="rId3"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Tree>
    <p:extLst>
      <p:ext uri="{BB962C8B-B14F-4D97-AF65-F5344CB8AC3E}">
        <p14:creationId xmlns:p14="http://schemas.microsoft.com/office/powerpoint/2010/main" val="5328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al 5">
            <a:extLst>
              <a:ext uri="{FF2B5EF4-FFF2-40B4-BE49-F238E27FC236}">
                <a16:creationId xmlns:a16="http://schemas.microsoft.com/office/drawing/2014/main" id="{A9C37E5F-00BB-EB48-9E5C-09620F708AD0}"/>
              </a:ext>
            </a:extLst>
          </p:cNvPr>
          <p:cNvSpPr/>
          <p:nvPr/>
        </p:nvSpPr>
        <p:spPr>
          <a:xfrm>
            <a:off x="14497744" y="3960515"/>
            <a:ext cx="3312368" cy="33123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600" b="1" dirty="0">
                <a:solidFill>
                  <a:schemeClr val="tx1"/>
                </a:solidFill>
                <a:latin typeface="Verdana" panose="020B0604030504040204" pitchFamily="34" charset="0"/>
                <a:ea typeface="Verdana" panose="020B0604030504040204" pitchFamily="34" charset="0"/>
                <a:cs typeface="Verdana" panose="020B0604030504040204" pitchFamily="34" charset="0"/>
              </a:rPr>
              <a:t>?</a:t>
            </a:r>
          </a:p>
        </p:txBody>
      </p:sp>
      <p:sp>
        <p:nvSpPr>
          <p:cNvPr id="7" name="Tekstvak 6">
            <a:extLst>
              <a:ext uri="{FF2B5EF4-FFF2-40B4-BE49-F238E27FC236}">
                <a16:creationId xmlns:a16="http://schemas.microsoft.com/office/drawing/2014/main" id="{0A1C8CB7-B1BF-E943-A3AA-7C53CDE2E5F9}"/>
              </a:ext>
            </a:extLst>
          </p:cNvPr>
          <p:cNvSpPr txBox="1"/>
          <p:nvPr/>
        </p:nvSpPr>
        <p:spPr>
          <a:xfrm>
            <a:off x="1176264" y="2662630"/>
            <a:ext cx="12817424" cy="2585323"/>
          </a:xfrm>
          <a:prstGeom prst="rect">
            <a:avLst/>
          </a:prstGeom>
          <a:noFill/>
        </p:spPr>
        <p:txBody>
          <a:bodyPr wrap="square" rtlCol="0" anchor="ctr">
            <a:spAutoFit/>
          </a:bodyPr>
          <a:lstStyle/>
          <a:p>
            <a:pPr algn="r"/>
            <a:r>
              <a:rPr lang="en-GB" sz="5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May </a:t>
            </a:r>
            <a:r>
              <a:rPr lang="en-GB" sz="5400" b="1" dirty="0">
                <a:solidFill>
                  <a:schemeClr val="bg1"/>
                </a:solidFill>
                <a:latin typeface="Verdana" panose="020B0604030504040204" pitchFamily="34" charset="0"/>
                <a:ea typeface="Verdana" panose="020B0604030504040204" pitchFamily="34" charset="0"/>
                <a:cs typeface="Verdana" panose="020B0604030504040204" pitchFamily="34" charset="0"/>
              </a:rPr>
              <a:t>Customs at Schiphol Airport </a:t>
            </a:r>
            <a:r>
              <a:rPr lang="en-GB" sz="5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hand search </a:t>
            </a:r>
            <a:r>
              <a:rPr lang="en-GB" sz="5400" b="1" dirty="0">
                <a:solidFill>
                  <a:schemeClr val="bg1"/>
                </a:solidFill>
                <a:latin typeface="Verdana" panose="020B0604030504040204" pitchFamily="34" charset="0"/>
                <a:ea typeface="Verdana" panose="020B0604030504040204" pitchFamily="34" charset="0"/>
                <a:cs typeface="Verdana" panose="020B0604030504040204" pitchFamily="34" charset="0"/>
              </a:rPr>
              <a:t>you prior to a flight?</a:t>
            </a:r>
          </a:p>
        </p:txBody>
      </p:sp>
      <p:sp>
        <p:nvSpPr>
          <p:cNvPr id="4" name="Tekstvak 3">
            <a:extLst>
              <a:ext uri="{FF2B5EF4-FFF2-40B4-BE49-F238E27FC236}">
                <a16:creationId xmlns:a16="http://schemas.microsoft.com/office/drawing/2014/main" id="{7DC83414-DCDA-3B47-A30F-1E41FE27BC0F}"/>
              </a:ext>
            </a:extLst>
          </p:cNvPr>
          <p:cNvSpPr txBox="1"/>
          <p:nvPr/>
        </p:nvSpPr>
        <p:spPr>
          <a:xfrm>
            <a:off x="1176264" y="6141080"/>
            <a:ext cx="12817424" cy="1754326"/>
          </a:xfrm>
          <a:prstGeom prst="rect">
            <a:avLst/>
          </a:prstGeom>
          <a:noFill/>
        </p:spPr>
        <p:txBody>
          <a:bodyPr wrap="square" rtlCol="0" anchor="ctr">
            <a:spAutoFit/>
          </a:bodyPr>
          <a:lstStyle/>
          <a:p>
            <a:pPr algn="r"/>
            <a:r>
              <a:rPr lang="en-GB" sz="54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May </a:t>
            </a:r>
            <a:r>
              <a:rPr lang="en-GB" sz="5400" dirty="0">
                <a:solidFill>
                  <a:schemeClr val="bg1"/>
                </a:solidFill>
                <a:latin typeface="Verdana" panose="020B0604030504040204" pitchFamily="34" charset="0"/>
                <a:ea typeface="Verdana" panose="020B0604030504040204" pitchFamily="34" charset="0"/>
                <a:cs typeface="Verdana" panose="020B0604030504040204" pitchFamily="34" charset="0"/>
              </a:rPr>
              <a:t>a baker </a:t>
            </a:r>
            <a:r>
              <a:rPr lang="en-GB" sz="54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hand search </a:t>
            </a:r>
            <a:r>
              <a:rPr lang="en-GB" sz="5400" dirty="0">
                <a:solidFill>
                  <a:schemeClr val="bg1"/>
                </a:solidFill>
                <a:latin typeface="Verdana" panose="020B0604030504040204" pitchFamily="34" charset="0"/>
                <a:ea typeface="Verdana" panose="020B0604030504040204" pitchFamily="34" charset="0"/>
                <a:cs typeface="Verdana" panose="020B0604030504040204" pitchFamily="34" charset="0"/>
              </a:rPr>
              <a:t>you </a:t>
            </a:r>
            <a:r>
              <a:rPr lang="nl-NL" sz="5400"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5400"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5400" dirty="0">
                <a:solidFill>
                  <a:schemeClr val="bg1"/>
                </a:solidFill>
                <a:latin typeface="Verdana" panose="020B0604030504040204" pitchFamily="34" charset="0"/>
                <a:ea typeface="Verdana" panose="020B0604030504040204" pitchFamily="34" charset="0"/>
                <a:cs typeface="Verdana" panose="020B0604030504040204" pitchFamily="34" charset="0"/>
              </a:rPr>
              <a:t>before you enter the shop?</a:t>
            </a:r>
          </a:p>
        </p:txBody>
      </p:sp>
    </p:spTree>
    <p:extLst>
      <p:ext uri="{BB962C8B-B14F-4D97-AF65-F5344CB8AC3E}">
        <p14:creationId xmlns:p14="http://schemas.microsoft.com/office/powerpoint/2010/main" val="3642626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Tijdelijke aanduiding voor afbeelding 5">
            <a:extLst>
              <a:ext uri="{FF2B5EF4-FFF2-40B4-BE49-F238E27FC236}">
                <a16:creationId xmlns:a16="http://schemas.microsoft.com/office/drawing/2014/main" id="{80F0B9EF-5071-FF4D-8735-D56A548E9490}"/>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t="39" b="39"/>
          <a:stretch>
            <a:fillRect/>
          </a:stretch>
        </p:blipFill>
        <p:spPr/>
      </p:pic>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6985379" cy="1127760"/>
          </a:xfrm>
        </p:spPr>
        <p:txBody>
          <a:bodyPr/>
          <a:lstStyle/>
          <a:p>
            <a:pPr algn="l"/>
            <a:r>
              <a:rPr lang="en-GB" dirty="0"/>
              <a:t>QUESTION 1</a:t>
            </a:r>
          </a:p>
        </p:txBody>
      </p:sp>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000000"/>
                </a:solidFill>
                <a:effectLst/>
                <a:uLnTx/>
                <a:uFillTx/>
                <a:latin typeface="Calibri"/>
                <a:ea typeface="+mn-ea"/>
                <a:cs typeface="+mn-cs"/>
              </a:endParaRPr>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F58024"/>
                </a:solidFill>
                <a:effectLst/>
                <a:uLnTx/>
                <a:uFillTx/>
                <a:latin typeface="Calibri"/>
                <a:ea typeface="+mn-ea"/>
                <a:cs typeface="+mn-cs"/>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Calibri"/>
              <a:ea typeface="+mn-ea"/>
              <a:cs typeface="+mn-cs"/>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a:ea typeface="+mn-ea"/>
              <a:cs typeface="+mn-cs"/>
            </a:endParaRPr>
          </a:p>
        </p:txBody>
      </p:sp>
      <p:sp>
        <p:nvSpPr>
          <p:cNvPr id="2" name="Rechthoek 1">
            <a:extLst>
              <a:ext uri="{FF2B5EF4-FFF2-40B4-BE49-F238E27FC236}">
                <a16:creationId xmlns:a16="http://schemas.microsoft.com/office/drawing/2014/main" id="{3D902947-5192-CE41-AF94-019660D25513}"/>
              </a:ext>
            </a:extLst>
          </p:cNvPr>
          <p:cNvSpPr/>
          <p:nvPr/>
        </p:nvSpPr>
        <p:spPr>
          <a:xfrm>
            <a:off x="-5430" y="0"/>
            <a:ext cx="19207830" cy="7992963"/>
          </a:xfrm>
          <a:prstGeom prst="rect">
            <a:avLst/>
          </a:prstGeom>
          <a:gradFill flip="none" rotWithShape="1">
            <a:gsLst>
              <a:gs pos="73000">
                <a:srgbClr val="FFFFFF">
                  <a:alpha val="90000"/>
                </a:srgbClr>
              </a:gs>
              <a:gs pos="0">
                <a:schemeClr val="bg1">
                  <a:alpha val="90000"/>
                </a:scheme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a:ea typeface="+mn-ea"/>
              <a:cs typeface="+mn-cs"/>
            </a:endParaRPr>
          </a:p>
        </p:txBody>
      </p:sp>
      <p:sp>
        <p:nvSpPr>
          <p:cNvPr id="14" name="Tekstvak 13">
            <a:extLst>
              <a:ext uri="{FF2B5EF4-FFF2-40B4-BE49-F238E27FC236}">
                <a16:creationId xmlns:a16="http://schemas.microsoft.com/office/drawing/2014/main" id="{8627E278-1243-8C4A-93F3-D6E9E46AE61A}"/>
              </a:ext>
            </a:extLst>
          </p:cNvPr>
          <p:cNvSpPr txBox="1"/>
          <p:nvPr/>
        </p:nvSpPr>
        <p:spPr>
          <a:xfrm>
            <a:off x="816224" y="638649"/>
            <a:ext cx="15535051" cy="1569660"/>
          </a:xfrm>
          <a:prstGeom prst="rect">
            <a:avLst/>
          </a:prstGeom>
          <a:noFill/>
        </p:spPr>
        <p:txBody>
          <a:bodyPr wrap="square" rtlCol="0" anchor="t">
            <a:spAutoFit/>
          </a:bodyPr>
          <a:lstStyle/>
          <a:p>
            <a:pPr lvl="0">
              <a:defRPr/>
            </a:pPr>
            <a:r>
              <a:rPr lang="en-GB" sz="4800" b="1" dirty="0">
                <a:solidFill>
                  <a:srgbClr val="F58024"/>
                </a:solidFill>
                <a:latin typeface="Verdana" panose="020B0604030504040204" pitchFamily="34" charset="0"/>
                <a:ea typeface="Verdana" panose="020B0604030504040204" pitchFamily="34" charset="0"/>
                <a:cs typeface="Verdana" panose="020B0604030504040204" pitchFamily="34" charset="0"/>
              </a:rPr>
              <a:t>Does the GDPR fundamentally change scientific research?</a:t>
            </a:r>
            <a:endParaRPr kumimoji="0" lang="en-GB" sz="4800" b="1" i="0" u="none" strike="noStrike" kern="1200" cap="none" spc="0" normalizeH="0" baseline="0" noProof="0" dirty="0">
              <a:ln>
                <a:noFill/>
              </a:ln>
              <a:solidFill>
                <a:srgbClr val="F58024"/>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5" name="Tekstvak 14">
            <a:extLst>
              <a:ext uri="{FF2B5EF4-FFF2-40B4-BE49-F238E27FC236}">
                <a16:creationId xmlns:a16="http://schemas.microsoft.com/office/drawing/2014/main" id="{8FC99D8C-3958-B145-8003-718D1A07E1DD}"/>
              </a:ext>
            </a:extLst>
          </p:cNvPr>
          <p:cNvSpPr txBox="1"/>
          <p:nvPr/>
        </p:nvSpPr>
        <p:spPr>
          <a:xfrm>
            <a:off x="2112369" y="2815454"/>
            <a:ext cx="16057784" cy="2308324"/>
          </a:xfrm>
          <a:prstGeom prst="rect">
            <a:avLst/>
          </a:prstGeom>
          <a:noFill/>
        </p:spPr>
        <p:txBody>
          <a:bodyPr wrap="square" rtlCol="0" anchor="t">
            <a:spAutoFit/>
          </a:bodyPr>
          <a:lstStyle/>
          <a:p>
            <a:pPr lvl="0" algn="r">
              <a:defRPr/>
            </a:pPr>
            <a:r>
              <a:rPr lang="en-GB" sz="4800" b="1" dirty="0">
                <a:solidFill>
                  <a:srgbClr val="000000"/>
                </a:solidFill>
                <a:latin typeface="Verdana" panose="020B0604030504040204" pitchFamily="34" charset="0"/>
                <a:ea typeface="Verdana" panose="020B0604030504040204" pitchFamily="34" charset="0"/>
                <a:cs typeface="Verdana" panose="020B0604030504040204" pitchFamily="34" charset="0"/>
              </a:rPr>
              <a:t>No. You are taught a new routine by </a:t>
            </a:r>
            <a:r>
              <a:rPr lang="en-GB" sz="48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taking familiar steps in time and where necessary use available resources.</a:t>
            </a:r>
            <a:endParaRPr kumimoji="0" lang="en-GB" sz="4800" b="1"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81768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p:tgtEl>
                                          <p:spTgt spid="15"/>
                                        </p:tgtEl>
                                        <p:attrNameLst>
                                          <p:attrName>ppt_y</p:attrName>
                                        </p:attrNameLst>
                                      </p:cBhvr>
                                      <p:tavLst>
                                        <p:tav tm="0">
                                          <p:val>
                                            <p:strVal val="#ppt_y+#ppt_h*1.125000"/>
                                          </p:val>
                                        </p:tav>
                                        <p:tav tm="100000">
                                          <p:val>
                                            <p:strVal val="#ppt_y"/>
                                          </p:val>
                                        </p:tav>
                                      </p:tavLst>
                                    </p:anim>
                                    <p:animEffect transition="in" filter="wipe(up)">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Tijdelijke aanduiding voor afbeelding 5">
            <a:extLst>
              <a:ext uri="{FF2B5EF4-FFF2-40B4-BE49-F238E27FC236}">
                <a16:creationId xmlns:a16="http://schemas.microsoft.com/office/drawing/2014/main" id="{11A2E439-9AB7-A848-B759-E0171384BE95}"/>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t="39" b="39"/>
          <a:stretch>
            <a:fillRect/>
          </a:stretch>
        </p:blipFill>
        <p:spPr/>
      </p:pic>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6985379" cy="1127760"/>
          </a:xfrm>
        </p:spPr>
        <p:txBody>
          <a:bodyPr/>
          <a:lstStyle/>
          <a:p>
            <a:pPr algn="l"/>
            <a:r>
              <a:rPr lang="en-GB" dirty="0"/>
              <a:t>QUESTION 2</a:t>
            </a:r>
          </a:p>
        </p:txBody>
      </p:sp>
      <p:sp>
        <p:nvSpPr>
          <p:cNvPr id="19" name="Rechthoek 18">
            <a:extLst>
              <a:ext uri="{FF2B5EF4-FFF2-40B4-BE49-F238E27FC236}">
                <a16:creationId xmlns:a16="http://schemas.microsoft.com/office/drawing/2014/main" id="{2EEA8394-735D-DC48-9338-D207AF2BAD11}"/>
              </a:ext>
            </a:extLst>
          </p:cNvPr>
          <p:cNvSpPr/>
          <p:nvPr/>
        </p:nvSpPr>
        <p:spPr>
          <a:xfrm>
            <a:off x="-5430" y="0"/>
            <a:ext cx="19207830" cy="9063934"/>
          </a:xfrm>
          <a:prstGeom prst="rect">
            <a:avLst/>
          </a:prstGeom>
          <a:gradFill flip="none" rotWithShape="1">
            <a:gsLst>
              <a:gs pos="73000">
                <a:srgbClr val="FFFFFF">
                  <a:alpha val="90000"/>
                </a:srgbClr>
              </a:gs>
              <a:gs pos="0">
                <a:schemeClr val="bg1">
                  <a:alpha val="90000"/>
                </a:scheme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a:ea typeface="+mn-ea"/>
              <a:cs typeface="+mn-cs"/>
            </a:endParaRPr>
          </a:p>
        </p:txBody>
      </p:sp>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000000"/>
                </a:solidFill>
                <a:effectLst/>
                <a:uLnTx/>
                <a:uFillTx/>
                <a:latin typeface="Calibri"/>
                <a:ea typeface="+mn-ea"/>
                <a:cs typeface="+mn-cs"/>
              </a:endParaRPr>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F58024"/>
                </a:solidFill>
                <a:effectLst/>
                <a:uLnTx/>
                <a:uFillTx/>
                <a:latin typeface="Calibri"/>
                <a:ea typeface="+mn-ea"/>
                <a:cs typeface="+mn-cs"/>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Calibri"/>
              <a:ea typeface="+mn-ea"/>
              <a:cs typeface="+mn-cs"/>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a:ea typeface="+mn-ea"/>
              <a:cs typeface="+mn-cs"/>
            </a:endParaRPr>
          </a:p>
        </p:txBody>
      </p:sp>
      <p:sp>
        <p:nvSpPr>
          <p:cNvPr id="14" name="Tekstvak 13">
            <a:extLst>
              <a:ext uri="{FF2B5EF4-FFF2-40B4-BE49-F238E27FC236}">
                <a16:creationId xmlns:a16="http://schemas.microsoft.com/office/drawing/2014/main" id="{8627E278-1243-8C4A-93F3-D6E9E46AE61A}"/>
              </a:ext>
            </a:extLst>
          </p:cNvPr>
          <p:cNvSpPr txBox="1"/>
          <p:nvPr/>
        </p:nvSpPr>
        <p:spPr>
          <a:xfrm>
            <a:off x="816224" y="638649"/>
            <a:ext cx="15535051" cy="1569660"/>
          </a:xfrm>
          <a:prstGeom prst="rect">
            <a:avLst/>
          </a:prstGeom>
          <a:noFill/>
        </p:spPr>
        <p:txBody>
          <a:bodyPr wrap="square" rtlCol="0" anchor="t">
            <a:spAutoFit/>
          </a:bodyPr>
          <a:lstStyle/>
          <a:p>
            <a:pPr lvl="0">
              <a:defRPr/>
            </a:pPr>
            <a:r>
              <a:rPr lang="en-GB" sz="4800" b="1" dirty="0" smtClean="0">
                <a:solidFill>
                  <a:srgbClr val="F58024"/>
                </a:solidFill>
                <a:latin typeface="Verdana" panose="020B0604030504040204" pitchFamily="34" charset="0"/>
                <a:ea typeface="Verdana" panose="020B0604030504040204" pitchFamily="34" charset="0"/>
                <a:cs typeface="Verdana" panose="020B0604030504040204" pitchFamily="34" charset="0"/>
              </a:rPr>
              <a:t>There is still so little known </a:t>
            </a:r>
            <a:r>
              <a:rPr lang="en-GB" sz="4800" b="1" dirty="0">
                <a:solidFill>
                  <a:srgbClr val="F58024"/>
                </a:solidFill>
                <a:latin typeface="Verdana" panose="020B0604030504040204" pitchFamily="34" charset="0"/>
                <a:ea typeface="Verdana" panose="020B0604030504040204" pitchFamily="34" charset="0"/>
                <a:cs typeface="Verdana" panose="020B0604030504040204" pitchFamily="34" charset="0"/>
              </a:rPr>
              <a:t>about </a:t>
            </a:r>
            <a:r>
              <a:rPr lang="nl-NL" sz="4800" b="1" dirty="0">
                <a:solidFill>
                  <a:srgbClr val="F58024"/>
                </a:solidFill>
                <a:latin typeface="Verdana" panose="020B0604030504040204" pitchFamily="34" charset="0"/>
                <a:ea typeface="Verdana" panose="020B0604030504040204" pitchFamily="34" charset="0"/>
                <a:cs typeface="Verdana" panose="020B0604030504040204" pitchFamily="34" charset="0"/>
              </a:rPr>
              <a:t/>
            </a:r>
            <a:br>
              <a:rPr lang="nl-NL" sz="4800" b="1" dirty="0">
                <a:solidFill>
                  <a:srgbClr val="F58024"/>
                </a:solidFill>
                <a:latin typeface="Verdana" panose="020B0604030504040204" pitchFamily="34" charset="0"/>
                <a:ea typeface="Verdana" panose="020B0604030504040204" pitchFamily="34" charset="0"/>
                <a:cs typeface="Verdana" panose="020B0604030504040204" pitchFamily="34" charset="0"/>
              </a:rPr>
            </a:br>
            <a:r>
              <a:rPr lang="en-GB" sz="4800" b="1" dirty="0">
                <a:solidFill>
                  <a:srgbClr val="F58024"/>
                </a:solidFill>
                <a:latin typeface="Verdana" panose="020B0604030504040204" pitchFamily="34" charset="0"/>
                <a:ea typeface="Verdana" panose="020B0604030504040204" pitchFamily="34" charset="0"/>
                <a:cs typeface="Verdana" panose="020B0604030504040204" pitchFamily="34" charset="0"/>
              </a:rPr>
              <a:t>this new legislation!</a:t>
            </a:r>
            <a:endParaRPr kumimoji="0" lang="en-GB" sz="4800" b="1" i="0" u="none" strike="noStrike" kern="1200" cap="none" spc="0" normalizeH="0" baseline="0" noProof="0" dirty="0">
              <a:ln>
                <a:noFill/>
              </a:ln>
              <a:solidFill>
                <a:srgbClr val="F58024"/>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5" name="Tekstvak 14">
            <a:extLst>
              <a:ext uri="{FF2B5EF4-FFF2-40B4-BE49-F238E27FC236}">
                <a16:creationId xmlns:a16="http://schemas.microsoft.com/office/drawing/2014/main" id="{8FC99D8C-3958-B145-8003-718D1A07E1DD}"/>
              </a:ext>
            </a:extLst>
          </p:cNvPr>
          <p:cNvSpPr txBox="1"/>
          <p:nvPr/>
        </p:nvSpPr>
        <p:spPr>
          <a:xfrm>
            <a:off x="2635101" y="2799671"/>
            <a:ext cx="15535051" cy="3785652"/>
          </a:xfrm>
          <a:prstGeom prst="rect">
            <a:avLst/>
          </a:prstGeom>
          <a:noFill/>
        </p:spPr>
        <p:txBody>
          <a:bodyPr wrap="square" rtlCol="0" anchor="t">
            <a:spAutoFit/>
          </a:bodyPr>
          <a:lstStyle/>
          <a:p>
            <a:pPr lvl="0" algn="r">
              <a:defRPr/>
            </a:pPr>
            <a:r>
              <a:rPr lang="en-GB" sz="4800" b="1" dirty="0">
                <a:solidFill>
                  <a:srgbClr val="000000"/>
                </a:solidFill>
                <a:latin typeface="Verdana" panose="020B0604030504040204" pitchFamily="34" charset="0"/>
                <a:ea typeface="Verdana" panose="020B0604030504040204" pitchFamily="34" charset="0"/>
                <a:cs typeface="Verdana" panose="020B0604030504040204" pitchFamily="34" charset="0"/>
              </a:rPr>
              <a:t>Indeed there is not </a:t>
            </a:r>
            <a:r>
              <a:rPr lang="en-GB" sz="48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one document </a:t>
            </a:r>
            <a:r>
              <a:rPr lang="en-GB" sz="4800" b="1" dirty="0">
                <a:solidFill>
                  <a:srgbClr val="000000"/>
                </a:solidFill>
                <a:latin typeface="Verdana" panose="020B0604030504040204" pitchFamily="34" charset="0"/>
                <a:ea typeface="Verdana" panose="020B0604030504040204" pitchFamily="34" charset="0"/>
                <a:cs typeface="Verdana" panose="020B0604030504040204" pitchFamily="34" charset="0"/>
              </a:rPr>
              <a:t>that </a:t>
            </a:r>
            <a:r>
              <a:rPr lang="en-GB" sz="48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exactly states what everyone must </a:t>
            </a:r>
            <a:r>
              <a:rPr lang="en-GB" sz="4800" b="1" dirty="0">
                <a:solidFill>
                  <a:srgbClr val="000000"/>
                </a:solidFill>
                <a:latin typeface="Verdana" panose="020B0604030504040204" pitchFamily="34" charset="0"/>
                <a:ea typeface="Verdana" panose="020B0604030504040204" pitchFamily="34" charset="0"/>
                <a:cs typeface="Verdana" panose="020B0604030504040204" pitchFamily="34" charset="0"/>
              </a:rPr>
              <a:t>do in </a:t>
            </a:r>
            <a:r>
              <a:rPr lang="en-GB" sz="48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every </a:t>
            </a:r>
            <a:r>
              <a:rPr lang="en-GB" sz="4800" b="1" dirty="0">
                <a:solidFill>
                  <a:srgbClr val="000000"/>
                </a:solidFill>
                <a:latin typeface="Verdana" panose="020B0604030504040204" pitchFamily="34" charset="0"/>
                <a:ea typeface="Verdana" panose="020B0604030504040204" pitchFamily="34" charset="0"/>
                <a:cs typeface="Verdana" panose="020B0604030504040204" pitchFamily="34" charset="0"/>
              </a:rPr>
              <a:t>situation. But </a:t>
            </a:r>
            <a:r>
              <a:rPr lang="en-GB" sz="48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in terms of research much more is possible </a:t>
            </a:r>
            <a:r>
              <a:rPr lang="en-GB" sz="4800" b="1" dirty="0">
                <a:solidFill>
                  <a:srgbClr val="000000"/>
                </a:solidFill>
                <a:latin typeface="Verdana" panose="020B0604030504040204" pitchFamily="34" charset="0"/>
                <a:ea typeface="Verdana" panose="020B0604030504040204" pitchFamily="34" charset="0"/>
                <a:cs typeface="Verdana" panose="020B0604030504040204" pitchFamily="34" charset="0"/>
              </a:rPr>
              <a:t>than you w</a:t>
            </a:r>
            <a:r>
              <a:rPr lang="en-GB" sz="48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ould expect.</a:t>
            </a:r>
            <a:endParaRPr kumimoji="0" lang="en-GB" sz="4800" b="1"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13211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p:tgtEl>
                                          <p:spTgt spid="15"/>
                                        </p:tgtEl>
                                        <p:attrNameLst>
                                          <p:attrName>ppt_y</p:attrName>
                                        </p:attrNameLst>
                                      </p:cBhvr>
                                      <p:tavLst>
                                        <p:tav tm="0">
                                          <p:val>
                                            <p:strVal val="#ppt_y+#ppt_h*1.125000"/>
                                          </p:val>
                                        </p:tav>
                                        <p:tav tm="100000">
                                          <p:val>
                                            <p:strVal val="#ppt_y"/>
                                          </p:val>
                                        </p:tav>
                                      </p:tavLst>
                                    </p:anim>
                                    <p:animEffect transition="in" filter="wipe(up)">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Tijdelijke aanduiding voor afbeelding 5">
            <a:extLst>
              <a:ext uri="{FF2B5EF4-FFF2-40B4-BE49-F238E27FC236}">
                <a16:creationId xmlns:a16="http://schemas.microsoft.com/office/drawing/2014/main" id="{7D013629-0DAC-B443-8A57-80A4F9D48240}"/>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t="39" b="39"/>
          <a:stretch>
            <a:fillRect/>
          </a:stretch>
        </p:blipFill>
        <p:spPr/>
      </p:pic>
      <p:sp>
        <p:nvSpPr>
          <p:cNvPr id="16" name="Titel 15">
            <a:extLst>
              <a:ext uri="{FF2B5EF4-FFF2-40B4-BE49-F238E27FC236}">
                <a16:creationId xmlns:a16="http://schemas.microsoft.com/office/drawing/2014/main" id="{1B3868DC-7906-3E4F-B540-A21A94A856A3}"/>
              </a:ext>
            </a:extLst>
          </p:cNvPr>
          <p:cNvSpPr>
            <a:spLocks noGrp="1"/>
          </p:cNvSpPr>
          <p:nvPr>
            <p:ph type="title"/>
          </p:nvPr>
        </p:nvSpPr>
        <p:spPr>
          <a:xfrm>
            <a:off x="455354" y="9368762"/>
            <a:ext cx="16985379" cy="1127760"/>
          </a:xfrm>
        </p:spPr>
        <p:txBody>
          <a:bodyPr/>
          <a:lstStyle/>
          <a:p>
            <a:pPr algn="l"/>
            <a:r>
              <a:rPr lang="en-GB" dirty="0"/>
              <a:t>QUESTION 3</a:t>
            </a:r>
          </a:p>
        </p:txBody>
      </p:sp>
      <p:sp>
        <p:nvSpPr>
          <p:cNvPr id="19" name="Rechthoek 18">
            <a:extLst>
              <a:ext uri="{FF2B5EF4-FFF2-40B4-BE49-F238E27FC236}">
                <a16:creationId xmlns:a16="http://schemas.microsoft.com/office/drawing/2014/main" id="{742F13C8-010D-224E-A521-FCB52E743D5C}"/>
              </a:ext>
            </a:extLst>
          </p:cNvPr>
          <p:cNvSpPr/>
          <p:nvPr/>
        </p:nvSpPr>
        <p:spPr>
          <a:xfrm>
            <a:off x="-5430" y="0"/>
            <a:ext cx="19207830" cy="9008647"/>
          </a:xfrm>
          <a:prstGeom prst="rect">
            <a:avLst/>
          </a:prstGeom>
          <a:gradFill flip="none" rotWithShape="1">
            <a:gsLst>
              <a:gs pos="73000">
                <a:srgbClr val="FFFFFF">
                  <a:alpha val="90000"/>
                </a:srgbClr>
              </a:gs>
              <a:gs pos="0">
                <a:schemeClr val="bg1">
                  <a:alpha val="90000"/>
                </a:scheme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a:ea typeface="+mn-ea"/>
              <a:cs typeface="+mn-cs"/>
            </a:endParaRPr>
          </a:p>
        </p:txBody>
      </p:sp>
      <p:grpSp>
        <p:nvGrpSpPr>
          <p:cNvPr id="10" name="Groep 9">
            <a:extLst>
              <a:ext uri="{FF2B5EF4-FFF2-40B4-BE49-F238E27FC236}">
                <a16:creationId xmlns:a16="http://schemas.microsoft.com/office/drawing/2014/main" id="{F1B32EED-D8E4-3A44-B094-88A88E819C68}"/>
              </a:ext>
            </a:extLst>
          </p:cNvPr>
          <p:cNvGrpSpPr/>
          <p:nvPr/>
        </p:nvGrpSpPr>
        <p:grpSpPr>
          <a:xfrm>
            <a:off x="-5430" y="9033266"/>
            <a:ext cx="19229430" cy="848994"/>
            <a:chOff x="-5430" y="9948124"/>
            <a:chExt cx="19229430" cy="848994"/>
          </a:xfrm>
        </p:grpSpPr>
        <p:sp>
          <p:nvSpPr>
            <p:cNvPr id="11" name="bk object 16">
              <a:extLst>
                <a:ext uri="{FF2B5EF4-FFF2-40B4-BE49-F238E27FC236}">
                  <a16:creationId xmlns:a16="http://schemas.microsoft.com/office/drawing/2014/main" id="{01F037DD-024E-8342-9ED1-8828EA9CAEDC}"/>
                </a:ext>
              </a:extLst>
            </p:cNvPr>
            <p:cNvSpPr/>
            <p:nvPr userDrawn="1"/>
          </p:nvSpPr>
          <p:spPr>
            <a:xfrm>
              <a:off x="-5430" y="9948124"/>
              <a:ext cx="19207830" cy="848701"/>
            </a:xfrm>
            <a:custGeom>
              <a:avLst/>
              <a:gdLst>
                <a:gd name="connsiteX0" fmla="*/ 15066162 w 19184555"/>
                <a:gd name="connsiteY0" fmla="*/ 0 h 848702"/>
                <a:gd name="connsiteX1" fmla="*/ 4784560 w 19184555"/>
                <a:gd name="connsiteY1" fmla="*/ 0 h 848702"/>
                <a:gd name="connsiteX2" fmla="*/ 0 w 19184555"/>
                <a:gd name="connsiteY2" fmla="*/ 835054 h 848702"/>
                <a:gd name="connsiteX3" fmla="*/ 19184556 w 19184555"/>
                <a:gd name="connsiteY3" fmla="*/ 848702 h 848702"/>
                <a:gd name="connsiteX4" fmla="*/ 19184556 w 19184555"/>
                <a:gd name="connsiteY4" fmla="*/ 461695 h 848702"/>
                <a:gd name="connsiteX5" fmla="*/ 15917557 w 19184555"/>
                <a:gd name="connsiteY5" fmla="*/ 456831 h 848702"/>
                <a:gd name="connsiteX6" fmla="*/ 15840321 w 19184555"/>
                <a:gd name="connsiteY6" fmla="*/ 448266 h 848702"/>
                <a:gd name="connsiteX7" fmla="*/ 15775435 w 19184555"/>
                <a:gd name="connsiteY7" fmla="*/ 426852 h 848702"/>
                <a:gd name="connsiteX8" fmla="*/ 15723654 w 19184555"/>
                <a:gd name="connsiteY8" fmla="*/ 399014 h 848702"/>
                <a:gd name="connsiteX9" fmla="*/ 15685732 w 19184555"/>
                <a:gd name="connsiteY9" fmla="*/ 371177 h 848702"/>
                <a:gd name="connsiteX10" fmla="*/ 15654489 w 19184555"/>
                <a:gd name="connsiteY10" fmla="*/ 341198 h 848702"/>
                <a:gd name="connsiteX11" fmla="*/ 15423654 w 19184555"/>
                <a:gd name="connsiteY11" fmla="*/ 111023 h 848702"/>
                <a:gd name="connsiteX12" fmla="*/ 15387315 w 19184555"/>
                <a:gd name="connsiteY12" fmla="*/ 73879 h 848702"/>
                <a:gd name="connsiteX13" fmla="*/ 15327348 w 19184555"/>
                <a:gd name="connsiteY13" fmla="*/ 36819 h 848702"/>
                <a:gd name="connsiteX14" fmla="*/ 15276042 w 19184555"/>
                <a:gd name="connsiteY14" fmla="*/ 19799 h 848702"/>
                <a:gd name="connsiteX15" fmla="*/ 15217526 w 19184555"/>
                <a:gd name="connsiteY15" fmla="*/ 8524 h 848702"/>
                <a:gd name="connsiteX16" fmla="*/ 15148237 w 19184555"/>
                <a:gd name="connsiteY16" fmla="*/ 2627 h 848702"/>
                <a:gd name="connsiteX17" fmla="*/ 15090381 w 19184555"/>
                <a:gd name="connsiteY17" fmla="*/ 366 h 848702"/>
                <a:gd name="connsiteX18" fmla="*/ 15066162 w 19184555"/>
                <a:gd name="connsiteY18" fmla="*/ 0 h 848702"/>
                <a:gd name="connsiteX0" fmla="*/ 15066162 w 19184556"/>
                <a:gd name="connsiteY0" fmla="*/ 0 h 848702"/>
                <a:gd name="connsiteX1" fmla="*/ 1 w 19184556"/>
                <a:gd name="connsiteY1" fmla="*/ 13648 h 848702"/>
                <a:gd name="connsiteX2" fmla="*/ 0 w 19184556"/>
                <a:gd name="connsiteY2" fmla="*/ 835054 h 848702"/>
                <a:gd name="connsiteX3" fmla="*/ 19184556 w 19184556"/>
                <a:gd name="connsiteY3" fmla="*/ 848702 h 848702"/>
                <a:gd name="connsiteX4" fmla="*/ 19184556 w 19184556"/>
                <a:gd name="connsiteY4" fmla="*/ 461695 h 848702"/>
                <a:gd name="connsiteX5" fmla="*/ 15917557 w 19184556"/>
                <a:gd name="connsiteY5" fmla="*/ 456831 h 848702"/>
                <a:gd name="connsiteX6" fmla="*/ 15840321 w 19184556"/>
                <a:gd name="connsiteY6" fmla="*/ 448266 h 848702"/>
                <a:gd name="connsiteX7" fmla="*/ 15775435 w 19184556"/>
                <a:gd name="connsiteY7" fmla="*/ 426852 h 848702"/>
                <a:gd name="connsiteX8" fmla="*/ 15723654 w 19184556"/>
                <a:gd name="connsiteY8" fmla="*/ 399014 h 848702"/>
                <a:gd name="connsiteX9" fmla="*/ 15685732 w 19184556"/>
                <a:gd name="connsiteY9" fmla="*/ 371177 h 848702"/>
                <a:gd name="connsiteX10" fmla="*/ 15654489 w 19184556"/>
                <a:gd name="connsiteY10" fmla="*/ 341198 h 848702"/>
                <a:gd name="connsiteX11" fmla="*/ 15423654 w 19184556"/>
                <a:gd name="connsiteY11" fmla="*/ 111023 h 848702"/>
                <a:gd name="connsiteX12" fmla="*/ 15387315 w 19184556"/>
                <a:gd name="connsiteY12" fmla="*/ 73879 h 848702"/>
                <a:gd name="connsiteX13" fmla="*/ 15327348 w 19184556"/>
                <a:gd name="connsiteY13" fmla="*/ 36819 h 848702"/>
                <a:gd name="connsiteX14" fmla="*/ 15276042 w 19184556"/>
                <a:gd name="connsiteY14" fmla="*/ 19799 h 848702"/>
                <a:gd name="connsiteX15" fmla="*/ 15217526 w 19184556"/>
                <a:gd name="connsiteY15" fmla="*/ 8524 h 848702"/>
                <a:gd name="connsiteX16" fmla="*/ 15148237 w 19184556"/>
                <a:gd name="connsiteY16" fmla="*/ 2627 h 848702"/>
                <a:gd name="connsiteX17" fmla="*/ 15090381 w 19184556"/>
                <a:gd name="connsiteY17" fmla="*/ 366 h 848702"/>
                <a:gd name="connsiteX18" fmla="*/ 15066162 w 19184556"/>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184556" h="848702">
                  <a:moveTo>
                    <a:pt x="15066162" y="0"/>
                  </a:moveTo>
                  <a:lnTo>
                    <a:pt x="1" y="13648"/>
                  </a:lnTo>
                  <a:cubicBezTo>
                    <a:pt x="1" y="287450"/>
                    <a:pt x="0" y="561252"/>
                    <a:pt x="0" y="835054"/>
                  </a:cubicBezTo>
                  <a:lnTo>
                    <a:pt x="19184556" y="848702"/>
                  </a:lnTo>
                  <a:lnTo>
                    <a:pt x="19184556" y="461695"/>
                  </a:lnTo>
                  <a:lnTo>
                    <a:pt x="15917557" y="456831"/>
                  </a:lnTo>
                  <a:lnTo>
                    <a:pt x="15840321" y="448266"/>
                  </a:lnTo>
                  <a:lnTo>
                    <a:pt x="15775435" y="426852"/>
                  </a:lnTo>
                  <a:lnTo>
                    <a:pt x="15723654" y="399014"/>
                  </a:lnTo>
                  <a:lnTo>
                    <a:pt x="15685732" y="371177"/>
                  </a:lnTo>
                  <a:lnTo>
                    <a:pt x="15654489" y="341198"/>
                  </a:lnTo>
                  <a:lnTo>
                    <a:pt x="15423654" y="111023"/>
                  </a:lnTo>
                  <a:lnTo>
                    <a:pt x="15387315" y="73879"/>
                  </a:lnTo>
                  <a:lnTo>
                    <a:pt x="15327348" y="36819"/>
                  </a:lnTo>
                  <a:lnTo>
                    <a:pt x="15276042" y="19799"/>
                  </a:lnTo>
                  <a:lnTo>
                    <a:pt x="15217526" y="8524"/>
                  </a:lnTo>
                  <a:lnTo>
                    <a:pt x="15148237" y="2627"/>
                  </a:lnTo>
                  <a:lnTo>
                    <a:pt x="15090381" y="366"/>
                  </a:lnTo>
                  <a:lnTo>
                    <a:pt x="15066162" y="0"/>
                  </a:lnTo>
                  <a:close/>
                </a:path>
              </a:pathLst>
            </a:custGeom>
            <a:solidFill>
              <a:srgbClr val="F58024"/>
            </a:solidFill>
          </p:spPr>
          <p:txBody>
            <a:bodyPr wrap="square" lIns="0" tIns="0" rIns="0" bIns="0"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000000"/>
                </a:solidFill>
                <a:effectLst/>
                <a:uLnTx/>
                <a:uFillTx/>
                <a:latin typeface="Calibri"/>
                <a:ea typeface="+mn-ea"/>
                <a:cs typeface="+mn-cs"/>
              </a:endParaRPr>
            </a:p>
          </p:txBody>
        </p:sp>
        <p:sp>
          <p:nvSpPr>
            <p:cNvPr id="12" name="bk object 16">
              <a:extLst>
                <a:ext uri="{FF2B5EF4-FFF2-40B4-BE49-F238E27FC236}">
                  <a16:creationId xmlns:a16="http://schemas.microsoft.com/office/drawing/2014/main" id="{DABFD16B-25D9-CA4A-85E8-857B6D3E86BD}"/>
                </a:ext>
              </a:extLst>
            </p:cNvPr>
            <p:cNvSpPr/>
            <p:nvPr/>
          </p:nvSpPr>
          <p:spPr>
            <a:xfrm>
              <a:off x="0" y="9948124"/>
              <a:ext cx="19224000" cy="848994"/>
            </a:xfrm>
            <a:custGeom>
              <a:avLst/>
              <a:gdLst/>
              <a:ahLst/>
              <a:cxnLst/>
              <a:rect l="l" t="t" r="r" b="b"/>
              <a:pathLst>
                <a:path w="14400530" h="848995">
                  <a:moveTo>
                    <a:pt x="10281602" y="0"/>
                  </a:moveTo>
                  <a:lnTo>
                    <a:pt x="0" y="0"/>
                  </a:lnTo>
                  <a:lnTo>
                    <a:pt x="0" y="848702"/>
                  </a:lnTo>
                  <a:lnTo>
                    <a:pt x="14399996" y="848702"/>
                  </a:lnTo>
                  <a:lnTo>
                    <a:pt x="14399996" y="461695"/>
                  </a:lnTo>
                  <a:lnTo>
                    <a:pt x="11132997" y="456831"/>
                  </a:lnTo>
                  <a:lnTo>
                    <a:pt x="11055761" y="448266"/>
                  </a:lnTo>
                  <a:lnTo>
                    <a:pt x="10990875" y="426852"/>
                  </a:lnTo>
                  <a:lnTo>
                    <a:pt x="10939094" y="399014"/>
                  </a:lnTo>
                  <a:lnTo>
                    <a:pt x="10901172" y="371177"/>
                  </a:lnTo>
                  <a:lnTo>
                    <a:pt x="10869929" y="341198"/>
                  </a:lnTo>
                  <a:lnTo>
                    <a:pt x="10639094" y="111023"/>
                  </a:lnTo>
                  <a:lnTo>
                    <a:pt x="10602755" y="73879"/>
                  </a:lnTo>
                  <a:lnTo>
                    <a:pt x="10542788" y="36819"/>
                  </a:lnTo>
                  <a:lnTo>
                    <a:pt x="10491482" y="19799"/>
                  </a:lnTo>
                  <a:lnTo>
                    <a:pt x="10432966" y="8524"/>
                  </a:lnTo>
                  <a:lnTo>
                    <a:pt x="10363677" y="2627"/>
                  </a:lnTo>
                  <a:lnTo>
                    <a:pt x="10305821" y="366"/>
                  </a:lnTo>
                  <a:lnTo>
                    <a:pt x="10281602" y="0"/>
                  </a:lnTo>
                  <a:close/>
                </a:path>
              </a:pathLst>
            </a:custGeom>
            <a:solidFill>
              <a:srgbClr val="F58024"/>
            </a:solidFill>
          </p:spPr>
          <p:txBody>
            <a:bodyPr wrap="square" lIns="0" tIns="0" rIns="0" bIns="0"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F58024"/>
                </a:solidFill>
                <a:effectLst/>
                <a:uLnTx/>
                <a:uFillTx/>
                <a:latin typeface="Calibri"/>
                <a:ea typeface="+mn-ea"/>
                <a:cs typeface="+mn-cs"/>
              </a:endParaRPr>
            </a:p>
          </p:txBody>
        </p:sp>
      </p:grpSp>
      <p:sp>
        <p:nvSpPr>
          <p:cNvPr id="13" name="bk object 17">
            <a:extLst>
              <a:ext uri="{FF2B5EF4-FFF2-40B4-BE49-F238E27FC236}">
                <a16:creationId xmlns:a16="http://schemas.microsoft.com/office/drawing/2014/main" id="{E56B9C42-C334-194F-A581-DC198926651C}"/>
              </a:ext>
            </a:extLst>
          </p:cNvPr>
          <p:cNvSpPr/>
          <p:nvPr/>
        </p:nvSpPr>
        <p:spPr>
          <a:xfrm>
            <a:off x="16711315" y="7788808"/>
            <a:ext cx="1458837" cy="1458841"/>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Calibri"/>
              <a:ea typeface="+mn-ea"/>
              <a:cs typeface="+mn-cs"/>
            </a:endParaRPr>
          </a:p>
        </p:txBody>
      </p:sp>
      <p:sp>
        <p:nvSpPr>
          <p:cNvPr id="21" name="Rechthoek 20">
            <a:extLst>
              <a:ext uri="{FF2B5EF4-FFF2-40B4-BE49-F238E27FC236}">
                <a16:creationId xmlns:a16="http://schemas.microsoft.com/office/drawing/2014/main" id="{29AA9C38-DEA1-FD4A-805F-699A147E3EFF}"/>
              </a:ext>
            </a:extLst>
          </p:cNvPr>
          <p:cNvSpPr/>
          <p:nvPr/>
        </p:nvSpPr>
        <p:spPr>
          <a:xfrm>
            <a:off x="0" y="9839011"/>
            <a:ext cx="19224000" cy="962339"/>
          </a:xfrm>
          <a:prstGeom prst="rect">
            <a:avLst/>
          </a:prstGeom>
          <a:solidFill>
            <a:srgbClr val="F58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a:ea typeface="+mn-ea"/>
              <a:cs typeface="+mn-cs"/>
            </a:endParaRPr>
          </a:p>
        </p:txBody>
      </p:sp>
      <p:sp>
        <p:nvSpPr>
          <p:cNvPr id="14" name="Tekstvak 13">
            <a:extLst>
              <a:ext uri="{FF2B5EF4-FFF2-40B4-BE49-F238E27FC236}">
                <a16:creationId xmlns:a16="http://schemas.microsoft.com/office/drawing/2014/main" id="{8627E278-1243-8C4A-93F3-D6E9E46AE61A}"/>
              </a:ext>
            </a:extLst>
          </p:cNvPr>
          <p:cNvSpPr txBox="1"/>
          <p:nvPr/>
        </p:nvSpPr>
        <p:spPr>
          <a:xfrm>
            <a:off x="816224" y="638649"/>
            <a:ext cx="15535051" cy="1569660"/>
          </a:xfrm>
          <a:prstGeom prst="rect">
            <a:avLst/>
          </a:prstGeom>
          <a:noFill/>
        </p:spPr>
        <p:txBody>
          <a:bodyPr wrap="square" rtlCol="0" anchor="t">
            <a:spAutoFit/>
          </a:bodyPr>
          <a:lstStyle/>
          <a:p>
            <a:pPr lvl="0">
              <a:defRPr/>
            </a:pPr>
            <a:r>
              <a:rPr lang="en-GB" sz="4800" b="1" dirty="0" smtClean="0">
                <a:solidFill>
                  <a:srgbClr val="F58024"/>
                </a:solidFill>
                <a:latin typeface="Verdana" panose="020B0604030504040204" pitchFamily="34" charset="0"/>
                <a:ea typeface="Verdana" panose="020B0604030504040204" pitchFamily="34" charset="0"/>
                <a:cs typeface="Verdana" panose="020B0604030504040204" pitchFamily="34" charset="0"/>
              </a:rPr>
              <a:t>All I do now is carry out administrative duties </a:t>
            </a:r>
            <a:r>
              <a:rPr lang="en-GB" sz="4800" b="1" dirty="0">
                <a:solidFill>
                  <a:srgbClr val="F58024"/>
                </a:solidFill>
                <a:latin typeface="Verdana" panose="020B0604030504040204" pitchFamily="34" charset="0"/>
                <a:ea typeface="Verdana" panose="020B0604030504040204" pitchFamily="34" charset="0"/>
                <a:cs typeface="Verdana" panose="020B0604030504040204" pitchFamily="34" charset="0"/>
              </a:rPr>
              <a:t>because of this GDPR!</a:t>
            </a:r>
            <a:endParaRPr kumimoji="0" lang="en-GB" sz="4800" b="1" i="0" u="none" strike="noStrike" kern="1200" cap="none" spc="0" normalizeH="0" baseline="0" noProof="0" dirty="0">
              <a:ln>
                <a:noFill/>
              </a:ln>
              <a:solidFill>
                <a:srgbClr val="F58024"/>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5" name="Tekstvak 14">
            <a:extLst>
              <a:ext uri="{FF2B5EF4-FFF2-40B4-BE49-F238E27FC236}">
                <a16:creationId xmlns:a16="http://schemas.microsoft.com/office/drawing/2014/main" id="{8FC99D8C-3958-B145-8003-718D1A07E1DD}"/>
              </a:ext>
            </a:extLst>
          </p:cNvPr>
          <p:cNvSpPr txBox="1"/>
          <p:nvPr/>
        </p:nvSpPr>
        <p:spPr>
          <a:xfrm>
            <a:off x="816225" y="2861510"/>
            <a:ext cx="17353928" cy="2308324"/>
          </a:xfrm>
          <a:prstGeom prst="rect">
            <a:avLst/>
          </a:prstGeom>
          <a:noFill/>
        </p:spPr>
        <p:txBody>
          <a:bodyPr wrap="square" rtlCol="0" anchor="t">
            <a:spAutoFit/>
          </a:bodyPr>
          <a:lstStyle/>
          <a:p>
            <a:pPr lvl="0" algn="r">
              <a:defRPr/>
            </a:pPr>
            <a:r>
              <a:rPr lang="en-GB" sz="4800" b="1" dirty="0">
                <a:solidFill>
                  <a:srgbClr val="000000"/>
                </a:solidFill>
                <a:latin typeface="Verdana" panose="020B0604030504040204" pitchFamily="34" charset="0"/>
                <a:ea typeface="Verdana" panose="020B0604030504040204" pitchFamily="34" charset="0"/>
                <a:cs typeface="Verdana" panose="020B0604030504040204" pitchFamily="34" charset="0"/>
              </a:rPr>
              <a:t>It is </a:t>
            </a:r>
            <a:r>
              <a:rPr lang="en-GB" sz="48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true that work </a:t>
            </a:r>
            <a:r>
              <a:rPr lang="en-GB" sz="4800" b="1" dirty="0">
                <a:solidFill>
                  <a:srgbClr val="000000"/>
                </a:solidFill>
                <a:latin typeface="Verdana" panose="020B0604030504040204" pitchFamily="34" charset="0"/>
                <a:ea typeface="Verdana" panose="020B0604030504040204" pitchFamily="34" charset="0"/>
                <a:cs typeface="Verdana" panose="020B0604030504040204" pitchFamily="34" charset="0"/>
              </a:rPr>
              <a:t>is duplicated </a:t>
            </a:r>
            <a:r>
              <a:rPr lang="en-GB" sz="48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temporarily during the launch phase; </a:t>
            </a:r>
            <a:r>
              <a:rPr lang="en-GB" sz="4800" b="1" dirty="0">
                <a:solidFill>
                  <a:srgbClr val="000000"/>
                </a:solidFill>
                <a:latin typeface="Verdana" panose="020B0604030504040204" pitchFamily="34" charset="0"/>
                <a:ea typeface="Verdana" panose="020B0604030504040204" pitchFamily="34" charset="0"/>
                <a:cs typeface="Verdana" panose="020B0604030504040204" pitchFamily="34" charset="0"/>
              </a:rPr>
              <a:t>for privacy, ethical testing and research data management.</a:t>
            </a:r>
            <a:endParaRPr kumimoji="0" lang="en-GB" sz="4800" b="1"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552532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p:tgtEl>
                                          <p:spTgt spid="15"/>
                                        </p:tgtEl>
                                        <p:attrNameLst>
                                          <p:attrName>ppt_y</p:attrName>
                                        </p:attrNameLst>
                                      </p:cBhvr>
                                      <p:tavLst>
                                        <p:tav tm="0">
                                          <p:val>
                                            <p:strVal val="#ppt_y+#ppt_h*1.125000"/>
                                          </p:val>
                                        </p:tav>
                                        <p:tav tm="100000">
                                          <p:val>
                                            <p:strVal val="#ppt_y"/>
                                          </p:val>
                                        </p:tav>
                                      </p:tavLst>
                                    </p:anim>
                                    <p:animEffect transition="in" filter="wipe(up)">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al 5">
            <a:extLst>
              <a:ext uri="{FF2B5EF4-FFF2-40B4-BE49-F238E27FC236}">
                <a16:creationId xmlns:a16="http://schemas.microsoft.com/office/drawing/2014/main" id="{A9C37E5F-00BB-EB48-9E5C-09620F708AD0}"/>
              </a:ext>
            </a:extLst>
          </p:cNvPr>
          <p:cNvSpPr/>
          <p:nvPr/>
        </p:nvSpPr>
        <p:spPr>
          <a:xfrm>
            <a:off x="384176" y="720155"/>
            <a:ext cx="2088232" cy="208823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500" b="1" dirty="0">
                <a:solidFill>
                  <a:schemeClr val="tx1"/>
                </a:solidFill>
                <a:latin typeface="Verdana" panose="020B0604030504040204" pitchFamily="34" charset="0"/>
                <a:ea typeface="Verdana" panose="020B0604030504040204" pitchFamily="34" charset="0"/>
                <a:cs typeface="Verdana" panose="020B0604030504040204" pitchFamily="34" charset="0"/>
              </a:rPr>
              <a:t>?</a:t>
            </a:r>
          </a:p>
        </p:txBody>
      </p:sp>
      <p:sp>
        <p:nvSpPr>
          <p:cNvPr id="7" name="Tekstvak 6">
            <a:hlinkClick r:id="rId3"/>
            <a:extLst>
              <a:ext uri="{FF2B5EF4-FFF2-40B4-BE49-F238E27FC236}">
                <a16:creationId xmlns:a16="http://schemas.microsoft.com/office/drawing/2014/main" id="{0A1C8CB7-B1BF-E943-A3AA-7C53CDE2E5F9}"/>
              </a:ext>
            </a:extLst>
          </p:cNvPr>
          <p:cNvSpPr txBox="1"/>
          <p:nvPr/>
        </p:nvSpPr>
        <p:spPr>
          <a:xfrm>
            <a:off x="4488632" y="3965451"/>
            <a:ext cx="12817424" cy="769441"/>
          </a:xfrm>
          <a:prstGeom prst="rect">
            <a:avLst/>
          </a:prstGeom>
          <a:noFill/>
        </p:spPr>
        <p:txBody>
          <a:bodyPr wrap="square" rtlCol="0" anchor="ctr">
            <a:spAutoFit/>
          </a:bodyPr>
          <a:lstStyle/>
          <a:p>
            <a:r>
              <a:rPr lang="en-GB" sz="4400" dirty="0">
                <a:solidFill>
                  <a:schemeClr val="bg1"/>
                </a:solidFill>
                <a:latin typeface="Verdana" panose="020B0604030504040204" pitchFamily="34" charset="0"/>
                <a:ea typeface="Verdana" panose="020B0604030504040204" pitchFamily="34" charset="0"/>
                <a:cs typeface="Verdana" panose="020B0604030504040204" pitchFamily="34" charset="0"/>
              </a:rPr>
              <a:t>GDPR Manual [Ministry of Security &amp; Justice]</a:t>
            </a:r>
          </a:p>
        </p:txBody>
      </p:sp>
      <p:sp>
        <p:nvSpPr>
          <p:cNvPr id="8" name="Tekstvak 7">
            <a:extLst>
              <a:ext uri="{FF2B5EF4-FFF2-40B4-BE49-F238E27FC236}">
                <a16:creationId xmlns:a16="http://schemas.microsoft.com/office/drawing/2014/main" id="{18ED4264-D4BD-2846-99A9-3B45ECAFEFA0}"/>
              </a:ext>
            </a:extLst>
          </p:cNvPr>
          <p:cNvSpPr txBox="1"/>
          <p:nvPr/>
        </p:nvSpPr>
        <p:spPr>
          <a:xfrm>
            <a:off x="2688432" y="794775"/>
            <a:ext cx="2565126" cy="1938992"/>
          </a:xfrm>
          <a:prstGeom prst="rect">
            <a:avLst/>
          </a:prstGeom>
          <a:noFill/>
        </p:spPr>
        <p:txBody>
          <a:bodyPr wrap="none" rtlCol="0">
            <a:spAutoFit/>
          </a:bodyPr>
          <a:lstStyle/>
          <a:p>
            <a:r>
              <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rPr>
              <a:t>MORE </a:t>
            </a:r>
            <a:r>
              <a:rPr lang="nl-NL" sz="4000" b="1" dirty="0">
                <a:solidFill>
                  <a:schemeClr val="bg1"/>
                </a:solidFill>
                <a:latin typeface="Verdana" panose="020B0604030504040204" pitchFamily="34" charset="0"/>
                <a:ea typeface="Verdana" panose="020B0604030504040204" pitchFamily="34" charset="0"/>
                <a:cs typeface="Verdana" panose="020B0604030504040204" pitchFamily="34" charset="0"/>
              </a:rPr>
              <a:t/>
            </a:r>
            <a:br>
              <a:rPr lang="nl-NL" sz="40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rPr>
              <a:t>INFORMATION?</a:t>
            </a:r>
          </a:p>
          <a:p>
            <a:r>
              <a:rPr lang="en-GB" sz="4000" i="1" dirty="0">
                <a:solidFill>
                  <a:schemeClr val="bg1"/>
                </a:solidFill>
                <a:latin typeface="Verdana" panose="020B0604030504040204" pitchFamily="34" charset="0"/>
                <a:ea typeface="Verdana" panose="020B0604030504040204" pitchFamily="34" charset="0"/>
                <a:cs typeface="Verdana" panose="020B0604030504040204" pitchFamily="34" charset="0"/>
              </a:rPr>
              <a:t>Links</a:t>
            </a:r>
          </a:p>
        </p:txBody>
      </p:sp>
      <p:sp>
        <p:nvSpPr>
          <p:cNvPr id="11" name="Tekstvak 10">
            <a:hlinkClick r:id="rId3"/>
            <a:extLst>
              <a:ext uri="{FF2B5EF4-FFF2-40B4-BE49-F238E27FC236}">
                <a16:creationId xmlns:a16="http://schemas.microsoft.com/office/drawing/2014/main" id="{4C8F968E-5233-3040-88D7-A5EE2104FA12}"/>
              </a:ext>
            </a:extLst>
          </p:cNvPr>
          <p:cNvSpPr txBox="1"/>
          <p:nvPr/>
        </p:nvSpPr>
        <p:spPr>
          <a:xfrm>
            <a:off x="4488632" y="5189587"/>
            <a:ext cx="13969552" cy="769441"/>
          </a:xfrm>
          <a:prstGeom prst="rect">
            <a:avLst/>
          </a:prstGeom>
          <a:noFill/>
        </p:spPr>
        <p:txBody>
          <a:bodyPr wrap="square" rtlCol="0" anchor="ctr">
            <a:spAutoFit/>
          </a:bodyPr>
          <a:lstStyle/>
          <a:p>
            <a:r>
              <a:rPr lang="en-GB" sz="4400" dirty="0">
                <a:solidFill>
                  <a:schemeClr val="bg1"/>
                </a:solidFill>
                <a:latin typeface="Verdana" panose="020B0604030504040204" pitchFamily="34" charset="0"/>
                <a:ea typeface="Verdana" panose="020B0604030504040204" pitchFamily="34" charset="0"/>
                <a:cs typeface="Verdana" panose="020B0604030504040204" pitchFamily="34" charset="0"/>
              </a:rPr>
              <a:t>General Data Protection Regulation</a:t>
            </a:r>
          </a:p>
        </p:txBody>
      </p:sp>
      <p:sp>
        <p:nvSpPr>
          <p:cNvPr id="12" name="Tekstvak 11">
            <a:hlinkClick r:id="rId3"/>
            <a:extLst>
              <a:ext uri="{FF2B5EF4-FFF2-40B4-BE49-F238E27FC236}">
                <a16:creationId xmlns:a16="http://schemas.microsoft.com/office/drawing/2014/main" id="{B68BB91A-4B54-1743-8948-89BC7B359AF6}"/>
              </a:ext>
            </a:extLst>
          </p:cNvPr>
          <p:cNvSpPr txBox="1"/>
          <p:nvPr/>
        </p:nvSpPr>
        <p:spPr>
          <a:xfrm>
            <a:off x="4488632" y="6413723"/>
            <a:ext cx="12817424" cy="769441"/>
          </a:xfrm>
          <a:prstGeom prst="rect">
            <a:avLst/>
          </a:prstGeom>
          <a:noFill/>
        </p:spPr>
        <p:txBody>
          <a:bodyPr wrap="square" rtlCol="0" anchor="ctr">
            <a:spAutoFit/>
          </a:bodyPr>
          <a:lstStyle/>
          <a:p>
            <a:r>
              <a:rPr lang="en-GB" sz="4400" dirty="0">
                <a:solidFill>
                  <a:schemeClr val="bg1"/>
                </a:solidFill>
                <a:latin typeface="Verdana" panose="020B0604030504040204" pitchFamily="34" charset="0"/>
                <a:ea typeface="Verdana" panose="020B0604030504040204" pitchFamily="34" charset="0"/>
                <a:cs typeface="Verdana" panose="020B0604030504040204" pitchFamily="34" charset="0"/>
              </a:rPr>
              <a:t>Dutch Data Protection Authority</a:t>
            </a:r>
          </a:p>
        </p:txBody>
      </p:sp>
      <p:sp>
        <p:nvSpPr>
          <p:cNvPr id="13" name="Tekstvak 12">
            <a:hlinkClick r:id="rId3"/>
            <a:extLst>
              <a:ext uri="{FF2B5EF4-FFF2-40B4-BE49-F238E27FC236}">
                <a16:creationId xmlns:a16="http://schemas.microsoft.com/office/drawing/2014/main" id="{0225082B-07BF-D24C-8E20-99184B3A8224}"/>
              </a:ext>
            </a:extLst>
          </p:cNvPr>
          <p:cNvSpPr txBox="1"/>
          <p:nvPr/>
        </p:nvSpPr>
        <p:spPr>
          <a:xfrm>
            <a:off x="4488632" y="7637859"/>
            <a:ext cx="12817424" cy="769441"/>
          </a:xfrm>
          <a:prstGeom prst="rect">
            <a:avLst/>
          </a:prstGeom>
          <a:noFill/>
        </p:spPr>
        <p:txBody>
          <a:bodyPr wrap="square" rtlCol="0" anchor="ctr">
            <a:spAutoFit/>
          </a:bodyPr>
          <a:lstStyle/>
          <a:p>
            <a:r>
              <a:rPr lang="en-GB" sz="4400" dirty="0">
                <a:solidFill>
                  <a:schemeClr val="bg1"/>
                </a:solidFill>
                <a:latin typeface="Verdana" panose="020B0604030504040204" pitchFamily="34" charset="0"/>
                <a:ea typeface="Verdana" panose="020B0604030504040204" pitchFamily="34" charset="0"/>
                <a:cs typeface="Verdana" panose="020B0604030504040204" pitchFamily="34" charset="0"/>
              </a:rPr>
              <a:t>Association of Universities in the Netherlands Code of Conduct</a:t>
            </a:r>
          </a:p>
        </p:txBody>
      </p:sp>
      <p:sp>
        <p:nvSpPr>
          <p:cNvPr id="2" name="Rechthoek 1">
            <a:hlinkClick r:id="rId4"/>
            <a:extLst>
              <a:ext uri="{FF2B5EF4-FFF2-40B4-BE49-F238E27FC236}">
                <a16:creationId xmlns:a16="http://schemas.microsoft.com/office/drawing/2014/main" id="{5DC1CE12-901F-1042-9E82-332C80BFD195}"/>
              </a:ext>
            </a:extLst>
          </p:cNvPr>
          <p:cNvSpPr/>
          <p:nvPr/>
        </p:nvSpPr>
        <p:spPr>
          <a:xfrm>
            <a:off x="4344616" y="3884587"/>
            <a:ext cx="10441160" cy="931168"/>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hthoek 8">
            <a:hlinkClick r:id="rId5"/>
            <a:extLst>
              <a:ext uri="{FF2B5EF4-FFF2-40B4-BE49-F238E27FC236}">
                <a16:creationId xmlns:a16="http://schemas.microsoft.com/office/drawing/2014/main" id="{D617528D-C0F4-3044-A720-670B727E3AC3}"/>
              </a:ext>
            </a:extLst>
          </p:cNvPr>
          <p:cNvSpPr/>
          <p:nvPr/>
        </p:nvSpPr>
        <p:spPr>
          <a:xfrm>
            <a:off x="4486812" y="5108723"/>
            <a:ext cx="13107275" cy="931168"/>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hthoek 9">
            <a:hlinkClick r:id="rId6"/>
            <a:extLst>
              <a:ext uri="{FF2B5EF4-FFF2-40B4-BE49-F238E27FC236}">
                <a16:creationId xmlns:a16="http://schemas.microsoft.com/office/drawing/2014/main" id="{B7265B3E-7BA6-954C-BE0B-E0DB3BC07A43}"/>
              </a:ext>
            </a:extLst>
          </p:cNvPr>
          <p:cNvSpPr/>
          <p:nvPr/>
        </p:nvSpPr>
        <p:spPr>
          <a:xfrm>
            <a:off x="4486811" y="6331966"/>
            <a:ext cx="8282741" cy="931168"/>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92932820"/>
      </p:ext>
    </p:extLst>
  </p:cSld>
  <p:clrMapOvr>
    <a:masterClrMapping/>
  </p:clrMapOvr>
  <p:transition spd="slow">
    <p:push dir="u"/>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Afbeelding 10">
            <a:extLst>
              <a:ext uri="{FF2B5EF4-FFF2-40B4-BE49-F238E27FC236}">
                <a16:creationId xmlns:a16="http://schemas.microsoft.com/office/drawing/2014/main" id="{DFA51AC5-DB5A-C74B-9555-B5DC54356600}"/>
              </a:ext>
            </a:extLst>
          </p:cNvPr>
          <p:cNvPicPr>
            <a:picLocks noChangeAspect="1"/>
          </p:cNvPicPr>
          <p:nvPr/>
        </p:nvPicPr>
        <p:blipFill rotWithShape="1">
          <a:blip r:embed="rId3" cstate="screen">
            <a:alphaModFix amt="44000"/>
            <a:extLst>
              <a:ext uri="{28A0092B-C50C-407E-A947-70E740481C1C}">
                <a14:useLocalDpi xmlns:a14="http://schemas.microsoft.com/office/drawing/2010/main"/>
              </a:ext>
            </a:extLst>
          </a:blip>
          <a:srcRect/>
          <a:stretch/>
        </p:blipFill>
        <p:spPr>
          <a:xfrm>
            <a:off x="-39619" y="288107"/>
            <a:ext cx="19240326" cy="8352928"/>
          </a:xfrm>
          <a:prstGeom prst="rect">
            <a:avLst/>
          </a:prstGeom>
        </p:spPr>
      </p:pic>
      <p:sp>
        <p:nvSpPr>
          <p:cNvPr id="2" name="Titel 1">
            <a:extLst>
              <a:ext uri="{FF2B5EF4-FFF2-40B4-BE49-F238E27FC236}">
                <a16:creationId xmlns:a16="http://schemas.microsoft.com/office/drawing/2014/main" id="{26711885-0CDC-4056-B61D-6BFBE261DB13}"/>
              </a:ext>
            </a:extLst>
          </p:cNvPr>
          <p:cNvSpPr>
            <a:spLocks noGrp="1"/>
          </p:cNvSpPr>
          <p:nvPr>
            <p:ph type="title"/>
          </p:nvPr>
        </p:nvSpPr>
        <p:spPr>
          <a:xfrm>
            <a:off x="384176" y="3527703"/>
            <a:ext cx="18434048" cy="1231106"/>
          </a:xfrm>
        </p:spPr>
        <p:txBody>
          <a:bodyPr/>
          <a:lstStyle/>
          <a:p>
            <a:r>
              <a:rPr lang="en-GB" sz="8000" dirty="0"/>
              <a:t>SURF PRIVACY AWARENESS</a:t>
            </a:r>
          </a:p>
        </p:txBody>
      </p:sp>
      <p:sp>
        <p:nvSpPr>
          <p:cNvPr id="3" name="Tijdelijke aanduiding voor tekst 2">
            <a:extLst>
              <a:ext uri="{FF2B5EF4-FFF2-40B4-BE49-F238E27FC236}">
                <a16:creationId xmlns:a16="http://schemas.microsoft.com/office/drawing/2014/main" id="{11D75418-186F-4714-9DB3-2F059E65DEC9}"/>
              </a:ext>
            </a:extLst>
          </p:cNvPr>
          <p:cNvSpPr>
            <a:spLocks noGrp="1"/>
          </p:cNvSpPr>
          <p:nvPr>
            <p:ph type="body" sz="quarter" idx="10"/>
          </p:nvPr>
        </p:nvSpPr>
        <p:spPr>
          <a:xfrm>
            <a:off x="1608312" y="4766135"/>
            <a:ext cx="13022088" cy="707886"/>
          </a:xfrm>
        </p:spPr>
        <p:txBody>
          <a:bodyPr/>
          <a:lstStyle/>
          <a:p>
            <a:pPr algn="l"/>
            <a:r>
              <a:rPr lang="en-GB" sz="3200" i="1" dirty="0"/>
              <a:t>Training GDPR &amp; DPIA regarding research</a:t>
            </a:r>
          </a:p>
        </p:txBody>
      </p:sp>
      <p:sp>
        <p:nvSpPr>
          <p:cNvPr id="8" name="bk object 18">
            <a:extLst>
              <a:ext uri="{FF2B5EF4-FFF2-40B4-BE49-F238E27FC236}">
                <a16:creationId xmlns:a16="http://schemas.microsoft.com/office/drawing/2014/main" id="{DFED2A6B-3B81-174A-B6F0-749D9B7F927C}"/>
              </a:ext>
            </a:extLst>
          </p:cNvPr>
          <p:cNvSpPr/>
          <p:nvPr/>
        </p:nvSpPr>
        <p:spPr>
          <a:xfrm>
            <a:off x="1" y="7956299"/>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9" name="bk object 18">
            <a:extLst>
              <a:ext uri="{FF2B5EF4-FFF2-40B4-BE49-F238E27FC236}">
                <a16:creationId xmlns:a16="http://schemas.microsoft.com/office/drawing/2014/main" id="{5E1921D5-06F0-724A-86F8-E6311B9C3287}"/>
              </a:ext>
            </a:extLst>
          </p:cNvPr>
          <p:cNvSpPr/>
          <p:nvPr/>
        </p:nvSpPr>
        <p:spPr>
          <a:xfrm rot="10800000">
            <a:off x="-49963" y="1417"/>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12" name="object 5">
            <a:extLst>
              <a:ext uri="{FF2B5EF4-FFF2-40B4-BE49-F238E27FC236}">
                <a16:creationId xmlns:a16="http://schemas.microsoft.com/office/drawing/2014/main" id="{7077866E-7F43-4D4D-8A44-AEF99F9E2E1B}"/>
              </a:ext>
            </a:extLst>
          </p:cNvPr>
          <p:cNvSpPr/>
          <p:nvPr/>
        </p:nvSpPr>
        <p:spPr>
          <a:xfrm>
            <a:off x="744216" y="8307006"/>
            <a:ext cx="2084063" cy="2084060"/>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0" name="Tijdelijke aanduiding voor tekst 2">
            <a:extLst>
              <a:ext uri="{FF2B5EF4-FFF2-40B4-BE49-F238E27FC236}">
                <a16:creationId xmlns:a16="http://schemas.microsoft.com/office/drawing/2014/main" id="{11D75418-186F-4714-9DB3-2F059E65DEC9}"/>
              </a:ext>
            </a:extLst>
          </p:cNvPr>
          <p:cNvSpPr txBox="1">
            <a:spLocks/>
          </p:cNvSpPr>
          <p:nvPr/>
        </p:nvSpPr>
        <p:spPr>
          <a:xfrm>
            <a:off x="4992688" y="8569027"/>
            <a:ext cx="13022088" cy="1586066"/>
          </a:xfrm>
          <a:prstGeom prst="rect">
            <a:avLst/>
          </a:prstGeom>
        </p:spPr>
        <p:txBody>
          <a:bodyPr wrap="square" lIns="0" tIns="0" rIns="0" bIns="0">
            <a:noAutofit/>
          </a:bodyPr>
          <a:lstStyle>
            <a:lvl1pPr marL="0" algn="ctr" eaLnBrk="1" hangingPunct="1">
              <a:defRPr sz="4600">
                <a:latin typeface="Verdana" panose="020B0604030504040204" pitchFamily="34" charset="0"/>
                <a:ea typeface="Verdana" panose="020B0604030504040204" pitchFamily="34" charset="0"/>
                <a:cs typeface="Verdana" panose="020B0604030504040204" pitchFamily="34" charset="0"/>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a:lstStyle>
          <a:p>
            <a:pPr algn="l" defTabSz="914400"/>
            <a:r>
              <a:rPr lang="en-GB" sz="3200" kern="0" dirty="0" smtClean="0">
                <a:solidFill>
                  <a:sysClr val="windowText" lastClr="000000"/>
                </a:solidFill>
              </a:rPr>
              <a:t>This training was made possible by: </a:t>
            </a:r>
          </a:p>
          <a:p>
            <a:pPr algn="l" defTabSz="914400"/>
            <a:r>
              <a:rPr lang="en-GB" sz="3200" b="1" kern="0" dirty="0" smtClean="0">
                <a:solidFill>
                  <a:sysClr val="windowText" lastClr="000000"/>
                </a:solidFill>
              </a:rPr>
              <a:t>Marlon Domingus </a:t>
            </a:r>
            <a:r>
              <a:rPr lang="en-GB" sz="3200" kern="0" dirty="0" smtClean="0">
                <a:solidFill>
                  <a:sysClr val="windowText" lastClr="000000"/>
                </a:solidFill>
              </a:rPr>
              <a:t>(RDM, Erasmus University Rotterdam)</a:t>
            </a:r>
          </a:p>
          <a:p>
            <a:pPr algn="l" defTabSz="914400"/>
            <a:r>
              <a:rPr lang="en-GB" sz="3200" b="1" kern="0" dirty="0" smtClean="0">
                <a:solidFill>
                  <a:sysClr val="windowText" lastClr="000000"/>
                </a:solidFill>
              </a:rPr>
              <a:t>Sander van Acht </a:t>
            </a:r>
            <a:r>
              <a:rPr lang="en-GB" sz="3200" kern="0" dirty="0" smtClean="0">
                <a:solidFill>
                  <a:sysClr val="windowText" lastClr="000000"/>
                </a:solidFill>
              </a:rPr>
              <a:t>(Flooow, onderwijskundig concept)</a:t>
            </a:r>
          </a:p>
          <a:p>
            <a:pPr algn="l" defTabSz="914400"/>
            <a:r>
              <a:rPr lang="en-GB" sz="3200" b="1" kern="0" dirty="0" smtClean="0">
                <a:solidFill>
                  <a:sysClr val="windowText" lastClr="000000"/>
                </a:solidFill>
              </a:rPr>
              <a:t>Maarten van der Schaal </a:t>
            </a:r>
            <a:r>
              <a:rPr lang="en-GB" sz="3200" kern="0" dirty="0" smtClean="0">
                <a:solidFill>
                  <a:sysClr val="windowText" lastClr="000000"/>
                </a:solidFill>
              </a:rPr>
              <a:t>(Nieuwbericht, slidedesign)</a:t>
            </a:r>
            <a:endParaRPr lang="en-GB" sz="3200" kern="0" dirty="0">
              <a:solidFill>
                <a:sysClr val="windowText" lastClr="000000"/>
              </a:solidFill>
            </a:endParaRPr>
          </a:p>
        </p:txBody>
      </p:sp>
    </p:spTree>
    <p:extLst>
      <p:ext uri="{BB962C8B-B14F-4D97-AF65-F5344CB8AC3E}">
        <p14:creationId xmlns:p14="http://schemas.microsoft.com/office/powerpoint/2010/main" val="2941922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68142C1B-E898-9B42-8AD6-A5B0F807DDA7}"/>
              </a:ext>
            </a:extLst>
          </p:cNvPr>
          <p:cNvSpPr/>
          <p:nvPr/>
        </p:nvSpPr>
        <p:spPr>
          <a:xfrm>
            <a:off x="-49964" y="1415"/>
            <a:ext cx="19234121" cy="10798518"/>
          </a:xfrm>
          <a:prstGeom prst="rect">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Afbeelding 13">
            <a:extLst>
              <a:ext uri="{FF2B5EF4-FFF2-40B4-BE49-F238E27FC236}">
                <a16:creationId xmlns:a16="http://schemas.microsoft.com/office/drawing/2014/main" id="{978E5BFF-C2CF-034A-B6D3-1C69A0258077}"/>
              </a:ext>
            </a:extLst>
          </p:cNvPr>
          <p:cNvPicPr>
            <a:picLocks noChangeAspect="1"/>
          </p:cNvPicPr>
          <p:nvPr/>
        </p:nvPicPr>
        <p:blipFill rotWithShape="1">
          <a:blip r:embed="rId3">
            <a:alphaModFix amt="10000"/>
            <a:extLst>
              <a:ext uri="{28A0092B-C50C-407E-A947-70E740481C1C}">
                <a14:useLocalDpi xmlns:a14="http://schemas.microsoft.com/office/drawing/2010/main" val="0"/>
              </a:ext>
            </a:extLst>
          </a:blip>
          <a:srcRect t="7951" b="7963"/>
          <a:stretch/>
        </p:blipFill>
        <p:spPr>
          <a:xfrm>
            <a:off x="-49965" y="0"/>
            <a:ext cx="19244900" cy="10799933"/>
          </a:xfrm>
          <a:prstGeom prst="rect">
            <a:avLst/>
          </a:prstGeom>
        </p:spPr>
      </p:pic>
      <p:pic>
        <p:nvPicPr>
          <p:cNvPr id="13" name="Afbeelding 12">
            <a:extLst>
              <a:ext uri="{FF2B5EF4-FFF2-40B4-BE49-F238E27FC236}">
                <a16:creationId xmlns:a16="http://schemas.microsoft.com/office/drawing/2014/main" id="{F422A12A-22E7-5C49-83BC-81777983CF32}"/>
              </a:ext>
            </a:extLst>
          </p:cNvPr>
          <p:cNvPicPr>
            <a:picLocks noChangeAspect="1"/>
          </p:cNvPicPr>
          <p:nvPr/>
        </p:nvPicPr>
        <p:blipFill rotWithShape="1">
          <a:blip r:embed="rId3">
            <a:extLst>
              <a:ext uri="{28A0092B-C50C-407E-A947-70E740481C1C}">
                <a14:useLocalDpi xmlns:a14="http://schemas.microsoft.com/office/drawing/2010/main" val="0"/>
              </a:ext>
            </a:extLst>
          </a:blip>
          <a:srcRect t="7963" b="7963"/>
          <a:stretch/>
        </p:blipFill>
        <p:spPr>
          <a:xfrm>
            <a:off x="-66636" y="1414"/>
            <a:ext cx="19244900" cy="10798519"/>
          </a:xfrm>
          <a:prstGeom prst="rect">
            <a:avLst/>
          </a:prstGeom>
        </p:spPr>
      </p:pic>
      <p:sp>
        <p:nvSpPr>
          <p:cNvPr id="6" name="Ovaal 5">
            <a:extLst>
              <a:ext uri="{FF2B5EF4-FFF2-40B4-BE49-F238E27FC236}">
                <a16:creationId xmlns:a16="http://schemas.microsoft.com/office/drawing/2014/main" id="{A9C37E5F-00BB-EB48-9E5C-09620F708AD0}"/>
              </a:ext>
            </a:extLst>
          </p:cNvPr>
          <p:cNvSpPr/>
          <p:nvPr/>
        </p:nvSpPr>
        <p:spPr>
          <a:xfrm>
            <a:off x="14929792" y="3393138"/>
            <a:ext cx="3312368" cy="33123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600" b="1" dirty="0">
                <a:solidFill>
                  <a:srgbClr val="F58024"/>
                </a:solidFill>
                <a:latin typeface="Verdana" panose="020B0604030504040204" pitchFamily="34" charset="0"/>
                <a:ea typeface="Verdana" panose="020B0604030504040204" pitchFamily="34" charset="0"/>
                <a:cs typeface="Verdana" panose="020B0604030504040204" pitchFamily="34" charset="0"/>
              </a:rPr>
              <a:t>!</a:t>
            </a:r>
          </a:p>
        </p:txBody>
      </p:sp>
      <p:sp>
        <p:nvSpPr>
          <p:cNvPr id="7" name="Tekstvak 6">
            <a:extLst>
              <a:ext uri="{FF2B5EF4-FFF2-40B4-BE49-F238E27FC236}">
                <a16:creationId xmlns:a16="http://schemas.microsoft.com/office/drawing/2014/main" id="{0A1C8CB7-B1BF-E943-A3AA-7C53CDE2E5F9}"/>
              </a:ext>
            </a:extLst>
          </p:cNvPr>
          <p:cNvSpPr txBox="1"/>
          <p:nvPr/>
        </p:nvSpPr>
        <p:spPr>
          <a:xfrm>
            <a:off x="1176264" y="1995189"/>
            <a:ext cx="12817424" cy="2585323"/>
          </a:xfrm>
          <a:prstGeom prst="rect">
            <a:avLst/>
          </a:prstGeom>
        </p:spPr>
        <p:style>
          <a:lnRef idx="2">
            <a:schemeClr val="accent6"/>
          </a:lnRef>
          <a:fillRef idx="1">
            <a:schemeClr val="lt1"/>
          </a:fillRef>
          <a:effectRef idx="0">
            <a:schemeClr val="accent6"/>
          </a:effectRef>
          <a:fontRef idx="minor">
            <a:schemeClr val="dk1"/>
          </a:fontRef>
        </p:style>
        <p:txBody>
          <a:bodyPr wrap="square" rtlCol="0" anchor="ctr">
            <a:spAutoFit/>
          </a:bodyPr>
          <a:lstStyle/>
          <a:p>
            <a:pPr algn="r"/>
            <a:r>
              <a:rPr lang="en-GB" sz="5400" b="1" dirty="0">
                <a:solidFill>
                  <a:srgbClr val="FFC000"/>
                </a:solidFill>
                <a:latin typeface="Verdana" panose="020B0604030504040204" pitchFamily="34" charset="0"/>
                <a:ea typeface="Verdana" panose="020B0604030504040204" pitchFamily="34" charset="0"/>
                <a:cs typeface="Verdana" panose="020B0604030504040204" pitchFamily="34" charset="0"/>
              </a:rPr>
              <a:t>Everything you do revolves around </a:t>
            </a:r>
          </a:p>
          <a:p>
            <a:pPr algn="r"/>
            <a:r>
              <a:rPr lang="en-GB" sz="5400" b="1" dirty="0" smtClean="0">
                <a:solidFill>
                  <a:srgbClr val="FFC000"/>
                </a:solidFill>
                <a:latin typeface="Verdana" panose="020B0604030504040204" pitchFamily="34" charset="0"/>
                <a:ea typeface="Verdana" panose="020B0604030504040204" pitchFamily="34" charset="0"/>
                <a:cs typeface="Verdana" panose="020B0604030504040204" pitchFamily="34" charset="0"/>
              </a:rPr>
              <a:t>the persons involved</a:t>
            </a:r>
            <a:endParaRPr lang="en-GB" sz="5400" b="1" dirty="0">
              <a:solidFill>
                <a:srgbClr val="FFC000"/>
              </a:solidFill>
              <a:latin typeface="Verdana" panose="020B0604030504040204" pitchFamily="34" charset="0"/>
              <a:ea typeface="Verdana" panose="020B0604030504040204" pitchFamily="34" charset="0"/>
              <a:cs typeface="Verdana" panose="020B0604030504040204" pitchFamily="34" charset="0"/>
            </a:endParaRPr>
          </a:p>
        </p:txBody>
      </p:sp>
      <p:sp>
        <p:nvSpPr>
          <p:cNvPr id="4" name="Tekstvak 3">
            <a:extLst>
              <a:ext uri="{FF2B5EF4-FFF2-40B4-BE49-F238E27FC236}">
                <a16:creationId xmlns:a16="http://schemas.microsoft.com/office/drawing/2014/main" id="{7DC83414-DCDA-3B47-A30F-1E41FE27BC0F}"/>
              </a:ext>
            </a:extLst>
          </p:cNvPr>
          <p:cNvSpPr txBox="1"/>
          <p:nvPr/>
        </p:nvSpPr>
        <p:spPr>
          <a:xfrm>
            <a:off x="1176264" y="5725582"/>
            <a:ext cx="12817424" cy="2585323"/>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r"/>
            <a:r>
              <a:rPr lang="en-GB" sz="5400" dirty="0">
                <a:solidFill>
                  <a:srgbClr val="FF0000"/>
                </a:solidFill>
                <a:latin typeface="Verdana" panose="020B0604030504040204" pitchFamily="34" charset="0"/>
                <a:ea typeface="Verdana" panose="020B0604030504040204" pitchFamily="34" charset="0"/>
                <a:cs typeface="Verdana" panose="020B0604030504040204" pitchFamily="34" charset="0"/>
              </a:rPr>
              <a:t>Incorrect handling of their data </a:t>
            </a:r>
            <a:r>
              <a:rPr lang="en-GB" sz="5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can </a:t>
            </a:r>
            <a:r>
              <a:rPr lang="en-GB" sz="5400" dirty="0">
                <a:solidFill>
                  <a:srgbClr val="FF0000"/>
                </a:solidFill>
                <a:latin typeface="Verdana" panose="020B0604030504040204" pitchFamily="34" charset="0"/>
                <a:ea typeface="Verdana" panose="020B0604030504040204" pitchFamily="34" charset="0"/>
                <a:cs typeface="Verdana" panose="020B0604030504040204" pitchFamily="34" charset="0"/>
              </a:rPr>
              <a:t>even result in the </a:t>
            </a:r>
            <a:r>
              <a:rPr lang="nl-NL" sz="5400" dirty="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nl-NL" sz="5400" dirty="0">
                <a:solidFill>
                  <a:srgbClr val="FF0000"/>
                </a:solidFill>
                <a:latin typeface="Verdana" panose="020B0604030504040204" pitchFamily="34" charset="0"/>
                <a:ea typeface="Verdana" panose="020B0604030504040204" pitchFamily="34" charset="0"/>
                <a:cs typeface="Verdana" panose="020B0604030504040204" pitchFamily="34" charset="0"/>
              </a:rPr>
            </a:br>
            <a:r>
              <a:rPr lang="en-GB" sz="5400" b="1" dirty="0">
                <a:solidFill>
                  <a:srgbClr val="FF0000"/>
                </a:solidFill>
                <a:latin typeface="Verdana" panose="020B0604030504040204" pitchFamily="34" charset="0"/>
                <a:ea typeface="Verdana" panose="020B0604030504040204" pitchFamily="34" charset="0"/>
                <a:cs typeface="Verdana" panose="020B0604030504040204" pitchFamily="34" charset="0"/>
              </a:rPr>
              <a:t>discontinuation of the research!</a:t>
            </a:r>
          </a:p>
        </p:txBody>
      </p:sp>
      <p:sp>
        <p:nvSpPr>
          <p:cNvPr id="8" name="bk object 18">
            <a:extLst>
              <a:ext uri="{FF2B5EF4-FFF2-40B4-BE49-F238E27FC236}">
                <a16:creationId xmlns:a16="http://schemas.microsoft.com/office/drawing/2014/main" id="{05ABFC8E-51D7-1E4C-B82A-2A450AD8CEE8}"/>
              </a:ext>
            </a:extLst>
          </p:cNvPr>
          <p:cNvSpPr/>
          <p:nvPr/>
        </p:nvSpPr>
        <p:spPr>
          <a:xfrm>
            <a:off x="-47872" y="9951232"/>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
        <p:nvSpPr>
          <p:cNvPr id="9" name="bk object 18">
            <a:extLst>
              <a:ext uri="{FF2B5EF4-FFF2-40B4-BE49-F238E27FC236}">
                <a16:creationId xmlns:a16="http://schemas.microsoft.com/office/drawing/2014/main" id="{081A3ADD-59F5-5942-BC71-2F39B3F5390F}"/>
              </a:ext>
            </a:extLst>
          </p:cNvPr>
          <p:cNvSpPr/>
          <p:nvPr/>
        </p:nvSpPr>
        <p:spPr>
          <a:xfrm rot="10800000">
            <a:off x="-49963" y="1417"/>
            <a:ext cx="19250670" cy="848701"/>
          </a:xfrm>
          <a:custGeom>
            <a:avLst/>
            <a:gdLst>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4399996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76796"/>
              <a:gd name="connsiteY0" fmla="*/ 0 h 848702"/>
              <a:gd name="connsiteX1" fmla="*/ 0 w 19276796"/>
              <a:gd name="connsiteY1" fmla="*/ 0 h 848702"/>
              <a:gd name="connsiteX2" fmla="*/ 0 w 19276796"/>
              <a:gd name="connsiteY2" fmla="*/ 848702 h 848702"/>
              <a:gd name="connsiteX3" fmla="*/ 19276796 w 19276796"/>
              <a:gd name="connsiteY3" fmla="*/ 848702 h 848702"/>
              <a:gd name="connsiteX4" fmla="*/ 19250670 w 19276796"/>
              <a:gd name="connsiteY4" fmla="*/ 461695 h 848702"/>
              <a:gd name="connsiteX5" fmla="*/ 3959999 w 19276796"/>
              <a:gd name="connsiteY5" fmla="*/ 456831 h 848702"/>
              <a:gd name="connsiteX6" fmla="*/ 3882763 w 19276796"/>
              <a:gd name="connsiteY6" fmla="*/ 448266 h 848702"/>
              <a:gd name="connsiteX7" fmla="*/ 3817877 w 19276796"/>
              <a:gd name="connsiteY7" fmla="*/ 426852 h 848702"/>
              <a:gd name="connsiteX8" fmla="*/ 3766096 w 19276796"/>
              <a:gd name="connsiteY8" fmla="*/ 399014 h 848702"/>
              <a:gd name="connsiteX9" fmla="*/ 3728174 w 19276796"/>
              <a:gd name="connsiteY9" fmla="*/ 371177 h 848702"/>
              <a:gd name="connsiteX10" fmla="*/ 3696931 w 19276796"/>
              <a:gd name="connsiteY10" fmla="*/ 341198 h 848702"/>
              <a:gd name="connsiteX11" fmla="*/ 3466096 w 19276796"/>
              <a:gd name="connsiteY11" fmla="*/ 111023 h 848702"/>
              <a:gd name="connsiteX12" fmla="*/ 3429757 w 19276796"/>
              <a:gd name="connsiteY12" fmla="*/ 73879 h 848702"/>
              <a:gd name="connsiteX13" fmla="*/ 3369784 w 19276796"/>
              <a:gd name="connsiteY13" fmla="*/ 36819 h 848702"/>
              <a:gd name="connsiteX14" fmla="*/ 3318471 w 19276796"/>
              <a:gd name="connsiteY14" fmla="*/ 19799 h 848702"/>
              <a:gd name="connsiteX15" fmla="*/ 3259962 w 19276796"/>
              <a:gd name="connsiteY15" fmla="*/ 8524 h 848702"/>
              <a:gd name="connsiteX16" fmla="*/ 3190678 w 19276796"/>
              <a:gd name="connsiteY16" fmla="*/ 2627 h 848702"/>
              <a:gd name="connsiteX17" fmla="*/ 3132823 w 19276796"/>
              <a:gd name="connsiteY17" fmla="*/ 366 h 848702"/>
              <a:gd name="connsiteX18" fmla="*/ 3108604 w 19276796"/>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 name="connsiteX0" fmla="*/ 3108604 w 19250670"/>
              <a:gd name="connsiteY0" fmla="*/ 0 h 848702"/>
              <a:gd name="connsiteX1" fmla="*/ 0 w 19250670"/>
              <a:gd name="connsiteY1" fmla="*/ 0 h 848702"/>
              <a:gd name="connsiteX2" fmla="*/ 0 w 19250670"/>
              <a:gd name="connsiteY2" fmla="*/ 848702 h 848702"/>
              <a:gd name="connsiteX3" fmla="*/ 19244991 w 19250670"/>
              <a:gd name="connsiteY3" fmla="*/ 848702 h 848702"/>
              <a:gd name="connsiteX4" fmla="*/ 19250670 w 19250670"/>
              <a:gd name="connsiteY4" fmla="*/ 461695 h 848702"/>
              <a:gd name="connsiteX5" fmla="*/ 3959999 w 19250670"/>
              <a:gd name="connsiteY5" fmla="*/ 456831 h 848702"/>
              <a:gd name="connsiteX6" fmla="*/ 3882763 w 19250670"/>
              <a:gd name="connsiteY6" fmla="*/ 448266 h 848702"/>
              <a:gd name="connsiteX7" fmla="*/ 3817877 w 19250670"/>
              <a:gd name="connsiteY7" fmla="*/ 426852 h 848702"/>
              <a:gd name="connsiteX8" fmla="*/ 3766096 w 19250670"/>
              <a:gd name="connsiteY8" fmla="*/ 399014 h 848702"/>
              <a:gd name="connsiteX9" fmla="*/ 3728174 w 19250670"/>
              <a:gd name="connsiteY9" fmla="*/ 371177 h 848702"/>
              <a:gd name="connsiteX10" fmla="*/ 3696931 w 19250670"/>
              <a:gd name="connsiteY10" fmla="*/ 341198 h 848702"/>
              <a:gd name="connsiteX11" fmla="*/ 3466096 w 19250670"/>
              <a:gd name="connsiteY11" fmla="*/ 111023 h 848702"/>
              <a:gd name="connsiteX12" fmla="*/ 3429757 w 19250670"/>
              <a:gd name="connsiteY12" fmla="*/ 73879 h 848702"/>
              <a:gd name="connsiteX13" fmla="*/ 3369784 w 19250670"/>
              <a:gd name="connsiteY13" fmla="*/ 36819 h 848702"/>
              <a:gd name="connsiteX14" fmla="*/ 3318471 w 19250670"/>
              <a:gd name="connsiteY14" fmla="*/ 19799 h 848702"/>
              <a:gd name="connsiteX15" fmla="*/ 3259962 w 19250670"/>
              <a:gd name="connsiteY15" fmla="*/ 8524 h 848702"/>
              <a:gd name="connsiteX16" fmla="*/ 3190678 w 19250670"/>
              <a:gd name="connsiteY16" fmla="*/ 2627 h 848702"/>
              <a:gd name="connsiteX17" fmla="*/ 3132823 w 19250670"/>
              <a:gd name="connsiteY17" fmla="*/ 366 h 848702"/>
              <a:gd name="connsiteX18" fmla="*/ 3108604 w 19250670"/>
              <a:gd name="connsiteY18" fmla="*/ 0 h 848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0670" h="848702">
                <a:moveTo>
                  <a:pt x="3108604" y="0"/>
                </a:moveTo>
                <a:lnTo>
                  <a:pt x="0" y="0"/>
                </a:lnTo>
                <a:lnTo>
                  <a:pt x="0" y="848702"/>
                </a:lnTo>
                <a:lnTo>
                  <a:pt x="19244991" y="848702"/>
                </a:lnTo>
                <a:lnTo>
                  <a:pt x="19250670" y="461695"/>
                </a:lnTo>
                <a:lnTo>
                  <a:pt x="3959999" y="456831"/>
                </a:lnTo>
                <a:lnTo>
                  <a:pt x="3882763" y="448266"/>
                </a:lnTo>
                <a:lnTo>
                  <a:pt x="3817877" y="426852"/>
                </a:lnTo>
                <a:lnTo>
                  <a:pt x="3766096" y="399014"/>
                </a:lnTo>
                <a:lnTo>
                  <a:pt x="3728174" y="371177"/>
                </a:lnTo>
                <a:lnTo>
                  <a:pt x="3696931" y="341198"/>
                </a:lnTo>
                <a:lnTo>
                  <a:pt x="3466096" y="111023"/>
                </a:lnTo>
                <a:lnTo>
                  <a:pt x="3429757" y="73879"/>
                </a:lnTo>
                <a:lnTo>
                  <a:pt x="3369784" y="36819"/>
                </a:lnTo>
                <a:lnTo>
                  <a:pt x="3318471" y="19799"/>
                </a:lnTo>
                <a:lnTo>
                  <a:pt x="3259962" y="8524"/>
                </a:lnTo>
                <a:lnTo>
                  <a:pt x="3190678" y="2627"/>
                </a:lnTo>
                <a:lnTo>
                  <a:pt x="3132823" y="366"/>
                </a:lnTo>
                <a:lnTo>
                  <a:pt x="3108604" y="0"/>
                </a:lnTo>
                <a:close/>
              </a:path>
            </a:pathLst>
          </a:custGeom>
          <a:solidFill>
            <a:srgbClr val="FFFFFF"/>
          </a:solidFill>
        </p:spPr>
        <p:txBody>
          <a:bodyPr wrap="square" lIns="0" tIns="0" rIns="0" bIns="0" rtlCol="0"/>
          <a:lstStyle/>
          <a:p>
            <a:endParaRPr dirty="0"/>
          </a:p>
        </p:txBody>
      </p:sp>
    </p:spTree>
    <p:extLst>
      <p:ext uri="{BB962C8B-B14F-4D97-AF65-F5344CB8AC3E}">
        <p14:creationId xmlns:p14="http://schemas.microsoft.com/office/powerpoint/2010/main" val="3573236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afterEffect">
                                  <p:stCondLst>
                                    <p:cond delay="100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lt">
                                    <p:tmPct val="10000"/>
                                  </p:iterate>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17D38D-F38B-4F91-AE28-B75367100470}"/>
              </a:ext>
            </a:extLst>
          </p:cNvPr>
          <p:cNvSpPr>
            <a:spLocks noGrp="1"/>
          </p:cNvSpPr>
          <p:nvPr>
            <p:ph type="title"/>
          </p:nvPr>
        </p:nvSpPr>
        <p:spPr>
          <a:xfrm>
            <a:off x="1108509" y="7115087"/>
            <a:ext cx="16985379" cy="1846659"/>
          </a:xfrm>
        </p:spPr>
        <p:txBody>
          <a:bodyPr anchor="b">
            <a:normAutofit fontScale="90000"/>
          </a:bodyPr>
          <a:lstStyle/>
          <a:p>
            <a:pPr algn="ctr"/>
            <a:r>
              <a:rPr lang="en-GB" dirty="0"/>
              <a:t>What has </a:t>
            </a:r>
            <a:r>
              <a:rPr lang="en-GB" dirty="0" smtClean="0"/>
              <a:t>changed </a:t>
            </a:r>
            <a:r>
              <a:rPr lang="en-GB" dirty="0"/>
              <a:t>in research in the last 20 years?</a:t>
            </a:r>
          </a:p>
        </p:txBody>
      </p:sp>
      <p:grpSp>
        <p:nvGrpSpPr>
          <p:cNvPr id="24" name="Groep 23">
            <a:extLst>
              <a:ext uri="{FF2B5EF4-FFF2-40B4-BE49-F238E27FC236}">
                <a16:creationId xmlns:a16="http://schemas.microsoft.com/office/drawing/2014/main" id="{5517470A-1CAF-1347-B51C-992DD4B59459}"/>
              </a:ext>
            </a:extLst>
          </p:cNvPr>
          <p:cNvGrpSpPr/>
          <p:nvPr/>
        </p:nvGrpSpPr>
        <p:grpSpPr>
          <a:xfrm>
            <a:off x="7440960" y="931823"/>
            <a:ext cx="4320480" cy="5190544"/>
            <a:chOff x="7440960" y="931823"/>
            <a:chExt cx="4320480" cy="5190544"/>
          </a:xfrm>
        </p:grpSpPr>
        <p:sp>
          <p:nvSpPr>
            <p:cNvPr id="13" name="Ovaal 12">
              <a:extLst>
                <a:ext uri="{FF2B5EF4-FFF2-40B4-BE49-F238E27FC236}">
                  <a16:creationId xmlns:a16="http://schemas.microsoft.com/office/drawing/2014/main" id="{7451BF48-FF51-2A4D-BFF0-9216C2B43B9A}"/>
                </a:ext>
              </a:extLst>
            </p:cNvPr>
            <p:cNvSpPr/>
            <p:nvPr/>
          </p:nvSpPr>
          <p:spPr>
            <a:xfrm>
              <a:off x="7440960" y="1801887"/>
              <a:ext cx="4320480" cy="432048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99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0" name="Tekstvak 19">
              <a:extLst>
                <a:ext uri="{FF2B5EF4-FFF2-40B4-BE49-F238E27FC236}">
                  <a16:creationId xmlns:a16="http://schemas.microsoft.com/office/drawing/2014/main" id="{DECDDF59-DB01-B542-A739-A86AF477FFCA}"/>
                </a:ext>
              </a:extLst>
            </p:cNvPr>
            <p:cNvSpPr txBox="1"/>
            <p:nvPr/>
          </p:nvSpPr>
          <p:spPr>
            <a:xfrm>
              <a:off x="7989219" y="931823"/>
              <a:ext cx="3223959" cy="584775"/>
            </a:xfrm>
            <a:prstGeom prst="rect">
              <a:avLst/>
            </a:prstGeom>
            <a:noFill/>
          </p:spPr>
          <p:txBody>
            <a:bodyPr wrap="none" rtlCol="0" anchor="ctr">
              <a:spAutoFit/>
            </a:bodyPr>
            <a:lstStyle/>
            <a:p>
              <a:pPr algn="ctr"/>
              <a:r>
                <a:rPr lang="en-GB" sz="3200" b="1" dirty="0">
                  <a:latin typeface="Verdana" panose="020B0604030504040204" pitchFamily="34" charset="0"/>
                  <a:ea typeface="Verdana" panose="020B0604030504040204" pitchFamily="34" charset="0"/>
                  <a:cs typeface="Verdana" panose="020B0604030504040204" pitchFamily="34" charset="0"/>
                </a:rPr>
                <a:t>Globalisation</a:t>
              </a:r>
            </a:p>
          </p:txBody>
        </p:sp>
      </p:grpSp>
      <p:grpSp>
        <p:nvGrpSpPr>
          <p:cNvPr id="23" name="Groep 22">
            <a:extLst>
              <a:ext uri="{FF2B5EF4-FFF2-40B4-BE49-F238E27FC236}">
                <a16:creationId xmlns:a16="http://schemas.microsoft.com/office/drawing/2014/main" id="{1DE55E66-2588-3249-97FB-4D4CCF0ABD58}"/>
              </a:ext>
            </a:extLst>
          </p:cNvPr>
          <p:cNvGrpSpPr/>
          <p:nvPr/>
        </p:nvGrpSpPr>
        <p:grpSpPr>
          <a:xfrm>
            <a:off x="2328392" y="931823"/>
            <a:ext cx="4320480" cy="5186005"/>
            <a:chOff x="2328392" y="931823"/>
            <a:chExt cx="4320480" cy="5186005"/>
          </a:xfrm>
        </p:grpSpPr>
        <p:sp>
          <p:nvSpPr>
            <p:cNvPr id="8" name="Ovaal 7">
              <a:extLst>
                <a:ext uri="{FF2B5EF4-FFF2-40B4-BE49-F238E27FC236}">
                  <a16:creationId xmlns:a16="http://schemas.microsoft.com/office/drawing/2014/main" id="{FD237F29-B070-A74F-80EB-F9DB6232A2EC}"/>
                </a:ext>
              </a:extLst>
            </p:cNvPr>
            <p:cNvSpPr/>
            <p:nvPr/>
          </p:nvSpPr>
          <p:spPr>
            <a:xfrm>
              <a:off x="2328392" y="1797348"/>
              <a:ext cx="4320480" cy="432048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99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1" name="Tekstvak 20">
              <a:extLst>
                <a:ext uri="{FF2B5EF4-FFF2-40B4-BE49-F238E27FC236}">
                  <a16:creationId xmlns:a16="http://schemas.microsoft.com/office/drawing/2014/main" id="{5EE1A4A4-5EE9-E843-A00E-E6EF10F24417}"/>
                </a:ext>
              </a:extLst>
            </p:cNvPr>
            <p:cNvSpPr txBox="1"/>
            <p:nvPr/>
          </p:nvSpPr>
          <p:spPr>
            <a:xfrm>
              <a:off x="3004091" y="931823"/>
              <a:ext cx="2969083" cy="584775"/>
            </a:xfrm>
            <a:prstGeom prst="rect">
              <a:avLst/>
            </a:prstGeom>
            <a:noFill/>
          </p:spPr>
          <p:txBody>
            <a:bodyPr wrap="none" rtlCol="0" anchor="ctr">
              <a:spAutoFit/>
            </a:bodyPr>
            <a:lstStyle/>
            <a:p>
              <a:pPr algn="ctr"/>
              <a:r>
                <a:rPr lang="en-GB" sz="3200" b="1" dirty="0">
                  <a:latin typeface="Verdana" panose="020B0604030504040204" pitchFamily="34" charset="0"/>
                  <a:ea typeface="Verdana" panose="020B0604030504040204" pitchFamily="34" charset="0"/>
                  <a:cs typeface="Verdana" panose="020B0604030504040204" pitchFamily="34" charset="0"/>
                </a:rPr>
                <a:t>Technology</a:t>
              </a:r>
            </a:p>
          </p:txBody>
        </p:sp>
      </p:grpSp>
      <p:pic>
        <p:nvPicPr>
          <p:cNvPr id="25" name="Afbeelding 24">
            <a:extLst>
              <a:ext uri="{FF2B5EF4-FFF2-40B4-BE49-F238E27FC236}">
                <a16:creationId xmlns:a16="http://schemas.microsoft.com/office/drawing/2014/main" id="{E78FFD8A-2A89-314F-9910-0BC8D544CE7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49132" y="2918088"/>
            <a:ext cx="2079000" cy="2079000"/>
          </a:xfrm>
          <a:prstGeom prst="rect">
            <a:avLst/>
          </a:prstGeom>
        </p:spPr>
      </p:pic>
      <p:pic>
        <p:nvPicPr>
          <p:cNvPr id="26" name="Afbeelding 25">
            <a:extLst>
              <a:ext uri="{FF2B5EF4-FFF2-40B4-BE49-F238E27FC236}">
                <a16:creationId xmlns:a16="http://schemas.microsoft.com/office/drawing/2014/main" id="{8B0D1AC8-518F-2747-9DE1-E28E45AC68C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39399" y="2900326"/>
            <a:ext cx="2123602" cy="2123602"/>
          </a:xfrm>
          <a:prstGeom prst="rect">
            <a:avLst/>
          </a:prstGeom>
        </p:spPr>
      </p:pic>
      <p:grpSp>
        <p:nvGrpSpPr>
          <p:cNvPr id="28" name="Groep 27">
            <a:extLst>
              <a:ext uri="{FF2B5EF4-FFF2-40B4-BE49-F238E27FC236}">
                <a16:creationId xmlns:a16="http://schemas.microsoft.com/office/drawing/2014/main" id="{079401F7-6CFB-5449-AE96-343CF8F3222E}"/>
              </a:ext>
            </a:extLst>
          </p:cNvPr>
          <p:cNvGrpSpPr/>
          <p:nvPr/>
        </p:nvGrpSpPr>
        <p:grpSpPr>
          <a:xfrm>
            <a:off x="12553528" y="931823"/>
            <a:ext cx="4320480" cy="5188932"/>
            <a:chOff x="12553528" y="931823"/>
            <a:chExt cx="4320480" cy="5188932"/>
          </a:xfrm>
        </p:grpSpPr>
        <p:sp>
          <p:nvSpPr>
            <p:cNvPr id="18" name="Ovaal 17">
              <a:extLst>
                <a:ext uri="{FF2B5EF4-FFF2-40B4-BE49-F238E27FC236}">
                  <a16:creationId xmlns:a16="http://schemas.microsoft.com/office/drawing/2014/main" id="{EAF7868C-EF08-544A-8208-71F63B019869}"/>
                </a:ext>
              </a:extLst>
            </p:cNvPr>
            <p:cNvSpPr/>
            <p:nvPr/>
          </p:nvSpPr>
          <p:spPr>
            <a:xfrm>
              <a:off x="12553528" y="1800275"/>
              <a:ext cx="4320480" cy="4320480"/>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9900" b="1" dirty="0">
                  <a:solidFill>
                    <a:schemeClr val="bg1"/>
                  </a:solidFill>
                  <a:latin typeface="Verdana" panose="020B0604030504040204" pitchFamily="34" charset="0"/>
                  <a:ea typeface="Verdana" panose="020B0604030504040204" pitchFamily="34" charset="0"/>
                  <a:cs typeface="Verdana" panose="020B0604030504040204" pitchFamily="34" charset="0"/>
                </a:rPr>
                <a:t>?</a:t>
              </a:r>
              <a:endParaRPr lang="en-GB" sz="115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27" name="Tekstvak 26">
              <a:extLst>
                <a:ext uri="{FF2B5EF4-FFF2-40B4-BE49-F238E27FC236}">
                  <a16:creationId xmlns:a16="http://schemas.microsoft.com/office/drawing/2014/main" id="{6E96C69D-30C9-3743-AE5F-3EA406A710D8}"/>
                </a:ext>
              </a:extLst>
            </p:cNvPr>
            <p:cNvSpPr txBox="1"/>
            <p:nvPr/>
          </p:nvSpPr>
          <p:spPr>
            <a:xfrm>
              <a:off x="14405831" y="931823"/>
              <a:ext cx="615874" cy="584775"/>
            </a:xfrm>
            <a:prstGeom prst="rect">
              <a:avLst/>
            </a:prstGeom>
            <a:noFill/>
          </p:spPr>
          <p:txBody>
            <a:bodyPr wrap="none" rtlCol="0" anchor="ctr">
              <a:spAutoFit/>
            </a:bodyPr>
            <a:lstStyle/>
            <a:p>
              <a:pPr algn="ctr"/>
              <a:r>
                <a:rPr lang="en-GB" sz="3200" b="1" dirty="0">
                  <a:latin typeface="Verdana" panose="020B0604030504040204" pitchFamily="34" charset="0"/>
                  <a:ea typeface="Verdana" panose="020B0604030504040204" pitchFamily="34" charset="0"/>
                  <a:cs typeface="Verdana" panose="020B0604030504040204" pitchFamily="34" charset="0"/>
                </a:rPr>
                <a:t>…</a:t>
              </a:r>
            </a:p>
          </p:txBody>
        </p:sp>
      </p:grpSp>
    </p:spTree>
    <p:extLst>
      <p:ext uri="{BB962C8B-B14F-4D97-AF65-F5344CB8AC3E}">
        <p14:creationId xmlns:p14="http://schemas.microsoft.com/office/powerpoint/2010/main" val="6651803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par>
                                <p:cTn id="18" presetID="9" presetClass="emph" presetSubtype="0" nodeType="withEffect">
                                  <p:stCondLst>
                                    <p:cond delay="0"/>
                                  </p:stCondLst>
                                  <p:childTnLst>
                                    <p:set>
                                      <p:cBhvr>
                                        <p:cTn id="19" dur="indefinite"/>
                                        <p:tgtEl>
                                          <p:spTgt spid="23"/>
                                        </p:tgtEl>
                                        <p:attrNameLst>
                                          <p:attrName>style.opacity</p:attrName>
                                        </p:attrNameLst>
                                      </p:cBhvr>
                                      <p:to>
                                        <p:strVal val="0.5"/>
                                      </p:to>
                                    </p:set>
                                    <p:animEffect filter="image" prLst="opacity: 0.5">
                                      <p:cBhvr rctx="IE">
                                        <p:cTn id="20" dur="indefinite"/>
                                        <p:tgtEl>
                                          <p:spTgt spid="2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9" presetClass="emph" presetSubtype="0" nodeType="withEffect">
                                  <p:stCondLst>
                                    <p:cond delay="0"/>
                                  </p:stCondLst>
                                  <p:childTnLst>
                                    <p:set>
                                      <p:cBhvr>
                                        <p:cTn id="27" dur="indefinite"/>
                                        <p:tgtEl>
                                          <p:spTgt spid="24"/>
                                        </p:tgtEl>
                                        <p:attrNameLst>
                                          <p:attrName>style.opacity</p:attrName>
                                        </p:attrNameLst>
                                      </p:cBhvr>
                                      <p:to>
                                        <p:strVal val="0.5"/>
                                      </p:to>
                                    </p:set>
                                    <p:animEffect filter="image" prLst="opacity: 0.5">
                                      <p:cBhvr rctx="IE">
                                        <p:cTn id="28" dur="indefinite"/>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al 17">
            <a:extLst>
              <a:ext uri="{FF2B5EF4-FFF2-40B4-BE49-F238E27FC236}">
                <a16:creationId xmlns:a16="http://schemas.microsoft.com/office/drawing/2014/main" id="{3AE595EA-6C97-DA4E-9838-75A54583D759}"/>
              </a:ext>
            </a:extLst>
          </p:cNvPr>
          <p:cNvSpPr/>
          <p:nvPr/>
        </p:nvSpPr>
        <p:spPr>
          <a:xfrm>
            <a:off x="5203525" y="326945"/>
            <a:ext cx="4360477" cy="4360477"/>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Research into bullying among </a:t>
            </a:r>
            <a:r>
              <a:rPr lang="en-GB" sz="28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4-year olds</a:t>
            </a:r>
            <a:endPar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9" name="Ovaal 18">
            <a:extLst>
              <a:ext uri="{FF2B5EF4-FFF2-40B4-BE49-F238E27FC236}">
                <a16:creationId xmlns:a16="http://schemas.microsoft.com/office/drawing/2014/main" id="{396E1B27-8B48-404E-8000-D8FA0FA5B5D6}"/>
              </a:ext>
            </a:extLst>
          </p:cNvPr>
          <p:cNvSpPr/>
          <p:nvPr/>
        </p:nvSpPr>
        <p:spPr>
          <a:xfrm>
            <a:off x="3023286"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rPr>
              <a:t>Permission from parents, school and teachers</a:t>
            </a:r>
          </a:p>
        </p:txBody>
      </p:sp>
      <p:sp>
        <p:nvSpPr>
          <p:cNvPr id="20" name="Ovaal 19">
            <a:extLst>
              <a:ext uri="{FF2B5EF4-FFF2-40B4-BE49-F238E27FC236}">
                <a16:creationId xmlns:a16="http://schemas.microsoft.com/office/drawing/2014/main" id="{9AF29BDC-0462-644B-8DEF-CA62F60FDAEE}"/>
              </a:ext>
            </a:extLst>
          </p:cNvPr>
          <p:cNvSpPr/>
          <p:nvPr/>
        </p:nvSpPr>
        <p:spPr>
          <a:xfrm>
            <a:off x="7941445" y="4850830"/>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rPr>
              <a:t>Insight into behaviour, but </a:t>
            </a:r>
            <a:r>
              <a:rPr lang="en-GB" sz="2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preventing </a:t>
            </a:r>
            <a:r>
              <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rPr>
              <a:t>stigmatisation</a:t>
            </a:r>
          </a:p>
        </p:txBody>
      </p:sp>
      <p:grpSp>
        <p:nvGrpSpPr>
          <p:cNvPr id="29" name="Groep 28">
            <a:extLst>
              <a:ext uri="{FF2B5EF4-FFF2-40B4-BE49-F238E27FC236}">
                <a16:creationId xmlns:a16="http://schemas.microsoft.com/office/drawing/2014/main" id="{172C3914-87EF-174A-868B-83099864231E}"/>
              </a:ext>
            </a:extLst>
          </p:cNvPr>
          <p:cNvGrpSpPr/>
          <p:nvPr/>
        </p:nvGrpSpPr>
        <p:grpSpPr>
          <a:xfrm>
            <a:off x="456184" y="490353"/>
            <a:ext cx="2347952" cy="3160705"/>
            <a:chOff x="672208" y="1492131"/>
            <a:chExt cx="4630053" cy="6232764"/>
          </a:xfrm>
        </p:grpSpPr>
        <p:grpSp>
          <p:nvGrpSpPr>
            <p:cNvPr id="17" name="Groep 16">
              <a:extLst>
                <a:ext uri="{FF2B5EF4-FFF2-40B4-BE49-F238E27FC236}">
                  <a16:creationId xmlns:a16="http://schemas.microsoft.com/office/drawing/2014/main" id="{51419105-76EE-1B4A-83C2-4D907A3F5F35}"/>
                </a:ext>
              </a:extLst>
            </p:cNvPr>
            <p:cNvGrpSpPr/>
            <p:nvPr/>
          </p:nvGrpSpPr>
          <p:grpSpPr>
            <a:xfrm>
              <a:off x="672208" y="1492131"/>
              <a:ext cx="4630053" cy="6232764"/>
              <a:chOff x="-335904" y="1872283"/>
              <a:chExt cx="5616624" cy="7560840"/>
            </a:xfrm>
          </p:grpSpPr>
          <p:sp>
            <p:nvSpPr>
              <p:cNvPr id="4" name="Rechthoek 3">
                <a:extLst>
                  <a:ext uri="{FF2B5EF4-FFF2-40B4-BE49-F238E27FC236}">
                    <a16:creationId xmlns:a16="http://schemas.microsoft.com/office/drawing/2014/main" id="{4F2FAECD-890D-4F4C-88C3-6F01A8E82E94}"/>
                  </a:ext>
                </a:extLst>
              </p:cNvPr>
              <p:cNvSpPr/>
              <p:nvPr/>
            </p:nvSpPr>
            <p:spPr>
              <a:xfrm>
                <a:off x="-335904" y="1872283"/>
                <a:ext cx="5616624" cy="7560840"/>
              </a:xfrm>
              <a:prstGeom prst="rect">
                <a:avLst/>
              </a:prstGeom>
              <a:solidFill>
                <a:schemeClr val="bg1"/>
              </a:solidFill>
              <a:ln w="1270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cxnSp>
            <p:nvCxnSpPr>
              <p:cNvPr id="8" name="Rechte verbindingslijn 7">
                <a:extLst>
                  <a:ext uri="{FF2B5EF4-FFF2-40B4-BE49-F238E27FC236}">
                    <a16:creationId xmlns:a16="http://schemas.microsoft.com/office/drawing/2014/main" id="{9200FD58-0DCE-784C-B337-C00C8122A1E7}"/>
                  </a:ext>
                </a:extLst>
              </p:cNvPr>
              <p:cNvCxnSpPr>
                <a:cxnSpLocks/>
              </p:cNvCxnSpPr>
              <p:nvPr/>
            </p:nvCxnSpPr>
            <p:spPr>
              <a:xfrm>
                <a:off x="456184" y="4128534"/>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19465F7D-4586-5143-A0F7-D574795B0B4D}"/>
                  </a:ext>
                </a:extLst>
              </p:cNvPr>
              <p:cNvCxnSpPr>
                <a:cxnSpLocks/>
              </p:cNvCxnSpPr>
              <p:nvPr/>
            </p:nvCxnSpPr>
            <p:spPr>
              <a:xfrm>
                <a:off x="456184" y="4728601"/>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58BE63FE-18FE-9F4D-8901-674576A5BAF9}"/>
                  </a:ext>
                </a:extLst>
              </p:cNvPr>
              <p:cNvCxnSpPr>
                <a:cxnSpLocks/>
              </p:cNvCxnSpPr>
              <p:nvPr/>
            </p:nvCxnSpPr>
            <p:spPr>
              <a:xfrm>
                <a:off x="456184" y="5328667"/>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664E5FCB-6BDE-8842-BDAB-C192454E264E}"/>
                  </a:ext>
                </a:extLst>
              </p:cNvPr>
              <p:cNvCxnSpPr>
                <a:cxnSpLocks/>
              </p:cNvCxnSpPr>
              <p:nvPr/>
            </p:nvCxnSpPr>
            <p:spPr>
              <a:xfrm>
                <a:off x="456184" y="66968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E9D609E0-B9F2-5042-B743-6B6160D4FEB7}"/>
                  </a:ext>
                </a:extLst>
              </p:cNvPr>
              <p:cNvCxnSpPr>
                <a:cxnSpLocks/>
              </p:cNvCxnSpPr>
              <p:nvPr/>
            </p:nvCxnSpPr>
            <p:spPr>
              <a:xfrm>
                <a:off x="456184" y="7296886"/>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858A0169-0308-0F4D-A93D-EADCC76A2245}"/>
                  </a:ext>
                </a:extLst>
              </p:cNvPr>
              <p:cNvCxnSpPr>
                <a:cxnSpLocks/>
              </p:cNvCxnSpPr>
              <p:nvPr/>
            </p:nvCxnSpPr>
            <p:spPr>
              <a:xfrm>
                <a:off x="456184" y="7896953"/>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50FD03CC-F4A8-E042-85E1-1FCC792F95AA}"/>
                  </a:ext>
                </a:extLst>
              </p:cNvPr>
              <p:cNvCxnSpPr>
                <a:cxnSpLocks/>
              </p:cNvCxnSpPr>
              <p:nvPr/>
            </p:nvCxnSpPr>
            <p:spPr>
              <a:xfrm>
                <a:off x="456184" y="84970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8" name="Rechthoek 27">
              <a:extLst>
                <a:ext uri="{FF2B5EF4-FFF2-40B4-BE49-F238E27FC236}">
                  <a16:creationId xmlns:a16="http://schemas.microsoft.com/office/drawing/2014/main" id="{30E8205E-01A7-7A44-BA0A-396EF3732594}"/>
                </a:ext>
              </a:extLst>
            </p:cNvPr>
            <p:cNvSpPr/>
            <p:nvPr/>
          </p:nvSpPr>
          <p:spPr>
            <a:xfrm>
              <a:off x="1212592" y="1971223"/>
              <a:ext cx="2361935" cy="910382"/>
            </a:xfrm>
            <a:prstGeom prst="rect">
              <a:avLst/>
            </a:prstGeom>
          </p:spPr>
          <p:txBody>
            <a:bodyPr wrap="none">
              <a:spAutoFit/>
            </a:bodyPr>
            <a:lstStyle/>
            <a:p>
              <a:r>
                <a:rPr lang="en-GB" sz="2400" b="1" dirty="0">
                  <a:solidFill>
                    <a:srgbClr val="F58024"/>
                  </a:solidFill>
                  <a:latin typeface="Verdana" panose="020B0604030504040204" pitchFamily="34" charset="0"/>
                  <a:ea typeface="Verdana" panose="020B0604030504040204" pitchFamily="34" charset="0"/>
                  <a:cs typeface="Verdana" panose="020B0604030504040204" pitchFamily="34" charset="0"/>
                </a:rPr>
                <a:t>CASE:</a:t>
              </a:r>
            </a:p>
          </p:txBody>
        </p:sp>
      </p:grpSp>
      <p:grpSp>
        <p:nvGrpSpPr>
          <p:cNvPr id="22" name="Groep 21">
            <a:extLst>
              <a:ext uri="{FF2B5EF4-FFF2-40B4-BE49-F238E27FC236}">
                <a16:creationId xmlns:a16="http://schemas.microsoft.com/office/drawing/2014/main" id="{6D9F4F16-2612-D44A-98E2-C40F16225075}"/>
              </a:ext>
            </a:extLst>
          </p:cNvPr>
          <p:cNvGrpSpPr/>
          <p:nvPr/>
        </p:nvGrpSpPr>
        <p:grpSpPr>
          <a:xfrm>
            <a:off x="13914114" y="490353"/>
            <a:ext cx="6552728" cy="8720954"/>
            <a:chOff x="14137704" y="733306"/>
            <a:chExt cx="6480720" cy="8720954"/>
          </a:xfrm>
        </p:grpSpPr>
        <p:sp>
          <p:nvSpPr>
            <p:cNvPr id="23" name="Afgeronde rechthoek 22">
              <a:extLst>
                <a:ext uri="{FF2B5EF4-FFF2-40B4-BE49-F238E27FC236}">
                  <a16:creationId xmlns:a16="http://schemas.microsoft.com/office/drawing/2014/main" id="{50756027-6248-F84C-A5F3-26C46C206BB0}"/>
                </a:ext>
              </a:extLst>
            </p:cNvPr>
            <p:cNvSpPr/>
            <p:nvPr/>
          </p:nvSpPr>
          <p:spPr>
            <a:xfrm>
              <a:off x="14137704" y="733306"/>
              <a:ext cx="6480720" cy="8720954"/>
            </a:xfrm>
            <a:prstGeom prst="roundRect">
              <a:avLst/>
            </a:prstGeom>
            <a:solidFill>
              <a:schemeClr val="bg1"/>
            </a:solidFill>
            <a:ln w="127000">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251999" rIns="1080000" rtlCol="0" anchor="ctr"/>
            <a:lstStyle/>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nSpc>
                  <a:spcPct val="150000"/>
                </a:lnSpc>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r>
                <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rPr>
                <a:t>special personal data</a:t>
              </a:r>
              <a: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b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r>
                <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rPr>
                <a:t>principle of processing: permission, importance of society or research</a:t>
              </a:r>
              <a: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b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r>
                <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rPr>
                <a:t>vulnerable natural persons</a:t>
              </a:r>
            </a:p>
          </p:txBody>
        </p:sp>
        <p:sp>
          <p:nvSpPr>
            <p:cNvPr id="24" name="Vrije vorm 23">
              <a:extLst>
                <a:ext uri="{FF2B5EF4-FFF2-40B4-BE49-F238E27FC236}">
                  <a16:creationId xmlns:a16="http://schemas.microsoft.com/office/drawing/2014/main" id="{570CF2CB-8C02-C24B-9169-FF6D9ADFEF5A}"/>
                </a:ext>
              </a:extLst>
            </p:cNvPr>
            <p:cNvSpPr/>
            <p:nvPr/>
          </p:nvSpPr>
          <p:spPr>
            <a:xfrm>
              <a:off x="14137704" y="733306"/>
              <a:ext cx="6479664" cy="2130983"/>
            </a:xfrm>
            <a:custGeom>
              <a:avLst/>
              <a:gdLst>
                <a:gd name="connsiteX0" fmla="*/ 1079086 w 6479664"/>
                <a:gd name="connsiteY0" fmla="*/ 0 h 2130983"/>
                <a:gd name="connsiteX1" fmla="*/ 5399522 w 6479664"/>
                <a:gd name="connsiteY1" fmla="*/ 0 h 2130983"/>
                <a:gd name="connsiteX2" fmla="*/ 6479664 w 6479664"/>
                <a:gd name="connsiteY2" fmla="*/ 1080142 h 2130983"/>
                <a:gd name="connsiteX3" fmla="*/ 6479664 w 6479664"/>
                <a:gd name="connsiteY3" fmla="*/ 2130983 h 2130983"/>
                <a:gd name="connsiteX4" fmla="*/ 0 w 6479664"/>
                <a:gd name="connsiteY4" fmla="*/ 2130983 h 2130983"/>
                <a:gd name="connsiteX5" fmla="*/ 0 w 6479664"/>
                <a:gd name="connsiteY5" fmla="*/ 1059230 h 2130983"/>
                <a:gd name="connsiteX6" fmla="*/ 4521 w 6479664"/>
                <a:gd name="connsiteY6" fmla="*/ 969704 h 2130983"/>
                <a:gd name="connsiteX7" fmla="*/ 1079086 w 6479664"/>
                <a:gd name="connsiteY7" fmla="*/ 0 h 2130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79664" h="2130983">
                  <a:moveTo>
                    <a:pt x="1079086" y="0"/>
                  </a:moveTo>
                  <a:lnTo>
                    <a:pt x="5399522" y="0"/>
                  </a:lnTo>
                  <a:cubicBezTo>
                    <a:pt x="5996068" y="0"/>
                    <a:pt x="6479664" y="483596"/>
                    <a:pt x="6479664" y="1080142"/>
                  </a:cubicBezTo>
                  <a:lnTo>
                    <a:pt x="6479664" y="2130983"/>
                  </a:lnTo>
                  <a:lnTo>
                    <a:pt x="0" y="2130983"/>
                  </a:lnTo>
                  <a:lnTo>
                    <a:pt x="0" y="1059230"/>
                  </a:lnTo>
                  <a:lnTo>
                    <a:pt x="4521" y="969704"/>
                  </a:lnTo>
                  <a:cubicBezTo>
                    <a:pt x="59835" y="425036"/>
                    <a:pt x="519824" y="0"/>
                    <a:pt x="1079086" y="0"/>
                  </a:cubicBezTo>
                  <a:close/>
                </a:path>
              </a:pathLst>
            </a:custGeom>
            <a:solidFill>
              <a:srgbClr val="F58024"/>
            </a:solidFill>
            <a:ln w="127000">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GB" sz="4200" b="1" dirty="0">
                  <a:latin typeface="Verdana" panose="020B0604030504040204" pitchFamily="34" charset="0"/>
                  <a:ea typeface="Verdana" panose="020B0604030504040204" pitchFamily="34" charset="0"/>
                  <a:cs typeface="Verdana" panose="020B0604030504040204" pitchFamily="34" charset="0"/>
                </a:rPr>
                <a:t>IN THE GDPR:</a:t>
              </a:r>
            </a:p>
          </p:txBody>
        </p:sp>
      </p:grpSp>
      <p:grpSp>
        <p:nvGrpSpPr>
          <p:cNvPr id="2" name="Groep 1">
            <a:extLst>
              <a:ext uri="{FF2B5EF4-FFF2-40B4-BE49-F238E27FC236}">
                <a16:creationId xmlns:a16="http://schemas.microsoft.com/office/drawing/2014/main" id="{AB2BA668-B645-E643-9089-8F2B8F4E9C0B}"/>
              </a:ext>
            </a:extLst>
          </p:cNvPr>
          <p:cNvGrpSpPr/>
          <p:nvPr/>
        </p:nvGrpSpPr>
        <p:grpSpPr>
          <a:xfrm>
            <a:off x="285365" y="1424082"/>
            <a:ext cx="4445000" cy="4445000"/>
            <a:chOff x="285365" y="1424082"/>
            <a:chExt cx="4445000" cy="4445000"/>
          </a:xfrm>
        </p:grpSpPr>
        <p:pic>
          <p:nvPicPr>
            <p:cNvPr id="25" name="Afbeelding 24">
              <a:extLst>
                <a:ext uri="{FF2B5EF4-FFF2-40B4-BE49-F238E27FC236}">
                  <a16:creationId xmlns:a16="http://schemas.microsoft.com/office/drawing/2014/main" id="{6EBF33E9-7CC1-8346-B280-50FAD18972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365" y="1424082"/>
              <a:ext cx="4445000" cy="4445000"/>
            </a:xfrm>
            <a:prstGeom prst="rect">
              <a:avLst/>
            </a:prstGeom>
          </p:spPr>
        </p:pic>
        <p:sp>
          <p:nvSpPr>
            <p:cNvPr id="26" name="Tekstvak 25">
              <a:extLst>
                <a:ext uri="{FF2B5EF4-FFF2-40B4-BE49-F238E27FC236}">
                  <a16:creationId xmlns:a16="http://schemas.microsoft.com/office/drawing/2014/main" id="{7D591C5F-681A-434E-93D3-D0AC45D1A167}"/>
                </a:ext>
              </a:extLst>
            </p:cNvPr>
            <p:cNvSpPr txBox="1"/>
            <p:nvPr/>
          </p:nvSpPr>
          <p:spPr>
            <a:xfrm>
              <a:off x="1630160" y="3202575"/>
              <a:ext cx="2304256" cy="830997"/>
            </a:xfrm>
            <a:prstGeom prst="rect">
              <a:avLst/>
            </a:prstGeom>
            <a:noFill/>
          </p:spPr>
          <p:txBody>
            <a:bodyPr wrap="square" rtlCol="0">
              <a:spAutoFit/>
            </a:bodyPr>
            <a:lstStyle/>
            <a:p>
              <a:r>
                <a:rPr lang="en-GB" sz="2400" b="1" dirty="0">
                  <a:solidFill>
                    <a:schemeClr val="bg1"/>
                  </a:solidFill>
                  <a:latin typeface="Verdana" panose="020B0604030504040204" pitchFamily="34" charset="0"/>
                  <a:ea typeface="Verdana" panose="020B0604030504040204" pitchFamily="34" charset="0"/>
                  <a:cs typeface="Verdana" panose="020B0604030504040204" pitchFamily="34" charset="0"/>
                </a:rPr>
                <a:t>The Netherlands</a:t>
              </a:r>
            </a:p>
          </p:txBody>
        </p:sp>
      </p:grpSp>
    </p:spTree>
    <p:extLst>
      <p:ext uri="{BB962C8B-B14F-4D97-AF65-F5344CB8AC3E}">
        <p14:creationId xmlns:p14="http://schemas.microsoft.com/office/powerpoint/2010/main" val="2648098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1+#ppt_w/2"/>
                                          </p:val>
                                        </p:tav>
                                        <p:tav tm="100000">
                                          <p:val>
                                            <p:strVal val="#ppt_x"/>
                                          </p:val>
                                        </p:tav>
                                      </p:tavLst>
                                    </p:anim>
                                    <p:anim calcmode="lin" valueType="num">
                                      <p:cBhvr additive="base">
                                        <p:cTn id="33"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al 17">
            <a:extLst>
              <a:ext uri="{FF2B5EF4-FFF2-40B4-BE49-F238E27FC236}">
                <a16:creationId xmlns:a16="http://schemas.microsoft.com/office/drawing/2014/main" id="{3AE595EA-6C97-DA4E-9838-75A54583D759}"/>
              </a:ext>
            </a:extLst>
          </p:cNvPr>
          <p:cNvSpPr/>
          <p:nvPr/>
        </p:nvSpPr>
        <p:spPr>
          <a:xfrm>
            <a:off x="5224655" y="738467"/>
            <a:ext cx="4360477" cy="4360477"/>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Study of genetical aspects of successful entrepreneurs</a:t>
            </a:r>
          </a:p>
        </p:txBody>
      </p:sp>
      <p:sp>
        <p:nvSpPr>
          <p:cNvPr id="19" name="Ovaal 18">
            <a:extLst>
              <a:ext uri="{FF2B5EF4-FFF2-40B4-BE49-F238E27FC236}">
                <a16:creationId xmlns:a16="http://schemas.microsoft.com/office/drawing/2014/main" id="{396E1B27-8B48-404E-8000-D8FA0FA5B5D6}"/>
              </a:ext>
            </a:extLst>
          </p:cNvPr>
          <p:cNvSpPr/>
          <p:nvPr/>
        </p:nvSpPr>
        <p:spPr>
          <a:xfrm>
            <a:off x="2940137" y="4903514"/>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rPr>
              <a:t>Linking of various data files including genetical data</a:t>
            </a:r>
          </a:p>
        </p:txBody>
      </p:sp>
      <p:sp>
        <p:nvSpPr>
          <p:cNvPr id="20" name="Ovaal 19">
            <a:extLst>
              <a:ext uri="{FF2B5EF4-FFF2-40B4-BE49-F238E27FC236}">
                <a16:creationId xmlns:a16="http://schemas.microsoft.com/office/drawing/2014/main" id="{9AF29BDC-0462-644B-8DEF-CA62F60FDAEE}"/>
              </a:ext>
            </a:extLst>
          </p:cNvPr>
          <p:cNvSpPr/>
          <p:nvPr/>
        </p:nvSpPr>
        <p:spPr>
          <a:xfrm>
            <a:off x="7794904" y="4921087"/>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rPr>
              <a:t>Large-scale processing with innovative techniques</a:t>
            </a:r>
          </a:p>
        </p:txBody>
      </p:sp>
      <p:grpSp>
        <p:nvGrpSpPr>
          <p:cNvPr id="29" name="Groep 28">
            <a:extLst>
              <a:ext uri="{FF2B5EF4-FFF2-40B4-BE49-F238E27FC236}">
                <a16:creationId xmlns:a16="http://schemas.microsoft.com/office/drawing/2014/main" id="{172C3914-87EF-174A-868B-83099864231E}"/>
              </a:ext>
            </a:extLst>
          </p:cNvPr>
          <p:cNvGrpSpPr/>
          <p:nvPr/>
        </p:nvGrpSpPr>
        <p:grpSpPr>
          <a:xfrm>
            <a:off x="456184" y="490353"/>
            <a:ext cx="2347952" cy="3160705"/>
            <a:chOff x="672208" y="1492131"/>
            <a:chExt cx="4630053" cy="6232764"/>
          </a:xfrm>
        </p:grpSpPr>
        <p:grpSp>
          <p:nvGrpSpPr>
            <p:cNvPr id="17" name="Groep 16">
              <a:extLst>
                <a:ext uri="{FF2B5EF4-FFF2-40B4-BE49-F238E27FC236}">
                  <a16:creationId xmlns:a16="http://schemas.microsoft.com/office/drawing/2014/main" id="{51419105-76EE-1B4A-83C2-4D907A3F5F35}"/>
                </a:ext>
              </a:extLst>
            </p:cNvPr>
            <p:cNvGrpSpPr/>
            <p:nvPr/>
          </p:nvGrpSpPr>
          <p:grpSpPr>
            <a:xfrm>
              <a:off x="672208" y="1492131"/>
              <a:ext cx="4630053" cy="6232764"/>
              <a:chOff x="-335904" y="1872283"/>
              <a:chExt cx="5616624" cy="7560840"/>
            </a:xfrm>
          </p:grpSpPr>
          <p:sp>
            <p:nvSpPr>
              <p:cNvPr id="4" name="Rechthoek 3">
                <a:extLst>
                  <a:ext uri="{FF2B5EF4-FFF2-40B4-BE49-F238E27FC236}">
                    <a16:creationId xmlns:a16="http://schemas.microsoft.com/office/drawing/2014/main" id="{4F2FAECD-890D-4F4C-88C3-6F01A8E82E94}"/>
                  </a:ext>
                </a:extLst>
              </p:cNvPr>
              <p:cNvSpPr/>
              <p:nvPr/>
            </p:nvSpPr>
            <p:spPr>
              <a:xfrm>
                <a:off x="-335904" y="1872283"/>
                <a:ext cx="5616624" cy="7560840"/>
              </a:xfrm>
              <a:prstGeom prst="rect">
                <a:avLst/>
              </a:prstGeom>
              <a:solidFill>
                <a:schemeClr val="bg1"/>
              </a:solidFill>
              <a:ln w="1270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cxnSp>
            <p:nvCxnSpPr>
              <p:cNvPr id="8" name="Rechte verbindingslijn 7">
                <a:extLst>
                  <a:ext uri="{FF2B5EF4-FFF2-40B4-BE49-F238E27FC236}">
                    <a16:creationId xmlns:a16="http://schemas.microsoft.com/office/drawing/2014/main" id="{9200FD58-0DCE-784C-B337-C00C8122A1E7}"/>
                  </a:ext>
                </a:extLst>
              </p:cNvPr>
              <p:cNvCxnSpPr>
                <a:cxnSpLocks/>
              </p:cNvCxnSpPr>
              <p:nvPr/>
            </p:nvCxnSpPr>
            <p:spPr>
              <a:xfrm>
                <a:off x="456184" y="4128534"/>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19465F7D-4586-5143-A0F7-D574795B0B4D}"/>
                  </a:ext>
                </a:extLst>
              </p:cNvPr>
              <p:cNvCxnSpPr>
                <a:cxnSpLocks/>
              </p:cNvCxnSpPr>
              <p:nvPr/>
            </p:nvCxnSpPr>
            <p:spPr>
              <a:xfrm>
                <a:off x="456184" y="4728601"/>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58BE63FE-18FE-9F4D-8901-674576A5BAF9}"/>
                  </a:ext>
                </a:extLst>
              </p:cNvPr>
              <p:cNvCxnSpPr>
                <a:cxnSpLocks/>
              </p:cNvCxnSpPr>
              <p:nvPr/>
            </p:nvCxnSpPr>
            <p:spPr>
              <a:xfrm>
                <a:off x="456184" y="5328667"/>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664E5FCB-6BDE-8842-BDAB-C192454E264E}"/>
                  </a:ext>
                </a:extLst>
              </p:cNvPr>
              <p:cNvCxnSpPr>
                <a:cxnSpLocks/>
              </p:cNvCxnSpPr>
              <p:nvPr/>
            </p:nvCxnSpPr>
            <p:spPr>
              <a:xfrm>
                <a:off x="456184" y="66968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E9D609E0-B9F2-5042-B743-6B6160D4FEB7}"/>
                  </a:ext>
                </a:extLst>
              </p:cNvPr>
              <p:cNvCxnSpPr>
                <a:cxnSpLocks/>
              </p:cNvCxnSpPr>
              <p:nvPr/>
            </p:nvCxnSpPr>
            <p:spPr>
              <a:xfrm>
                <a:off x="456184" y="7296886"/>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858A0169-0308-0F4D-A93D-EADCC76A2245}"/>
                  </a:ext>
                </a:extLst>
              </p:cNvPr>
              <p:cNvCxnSpPr>
                <a:cxnSpLocks/>
              </p:cNvCxnSpPr>
              <p:nvPr/>
            </p:nvCxnSpPr>
            <p:spPr>
              <a:xfrm>
                <a:off x="456184" y="7896953"/>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50FD03CC-F4A8-E042-85E1-1FCC792F95AA}"/>
                  </a:ext>
                </a:extLst>
              </p:cNvPr>
              <p:cNvCxnSpPr>
                <a:cxnSpLocks/>
              </p:cNvCxnSpPr>
              <p:nvPr/>
            </p:nvCxnSpPr>
            <p:spPr>
              <a:xfrm>
                <a:off x="456184" y="84970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8" name="Rechthoek 27">
              <a:extLst>
                <a:ext uri="{FF2B5EF4-FFF2-40B4-BE49-F238E27FC236}">
                  <a16:creationId xmlns:a16="http://schemas.microsoft.com/office/drawing/2014/main" id="{30E8205E-01A7-7A44-BA0A-396EF3732594}"/>
                </a:ext>
              </a:extLst>
            </p:cNvPr>
            <p:cNvSpPr/>
            <p:nvPr/>
          </p:nvSpPr>
          <p:spPr>
            <a:xfrm>
              <a:off x="1212592" y="1971223"/>
              <a:ext cx="2361935" cy="910382"/>
            </a:xfrm>
            <a:prstGeom prst="rect">
              <a:avLst/>
            </a:prstGeom>
          </p:spPr>
          <p:txBody>
            <a:bodyPr wrap="none">
              <a:spAutoFit/>
            </a:bodyPr>
            <a:lstStyle/>
            <a:p>
              <a:r>
                <a:rPr lang="en-GB" sz="2400" b="1" dirty="0">
                  <a:solidFill>
                    <a:srgbClr val="F58024"/>
                  </a:solidFill>
                  <a:latin typeface="Verdana" panose="020B0604030504040204" pitchFamily="34" charset="0"/>
                  <a:ea typeface="Verdana" panose="020B0604030504040204" pitchFamily="34" charset="0"/>
                  <a:cs typeface="Verdana" panose="020B0604030504040204" pitchFamily="34" charset="0"/>
                </a:rPr>
                <a:t>CASE:</a:t>
              </a:r>
            </a:p>
          </p:txBody>
        </p:sp>
      </p:grpSp>
      <p:grpSp>
        <p:nvGrpSpPr>
          <p:cNvPr id="22" name="Groep 21">
            <a:extLst>
              <a:ext uri="{FF2B5EF4-FFF2-40B4-BE49-F238E27FC236}">
                <a16:creationId xmlns:a16="http://schemas.microsoft.com/office/drawing/2014/main" id="{6D9F4F16-2612-D44A-98E2-C40F16225075}"/>
              </a:ext>
            </a:extLst>
          </p:cNvPr>
          <p:cNvGrpSpPr/>
          <p:nvPr/>
        </p:nvGrpSpPr>
        <p:grpSpPr>
          <a:xfrm>
            <a:off x="13902702" y="477852"/>
            <a:ext cx="6552728" cy="8720954"/>
            <a:chOff x="14137704" y="733306"/>
            <a:chExt cx="6480720" cy="8720954"/>
          </a:xfrm>
        </p:grpSpPr>
        <p:sp>
          <p:nvSpPr>
            <p:cNvPr id="23" name="Afgeronde rechthoek 22">
              <a:extLst>
                <a:ext uri="{FF2B5EF4-FFF2-40B4-BE49-F238E27FC236}">
                  <a16:creationId xmlns:a16="http://schemas.microsoft.com/office/drawing/2014/main" id="{50756027-6248-F84C-A5F3-26C46C206BB0}"/>
                </a:ext>
              </a:extLst>
            </p:cNvPr>
            <p:cNvSpPr/>
            <p:nvPr/>
          </p:nvSpPr>
          <p:spPr>
            <a:xfrm>
              <a:off x="14137704" y="733306"/>
              <a:ext cx="6480720" cy="8720954"/>
            </a:xfrm>
            <a:prstGeom prst="roundRect">
              <a:avLst/>
            </a:prstGeom>
            <a:solidFill>
              <a:schemeClr val="bg1"/>
            </a:solidFill>
            <a:ln w="127000">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251999" rIns="1080000" rtlCol="0" anchor="ctr"/>
            <a:lstStyle/>
            <a:p>
              <a:pPr>
                <a:lnSpc>
                  <a:spcPct val="150000"/>
                </a:lnSpc>
              </a:pPr>
              <a: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b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r>
                <a:rPr lang="en-GB" sz="2400" dirty="0" err="1">
                  <a:solidFill>
                    <a:schemeClr val="tx1"/>
                  </a:solidFill>
                  <a:latin typeface="Verdana" panose="020B0604030504040204" pitchFamily="34" charset="0"/>
                  <a:ea typeface="Verdana" panose="020B0604030504040204" pitchFamily="34" charset="0"/>
                  <a:cs typeface="Verdana" panose="020B0604030504040204" pitchFamily="34" charset="0"/>
                </a:rPr>
                <a:t>data protection impact assessment (DPIA)</a:t>
              </a:r>
              <a: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b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r>
                <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rPr>
                <a:t>lawful further processing</a:t>
              </a:r>
            </a:p>
            <a:p>
              <a:pPr marL="285750" indent="-285750">
                <a:lnSpc>
                  <a:spcPct val="150000"/>
                </a:lnSpc>
                <a:buFont typeface="Arial" panose="020B0604020202020204" pitchFamily="34" charset="0"/>
                <a:buChar char="•"/>
              </a:pPr>
              <a:endParaRPr lang="en-GB"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r>
                <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rPr>
                <a:t>storage outside of the EU</a:t>
              </a:r>
            </a:p>
          </p:txBody>
        </p:sp>
        <p:sp>
          <p:nvSpPr>
            <p:cNvPr id="24" name="Vrije vorm 23">
              <a:extLst>
                <a:ext uri="{FF2B5EF4-FFF2-40B4-BE49-F238E27FC236}">
                  <a16:creationId xmlns:a16="http://schemas.microsoft.com/office/drawing/2014/main" id="{570CF2CB-8C02-C24B-9169-FF6D9ADFEF5A}"/>
                </a:ext>
              </a:extLst>
            </p:cNvPr>
            <p:cNvSpPr/>
            <p:nvPr/>
          </p:nvSpPr>
          <p:spPr>
            <a:xfrm>
              <a:off x="14137704" y="733306"/>
              <a:ext cx="6479664" cy="2130983"/>
            </a:xfrm>
            <a:custGeom>
              <a:avLst/>
              <a:gdLst>
                <a:gd name="connsiteX0" fmla="*/ 1079086 w 6479664"/>
                <a:gd name="connsiteY0" fmla="*/ 0 h 2130983"/>
                <a:gd name="connsiteX1" fmla="*/ 5399522 w 6479664"/>
                <a:gd name="connsiteY1" fmla="*/ 0 h 2130983"/>
                <a:gd name="connsiteX2" fmla="*/ 6479664 w 6479664"/>
                <a:gd name="connsiteY2" fmla="*/ 1080142 h 2130983"/>
                <a:gd name="connsiteX3" fmla="*/ 6479664 w 6479664"/>
                <a:gd name="connsiteY3" fmla="*/ 2130983 h 2130983"/>
                <a:gd name="connsiteX4" fmla="*/ 0 w 6479664"/>
                <a:gd name="connsiteY4" fmla="*/ 2130983 h 2130983"/>
                <a:gd name="connsiteX5" fmla="*/ 0 w 6479664"/>
                <a:gd name="connsiteY5" fmla="*/ 1059230 h 2130983"/>
                <a:gd name="connsiteX6" fmla="*/ 4521 w 6479664"/>
                <a:gd name="connsiteY6" fmla="*/ 969704 h 2130983"/>
                <a:gd name="connsiteX7" fmla="*/ 1079086 w 6479664"/>
                <a:gd name="connsiteY7" fmla="*/ 0 h 2130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79664" h="2130983">
                  <a:moveTo>
                    <a:pt x="1079086" y="0"/>
                  </a:moveTo>
                  <a:lnTo>
                    <a:pt x="5399522" y="0"/>
                  </a:lnTo>
                  <a:cubicBezTo>
                    <a:pt x="5996068" y="0"/>
                    <a:pt x="6479664" y="483596"/>
                    <a:pt x="6479664" y="1080142"/>
                  </a:cubicBezTo>
                  <a:lnTo>
                    <a:pt x="6479664" y="2130983"/>
                  </a:lnTo>
                  <a:lnTo>
                    <a:pt x="0" y="2130983"/>
                  </a:lnTo>
                  <a:lnTo>
                    <a:pt x="0" y="1059230"/>
                  </a:lnTo>
                  <a:lnTo>
                    <a:pt x="4521" y="969704"/>
                  </a:lnTo>
                  <a:cubicBezTo>
                    <a:pt x="59835" y="425036"/>
                    <a:pt x="519824" y="0"/>
                    <a:pt x="1079086" y="0"/>
                  </a:cubicBezTo>
                  <a:close/>
                </a:path>
              </a:pathLst>
            </a:custGeom>
            <a:solidFill>
              <a:srgbClr val="F58024"/>
            </a:solidFill>
            <a:ln w="127000">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GB" sz="4200" b="1" dirty="0">
                  <a:latin typeface="Verdana" panose="020B0604030504040204" pitchFamily="34" charset="0"/>
                  <a:ea typeface="Verdana" panose="020B0604030504040204" pitchFamily="34" charset="0"/>
                  <a:cs typeface="Verdana" panose="020B0604030504040204" pitchFamily="34" charset="0"/>
                </a:rPr>
                <a:t>IN THE GDPR:</a:t>
              </a:r>
            </a:p>
          </p:txBody>
        </p:sp>
      </p:grpSp>
      <p:grpSp>
        <p:nvGrpSpPr>
          <p:cNvPr id="2" name="Groep 1">
            <a:extLst>
              <a:ext uri="{FF2B5EF4-FFF2-40B4-BE49-F238E27FC236}">
                <a16:creationId xmlns:a16="http://schemas.microsoft.com/office/drawing/2014/main" id="{AB2BA668-B645-E643-9089-8F2B8F4E9C0B}"/>
              </a:ext>
            </a:extLst>
          </p:cNvPr>
          <p:cNvGrpSpPr/>
          <p:nvPr/>
        </p:nvGrpSpPr>
        <p:grpSpPr>
          <a:xfrm>
            <a:off x="285365" y="1424082"/>
            <a:ext cx="4445000" cy="4445000"/>
            <a:chOff x="285365" y="1424082"/>
            <a:chExt cx="4445000" cy="4445000"/>
          </a:xfrm>
        </p:grpSpPr>
        <p:pic>
          <p:nvPicPr>
            <p:cNvPr id="25" name="Afbeelding 24">
              <a:extLst>
                <a:ext uri="{FF2B5EF4-FFF2-40B4-BE49-F238E27FC236}">
                  <a16:creationId xmlns:a16="http://schemas.microsoft.com/office/drawing/2014/main" id="{6EBF33E9-7CC1-8346-B280-50FAD18972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365" y="1424082"/>
              <a:ext cx="4445000" cy="4445000"/>
            </a:xfrm>
            <a:prstGeom prst="rect">
              <a:avLst/>
            </a:prstGeom>
          </p:spPr>
        </p:pic>
        <p:sp>
          <p:nvSpPr>
            <p:cNvPr id="26" name="Tekstvak 25">
              <a:extLst>
                <a:ext uri="{FF2B5EF4-FFF2-40B4-BE49-F238E27FC236}">
                  <a16:creationId xmlns:a16="http://schemas.microsoft.com/office/drawing/2014/main" id="{7D591C5F-681A-434E-93D3-D0AC45D1A167}"/>
                </a:ext>
              </a:extLst>
            </p:cNvPr>
            <p:cNvSpPr txBox="1"/>
            <p:nvPr/>
          </p:nvSpPr>
          <p:spPr>
            <a:xfrm>
              <a:off x="1453596" y="3391997"/>
              <a:ext cx="2401619" cy="830997"/>
            </a:xfrm>
            <a:prstGeom prst="rect">
              <a:avLst/>
            </a:prstGeom>
            <a:noFill/>
          </p:spPr>
          <p:txBody>
            <a:bodyPr wrap="none" rtlCol="0">
              <a:spAutoFit/>
            </a:bodyPr>
            <a:lstStyle/>
            <a:p>
              <a:r>
                <a:rPr lang="en-GB" sz="2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The</a:t>
              </a:r>
            </a:p>
            <a:p>
              <a:r>
                <a:rPr lang="en-GB" sz="2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en-GB" sz="2400" b="1" dirty="0">
                  <a:solidFill>
                    <a:schemeClr val="bg1"/>
                  </a:solidFill>
                  <a:latin typeface="Verdana" panose="020B0604030504040204" pitchFamily="34" charset="0"/>
                  <a:ea typeface="Verdana" panose="020B0604030504040204" pitchFamily="34" charset="0"/>
                  <a:cs typeface="Verdana" panose="020B0604030504040204" pitchFamily="34" charset="0"/>
                </a:rPr>
                <a:t>Netherlands</a:t>
              </a:r>
            </a:p>
          </p:txBody>
        </p:sp>
      </p:grpSp>
    </p:spTree>
    <p:extLst>
      <p:ext uri="{BB962C8B-B14F-4D97-AF65-F5344CB8AC3E}">
        <p14:creationId xmlns:p14="http://schemas.microsoft.com/office/powerpoint/2010/main" val="1347325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1+#ppt_w/2"/>
                                          </p:val>
                                        </p:tav>
                                        <p:tav tm="100000">
                                          <p:val>
                                            <p:strVal val="#ppt_x"/>
                                          </p:val>
                                        </p:tav>
                                      </p:tavLst>
                                    </p:anim>
                                    <p:anim calcmode="lin" valueType="num">
                                      <p:cBhvr additive="base">
                                        <p:cTn id="33"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al 17">
            <a:extLst>
              <a:ext uri="{FF2B5EF4-FFF2-40B4-BE49-F238E27FC236}">
                <a16:creationId xmlns:a16="http://schemas.microsoft.com/office/drawing/2014/main" id="{3AE595EA-6C97-DA4E-9838-75A54583D759}"/>
              </a:ext>
            </a:extLst>
          </p:cNvPr>
          <p:cNvSpPr/>
          <p:nvPr/>
        </p:nvSpPr>
        <p:spPr>
          <a:xfrm>
            <a:off x="5530360" y="828644"/>
            <a:ext cx="4360477" cy="4360477"/>
          </a:xfrm>
          <a:prstGeom prst="ellipse">
            <a:avLst/>
          </a:prstGeom>
          <a:solidFill>
            <a:srgbClr val="F5802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Dissidents who have staged coups</a:t>
            </a:r>
          </a:p>
        </p:txBody>
      </p:sp>
      <p:sp>
        <p:nvSpPr>
          <p:cNvPr id="19" name="Ovaal 18">
            <a:extLst>
              <a:ext uri="{FF2B5EF4-FFF2-40B4-BE49-F238E27FC236}">
                <a16:creationId xmlns:a16="http://schemas.microsoft.com/office/drawing/2014/main" id="{396E1B27-8B48-404E-8000-D8FA0FA5B5D6}"/>
              </a:ext>
            </a:extLst>
          </p:cNvPr>
          <p:cNvSpPr/>
          <p:nvPr/>
        </p:nvSpPr>
        <p:spPr>
          <a:xfrm>
            <a:off x="3331048" y="4887263"/>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rPr>
              <a:t>Chain of events?</a:t>
            </a:r>
          </a:p>
        </p:txBody>
      </p:sp>
      <p:sp>
        <p:nvSpPr>
          <p:cNvPr id="20" name="Ovaal 19">
            <a:extLst>
              <a:ext uri="{FF2B5EF4-FFF2-40B4-BE49-F238E27FC236}">
                <a16:creationId xmlns:a16="http://schemas.microsoft.com/office/drawing/2014/main" id="{9AF29BDC-0462-644B-8DEF-CA62F60FDAEE}"/>
              </a:ext>
            </a:extLst>
          </p:cNvPr>
          <p:cNvSpPr/>
          <p:nvPr/>
        </p:nvSpPr>
        <p:spPr>
          <a:xfrm>
            <a:off x="7951478" y="4887262"/>
            <a:ext cx="4360477" cy="436047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schemeClr val="tx1"/>
                </a:solidFill>
                <a:latin typeface="Verdana" panose="020B0604030504040204" pitchFamily="34" charset="0"/>
                <a:ea typeface="Verdana" panose="020B0604030504040204" pitchFamily="34" charset="0"/>
                <a:cs typeface="Verdana" panose="020B0604030504040204" pitchFamily="34" charset="0"/>
              </a:rPr>
              <a:t>Don't write anything down, otherwise execution</a:t>
            </a:r>
          </a:p>
        </p:txBody>
      </p:sp>
      <p:grpSp>
        <p:nvGrpSpPr>
          <p:cNvPr id="29" name="Groep 28">
            <a:extLst>
              <a:ext uri="{FF2B5EF4-FFF2-40B4-BE49-F238E27FC236}">
                <a16:creationId xmlns:a16="http://schemas.microsoft.com/office/drawing/2014/main" id="{172C3914-87EF-174A-868B-83099864231E}"/>
              </a:ext>
            </a:extLst>
          </p:cNvPr>
          <p:cNvGrpSpPr/>
          <p:nvPr/>
        </p:nvGrpSpPr>
        <p:grpSpPr>
          <a:xfrm>
            <a:off x="456184" y="490353"/>
            <a:ext cx="2347952" cy="3160705"/>
            <a:chOff x="672208" y="1492131"/>
            <a:chExt cx="4630053" cy="6232764"/>
          </a:xfrm>
        </p:grpSpPr>
        <p:grpSp>
          <p:nvGrpSpPr>
            <p:cNvPr id="17" name="Groep 16">
              <a:extLst>
                <a:ext uri="{FF2B5EF4-FFF2-40B4-BE49-F238E27FC236}">
                  <a16:creationId xmlns:a16="http://schemas.microsoft.com/office/drawing/2014/main" id="{51419105-76EE-1B4A-83C2-4D907A3F5F35}"/>
                </a:ext>
              </a:extLst>
            </p:cNvPr>
            <p:cNvGrpSpPr/>
            <p:nvPr/>
          </p:nvGrpSpPr>
          <p:grpSpPr>
            <a:xfrm>
              <a:off x="672208" y="1492131"/>
              <a:ext cx="4630053" cy="6232764"/>
              <a:chOff x="-335904" y="1872283"/>
              <a:chExt cx="5616624" cy="7560840"/>
            </a:xfrm>
          </p:grpSpPr>
          <p:sp>
            <p:nvSpPr>
              <p:cNvPr id="4" name="Rechthoek 3">
                <a:extLst>
                  <a:ext uri="{FF2B5EF4-FFF2-40B4-BE49-F238E27FC236}">
                    <a16:creationId xmlns:a16="http://schemas.microsoft.com/office/drawing/2014/main" id="{4F2FAECD-890D-4F4C-88C3-6F01A8E82E94}"/>
                  </a:ext>
                </a:extLst>
              </p:cNvPr>
              <p:cNvSpPr/>
              <p:nvPr/>
            </p:nvSpPr>
            <p:spPr>
              <a:xfrm>
                <a:off x="-335904" y="1872283"/>
                <a:ext cx="5616624" cy="7560840"/>
              </a:xfrm>
              <a:prstGeom prst="rect">
                <a:avLst/>
              </a:prstGeom>
              <a:solidFill>
                <a:schemeClr val="bg1"/>
              </a:solidFill>
              <a:ln w="1270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cxnSp>
            <p:nvCxnSpPr>
              <p:cNvPr id="8" name="Rechte verbindingslijn 7">
                <a:extLst>
                  <a:ext uri="{FF2B5EF4-FFF2-40B4-BE49-F238E27FC236}">
                    <a16:creationId xmlns:a16="http://schemas.microsoft.com/office/drawing/2014/main" id="{9200FD58-0DCE-784C-B337-C00C8122A1E7}"/>
                  </a:ext>
                </a:extLst>
              </p:cNvPr>
              <p:cNvCxnSpPr>
                <a:cxnSpLocks/>
              </p:cNvCxnSpPr>
              <p:nvPr/>
            </p:nvCxnSpPr>
            <p:spPr>
              <a:xfrm>
                <a:off x="456184" y="4128534"/>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19465F7D-4586-5143-A0F7-D574795B0B4D}"/>
                  </a:ext>
                </a:extLst>
              </p:cNvPr>
              <p:cNvCxnSpPr>
                <a:cxnSpLocks/>
              </p:cNvCxnSpPr>
              <p:nvPr/>
            </p:nvCxnSpPr>
            <p:spPr>
              <a:xfrm>
                <a:off x="456184" y="4728601"/>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58BE63FE-18FE-9F4D-8901-674576A5BAF9}"/>
                  </a:ext>
                </a:extLst>
              </p:cNvPr>
              <p:cNvCxnSpPr>
                <a:cxnSpLocks/>
              </p:cNvCxnSpPr>
              <p:nvPr/>
            </p:nvCxnSpPr>
            <p:spPr>
              <a:xfrm>
                <a:off x="456184" y="5328667"/>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664E5FCB-6BDE-8842-BDAB-C192454E264E}"/>
                  </a:ext>
                </a:extLst>
              </p:cNvPr>
              <p:cNvCxnSpPr>
                <a:cxnSpLocks/>
              </p:cNvCxnSpPr>
              <p:nvPr/>
            </p:nvCxnSpPr>
            <p:spPr>
              <a:xfrm>
                <a:off x="456184" y="66968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E9D609E0-B9F2-5042-B743-6B6160D4FEB7}"/>
                  </a:ext>
                </a:extLst>
              </p:cNvPr>
              <p:cNvCxnSpPr>
                <a:cxnSpLocks/>
              </p:cNvCxnSpPr>
              <p:nvPr/>
            </p:nvCxnSpPr>
            <p:spPr>
              <a:xfrm>
                <a:off x="456184" y="7296886"/>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Rechte verbindingslijn 12">
                <a:extLst>
                  <a:ext uri="{FF2B5EF4-FFF2-40B4-BE49-F238E27FC236}">
                    <a16:creationId xmlns:a16="http://schemas.microsoft.com/office/drawing/2014/main" id="{858A0169-0308-0F4D-A93D-EADCC76A2245}"/>
                  </a:ext>
                </a:extLst>
              </p:cNvPr>
              <p:cNvCxnSpPr>
                <a:cxnSpLocks/>
              </p:cNvCxnSpPr>
              <p:nvPr/>
            </p:nvCxnSpPr>
            <p:spPr>
              <a:xfrm>
                <a:off x="456184" y="7896953"/>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50FD03CC-F4A8-E042-85E1-1FCC792F95AA}"/>
                  </a:ext>
                </a:extLst>
              </p:cNvPr>
              <p:cNvCxnSpPr>
                <a:cxnSpLocks/>
              </p:cNvCxnSpPr>
              <p:nvPr/>
            </p:nvCxnSpPr>
            <p:spPr>
              <a:xfrm>
                <a:off x="456184" y="8497019"/>
                <a:ext cx="4115816" cy="0"/>
              </a:xfrm>
              <a:prstGeom prst="line">
                <a:avLst/>
              </a:prstGeom>
              <a:ln w="1270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8" name="Rechthoek 27">
              <a:extLst>
                <a:ext uri="{FF2B5EF4-FFF2-40B4-BE49-F238E27FC236}">
                  <a16:creationId xmlns:a16="http://schemas.microsoft.com/office/drawing/2014/main" id="{30E8205E-01A7-7A44-BA0A-396EF3732594}"/>
                </a:ext>
              </a:extLst>
            </p:cNvPr>
            <p:cNvSpPr/>
            <p:nvPr/>
          </p:nvSpPr>
          <p:spPr>
            <a:xfrm>
              <a:off x="1212592" y="1971223"/>
              <a:ext cx="2361935" cy="910382"/>
            </a:xfrm>
            <a:prstGeom prst="rect">
              <a:avLst/>
            </a:prstGeom>
          </p:spPr>
          <p:txBody>
            <a:bodyPr wrap="none">
              <a:spAutoFit/>
            </a:bodyPr>
            <a:lstStyle/>
            <a:p>
              <a:r>
                <a:rPr lang="en-GB" sz="2400" b="1" dirty="0">
                  <a:solidFill>
                    <a:srgbClr val="F58024"/>
                  </a:solidFill>
                  <a:latin typeface="Verdana" panose="020B0604030504040204" pitchFamily="34" charset="0"/>
                  <a:ea typeface="Verdana" panose="020B0604030504040204" pitchFamily="34" charset="0"/>
                  <a:cs typeface="Verdana" panose="020B0604030504040204" pitchFamily="34" charset="0"/>
                </a:rPr>
                <a:t>CASE:</a:t>
              </a:r>
            </a:p>
          </p:txBody>
        </p:sp>
      </p:grpSp>
      <p:grpSp>
        <p:nvGrpSpPr>
          <p:cNvPr id="30" name="Groep 29">
            <a:extLst>
              <a:ext uri="{FF2B5EF4-FFF2-40B4-BE49-F238E27FC236}">
                <a16:creationId xmlns:a16="http://schemas.microsoft.com/office/drawing/2014/main" id="{3036142F-C061-CF46-B095-CEB4FDD16EE5}"/>
              </a:ext>
            </a:extLst>
          </p:cNvPr>
          <p:cNvGrpSpPr/>
          <p:nvPr/>
        </p:nvGrpSpPr>
        <p:grpSpPr>
          <a:xfrm>
            <a:off x="612647" y="1231404"/>
            <a:ext cx="3790436" cy="5414909"/>
            <a:chOff x="612647" y="1231404"/>
            <a:chExt cx="3790436" cy="5414909"/>
          </a:xfrm>
        </p:grpSpPr>
        <p:pic>
          <p:nvPicPr>
            <p:cNvPr id="26" name="Afbeelding 25">
              <a:extLst>
                <a:ext uri="{FF2B5EF4-FFF2-40B4-BE49-F238E27FC236}">
                  <a16:creationId xmlns:a16="http://schemas.microsoft.com/office/drawing/2014/main" id="{2E156E62-8824-5E4A-A480-591531C6CDD1}"/>
                </a:ext>
              </a:extLst>
            </p:cNvPr>
            <p:cNvPicPr>
              <a:picLocks noChangeAspect="1"/>
            </p:cNvPicPr>
            <p:nvPr/>
          </p:nvPicPr>
          <p:blipFill>
            <a:blip r:embed="rId3"/>
            <a:stretch>
              <a:fillRect/>
            </a:stretch>
          </p:blipFill>
          <p:spPr>
            <a:xfrm>
              <a:off x="612647" y="1231404"/>
              <a:ext cx="3790436" cy="5414909"/>
            </a:xfrm>
            <a:prstGeom prst="rect">
              <a:avLst/>
            </a:prstGeom>
          </p:spPr>
        </p:pic>
        <p:sp>
          <p:nvSpPr>
            <p:cNvPr id="7" name="Tekstvak 6">
              <a:extLst>
                <a:ext uri="{FF2B5EF4-FFF2-40B4-BE49-F238E27FC236}">
                  <a16:creationId xmlns:a16="http://schemas.microsoft.com/office/drawing/2014/main" id="{7E1196F9-23E6-B648-9D1E-B24C325014FD}"/>
                </a:ext>
              </a:extLst>
            </p:cNvPr>
            <p:cNvSpPr txBox="1"/>
            <p:nvPr/>
          </p:nvSpPr>
          <p:spPr>
            <a:xfrm>
              <a:off x="1942827" y="2507184"/>
              <a:ext cx="1624163" cy="830997"/>
            </a:xfrm>
            <a:prstGeom prst="rect">
              <a:avLst/>
            </a:prstGeom>
            <a:noFill/>
          </p:spPr>
          <p:txBody>
            <a:bodyPr wrap="none" rtlCol="0">
              <a:spAutoFit/>
            </a:bodyPr>
            <a:lstStyle/>
            <a:p>
              <a:r>
                <a:rPr lang="en-GB" sz="2400" b="1" dirty="0">
                  <a:solidFill>
                    <a:schemeClr val="bg1"/>
                  </a:solidFill>
                  <a:latin typeface="Verdana" panose="020B0604030504040204" pitchFamily="34" charset="0"/>
                  <a:ea typeface="Verdana" panose="020B0604030504040204" pitchFamily="34" charset="0"/>
                  <a:cs typeface="Verdana" panose="020B0604030504040204" pitchFamily="34" charset="0"/>
                </a:rPr>
                <a:t>South</a:t>
              </a:r>
            </a:p>
            <a:p>
              <a:r>
                <a:rPr lang="en-GB" sz="2400" b="1" dirty="0">
                  <a:solidFill>
                    <a:schemeClr val="bg1"/>
                  </a:solidFill>
                  <a:latin typeface="Verdana" panose="020B0604030504040204" pitchFamily="34" charset="0"/>
                  <a:ea typeface="Verdana" panose="020B0604030504040204" pitchFamily="34" charset="0"/>
                  <a:cs typeface="Verdana" panose="020B0604030504040204" pitchFamily="34" charset="0"/>
                </a:rPr>
                <a:t>America</a:t>
              </a:r>
            </a:p>
          </p:txBody>
        </p:sp>
      </p:grpSp>
      <p:grpSp>
        <p:nvGrpSpPr>
          <p:cNvPr id="3" name="Groep 2">
            <a:extLst>
              <a:ext uri="{FF2B5EF4-FFF2-40B4-BE49-F238E27FC236}">
                <a16:creationId xmlns:a16="http://schemas.microsoft.com/office/drawing/2014/main" id="{431646A3-A73F-6E4B-BD45-A36686BAF403}"/>
              </a:ext>
            </a:extLst>
          </p:cNvPr>
          <p:cNvGrpSpPr/>
          <p:nvPr/>
        </p:nvGrpSpPr>
        <p:grpSpPr>
          <a:xfrm>
            <a:off x="13914114" y="490353"/>
            <a:ext cx="6552728" cy="8720954"/>
            <a:chOff x="14137704" y="733306"/>
            <a:chExt cx="6480720" cy="8720954"/>
          </a:xfrm>
        </p:grpSpPr>
        <p:sp>
          <p:nvSpPr>
            <p:cNvPr id="22" name="Afgeronde rechthoek 21">
              <a:extLst>
                <a:ext uri="{FF2B5EF4-FFF2-40B4-BE49-F238E27FC236}">
                  <a16:creationId xmlns:a16="http://schemas.microsoft.com/office/drawing/2014/main" id="{32E3EE17-3837-0741-9B99-37CFD9836A85}"/>
                </a:ext>
              </a:extLst>
            </p:cNvPr>
            <p:cNvSpPr/>
            <p:nvPr/>
          </p:nvSpPr>
          <p:spPr>
            <a:xfrm>
              <a:off x="14137704" y="733306"/>
              <a:ext cx="6480720" cy="8720954"/>
            </a:xfrm>
            <a:prstGeom prst="roundRect">
              <a:avLst/>
            </a:prstGeom>
            <a:solidFill>
              <a:schemeClr val="bg1"/>
            </a:solidFill>
            <a:ln w="127000">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251999" rIns="1080000" rtlCol="0" anchor="ctr"/>
            <a:lstStyle/>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r>
                <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rPr>
                <a:t>special personal data</a:t>
              </a:r>
              <a: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sz="2400" dirty="0">
                  <a:solidFill>
                    <a:schemeClr val="tx1"/>
                  </a:solidFill>
                  <a:latin typeface="Verdana" panose="020B0604030504040204" pitchFamily="34" charset="0"/>
                  <a:ea typeface="Verdana" panose="020B0604030504040204" pitchFamily="34" charset="0"/>
                  <a:cs typeface="Verdana" panose="020B0604030504040204" pitchFamily="34" charset="0"/>
                </a:rPr>
              </a:b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r>
                <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rPr>
                <a:t>principle of processing special sensitive data: importance of society or </a:t>
              </a:r>
              <a:r>
                <a:rPr lang="en-GB"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research</a:t>
              </a: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endPar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lnSpc>
                  <a:spcPct val="150000"/>
                </a:lnSpc>
                <a:buFont typeface="Arial" panose="020B0604020202020204" pitchFamily="34" charset="0"/>
                <a:buChar char="•"/>
              </a:pPr>
              <a:r>
                <a:rPr lang="en-GB" sz="2400" dirty="0">
                  <a:solidFill>
                    <a:schemeClr val="tx1"/>
                  </a:solidFill>
                  <a:latin typeface="Verdana" panose="020B0604030504040204" pitchFamily="34" charset="0"/>
                  <a:ea typeface="Verdana" panose="020B0604030504040204" pitchFamily="34" charset="0"/>
                  <a:cs typeface="Verdana" panose="020B0604030504040204" pitchFamily="34" charset="0"/>
                </a:rPr>
                <a:t>vulnerable natural persons</a:t>
              </a:r>
            </a:p>
          </p:txBody>
        </p:sp>
        <p:sp>
          <p:nvSpPr>
            <p:cNvPr id="23" name="Vrije vorm 22">
              <a:extLst>
                <a:ext uri="{FF2B5EF4-FFF2-40B4-BE49-F238E27FC236}">
                  <a16:creationId xmlns:a16="http://schemas.microsoft.com/office/drawing/2014/main" id="{A73F019D-C37C-5E4E-BFEE-B8899834ABE4}"/>
                </a:ext>
              </a:extLst>
            </p:cNvPr>
            <p:cNvSpPr/>
            <p:nvPr/>
          </p:nvSpPr>
          <p:spPr>
            <a:xfrm>
              <a:off x="14137704" y="733306"/>
              <a:ext cx="6479664" cy="2130983"/>
            </a:xfrm>
            <a:custGeom>
              <a:avLst/>
              <a:gdLst>
                <a:gd name="connsiteX0" fmla="*/ 1079086 w 6479664"/>
                <a:gd name="connsiteY0" fmla="*/ 0 h 2130983"/>
                <a:gd name="connsiteX1" fmla="*/ 5399522 w 6479664"/>
                <a:gd name="connsiteY1" fmla="*/ 0 h 2130983"/>
                <a:gd name="connsiteX2" fmla="*/ 6479664 w 6479664"/>
                <a:gd name="connsiteY2" fmla="*/ 1080142 h 2130983"/>
                <a:gd name="connsiteX3" fmla="*/ 6479664 w 6479664"/>
                <a:gd name="connsiteY3" fmla="*/ 2130983 h 2130983"/>
                <a:gd name="connsiteX4" fmla="*/ 0 w 6479664"/>
                <a:gd name="connsiteY4" fmla="*/ 2130983 h 2130983"/>
                <a:gd name="connsiteX5" fmla="*/ 0 w 6479664"/>
                <a:gd name="connsiteY5" fmla="*/ 1059230 h 2130983"/>
                <a:gd name="connsiteX6" fmla="*/ 4521 w 6479664"/>
                <a:gd name="connsiteY6" fmla="*/ 969704 h 2130983"/>
                <a:gd name="connsiteX7" fmla="*/ 1079086 w 6479664"/>
                <a:gd name="connsiteY7" fmla="*/ 0 h 2130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79664" h="2130983">
                  <a:moveTo>
                    <a:pt x="1079086" y="0"/>
                  </a:moveTo>
                  <a:lnTo>
                    <a:pt x="5399522" y="0"/>
                  </a:lnTo>
                  <a:cubicBezTo>
                    <a:pt x="5996068" y="0"/>
                    <a:pt x="6479664" y="483596"/>
                    <a:pt x="6479664" y="1080142"/>
                  </a:cubicBezTo>
                  <a:lnTo>
                    <a:pt x="6479664" y="2130983"/>
                  </a:lnTo>
                  <a:lnTo>
                    <a:pt x="0" y="2130983"/>
                  </a:lnTo>
                  <a:lnTo>
                    <a:pt x="0" y="1059230"/>
                  </a:lnTo>
                  <a:lnTo>
                    <a:pt x="4521" y="969704"/>
                  </a:lnTo>
                  <a:cubicBezTo>
                    <a:pt x="59835" y="425036"/>
                    <a:pt x="519824" y="0"/>
                    <a:pt x="1079086" y="0"/>
                  </a:cubicBezTo>
                  <a:close/>
                </a:path>
              </a:pathLst>
            </a:custGeom>
            <a:solidFill>
              <a:srgbClr val="F58024"/>
            </a:solidFill>
            <a:ln w="127000">
              <a:solidFill>
                <a:srgbClr val="F58024"/>
              </a:solid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en-GB" sz="4200" b="1" dirty="0">
                  <a:latin typeface="Verdana" panose="020B0604030504040204" pitchFamily="34" charset="0"/>
                  <a:ea typeface="Verdana" panose="020B0604030504040204" pitchFamily="34" charset="0"/>
                  <a:cs typeface="Verdana" panose="020B0604030504040204" pitchFamily="34" charset="0"/>
                </a:rPr>
                <a:t>IN THE GDPR:</a:t>
              </a:r>
            </a:p>
          </p:txBody>
        </p:sp>
      </p:grpSp>
    </p:spTree>
    <p:extLst>
      <p:ext uri="{BB962C8B-B14F-4D97-AF65-F5344CB8AC3E}">
        <p14:creationId xmlns:p14="http://schemas.microsoft.com/office/powerpoint/2010/main" val="1160742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fill="hold"/>
                                        <p:tgtEl>
                                          <p:spTgt spid="3"/>
                                        </p:tgtEl>
                                        <p:attrNameLst>
                                          <p:attrName>ppt_x</p:attrName>
                                        </p:attrNameLst>
                                      </p:cBhvr>
                                      <p:tavLst>
                                        <p:tav tm="0">
                                          <p:val>
                                            <p:strVal val="1+#ppt_w/2"/>
                                          </p:val>
                                        </p:tav>
                                        <p:tav tm="100000">
                                          <p:val>
                                            <p:strVal val="#ppt_x"/>
                                          </p:val>
                                        </p:tav>
                                      </p:tavLst>
                                    </p:anim>
                                    <p:anim calcmode="lin" valueType="num">
                                      <p:cBhvr additive="base">
                                        <p:cTn id="33"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theme/theme1.xml><?xml version="1.0" encoding="utf-8"?>
<a:theme xmlns:a="http://schemas.openxmlformats.org/drawingml/2006/main" name="Office Theme">
  <a:themeElements>
    <a:clrScheme name="Office-them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them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95DA2D85EBFDF4AA7B617937DB6AA21" ma:contentTypeVersion="9" ma:contentTypeDescription="Create a new document." ma:contentTypeScope="" ma:versionID="c064d97bbd330b8059cd1da9ccc92c8c">
  <xsd:schema xmlns:xsd="http://www.w3.org/2001/XMLSchema" xmlns:xs="http://www.w3.org/2001/XMLSchema" xmlns:p="http://schemas.microsoft.com/office/2006/metadata/properties" xmlns:ns2="12444cda-2742-4a96-8b3e-fa724d463853" xmlns:ns3="94f0072f-d8c3-41cf-8668-dfc913d6b306" targetNamespace="http://schemas.microsoft.com/office/2006/metadata/properties" ma:root="true" ma:fieldsID="1737741e7dca3ec2115853468de1ff0b" ns2:_="" ns3:_="">
    <xsd:import namespace="12444cda-2742-4a96-8b3e-fa724d463853"/>
    <xsd:import namespace="94f0072f-d8c3-41cf-8668-dfc913d6b306"/>
    <xsd:element name="properties">
      <xsd:complexType>
        <xsd:sequence>
          <xsd:element name="documentManagement">
            <xsd:complexType>
              <xsd:all>
                <xsd:element ref="ns2:SharedWithUsers" minOccurs="0"/>
                <xsd:element ref="ns2:SharingHintHash"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2444cda-2742-4a96-8b3e-fa724d463853"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element name="SharedWithDetails" ma:index="10" nillable="true" ma:displayName="Shared With Details" ma:internalName="SharedWithDetails" ma:readOnly="true">
      <xsd:simpleType>
        <xsd:restriction base="dms:Note">
          <xsd:maxLength value="255"/>
        </xsd:restriction>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94f0072f-d8c3-41cf-8668-dfc913d6b306"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description="" ma:internalName="MediaServiceAutoTag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76C3537-B243-49FE-B2DC-536948B78CE2}">
  <ds:schemaRefs>
    <ds:schemaRef ds:uri="http://schemas.microsoft.com/sharepoint/v3/contenttype/forms"/>
  </ds:schemaRefs>
</ds:datastoreItem>
</file>

<file path=customXml/itemProps2.xml><?xml version="1.0" encoding="utf-8"?>
<ds:datastoreItem xmlns:ds="http://schemas.openxmlformats.org/officeDocument/2006/customXml" ds:itemID="{BF9AE742-AEA3-41E3-A08F-4CD189122F72}">
  <ds:schemaRefs>
    <ds:schemaRef ds:uri="http://purl.org/dc/dcmitype/"/>
    <ds:schemaRef ds:uri="http://purl.org/dc/elements/1.1/"/>
    <ds:schemaRef ds:uri="http://schemas.microsoft.com/office/2006/metadata/properties"/>
    <ds:schemaRef ds:uri="http://purl.org/dc/terms/"/>
    <ds:schemaRef ds:uri="http://www.w3.org/XML/1998/namespace"/>
    <ds:schemaRef ds:uri="http://schemas.microsoft.com/office/2006/documentManagement/types"/>
    <ds:schemaRef ds:uri="http://schemas.openxmlformats.org/package/2006/metadata/core-properties"/>
    <ds:schemaRef ds:uri="94f0072f-d8c3-41cf-8668-dfc913d6b306"/>
    <ds:schemaRef ds:uri="http://schemas.microsoft.com/office/infopath/2007/PartnerControls"/>
    <ds:schemaRef ds:uri="12444cda-2742-4a96-8b3e-fa724d463853"/>
  </ds:schemaRefs>
</ds:datastoreItem>
</file>

<file path=customXml/itemProps3.xml><?xml version="1.0" encoding="utf-8"?>
<ds:datastoreItem xmlns:ds="http://schemas.openxmlformats.org/officeDocument/2006/customXml" ds:itemID="{7CC366F1-93DE-4700-9972-5C624A6388D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2444cda-2742-4a96-8b3e-fa724d463853"/>
    <ds:schemaRef ds:uri="94f0072f-d8c3-41cf-8668-dfc913d6b30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1681</TotalTime>
  <Words>9615</Words>
  <Application>Microsoft Office PowerPoint</Application>
  <PresentationFormat>Custom</PresentationFormat>
  <Paragraphs>1056</Paragraphs>
  <Slides>44</Slides>
  <Notes>44</Notes>
  <HiddenSlides>1</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44</vt:i4>
      </vt:variant>
    </vt:vector>
  </HeadingPairs>
  <TitlesOfParts>
    <vt:vector size="53" baseType="lpstr">
      <vt:lpstr>ＭＳ Ｐゴシック</vt:lpstr>
      <vt:lpstr>Arial</vt:lpstr>
      <vt:lpstr>Calibri</vt:lpstr>
      <vt:lpstr>Calibri Light</vt:lpstr>
      <vt:lpstr>Gill Sans</vt:lpstr>
      <vt:lpstr>Helvetica Neue</vt:lpstr>
      <vt:lpstr>Helvetica Neue Medium</vt:lpstr>
      <vt:lpstr>Verdana</vt:lpstr>
      <vt:lpstr>Office Theme</vt:lpstr>
      <vt:lpstr>SURF PRIVACY AWARENESS</vt:lpstr>
      <vt:lpstr>URGENCY</vt:lpstr>
      <vt:lpstr>PowerPoint Presentation</vt:lpstr>
      <vt:lpstr>PowerPoint Presentation</vt:lpstr>
      <vt:lpstr>PowerPoint Presentation</vt:lpstr>
      <vt:lpstr>What has changed in research in the last 20 years?</vt:lpstr>
      <vt:lpstr>PowerPoint Presentation</vt:lpstr>
      <vt:lpstr>PowerPoint Presentation</vt:lpstr>
      <vt:lpstr>PowerPoint Presentation</vt:lpstr>
      <vt:lpstr>PowerPoint Presentation</vt:lpstr>
      <vt:lpstr>PowerPoint Presentation</vt:lpstr>
      <vt:lpstr>QUIZ</vt:lpstr>
      <vt:lpstr>QUESTION 1</vt:lpstr>
      <vt:lpstr>QUESTION 2</vt:lpstr>
      <vt:lpstr>QUESTION 3</vt:lpstr>
      <vt:lpstr>YOU AND THE GDPR</vt:lpstr>
      <vt:lpstr>PowerPoint Presentation</vt:lpstr>
      <vt:lpstr>PRIVACY</vt:lpstr>
      <vt:lpstr>PowerPoint Presentation</vt:lpstr>
      <vt:lpstr>PowerPoint Presentation</vt:lpstr>
      <vt:lpstr>TYPE OF RESEARCHERS</vt:lpstr>
      <vt:lpstr>WHERE ARE YOU?</vt:lpstr>
      <vt:lpstr>PRIVACY BY DESIGN</vt:lpstr>
      <vt:lpstr>STUDY IN SIX STEPS</vt:lpstr>
      <vt:lpstr>STUDY IN SIX STEPS</vt:lpstr>
      <vt:lpstr>STUDY IN SIX STEPS</vt:lpstr>
      <vt:lpstr>DPIA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DO YOU KNOW NOW?</vt:lpstr>
      <vt:lpstr>WHAT IS THE CONTEXT?</vt:lpstr>
      <vt:lpstr>WHAT IS THE CONTEXT?</vt:lpstr>
      <vt:lpstr>QUESTION 1</vt:lpstr>
      <vt:lpstr>QUESTION 2</vt:lpstr>
      <vt:lpstr>QUESTION 3</vt:lpstr>
      <vt:lpstr>PowerPoint Presentation</vt:lpstr>
      <vt:lpstr>SURF PRIVACY AWARENESS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Raymond Cohen</dc:creator>
  <cp:lastModifiedBy>surf</cp:lastModifiedBy>
  <cp:revision>244</cp:revision>
  <dcterms:created xsi:type="dcterms:W3CDTF">2018-01-23T12:05:21Z</dcterms:created>
  <dcterms:modified xsi:type="dcterms:W3CDTF">2018-09-13T10:41:58Z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2016-07-01T00:00:00Z</vt:filetime>
  </property>
  <property fmtid="{D5CDD505-2E9C-101B-9397-08002B2CF9AE}" pid="3" name="Creator">
    <vt:lpwstr>Adobe InDesign CC 2015 (Macintosh)</vt:lpwstr>
  </property>
  <property fmtid="{D5CDD505-2E9C-101B-9397-08002B2CF9AE}" pid="4" name="LastSaved">
    <vt:filetime>2016-07-01T00:00:00Z</vt:filetime>
  </property>
  <property fmtid="{D5CDD505-2E9C-101B-9397-08002B2CF9AE}" pid="5" name="ContentTypeId">
    <vt:lpwstr>0x010100D95DA2D85EBFDF4AA7B617937DB6AA21</vt:lpwstr>
  </property>
</Properties>
</file>