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9"/>
  </p:notesMasterIdLst>
  <p:sldIdLst>
    <p:sldId id="279" r:id="rId5"/>
    <p:sldId id="280" r:id="rId6"/>
    <p:sldId id="281" r:id="rId7"/>
    <p:sldId id="277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4161"/>
    <a:srgbClr val="004361"/>
    <a:srgbClr val="ED1556"/>
    <a:srgbClr val="003F5E"/>
    <a:srgbClr val="013F5E"/>
    <a:srgbClr val="FFFFFF"/>
    <a:srgbClr val="0043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8" autoAdjust="0"/>
    <p:restoredTop sz="94660"/>
  </p:normalViewPr>
  <p:slideViewPr>
    <p:cSldViewPr snapToGrid="0">
      <p:cViewPr varScale="1">
        <p:scale>
          <a:sx n="69" d="100"/>
          <a:sy n="69" d="100"/>
        </p:scale>
        <p:origin x="528" y="51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D8A83-A817-41E3-A602-3B517E18334E}" type="datetimeFigureOut">
              <a:rPr lang="en-GB" smtClean="0"/>
              <a:t>14/09/2018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C110B-1C27-4A5B-8007-E6BF4BB6C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726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79"/>
          <a:stretch/>
        </p:blipFill>
        <p:spPr>
          <a:xfrm>
            <a:off x="-59267" y="2128672"/>
            <a:ext cx="12310533" cy="4729328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85559" y="272717"/>
            <a:ext cx="12031580" cy="11951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411183" y="633663"/>
            <a:ext cx="2091451" cy="1114928"/>
          </a:xfrm>
          <a:prstGeom prst="rect">
            <a:avLst/>
          </a:prstGeom>
        </p:spPr>
      </p:pic>
      <p:sp>
        <p:nvSpPr>
          <p:cNvPr id="1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930191" y="2448121"/>
            <a:ext cx="5096933" cy="375289"/>
          </a:xfrm>
        </p:spPr>
        <p:txBody>
          <a:bodyPr/>
          <a:lstStyle>
            <a:lvl1pPr marL="0" indent="0">
              <a:buNone/>
              <a:defRPr b="1" baseline="0"/>
            </a:lvl1pPr>
          </a:lstStyle>
          <a:p>
            <a:pPr lvl="0"/>
            <a:r>
              <a:rPr lang="en-US" dirty="0"/>
              <a:t>Presenter</a:t>
            </a:r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930191" y="4552754"/>
            <a:ext cx="5003270" cy="43634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Event, Location</a:t>
            </a:r>
            <a:endParaRPr lang="en-GB" dirty="0"/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930191" y="1830667"/>
            <a:ext cx="5012795" cy="503459"/>
          </a:xfrm>
        </p:spPr>
        <p:txBody>
          <a:bodyPr>
            <a:normAutofit/>
          </a:bodyPr>
          <a:lstStyle>
            <a:lvl1pPr marL="0" indent="0">
              <a:buNone/>
              <a:defRPr sz="2600"/>
            </a:lvl1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930191" y="1331495"/>
            <a:ext cx="5012795" cy="473242"/>
          </a:xfrm>
        </p:spPr>
        <p:txBody>
          <a:bodyPr>
            <a:noAutofit/>
          </a:bodyPr>
          <a:lstStyle>
            <a:lvl1pPr marL="0" indent="0">
              <a:buNone/>
              <a:defRPr sz="3200" b="1"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21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930191" y="4921723"/>
            <a:ext cx="5003270" cy="42831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Date</a:t>
            </a:r>
            <a:endParaRPr lang="en-GB" dirty="0"/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930191" y="2821101"/>
            <a:ext cx="5096933" cy="347215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/>
              <a:t>Role in Project, GÉANT Project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930191" y="3166006"/>
            <a:ext cx="5096933" cy="347215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/>
              <a:t>Role in Organisation, Organisation Name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1115094" y="3682167"/>
            <a:ext cx="914400" cy="190399"/>
          </a:xfrm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pPr lvl="0"/>
            <a:r>
              <a:rPr lang="en-US" dirty="0"/>
              <a:t>Logo (optional)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442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1716837"/>
            <a:ext cx="6172200" cy="414421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716837"/>
            <a:ext cx="4314825" cy="415215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5646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188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TextBox 4"/>
          <p:cNvSpPr txBox="1"/>
          <p:nvPr userDrawn="1"/>
        </p:nvSpPr>
        <p:spPr>
          <a:xfrm>
            <a:off x="489285" y="304799"/>
            <a:ext cx="55533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rgbClr val="003F5D"/>
                </a:solidFill>
              </a:rPr>
              <a:t>Style</a:t>
            </a:r>
            <a:r>
              <a:rPr lang="en-GB" sz="2400" b="1" baseline="0" dirty="0">
                <a:solidFill>
                  <a:srgbClr val="003F5D"/>
                </a:solidFill>
              </a:rPr>
              <a:t> Guide</a:t>
            </a:r>
          </a:p>
          <a:p>
            <a:r>
              <a:rPr lang="en-GB" sz="2400" baseline="0" dirty="0">
                <a:solidFill>
                  <a:srgbClr val="ED1556"/>
                </a:solidFill>
              </a:rPr>
              <a:t>A Guide to Using the New GÉANT Template</a:t>
            </a:r>
            <a:endParaRPr lang="en-GB" sz="2400" dirty="0">
              <a:solidFill>
                <a:srgbClr val="ED1556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585273" y="1331499"/>
            <a:ext cx="10476539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3F5D"/>
                </a:solidFill>
              </a:rPr>
              <a:t>This template is for use both to</a:t>
            </a:r>
            <a:r>
              <a:rPr lang="en-GB" baseline="0" dirty="0">
                <a:solidFill>
                  <a:srgbClr val="003F5D"/>
                </a:solidFill>
              </a:rPr>
              <a:t> present information on behalf of the GÉANT Project (GN4-1) and for the organisation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>
              <a:solidFill>
                <a:srgbClr val="003F5D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>
                <a:solidFill>
                  <a:srgbClr val="003F5D"/>
                </a:solidFill>
              </a:rPr>
              <a:t>Font is Calibri and will auto-size. Avoid using a font size less than 18pt.  Main font colour is Teal, </a:t>
            </a:r>
            <a:r>
              <a:rPr lang="en-GB" baseline="0" dirty="0">
                <a:solidFill>
                  <a:srgbClr val="ED1556"/>
                </a:solidFill>
              </a:rPr>
              <a:t>Subtitle colour is Crimson and should be used sparingly. </a:t>
            </a:r>
            <a:r>
              <a:rPr lang="en-GB" baseline="0" dirty="0">
                <a:solidFill>
                  <a:srgbClr val="003F5D"/>
                </a:solidFill>
              </a:rPr>
              <a:t>If the colours are not shown in PowerPoint use the colour picker to select the correct colour from the logo or these samples</a:t>
            </a:r>
            <a:endParaRPr lang="en-GB" baseline="0" dirty="0">
              <a:solidFill>
                <a:srgbClr val="ED155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>
              <a:solidFill>
                <a:srgbClr val="ED155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>
                <a:solidFill>
                  <a:srgbClr val="003F5D"/>
                </a:solidFill>
              </a:rPr>
              <a:t>The title slide has space for the speaker’s own organisation logo which should be no larger than the main GÉANT logo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>
              <a:solidFill>
                <a:srgbClr val="003F5D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>
                <a:solidFill>
                  <a:srgbClr val="003F5D"/>
                </a:solidFill>
              </a:rPr>
              <a:t>There are two end slide versions: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aseline="0" dirty="0">
                <a:solidFill>
                  <a:srgbClr val="003F5D"/>
                </a:solidFill>
              </a:rPr>
              <a:t>One for Project (GN4-1) presentations which includes EU logo, copyright, and funding statement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aseline="0" dirty="0">
                <a:solidFill>
                  <a:srgbClr val="003F5D"/>
                </a:solidFill>
              </a:rPr>
              <a:t>One for when presenting on behalf of the organisation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GB" baseline="0" dirty="0">
                <a:solidFill>
                  <a:srgbClr val="003F5D"/>
                </a:solidFill>
              </a:rPr>
              <a:t> </a:t>
            </a:r>
          </a:p>
          <a:p>
            <a:pPr marL="0" lvl="0" indent="0">
              <a:buFont typeface="Arial" panose="020B0604020202020204" pitchFamily="34" charset="0"/>
              <a:buNone/>
            </a:pPr>
            <a:r>
              <a:rPr lang="en-GB" baseline="0" dirty="0">
                <a:solidFill>
                  <a:srgbClr val="003F5D"/>
                </a:solidFill>
              </a:rPr>
              <a:t>If in doubt contact your line manager for clarification on which version to use</a:t>
            </a:r>
            <a:endParaRPr lang="en-GB" dirty="0">
              <a:solidFill>
                <a:srgbClr val="003F5D"/>
              </a:solidFill>
            </a:endParaRPr>
          </a:p>
        </p:txBody>
      </p:sp>
      <p:sp>
        <p:nvSpPr>
          <p:cNvPr id="9" name="Oval 8"/>
          <p:cNvSpPr/>
          <p:nvPr userDrawn="1"/>
        </p:nvSpPr>
        <p:spPr>
          <a:xfrm>
            <a:off x="8421158" y="2759502"/>
            <a:ext cx="545432" cy="529390"/>
          </a:xfrm>
          <a:prstGeom prst="ellipse">
            <a:avLst/>
          </a:prstGeom>
          <a:solidFill>
            <a:srgbClr val="003F5D"/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 userDrawn="1"/>
        </p:nvSpPr>
        <p:spPr>
          <a:xfrm>
            <a:off x="7667178" y="2759502"/>
            <a:ext cx="545432" cy="529390"/>
          </a:xfrm>
          <a:prstGeom prst="ellipse">
            <a:avLst/>
          </a:prstGeom>
          <a:solidFill>
            <a:srgbClr val="ED1556"/>
          </a:solidFill>
          <a:ln>
            <a:solidFill>
              <a:srgbClr val="ED15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59465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GN4 related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970258"/>
            <a:ext cx="12192000" cy="589228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2100" b="0" dirty="0">
                <a:solidFill>
                  <a:schemeClr val="bg1"/>
                </a:solidFill>
              </a:rPr>
              <a:t>Thank you and any questions</a:t>
            </a:r>
          </a:p>
        </p:txBody>
      </p:sp>
      <p:sp>
        <p:nvSpPr>
          <p:cNvPr id="26" name="Rectangle 25"/>
          <p:cNvSpPr/>
          <p:nvPr userDrawn="1"/>
        </p:nvSpPr>
        <p:spPr>
          <a:xfrm>
            <a:off x="3294576" y="1024187"/>
            <a:ext cx="5602848" cy="3984690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grpSp>
        <p:nvGrpSpPr>
          <p:cNvPr id="29" name="Group 28"/>
          <p:cNvGrpSpPr/>
          <p:nvPr userDrawn="1"/>
        </p:nvGrpSpPr>
        <p:grpSpPr>
          <a:xfrm>
            <a:off x="4018845" y="4773547"/>
            <a:ext cx="4154312" cy="1167623"/>
            <a:chOff x="4003396" y="4773547"/>
            <a:chExt cx="4154312" cy="1167623"/>
          </a:xfrm>
        </p:grpSpPr>
        <p:sp>
          <p:nvSpPr>
            <p:cNvPr id="21" name="TextBox 20"/>
            <p:cNvSpPr txBox="1"/>
            <p:nvPr userDrawn="1"/>
          </p:nvSpPr>
          <p:spPr>
            <a:xfrm>
              <a:off x="4003396" y="5294839"/>
              <a:ext cx="415431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200" dirty="0">
                  <a:solidFill>
                    <a:schemeClr val="bg1"/>
                  </a:solidFill>
                </a:rPr>
                <a:t>Networks </a:t>
              </a:r>
              <a:r>
                <a:rPr lang="en-GB" sz="1200" baseline="0" dirty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200" b="0" i="0" dirty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1200" i="0" baseline="0" dirty="0">
                  <a:solidFill>
                    <a:schemeClr val="bg1"/>
                  </a:solidFill>
                </a:rPr>
                <a:t> </a:t>
              </a:r>
              <a:endParaRPr lang="en-GB" sz="1200" i="0" dirty="0">
                <a:solidFill>
                  <a:schemeClr val="bg1"/>
                </a:solidFill>
              </a:endParaRPr>
            </a:p>
          </p:txBody>
        </p:sp>
        <p:pic>
          <p:nvPicPr>
            <p:cNvPr id="28" name="Picture 27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4773547"/>
              <a:ext cx="1219200" cy="529760"/>
            </a:xfrm>
            <a:prstGeom prst="rect">
              <a:avLst/>
            </a:prstGeom>
          </p:spPr>
        </p:pic>
      </p:grpSp>
      <p:sp>
        <p:nvSpPr>
          <p:cNvPr id="30" name="TextBox 29"/>
          <p:cNvSpPr txBox="1"/>
          <p:nvPr userDrawn="1"/>
        </p:nvSpPr>
        <p:spPr>
          <a:xfrm>
            <a:off x="2118283" y="6254092"/>
            <a:ext cx="77861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8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GEANT Limited on behalf of the GN4 Phase 1 project.</a:t>
            </a:r>
          </a:p>
          <a:p>
            <a:pPr algn="l"/>
            <a:r>
              <a:rPr lang="en-GB" sz="8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research leading to these results has received funding from the European Union’s Horizon 2020 research and innovation programme under Grant Agreement No. 691567 (GN4-1).</a:t>
            </a:r>
            <a:endParaRPr lang="en-GB" sz="800" dirty="0">
              <a:solidFill>
                <a:schemeClr val="bg1"/>
              </a:solidFill>
            </a:endParaRPr>
          </a:p>
        </p:txBody>
      </p:sp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7390" y="6304265"/>
            <a:ext cx="350587" cy="238209"/>
          </a:xfrm>
          <a:prstGeom prst="rect">
            <a:avLst/>
          </a:prstGeom>
        </p:spPr>
      </p:pic>
      <p:sp>
        <p:nvSpPr>
          <p:cNvPr id="1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3565358" y="305910"/>
            <a:ext cx="5061285" cy="350836"/>
          </a:xfrm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Presenter email</a:t>
            </a:r>
          </a:p>
        </p:txBody>
      </p:sp>
    </p:spTree>
    <p:extLst>
      <p:ext uri="{BB962C8B-B14F-4D97-AF65-F5344CB8AC3E}">
        <p14:creationId xmlns:p14="http://schemas.microsoft.com/office/powerpoint/2010/main" val="21185160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non project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-6"/>
            <a:ext cx="12192000" cy="68580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857250"/>
            <a:ext cx="12192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970258"/>
            <a:ext cx="12192000" cy="589228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2100" b="0" dirty="0">
                <a:solidFill>
                  <a:schemeClr val="bg1"/>
                </a:solidFill>
              </a:rPr>
              <a:t>Thank you and any questions</a:t>
            </a:r>
          </a:p>
        </p:txBody>
      </p:sp>
      <p:sp>
        <p:nvSpPr>
          <p:cNvPr id="15" name="Rectangle 14"/>
          <p:cNvSpPr/>
          <p:nvPr userDrawn="1"/>
        </p:nvSpPr>
        <p:spPr>
          <a:xfrm>
            <a:off x="3294576" y="1024187"/>
            <a:ext cx="5602848" cy="3984690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4018844" y="5126471"/>
            <a:ext cx="4154312" cy="1167623"/>
            <a:chOff x="4003396" y="5126471"/>
            <a:chExt cx="4154312" cy="1167623"/>
          </a:xfrm>
        </p:grpSpPr>
        <p:sp>
          <p:nvSpPr>
            <p:cNvPr id="18" name="TextBox 17"/>
            <p:cNvSpPr txBox="1"/>
            <p:nvPr userDrawn="1"/>
          </p:nvSpPr>
          <p:spPr>
            <a:xfrm>
              <a:off x="4003396" y="5647763"/>
              <a:ext cx="415431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200" dirty="0">
                  <a:solidFill>
                    <a:schemeClr val="bg1"/>
                  </a:solidFill>
                </a:rPr>
                <a:t>Networks </a:t>
              </a:r>
              <a:r>
                <a:rPr lang="en-GB" sz="1200" baseline="0" dirty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200" b="0" i="0" dirty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1200" i="0" baseline="0" dirty="0">
                  <a:solidFill>
                    <a:schemeClr val="bg1"/>
                  </a:solidFill>
                </a:rPr>
                <a:t> </a:t>
              </a:r>
              <a:endParaRPr lang="en-GB" sz="1200" i="0" dirty="0">
                <a:solidFill>
                  <a:schemeClr val="bg1"/>
                </a:solidFill>
              </a:endParaRPr>
            </a:p>
          </p:txBody>
        </p:sp>
        <p:pic>
          <p:nvPicPr>
            <p:cNvPr id="19" name="Picture 18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5126471"/>
              <a:ext cx="1219200" cy="529760"/>
            </a:xfrm>
            <a:prstGeom prst="rect">
              <a:avLst/>
            </a:prstGeom>
          </p:spPr>
        </p:pic>
      </p:grpSp>
      <p:sp>
        <p:nvSpPr>
          <p:cNvPr id="11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3565358" y="305910"/>
            <a:ext cx="5061285" cy="350836"/>
          </a:xfrm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Presenter email</a:t>
            </a:r>
          </a:p>
        </p:txBody>
      </p:sp>
    </p:spTree>
    <p:extLst>
      <p:ext uri="{BB962C8B-B14F-4D97-AF65-F5344CB8AC3E}">
        <p14:creationId xmlns:p14="http://schemas.microsoft.com/office/powerpoint/2010/main" val="3512339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5646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399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5625"/>
            <a:ext cx="5562600" cy="4351338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877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2603" y="1681163"/>
            <a:ext cx="5514975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2601" y="2489204"/>
            <a:ext cx="5553075" cy="37004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455646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9482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:33 Text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4501" y="1524003"/>
            <a:ext cx="7864123" cy="4652963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5646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8319911" y="1532467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8602125" y="1532467"/>
            <a:ext cx="3" cy="468206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651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455646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5077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5646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1676400"/>
            <a:ext cx="12192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70572" y="4083050"/>
            <a:ext cx="11208083" cy="218139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2505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5646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3858126"/>
            <a:ext cx="12192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48287" y="1524586"/>
            <a:ext cx="11315924" cy="210093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252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651518"/>
            <a:ext cx="6172200" cy="4209532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642188"/>
            <a:ext cx="4314825" cy="42268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5646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4033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66935" y="203200"/>
            <a:ext cx="9040688" cy="9277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</a:t>
            </a:r>
            <a:br>
              <a:rPr lang="en-US" dirty="0"/>
            </a:br>
            <a:r>
              <a:rPr lang="en-US" dirty="0"/>
              <a:t>subtitle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4502" y="1524003"/>
            <a:ext cx="10909300" cy="4652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61812" y="6406019"/>
            <a:ext cx="741021" cy="2748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569168" y="6413247"/>
            <a:ext cx="11150083" cy="0"/>
          </a:xfrm>
          <a:prstGeom prst="line">
            <a:avLst/>
          </a:prstGeom>
          <a:ln w="12700" cap="rnd">
            <a:solidFill>
              <a:srgbClr val="ED15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 userDrawn="1"/>
        </p:nvSpPr>
        <p:spPr>
          <a:xfrm>
            <a:off x="474132" y="6457890"/>
            <a:ext cx="4154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dirty="0">
                <a:solidFill>
                  <a:srgbClr val="003F5E"/>
                </a:solidFill>
              </a:rPr>
              <a:t>Networks </a:t>
            </a:r>
            <a:r>
              <a:rPr lang="en-GB" sz="1000" baseline="0" dirty="0">
                <a:solidFill>
                  <a:srgbClr val="003F5E"/>
                </a:solidFill>
              </a:rPr>
              <a:t>∙ Services ∙ People           </a:t>
            </a:r>
            <a:r>
              <a:rPr lang="en-GB" sz="1000" b="0" i="1" dirty="0">
                <a:solidFill>
                  <a:srgbClr val="004361"/>
                </a:solidFill>
              </a:rPr>
              <a:t>www.geant.org</a:t>
            </a:r>
          </a:p>
          <a:p>
            <a:r>
              <a:rPr lang="en-GB" sz="1000" baseline="0" dirty="0">
                <a:solidFill>
                  <a:srgbClr val="003F5E"/>
                </a:solidFill>
              </a:rPr>
              <a:t> </a:t>
            </a:r>
            <a:endParaRPr lang="en-GB" sz="1000" dirty="0">
              <a:solidFill>
                <a:srgbClr val="003F5E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453" y="1015678"/>
            <a:ext cx="11571704" cy="31402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6525" y="219648"/>
            <a:ext cx="1691439" cy="759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3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0" r:id="rId2"/>
    <p:sldLayoutId id="2147483652" r:id="rId3"/>
    <p:sldLayoutId id="2147483653" r:id="rId4"/>
    <p:sldLayoutId id="2147483660" r:id="rId5"/>
    <p:sldLayoutId id="2147483654" r:id="rId6"/>
    <p:sldLayoutId id="2147483655" r:id="rId7"/>
    <p:sldLayoutId id="2147483659" r:id="rId8"/>
    <p:sldLayoutId id="2147483656" r:id="rId9"/>
    <p:sldLayoutId id="2147483657" r:id="rId10"/>
    <p:sldLayoutId id="2147483663" r:id="rId11"/>
    <p:sldLayoutId id="2147483661" r:id="rId12"/>
    <p:sldLayoutId id="2147483662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3F5E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geant.org/display/GSP/WP8+Tasks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Sigita Jurkynaite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/>
              <a:t>TF-DPR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GN4-3 WP8 Security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dirty="0"/>
              <a:t>14 September 2018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Work package leader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PDO, GÉANT</a:t>
            </a:r>
          </a:p>
        </p:txBody>
      </p:sp>
    </p:spTree>
    <p:extLst>
      <p:ext uri="{BB962C8B-B14F-4D97-AF65-F5344CB8AC3E}">
        <p14:creationId xmlns:p14="http://schemas.microsoft.com/office/powerpoint/2010/main" val="17224564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B63015A0-44B5-E442-A481-39285D6A67BF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574217" y="1344441"/>
          <a:ext cx="10649865" cy="5012082"/>
        </p:xfrm>
        <a:graphic>
          <a:graphicData uri="http://schemas.openxmlformats.org/drawingml/2006/table">
            <a:tbl>
              <a:tblPr/>
              <a:tblGrid>
                <a:gridCol w="3549955">
                  <a:extLst>
                    <a:ext uri="{9D8B030D-6E8A-4147-A177-3AD203B41FA5}">
                      <a16:colId xmlns:a16="http://schemas.microsoft.com/office/drawing/2014/main" val="215755822"/>
                    </a:ext>
                  </a:extLst>
                </a:gridCol>
                <a:gridCol w="3549955">
                  <a:extLst>
                    <a:ext uri="{9D8B030D-6E8A-4147-A177-3AD203B41FA5}">
                      <a16:colId xmlns:a16="http://schemas.microsoft.com/office/drawing/2014/main" val="4210433047"/>
                    </a:ext>
                  </a:extLst>
                </a:gridCol>
                <a:gridCol w="3549955">
                  <a:extLst>
                    <a:ext uri="{9D8B030D-6E8A-4147-A177-3AD203B41FA5}">
                      <a16:colId xmlns:a16="http://schemas.microsoft.com/office/drawing/2014/main" val="2095082104"/>
                    </a:ext>
                  </a:extLst>
                </a:gridCol>
              </a:tblGrid>
              <a:tr h="397975"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b="0">
                          <a:solidFill>
                            <a:srgbClr val="333333"/>
                          </a:solidFill>
                          <a:effectLst/>
                        </a:rPr>
                        <a:t>Task</a:t>
                      </a:r>
                    </a:p>
                  </a:txBody>
                  <a:tcPr marL="92985" marR="92985" marT="65089" marB="65089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b="0">
                          <a:solidFill>
                            <a:srgbClr val="333333"/>
                          </a:solidFill>
                          <a:effectLst/>
                        </a:rPr>
                        <a:t>Topics</a:t>
                      </a:r>
                    </a:p>
                  </a:txBody>
                  <a:tcPr marL="92985" marR="92985" marT="65089" marB="65089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b="0">
                          <a:solidFill>
                            <a:srgbClr val="333333"/>
                          </a:solidFill>
                          <a:effectLst/>
                        </a:rPr>
                        <a:t>Task Leader</a:t>
                      </a:r>
                    </a:p>
                  </a:txBody>
                  <a:tcPr marL="92985" marR="92985" marT="65089" marB="65089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1549410"/>
                  </a:ext>
                </a:extLst>
              </a:tr>
              <a:tr h="933568"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b="1">
                          <a:solidFill>
                            <a:srgbClr val="333333"/>
                          </a:solidFill>
                          <a:effectLst/>
                        </a:rPr>
                        <a:t>Business Continuity </a:t>
                      </a:r>
                    </a:p>
                  </a:txBody>
                  <a:tcPr marL="92985" marR="92985" marT="65089" marB="65089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>
                          <a:effectLst/>
                        </a:rPr>
                        <a:t>Incident response, Crisis Management, Training and Awareness</a:t>
                      </a:r>
                    </a:p>
                  </a:txBody>
                  <a:tcPr marL="92985" marR="92985" marT="65089" marB="65089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>
                          <a:effectLst/>
                        </a:rPr>
                        <a:t>Marcel Breuer LRZ/DFN</a:t>
                      </a:r>
                    </a:p>
                  </a:txBody>
                  <a:tcPr marL="92985" marR="92985" marT="65089" marB="65089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289049"/>
                  </a:ext>
                </a:extLst>
              </a:tr>
              <a:tr h="665772"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b="1">
                          <a:solidFill>
                            <a:srgbClr val="333333"/>
                          </a:solidFill>
                          <a:effectLst/>
                        </a:rPr>
                        <a:t>Security Baselining </a:t>
                      </a:r>
                    </a:p>
                  </a:txBody>
                  <a:tcPr marL="92985" marR="92985" marT="65089" marB="65089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>
                          <a:effectLst/>
                        </a:rPr>
                        <a:t>Risk Management, Security Baselining</a:t>
                      </a:r>
                    </a:p>
                  </a:txBody>
                  <a:tcPr marL="92985" marR="92985" marT="65089" marB="65089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>
                          <a:effectLst/>
                        </a:rPr>
                        <a:t>Nicole Harris GÉANT</a:t>
                      </a:r>
                    </a:p>
                  </a:txBody>
                  <a:tcPr marL="92985" marR="92985" marT="65089" marB="65089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7723951"/>
                  </a:ext>
                </a:extLst>
              </a:tr>
              <a:tr h="665772">
                <a:tc rowSpan="6">
                  <a:txBody>
                    <a:bodyPr/>
                    <a:lstStyle/>
                    <a:p>
                      <a:pPr algn="l" fontAlgn="t"/>
                      <a:r>
                        <a:rPr lang="en-US" sz="1800" b="1">
                          <a:solidFill>
                            <a:srgbClr val="333333"/>
                          </a:solidFill>
                          <a:effectLst/>
                        </a:rPr>
                        <a:t>Products &amp; Services </a:t>
                      </a:r>
                    </a:p>
                  </a:txBody>
                  <a:tcPr marL="92985" marR="92985" marT="65089" marB="65089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b="1">
                          <a:solidFill>
                            <a:srgbClr val="333333"/>
                          </a:solidFill>
                          <a:effectLst/>
                        </a:rPr>
                        <a:t>SUBTASKS:</a:t>
                      </a:r>
                    </a:p>
                  </a:txBody>
                  <a:tcPr marL="92985" marR="92985" marT="65089" marB="65089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>
                          <a:effectLst/>
                        </a:rPr>
                        <a:t/>
                      </a:r>
                      <a:br>
                        <a:rPr lang="en-US" sz="1800">
                          <a:effectLst/>
                        </a:rPr>
                      </a:br>
                      <a:endParaRPr lang="en-US" sz="1800">
                        <a:effectLst/>
                      </a:endParaRPr>
                    </a:p>
                  </a:txBody>
                  <a:tcPr marL="92985" marR="92985" marT="65089" marB="65089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5589271"/>
                  </a:ext>
                </a:extLst>
              </a:tr>
              <a:tr h="3979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>
                          <a:effectLst/>
                        </a:rPr>
                        <a:t>SOC</a:t>
                      </a:r>
                    </a:p>
                  </a:txBody>
                  <a:tcPr marL="92985" marR="92985" marT="65089" marB="65089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>
                          <a:effectLst/>
                        </a:rPr>
                        <a:t>Arne Øslebø, UNINETT/NORDUnet</a:t>
                      </a:r>
                    </a:p>
                  </a:txBody>
                  <a:tcPr marL="92985" marR="92985" marT="65089" marB="65089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95429750"/>
                  </a:ext>
                </a:extLst>
              </a:tr>
              <a:tr h="3979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>
                          <a:effectLst/>
                        </a:rPr>
                        <a:t>Vulnerability assessment as a service</a:t>
                      </a:r>
                    </a:p>
                  </a:txBody>
                  <a:tcPr marL="92985" marR="92985" marT="65089" marB="65089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>
                          <a:effectLst/>
                        </a:rPr>
                        <a:t>Henrik Lund Kramshøj, NORDUnet</a:t>
                      </a:r>
                    </a:p>
                  </a:txBody>
                  <a:tcPr marL="92985" marR="92985" marT="65089" marB="65089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3244729"/>
                  </a:ext>
                </a:extLst>
              </a:tr>
              <a:tr h="3979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>
                          <a:effectLst/>
                        </a:rPr>
                        <a:t>DDoS</a:t>
                      </a:r>
                    </a:p>
                  </a:txBody>
                  <a:tcPr marL="92985" marR="92985" marT="65089" marB="65089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>
                          <a:effectLst/>
                        </a:rPr>
                        <a:t>Jochen Schoenfelder, DFN </a:t>
                      </a:r>
                    </a:p>
                  </a:txBody>
                  <a:tcPr marL="92985" marR="92985" marT="65089" marB="65089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5071250"/>
                  </a:ext>
                </a:extLst>
              </a:tr>
              <a:tr h="3979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>
                          <a:effectLst/>
                        </a:rPr>
                        <a:t>Firewall on Demand</a:t>
                      </a:r>
                    </a:p>
                  </a:txBody>
                  <a:tcPr marL="92985" marR="92985" marT="65089" marB="65089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>
                          <a:effectLst/>
                        </a:rPr>
                        <a:t>David Schmitz LRZ/DFN </a:t>
                      </a:r>
                    </a:p>
                  </a:txBody>
                  <a:tcPr marL="92985" marR="92985" marT="65089" marB="65089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226972"/>
                  </a:ext>
                </a:extLst>
              </a:tr>
              <a:tr h="3979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>
                          <a:effectLst/>
                        </a:rPr>
                        <a:t>eduVPN</a:t>
                      </a:r>
                    </a:p>
                  </a:txBody>
                  <a:tcPr marL="92985" marR="92985" marT="65089" marB="65089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dirty="0" err="1">
                          <a:effectLst/>
                        </a:rPr>
                        <a:t>Tangui</a:t>
                      </a:r>
                      <a:r>
                        <a:rPr lang="en-US" sz="1800" dirty="0">
                          <a:effectLst/>
                        </a:rPr>
                        <a:t> </a:t>
                      </a:r>
                      <a:r>
                        <a:rPr lang="en-US" sz="1800" dirty="0" err="1">
                          <a:effectLst/>
                        </a:rPr>
                        <a:t>Coulouarn</a:t>
                      </a:r>
                      <a:r>
                        <a:rPr lang="en-US" sz="1800" dirty="0">
                          <a:effectLst/>
                        </a:rPr>
                        <a:t> DTU/NORDUNET </a:t>
                      </a:r>
                    </a:p>
                  </a:txBody>
                  <a:tcPr marL="92985" marR="92985" marT="65089" marB="65089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82983460"/>
                  </a:ext>
                </a:extLst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WP8 Security</a:t>
            </a:r>
          </a:p>
        </p:txBody>
      </p:sp>
      <p:sp>
        <p:nvSpPr>
          <p:cNvPr id="6" name="Rectangle 1">
            <a:hlinkClick r:id="rId2"/>
            <a:extLst>
              <a:ext uri="{FF2B5EF4-FFF2-40B4-BE49-F238E27FC236}">
                <a16:creationId xmlns:a16="http://schemas.microsoft.com/office/drawing/2014/main" id="{0C197F01-2528-3F4A-9FBA-D0BD398E6D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06355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2275D41-C20D-5647-86D6-B143C19E2F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The topics suggested by the community: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GDPR, data registers, security compliance checklists;</a:t>
            </a:r>
          </a:p>
          <a:p>
            <a:r>
              <a:rPr lang="en-US" dirty="0" err="1"/>
              <a:t>ePrivacy</a:t>
            </a:r>
            <a:r>
              <a:rPr lang="en-US" dirty="0"/>
              <a:t> directive;</a:t>
            </a:r>
          </a:p>
          <a:p>
            <a:r>
              <a:rPr lang="en-US" dirty="0"/>
              <a:t>NIS directive;</a:t>
            </a:r>
          </a:p>
          <a:p>
            <a:r>
              <a:rPr lang="en-US" dirty="0"/>
              <a:t>Guidelines for international cooperation, for example big data transfers;</a:t>
            </a:r>
          </a:p>
          <a:p>
            <a:r>
              <a:rPr lang="en-US" dirty="0"/>
              <a:t>Export restrictions (threat detection and information exchange);</a:t>
            </a:r>
          </a:p>
          <a:p>
            <a:r>
              <a:rPr lang="en-US" dirty="0"/>
              <a:t>Horizon scanning for future legislation. </a:t>
            </a:r>
          </a:p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952BBE6-8F03-4548-8345-8BEF70861F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BFC2153-D00D-234D-847B-1DB882B7FB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Legal and Privacy Compliance 	</a:t>
            </a:r>
          </a:p>
        </p:txBody>
      </p:sp>
    </p:spTree>
    <p:extLst>
      <p:ext uri="{BB962C8B-B14F-4D97-AF65-F5344CB8AC3E}">
        <p14:creationId xmlns:p14="http://schemas.microsoft.com/office/powerpoint/2010/main" val="2622291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err="1"/>
              <a:t>sigita.Jurkynaite@geant.org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6609108"/>
      </p:ext>
    </p:extLst>
  </p:cSld>
  <p:clrMapOvr>
    <a:masterClrMapping/>
  </p:clrMapOvr>
</p:sld>
</file>

<file path=ppt/theme/theme1.xml><?xml version="1.0" encoding="utf-8"?>
<a:theme xmlns:a="http://schemas.openxmlformats.org/drawingml/2006/main" name="GEANT Associ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0D0992E-CCCF-45DB-AB26-A4F50B75E4D6}" vid="{C2252C9B-28CB-4431-8278-C26B15A769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5D342B61AA90142A8D5A114AFFAD389" ma:contentTypeVersion="1" ma:contentTypeDescription="Create a new document." ma:contentTypeScope="" ma:versionID="138dd77d572eb9aa87051d9216bdb443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48c5b5cd9b8d25ff6dd15848836f4270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9AA3960-760A-4B61-8C8B-DBF90F37C8C8}">
  <ds:schemaRefs>
    <ds:schemaRef ds:uri="http://purl.org/dc/terms/"/>
    <ds:schemaRef ds:uri="http://schemas.openxmlformats.org/package/2006/metadata/core-properties"/>
    <ds:schemaRef ds:uri="http://schemas.microsoft.com/sharepoint/v3"/>
    <ds:schemaRef ds:uri="http://www.w3.org/XML/1998/namespace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purl.org/dc/dcmitype/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FF8F0BB2-8848-4E68-80B0-B0624BDBD58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2C07721-32FF-48B6-9D36-E09F4CC3A69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Final GEANT Association template 16 9 widescreen</Template>
  <TotalTime>1494</TotalTime>
  <Words>136</Words>
  <Application>Microsoft Office PowerPoint</Application>
  <PresentationFormat>Widescreen</PresentationFormat>
  <Paragraphs>44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Verdana</vt:lpstr>
      <vt:lpstr>GEANT Association</vt:lpstr>
      <vt:lpstr>PowerPoint Presentation</vt:lpstr>
      <vt:lpstr>WP8 Security</vt:lpstr>
      <vt:lpstr>Legal and Privacy Compliance  </vt:lpstr>
      <vt:lpstr>PowerPoint Presentation</vt:lpstr>
    </vt:vector>
  </TitlesOfParts>
  <Company>DANTE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Meyer</dc:creator>
  <cp:lastModifiedBy>surf</cp:lastModifiedBy>
  <cp:revision>34</cp:revision>
  <dcterms:created xsi:type="dcterms:W3CDTF">2015-04-29T14:13:57Z</dcterms:created>
  <dcterms:modified xsi:type="dcterms:W3CDTF">2018-09-14T08:21:35Z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0x01010015D342B61AA90142A8D5A114AFFAD389</vt:lpwstr>
  </property>
</Properties>
</file>