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362" r:id="rId3"/>
    <p:sldId id="36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4C7F94"/>
    <a:srgbClr val="C7DBE3"/>
    <a:srgbClr val="065081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81703" autoAdjust="0"/>
  </p:normalViewPr>
  <p:slideViewPr>
    <p:cSldViewPr snapToGrid="0">
      <p:cViewPr varScale="1">
        <p:scale>
          <a:sx n="69" d="100"/>
          <a:sy n="69" d="100"/>
        </p:scale>
        <p:origin x="450" y="5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199349" y="2625447"/>
            <a:ext cx="9540836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smtClean="0">
                <a:solidFill>
                  <a:schemeClr val="bg1"/>
                </a:solidFill>
              </a:rPr>
              <a:t>WP8 Task 1 – Planned Areas </a:t>
            </a:r>
            <a:r>
              <a:rPr lang="en-US" sz="3600" b="0" dirty="0">
                <a:solidFill>
                  <a:schemeClr val="bg1"/>
                </a:solidFill>
              </a:rPr>
              <a:t>of </a:t>
            </a:r>
            <a:r>
              <a:rPr lang="en-US" sz="3600" b="0" dirty="0" smtClean="0">
                <a:solidFill>
                  <a:schemeClr val="bg1"/>
                </a:solidFill>
              </a:rPr>
              <a:t>Activity</a:t>
            </a:r>
            <a:endParaRPr lang="en-US" sz="3600" b="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75277" y="3379967"/>
            <a:ext cx="5325275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TF-DPR, </a:t>
            </a:r>
            <a:r>
              <a:rPr lang="en-US" sz="2000" dirty="0" smtClean="0">
                <a:solidFill>
                  <a:schemeClr val="bg1"/>
                </a:solidFill>
              </a:rPr>
              <a:t>September </a:t>
            </a:r>
            <a:r>
              <a:rPr lang="en-US" sz="2000" dirty="0">
                <a:solidFill>
                  <a:schemeClr val="bg1"/>
                </a:solidFill>
              </a:rPr>
              <a:t>2018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Marcel Breuer (Leibniz Supercomputing Centre)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F8586-D25C-894F-84BF-DDE5E8DD6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Training and Awareness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1178A-E418-7C41-B471-920F886FA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Training:</a:t>
            </a:r>
          </a:p>
          <a:p>
            <a:r>
              <a:rPr lang="en-US" dirty="0" smtClean="0"/>
              <a:t>Development/conduction </a:t>
            </a:r>
            <a:r>
              <a:rPr lang="en-US" dirty="0"/>
              <a:t>of IT security trainings and </a:t>
            </a:r>
            <a:r>
              <a:rPr lang="en-US" dirty="0" smtClean="0"/>
              <a:t>packages,  </a:t>
            </a:r>
            <a:r>
              <a:rPr lang="en-US" dirty="0"/>
              <a:t>derived from </a:t>
            </a:r>
          </a:p>
          <a:p>
            <a:pPr lvl="1"/>
            <a:r>
              <a:rPr lang="en-US" sz="2600" dirty="0"/>
              <a:t>existing approaches </a:t>
            </a:r>
            <a:r>
              <a:rPr lang="en-US" sz="2600" dirty="0" smtClean="0"/>
              <a:t>such as TRANSITS trainings, OSINT trainings etc.</a:t>
            </a:r>
            <a:endParaRPr lang="en-US" sz="2600" dirty="0"/>
          </a:p>
          <a:p>
            <a:pPr lvl="1"/>
            <a:r>
              <a:rPr lang="en-US" sz="2600" dirty="0"/>
              <a:t>t</a:t>
            </a:r>
            <a:r>
              <a:rPr lang="en-US" sz="2600" dirty="0" smtClean="0"/>
              <a:t>he analysis </a:t>
            </a:r>
            <a:r>
              <a:rPr lang="en-US" sz="2600" dirty="0"/>
              <a:t>of requirements from stakeholders (NRENs etc.)</a:t>
            </a:r>
          </a:p>
          <a:p>
            <a:pPr lvl="1"/>
            <a:r>
              <a:rPr lang="en-US" sz="2600" dirty="0"/>
              <a:t>t</a:t>
            </a:r>
            <a:r>
              <a:rPr lang="en-US" sz="2600" dirty="0" smtClean="0"/>
              <a:t>he collaboration with community experts and other security organizations</a:t>
            </a:r>
            <a:endParaRPr lang="en-US" sz="2600" dirty="0"/>
          </a:p>
          <a:p>
            <a:r>
              <a:rPr lang="en-US" dirty="0"/>
              <a:t>Target group: security </a:t>
            </a:r>
            <a:r>
              <a:rPr lang="en-US" dirty="0" smtClean="0"/>
              <a:t>professionals/officers, CERT members, operational staff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Awareness:</a:t>
            </a:r>
          </a:p>
          <a:p>
            <a:r>
              <a:rPr lang="en-US" dirty="0" smtClean="0"/>
              <a:t>Development/conduction of </a:t>
            </a:r>
            <a:r>
              <a:rPr lang="en-US" dirty="0"/>
              <a:t>IT </a:t>
            </a:r>
            <a:r>
              <a:rPr lang="en-US" dirty="0" smtClean="0"/>
              <a:t>security trainings </a:t>
            </a:r>
            <a:r>
              <a:rPr lang="en-US" dirty="0"/>
              <a:t>and their content,  </a:t>
            </a:r>
            <a:r>
              <a:rPr lang="en-US" dirty="0" smtClean="0"/>
              <a:t>derived from </a:t>
            </a:r>
          </a:p>
          <a:p>
            <a:pPr lvl="1"/>
            <a:r>
              <a:rPr lang="en-US" sz="2600" dirty="0" smtClean="0"/>
              <a:t>existing approaches from NRENs and materials that can be adapted</a:t>
            </a:r>
          </a:p>
          <a:p>
            <a:pPr lvl="1"/>
            <a:r>
              <a:rPr lang="en-US" sz="2600" dirty="0"/>
              <a:t>t</a:t>
            </a:r>
            <a:r>
              <a:rPr lang="en-US" sz="2600" dirty="0" smtClean="0"/>
              <a:t>he analysis of requirements from stakeholders (NRENs etc.)</a:t>
            </a:r>
          </a:p>
          <a:p>
            <a:pPr lvl="1"/>
            <a:r>
              <a:rPr lang="en-US" sz="2600" dirty="0"/>
              <a:t>p</a:t>
            </a:r>
            <a:r>
              <a:rPr lang="en-US" sz="2600" dirty="0" smtClean="0"/>
              <a:t>otential </a:t>
            </a:r>
            <a:r>
              <a:rPr lang="en-US" sz="2600" dirty="0"/>
              <a:t>examples: Training </a:t>
            </a:r>
            <a:r>
              <a:rPr lang="en-US" sz="2600" dirty="0" smtClean="0"/>
              <a:t>sessions, security games, </a:t>
            </a:r>
            <a:r>
              <a:rPr lang="en-GB" sz="2600" dirty="0"/>
              <a:t>p</a:t>
            </a:r>
            <a:r>
              <a:rPr lang="en-GB" sz="2600" dirty="0" smtClean="0"/>
              <a:t>hishing </a:t>
            </a:r>
            <a:r>
              <a:rPr lang="en-GB" sz="2600" dirty="0"/>
              <a:t>campaigns </a:t>
            </a:r>
            <a:r>
              <a:rPr lang="en-GB" sz="2600" dirty="0" smtClean="0"/>
              <a:t>etc.</a:t>
            </a:r>
            <a:endParaRPr lang="en-US" sz="2600" dirty="0"/>
          </a:p>
          <a:p>
            <a:r>
              <a:rPr lang="en-US" dirty="0" smtClean="0"/>
              <a:t>Target group: General staff of IT organizations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5B3DFC-27AA-0D4C-9197-02199E59BB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7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F8586-D25C-894F-84BF-DDE5E8DD6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Crisis/Incident/Business Continuity-Management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1178A-E418-7C41-B471-920F886FA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Crisis Management</a:t>
            </a:r>
          </a:p>
          <a:p>
            <a:r>
              <a:rPr lang="en-US" sz="2600" dirty="0" smtClean="0"/>
              <a:t>Development/conduction </a:t>
            </a:r>
            <a:r>
              <a:rPr lang="en-US" sz="2600" dirty="0"/>
              <a:t>of IT </a:t>
            </a:r>
            <a:r>
              <a:rPr lang="en-US" sz="2600" dirty="0" smtClean="0"/>
              <a:t>crisis training simulations and material, derived </a:t>
            </a:r>
            <a:r>
              <a:rPr lang="en-US" sz="2600" dirty="0"/>
              <a:t>from </a:t>
            </a:r>
          </a:p>
          <a:p>
            <a:pPr lvl="1"/>
            <a:r>
              <a:rPr lang="en-US" sz="2300" dirty="0"/>
              <a:t>existing approaches </a:t>
            </a:r>
            <a:r>
              <a:rPr lang="en-US" sz="2300" dirty="0" smtClean="0"/>
              <a:t>such as CLAW crisis management exercise</a:t>
            </a:r>
            <a:endParaRPr lang="en-US" sz="2300" dirty="0"/>
          </a:p>
          <a:p>
            <a:pPr lvl="1"/>
            <a:r>
              <a:rPr lang="en-US" sz="2300" dirty="0"/>
              <a:t>t</a:t>
            </a:r>
            <a:r>
              <a:rPr lang="en-US" sz="2300" dirty="0" smtClean="0"/>
              <a:t>he analysis </a:t>
            </a:r>
            <a:r>
              <a:rPr lang="en-US" sz="2300" dirty="0"/>
              <a:t>of requirements from stakeholders (NRENs etc.)</a:t>
            </a:r>
          </a:p>
          <a:p>
            <a:pPr lvl="1"/>
            <a:r>
              <a:rPr lang="en-US" sz="2300" dirty="0"/>
              <a:t>p</a:t>
            </a:r>
            <a:r>
              <a:rPr lang="en-US" sz="2300" dirty="0" smtClean="0"/>
              <a:t>otential </a:t>
            </a:r>
            <a:r>
              <a:rPr lang="en-US" sz="2300" dirty="0"/>
              <a:t>examples: </a:t>
            </a:r>
            <a:r>
              <a:rPr lang="en-US" sz="2300" dirty="0" smtClean="0"/>
              <a:t>Best practices, several scenarios of crisis exercises</a:t>
            </a:r>
            <a:endParaRPr lang="en-US" sz="2300" dirty="0"/>
          </a:p>
          <a:p>
            <a:r>
              <a:rPr lang="en-US" sz="2600" dirty="0"/>
              <a:t>Target group: </a:t>
            </a:r>
            <a:r>
              <a:rPr lang="en-US" sz="2600" dirty="0" smtClean="0"/>
              <a:t>NREN partners</a:t>
            </a:r>
            <a:endParaRPr lang="en-US" sz="26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Incident </a:t>
            </a:r>
            <a:r>
              <a:rPr lang="en-US" dirty="0"/>
              <a:t>Response, Business </a:t>
            </a:r>
            <a:r>
              <a:rPr lang="en-US" dirty="0" smtClean="0"/>
              <a:t>Continuity-Management (for all services)</a:t>
            </a:r>
          </a:p>
          <a:p>
            <a:r>
              <a:rPr lang="en-US" sz="2600" dirty="0" smtClean="0"/>
              <a:t>Development/Implementation of management concepts, derived </a:t>
            </a:r>
            <a:r>
              <a:rPr lang="en-US" sz="2600" dirty="0"/>
              <a:t>from </a:t>
            </a:r>
          </a:p>
          <a:p>
            <a:pPr lvl="1"/>
            <a:r>
              <a:rPr lang="en-US" sz="2300" dirty="0"/>
              <a:t>existing approaches from NRENs and </a:t>
            </a:r>
            <a:r>
              <a:rPr lang="en-US" sz="2300" dirty="0" smtClean="0"/>
              <a:t>communities (e.g. </a:t>
            </a:r>
            <a:r>
              <a:rPr lang="en-GB" dirty="0" smtClean="0"/>
              <a:t>TF-CSIRT)</a:t>
            </a:r>
            <a:endParaRPr lang="en-US" sz="2300" dirty="0"/>
          </a:p>
          <a:p>
            <a:pPr lvl="1"/>
            <a:r>
              <a:rPr lang="en-US" sz="2300" dirty="0"/>
              <a:t>t</a:t>
            </a:r>
            <a:r>
              <a:rPr lang="en-US" sz="2300" dirty="0" smtClean="0"/>
              <a:t>he analysis </a:t>
            </a:r>
            <a:r>
              <a:rPr lang="en-US" sz="2300" dirty="0"/>
              <a:t>of requirements from stakeholders (NRENs etc.)</a:t>
            </a:r>
          </a:p>
          <a:p>
            <a:pPr lvl="1"/>
            <a:r>
              <a:rPr lang="en-US" sz="2300" dirty="0"/>
              <a:t>p</a:t>
            </a:r>
            <a:r>
              <a:rPr lang="en-US" sz="2300" dirty="0" smtClean="0"/>
              <a:t>otential </a:t>
            </a:r>
            <a:r>
              <a:rPr lang="en-US" sz="2300" dirty="0"/>
              <a:t>examples: Training sessions, security games, </a:t>
            </a:r>
            <a:r>
              <a:rPr lang="en-GB" sz="2300" dirty="0"/>
              <a:t>phishing campaigns etc.</a:t>
            </a:r>
            <a:endParaRPr lang="en-US" sz="2300" dirty="0"/>
          </a:p>
          <a:p>
            <a:r>
              <a:rPr lang="en-US" sz="2600" dirty="0"/>
              <a:t>Target </a:t>
            </a:r>
            <a:r>
              <a:rPr lang="en-US" sz="2600" dirty="0" smtClean="0"/>
              <a:t>group: NREN partners and institutions</a:t>
            </a:r>
            <a:endParaRPr lang="en-US" dirty="0" smtClean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5B3DFC-27AA-0D4C-9197-02199E59BB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7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C29CEE4-349B-2640-8FC8-18C52A5F6B6B}" vid="{A606F777-D225-1E48-9ADB-BD8F0DA1D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241</Words>
  <Application>Microsoft Office PowerPoint</Application>
  <PresentationFormat>Widescreen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1. Training and Awareness</vt:lpstr>
      <vt:lpstr>2. Crisis/Incident/Business Continuity-Management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surf</cp:lastModifiedBy>
  <cp:revision>28</cp:revision>
  <dcterms:created xsi:type="dcterms:W3CDTF">2018-04-23T14:46:13Z</dcterms:created>
  <dcterms:modified xsi:type="dcterms:W3CDTF">2018-09-14T08:23:11Z</dcterms:modified>
</cp:coreProperties>
</file>