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media/image70.jpg" ContentType="image/jpeg"/>
  <Override PartName="/ppt/media/image77.jpg" ContentType="image/jpeg"/>
  <Override PartName="/ppt/media/image82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54" r:id="rId3"/>
    <p:sldId id="355" r:id="rId4"/>
    <p:sldId id="357" r:id="rId5"/>
    <p:sldId id="358" r:id="rId6"/>
    <p:sldId id="359" r:id="rId7"/>
    <p:sldId id="356" r:id="rId8"/>
    <p:sldId id="320" r:id="rId9"/>
    <p:sldId id="361" r:id="rId10"/>
    <p:sldId id="362" r:id="rId11"/>
    <p:sldId id="365" r:id="rId12"/>
    <p:sldId id="363" r:id="rId13"/>
    <p:sldId id="349" r:id="rId14"/>
    <p:sldId id="350" r:id="rId15"/>
    <p:sldId id="351" r:id="rId16"/>
    <p:sldId id="353" r:id="rId17"/>
    <p:sldId id="366" r:id="rId18"/>
    <p:sldId id="367" r:id="rId19"/>
    <p:sldId id="368" r:id="rId20"/>
    <p:sldId id="369" r:id="rId21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61" autoAdjust="0"/>
  </p:normalViewPr>
  <p:slideViewPr>
    <p:cSldViewPr>
      <p:cViewPr varScale="1">
        <p:scale>
          <a:sx n="109" d="100"/>
          <a:sy n="109" d="100"/>
        </p:scale>
        <p:origin x="798" y="102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653271" y="5970268"/>
            <a:ext cx="3538727" cy="887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015" y="694181"/>
            <a:ext cx="12190984" cy="51831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3937000" y="261366"/>
            <a:ext cx="8255000" cy="61920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6542" y="2565400"/>
            <a:ext cx="10158916" cy="9712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1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2/4/2019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2/4/2019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2/4/2019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15" y="866392"/>
            <a:ext cx="12190984" cy="59916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" y="0"/>
            <a:ext cx="12191999" cy="742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2/4/2019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2/4/2019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7311D-672F-4FAE-820F-9B0F73100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15834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15" y="760"/>
            <a:ext cx="12190984" cy="68572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2494" y="237997"/>
            <a:ext cx="10927012" cy="2846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8405" y="1457198"/>
            <a:ext cx="10735191" cy="391822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1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2/4/2019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26" Type="http://schemas.openxmlformats.org/officeDocument/2006/relationships/image" Target="../media/image53.jpeg"/><Relationship Id="rId3" Type="http://schemas.openxmlformats.org/officeDocument/2006/relationships/image" Target="../media/image31.png"/><Relationship Id="rId21" Type="http://schemas.openxmlformats.org/officeDocument/2006/relationships/image" Target="../media/image48.jpe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5" Type="http://schemas.openxmlformats.org/officeDocument/2006/relationships/image" Target="../media/image52.jpeg"/><Relationship Id="rId2" Type="http://schemas.openxmlformats.org/officeDocument/2006/relationships/image" Target="../media/image15.png"/><Relationship Id="rId16" Type="http://schemas.openxmlformats.org/officeDocument/2006/relationships/image" Target="../media/image44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11" Type="http://schemas.openxmlformats.org/officeDocument/2006/relationships/image" Target="../media/image39.jpeg"/><Relationship Id="rId24" Type="http://schemas.openxmlformats.org/officeDocument/2006/relationships/image" Target="../media/image51.jpe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23" Type="http://schemas.openxmlformats.org/officeDocument/2006/relationships/image" Target="../media/image50.jpeg"/><Relationship Id="rId28" Type="http://schemas.openxmlformats.org/officeDocument/2006/relationships/image" Target="../media/image55.png"/><Relationship Id="rId10" Type="http://schemas.openxmlformats.org/officeDocument/2006/relationships/image" Target="../media/image38.jpeg"/><Relationship Id="rId19" Type="http://schemas.openxmlformats.org/officeDocument/2006/relationships/image" Target="../media/image47.jpe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49.png"/><Relationship Id="rId27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1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58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7.png"/><Relationship Id="rId7" Type="http://schemas.openxmlformats.org/officeDocument/2006/relationships/image" Target="../media/image6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19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70.jpg"/><Relationship Id="rId7" Type="http://schemas.openxmlformats.org/officeDocument/2006/relationships/image" Target="../media/image17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13" Type="http://schemas.openxmlformats.org/officeDocument/2006/relationships/image" Target="../media/image81.jpeg"/><Relationship Id="rId3" Type="http://schemas.openxmlformats.org/officeDocument/2006/relationships/image" Target="../media/image17.png"/><Relationship Id="rId7" Type="http://schemas.openxmlformats.org/officeDocument/2006/relationships/image" Target="../media/image75.jpeg"/><Relationship Id="rId12" Type="http://schemas.openxmlformats.org/officeDocument/2006/relationships/image" Target="../media/image8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png"/><Relationship Id="rId10" Type="http://schemas.openxmlformats.org/officeDocument/2006/relationships/image" Target="../media/image78.jpeg"/><Relationship Id="rId4" Type="http://schemas.openxmlformats.org/officeDocument/2006/relationships/image" Target="../media/image30.png"/><Relationship Id="rId9" Type="http://schemas.openxmlformats.org/officeDocument/2006/relationships/image" Target="../media/image7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hyperlink" Target="https://youtu.be/DUrfwaqv4-c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youtu.be/2HmEA6ipWDw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ti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9.pn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14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16533813" y="12458700"/>
            <a:ext cx="1096962" cy="344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8805486" y="5478130"/>
            <a:ext cx="3517232" cy="1371600"/>
            <a:chOff x="8686800" y="5334000"/>
            <a:chExt cx="3517232" cy="137160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8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54" name="Рисунок 3" descr="NASB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1" y="4481514"/>
            <a:ext cx="1029214" cy="654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4" descr="C:\_CurrentIssues\2014.02.17-22~trp_UN-Cosmos(Vienna)\Presentation\Source_Images\GIS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52" y="4446249"/>
            <a:ext cx="762903" cy="6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6" descr="F:\_fromAlex\!_Trips&amp;Projects\trp_clbr_smr_TRIPS\2016.02.22-26~trp_UNOOSA'2016-Cosmos(Vienna)\WorkingDocs\для презентации\6539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801" y="4612303"/>
            <a:ext cx="550431" cy="87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2" descr="http://en.peleng.by/public/i/common/logo-b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04" y="5671723"/>
            <a:ext cx="1557982" cy="4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7" descr="F:\_fromAlex\!_Trips&amp;Projects\trp_clbr_smr_TRIPS\2016.02.22-26~trp_UNOOSA'2016-Cosmos(Vienna)\WorkingDocs\для презентации\geo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682" y="6172482"/>
            <a:ext cx="696256" cy="39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5" descr="F:\_fromAlex\!_Trips&amp;Projects\trp_clbr_smr_TRIPS\2016.02.22-26~trp_UNOOSA'2016-Cosmos(Vienna)\WorkingDocs\для презентации\logo_intersat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33" y="4553582"/>
            <a:ext cx="1866630" cy="76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Рисунок 4" descr="UIIP_logo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83" y="4476135"/>
            <a:ext cx="886881" cy="10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2" descr="Related imag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664" y="4788402"/>
            <a:ext cx="994594" cy="99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Picture 4" descr="Image result for бгуир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272" y="4752899"/>
            <a:ext cx="676281" cy="81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3" name="Picture 7" descr="F:\_fromAlex\!_Trips&amp;Projects\prj_PROJECTS\prj219_HORIZON2020\_Space_NCP\2018.02.19-22_H2020Week&amp;NCPMeeting-2018\logotip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660" y="4547903"/>
            <a:ext cx="946967" cy="79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8" descr="F:\_fromAlex\!_Trips&amp;Projects\prj_PROJECTS\prj219_HORIZON2020\_Space_NCP\2018.02.19-22_H2020Week&amp;NCPMeeting-2018\logo (1)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749" y="5287438"/>
            <a:ext cx="745479" cy="75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6" name="Picture 4" descr="ÐÐ°ÑÑÐ¸Ð½ÐºÐ¸ Ð¿Ð¾ Ð·Ð°Ð¿ÑÐ¾ÑÑ onesoi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531" y="6181839"/>
            <a:ext cx="1446156" cy="72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9" name="Рисунок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971" y="4605844"/>
            <a:ext cx="1208623" cy="47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0" name="Picture 4" descr="http://www.indelauav.com/images/logo_1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199" y="5173734"/>
            <a:ext cx="2402310" cy="8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1" name="Рисунок 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4" y="6252341"/>
            <a:ext cx="1463426" cy="49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2" name="Рисунок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688" y="6395218"/>
            <a:ext cx="17272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4" name="Picture 10" descr="https://jobs.tut.by/employer-logo/533547.jpe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635" y="5433579"/>
            <a:ext cx="807942" cy="81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object 2"/>
          <p:cNvSpPr/>
          <p:nvPr/>
        </p:nvSpPr>
        <p:spPr>
          <a:xfrm>
            <a:off x="-76200" y="0"/>
            <a:ext cx="12359473" cy="80671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TextBox 40"/>
          <p:cNvSpPr txBox="1"/>
          <p:nvPr/>
        </p:nvSpPr>
        <p:spPr>
          <a:xfrm>
            <a:off x="9029052" y="112066"/>
            <a:ext cx="32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LOCATIONS STRUCTURE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0" y="99193"/>
            <a:ext cx="2659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spacetech</a:t>
            </a:r>
            <a:r>
              <a:rPr lang="en-US" sz="2400" b="1" dirty="0" smtClean="0">
                <a:solidFill>
                  <a:schemeClr val="bg1"/>
                </a:solidFill>
              </a:rPr>
              <a:t> @ SPACE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-76200" y="776214"/>
            <a:ext cx="12571643" cy="3532530"/>
            <a:chOff x="1600200" y="762000"/>
            <a:chExt cx="9220200" cy="2590802"/>
          </a:xfrm>
        </p:grpSpPr>
        <p:pic>
          <p:nvPicPr>
            <p:cNvPr id="45" name="Picture 4" descr="C:\@WORK\2018.02.04-10~trp_UNOOSA'2018-Cosmos(Vienna)\WorkingDocs\TechnicalReport\Фото с выставки в презу\IMG_20171213_094806.jp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779459"/>
              <a:ext cx="3431122" cy="2573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4442" y="775706"/>
              <a:ext cx="1952159" cy="976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6" descr="Star Trackers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7800" y="762000"/>
              <a:ext cx="1752600" cy="167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50" descr="Установка 001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2572" y="1752600"/>
              <a:ext cx="2126428" cy="159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" descr="Лётный эксперимент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1" y="762001"/>
              <a:ext cx="1880117" cy="259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7" descr="C:\@WORK\2018.02.04-10~trp_UNOOSA'2018-Cosmos(Vienna)\WorkingDocs\TechnicalReport\Фото с выставки в презу\IMG_4221.JPG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6400" y="2487297"/>
              <a:ext cx="12954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42" name="Picture 10" descr="ÐÐ°ÑÑÐ¸Ð½ÐºÐ¸ Ð¿Ð¾ Ð·Ð°Ð¿ÑÐ¾ÑÑ dronex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988" y="5388888"/>
            <a:ext cx="1391877" cy="1389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Image" descr="Image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73" y="5849143"/>
            <a:ext cx="1483055" cy="86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5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6"/>
          <p:cNvSpPr/>
          <p:nvPr/>
        </p:nvSpPr>
        <p:spPr>
          <a:xfrm>
            <a:off x="1524761" y="765810"/>
            <a:ext cx="5850636" cy="3381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7"/>
          <p:cNvSpPr/>
          <p:nvPr/>
        </p:nvSpPr>
        <p:spPr>
          <a:xfrm>
            <a:off x="4853178" y="765810"/>
            <a:ext cx="5814822" cy="33817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pSp>
        <p:nvGrpSpPr>
          <p:cNvPr id="13" name="Группа 12"/>
          <p:cNvGrpSpPr/>
          <p:nvPr/>
        </p:nvGrpSpPr>
        <p:grpSpPr>
          <a:xfrm>
            <a:off x="8686800" y="5334000"/>
            <a:ext cx="3517232" cy="1371600"/>
            <a:chOff x="8686800" y="5334000"/>
            <a:chExt cx="3517232" cy="13716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65810"/>
            <a:ext cx="12192000" cy="47434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41615" y="112066"/>
            <a:ext cx="4450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STRATEGY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1" y="5738402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2205184" y="5836917"/>
            <a:ext cx="864020" cy="937501"/>
            <a:chOff x="1847701" y="5824716"/>
            <a:chExt cx="864020" cy="937501"/>
          </a:xfrm>
        </p:grpSpPr>
        <p:pic>
          <p:nvPicPr>
            <p:cNvPr id="28" name="Picture 11" descr="F:\_fromAlex\!_Trips&amp;Projects\prj_PROJECTS\prj219_HORIZON2020\_Space_NCP\_LandingPage\H2020_glob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888" y="6070760"/>
              <a:ext cx="471646" cy="471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847701" y="5824716"/>
              <a:ext cx="864020" cy="93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Space NCP</a:t>
              </a: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 e l a r u s</a:t>
              </a:r>
              <a:endParaRPr lang="ru-RU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60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pSp>
        <p:nvGrpSpPr>
          <p:cNvPr id="13" name="Группа 12"/>
          <p:cNvGrpSpPr/>
          <p:nvPr/>
        </p:nvGrpSpPr>
        <p:grpSpPr>
          <a:xfrm>
            <a:off x="8686800" y="5334000"/>
            <a:ext cx="3517232" cy="1371600"/>
            <a:chOff x="8686800" y="5334000"/>
            <a:chExt cx="3517232" cy="13716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7741615" y="112066"/>
            <a:ext cx="4450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STRATEGY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1" y="5738402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2205184" y="5836917"/>
            <a:ext cx="864020" cy="937501"/>
            <a:chOff x="1847701" y="5824716"/>
            <a:chExt cx="864020" cy="937501"/>
          </a:xfrm>
        </p:grpSpPr>
        <p:pic>
          <p:nvPicPr>
            <p:cNvPr id="28" name="Picture 11" descr="F:\_fromAlex\!_Trips&amp;Projects\prj_PROJECTS\prj219_HORIZON2020\_Space_NCP\_LandingPage\H2020_glob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888" y="6070760"/>
              <a:ext cx="471646" cy="471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847701" y="5824716"/>
              <a:ext cx="864020" cy="93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Space NCP</a:t>
              </a: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 e l a r u s</a:t>
              </a:r>
              <a:endParaRPr lang="ru-RU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Light"/>
              </a:endParaRPr>
            </a:p>
          </p:txBody>
        </p:sp>
      </p:grp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907724"/>
            <a:ext cx="6865513" cy="512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910" y="3078698"/>
            <a:ext cx="2840604" cy="1118785"/>
          </a:xfrm>
          <a:prstGeom prst="rect">
            <a:avLst/>
          </a:prstGeom>
        </p:spPr>
      </p:pic>
      <p:sp>
        <p:nvSpPr>
          <p:cNvPr id="32" name="object 15"/>
          <p:cNvSpPr>
            <a:spLocks/>
          </p:cNvSpPr>
          <p:nvPr/>
        </p:nvSpPr>
        <p:spPr bwMode="auto">
          <a:xfrm>
            <a:off x="5181600" y="1066800"/>
            <a:ext cx="407988" cy="5326640"/>
          </a:xfrm>
          <a:custGeom>
            <a:avLst/>
            <a:gdLst>
              <a:gd name="T0" fmla="*/ 0 w 254258"/>
              <a:gd name="T1" fmla="*/ 3336925 h 4680521"/>
              <a:gd name="T2" fmla="*/ 0 w 254258"/>
              <a:gd name="T3" fmla="*/ 0 h 468052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4258" h="4680521">
                <a:moveTo>
                  <a:pt x="0" y="4680521"/>
                </a:moveTo>
                <a:lnTo>
                  <a:pt x="0" y="0"/>
                </a:lnTo>
              </a:path>
            </a:pathLst>
          </a:custGeom>
          <a:noFill/>
          <a:ln w="12192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8600" y="1214735"/>
            <a:ext cx="294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Social networks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14079" y="1219200"/>
            <a:ext cx="385372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Communities residents: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454" y="1922444"/>
            <a:ext cx="2721517" cy="1018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" y="4169409"/>
            <a:ext cx="2545518" cy="1264754"/>
          </a:xfrm>
          <a:prstGeom prst="rect">
            <a:avLst/>
          </a:prstGeom>
        </p:spPr>
      </p:pic>
      <p:pic>
        <p:nvPicPr>
          <p:cNvPr id="34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87031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257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990599"/>
            <a:ext cx="5192267" cy="5703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14400"/>
            <a:ext cx="5791200" cy="57799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43000" y="7315200"/>
            <a:ext cx="1197308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SPACE: </a:t>
            </a:r>
            <a:r>
              <a:rPr lang="ru-RU" dirty="0" smtClean="0"/>
              <a:t>Отличия, преимущества, публичность, открытость, регистрация, количество, время, формат (панель + </a:t>
            </a:r>
            <a:r>
              <a:rPr lang="en-US" dirty="0" err="1" smtClean="0"/>
              <a:t>spacetech</a:t>
            </a:r>
            <a:r>
              <a:rPr lang="ru-RU" dirty="0" smtClean="0"/>
              <a:t>)</a:t>
            </a:r>
          </a:p>
          <a:p>
            <a:pPr marL="342900" indent="-342900">
              <a:buFontTx/>
              <a:buAutoNum type="arabicParenR"/>
            </a:pPr>
            <a:r>
              <a:rPr lang="ru-RU" dirty="0"/>
              <a:t>Стратегия </a:t>
            </a:r>
            <a:r>
              <a:rPr lang="en-US" dirty="0"/>
              <a:t>digital engagement (</a:t>
            </a:r>
            <a:r>
              <a:rPr lang="en-US" dirty="0" err="1"/>
              <a:t>facebook</a:t>
            </a:r>
            <a:r>
              <a:rPr lang="en-US" dirty="0"/>
              <a:t>, </a:t>
            </a:r>
            <a:r>
              <a:rPr lang="en-US" dirty="0" err="1"/>
              <a:t>telegeram</a:t>
            </a:r>
            <a:r>
              <a:rPr lang="en-US" dirty="0"/>
              <a:t>)</a:t>
            </a:r>
            <a:r>
              <a:rPr lang="ru-RU" dirty="0"/>
              <a:t>, вовлечение через сообщества . Не потрачено ни рубля!</a:t>
            </a:r>
          </a:p>
          <a:p>
            <a:pPr marL="342900" indent="-342900">
              <a:buFontTx/>
              <a:buAutoNum type="arabicParenR"/>
            </a:pPr>
            <a:r>
              <a:rPr lang="ru-RU" dirty="0"/>
              <a:t>Экспозиция (перечислить всех + </a:t>
            </a:r>
            <a:r>
              <a:rPr lang="ru-RU" dirty="0" err="1"/>
              <a:t>Космопит</a:t>
            </a:r>
            <a:r>
              <a:rPr lang="ru-RU" dirty="0"/>
              <a:t>)</a:t>
            </a:r>
          </a:p>
          <a:p>
            <a:pPr marL="342900" indent="-342900">
              <a:buAutoNum type="arabicParenR"/>
            </a:pPr>
            <a:r>
              <a:rPr lang="ru-RU" dirty="0" smtClean="0"/>
              <a:t>Работа с регистрацией</a:t>
            </a:r>
          </a:p>
          <a:p>
            <a:pPr marL="342900" indent="-342900">
              <a:buAutoNum type="arabicParenR"/>
            </a:pPr>
            <a:r>
              <a:rPr lang="ru-RU" dirty="0" smtClean="0"/>
              <a:t>Спонсоры – нашел на </a:t>
            </a:r>
            <a:r>
              <a:rPr lang="en-US" dirty="0" smtClean="0"/>
              <a:t>venture day</a:t>
            </a:r>
          </a:p>
          <a:p>
            <a:pPr marL="342900" indent="-342900">
              <a:buFontTx/>
              <a:buAutoNum type="arabicParenR"/>
            </a:pPr>
            <a:r>
              <a:rPr lang="en-US" dirty="0" smtClean="0"/>
              <a:t>Wrap up</a:t>
            </a:r>
            <a:r>
              <a:rPr lang="ru-RU" dirty="0" smtClean="0"/>
              <a:t> </a:t>
            </a:r>
            <a:r>
              <a:rPr lang="ru-RU" dirty="0"/>
              <a:t>Мониторинг активности </a:t>
            </a:r>
            <a:r>
              <a:rPr lang="en-US" dirty="0" smtClean="0"/>
              <a:t>: </a:t>
            </a:r>
            <a:r>
              <a:rPr lang="ru-RU" dirty="0" smtClean="0"/>
              <a:t>грамотное вовлечение и использование нужных ресурсов</a:t>
            </a:r>
          </a:p>
          <a:p>
            <a:pPr marL="342900" indent="-342900">
              <a:buFontTx/>
              <a:buAutoNum type="arabicParenR"/>
            </a:pPr>
            <a:r>
              <a:rPr lang="ru-RU" dirty="0" smtClean="0"/>
              <a:t>Публикации</a:t>
            </a:r>
          </a:p>
          <a:p>
            <a:pPr marL="342900" indent="-342900">
              <a:buFontTx/>
              <a:buAutoNum type="arabicParenR"/>
            </a:pPr>
            <a:endParaRPr lang="ru-RU" dirty="0" smtClean="0"/>
          </a:p>
          <a:p>
            <a:pPr marL="342900" indent="-342900">
              <a:buAutoNum type="arabicParenR"/>
            </a:pPr>
            <a:endParaRPr lang="ru-RU" dirty="0"/>
          </a:p>
        </p:txBody>
      </p:sp>
      <p:sp>
        <p:nvSpPr>
          <p:cNvPr id="5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7741615" y="112066"/>
            <a:ext cx="4404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WRAP UP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" y="20841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27" y="6040171"/>
            <a:ext cx="1717946" cy="64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1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857390"/>
            <a:ext cx="5562600" cy="59841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768" y="5943600"/>
            <a:ext cx="1717946" cy="643056"/>
          </a:xfrm>
          <a:prstGeom prst="rect">
            <a:avLst/>
          </a:prstGeom>
        </p:spPr>
      </p:pic>
      <p:sp>
        <p:nvSpPr>
          <p:cNvPr id="4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5240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41615" y="152400"/>
            <a:ext cx="4404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WRAP UP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143000"/>
            <a:ext cx="2545518" cy="12647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2649154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Live chat with questions to panelists: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free to use / more that 400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5"/>
          <p:cNvSpPr>
            <a:spLocks/>
          </p:cNvSpPr>
          <p:nvPr/>
        </p:nvSpPr>
        <p:spPr bwMode="auto">
          <a:xfrm>
            <a:off x="6172200" y="1066800"/>
            <a:ext cx="407988" cy="5326640"/>
          </a:xfrm>
          <a:custGeom>
            <a:avLst/>
            <a:gdLst>
              <a:gd name="T0" fmla="*/ 0 w 254258"/>
              <a:gd name="T1" fmla="*/ 3336925 h 4680521"/>
              <a:gd name="T2" fmla="*/ 0 w 254258"/>
              <a:gd name="T3" fmla="*/ 0 h 468052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4258" h="4680521">
                <a:moveTo>
                  <a:pt x="0" y="4680521"/>
                </a:moveTo>
                <a:lnTo>
                  <a:pt x="0" y="0"/>
                </a:lnTo>
              </a:path>
            </a:pathLst>
          </a:custGeom>
          <a:noFill/>
          <a:ln w="12192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pic>
        <p:nvPicPr>
          <p:cNvPr id="1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30631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840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58" y="761799"/>
            <a:ext cx="10946357" cy="6024012"/>
          </a:xfrm>
          <a:prstGeom prst="rect">
            <a:avLst/>
          </a:prstGeom>
        </p:spPr>
      </p:pic>
      <p:sp>
        <p:nvSpPr>
          <p:cNvPr id="4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76200" y="15240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1615" y="152400"/>
            <a:ext cx="4404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WRAP UP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943600"/>
            <a:ext cx="1717946" cy="643056"/>
          </a:xfrm>
          <a:prstGeom prst="rect">
            <a:avLst/>
          </a:prstGeom>
        </p:spPr>
      </p:pic>
      <p:pic>
        <p:nvPicPr>
          <p:cNvPr id="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30631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5509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762000"/>
            <a:ext cx="9525000" cy="6066729"/>
          </a:xfrm>
          <a:prstGeom prst="rect">
            <a:avLst/>
          </a:prstGeom>
        </p:spPr>
      </p:pic>
      <p:sp>
        <p:nvSpPr>
          <p:cNvPr id="5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76200" y="15240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1615" y="152400"/>
            <a:ext cx="4404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WRAP UP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943600"/>
            <a:ext cx="1717946" cy="643056"/>
          </a:xfrm>
          <a:prstGeom prst="rect">
            <a:avLst/>
          </a:prstGeom>
        </p:spPr>
      </p:pic>
      <p:pic>
        <p:nvPicPr>
          <p:cNvPr id="1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30631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017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910570"/>
            <a:ext cx="9784082" cy="5824676"/>
          </a:xfrm>
          <a:prstGeom prst="rect">
            <a:avLst/>
          </a:prstGeom>
        </p:spPr>
      </p:pic>
      <p:sp>
        <p:nvSpPr>
          <p:cNvPr id="5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76200" y="15240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1615" y="152400"/>
            <a:ext cx="4404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DIGITAL ENGAGEMENT WRAP UP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5943600"/>
            <a:ext cx="1717946" cy="643056"/>
          </a:xfrm>
          <a:prstGeom prst="rect">
            <a:avLst/>
          </a:prstGeom>
        </p:spPr>
      </p:pic>
      <p:pic>
        <p:nvPicPr>
          <p:cNvPr id="1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30631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67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601" y="688909"/>
            <a:ext cx="1764599" cy="2359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61"/>
            <a:ext cx="4569359" cy="30462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0"/>
            <a:ext cx="4569359" cy="30462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715" y="765810"/>
            <a:ext cx="3423285" cy="2282190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76200" y="15240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48800" y="152400"/>
            <a:ext cx="2676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EVENT’S STATISTICS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8686800" y="5334000"/>
            <a:ext cx="3517232" cy="1371600"/>
            <a:chOff x="8686800" y="5334000"/>
            <a:chExt cx="3517232" cy="13716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381" y="5013873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086600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object 3"/>
          <p:cNvSpPr txBox="1"/>
          <p:nvPr/>
        </p:nvSpPr>
        <p:spPr>
          <a:xfrm>
            <a:off x="76200" y="3276600"/>
            <a:ext cx="9588152" cy="13939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1610">
              <a:lnSpc>
                <a:spcPct val="100000"/>
              </a:lnSpc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Speakers: 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3 flyers (Richard </a:t>
            </a:r>
            <a:r>
              <a:rPr lang="en-US" sz="2000" spc="-5" dirty="0" err="1" smtClean="0">
                <a:solidFill>
                  <a:srgbClr val="252525"/>
                </a:solidFill>
                <a:latin typeface="Arial"/>
                <a:cs typeface="Arial"/>
              </a:rPr>
              <a:t>Garriott</a:t>
            </a:r>
            <a:r>
              <a:rPr lang="en-US" sz="2000" spc="-5" dirty="0">
                <a:solidFill>
                  <a:srgbClr val="252525"/>
                </a:solidFill>
                <a:latin typeface="Arial"/>
                <a:cs typeface="Arial"/>
              </a:rPr>
              <a:t>, Mario </a:t>
            </a:r>
            <a:r>
              <a:rPr lang="en-US" sz="2000" spc="-5" dirty="0" err="1">
                <a:solidFill>
                  <a:srgbClr val="252525"/>
                </a:solidFill>
                <a:latin typeface="Arial"/>
                <a:cs typeface="Arial"/>
              </a:rPr>
              <a:t>Ranko</a:t>
            </a:r>
            <a:r>
              <a:rPr lang="en-US" sz="2000" spc="-5" dirty="0">
                <a:solidFill>
                  <a:srgbClr val="252525"/>
                </a:solidFill>
                <a:latin typeface="Arial"/>
                <a:cs typeface="Arial"/>
              </a:rPr>
              <a:t>, 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Anton </a:t>
            </a:r>
            <a:r>
              <a:rPr lang="en-US" sz="2000" spc="-5" dirty="0" err="1" smtClean="0">
                <a:solidFill>
                  <a:srgbClr val="252525"/>
                </a:solidFill>
                <a:latin typeface="Arial"/>
                <a:cs typeface="Arial"/>
              </a:rPr>
              <a:t>Shkaplerov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) + Alexei Belotserkovsky, Sergey </a:t>
            </a:r>
            <a:r>
              <a:rPr lang="en-US" sz="2000" spc="-5" dirty="0" err="1" smtClean="0">
                <a:solidFill>
                  <a:srgbClr val="252525"/>
                </a:solidFill>
                <a:latin typeface="Arial"/>
                <a:cs typeface="Arial"/>
              </a:rPr>
              <a:t>Ablameyko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, Vitaly </a:t>
            </a:r>
            <a:r>
              <a:rPr lang="en-US" sz="2000" spc="-5" dirty="0" err="1" smtClean="0">
                <a:solidFill>
                  <a:srgbClr val="252525"/>
                </a:solidFill>
                <a:latin typeface="Arial"/>
                <a:cs typeface="Arial"/>
              </a:rPr>
              <a:t>Egorov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, Dmitry </a:t>
            </a:r>
            <a:r>
              <a:rPr lang="en-US" sz="2000" spc="-5" dirty="0" err="1" smtClean="0">
                <a:solidFill>
                  <a:srgbClr val="252525"/>
                </a:solidFill>
                <a:latin typeface="Arial"/>
                <a:cs typeface="Arial"/>
              </a:rPr>
              <a:t>Mikhalchuk</a:t>
            </a: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 </a:t>
            </a:r>
          </a:p>
          <a:p>
            <a:pPr marL="193675" indent="-181610">
              <a:lnSpc>
                <a:spcPct val="100000"/>
              </a:lnSpc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People attended: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 275 inside + 100 in the garden with live-screen </a:t>
            </a:r>
          </a:p>
          <a:p>
            <a:pPr marL="193675" indent="-181610">
              <a:lnSpc>
                <a:spcPct val="100000"/>
              </a:lnSpc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Money spent for print advertising : 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0 BYN</a:t>
            </a:r>
          </a:p>
          <a:p>
            <a:pPr marL="193675" indent="-181610">
              <a:lnSpc>
                <a:spcPct val="100000"/>
              </a:lnSpc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Money </a:t>
            </a:r>
            <a:r>
              <a:rPr lang="en-US" sz="2000" b="1" spc="-5" dirty="0">
                <a:solidFill>
                  <a:srgbClr val="252525"/>
                </a:solidFill>
                <a:latin typeface="Arial"/>
                <a:cs typeface="Arial"/>
              </a:rPr>
              <a:t>spent for </a:t>
            </a: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digital engagement </a:t>
            </a:r>
            <a:r>
              <a:rPr lang="ru-RU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: 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0 BYN</a:t>
            </a:r>
          </a:p>
          <a:p>
            <a:pPr marL="193675" indent="-181610">
              <a:lnSpc>
                <a:spcPct val="100000"/>
              </a:lnSpc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Event’s duration in fact :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 5 hours!</a:t>
            </a:r>
          </a:p>
          <a:p>
            <a:pPr marL="193675" indent="-181610">
              <a:lnSpc>
                <a:spcPct val="100000"/>
              </a:lnSpc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2000" b="1" spc="-5" dirty="0" smtClean="0">
                <a:solidFill>
                  <a:srgbClr val="252525"/>
                </a:solidFill>
                <a:latin typeface="Arial"/>
                <a:cs typeface="Arial"/>
              </a:rPr>
              <a:t>Catering : </a:t>
            </a:r>
            <a:r>
              <a:rPr lang="en-US" sz="2000" spc="-5" dirty="0" smtClean="0">
                <a:solidFill>
                  <a:srgbClr val="252525"/>
                </a:solidFill>
                <a:latin typeface="Arial"/>
                <a:cs typeface="Arial"/>
              </a:rPr>
              <a:t>beer and snacks covered by partner, space food “COSMOPIT” gifted by NAUKA 0+ (Moscow State University)</a:t>
            </a:r>
          </a:p>
          <a:p>
            <a:pPr marL="650875" lvl="1" indent="-181610">
              <a:spcAft>
                <a:spcPts val="600"/>
              </a:spcAft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50957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76581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76200" y="152400"/>
            <a:ext cx="6024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>
                <a:solidFill>
                  <a:schemeClr val="bg1"/>
                </a:solidFill>
              </a:rPr>
              <a:t>space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community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day</a:t>
            </a:r>
            <a:r>
              <a:rPr lang="ru-RU" sz="2200" dirty="0">
                <a:solidFill>
                  <a:schemeClr val="bg1"/>
                </a:solidFill>
              </a:rPr>
              <a:t> | </a:t>
            </a:r>
            <a:r>
              <a:rPr lang="ru-RU" sz="2200" dirty="0" err="1">
                <a:solidFill>
                  <a:schemeClr val="bg1"/>
                </a:solidFill>
              </a:rPr>
              <a:t>xxxi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ase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planetary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congress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48800" y="152400"/>
            <a:ext cx="2676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EVENT’S STATISTICS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8686800" y="5334000"/>
            <a:ext cx="3517232" cy="1371600"/>
            <a:chOff x="8686800" y="5334000"/>
            <a:chExt cx="3517232" cy="13716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381" y="5013873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86600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object 3"/>
          <p:cNvSpPr txBox="1"/>
          <p:nvPr/>
        </p:nvSpPr>
        <p:spPr>
          <a:xfrm>
            <a:off x="76200" y="3810000"/>
            <a:ext cx="11715698" cy="27517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SPACETECH:</a:t>
            </a:r>
            <a:endParaRPr lang="en-US" sz="1600" b="1" spc="-5" dirty="0">
              <a:solidFill>
                <a:srgbClr val="252525"/>
              </a:solidFill>
              <a:latin typeface="Arial"/>
              <a:cs typeface="Arial"/>
            </a:endParaRP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TESLASUIT </a:t>
            </a:r>
            <a:r>
              <a:rPr lang="en-US" sz="1600" dirty="0" smtClean="0"/>
              <a:t>– AR/VR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OIKOUMENE SPACE </a:t>
            </a:r>
            <a:r>
              <a:rPr lang="en-US" sz="1600" dirty="0" smtClean="0"/>
              <a:t>– flight simulator, drones, </a:t>
            </a:r>
            <a:r>
              <a:rPr lang="en-US" sz="1600" dirty="0" err="1" smtClean="0"/>
              <a:t>cubesats</a:t>
            </a:r>
            <a:endParaRPr lang="en-US" sz="1600" dirty="0" smtClean="0"/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GIS – </a:t>
            </a:r>
            <a:r>
              <a:rPr lang="en-US" sz="1600" dirty="0" smtClean="0"/>
              <a:t>Remote Sensing System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NASB – </a:t>
            </a:r>
            <a:r>
              <a:rPr lang="en-US" sz="1600" dirty="0" smtClean="0"/>
              <a:t>Belarusian Space </a:t>
            </a:r>
            <a:r>
              <a:rPr lang="en-US" sz="1600" dirty="0" err="1" smtClean="0"/>
              <a:t>Sattelite</a:t>
            </a:r>
            <a:r>
              <a:rPr lang="en-US" sz="1600" dirty="0" smtClean="0"/>
              <a:t> “BKA“, “BIONA”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err="1" smtClean="0"/>
              <a:t>Belintersat</a:t>
            </a:r>
            <a:r>
              <a:rPr lang="en-US" sz="1600" dirty="0" smtClean="0"/>
              <a:t> -  broadcasting satellite “Belitersdat-1”, broadcasting equipment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Aviation Association</a:t>
            </a:r>
            <a:r>
              <a:rPr lang="en-US" sz="1600" dirty="0" smtClean="0"/>
              <a:t> – </a:t>
            </a:r>
            <a:r>
              <a:rPr lang="en-US" sz="1600" dirty="0" err="1" smtClean="0"/>
              <a:t>Novitsky’s</a:t>
            </a:r>
            <a:r>
              <a:rPr lang="en-US" sz="1600" dirty="0" smtClean="0"/>
              <a:t> space inner-suit “</a:t>
            </a:r>
            <a:r>
              <a:rPr lang="en-US" sz="1600" dirty="0" err="1" smtClean="0"/>
              <a:t>Ketavr</a:t>
            </a:r>
            <a:r>
              <a:rPr lang="en-US" sz="1600" dirty="0"/>
              <a:t>”, </a:t>
            </a:r>
            <a:r>
              <a:rPr lang="en-US" sz="1600" dirty="0" smtClean="0"/>
              <a:t>personal lodgment, </a:t>
            </a:r>
            <a:r>
              <a:rPr lang="en-US" sz="1600" dirty="0" err="1" smtClean="0"/>
              <a:t>Leonov’s</a:t>
            </a:r>
            <a:r>
              <a:rPr lang="en-US" sz="1600" dirty="0" smtClean="0"/>
              <a:t> painting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HACKERSPACE – </a:t>
            </a:r>
            <a:r>
              <a:rPr lang="en-US" sz="1600" dirty="0" smtClean="0"/>
              <a:t>NASA Space APP Challenge Hackathon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dirty="0" smtClean="0"/>
              <a:t> </a:t>
            </a:r>
            <a:r>
              <a:rPr lang="en-US" sz="1600" b="1" dirty="0" smtClean="0"/>
              <a:t>Minsk Planetarium – </a:t>
            </a:r>
            <a:r>
              <a:rPr lang="en-US" sz="1600" dirty="0" smtClean="0"/>
              <a:t>stratosphere experiments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PELENG-  </a:t>
            </a:r>
            <a:r>
              <a:rPr lang="en-US" sz="1600" dirty="0" smtClean="0"/>
              <a:t>space payload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Astrophotography by </a:t>
            </a:r>
            <a:r>
              <a:rPr lang="en-US" sz="1600" b="1" dirty="0" err="1" smtClean="0"/>
              <a:t>Ioda</a:t>
            </a:r>
            <a:endParaRPr lang="en-US" sz="1600" b="1" dirty="0" smtClean="0"/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dirty="0" smtClean="0"/>
              <a:t>NAUKA 0+ - </a:t>
            </a:r>
            <a:r>
              <a:rPr lang="en-US" sz="1600" dirty="0" smtClean="0"/>
              <a:t>MSU Festivals, COSMOPIT</a:t>
            </a:r>
          </a:p>
          <a:p>
            <a:pPr marL="650875" lvl="1" indent="-181610"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endParaRPr sz="16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987" y="762000"/>
            <a:ext cx="2228787" cy="14361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1" y="762000"/>
            <a:ext cx="4399863" cy="293324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639901"/>
            <a:ext cx="1583011" cy="105534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88" y="2057400"/>
            <a:ext cx="2427478" cy="16183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762000"/>
            <a:ext cx="1930400" cy="293324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211" y="2654757"/>
            <a:ext cx="739989" cy="104048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447800"/>
            <a:ext cx="3352800" cy="22352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664" y="762000"/>
            <a:ext cx="2839136" cy="189275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767" y="762785"/>
            <a:ext cx="2807055" cy="187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5" name="1 - Made with Clipchamp (2)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500" out="75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76200" y="-68914"/>
            <a:ext cx="12344400" cy="694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02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00"/>
            <a:ext cx="12192000" cy="8128000"/>
          </a:xfrm>
          <a:prstGeom prst="rect">
            <a:avLst/>
          </a:prstGeom>
        </p:spPr>
      </p:pic>
      <p:pic>
        <p:nvPicPr>
          <p:cNvPr id="3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-876300"/>
            <a:ext cx="313430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91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0"/>
            <a:ext cx="134911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37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12392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-283284" y="-19425"/>
            <a:ext cx="12523667" cy="3524625"/>
            <a:chOff x="-283284" y="-19425"/>
            <a:chExt cx="12523667" cy="352462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83284" y="-19425"/>
              <a:ext cx="12523667" cy="352462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6947992" y="38338"/>
              <a:ext cx="5244007" cy="3323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500" u="sng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ASE International Executive Committee</a:t>
              </a: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endParaRPr>
            </a:p>
            <a:p>
              <a:pPr algn="r"/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 </a:t>
              </a:r>
            </a:p>
            <a:p>
              <a:pPr algn="r"/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Michael Lopez-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Alegria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(USA) – President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Alexander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Alexandrov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(Russia)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John-David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Bartoe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(USA)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André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Kuipers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(Netherlands)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Sheikh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Muszaphar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(Malaysia)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Soichi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Noguchi (Japan)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Steve Oswald (USA)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Anton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Shkaplerov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(Russia)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Gerhard Thiele (Germany)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Michel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Tognini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(France)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Pavel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Vinogradov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(Russia) </a:t>
              </a:r>
              <a:b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</a:b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Yang </a:t>
              </a:r>
              <a:r>
                <a:rPr lang="en-US" sz="15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Liwei</a:t>
              </a: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</a:rPr>
                <a:t> (China)</a:t>
              </a:r>
              <a:endParaRPr lang="en-US" sz="1500" i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endParaRP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7206" y="4103"/>
            <a:ext cx="3837587" cy="6853897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0" y="3505200"/>
            <a:ext cx="12240383" cy="3364358"/>
            <a:chOff x="0" y="3505200"/>
            <a:chExt cx="12240383" cy="3364358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505200"/>
              <a:ext cx="12240383" cy="33528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614463" y="6018491"/>
              <a:ext cx="6728189" cy="851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pPr algn="ctr" defTabSz="410751" hangingPunct="0"/>
              <a:r>
                <a:rPr lang="en-US" sz="253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Helvetica Light"/>
                </a:rPr>
                <a:t>ASE2018  | Minsk - Belarus | BELEXPO, 10.09.2018</a:t>
              </a:r>
            </a:p>
            <a:p>
              <a:pPr algn="ctr" defTabSz="410751" hangingPunct="0"/>
              <a:r>
                <a:rPr lang="en-US" sz="253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Helvetica Light"/>
                </a:rPr>
                <a:t>82 flyers</a:t>
              </a:r>
              <a:endParaRPr lang="ru-RU" sz="253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Helvetica Light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003" y="870215"/>
            <a:ext cx="4419600" cy="292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947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0"/>
            <a:ext cx="134911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899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372600" y="6096000"/>
            <a:ext cx="2057400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F:\_fromAlex\!_Trips&amp;Projects\prj_PROJECTS\prj219_HORIZON2020\_Space_NCP\2018.02.19-22_H2020Week&amp;NCPMeeting-2018\logo3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352" y="6028352"/>
            <a:ext cx="2539680" cy="67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3298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ÑÐ¾ SPACE EventSpace.BY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8012" y="-481686"/>
            <a:ext cx="13169612" cy="74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02908" y="4396284"/>
            <a:ext cx="2662525" cy="461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410751" hangingPunct="0"/>
            <a:r>
              <a:rPr lang="en-US" sz="2531" dirty="0">
                <a:solidFill>
                  <a:schemeClr val="bg1"/>
                </a:solidFill>
                <a:sym typeface="Helvetica Light"/>
              </a:rPr>
              <a:t>12 September </a:t>
            </a:r>
            <a:r>
              <a:rPr lang="en-US" sz="2531" dirty="0" smtClean="0">
                <a:solidFill>
                  <a:schemeClr val="bg1"/>
                </a:solidFill>
                <a:sym typeface="Helvetica Light"/>
              </a:rPr>
              <a:t>2018</a:t>
            </a:r>
            <a:endParaRPr lang="ru-RU" sz="2531" dirty="0">
              <a:solidFill>
                <a:schemeClr val="bg1"/>
              </a:solidFill>
              <a:sym typeface="Helvetica Light"/>
            </a:endParaRPr>
          </a:p>
        </p:txBody>
      </p:sp>
      <p:sp>
        <p:nvSpPr>
          <p:cNvPr id="4" name="AutoShape 6" descr="ÐÐ°ÑÑÐ¸Ð½ÐºÐ¸ Ð¿Ð¾ Ð·Ð°Ð¿ÑÐ¾ÑÑ dronex"/>
          <p:cNvSpPr>
            <a:spLocks noChangeAspect="1" noChangeArrowheads="1"/>
          </p:cNvSpPr>
          <p:nvPr/>
        </p:nvSpPr>
        <p:spPr bwMode="auto">
          <a:xfrm>
            <a:off x="1633388" y="-101575"/>
            <a:ext cx="214313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/>
          <a:p>
            <a:endParaRPr lang="ru-RU" sz="1266"/>
          </a:p>
        </p:txBody>
      </p:sp>
      <p:sp>
        <p:nvSpPr>
          <p:cNvPr id="5" name="AutoShape 8" descr="ÐÐ°ÑÑÐ¸Ð½ÐºÐ¸ Ð¿Ð¾ Ð·Ð°Ð¿ÑÐ¾ÑÑ dronex"/>
          <p:cNvSpPr>
            <a:spLocks noChangeAspect="1" noChangeArrowheads="1"/>
          </p:cNvSpPr>
          <p:nvPr/>
        </p:nvSpPr>
        <p:spPr bwMode="auto">
          <a:xfrm>
            <a:off x="1740545" y="5581"/>
            <a:ext cx="214313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/>
          <a:p>
            <a:endParaRPr lang="ru-RU" sz="1266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691888"/>
            <a:ext cx="12192000" cy="1151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1" y="5738402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90071" y="5869850"/>
            <a:ext cx="1424213" cy="82604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" name="Группа 14"/>
          <p:cNvGrpSpPr/>
          <p:nvPr/>
        </p:nvGrpSpPr>
        <p:grpSpPr>
          <a:xfrm>
            <a:off x="2205184" y="5836917"/>
            <a:ext cx="864020" cy="937501"/>
            <a:chOff x="1847701" y="5824716"/>
            <a:chExt cx="864020" cy="937501"/>
          </a:xfrm>
        </p:grpSpPr>
        <p:pic>
          <p:nvPicPr>
            <p:cNvPr id="1035" name="Picture 11" descr="F:\_fromAlex\!_Trips&amp;Projects\prj_PROJECTS\prj219_HORIZON2020\_Space_NCP\_LandingPage\H2020_glob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888" y="6070760"/>
              <a:ext cx="471646" cy="471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1847701" y="5824716"/>
              <a:ext cx="864020" cy="93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Space NCP</a:t>
              </a: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 e l a r u s</a:t>
              </a:r>
              <a:endParaRPr lang="ru-RU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Light"/>
              </a:endParaRPr>
            </a:p>
          </p:txBody>
        </p:sp>
      </p:grpSp>
      <p:pic>
        <p:nvPicPr>
          <p:cNvPr id="24" name="Picture 6" descr="F:\_fromAlex\!_Trips&amp;Projects\prj_PROJECTS\prj219_HORIZON2020\_Space_NCP\2018.02.19-22_H2020Week&amp;NCPMeeting-2018\logo3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026" y="5968570"/>
            <a:ext cx="2539680" cy="67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6572" y="5766196"/>
            <a:ext cx="1081150" cy="110517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4624" y="5836197"/>
            <a:ext cx="915127" cy="9205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4000" y="6035187"/>
            <a:ext cx="1238423" cy="4953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15600" y="6096000"/>
            <a:ext cx="1535637" cy="41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972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8686800" y="5334000"/>
            <a:ext cx="3517232" cy="1371600"/>
            <a:chOff x="8686800" y="5334000"/>
            <a:chExt cx="3517232" cy="137160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1" y="5738402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205184" y="5836917"/>
            <a:ext cx="864020" cy="937501"/>
            <a:chOff x="1847701" y="5824716"/>
            <a:chExt cx="864020" cy="937501"/>
          </a:xfrm>
        </p:grpSpPr>
        <p:pic>
          <p:nvPicPr>
            <p:cNvPr id="21" name="Picture 11" descr="F:\_fromAlex\!_Trips&amp;Projects\prj_PROJECTS\prj219_HORIZON2020\_Space_NCP\_LandingPage\H2020_glob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888" y="6070760"/>
              <a:ext cx="471646" cy="471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847701" y="5824716"/>
              <a:ext cx="864020" cy="93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Space NCP</a:t>
              </a: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 e l a r u s</a:t>
              </a:r>
              <a:endParaRPr lang="ru-RU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Light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-76200" y="685800"/>
            <a:ext cx="12359473" cy="3514725"/>
            <a:chOff x="1" y="752475"/>
            <a:chExt cx="9144000" cy="2600325"/>
          </a:xfrm>
        </p:grpSpPr>
        <p:pic>
          <p:nvPicPr>
            <p:cNvPr id="24" name="Picture 2" descr="C:\Users\Alex\Downloads\pfEb0fCEkq8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752475"/>
              <a:ext cx="4067175" cy="260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Alex\Downloads\Sk4pWIGjvP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1" y="752476"/>
              <a:ext cx="3886200" cy="2588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Alex\Downloads\329533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175" y="752475"/>
              <a:ext cx="1941203" cy="2588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object 2"/>
          <p:cNvSpPr/>
          <p:nvPr/>
        </p:nvSpPr>
        <p:spPr>
          <a:xfrm>
            <a:off x="-76200" y="0"/>
            <a:ext cx="12359473" cy="6857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029052" y="112066"/>
            <a:ext cx="32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LOCATIONS STRUCTURE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99193"/>
            <a:ext cx="1752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planetarium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9" name="object 3"/>
          <p:cNvSpPr txBox="1"/>
          <p:nvPr/>
        </p:nvSpPr>
        <p:spPr>
          <a:xfrm>
            <a:off x="171502" y="4443002"/>
            <a:ext cx="7950834" cy="13939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Location: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heart of Minsk, place</a:t>
            </a:r>
            <a:r>
              <a:rPr lang="en-US" sz="1600" spc="-5" dirty="0">
                <a:solidFill>
                  <a:srgbClr val="252525"/>
                </a:solidFill>
                <a:latin typeface="Arial"/>
                <a:cs typeface="Arial"/>
              </a:rPr>
              <a:t>d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in working (September as well) amusements’ </a:t>
            </a:r>
            <a:r>
              <a:rPr lang="en-US" sz="1600" spc="-5" dirty="0">
                <a:solidFill>
                  <a:srgbClr val="252525"/>
                </a:solidFill>
                <a:latin typeface="Arial"/>
                <a:cs typeface="Arial"/>
              </a:rPr>
              <a:t>park </a:t>
            </a:r>
            <a:endParaRPr lang="ru-RU" sz="1600" spc="-5" dirty="0" smtClean="0">
              <a:solidFill>
                <a:srgbClr val="252525"/>
              </a:solidFill>
              <a:latin typeface="Arial"/>
              <a:cs typeface="Arial"/>
            </a:endParaRP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err="1" smtClean="0">
                <a:solidFill>
                  <a:srgbClr val="252525"/>
                </a:solidFill>
                <a:latin typeface="Arial"/>
                <a:cs typeface="Arial"/>
              </a:rPr>
              <a:t>Recognizability</a:t>
            </a: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: 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well known for children, friendly atmosphere</a:t>
            </a:r>
            <a:endParaRPr lang="en-US" sz="1600" spc="-5" dirty="0">
              <a:solidFill>
                <a:srgbClr val="252525"/>
              </a:solidFill>
              <a:latin typeface="Arial"/>
              <a:cs typeface="Arial"/>
            </a:endParaRP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ru-RU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lang="en-US" sz="1600" b="1" spc="-5" dirty="0" err="1" smtClean="0">
                <a:solidFill>
                  <a:srgbClr val="252525"/>
                </a:solidFill>
                <a:latin typeface="Arial"/>
                <a:cs typeface="Arial"/>
              </a:rPr>
              <a:t>apacity</a:t>
            </a:r>
            <a:r>
              <a:rPr lang="ru-RU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: 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up to 150 </a:t>
            </a:r>
            <a:r>
              <a:rPr lang="en-US" sz="1600" spc="-5" dirty="0" err="1" smtClean="0">
                <a:solidFill>
                  <a:srgbClr val="252525"/>
                </a:solidFill>
                <a:latin typeface="Arial"/>
                <a:cs typeface="Arial"/>
              </a:rPr>
              <a:t>prs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(120 comfortable)</a:t>
            </a: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Engagement: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round a day till late evening </a:t>
            </a: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Target auditory: </a:t>
            </a:r>
            <a:r>
              <a:rPr lang="en-US" sz="1600" i="1" spc="-5" dirty="0" smtClean="0">
                <a:solidFill>
                  <a:srgbClr val="252525"/>
                </a:solidFill>
                <a:latin typeface="Arial"/>
                <a:cs typeface="Arial"/>
              </a:rPr>
              <a:t>children</a:t>
            </a:r>
            <a:endParaRPr sz="1600" dirty="0"/>
          </a:p>
        </p:txBody>
      </p:sp>
      <p:pic>
        <p:nvPicPr>
          <p:cNvPr id="30" name="Picture 4" descr="https://scontent-frx5-1.xx.fbcdn.net/v/t1.0-1/c0.0.480.480/p480x480/11057676_400729413431254_7326069610283017672_n.jpg?_nc_cat=0&amp;oh=a21f9a9b3a6b55aa8c05a89ff15c5026&amp;oe=5B2B34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480" y="4408952"/>
            <a:ext cx="1272224" cy="12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808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8686800" y="5334000"/>
            <a:ext cx="3517232" cy="1371600"/>
            <a:chOff x="8686800" y="5334000"/>
            <a:chExt cx="3517232" cy="137160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8686800" y="5334000"/>
              <a:ext cx="33528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6" descr="F:\_fromAlex\!_Trips&amp;Projects\prj_PROJECTS\prj219_HORIZON2020\_Space_NCP\2018.02.19-22_H2020Week&amp;NCPMeeting-2018\logo3-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4352" y="6028352"/>
              <a:ext cx="2539680" cy="67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2" descr="F:\_fromAlex\!_Trips&amp;Projects\prj_PROJECTS\prj219_HORIZON2020\_Space_NCP\bySpace\BySpace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1" y="5738402"/>
            <a:ext cx="1741595" cy="9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205184" y="5836917"/>
            <a:ext cx="864020" cy="937501"/>
            <a:chOff x="1847701" y="5824716"/>
            <a:chExt cx="864020" cy="937501"/>
          </a:xfrm>
        </p:grpSpPr>
        <p:pic>
          <p:nvPicPr>
            <p:cNvPr id="21" name="Picture 11" descr="F:\_fromAlex\!_Trips&amp;Projects\prj_PROJECTS\prj219_HORIZON2020\_Space_NCP\_LandingPage\H2020_glob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888" y="6070760"/>
              <a:ext cx="471646" cy="471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847701" y="5824716"/>
              <a:ext cx="864020" cy="93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Space NCP</a:t>
              </a: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endParaRPr lang="en-US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 defTabSz="410751" hangingPunct="0"/>
              <a:r>
                <a:rPr lang="en-US" sz="1406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 e l a r u s</a:t>
              </a:r>
              <a:endParaRPr lang="ru-RU" sz="1406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Light"/>
              </a:endParaRPr>
            </a:p>
          </p:txBody>
        </p:sp>
      </p:grpSp>
      <p:sp>
        <p:nvSpPr>
          <p:cNvPr id="27" name="object 2"/>
          <p:cNvSpPr/>
          <p:nvPr/>
        </p:nvSpPr>
        <p:spPr>
          <a:xfrm>
            <a:off x="-76200" y="0"/>
            <a:ext cx="12359473" cy="8067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029052" y="112066"/>
            <a:ext cx="32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LOCATIONS STRUCTURE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9" name="object 3"/>
          <p:cNvSpPr txBox="1"/>
          <p:nvPr/>
        </p:nvSpPr>
        <p:spPr>
          <a:xfrm>
            <a:off x="171502" y="4443002"/>
            <a:ext cx="11715698" cy="13939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Location: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center of Minsk, close to “President Hotel” (official host partner)</a:t>
            </a:r>
            <a:endParaRPr lang="ru-RU" sz="1600" spc="-5" dirty="0" smtClean="0">
              <a:solidFill>
                <a:srgbClr val="252525"/>
              </a:solidFill>
              <a:latin typeface="Arial"/>
              <a:cs typeface="Arial"/>
            </a:endParaRP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err="1" smtClean="0">
                <a:solidFill>
                  <a:srgbClr val="252525"/>
                </a:solidFill>
                <a:latin typeface="Arial"/>
                <a:cs typeface="Arial"/>
              </a:rPr>
              <a:t>Recognizability</a:t>
            </a: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: 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well known for BY Communities</a:t>
            </a: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ru-RU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lang="en-US" sz="1600" b="1" spc="-5" dirty="0" err="1" smtClean="0">
                <a:solidFill>
                  <a:srgbClr val="252525"/>
                </a:solidFill>
                <a:latin typeface="Arial"/>
                <a:cs typeface="Arial"/>
              </a:rPr>
              <a:t>apacity</a:t>
            </a:r>
            <a:r>
              <a:rPr lang="ru-RU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: 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up to 350 </a:t>
            </a:r>
            <a:r>
              <a:rPr lang="en-US" sz="1600" spc="-5" dirty="0" err="1" smtClean="0">
                <a:solidFill>
                  <a:srgbClr val="252525"/>
                </a:solidFill>
                <a:latin typeface="Arial"/>
                <a:cs typeface="Arial"/>
              </a:rPr>
              <a:t>prsn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(300 comfortable)</a:t>
            </a: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Engagement:</a:t>
            </a:r>
            <a:r>
              <a:rPr lang="en-US" sz="1600" spc="-5" dirty="0" smtClean="0">
                <a:solidFill>
                  <a:srgbClr val="252525"/>
                </a:solidFill>
                <a:latin typeface="Arial"/>
                <a:cs typeface="Arial"/>
              </a:rPr>
              <a:t> full day till late evening </a:t>
            </a: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r>
              <a:rPr lang="en-US" sz="1600" b="1" spc="-5" dirty="0" smtClean="0">
                <a:solidFill>
                  <a:srgbClr val="252525"/>
                </a:solidFill>
                <a:latin typeface="Arial"/>
                <a:cs typeface="Arial"/>
              </a:rPr>
              <a:t>Target </a:t>
            </a:r>
            <a:r>
              <a:rPr lang="en-US" sz="1600" b="1" spc="-5" dirty="0">
                <a:solidFill>
                  <a:srgbClr val="252525"/>
                </a:solidFill>
                <a:latin typeface="Arial"/>
                <a:cs typeface="Arial"/>
              </a:rPr>
              <a:t>auditory: </a:t>
            </a:r>
            <a:r>
              <a:rPr lang="en-US" sz="1600" spc="-5" dirty="0">
                <a:solidFill>
                  <a:srgbClr val="252525"/>
                </a:solidFill>
                <a:latin typeface="Arial"/>
                <a:cs typeface="Arial"/>
              </a:rPr>
              <a:t>engineers, developers, students interested in ICT, GIS &amp; space technologies and other “inspired by space”</a:t>
            </a:r>
          </a:p>
          <a:p>
            <a:pPr marL="193675" indent="-181610">
              <a:lnSpc>
                <a:spcPct val="100000"/>
              </a:lnSpc>
              <a:buClr>
                <a:srgbClr val="F48E3A"/>
              </a:buClr>
              <a:buFont typeface="Arial"/>
              <a:buChar char="•"/>
              <a:tabLst>
                <a:tab pos="193675" algn="l"/>
              </a:tabLst>
            </a:pPr>
            <a:endParaRPr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796995"/>
            <a:ext cx="12192000" cy="3548236"/>
          </a:xfrm>
          <a:prstGeom prst="rect">
            <a:avLst/>
          </a:prstGeom>
        </p:spPr>
      </p:pic>
      <p:pic>
        <p:nvPicPr>
          <p:cNvPr id="2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87031" y="112067"/>
            <a:ext cx="1060769" cy="592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46094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</TotalTime>
  <Words>528</Words>
  <Application>Microsoft Office PowerPoint</Application>
  <PresentationFormat>Широкоэкранный</PresentationFormat>
  <Paragraphs>86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Calibri</vt:lpstr>
      <vt:lpstr>Helvetica Light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Commission</dc:creator>
  <cp:lastModifiedBy>Belotserkovsky Alexei</cp:lastModifiedBy>
  <cp:revision>71</cp:revision>
  <dcterms:created xsi:type="dcterms:W3CDTF">2018-02-19T12:29:14Z</dcterms:created>
  <dcterms:modified xsi:type="dcterms:W3CDTF">2019-02-04T01:42:52Z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2017-12-20T00:00:00Z</vt:filetime>
  </property>
  <property fmtid="{D5CDD505-2E9C-101B-9397-08002B2CF9AE}" pid="3" name="LastSaved">
    <vt:filetime>2018-02-19T00:00:00Z</vt:filetime>
  </property>
</Properties>
</file>