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63" r:id="rId4"/>
    <p:sldId id="275" r:id="rId5"/>
    <p:sldId id="273" r:id="rId6"/>
    <p:sldId id="272" r:id="rId7"/>
    <p:sldId id="274" r:id="rId8"/>
    <p:sldId id="266" r:id="rId9"/>
    <p:sldId id="265" r:id="rId10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6" autoAdjust="0"/>
    <p:restoredTop sz="94719"/>
  </p:normalViewPr>
  <p:slideViewPr>
    <p:cSldViewPr snapToGrid="0" snapToObjects="1">
      <p:cViewPr varScale="1">
        <p:scale>
          <a:sx n="118" d="100"/>
          <a:sy n="118" d="100"/>
        </p:scale>
        <p:origin x="1040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08B83C0-A15F-C54F-938C-05C9F2A432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2F0065-1FDC-BE43-9F61-2F39CACBBD7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EDEE68-2B34-334E-A990-E9B9034848A8}" type="datetimeFigureOut">
              <a:rPr lang="en-US"/>
              <a:pPr>
                <a:defRPr/>
              </a:pPr>
              <a:t>2/1/2019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BC3DC9-24A9-2F4D-B031-EAAED0EB501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D4643B-A9A1-5845-91A7-D79E6F59A2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21E9A5-D9E9-F641-87FB-62BE754A8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DF73C4E-0C36-8743-9660-FF38CE8E19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86145A-8E73-4641-B5BF-68C1B260A90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2FF44BE-1638-6446-91F1-20C20DEF89B0}" type="datetimeFigureOut">
              <a:rPr lang="en-US"/>
              <a:pPr>
                <a:defRPr/>
              </a:pPr>
              <a:t>2/1/2019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BE88E17-81BA-6B46-A266-8626101441B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ABC5E58-4BEF-6A41-9979-82BA18E29E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228729-19B1-834B-98AE-4D1C84F4BA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18894A-32E3-DB44-9CA7-4D6239859E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8D7F76-8C82-DA46-B840-CF50435D5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A71ECB-05CB-7049-8FEA-90625DD2F8A2}"/>
              </a:ext>
            </a:extLst>
          </p:cNvPr>
          <p:cNvSpPr/>
          <p:nvPr userDrawn="1"/>
        </p:nvSpPr>
        <p:spPr>
          <a:xfrm>
            <a:off x="0" y="6194453"/>
            <a:ext cx="9150440" cy="6635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600" y="1825493"/>
            <a:ext cx="8277679" cy="486138"/>
          </a:xfrm>
        </p:spPr>
        <p:txBody>
          <a:bodyPr>
            <a:noAutofit/>
          </a:bodyPr>
          <a:lstStyle>
            <a:lvl1pPr>
              <a:defRPr sz="2500" b="1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9980A8-C93D-C346-88B5-8637E742B7F5}"/>
              </a:ext>
            </a:extLst>
          </p:cNvPr>
          <p:cNvSpPr/>
          <p:nvPr userDrawn="1"/>
        </p:nvSpPr>
        <p:spPr>
          <a:xfrm>
            <a:off x="0" y="0"/>
            <a:ext cx="9135070" cy="12138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A25DB4-EBCE-7E44-AEA2-6F093EFF10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50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55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08EA95E-8EDB-D04F-954D-AD88F7209E4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275" y="0"/>
            <a:ext cx="87026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PT" dirty="0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93979AF-9122-034F-A72E-45991321C37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68275" y="1071563"/>
            <a:ext cx="8702675" cy="50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PT"/>
              <a:t>Edit Master text styles</a:t>
            </a:r>
          </a:p>
          <a:p>
            <a:pPr lvl="1"/>
            <a:r>
              <a:rPr lang="en-US" altLang="pt-PT"/>
              <a:t>Second level</a:t>
            </a:r>
          </a:p>
          <a:p>
            <a:pPr lvl="2"/>
            <a:r>
              <a:rPr lang="en-US" altLang="pt-PT"/>
              <a:t>Third level</a:t>
            </a:r>
          </a:p>
          <a:p>
            <a:pPr lvl="3"/>
            <a:r>
              <a:rPr lang="en-US" altLang="pt-PT"/>
              <a:t>Fourth level</a:t>
            </a:r>
          </a:p>
          <a:p>
            <a:pPr lvl="4"/>
            <a:r>
              <a:rPr lang="en-US" altLang="pt-PT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b="1" kern="1200">
          <a:solidFill>
            <a:schemeClr val="tx1"/>
          </a:solidFill>
          <a:latin typeface="Calibri"/>
          <a:ea typeface="Calibri" charset="0"/>
          <a:cs typeface="Calibri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006F5E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006F5E"/>
        </a:buClr>
        <a:buFont typeface="Arial" panose="020B0604020202020204" pitchFamily="34" charset="0"/>
        <a:buChar char="–"/>
        <a:defRPr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6F5E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6F5E"/>
        </a:buClr>
        <a:buFont typeface="Arial" panose="020B0604020202020204" pitchFamily="34" charset="0"/>
        <a:buChar char="–"/>
        <a:defRPr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6F5E"/>
        </a:buClr>
        <a:buFont typeface="Arial" panose="020B0604020202020204" pitchFamily="34" charset="0"/>
        <a:buChar char="»"/>
        <a:defRPr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D1C6-FFEB-3D4C-AE54-7CBAC0D354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825625"/>
            <a:ext cx="8277225" cy="485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/>
            </a:r>
            <a:br>
              <a:rPr lang="en-US" dirty="0" smtClean="0">
                <a:ea typeface="+mj-ea"/>
              </a:rPr>
            </a:br>
            <a:r>
              <a:rPr lang="en-US" dirty="0">
                <a:ea typeface="+mj-ea"/>
              </a:rPr>
              <a:t/>
            </a:r>
            <a:br>
              <a:rPr lang="en-US" dirty="0">
                <a:ea typeface="+mj-ea"/>
              </a:rPr>
            </a:br>
            <a:r>
              <a:rPr lang="en-US" dirty="0">
                <a:ea typeface="+mj-ea"/>
              </a:rPr>
              <a:t>U</a:t>
            </a:r>
            <a:r>
              <a:rPr lang="en-US" dirty="0" smtClean="0">
                <a:ea typeface="+mj-ea"/>
              </a:rPr>
              <a:t>pdate </a:t>
            </a:r>
            <a:r>
              <a:rPr lang="en-US" dirty="0">
                <a:ea typeface="+mj-ea"/>
              </a:rPr>
              <a:t>on cloud adoption </a:t>
            </a:r>
            <a:r>
              <a:rPr lang="en-US" dirty="0" smtClean="0">
                <a:ea typeface="+mj-ea"/>
              </a:rPr>
              <a:t/>
            </a:r>
            <a:br>
              <a:rPr lang="en-US" dirty="0" smtClean="0">
                <a:ea typeface="+mj-ea"/>
              </a:rPr>
            </a:br>
            <a:r>
              <a:rPr lang="en-US" dirty="0" smtClean="0">
                <a:ea typeface="+mj-ea"/>
              </a:rPr>
              <a:t>Marketing </a:t>
            </a:r>
            <a:r>
              <a:rPr lang="en-US" dirty="0">
                <a:ea typeface="+mj-ea"/>
              </a:rPr>
              <a:t>&amp; </a:t>
            </a:r>
            <a:r>
              <a:rPr lang="en-US" dirty="0" err="1" smtClean="0">
                <a:ea typeface="+mj-ea"/>
              </a:rPr>
              <a:t>Comms</a:t>
            </a:r>
            <a:r>
              <a:rPr lang="en-US" dirty="0" smtClean="0">
                <a:ea typeface="+mj-ea"/>
              </a:rPr>
              <a:t> </a:t>
            </a:r>
            <a:r>
              <a:rPr lang="en-US" dirty="0">
                <a:ea typeface="+mj-ea"/>
              </a:rPr>
              <a:t>aspects</a:t>
            </a:r>
            <a:br>
              <a:rPr lang="en-US" dirty="0">
                <a:ea typeface="+mj-ea"/>
              </a:rPr>
            </a:br>
            <a:endParaRPr lang="en-US" dirty="0">
              <a:ea typeface="+mj-ea"/>
            </a:endParaRPr>
          </a:p>
        </p:txBody>
      </p:sp>
      <p:sp>
        <p:nvSpPr>
          <p:cNvPr id="15363" name="TextBox 5">
            <a:extLst>
              <a:ext uri="{FF2B5EF4-FFF2-40B4-BE49-F238E27FC236}">
                <a16:creationId xmlns:a16="http://schemas.microsoft.com/office/drawing/2014/main" id="{5D8EB7D2-9F04-474F-B9A8-B20F68BB7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773" y="4246497"/>
            <a:ext cx="8277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6F5E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F5E"/>
              </a:buClr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6F5E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06F5E"/>
              </a:buClr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6F5E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pt-PT" b="1" dirty="0" smtClean="0"/>
              <a:t>Salomé Branco                     </a:t>
            </a:r>
            <a:r>
              <a:rPr lang="en-US" altLang="pt-PT" u="sng" dirty="0" smtClean="0"/>
              <a:t>salome@fccn.pt</a:t>
            </a:r>
            <a:endParaRPr lang="en-US" altLang="pt-PT" u="sng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pt-PT" dirty="0" smtClean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pt-PT" dirty="0" smtClean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pt-PT" b="1" dirty="0" smtClean="0"/>
              <a:t>SIG-</a:t>
            </a:r>
            <a:r>
              <a:rPr lang="en-US" altLang="pt-PT" b="1" dirty="0" err="1" smtClean="0"/>
              <a:t>Marcomms</a:t>
            </a:r>
            <a:r>
              <a:rPr lang="en-US" altLang="pt-PT" b="1" dirty="0" smtClean="0"/>
              <a:t> </a:t>
            </a:r>
            <a:r>
              <a:rPr lang="en-US" altLang="pt-PT" b="1" dirty="0"/>
              <a:t>spring meeting - 4-6 February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D85416F6-F2CF-6C4A-AE01-538AE4930B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r>
              <a:rPr lang="pt-PT" altLang="pt-PT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Agenda</a:t>
            </a:r>
            <a:endParaRPr lang="pt-PT" altLang="pt-P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322CB7E7-D2E4-FA41-AE1C-520F9DE4A41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8275" y="1071563"/>
            <a:ext cx="8702675" cy="5054600"/>
          </a:xfrm>
        </p:spPr>
        <p:txBody>
          <a:bodyPr/>
          <a:lstStyle/>
          <a:p>
            <a:pPr marL="0" indent="0">
              <a:buNone/>
            </a:pPr>
            <a:endParaRPr lang="pt-PT" dirty="0"/>
          </a:p>
          <a:p>
            <a:endParaRPr lang="pt-PT" b="1" dirty="0" smtClean="0"/>
          </a:p>
          <a:p>
            <a:endParaRPr lang="pt-PT" b="1" dirty="0" smtClean="0"/>
          </a:p>
          <a:p>
            <a:r>
              <a:rPr lang="en-US" b="1" dirty="0" smtClean="0"/>
              <a:t>How to engage the Community?</a:t>
            </a:r>
          </a:p>
          <a:p>
            <a:endParaRPr lang="en-US" b="1" dirty="0"/>
          </a:p>
          <a:p>
            <a:r>
              <a:rPr lang="en-US" b="1" dirty="0" smtClean="0"/>
              <a:t>The Problems ….……..</a:t>
            </a:r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r>
              <a:rPr lang="en-US" dirty="0" smtClean="0"/>
              <a:t>How to engage the community?</a:t>
            </a:r>
            <a:endParaRPr lang="en-US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8274" y="1071817"/>
            <a:ext cx="8702675" cy="5054600"/>
          </a:xfrm>
        </p:spPr>
        <p:txBody>
          <a:bodyPr/>
          <a:lstStyle/>
          <a:p>
            <a:pPr lvl="0"/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Create use cases: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Fund Pilot Institutions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Parameterization </a:t>
            </a:r>
            <a:r>
              <a:rPr lang="en-US" dirty="0"/>
              <a:t>on </a:t>
            </a:r>
            <a:r>
              <a:rPr lang="en-US" dirty="0" err="1"/>
              <a:t>Géant</a:t>
            </a:r>
            <a:r>
              <a:rPr lang="en-US" dirty="0"/>
              <a:t> CAMS platform </a:t>
            </a:r>
            <a:r>
              <a:rPr lang="en-US" dirty="0" smtClean="0"/>
              <a:t>giving  </a:t>
            </a:r>
            <a:r>
              <a:rPr lang="en-US" dirty="0"/>
              <a:t>5 pilot entities access to the Service Catalog and to the Contractual Repositories;</a:t>
            </a:r>
          </a:p>
          <a:p>
            <a:pPr marL="457200" lvl="1" indent="0">
              <a:buNone/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AutoShape 4" descr="blob:https://web.whatsapp.com/9600738b-4c33-4d71-b575-977c11911be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r>
              <a:rPr lang="en-US" dirty="0" smtClean="0"/>
              <a:t>How to engage the community?</a:t>
            </a:r>
            <a:endParaRPr lang="en-US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8274" y="1071817"/>
            <a:ext cx="8702675" cy="5054600"/>
          </a:xfrm>
        </p:spPr>
        <p:txBody>
          <a:bodyPr/>
          <a:lstStyle/>
          <a:p>
            <a:pPr lvl="0"/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Webinars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with different contents: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GEANT cloud team: presentation of the Framework Agreement;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Microsoft team: presentation of the Microsoft offer in the Framework Agreement;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OIP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team: presentation of the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OIP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offer in the Framework Agreement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0">
              <a:buNone/>
              <a:tabLst>
                <a:tab pos="625475" algn="l"/>
              </a:tabLst>
            </a:pPr>
            <a:endParaRPr lang="pt-PT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69" y="4787868"/>
            <a:ext cx="2712839" cy="152118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1" b="1"/>
          <a:stretch/>
        </p:blipFill>
        <p:spPr>
          <a:xfrm>
            <a:off x="972305" y="2583652"/>
            <a:ext cx="2440165" cy="195154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AutoShape 4" descr="blob:https://web.whatsapp.com/9600738b-4c33-4d71-b575-977c11911be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544" y="2568451"/>
            <a:ext cx="2959223" cy="22194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40A2078C-3DAB-4F67-9DDA-729AB8A49BAE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688" y="4282534"/>
            <a:ext cx="2985738" cy="1843883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6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562" y="3599117"/>
            <a:ext cx="3162559" cy="210837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r>
              <a:rPr lang="en-US" dirty="0" smtClean="0"/>
              <a:t>How to engage the community?</a:t>
            </a:r>
            <a:endParaRPr lang="en-US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8274" y="1071817"/>
            <a:ext cx="8702675" cy="5054600"/>
          </a:xfrm>
        </p:spPr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Events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2017 FCCN´s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annual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event: Presentation from Maria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Ristkok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 a plenary session with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300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attendees; 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Science 2017: Presentation and leaflets distributed on FCCN´s stand, Portuguese event with more than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1.500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participants;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2018 FCCN´s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annual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event: Parallel session, with use cases (INCD, UTAD,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Uévora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legal issues bringing together Portuguese law and AQ GEANT;</a:t>
            </a:r>
          </a:p>
          <a:p>
            <a:pPr lvl="0"/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0">
              <a:buNone/>
              <a:tabLst>
                <a:tab pos="625475" algn="l"/>
              </a:tabLst>
            </a:pPr>
            <a:endParaRPr lang="pt-PT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041" y="4964353"/>
            <a:ext cx="2560310" cy="143973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202" y="3599117"/>
            <a:ext cx="1794603" cy="238897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9064"/>
          <a:stretch/>
        </p:blipFill>
        <p:spPr>
          <a:xfrm>
            <a:off x="6251886" y="3599117"/>
            <a:ext cx="2751144" cy="169585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455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4505" y="1643895"/>
            <a:ext cx="2298438" cy="129433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000" y="1432860"/>
            <a:ext cx="2377451" cy="43325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r>
              <a:rPr lang="en-US" dirty="0" smtClean="0"/>
              <a:t>How to engage the community?</a:t>
            </a:r>
            <a:endParaRPr lang="en-US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8274" y="1071817"/>
            <a:ext cx="8702675" cy="5054600"/>
          </a:xfrm>
        </p:spPr>
        <p:txBody>
          <a:bodyPr/>
          <a:lstStyle/>
          <a:p>
            <a:pPr lvl="0"/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Adding </a:t>
            </a:r>
            <a:r>
              <a:rPr lang="en-US" b="1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Géant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cloud in the portfolio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Website;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Booklet;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Presentations.</a:t>
            </a:r>
          </a:p>
          <a:p>
            <a:pPr lvl="1"/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9510" y="2213466"/>
            <a:ext cx="2282753" cy="128016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158" y="2833613"/>
            <a:ext cx="1698842" cy="229678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6536" y="3204463"/>
            <a:ext cx="1685426" cy="228339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469" y="5001250"/>
            <a:ext cx="909273" cy="148621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29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504" y="819150"/>
            <a:ext cx="2377451" cy="43325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r>
              <a:rPr lang="en-US" dirty="0" smtClean="0"/>
              <a:t>How to engage the community?</a:t>
            </a:r>
            <a:endParaRPr lang="en-US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8274" y="1071817"/>
            <a:ext cx="8702675" cy="505460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Digital Marketing: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Facebook</a:t>
            </a:r>
          </a:p>
          <a:p>
            <a:pPr lvl="1"/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Linkedin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eNewsletter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Email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425" y="3538018"/>
            <a:ext cx="2529611" cy="207995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0639" y="2889526"/>
            <a:ext cx="2048932" cy="198844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271" y="2794913"/>
            <a:ext cx="909273" cy="148621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931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err="1" smtClean="0"/>
              <a:t>Problems</a:t>
            </a:r>
            <a:r>
              <a:rPr lang="pt-PT" dirty="0" smtClean="0"/>
              <a:t> </a:t>
            </a:r>
            <a:r>
              <a:rPr lang="pt-PT" dirty="0"/>
              <a:t/>
            </a:r>
            <a:br>
              <a:rPr lang="pt-PT" dirty="0"/>
            </a:br>
            <a:endParaRPr lang="pt-PT" altLang="pt-P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8275" y="1071563"/>
            <a:ext cx="8702675" cy="5054600"/>
          </a:xfrm>
        </p:spPr>
        <p:txBody>
          <a:bodyPr/>
          <a:lstStyle/>
          <a:p>
            <a:r>
              <a:rPr lang="en-US" dirty="0" smtClean="0"/>
              <a:t>Legal/administrative 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Contract drawn </a:t>
            </a:r>
            <a:r>
              <a:rPr lang="en-US" dirty="0"/>
              <a:t>up in </a:t>
            </a:r>
            <a:r>
              <a:rPr lang="en-US" dirty="0" err="1" smtClean="0"/>
              <a:t>english</a:t>
            </a:r>
            <a:r>
              <a:rPr lang="en-US" dirty="0" smtClean="0"/>
              <a:t> language;</a:t>
            </a:r>
          </a:p>
          <a:p>
            <a:pPr lvl="1"/>
            <a:r>
              <a:rPr lang="en-US" dirty="0" smtClean="0"/>
              <a:t>National </a:t>
            </a:r>
            <a:r>
              <a:rPr lang="en-US" dirty="0"/>
              <a:t>framework agreements; </a:t>
            </a:r>
            <a:endParaRPr lang="en-US" dirty="0" smtClean="0"/>
          </a:p>
          <a:p>
            <a:pPr lvl="1"/>
            <a:r>
              <a:rPr lang="en-US" dirty="0" smtClean="0"/>
              <a:t>Lack </a:t>
            </a:r>
            <a:r>
              <a:rPr lang="en-US" dirty="0"/>
              <a:t>of knowledge </a:t>
            </a:r>
            <a:r>
              <a:rPr lang="en-US" dirty="0" smtClean="0"/>
              <a:t>of </a:t>
            </a:r>
            <a:r>
              <a:rPr lang="en-US" dirty="0"/>
              <a:t>the Procurement directive- </a:t>
            </a:r>
            <a:r>
              <a:rPr lang="en-US" dirty="0" smtClean="0"/>
              <a:t>2014-24-EU;</a:t>
            </a:r>
          </a:p>
          <a:p>
            <a:pPr lvl="1"/>
            <a:r>
              <a:rPr lang="en-US" dirty="0" smtClean="0"/>
              <a:t>Internal procedures regarding public procurement;</a:t>
            </a:r>
          </a:p>
          <a:p>
            <a:pPr lvl="1"/>
            <a:r>
              <a:rPr lang="en-US" dirty="0" smtClean="0"/>
              <a:t>Some suppliers are having problems paying the fee to the NREN;</a:t>
            </a:r>
          </a:p>
          <a:p>
            <a:pPr lvl="1"/>
            <a:r>
              <a:rPr lang="en-US" dirty="0"/>
              <a:t>Lack of communication between suppliers/entities and NREN;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>
              <a:solidFill>
                <a:srgbClr val="92D050"/>
              </a:solidFill>
            </a:endParaRPr>
          </a:p>
          <a:p>
            <a:r>
              <a:rPr lang="en-US" dirty="0" smtClean="0"/>
              <a:t>Technical</a:t>
            </a:r>
          </a:p>
          <a:p>
            <a:pPr lvl="1"/>
            <a:r>
              <a:rPr lang="en-US" dirty="0" smtClean="0"/>
              <a:t>Some IES </a:t>
            </a:r>
            <a:r>
              <a:rPr lang="en-US" dirty="0"/>
              <a:t>did not have access to the Service Catalog and </a:t>
            </a:r>
            <a:r>
              <a:rPr lang="en-US" dirty="0" smtClean="0"/>
              <a:t>Contractual Repositories (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problem was overcome with the integration of these </a:t>
            </a:r>
            <a:r>
              <a:rPr lang="en-US" dirty="0" smtClean="0"/>
              <a:t>IES </a:t>
            </a:r>
            <a:r>
              <a:rPr lang="en-US" dirty="0"/>
              <a:t>in </a:t>
            </a:r>
            <a:r>
              <a:rPr lang="en-US" dirty="0" err="1" smtClean="0"/>
              <a:t>EduGain</a:t>
            </a:r>
            <a:r>
              <a:rPr lang="en-US" dirty="0" smtClean="0"/>
              <a:t>);</a:t>
            </a:r>
          </a:p>
          <a:p>
            <a:endParaRPr lang="pt-PT" altLang="pt-P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5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pt-PT" b="0" dirty="0"/>
              <a:t/>
            </a:r>
            <a:br>
              <a:rPr lang="pt-PT" b="0" dirty="0"/>
            </a:br>
            <a:endParaRPr lang="pt-PT" altLang="pt-PT" b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00302" y="1996651"/>
            <a:ext cx="4712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5400" dirty="0" smtClean="0">
                <a:solidFill>
                  <a:srgbClr val="333333"/>
                </a:solidFill>
                <a:latin typeface="+mn-lt"/>
              </a:rPr>
              <a:t>THANKS</a:t>
            </a:r>
            <a:endParaRPr lang="pt-PT" sz="5400" b="0" i="0" dirty="0">
              <a:solidFill>
                <a:srgbClr val="333333"/>
              </a:solidFill>
              <a:effectLst/>
              <a:latin typeface="+mn-lt"/>
            </a:endParaRPr>
          </a:p>
        </p:txBody>
      </p:sp>
      <p:sp>
        <p:nvSpPr>
          <p:cNvPr id="3" name="AutoShape 2" descr="Image result for questi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523" y="3320787"/>
            <a:ext cx="3490352" cy="195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43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6_09_template_powerpoint_FC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17_07_11_Template_Powerpoint_FCT_4X3" id="{442A614E-6B40-A745-B4F3-0B98F08D8F54}" vid="{18F6DE84-790B-AA4C-A51E-701409A5F7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2016_09_template_powerpoint_FCT</Template>
  <TotalTime>1527</TotalTime>
  <Words>280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2016_09_template_powerpoint_FCT</vt:lpstr>
      <vt:lpstr>  Update on cloud adoption  Marketing &amp; Comms aspects </vt:lpstr>
      <vt:lpstr>Agenda</vt:lpstr>
      <vt:lpstr>How to engage the community?</vt:lpstr>
      <vt:lpstr>How to engage the community?</vt:lpstr>
      <vt:lpstr>How to engage the community?</vt:lpstr>
      <vt:lpstr>How to engage the community?</vt:lpstr>
      <vt:lpstr>How to engage the community?</vt:lpstr>
      <vt:lpstr> Problems  </vt:lpstr>
      <vt:lpstr>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da apresentação</dc:title>
  <dc:creator>Microsoft Office User</dc:creator>
  <cp:lastModifiedBy>Salomé Branco</cp:lastModifiedBy>
  <cp:revision>54</cp:revision>
  <dcterms:created xsi:type="dcterms:W3CDTF">2018-03-27T14:13:37Z</dcterms:created>
  <dcterms:modified xsi:type="dcterms:W3CDTF">2019-02-01T17:49:23Z</dcterms:modified>
</cp:coreProperties>
</file>