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6" r:id="rId8"/>
    <p:sldMasterId id="2147483648" r:id="rId9"/>
    <p:sldMasterId id="2147483652" r:id="rId10"/>
    <p:sldMasterId id="2147483662" r:id="rId11"/>
    <p:sldMasterId id="2147483693" r:id="rId12"/>
    <p:sldMasterId id="2147483698" r:id="rId13"/>
    <p:sldMasterId id="2147483665" r:id="rId14"/>
  </p:sldMasterIdLst>
  <p:notesMasterIdLst>
    <p:notesMasterId r:id="rId25"/>
  </p:notesMasterIdLst>
  <p:handoutMasterIdLst>
    <p:handoutMasterId r:id="rId26"/>
  </p:handoutMasterIdLst>
  <p:sldIdLst>
    <p:sldId id="256" r:id="rId15"/>
    <p:sldId id="289" r:id="rId16"/>
    <p:sldId id="269" r:id="rId17"/>
    <p:sldId id="290" r:id="rId18"/>
    <p:sldId id="291" r:id="rId19"/>
    <p:sldId id="297" r:id="rId20"/>
    <p:sldId id="296" r:id="rId21"/>
    <p:sldId id="293" r:id="rId22"/>
    <p:sldId id="294" r:id="rId23"/>
    <p:sldId id="298" r:id="rId24"/>
  </p:sldIdLst>
  <p:sldSz cx="9144000" cy="5143500" type="screen16x9"/>
  <p:notesSz cx="6669088" cy="9872663"/>
  <p:embeddedFontLst>
    <p:embeddedFont>
      <p:font typeface="Roboto Black" panose="020B0604020202020204" charset="0"/>
      <p:bold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orbel" panose="020B0503020204020204" pitchFamily="34" charset="0"/>
      <p:regular r:id="rId33"/>
      <p:bold r:id="rId34"/>
      <p:italic r:id="rId35"/>
      <p:boldItalic r:id="rId36"/>
    </p:embeddedFont>
    <p:embeddedFont>
      <p:font typeface="MS PGothic" panose="020B0600070205080204" pitchFamily="34" charset="-128"/>
      <p:regular r:id="rId37"/>
    </p:embeddedFont>
    <p:embeddedFont>
      <p:font typeface="Roboto Medium" panose="020B0604020202020204" charset="0"/>
      <p:regular r:id="rId38"/>
      <p:italic r:id="rId39"/>
    </p:embeddedFont>
    <p:embeddedFont>
      <p:font typeface="Roboto Light" panose="020B0604020202020204" charset="0"/>
      <p:regular r:id="rId40"/>
      <p:italic r:id="rId41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1558"/>
    <a:srgbClr val="2A4898"/>
    <a:srgbClr val="003D50"/>
    <a:srgbClr val="0D224C"/>
    <a:srgbClr val="384973"/>
    <a:srgbClr val="007FB3"/>
    <a:srgbClr val="A74977"/>
    <a:srgbClr val="F8A900"/>
    <a:srgbClr val="FED9A2"/>
    <a:srgbClr val="007D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25" autoAdjust="0"/>
    <p:restoredTop sz="74621" autoAdjust="0"/>
  </p:normalViewPr>
  <p:slideViewPr>
    <p:cSldViewPr snapToGrid="0" snapToObjects="1" showGuides="1">
      <p:cViewPr varScale="1">
        <p:scale>
          <a:sx n="93" d="100"/>
          <a:sy n="93" d="100"/>
        </p:scale>
        <p:origin x="96" y="84"/>
      </p:cViewPr>
      <p:guideLst>
        <p:guide pos="5239"/>
        <p:guide pos="2880"/>
        <p:guide orient="horz" pos="16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55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slideMaster" Target="slideMasters/slideMaster6.xml"/><Relationship Id="rId18" Type="http://schemas.openxmlformats.org/officeDocument/2006/relationships/slide" Target="slides/slide4.xml"/><Relationship Id="rId26" Type="http://schemas.openxmlformats.org/officeDocument/2006/relationships/handoutMaster" Target="handoutMasters/handoutMaster1.xml"/><Relationship Id="rId39" Type="http://schemas.openxmlformats.org/officeDocument/2006/relationships/font" Target="fonts/font1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34" Type="http://schemas.openxmlformats.org/officeDocument/2006/relationships/font" Target="fonts/font8.fntdata"/><Relationship Id="rId42" Type="http://schemas.openxmlformats.org/officeDocument/2006/relationships/presProps" Target="presProps.xml"/><Relationship Id="rId7" Type="http://schemas.openxmlformats.org/officeDocument/2006/relationships/customXml" Target="../customXml/item7.xml"/><Relationship Id="rId12" Type="http://schemas.openxmlformats.org/officeDocument/2006/relationships/slideMaster" Target="slideMasters/slideMaster5.xml"/><Relationship Id="rId17" Type="http://schemas.openxmlformats.org/officeDocument/2006/relationships/slide" Target="slides/slide3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font" Target="fonts/font3.fntdata"/><Relationship Id="rId41" Type="http://schemas.openxmlformats.org/officeDocument/2006/relationships/font" Target="fonts/font15.fntdata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Master" Target="slideMasters/slideMaster4.xml"/><Relationship Id="rId24" Type="http://schemas.openxmlformats.org/officeDocument/2006/relationships/slide" Target="slides/slide10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Master" Target="slideMasters/slideMaster3.xml"/><Relationship Id="rId19" Type="http://schemas.openxmlformats.org/officeDocument/2006/relationships/slide" Target="slides/slide5.xml"/><Relationship Id="rId31" Type="http://schemas.openxmlformats.org/officeDocument/2006/relationships/font" Target="fonts/font5.fntdata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2.xml"/><Relationship Id="rId14" Type="http://schemas.openxmlformats.org/officeDocument/2006/relationships/slideMaster" Target="slideMasters/slideMaster7.xml"/><Relationship Id="rId22" Type="http://schemas.openxmlformats.org/officeDocument/2006/relationships/slide" Target="slides/slide8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jisc365.sharepoint.com/sites/customerexperience/secintellcollab/TeamDocs/Member%20Satisfaction/2018%20-%2019/Leadership%20surveys/HE/Working/HE%20leadership%20survey%20working%20doc%20v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Roboto Black" panose="020B0604020202020204" charset="0"/>
                <a:ea typeface="Roboto Black" panose="020B0604020202020204" charset="0"/>
                <a:cs typeface="+mj-cs"/>
              </a:defRPr>
            </a:pPr>
            <a:r>
              <a:rPr lang="en-GB"/>
              <a:t>Growing depth of satisfaction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lt1">
                  <a:lumMod val="85000"/>
                </a:schemeClr>
              </a:solidFill>
              <a:latin typeface="Roboto Black" panose="020B0604020202020204" charset="0"/>
              <a:ea typeface="Roboto Black" panose="020B0604020202020204" charset="0"/>
              <a:cs typeface="+mj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Fairly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Roboto Black" panose="020B0604020202020204" charset="0"/>
                    <a:ea typeface="Roboto Black" panose="020B060402020202020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</c:v>
                </c:pt>
                <c:pt idx="1">
                  <c:v>0.56000000000000005</c:v>
                </c:pt>
                <c:pt idx="2">
                  <c:v>0.54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1F9-4109-8D5C-E5A26840A5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Very</c:v>
                </c:pt>
              </c:strCache>
            </c:strRef>
          </c:tx>
          <c:spPr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Roboto Black" panose="020B0604020202020204" charset="0"/>
                    <a:ea typeface="Roboto Black" panose="020B060402020202020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0.12</c:v>
                </c:pt>
                <c:pt idx="1">
                  <c:v>0.3</c:v>
                </c:pt>
                <c:pt idx="2">
                  <c:v>0.34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1F9-4109-8D5C-E5A26840A5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lt1">
                  <a:alpha val="40000"/>
                </a:schemeClr>
              </a:solidFill>
              <a:round/>
            </a:ln>
            <a:effectLst/>
          </c:spPr>
        </c:dropLines>
        <c:axId val="177106352"/>
        <c:axId val="177105568"/>
      </c:areaChart>
      <c:catAx>
        <c:axId val="177106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75" cap="flat" cmpd="sng" algn="ctr">
            <a:solidFill>
              <a:schemeClr val="lt1">
                <a:lumMod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all" baseline="0">
                <a:solidFill>
                  <a:schemeClr val="lt1">
                    <a:lumMod val="85000"/>
                  </a:schemeClr>
                </a:solidFill>
                <a:latin typeface="Roboto Black" panose="020B0604020202020204" charset="0"/>
                <a:ea typeface="Roboto Black" panose="020B0604020202020204" charset="0"/>
                <a:cs typeface="+mn-cs"/>
              </a:defRPr>
            </a:pPr>
            <a:endParaRPr lang="en-US"/>
          </a:p>
        </c:txPr>
        <c:crossAx val="177105568"/>
        <c:crosses val="autoZero"/>
        <c:auto val="1"/>
        <c:lblAlgn val="ctr"/>
        <c:lblOffset val="100"/>
        <c:noMultiLvlLbl val="0"/>
      </c:catAx>
      <c:valAx>
        <c:axId val="17710556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prstDash val="sysDot"/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Roboto Black" panose="020B0604020202020204" charset="0"/>
                <a:ea typeface="Roboto Black" panose="020B0604020202020204" charset="0"/>
                <a:cs typeface="+mn-cs"/>
              </a:defRPr>
            </a:pPr>
            <a:endParaRPr lang="en-US"/>
          </a:p>
        </c:txPr>
        <c:crossAx val="177106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Roboto Black" panose="020B0604020202020204" charset="0"/>
              <a:ea typeface="Roboto Black" panose="020B0604020202020204" charset="0"/>
              <a:cs typeface="+mn-cs"/>
            </a:defRPr>
          </a:pPr>
          <a:endParaRPr lang="en-US"/>
        </a:p>
      </c:txPr>
    </c:legend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9525" cap="flat" cmpd="sng" algn="ctr">
      <a:solidFill>
        <a:schemeClr val="lt1">
          <a:lumMod val="75000"/>
        </a:schemeClr>
      </a:solidFill>
      <a:round/>
    </a:ln>
    <a:effectLst/>
  </c:spPr>
  <c:txPr>
    <a:bodyPr/>
    <a:lstStyle/>
    <a:p>
      <a:pPr>
        <a:defRPr>
          <a:latin typeface="Roboto Black" panose="020B0604020202020204" charset="0"/>
          <a:ea typeface="Roboto Black" panose="020B060402020202020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Black" panose="020B0604020202020204" charset="0"/>
                <a:ea typeface="Roboto Black" panose="020B0604020202020204" charset="0"/>
                <a:cs typeface="+mn-cs"/>
              </a:defRPr>
            </a:pPr>
            <a:r>
              <a:rPr lang="en-GB" dirty="0" smtClean="0"/>
              <a:t>Detractors</a:t>
            </a:r>
            <a:r>
              <a:rPr lang="en-GB" baseline="0" dirty="0" smtClean="0"/>
              <a:t>  </a:t>
            </a:r>
            <a:r>
              <a:rPr lang="en-GB" dirty="0" smtClean="0"/>
              <a:t>Passives  Promoters </a:t>
            </a:r>
            <a:endParaRPr lang="en-GB" dirty="0"/>
          </a:p>
        </c:rich>
      </c:tx>
      <c:layout>
        <c:manualLayout>
          <c:xMode val="edge"/>
          <c:yMode val="edge"/>
          <c:x val="0.14797786135008209"/>
          <c:y val="7.01978235837323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Roboto Black" panose="020B0604020202020204" charset="0"/>
              <a:ea typeface="Roboto Black" panose="020B0604020202020204" charset="0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NPS!$A$19</c:f>
              <c:strCache>
                <c:ptCount val="1"/>
                <c:pt idx="0">
                  <c:v>Detractors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Roboto Black" panose="020B0604020202020204" charset="0"/>
                    <a:ea typeface="Roboto Black" panose="020B0604020202020204" charset="0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NPS!$B$18:$D$18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NPS!$B$19:$D$19</c:f>
              <c:numCache>
                <c:formatCode>0%</c:formatCode>
                <c:ptCount val="3"/>
                <c:pt idx="0">
                  <c:v>0.38</c:v>
                </c:pt>
                <c:pt idx="1">
                  <c:v>0.23</c:v>
                </c:pt>
                <c:pt idx="2">
                  <c:v>0.21678321678321677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16E-419C-979C-7FBAE2CF4252}"/>
            </c:ext>
          </c:extLst>
        </c:ser>
        <c:ser>
          <c:idx val="1"/>
          <c:order val="1"/>
          <c:tx>
            <c:strRef>
              <c:f>NPS!$A$20</c:f>
              <c:strCache>
                <c:ptCount val="1"/>
                <c:pt idx="0">
                  <c:v>Passives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Roboto Black" panose="020B0604020202020204" charset="0"/>
                    <a:ea typeface="Roboto Black" panose="020B0604020202020204" charset="0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NPS!$B$18:$D$18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NPS!$B$20:$D$20</c:f>
              <c:numCache>
                <c:formatCode>0%</c:formatCode>
                <c:ptCount val="3"/>
                <c:pt idx="0">
                  <c:v>0.39</c:v>
                </c:pt>
                <c:pt idx="1">
                  <c:v>0.49</c:v>
                </c:pt>
                <c:pt idx="2">
                  <c:v>0.46153846153846156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16E-419C-979C-7FBAE2CF4252}"/>
            </c:ext>
          </c:extLst>
        </c:ser>
        <c:ser>
          <c:idx val="2"/>
          <c:order val="2"/>
          <c:tx>
            <c:strRef>
              <c:f>NPS!$A$21</c:f>
              <c:strCache>
                <c:ptCount val="1"/>
                <c:pt idx="0">
                  <c:v>Promoters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Roboto Black" panose="020B0604020202020204" charset="0"/>
                    <a:ea typeface="Roboto Black" panose="020B0604020202020204" charset="0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NPS!$B$18:$D$18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NPS!$B$21:$D$21</c:f>
              <c:numCache>
                <c:formatCode>0%</c:formatCode>
                <c:ptCount val="3"/>
                <c:pt idx="0">
                  <c:v>0.23</c:v>
                </c:pt>
                <c:pt idx="1">
                  <c:v>0.28000000000000003</c:v>
                </c:pt>
                <c:pt idx="2">
                  <c:v>0.32167832167832167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16E-419C-979C-7FBAE2CF425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74091304"/>
        <c:axId val="174091696"/>
      </c:barChart>
      <c:catAx>
        <c:axId val="174091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Black" panose="020B0604020202020204" charset="0"/>
                <a:ea typeface="Roboto Black" panose="020B0604020202020204" charset="0"/>
                <a:cs typeface="+mn-cs"/>
              </a:defRPr>
            </a:pPr>
            <a:endParaRPr lang="en-US"/>
          </a:p>
        </c:txPr>
        <c:crossAx val="174091696"/>
        <c:crosses val="autoZero"/>
        <c:auto val="1"/>
        <c:lblAlgn val="ctr"/>
        <c:lblOffset val="100"/>
        <c:noMultiLvlLbl val="0"/>
      </c:catAx>
      <c:valAx>
        <c:axId val="17409169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74091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Roboto Black" panose="020B0604020202020204" charset="0"/>
          <a:ea typeface="Roboto Black" panose="020B060402020202020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7">
  <cs:axisTitle>
    <cs:lnRef idx="0"/>
    <cs:fillRef idx="0"/>
    <cs:effectRef idx="0"/>
    <cs:fontRef idx="minor">
      <a:schemeClr val="lt1">
        <a:lumMod val="8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75" cap="flat" cmpd="sng" algn="ctr">
        <a:solidFill>
          <a:schemeClr val="lt1">
            <a:lumMod val="75000"/>
          </a:schemeClr>
        </a:solidFill>
        <a:round/>
        <a:headEnd type="none" w="sm" len="sm"/>
        <a:tailEnd type="none" w="sm" len="sm"/>
      </a:ln>
    </cs:spPr>
    <cs:defRPr sz="1197" b="1" kern="1200" cap="all" baseline="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lt1">
            <a:lumMod val="7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85000"/>
      </a:schemeClr>
    </cs:fontRef>
    <cs:spPr>
      <a:solidFill>
        <a:schemeClr val="dk1">
          <a:lumMod val="65000"/>
          <a:lumOff val="35000"/>
        </a:schemeClr>
      </a:solidFill>
      <a:ln>
        <a:solidFill>
          <a:schemeClr val="lt1">
            <a:lumMod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540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50000"/>
      </a:schemeClr>
    </cs:fontRef>
    <cs:spPr>
      <a:ln w="9525">
        <a:solidFill>
          <a:schemeClr val="lt1">
            <a:lumMod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prstDash val="sysDot"/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6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bg1">
        <a:lumMod val="85000"/>
      </a:schemeClr>
    </cs:fontRef>
    <cs:spPr>
      <a:ln w="19050" cap="flat" cmpd="sng" algn="ctr">
        <a:solidFill>
          <a:schemeClr val="bg1">
            <a:lumMod val="85000"/>
          </a:schemeClr>
        </a:solidFill>
        <a:round/>
        <a:headEnd type="none" w="sm" len="sm"/>
        <a:tailEnd type="none" w="sm" len="sm"/>
      </a:ln>
    </cs:spPr>
    <cs:defRPr sz="1197" b="1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ajor">
      <a:schemeClr val="lt1">
        <a:lumMod val="8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3488"/>
            <a:ext cx="59229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9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9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9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829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474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854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138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390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81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935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642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AF5179D-102E-4DE6-97B5-3ED43CDF1AE1}" type="datetime1">
              <a:rPr lang="en-GB" altLang="en-US" smtClean="0"/>
              <a:pPr>
                <a:defRPr/>
              </a:pPr>
              <a:t>05/02/2019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23D957-45E4-482D-863C-AD6B8D9A7E34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905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901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services@jisc.ac.uk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hyperlink" Target="jisc.ac.uk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B3239D9C-EA5C-4DDB-ACFA-8E457CD8E0F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background image (via slide master)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2995886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1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F543DD-043A-7743-A914-4BD35CA1C68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algn="r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 dirty="0"/>
              <a:t>Date / publication (white/black)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105351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</p:spTree>
    <p:extLst>
      <p:ext uri="{BB962C8B-B14F-4D97-AF65-F5344CB8AC3E}">
        <p14:creationId xmlns:p14="http://schemas.microsoft.com/office/powerpoint/2010/main" val="18318064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775" y="-1588"/>
            <a:ext cx="6156325" cy="4476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C7082E5C-985F-4370-AAAF-4E7274A4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82E42-212C-40C7-B31E-F1A07005BEE7}" type="datetime1">
              <a:rPr lang="en-US" altLang="en-US"/>
              <a:pPr>
                <a:defRPr/>
              </a:pPr>
              <a:t>2/5/2019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B48F25E5-3976-45A2-AF51-8EAA3BFFD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 Leadership Survey 2017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BBAF5890-3321-4B30-8B8C-1F1D13783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FE094-9AC1-4522-86B7-55731BFE87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6559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984A89A-F51A-194D-A58A-7C45E039C2E7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ACF0-8E16-AF4F-96DC-79B43C353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132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29152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1813095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4330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2626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930350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5C3DB1F-2F5F-4A41-8446-2FC2ADB977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61" t="86" r="17143"/>
          <a:stretch/>
        </p:blipFill>
        <p:spPr>
          <a:xfrm>
            <a:off x="3606018" y="0"/>
            <a:ext cx="5537982" cy="5143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848E224-0843-40D6-A276-7E4F01A610D6}"/>
              </a:ext>
            </a:extLst>
          </p:cNvPr>
          <p:cNvSpPr/>
          <p:nvPr userDrawn="1"/>
        </p:nvSpPr>
        <p:spPr>
          <a:xfrm>
            <a:off x="877" y="0"/>
            <a:ext cx="3641970" cy="5143498"/>
          </a:xfrm>
          <a:prstGeom prst="rect">
            <a:avLst/>
          </a:prstGeom>
          <a:solidFill>
            <a:srgbClr val="F8A8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B83C6179-DD0A-490F-BDCC-39DCE0DD2E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67789889-646E-4B2E-9D5C-573B0D05460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02652D3B-FC2F-4D4C-BC2F-484950BD27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:a16="http://schemas.microsoft.com/office/drawing/2014/main" xmlns="" id="{87C38241-24AF-4CE0-980A-71A16D93C1C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29520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xmlns="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One </a:t>
            </a:r>
            <a:r>
              <a:rPr lang="en-GB" dirty="0" err="1"/>
              <a:t>Castlepark</a:t>
            </a:r>
            <a:r>
              <a:rPr lang="en-GB" dirty="0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2849077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A582BB2-CAF7-4EC8-851F-180E70D5FB8B}"/>
              </a:ext>
            </a:extLst>
          </p:cNvPr>
          <p:cNvSpPr txBox="1"/>
          <p:nvPr userDrawn="1"/>
        </p:nvSpPr>
        <p:spPr>
          <a:xfrm>
            <a:off x="365955" y="3305908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customerservices@jisc.ac.uk</a:t>
            </a:r>
            <a:endParaRPr lang="en-GB" sz="1200" dirty="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DDF8DAE-180A-4A80-948F-DF49A8732151}"/>
              </a:ext>
            </a:extLst>
          </p:cNvPr>
          <p:cNvSpPr txBox="1"/>
          <p:nvPr userDrawn="1"/>
        </p:nvSpPr>
        <p:spPr>
          <a:xfrm>
            <a:off x="365955" y="3612192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jisc.ac.uk</a:t>
            </a:r>
            <a:endParaRPr lang="en-GB" sz="1200" dirty="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794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7925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ABBF1310-C6E8-4747-8F27-E8B3BAE2C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2001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3368455E-248E-4A62-84CB-1504411DD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29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423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102810A4-96FB-42BF-AA7B-3057FF99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051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8648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9555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8DA157DE-7020-4FC1-84EC-74C89F24A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62778712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EC013441-BF5B-4FB2-9553-87D53D6A7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1708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0714538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3416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443353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775" y="-1588"/>
            <a:ext cx="6156325" cy="447676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8712199" cy="385286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316A525-FC44-4804-BA54-1F1A8D227DDE}" type="datetime1">
              <a:rPr lang="en-US" altLang="en-US" smtClean="0"/>
              <a:t>2/5/2019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FE Leadership Survey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6B1285D0-0763-4402-944E-879041B895C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3053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.emf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.emf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.emf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  <p:sldLayoutId id="2147483704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49" r:id="rId2"/>
    <p:sldLayoutId id="2147483650" r:id="rId3"/>
    <p:sldLayoutId id="2147483651" r:id="rId4"/>
    <p:sldLayoutId id="2147483675" r:id="rId5"/>
    <p:sldLayoutId id="2147483703" r:id="rId6"/>
    <p:sldLayoutId id="2147483706" r:id="rId7"/>
    <p:sldLayoutId id="2147483707" r:id="rId8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4" r:id="rId2"/>
    <p:sldLayoutId id="2147483676" r:id="rId3"/>
    <p:sldLayoutId id="2147483690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4" r:id="rId2"/>
    <p:sldLayoutId id="2147483677" r:id="rId3"/>
    <p:sldLayoutId id="2147483691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48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0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7" r:id="rId2"/>
    <p:sldLayoutId id="2147483678" r:id="rId3"/>
    <p:sldLayoutId id="214748369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11" Type="http://schemas.openxmlformats.org/officeDocument/2006/relationships/image" Target="../media/image128.sv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93" Type="http://schemas.openxmlformats.org/officeDocument/2006/relationships/image" Target="../media/image110.svg"/><Relationship Id="rId3" Type="http://schemas.openxmlformats.org/officeDocument/2006/relationships/image" Target="../media/image3.png"/><Relationship Id="rId21" Type="http://schemas.openxmlformats.org/officeDocument/2006/relationships/image" Target="../media/image38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136" Type="http://schemas.openxmlformats.org/officeDocument/2006/relationships/image" Target="../media/image6.png"/><Relationship Id="rId15" Type="http://schemas.openxmlformats.org/officeDocument/2006/relationships/image" Target="../media/image32.svg"/><Relationship Id="rId95" Type="http://schemas.openxmlformats.org/officeDocument/2006/relationships/image" Target="../media/image5.png"/><Relationship Id="rId94" Type="http://schemas.openxmlformats.org/officeDocument/2006/relationships/image" Target="../media/image4.png"/><Relationship Id="rId135" Type="http://schemas.openxmlformats.org/officeDocument/2006/relationships/image" Target="../media/image15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11" Type="http://schemas.openxmlformats.org/officeDocument/2006/relationships/image" Target="../media/image128.sv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5" Type="http://schemas.openxmlformats.org/officeDocument/2006/relationships/image" Target="../media/image102.svg"/><Relationship Id="rId3" Type="http://schemas.openxmlformats.org/officeDocument/2006/relationships/image" Target="../media/image8.png"/><Relationship Id="rId55" Type="http://schemas.openxmlformats.org/officeDocument/2006/relationships/image" Target="../media/image72.svg"/><Relationship Id="rId9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96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131" Type="http://schemas.openxmlformats.org/officeDocument/2006/relationships/image" Target="../media/image148.svg"/><Relationship Id="rId23" Type="http://schemas.openxmlformats.org/officeDocument/2006/relationships/image" Target="../media/image40.svg"/><Relationship Id="rId57" Type="http://schemas.openxmlformats.org/officeDocument/2006/relationships/image" Target="../media/image10.png"/><Relationship Id="rId95" Type="http://schemas.openxmlformats.org/officeDocument/2006/relationships/image" Target="../media/image112.svg"/><Relationship Id="rId56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11" Type="http://schemas.openxmlformats.org/officeDocument/2006/relationships/image" Target="../media/image128.sv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21" Type="http://schemas.openxmlformats.org/officeDocument/2006/relationships/image" Target="../media/image14.png"/><Relationship Id="rId3" Type="http://schemas.openxmlformats.org/officeDocument/2006/relationships/image" Target="../media/image13.png"/><Relationship Id="rId120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119" Type="http://schemas.openxmlformats.org/officeDocument/2006/relationships/image" Target="../media/image136.svg"/><Relationship Id="rId23" Type="http://schemas.openxmlformats.org/officeDocument/2006/relationships/image" Target="../media/image40.svg"/><Relationship Id="rId122" Type="http://schemas.openxmlformats.org/officeDocument/2006/relationships/image" Target="../media/image138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xmlns="" id="{66E7A1C5-1AAD-42B0-9C14-E476F2CEA1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F7AA6CB-5D21-4674-86F5-DE40783F2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Jisc on metrics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B71AAEF-59C6-4153-987B-510C3B2B2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February 2019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EF15ED4-4BE3-444F-B7F2-B6D6ECB5CC10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 smtClean="0"/>
              <a:t>Louisa Dale, Director of insight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7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E75885-7C6D-42F8-986F-C6168493C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10</a:t>
            </a:fld>
            <a:endParaRPr lang="en-GB"/>
          </a:p>
        </p:txBody>
      </p:sp>
      <p:pic>
        <p:nvPicPr>
          <p:cNvPr id="12" name="Graphic 118">
            <a:extLst>
              <a:ext uri="{FF2B5EF4-FFF2-40B4-BE49-F238E27FC236}">
                <a16:creationId xmlns:a16="http://schemas.microsoft.com/office/drawing/2014/main" xmlns="" id="{1ED4444C-E122-4EB5-929F-A921EC5A4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111"/>
              </a:ext>
            </a:extLst>
          </a:blip>
          <a:stretch>
            <a:fillRect/>
          </a:stretch>
        </p:blipFill>
        <p:spPr>
          <a:xfrm>
            <a:off x="2486149" y="651618"/>
            <a:ext cx="4152158" cy="415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4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100">
            <a:extLst>
              <a:ext uri="{FF2B5EF4-FFF2-40B4-BE49-F238E27FC236}">
                <a16:creationId xmlns:a16="http://schemas.microsoft.com/office/drawing/2014/main" xmlns="" id="{E1CCEED8-B23A-4337-AF9C-B17D87EE6C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93"/>
              </a:ext>
            </a:extLst>
          </a:blip>
          <a:stretch>
            <a:fillRect/>
          </a:stretch>
        </p:blipFill>
        <p:spPr>
          <a:xfrm>
            <a:off x="105696" y="1170463"/>
            <a:ext cx="2185060" cy="2185060"/>
          </a:xfrm>
          <a:prstGeom prst="rect">
            <a:avLst/>
          </a:prstGeom>
        </p:spPr>
      </p:pic>
      <p:pic>
        <p:nvPicPr>
          <p:cNvPr id="6" name="Graphic 22">
            <a:extLst>
              <a:ext uri="{FF2B5EF4-FFF2-40B4-BE49-F238E27FC236}">
                <a16:creationId xmlns:a16="http://schemas.microsoft.com/office/drawing/2014/main" xmlns="" id="{D9E26739-A780-4A0B-B398-AF629401FCAA}"/>
              </a:ext>
            </a:extLst>
          </p:cNvPr>
          <p:cNvPicPr>
            <a:picLocks noChangeAspect="1"/>
          </p:cNvPicPr>
          <p:nvPr/>
        </p:nvPicPr>
        <p:blipFill>
          <a:blip r:embed="rId9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4340560" y="1163889"/>
            <a:ext cx="2161728" cy="2161728"/>
          </a:xfrm>
          <a:prstGeom prst="rect">
            <a:avLst/>
          </a:prstGeom>
        </p:spPr>
      </p:pic>
      <p:pic>
        <p:nvPicPr>
          <p:cNvPr id="9" name="Graphic 142">
            <a:extLst>
              <a:ext uri="{FF2B5EF4-FFF2-40B4-BE49-F238E27FC236}">
                <a16:creationId xmlns:a16="http://schemas.microsoft.com/office/drawing/2014/main" xmlns="" id="{D2AC1639-F591-4A1A-A62E-DCB097D6709E}"/>
              </a:ext>
            </a:extLst>
          </p:cNvPr>
          <p:cNvPicPr>
            <a:picLocks noChangeAspect="1"/>
          </p:cNvPicPr>
          <p:nvPr/>
        </p:nvPicPr>
        <p:blipFill>
          <a:blip r:embed="rId95">
            <a:extLst>
              <a:ext uri="{96DAC541-7B7A-43D3-8B79-37D633B846F1}">
                <asvg:svgBlip xmlns:asvg="http://schemas.microsoft.com/office/drawing/2016/SVG/main" xmlns="" r:embed="rId135"/>
              </a:ext>
            </a:extLst>
          </a:blip>
          <a:stretch>
            <a:fillRect/>
          </a:stretch>
        </p:blipFill>
        <p:spPr>
          <a:xfrm>
            <a:off x="6615794" y="1052641"/>
            <a:ext cx="2420703" cy="2420703"/>
          </a:xfrm>
          <a:prstGeom prst="rect">
            <a:avLst/>
          </a:prstGeom>
        </p:spPr>
      </p:pic>
      <p:pic>
        <p:nvPicPr>
          <p:cNvPr id="10" name="Graphic 28">
            <a:extLst>
              <a:ext uri="{FF2B5EF4-FFF2-40B4-BE49-F238E27FC236}">
                <a16:creationId xmlns:a16="http://schemas.microsoft.com/office/drawing/2014/main" xmlns="" id="{980F0480-9B85-4A85-B9AB-EEA7104445AA}"/>
              </a:ext>
            </a:extLst>
          </p:cNvPr>
          <p:cNvPicPr>
            <a:picLocks noChangeAspect="1"/>
          </p:cNvPicPr>
          <p:nvPr/>
        </p:nvPicPr>
        <p:blipFill>
          <a:blip r:embed="rId136">
            <a:extLs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2059678" y="1158241"/>
            <a:ext cx="2167376" cy="216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82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E75885-7C6D-42F8-986F-C6168493C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3</a:t>
            </a:fld>
            <a:endParaRPr lang="en-GB"/>
          </a:p>
        </p:txBody>
      </p:sp>
      <p:pic>
        <p:nvPicPr>
          <p:cNvPr id="12" name="Graphic 118">
            <a:extLst>
              <a:ext uri="{FF2B5EF4-FFF2-40B4-BE49-F238E27FC236}">
                <a16:creationId xmlns:a16="http://schemas.microsoft.com/office/drawing/2014/main" xmlns="" id="{1ED4444C-E122-4EB5-929F-A921EC5A4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111"/>
              </a:ext>
            </a:extLst>
          </a:blip>
          <a:stretch>
            <a:fillRect/>
          </a:stretch>
        </p:blipFill>
        <p:spPr>
          <a:xfrm>
            <a:off x="2486149" y="651618"/>
            <a:ext cx="4152158" cy="415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1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62">
            <a:extLst>
              <a:ext uri="{FF2B5EF4-FFF2-40B4-BE49-F238E27FC236}">
                <a16:creationId xmlns:a16="http://schemas.microsoft.com/office/drawing/2014/main" xmlns="" id="{45CEF99D-0CA9-4F97-B557-644E64E4A8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55"/>
              </a:ext>
            </a:extLst>
          </a:blip>
          <a:stretch>
            <a:fillRect/>
          </a:stretch>
        </p:blipFill>
        <p:spPr>
          <a:xfrm>
            <a:off x="3711575" y="1756861"/>
            <a:ext cx="1414129" cy="1414129"/>
          </a:xfrm>
          <a:prstGeom prst="rect">
            <a:avLst/>
          </a:prstGeom>
        </p:spPr>
      </p:pic>
      <p:pic>
        <p:nvPicPr>
          <p:cNvPr id="11" name="Graphic 30">
            <a:extLst>
              <a:ext uri="{FF2B5EF4-FFF2-40B4-BE49-F238E27FC236}">
                <a16:creationId xmlns:a16="http://schemas.microsoft.com/office/drawing/2014/main" xmlns="" id="{E7F7058D-D798-4D14-A9D1-374835B6FB45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483969" y="1756861"/>
            <a:ext cx="1249141" cy="1249141"/>
          </a:xfrm>
          <a:prstGeom prst="rect">
            <a:avLst/>
          </a:prstGeom>
        </p:spPr>
      </p:pic>
      <p:pic>
        <p:nvPicPr>
          <p:cNvPr id="12" name="Graphic 102">
            <a:extLst>
              <a:ext uri="{FF2B5EF4-FFF2-40B4-BE49-F238E27FC236}">
                <a16:creationId xmlns:a16="http://schemas.microsoft.com/office/drawing/2014/main" xmlns="" id="{87A48219-1D73-4E66-AE96-CB11DD6AE303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xmlns="" r:embed="rId95"/>
              </a:ext>
            </a:extLst>
          </a:blip>
          <a:stretch>
            <a:fillRect/>
          </a:stretch>
        </p:blipFill>
        <p:spPr>
          <a:xfrm>
            <a:off x="5352755" y="1819961"/>
            <a:ext cx="1393219" cy="1393219"/>
          </a:xfrm>
          <a:prstGeom prst="rect">
            <a:avLst/>
          </a:prstGeom>
        </p:spPr>
      </p:pic>
      <p:pic>
        <p:nvPicPr>
          <p:cNvPr id="13" name="Graphic 92">
            <a:extLst>
              <a:ext uri="{FF2B5EF4-FFF2-40B4-BE49-F238E27FC236}">
                <a16:creationId xmlns:a16="http://schemas.microsoft.com/office/drawing/2014/main" xmlns="" id="{CA99B1C7-F2BF-48C8-9840-855CDE12AD6E}"/>
              </a:ext>
            </a:extLst>
          </p:cNvPr>
          <p:cNvPicPr>
            <a:picLocks noChangeAspect="1"/>
          </p:cNvPicPr>
          <p:nvPr/>
        </p:nvPicPr>
        <p:blipFill>
          <a:blip r:embed="rId96">
            <a:extLst>
              <a:ext uri="{96DAC541-7B7A-43D3-8B79-37D633B846F1}">
                <asvg:svgBlip xmlns:asvg="http://schemas.microsoft.com/office/drawing/2016/SVG/main" xmlns="" r:embed="rId85"/>
              </a:ext>
            </a:extLst>
          </a:blip>
          <a:stretch>
            <a:fillRect/>
          </a:stretch>
        </p:blipFill>
        <p:spPr>
          <a:xfrm>
            <a:off x="6973025" y="1735140"/>
            <a:ext cx="1478040" cy="1478040"/>
          </a:xfrm>
          <a:prstGeom prst="rect">
            <a:avLst/>
          </a:prstGeom>
        </p:spPr>
      </p:pic>
      <p:pic>
        <p:nvPicPr>
          <p:cNvPr id="14" name="Graphic 138">
            <a:extLst>
              <a:ext uri="{FF2B5EF4-FFF2-40B4-BE49-F238E27FC236}">
                <a16:creationId xmlns:a16="http://schemas.microsoft.com/office/drawing/2014/main" xmlns="" id="{2DC86730-A558-4149-BF65-89C9FDF85E02}"/>
              </a:ext>
            </a:extLst>
          </p:cNvPr>
          <p:cNvPicPr>
            <a:picLocks noChangeAspect="1"/>
          </p:cNvPicPr>
          <p:nvPr/>
        </p:nvPicPr>
        <p:blipFill>
          <a:blip r:embed="rId97">
            <a:extLst>
              <a:ext uri="{96DAC541-7B7A-43D3-8B79-37D633B846F1}">
                <asvg:svgBlip xmlns:asvg="http://schemas.microsoft.com/office/drawing/2016/SVG/main" xmlns="" r:embed="rId131"/>
              </a:ext>
            </a:extLst>
          </a:blip>
          <a:stretch>
            <a:fillRect/>
          </a:stretch>
        </p:blipFill>
        <p:spPr>
          <a:xfrm>
            <a:off x="2089370" y="1756861"/>
            <a:ext cx="1485102" cy="148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0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E75885-7C6D-42F8-986F-C6168493C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5</a:t>
            </a:fld>
            <a:endParaRPr lang="en-GB"/>
          </a:p>
        </p:txBody>
      </p:sp>
      <p:pic>
        <p:nvPicPr>
          <p:cNvPr id="12" name="Graphic 118">
            <a:extLst>
              <a:ext uri="{FF2B5EF4-FFF2-40B4-BE49-F238E27FC236}">
                <a16:creationId xmlns:a16="http://schemas.microsoft.com/office/drawing/2014/main" xmlns="" id="{1ED4444C-E122-4EB5-929F-A921EC5A4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111"/>
              </a:ext>
            </a:extLst>
          </a:blip>
          <a:stretch>
            <a:fillRect/>
          </a:stretch>
        </p:blipFill>
        <p:spPr>
          <a:xfrm>
            <a:off x="828428" y="431130"/>
            <a:ext cx="1324089" cy="132408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idx="13"/>
          </p:nvPr>
        </p:nvSpPr>
        <p:spPr>
          <a:xfrm>
            <a:off x="2424061" y="1093174"/>
            <a:ext cx="3959999" cy="255741"/>
          </a:xfrm>
        </p:spPr>
        <p:txBody>
          <a:bodyPr/>
          <a:lstStyle/>
          <a:p>
            <a:r>
              <a:rPr lang="en-GB" dirty="0" smtClean="0"/>
              <a:t>Customer satisfaction (CSAT) </a:t>
            </a:r>
            <a:endParaRPr lang="en-GB" dirty="0"/>
          </a:p>
        </p:txBody>
      </p:sp>
      <p:pic>
        <p:nvPicPr>
          <p:cNvPr id="8" name="Graphic 118">
            <a:extLst>
              <a:ext uri="{FF2B5EF4-FFF2-40B4-BE49-F238E27FC236}">
                <a16:creationId xmlns:a16="http://schemas.microsoft.com/office/drawing/2014/main" xmlns="" id="{1ED4444C-E122-4EB5-929F-A921EC5A4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111"/>
              </a:ext>
            </a:extLst>
          </a:blip>
          <a:stretch>
            <a:fillRect/>
          </a:stretch>
        </p:blipFill>
        <p:spPr>
          <a:xfrm>
            <a:off x="828429" y="3398524"/>
            <a:ext cx="1324089" cy="1324089"/>
          </a:xfrm>
          <a:prstGeom prst="rect">
            <a:avLst/>
          </a:prstGeom>
        </p:spPr>
      </p:pic>
      <p:pic>
        <p:nvPicPr>
          <p:cNvPr id="9" name="Graphic 118">
            <a:extLst>
              <a:ext uri="{FF2B5EF4-FFF2-40B4-BE49-F238E27FC236}">
                <a16:creationId xmlns:a16="http://schemas.microsoft.com/office/drawing/2014/main" xmlns="" id="{1ED4444C-E122-4EB5-929F-A921EC5A4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111"/>
              </a:ext>
            </a:extLst>
          </a:blip>
          <a:stretch>
            <a:fillRect/>
          </a:stretch>
        </p:blipFill>
        <p:spPr>
          <a:xfrm>
            <a:off x="828430" y="1815882"/>
            <a:ext cx="1324089" cy="1324089"/>
          </a:xfrm>
          <a:prstGeom prst="rect">
            <a:avLst/>
          </a:prstGeom>
        </p:spPr>
      </p:pic>
      <p:sp>
        <p:nvSpPr>
          <p:cNvPr id="10" name="Text Placeholder 4"/>
          <p:cNvSpPr txBox="1">
            <a:spLocks/>
          </p:cNvSpPr>
          <p:nvPr/>
        </p:nvSpPr>
        <p:spPr>
          <a:xfrm>
            <a:off x="2424062" y="2605798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Net Promoter Score (NPS)</a:t>
            </a:r>
            <a:endParaRPr lang="en-GB" dirty="0"/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2424063" y="4060569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Customer Effort Score (CES)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11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E75885-7C6D-42F8-986F-C6168493C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6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13"/>
          </p:nvPr>
        </p:nvSpPr>
        <p:spPr>
          <a:xfrm>
            <a:off x="267824" y="2169940"/>
            <a:ext cx="3959999" cy="255741"/>
          </a:xfrm>
        </p:spPr>
        <p:txBody>
          <a:bodyPr/>
          <a:lstStyle/>
          <a:p>
            <a:r>
              <a:rPr lang="en-GB" sz="3200" dirty="0"/>
              <a:t>p</a:t>
            </a:r>
            <a:r>
              <a:rPr lang="en-GB" sz="3200" dirty="0" smtClean="0"/>
              <a:t>roduct </a:t>
            </a:r>
            <a:endParaRPr lang="en-GB" sz="3200" dirty="0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2813321" y="2145654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c</a:t>
            </a:r>
            <a:r>
              <a:rPr lang="en-GB" sz="3200" dirty="0" smtClean="0"/>
              <a:t>ommunity </a:t>
            </a:r>
            <a:endParaRPr lang="en-GB" sz="3200" dirty="0"/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5619557" y="2169940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t</a:t>
            </a:r>
            <a:r>
              <a:rPr lang="en-GB" sz="3200" dirty="0" smtClean="0"/>
              <a:t>hought leadership </a:t>
            </a:r>
            <a:endParaRPr lang="en-GB" sz="3200" dirty="0"/>
          </a:p>
        </p:txBody>
      </p:sp>
      <p:pic>
        <p:nvPicPr>
          <p:cNvPr id="13" name="Graphic 126">
            <a:extLst>
              <a:ext uri="{FF2B5EF4-FFF2-40B4-BE49-F238E27FC236}">
                <a16:creationId xmlns:a16="http://schemas.microsoft.com/office/drawing/2014/main" xmlns="" id="{2627A247-0D6E-4D20-B83B-ECE2C3BE3D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119"/>
              </a:ext>
            </a:extLst>
          </a:blip>
          <a:stretch>
            <a:fillRect/>
          </a:stretch>
        </p:blipFill>
        <p:spPr>
          <a:xfrm>
            <a:off x="6092042" y="127554"/>
            <a:ext cx="1746399" cy="1746399"/>
          </a:xfrm>
          <a:prstGeom prst="rect">
            <a:avLst/>
          </a:prstGeom>
        </p:spPr>
      </p:pic>
      <p:pic>
        <p:nvPicPr>
          <p:cNvPr id="14" name="Graphic 30">
            <a:extLst>
              <a:ext uri="{FF2B5EF4-FFF2-40B4-BE49-F238E27FC236}">
                <a16:creationId xmlns:a16="http://schemas.microsoft.com/office/drawing/2014/main" xmlns="" id="{E7F7058D-D798-4D14-A9D1-374835B6FB45}"/>
              </a:ext>
            </a:extLst>
          </p:cNvPr>
          <p:cNvPicPr>
            <a:picLocks noChangeAspect="1"/>
          </p:cNvPicPr>
          <p:nvPr/>
        </p:nvPicPr>
        <p:blipFill>
          <a:blip r:embed="rId120">
            <a:extLs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2866632" y="145201"/>
            <a:ext cx="1926688" cy="1926688"/>
          </a:xfrm>
          <a:prstGeom prst="rect">
            <a:avLst/>
          </a:prstGeom>
        </p:spPr>
      </p:pic>
      <p:pic>
        <p:nvPicPr>
          <p:cNvPr id="15" name="Graphic 128">
            <a:extLst>
              <a:ext uri="{FF2B5EF4-FFF2-40B4-BE49-F238E27FC236}">
                <a16:creationId xmlns:a16="http://schemas.microsoft.com/office/drawing/2014/main" xmlns="" id="{3557041D-A1C6-4D06-9E81-861F17038236}"/>
              </a:ext>
            </a:extLst>
          </p:cNvPr>
          <p:cNvPicPr>
            <a:picLocks noChangeAspect="1"/>
          </p:cNvPicPr>
          <p:nvPr/>
        </p:nvPicPr>
        <p:blipFill>
          <a:blip r:embed="rId121">
            <a:extLst>
              <a:ext uri="{96DAC541-7B7A-43D3-8B79-37D633B846F1}">
                <asvg:svgBlip xmlns:asvg="http://schemas.microsoft.com/office/drawing/2016/SVG/main" xmlns="" r:embed="rId122"/>
              </a:ext>
            </a:extLst>
          </a:blip>
          <a:stretch>
            <a:fillRect/>
          </a:stretch>
        </p:blipFill>
        <p:spPr>
          <a:xfrm>
            <a:off x="221314" y="267833"/>
            <a:ext cx="1606120" cy="1606120"/>
          </a:xfrm>
          <a:prstGeom prst="rect">
            <a:avLst/>
          </a:prstGeom>
        </p:spPr>
      </p:pic>
      <p:sp>
        <p:nvSpPr>
          <p:cNvPr id="16" name="Text Placeholder 4"/>
          <p:cNvSpPr txBox="1">
            <a:spLocks/>
          </p:cNvSpPr>
          <p:nvPr/>
        </p:nvSpPr>
        <p:spPr>
          <a:xfrm>
            <a:off x="221314" y="2828031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satisfaction</a:t>
            </a:r>
          </a:p>
          <a:p>
            <a:r>
              <a:rPr lang="en-GB" sz="2400" dirty="0"/>
              <a:t>e</a:t>
            </a:r>
            <a:r>
              <a:rPr lang="en-GB" sz="2400" dirty="0" smtClean="0"/>
              <a:t>ffort	</a:t>
            </a:r>
            <a:endParaRPr lang="en-GB" sz="2400" dirty="0"/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2866632" y="2770226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satisfaction</a:t>
            </a:r>
          </a:p>
          <a:p>
            <a:r>
              <a:rPr lang="en-GB" sz="2400" dirty="0" smtClean="0"/>
              <a:t>effort </a:t>
            </a:r>
          </a:p>
          <a:p>
            <a:r>
              <a:rPr lang="en-GB" sz="2400" dirty="0" smtClean="0"/>
              <a:t>promoter</a:t>
            </a:r>
            <a:endParaRPr lang="en-GB" sz="2400" dirty="0"/>
          </a:p>
        </p:txBody>
      </p:sp>
      <p:sp>
        <p:nvSpPr>
          <p:cNvPr id="18" name="Text Placeholder 4"/>
          <p:cNvSpPr txBox="1">
            <a:spLocks/>
          </p:cNvSpPr>
          <p:nvPr/>
        </p:nvSpPr>
        <p:spPr>
          <a:xfrm>
            <a:off x="5619557" y="2745940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satisfaction</a:t>
            </a:r>
          </a:p>
          <a:p>
            <a:r>
              <a:rPr lang="en-GB" sz="2400" dirty="0" smtClean="0"/>
              <a:t>promoter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82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 rot="16200000">
            <a:off x="-868942" y="2183229"/>
            <a:ext cx="2108966" cy="2060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8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Target </a:t>
            </a:r>
            <a:r>
              <a:rPr lang="en-GB" sz="18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member experience</a:t>
            </a:r>
            <a:endParaRPr lang="en-GB" sz="1800" b="1" dirty="0">
              <a:solidFill>
                <a:schemeClr val="tx1"/>
              </a:solidFill>
              <a:latin typeface="Roboto Black" panose="020B0604020202020204" charset="0"/>
              <a:ea typeface="Roboto Black" panose="020B060402020202020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235034" y="748146"/>
            <a:ext cx="7635834" cy="11784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How we work together: “I need to understand what you offer me”	</a:t>
            </a:r>
            <a:endParaRPr lang="en-GB" sz="1400" b="1" dirty="0">
              <a:solidFill>
                <a:schemeClr val="tx1"/>
              </a:solidFill>
              <a:latin typeface="Roboto Black" panose="020B0604020202020204" charset="0"/>
              <a:ea typeface="Roboto Black" panose="020B0604020202020204" charset="0"/>
              <a:cs typeface="Egyptienne F LT Std" charset="0"/>
            </a:endParaRPr>
          </a:p>
          <a:p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Market </a:t>
            </a:r>
            <a:r>
              <a:rPr lang="en-GB" sz="14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positioning </a:t>
            </a:r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and membership</a:t>
            </a:r>
            <a:endParaRPr lang="en-GB" sz="1400" b="1" dirty="0">
              <a:solidFill>
                <a:schemeClr val="tx1"/>
              </a:solidFill>
              <a:latin typeface="Roboto Black" panose="020B0604020202020204" charset="0"/>
              <a:ea typeface="Roboto Black" panose="020B060402020202020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235034" y="2098934"/>
            <a:ext cx="7648596" cy="12992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How </a:t>
            </a:r>
            <a:r>
              <a:rPr lang="en-GB" sz="14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you change for </a:t>
            </a:r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me: “I need to trust you to be professional and responsive”</a:t>
            </a:r>
            <a:endParaRPr lang="en-GB" sz="1800" b="1" dirty="0">
              <a:solidFill>
                <a:schemeClr val="tx1"/>
              </a:solidFill>
              <a:latin typeface="Roboto Black" panose="020B0604020202020204" charset="0"/>
              <a:ea typeface="Roboto Black" panose="020B0604020202020204" charset="0"/>
              <a:cs typeface="Egyptienne F LT Std" charset="0"/>
            </a:endParaRPr>
          </a:p>
          <a:p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Relationship </a:t>
            </a:r>
            <a:r>
              <a:rPr lang="en-GB" sz="14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and responsiveness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235034" y="3536391"/>
            <a:ext cx="7648596" cy="10712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My </a:t>
            </a:r>
            <a:r>
              <a:rPr lang="en-GB" sz="14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day to day </a:t>
            </a:r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experience: “I need consistent &amp; timely information to make use of Jisc‘” Service </a:t>
            </a:r>
            <a:r>
              <a:rPr lang="en-GB" sz="14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and interactions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327152" y="1328085"/>
            <a:ext cx="1427056" cy="4908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bg1"/>
                </a:solidFill>
              </a:rPr>
              <a:t>Value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891337" y="1331204"/>
            <a:ext cx="1508744" cy="5107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bg1"/>
                </a:solidFill>
              </a:rPr>
              <a:t>Membership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351648" y="2719796"/>
            <a:ext cx="1402560" cy="583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bg1"/>
                </a:solidFill>
              </a:rPr>
              <a:t>Incident response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891337" y="2725444"/>
            <a:ext cx="1508744" cy="5904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 smtClean="0">
                <a:solidFill>
                  <a:schemeClr val="bg1"/>
                </a:solidFill>
              </a:rPr>
              <a:t>Adapting the offer</a:t>
            </a:r>
            <a:endParaRPr lang="en-GB" sz="825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327152" y="4032150"/>
            <a:ext cx="1154046" cy="5754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bg1"/>
                </a:solidFill>
              </a:rPr>
              <a:t>Navigating Jisc</a:t>
            </a:r>
          </a:p>
        </p:txBody>
      </p:sp>
      <p:sp>
        <p:nvSpPr>
          <p:cNvPr id="60" name="Rectangle 59"/>
          <p:cNvSpPr/>
          <p:nvPr/>
        </p:nvSpPr>
        <p:spPr>
          <a:xfrm>
            <a:off x="2891337" y="4020070"/>
            <a:ext cx="1508744" cy="5754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bg1"/>
                </a:solidFill>
              </a:rPr>
              <a:t>Knowledge management </a:t>
            </a:r>
          </a:p>
        </p:txBody>
      </p:sp>
    </p:spTree>
    <p:extLst>
      <p:ext uri="{BB962C8B-B14F-4D97-AF65-F5344CB8AC3E}">
        <p14:creationId xmlns:p14="http://schemas.microsoft.com/office/powerpoint/2010/main" val="286782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BFE094-9AC1-4522-86B7-55731BFE8782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7A818D16-0783-444E-AA2D-2C28364E76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138293"/>
              </p:ext>
            </p:extLst>
          </p:nvPr>
        </p:nvGraphicFramePr>
        <p:xfrm>
          <a:off x="358775" y="866899"/>
          <a:ext cx="4189475" cy="333696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71700">
                  <a:extLst>
                    <a:ext uri="{9D8B030D-6E8A-4147-A177-3AD203B41FA5}">
                      <a16:colId xmlns:a16="http://schemas.microsoft.com/office/drawing/2014/main" xmlns="" val="1452910875"/>
                    </a:ext>
                  </a:extLst>
                </a:gridCol>
                <a:gridCol w="805925">
                  <a:extLst>
                    <a:ext uri="{9D8B030D-6E8A-4147-A177-3AD203B41FA5}">
                      <a16:colId xmlns:a16="http://schemas.microsoft.com/office/drawing/2014/main" xmlns="" val="4273441013"/>
                    </a:ext>
                  </a:extLst>
                </a:gridCol>
                <a:gridCol w="805925">
                  <a:extLst>
                    <a:ext uri="{9D8B030D-6E8A-4147-A177-3AD203B41FA5}">
                      <a16:colId xmlns:a16="http://schemas.microsoft.com/office/drawing/2014/main" xmlns="" val="2390973027"/>
                    </a:ext>
                  </a:extLst>
                </a:gridCol>
                <a:gridCol w="805925">
                  <a:extLst>
                    <a:ext uri="{9D8B030D-6E8A-4147-A177-3AD203B41FA5}">
                      <a16:colId xmlns:a16="http://schemas.microsoft.com/office/drawing/2014/main" xmlns="" val="3467646750"/>
                    </a:ext>
                  </a:extLst>
                </a:gridCol>
              </a:tblGrid>
              <a:tr h="667393">
                <a:tc>
                  <a:txBody>
                    <a:bodyPr/>
                    <a:lstStyle/>
                    <a:p>
                      <a:pPr algn="l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Business KPI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2018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97616872"/>
                  </a:ext>
                </a:extLst>
              </a:tr>
              <a:tr h="667393">
                <a:tc>
                  <a:txBody>
                    <a:bodyPr/>
                    <a:lstStyle/>
                    <a:p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Satisfaction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82%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86%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88%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27665443"/>
                  </a:ext>
                </a:extLst>
              </a:tr>
              <a:tr h="667393">
                <a:tc>
                  <a:txBody>
                    <a:bodyPr/>
                    <a:lstStyle/>
                    <a:p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NPS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-15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+5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+10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843534952"/>
                  </a:ext>
                </a:extLst>
              </a:tr>
              <a:tr h="667393">
                <a:tc>
                  <a:txBody>
                    <a:bodyPr/>
                    <a:lstStyle/>
                    <a:p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Familiarity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76%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88%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89%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96651251"/>
                  </a:ext>
                </a:extLst>
              </a:tr>
              <a:tr h="667393">
                <a:tc>
                  <a:txBody>
                    <a:bodyPr/>
                    <a:lstStyle/>
                    <a:p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Alignment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78%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75%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34125054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xmlns="" id="{2C325257-F211-49C2-A37F-36A84C2788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1060779"/>
              </p:ext>
            </p:extLst>
          </p:nvPr>
        </p:nvGraphicFramePr>
        <p:xfrm>
          <a:off x="4679516" y="866899"/>
          <a:ext cx="4191352" cy="3336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803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Slide Number Placeholder 5">
            <a:extLst>
              <a:ext uri="{FF2B5EF4-FFF2-40B4-BE49-F238E27FC236}">
                <a16:creationId xmlns:a16="http://schemas.microsoft.com/office/drawing/2014/main" xmlns="" id="{529E4166-33D8-4026-9E54-67266BC18F30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20000"/>
              <a:buFont typeface="Corbel" panose="020B0503020204020204" pitchFamily="34" charset="0"/>
              <a:buChar char="»"/>
              <a:defRPr sz="28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120000"/>
              <a:buFont typeface="Corbel" panose="020B0503020204020204" pitchFamily="34" charset="0"/>
              <a:buChar char="›"/>
              <a:defRPr sz="28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326BF951-05D0-4CD0-9634-F7FC82031C0F}" type="slidenum">
              <a:rPr lang="en-GB" altLang="en-US" sz="900" smtClean="0">
                <a:solidFill>
                  <a:srgbClr val="9BA7A8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GB" altLang="en-US" sz="900">
              <a:solidFill>
                <a:srgbClr val="9BA7A8"/>
              </a:solidFill>
            </a:endParaRP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xmlns="" id="{842090B8-31D7-4C20-94DE-A4566886D0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8786476"/>
              </p:ext>
            </p:extLst>
          </p:nvPr>
        </p:nvGraphicFramePr>
        <p:xfrm>
          <a:off x="828430" y="1068779"/>
          <a:ext cx="7562195" cy="2821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1157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49FB5738-078A-428D-8E65-411DB74FEA6D}"/>
    </a:ext>
  </a:extLst>
</a:theme>
</file>

<file path=ppt/theme/theme2.xml><?xml version="1.0" encoding="utf-8"?>
<a:theme xmlns:a="http://schemas.openxmlformats.org/drawingml/2006/main" name="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FB1644FF-D291-40BD-BA74-5EE3B0F8BCC7}"/>
    </a:ext>
  </a:extLst>
</a:theme>
</file>

<file path=ppt/theme/theme3.xml><?xml version="1.0" encoding="utf-8"?>
<a:theme xmlns:a="http://schemas.openxmlformats.org/drawingml/2006/main" name="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BBAB9A4C-228C-469D-A139-84EE17A4A53A}"/>
    </a:ext>
  </a:extLst>
</a:theme>
</file>

<file path=ppt/theme/theme4.xml><?xml version="1.0" encoding="utf-8"?>
<a:theme xmlns:a="http://schemas.openxmlformats.org/drawingml/2006/main" name="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A19B55CA-B068-40CC-8E52-3AF6D1A60C8D}"/>
    </a:ext>
  </a:extLst>
</a:theme>
</file>

<file path=ppt/theme/theme5.xml><?xml version="1.0" encoding="utf-8"?>
<a:theme xmlns:a="http://schemas.openxmlformats.org/drawingml/2006/main" name="PURPL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547973C1-2CD6-4070-B9DD-672EA3F34DE6}"/>
    </a:ext>
  </a:extLst>
</a:theme>
</file>

<file path=ppt/theme/theme6.xml><?xml version="1.0" encoding="utf-8"?>
<a:theme xmlns:a="http://schemas.openxmlformats.org/drawingml/2006/main" name="GRAP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9E39C85D-F23C-4DB6-96DE-17779D83D688}"/>
    </a:ext>
  </a:extLst>
</a:theme>
</file>

<file path=ppt/theme/theme7.xml><?xml version="1.0" encoding="utf-8"?>
<a:theme xmlns:a="http://schemas.openxmlformats.org/drawingml/2006/main" name="PALE YELLOW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75B9A09F-667A-479D-BF7E-4ABF9832E9A7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?mso-contentType ?>
<SharedContentType xmlns="Microsoft.SharePoint.Taxonomy.ContentTypeSync" SourceId="79c6cfb5-50bc-4fca-81ee-f60fcea9a646" ContentTypeId="0x010100FE5F9A7BD11B29499F57C8945F70B622" PreviousValue="false"/>
</file>

<file path=customXml/item2.xml><?xml version="1.0" encoding="utf-8"?>
<?mso-contentType ?>
<p:Policy xmlns:p="office.server.policy" id="" local="true">
  <p:Name>Branding materials</p:Name>
  <p:Description>keep until superseded</p:Description>
  <p:Statement>Records are kept until superseded. </p:Statement>
  <p:PolicyItems>
    <p:PolicyItem featureId="Microsoft.Office.RecordsManagement.PolicyFeatures.Expiration" staticId="0x010100FE5F9A7BD11B29499F57C8945F70B622|1139509062" UniqueId="b1cab473-be8a-45e2-9f62-fa4dde226952">
      <p:Name>Retention</p:Name>
      <p:Description>Automatic scheduling of content for processing, and performing a retention action on content that has reached its due date.</p:Description>
      <p:CustomData>
        <Schedules nextStageId="3" default="false">
          <Schedule type="Default">
            <stages>
              <data stageId="1" recur="true" offset="1" unit="years">
                <formula id="Microsoft.Office.RecordsManagement.PolicyFeatures.Expiration.Formula.BuiltIn">
                  <number>6</number>
                  <property>Created</property>
                  <propertyId>8c06beca-0777-48f7-91c7-6da68bc07b69</propertyId>
                  <period>years</period>
                </formula>
                <action type="workflow" id="e5e5c2e5-1221-47e2-9cc3-5877fbe81be1"/>
              </data>
            </stages>
          </Schedule>
          <Schedule type="Record">
            <stages>
              <data stageId="2" recur="true" offset="1" unit="months">
                <formula id="Microsoft.Office.RecordsManagement.PolicyFeatures.Expiration.Formula.BuiltIn">
                  <number>1</number>
                  <property>Superseded_x0020_Date</property>
                  <propertyId>b098f654-949d-4589-8c10-3a1be2aede7d</propertyId>
                  <period>days</period>
                </formula>
                <action type="workflow" id="e5e5c2e5-1221-47e2-9cc3-5877fbe81be1"/>
              </data>
            </stages>
          </Schedule>
        </Schedules>
      </p:CustomData>
    </p:PolicyItem>
    <p:PolicyItem featureId="Microsoft.Office.RecordsManagement.PolicyFeatures.PolicyAudit" staticId="0x010100FE5F9A7BD11B29499F57C8945F70B622|1757814118" UniqueId="951e290a-0666-4a67-a696-19e7889b72b0">
      <p:Name>Auditing</p:Name>
      <p:Description>Audits user actions on documents and list items to the Audit Log.</p:Description>
      <p:CustomData>
        <Audit>
          <Update/>
          <CheckInOut/>
          <MoveCopy/>
          <DeleteRestore/>
        </Audit>
      </p:CustomData>
    </p:PolicyItem>
  </p:PolicyItems>
</p:Policy>
</file>

<file path=customXml/item3.xml><?xml version="1.0" encoding="utf-8"?>
<?mso-contentType ?>
<spe:Receivers xmlns:spe="http://schemas.microsoft.com/sharepoint/events">
  <Receiver>
    <Name>Microsoft.Office.RecordsManagement.PolicyFeatures.ExpirationEventReceiver</Name>
    <Synchronization>Synchronous</Synchronization>
    <Type>10001</Type>
    <SequenceNumber>101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10002</Type>
    <SequenceNumber>102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10004</Type>
    <SequenceNumber>103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10006</Type>
    <SequenceNumber>104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10009</Type>
    <SequenceNumber>105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Policy Auditing</Name>
    <Synchronization>Synchronous</Synchronization>
    <Type>10001</Type>
    <SequenceNumber>1100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10002</Type>
    <SequenceNumber>1101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10004</Type>
    <SequenceNumber>1102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10006</Type>
    <SequenceNumber>1103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bf13169-c280-4fc5-86f8-af5191a5ddf2">UPHMKJDVS5P4-209-1333</_dlc_DocId>
    <_dlc_DocIdUrl xmlns="ebf13169-c280-4fc5-86f8-af5191a5ddf2">
      <Url>https://jisc365.sharepoint.com/sites/customerexperience/marketingcollabsite/_layouts/15/DocIdRedir.aspx?ID=UPHMKJDVS5P4-209-1333</Url>
      <Description>UPHMKJDVS5P4-209-1333</Description>
    </_dlc_DocIdUrl>
    <_dlc_ExpireDate xmlns="http://schemas.microsoft.com/sharepoint/v3">2024-12-12T11:53:09+00:00</_dlc_ExpireDate>
    <Function xmlns="7c455f33-77d2-4545-9ec6-8ece34099d2f" xsi:nil="true"/>
    <TaxCatchAll xmlns="7c455f33-77d2-4545-9ec6-8ece34099d2f"/>
    <Superseded_x0020_Date xmlns="7c455f33-77d2-4545-9ec6-8ece34099d2f" xsi:nil="true"/>
    <o3e00855bc374b759da538ff30e63d2d xmlns="7c455f33-77d2-4545-9ec6-8ece34099d2f">
      <Terms xmlns="http://schemas.microsoft.com/office/infopath/2007/PartnerControls"/>
    </o3e00855bc374b759da538ff30e63d2d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6.xml><?xml version="1.0" encoding="utf-8"?>
<ct:contentTypeSchema xmlns:ct="http://schemas.microsoft.com/office/2006/metadata/contentType" xmlns:ma="http://schemas.microsoft.com/office/2006/metadata/properties/metaAttributes" ct:_="" ma:_="" ma:contentTypeName="Branding materials" ma:contentTypeID="0x010100FE5F9A7BD11B29499F57C8945F70B622006EC1EE5A6EB3A54882601E76F2230E91" ma:contentTypeVersion="204" ma:contentTypeDescription="Officially sanctioned Jisc branded materials to ensure consistent delivery of the Jisc brand" ma:contentTypeScope="" ma:versionID="60b7e4fcf537712a2ca569d62443c5ef">
  <xsd:schema xmlns:xsd="http://www.w3.org/2001/XMLSchema" xmlns:xs="http://www.w3.org/2001/XMLSchema" xmlns:p="http://schemas.microsoft.com/office/2006/metadata/properties" xmlns:ns1="http://schemas.microsoft.com/sharepoint/v3" xmlns:ns2="7c455f33-77d2-4545-9ec6-8ece34099d2f" xmlns:ns3="ebf13169-c280-4fc5-86f8-af5191a5ddf2" targetNamespace="http://schemas.microsoft.com/office/2006/metadata/properties" ma:root="true" ma:fieldsID="6597a2ddf4346e1903a62db340bb87ea" ns1:_="" ns2:_="" ns3:_="">
    <xsd:import namespace="http://schemas.microsoft.com/sharepoint/v3"/>
    <xsd:import namespace="7c455f33-77d2-4545-9ec6-8ece34099d2f"/>
    <xsd:import namespace="ebf13169-c280-4fc5-86f8-af5191a5ddf2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Function" minOccurs="0"/>
                <xsd:element ref="ns2:Superseded_x0020_Date" minOccurs="0"/>
                <xsd:element ref="ns1:_dlc_Exempt" minOccurs="0"/>
                <xsd:element ref="ns1:_dlc_ExpireDateSaved" minOccurs="0"/>
                <xsd:element ref="ns1:_dlc_ExpireDate" minOccurs="0"/>
                <xsd:element ref="ns2:o3e00855bc374b759da538ff30e63d2d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2" nillable="true" ma:displayName="Exempt from Policy" ma:hidden="true" ma:internalName="_dlc_Exempt" ma:readOnly="true">
      <xsd:simpleType>
        <xsd:restriction base="dms:Unknown"/>
      </xsd:simpleType>
    </xsd:element>
    <xsd:element name="_dlc_ExpireDateSaved" ma:index="13" nillable="true" ma:displayName="Original Expiration Date" ma:hidden="true" ma:internalName="_dlc_ExpireDateSaved" ma:readOnly="true">
      <xsd:simpleType>
        <xsd:restriction base="dms:DateTime"/>
      </xsd:simpleType>
    </xsd:element>
    <xsd:element name="_dlc_ExpireDate" ma:index="14" nillable="true" ma:displayName="Expiration Date" ma:description="" ma:hidden="true" ma:indexed="true" ma:internalName="_dlc_Expire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455f33-77d2-4545-9ec6-8ece34099d2f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d9eba3c5-b07a-4f32-883b-af8e6c2c072a}" ma:internalName="TaxCatchAll" ma:showField="CatchAllData" ma:web="ebf13169-c280-4fc5-86f8-af5191a5dd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d9eba3c5-b07a-4f32-883b-af8e6c2c072a}" ma:internalName="TaxCatchAllLabel" ma:readOnly="true" ma:showField="CatchAllDataLabel" ma:web="ebf13169-c280-4fc5-86f8-af5191a5dd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Function" ma:index="10" nillable="true" ma:displayName="Function" ma:internalName="Function">
      <xsd:simpleType>
        <xsd:restriction base="dms:Text">
          <xsd:maxLength value="255"/>
        </xsd:restriction>
      </xsd:simpleType>
    </xsd:element>
    <xsd:element name="Superseded_x0020_Date" ma:index="11" nillable="true" ma:displayName="Superseded Date" ma:description="The date that this document was superseded by a newer version" ma:format="DateOnly" ma:internalName="Superseded_x0020_Date">
      <xsd:simpleType>
        <xsd:restriction base="dms:DateTime"/>
      </xsd:simpleType>
    </xsd:element>
    <xsd:element name="o3e00855bc374b759da538ff30e63d2d" ma:index="15" nillable="true" ma:taxonomy="true" ma:internalName="o3e00855bc374b759da538ff30e63d2d" ma:taxonomyFieldName="Document_x0020_Descriptor" ma:displayName="Document Descriptor" ma:readOnly="false" ma:default="" ma:fieldId="{83e00855-bc37-4b75-9da5-38ff30e63d2d}" ma:sspId="79c6cfb5-50bc-4fca-81ee-f60fcea9a646" ma:termSetId="8c9dea71-68e7-4a16-8a3d-008d4dfe0c25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f13169-c280-4fc5-86f8-af5191a5ddf2" elementFormDefault="qualified">
    <xsd:import namespace="http://schemas.microsoft.com/office/2006/documentManagement/types"/>
    <xsd:import namespace="http://schemas.microsoft.com/office/infopath/2007/PartnerControls"/>
    <xsd:element name="_dlc_DocId" ma:index="1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7.xml><?xml version="1.0" encoding="utf-8"?>
<?mso-contentType ?>
<customXsn xmlns="http://schemas.microsoft.com/office/2006/metadata/customXsn">
  <xsnLocation/>
  <cached>True</cached>
  <openByDefault>False</openByDefault>
  <xsnScope/>
</customXsn>
</file>

<file path=customXml/itemProps1.xml><?xml version="1.0" encoding="utf-8"?>
<ds:datastoreItem xmlns:ds="http://schemas.openxmlformats.org/officeDocument/2006/customXml" ds:itemID="{C1BEC0BB-22C2-414E-880A-66BF3A66DE06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581E6DDB-AC93-4412-BB12-FF5953A376AA}">
  <ds:schemaRefs>
    <ds:schemaRef ds:uri="office.server.policy"/>
  </ds:schemaRefs>
</ds:datastoreItem>
</file>

<file path=customXml/itemProps3.xml><?xml version="1.0" encoding="utf-8"?>
<ds:datastoreItem xmlns:ds="http://schemas.openxmlformats.org/officeDocument/2006/customXml" ds:itemID="{92CA4EBF-C6FA-4BDF-8644-37C76FCAFAF8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F5BC0AB-8A4C-4495-A98F-26E6E2B61CE7}">
  <ds:schemaRefs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7c455f33-77d2-4545-9ec6-8ece34099d2f"/>
    <ds:schemaRef ds:uri="http://schemas.microsoft.com/office/2006/documentManagement/types"/>
    <ds:schemaRef ds:uri="ebf13169-c280-4fc5-86f8-af5191a5ddf2"/>
    <ds:schemaRef ds:uri="http://schemas.microsoft.com/sharepoint/v3"/>
    <ds:schemaRef ds:uri="http://schemas.microsoft.com/office/2006/metadata/properties"/>
    <ds:schemaRef ds:uri="http://purl.org/dc/terms/"/>
  </ds:schemaRefs>
</ds:datastoreItem>
</file>

<file path=customXml/itemProps5.xml><?xml version="1.0" encoding="utf-8"?>
<ds:datastoreItem xmlns:ds="http://schemas.openxmlformats.org/officeDocument/2006/customXml" ds:itemID="{243272C7-B569-4EA8-90DA-2BE925218751}">
  <ds:schemaRefs>
    <ds:schemaRef ds:uri="http://schemas.microsoft.com/sharepoint/v3/contenttype/forms"/>
  </ds:schemaRefs>
</ds:datastoreItem>
</file>

<file path=customXml/itemProps6.xml><?xml version="1.0" encoding="utf-8"?>
<ds:datastoreItem xmlns:ds="http://schemas.openxmlformats.org/officeDocument/2006/customXml" ds:itemID="{4E7CFF65-5DF3-4465-8FB3-0873C35BB1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c455f33-77d2-4545-9ec6-8ece34099d2f"/>
    <ds:schemaRef ds:uri="ebf13169-c280-4fc5-86f8-af5191a5d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7.xml><?xml version="1.0" encoding="utf-8"?>
<ds:datastoreItem xmlns:ds="http://schemas.openxmlformats.org/officeDocument/2006/customXml" ds:itemID="{2B52547C-DC0C-446F-B04A-4E5590E31D2E}">
  <ds:schemaRefs>
    <ds:schemaRef ds:uri="http://schemas.microsoft.com/office/2006/metadata/customXs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1131</TotalTime>
  <Words>187</Words>
  <Application>Microsoft Office PowerPoint</Application>
  <PresentationFormat>On-screen Show (16:9)</PresentationFormat>
  <Paragraphs>70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Roboto Black</vt:lpstr>
      <vt:lpstr>Calibri</vt:lpstr>
      <vt:lpstr>Corbel</vt:lpstr>
      <vt:lpstr>Egyptienne F LT Std</vt:lpstr>
      <vt:lpstr>Arial</vt:lpstr>
      <vt:lpstr>MS PGothic</vt:lpstr>
      <vt:lpstr>Roboto Medium</vt:lpstr>
      <vt:lpstr>Roboto Light</vt:lpstr>
      <vt:lpstr>COVERS</vt:lpstr>
      <vt:lpstr>PLAIN</vt:lpstr>
      <vt:lpstr>NAVY</vt:lpstr>
      <vt:lpstr>JADE</vt:lpstr>
      <vt:lpstr>PURPLE</vt:lpstr>
      <vt:lpstr>GRAPE</vt:lpstr>
      <vt:lpstr>PALE YELLOW</vt:lpstr>
      <vt:lpstr>Jisc on metrics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JISC_TEMPLATE_DEC2018</dc:title>
  <dc:creator>BonnerMcHardy</dc:creator>
  <cp:lastModifiedBy>Louisa Dale</cp:lastModifiedBy>
  <cp:revision>89</cp:revision>
  <cp:lastPrinted>2019-02-05T11:48:20Z</cp:lastPrinted>
  <dcterms:created xsi:type="dcterms:W3CDTF">2018-09-06T10:10:51Z</dcterms:created>
  <dcterms:modified xsi:type="dcterms:W3CDTF">2019-02-05T12:21:21Z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policyId">
    <vt:lpwstr>0x010100FE5F9A7BD11B29499F57C8945F70B622|1139509062</vt:lpwstr>
  </property>
  <property fmtid="{D5CDD505-2E9C-101B-9397-08002B2CF9AE}" pid="3" name="ContentTypeId">
    <vt:lpwstr>0x010100FE5F9A7BD11B29499F57C8945F70B622006EC1EE5A6EB3A54882601E76F2230E91</vt:lpwstr>
  </property>
  <property fmtid="{D5CDD505-2E9C-101B-9397-08002B2CF9AE}" pid="4" name="ItemRetentionFormula">
    <vt:lpwstr>&lt;formula id="Microsoft.Office.RecordsManagement.PolicyFeatures.Expiration.Formula.BuiltIn"&gt;&lt;number&gt;6&lt;/number&gt;&lt;property&gt;Created&lt;/property&gt;&lt;propertyId&gt;8c06beca-0777-48f7-91c7-6da68bc07b69&lt;/propertyId&gt;&lt;period&gt;years&lt;/period&gt;&lt;/formula&gt;</vt:lpwstr>
  </property>
  <property fmtid="{D5CDD505-2E9C-101B-9397-08002B2CF9AE}" pid="5" name="_dlc_DocIdItemGuid">
    <vt:lpwstr>94fcb413-5bd5-4895-8e9d-46f1f987da3e</vt:lpwstr>
  </property>
  <property fmtid="{D5CDD505-2E9C-101B-9397-08002B2CF9AE}" pid="6" name="Document Descriptor">
    <vt:lpwstr/>
  </property>
</Properties>
</file>