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5"/>
  </p:sldMasterIdLst>
  <p:notesMasterIdLst>
    <p:notesMasterId r:id="rId19"/>
  </p:notesMasterIdLst>
  <p:handoutMasterIdLst>
    <p:handoutMasterId r:id="rId20"/>
  </p:handoutMasterIdLst>
  <p:sldIdLst>
    <p:sldId id="321" r:id="rId6"/>
    <p:sldId id="544" r:id="rId7"/>
    <p:sldId id="550" r:id="rId8"/>
    <p:sldId id="551" r:id="rId9"/>
    <p:sldId id="552" r:id="rId10"/>
    <p:sldId id="553" r:id="rId11"/>
    <p:sldId id="546" r:id="rId12"/>
    <p:sldId id="323" r:id="rId13"/>
    <p:sldId id="547" r:id="rId14"/>
    <p:sldId id="549" r:id="rId15"/>
    <p:sldId id="554" r:id="rId16"/>
    <p:sldId id="548" r:id="rId17"/>
    <p:sldId id="28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17"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nabel Grant" initials="AG" lastIdx="7" clrIdx="0">
    <p:extLst>
      <p:ext uri="{19B8F6BF-5375-455C-9EA6-DF929625EA0E}">
        <p15:presenceInfo xmlns:p15="http://schemas.microsoft.com/office/powerpoint/2012/main" userId="S-1-5-21-484763869-823518204-839522115-3191" providerId="AD"/>
      </p:ext>
    </p:extLst>
  </p:cmAuthor>
  <p:cmAuthor id="2" name="Beatrix Weber" initials="BW" lastIdx="5" clrIdx="1">
    <p:extLst>
      <p:ext uri="{19B8F6BF-5375-455C-9EA6-DF929625EA0E}">
        <p15:presenceInfo xmlns:p15="http://schemas.microsoft.com/office/powerpoint/2012/main" userId="S-1-5-21-484763869-823518204-839522115-4549" providerId="AD"/>
      </p:ext>
    </p:extLst>
  </p:cmAuthor>
  <p:cmAuthor id="3" name="Nicole Harris" initials="NH" lastIdx="1" clrIdx="2"/>
  <p:cmAuthor id="4" name="Sabrina McCollum" initials="SM" lastIdx="2" clrIdx="3">
    <p:extLst>
      <p:ext uri="{19B8F6BF-5375-455C-9EA6-DF929625EA0E}">
        <p15:presenceInfo xmlns:p15="http://schemas.microsoft.com/office/powerpoint/2012/main" userId="S-1-5-21-484763869-823518204-839522115-8920" providerId="AD"/>
      </p:ext>
    </p:extLst>
  </p:cmAuthor>
  <p:cmAuthor id="5" name="Nathalie McKenzie" initials="NM" lastIdx="3" clrIdx="4">
    <p:extLst>
      <p:ext uri="{19B8F6BF-5375-455C-9EA6-DF929625EA0E}">
        <p15:presenceInfo xmlns:p15="http://schemas.microsoft.com/office/powerpoint/2012/main" userId="S-1-5-21-484763869-823518204-839522115-193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3E55"/>
    <a:srgbClr val="B9ADA7"/>
    <a:srgbClr val="A69790"/>
    <a:srgbClr val="729CC6"/>
    <a:srgbClr val="A5CBE0"/>
    <a:srgbClr val="7AB843"/>
    <a:srgbClr val="15220F"/>
    <a:srgbClr val="05304B"/>
    <a:srgbClr val="0B78AA"/>
    <a:srgbClr val="9C8C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1" autoAdjust="0"/>
    <p:restoredTop sz="81886" autoAdjust="0"/>
  </p:normalViewPr>
  <p:slideViewPr>
    <p:cSldViewPr snapToGrid="0">
      <p:cViewPr varScale="1">
        <p:scale>
          <a:sx n="53" d="100"/>
          <a:sy n="53" d="100"/>
        </p:scale>
        <p:origin x="616" y="184"/>
      </p:cViewPr>
      <p:guideLst>
        <p:guide orient="horz" pos="2160"/>
        <p:guide pos="3817"/>
      </p:guideLst>
    </p:cSldViewPr>
  </p:slideViewPr>
  <p:notesTextViewPr>
    <p:cViewPr>
      <p:scale>
        <a:sx n="3" d="2"/>
        <a:sy n="3" d="2"/>
      </p:scale>
      <p:origin x="0" y="0"/>
    </p:cViewPr>
  </p:notesTextViewPr>
  <p:sorterViewPr>
    <p:cViewPr>
      <p:scale>
        <a:sx n="100" d="100"/>
        <a:sy n="100" d="100"/>
      </p:scale>
      <p:origin x="0" y="-2796"/>
    </p:cViewPr>
  </p:sorterViewPr>
  <p:notesViewPr>
    <p:cSldViewPr snapToGrid="0" showGuides="1">
      <p:cViewPr varScale="1">
        <p:scale>
          <a:sx n="85" d="100"/>
          <a:sy n="85" d="100"/>
        </p:scale>
        <p:origin x="3798"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GB" dirty="0"/>
              <a:t>GN4-1 EC Review</a:t>
            </a: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GB" dirty="0"/>
              <a:t>Activity Title</a:t>
            </a:r>
          </a:p>
        </p:txBody>
      </p:sp>
    </p:spTree>
    <p:extLst>
      <p:ext uri="{BB962C8B-B14F-4D97-AF65-F5344CB8AC3E}">
        <p14:creationId xmlns:p14="http://schemas.microsoft.com/office/powerpoint/2010/main" val="32865639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180173-56AF-4385-B5A2-4FB13A8B9F78}" type="datetimeFigureOut">
              <a:rPr lang="en-GB" smtClean="0"/>
              <a:t>04/02/2019</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5EAC0A-1A7B-42DA-8357-44C998E354D7}" type="slidenum">
              <a:rPr lang="en-GB" smtClean="0"/>
              <a:t>‹#›</a:t>
            </a:fld>
            <a:endParaRPr lang="en-GB" dirty="0"/>
          </a:p>
        </p:txBody>
      </p:sp>
    </p:spTree>
    <p:extLst>
      <p:ext uri="{BB962C8B-B14F-4D97-AF65-F5344CB8AC3E}">
        <p14:creationId xmlns:p14="http://schemas.microsoft.com/office/powerpoint/2010/main" val="29780808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5EAC0A-1A7B-42DA-8357-44C998E354D7}" type="slidenum">
              <a:rPr lang="en-GB" smtClean="0"/>
              <a:t>1</a:t>
            </a:fld>
            <a:endParaRPr lang="en-GB" dirty="0"/>
          </a:p>
        </p:txBody>
      </p:sp>
    </p:spTree>
    <p:extLst>
      <p:ext uri="{BB962C8B-B14F-4D97-AF65-F5344CB8AC3E}">
        <p14:creationId xmlns:p14="http://schemas.microsoft.com/office/powerpoint/2010/main" val="26389051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Task 4 supports the GÉANT Community Programme, that is overseen by the  GÉANT Community Committee (GCC). The SIGs and the TFs  act as a platform to discuss and promote project work to a wider audience beyond project participants and to provide a forum to discuss new and innovative ideas that may become future work items.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15EAC0A-1A7B-42DA-8357-44C998E354D7}" type="slidenum">
              <a:rPr lang="en-GB" smtClean="0"/>
              <a:t>2</a:t>
            </a:fld>
            <a:endParaRPr lang="en-GB" dirty="0"/>
          </a:p>
        </p:txBody>
      </p:sp>
    </p:spTree>
    <p:extLst>
      <p:ext uri="{BB962C8B-B14F-4D97-AF65-F5344CB8AC3E}">
        <p14:creationId xmlns:p14="http://schemas.microsoft.com/office/powerpoint/2010/main" val="26596967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8</a:t>
            </a:fld>
            <a:endParaRPr lang="en-GB" dirty="0"/>
          </a:p>
        </p:txBody>
      </p:sp>
    </p:spTree>
    <p:extLst>
      <p:ext uri="{BB962C8B-B14F-4D97-AF65-F5344CB8AC3E}">
        <p14:creationId xmlns:p14="http://schemas.microsoft.com/office/powerpoint/2010/main" val="17896741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5EAC0A-1A7B-42DA-8357-44C998E354D7}" type="slidenum">
              <a:rPr lang="en-GB" smtClean="0"/>
              <a:t>9</a:t>
            </a:fld>
            <a:endParaRPr lang="en-GB" dirty="0"/>
          </a:p>
        </p:txBody>
      </p:sp>
    </p:spTree>
    <p:extLst>
      <p:ext uri="{BB962C8B-B14F-4D97-AF65-F5344CB8AC3E}">
        <p14:creationId xmlns:p14="http://schemas.microsoft.com/office/powerpoint/2010/main" val="41585211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5EAC0A-1A7B-42DA-8357-44C998E354D7}" type="slidenum">
              <a:rPr lang="en-GB" smtClean="0"/>
              <a:t>10</a:t>
            </a:fld>
            <a:endParaRPr lang="en-GB" dirty="0"/>
          </a:p>
        </p:txBody>
      </p:sp>
    </p:spTree>
    <p:extLst>
      <p:ext uri="{BB962C8B-B14F-4D97-AF65-F5344CB8AC3E}">
        <p14:creationId xmlns:p14="http://schemas.microsoft.com/office/powerpoint/2010/main" val="9339962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Deliverables – whilst there are no deliverables we need to undertake an annual report on the impact of the community programme – perhaps as a milestone in order to ensure the deliverable in M48 includes everything.  </a:t>
            </a:r>
          </a:p>
          <a:p>
            <a:r>
              <a:rPr lang="en-US" sz="1200" b="0" i="0" u="none" strike="noStrike" kern="1200" dirty="0">
                <a:solidFill>
                  <a:schemeClr val="tx1"/>
                </a:solidFill>
                <a:effectLst/>
                <a:latin typeface="+mn-lt"/>
                <a:ea typeface="+mn-ea"/>
                <a:cs typeface="+mn-cs"/>
              </a:rPr>
              <a:t>Support NRENs in being better NRENs and being able to demonstrate that through these groups they have made some positive changes.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C15EAC0A-1A7B-42DA-8357-44C998E354D7}" type="slidenum">
              <a:rPr lang="en-GB" smtClean="0"/>
              <a:t>12</a:t>
            </a:fld>
            <a:endParaRPr lang="en-GB" dirty="0"/>
          </a:p>
        </p:txBody>
      </p:sp>
    </p:spTree>
    <p:extLst>
      <p:ext uri="{BB962C8B-B14F-4D97-AF65-F5344CB8AC3E}">
        <p14:creationId xmlns:p14="http://schemas.microsoft.com/office/powerpoint/2010/main" val="2902841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Rectangle 3"/>
          <p:cNvSpPr txBox="1">
            <a:spLocks noChangeArrowheads="1"/>
          </p:cNvSpPr>
          <p:nvPr userDrawn="1"/>
        </p:nvSpPr>
        <p:spPr bwMode="auto">
          <a:xfrm>
            <a:off x="8111484" y="4779932"/>
            <a:ext cx="3523570" cy="14715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lgn="r" eaLnBrk="1" hangingPunct="1">
              <a:spcBef>
                <a:spcPct val="20000"/>
              </a:spcBef>
              <a:buClr>
                <a:srgbClr val="B4D100"/>
              </a:buClr>
              <a:buSzPct val="80000"/>
            </a:pPr>
            <a:endParaRPr lang="en-US" sz="1800" dirty="0">
              <a:solidFill>
                <a:schemeClr val="bg1"/>
              </a:solidFill>
              <a:latin typeface="Arial" charset="0"/>
            </a:endParaRPr>
          </a:p>
          <a:p>
            <a:pPr algn="r" eaLnBrk="1" hangingPunct="1">
              <a:spcBef>
                <a:spcPct val="20000"/>
              </a:spcBef>
              <a:buClr>
                <a:srgbClr val="B4D100"/>
              </a:buClr>
              <a:buSzPct val="80000"/>
            </a:pPr>
            <a:r>
              <a:rPr lang="en-US" sz="1800" dirty="0">
                <a:solidFill>
                  <a:schemeClr val="bg1"/>
                </a:solidFill>
                <a:latin typeface="Arial" charset="0"/>
              </a:rPr>
              <a:t>GN4-1 EC Review</a:t>
            </a:r>
          </a:p>
          <a:p>
            <a:pPr algn="r">
              <a:spcBef>
                <a:spcPct val="20000"/>
              </a:spcBef>
              <a:buClr>
                <a:srgbClr val="B4D100"/>
              </a:buClr>
              <a:buSzPct val="80000"/>
            </a:pPr>
            <a:r>
              <a:rPr lang="en-GB" sz="1800" dirty="0">
                <a:solidFill>
                  <a:schemeClr val="bg1"/>
                </a:solidFill>
                <a:latin typeface="Arial" charset="0"/>
              </a:rPr>
              <a:t>TBC 2016</a:t>
            </a:r>
          </a:p>
          <a:p>
            <a:pPr algn="r" eaLnBrk="1" hangingPunct="1">
              <a:spcBef>
                <a:spcPct val="20000"/>
              </a:spcBef>
              <a:buClr>
                <a:srgbClr val="B4D100"/>
              </a:buClr>
              <a:buSzPct val="80000"/>
            </a:pPr>
            <a:r>
              <a:rPr lang="en-US" sz="1800" dirty="0">
                <a:solidFill>
                  <a:schemeClr val="bg1"/>
                </a:solidFill>
                <a:latin typeface="Arial" charset="0"/>
              </a:rPr>
              <a:t>Brussels</a:t>
            </a:r>
          </a:p>
          <a:p>
            <a:pPr algn="r" eaLnBrk="1" hangingPunct="1">
              <a:spcBef>
                <a:spcPct val="20000"/>
              </a:spcBef>
              <a:buClr>
                <a:srgbClr val="B4D100"/>
              </a:buClr>
              <a:buSzPct val="80000"/>
            </a:pPr>
            <a:endParaRPr lang="en-US" sz="1800" dirty="0">
              <a:solidFill>
                <a:schemeClr val="bg1"/>
              </a:solidFill>
              <a:latin typeface="Arial" charset="0"/>
            </a:endParaRPr>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79292" y="287691"/>
            <a:ext cx="1674488" cy="952633"/>
          </a:xfrm>
          <a:prstGeom prst="rect">
            <a:avLst/>
          </a:prstGeom>
        </p:spPr>
      </p:pic>
      <p:sp>
        <p:nvSpPr>
          <p:cNvPr id="15" name="Rectangle 3"/>
          <p:cNvSpPr txBox="1">
            <a:spLocks noChangeArrowheads="1"/>
          </p:cNvSpPr>
          <p:nvPr userDrawn="1"/>
        </p:nvSpPr>
        <p:spPr bwMode="auto">
          <a:xfrm>
            <a:off x="848735" y="5076227"/>
            <a:ext cx="3798887" cy="12565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sz="1800" dirty="0">
                <a:solidFill>
                  <a:schemeClr val="bg1"/>
                </a:solidFill>
                <a:latin typeface="Arial" charset="0"/>
              </a:rPr>
              <a:t>Presenter Name, Organisation</a:t>
            </a:r>
          </a:p>
          <a:p>
            <a:pPr eaLnBrk="1" hangingPunct="1">
              <a:spcBef>
                <a:spcPct val="20000"/>
              </a:spcBef>
              <a:buClr>
                <a:srgbClr val="B4D100"/>
              </a:buClr>
              <a:buSzPct val="80000"/>
            </a:pPr>
            <a:endParaRPr lang="en-US" sz="1800" dirty="0">
              <a:solidFill>
                <a:schemeClr val="bg1"/>
              </a:solidFill>
              <a:latin typeface="Arial" charset="0"/>
            </a:endParaRPr>
          </a:p>
        </p:txBody>
      </p:sp>
      <p:sp>
        <p:nvSpPr>
          <p:cNvPr id="7" name="Rectangle 6"/>
          <p:cNvSpPr/>
          <p:nvPr userDrawn="1"/>
        </p:nvSpPr>
        <p:spPr>
          <a:xfrm>
            <a:off x="-19160" y="-47949"/>
            <a:ext cx="12211160" cy="6844404"/>
          </a:xfrm>
          <a:prstGeom prst="rect">
            <a:avLst/>
          </a:prstGeom>
          <a:solidFill>
            <a:srgbClr val="003F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22072" y="564840"/>
            <a:ext cx="9969928" cy="5606618"/>
          </a:xfrm>
          <a:prstGeom prst="rect">
            <a:avLst/>
          </a:prstGeom>
        </p:spPr>
      </p:pic>
      <p:sp>
        <p:nvSpPr>
          <p:cNvPr id="8" name="Rectangle 3"/>
          <p:cNvSpPr txBox="1">
            <a:spLocks noChangeArrowheads="1"/>
          </p:cNvSpPr>
          <p:nvPr userDrawn="1"/>
        </p:nvSpPr>
        <p:spPr bwMode="auto">
          <a:xfrm>
            <a:off x="848735" y="3362037"/>
            <a:ext cx="3523570" cy="1039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eaLnBrk="1" hangingPunct="1">
              <a:spcBef>
                <a:spcPct val="20000"/>
              </a:spcBef>
              <a:buClr>
                <a:srgbClr val="B4D100"/>
              </a:buClr>
              <a:buSzPct val="80000"/>
            </a:pPr>
            <a:r>
              <a:rPr lang="en-US" sz="1800" dirty="0">
                <a:solidFill>
                  <a:schemeClr val="bg1"/>
                </a:solidFill>
                <a:latin typeface="+mn-lt"/>
              </a:rPr>
              <a:t>GN4-2 Period 1 EC Review</a:t>
            </a:r>
          </a:p>
          <a:p>
            <a:pPr>
              <a:spcBef>
                <a:spcPct val="20000"/>
              </a:spcBef>
              <a:buClr>
                <a:srgbClr val="B4D100"/>
              </a:buClr>
              <a:buSzPct val="80000"/>
            </a:pPr>
            <a:r>
              <a:rPr lang="en-GB" sz="1800" dirty="0">
                <a:solidFill>
                  <a:schemeClr val="bg1"/>
                </a:solidFill>
                <a:latin typeface="+mn-lt"/>
              </a:rPr>
              <a:t>November 2017</a:t>
            </a:r>
          </a:p>
          <a:p>
            <a:pPr eaLnBrk="1" hangingPunct="1">
              <a:spcBef>
                <a:spcPct val="20000"/>
              </a:spcBef>
              <a:buClr>
                <a:srgbClr val="B4D100"/>
              </a:buClr>
              <a:buSzPct val="80000"/>
            </a:pPr>
            <a:r>
              <a:rPr lang="en-US" sz="1800" dirty="0">
                <a:solidFill>
                  <a:schemeClr val="bg1"/>
                </a:solidFill>
                <a:latin typeface="+mn-lt"/>
              </a:rPr>
              <a:t>Brussels</a:t>
            </a:r>
          </a:p>
          <a:p>
            <a:pPr eaLnBrk="1" hangingPunct="1">
              <a:spcBef>
                <a:spcPct val="20000"/>
              </a:spcBef>
              <a:buClr>
                <a:srgbClr val="B4D100"/>
              </a:buClr>
              <a:buSzPct val="80000"/>
            </a:pPr>
            <a:endParaRPr lang="en-US" sz="1800" dirty="0">
              <a:solidFill>
                <a:schemeClr val="bg1"/>
              </a:solidFill>
              <a:latin typeface="+mn-lt"/>
            </a:endParaRPr>
          </a:p>
        </p:txBody>
      </p:sp>
      <p:sp>
        <p:nvSpPr>
          <p:cNvPr id="9" name="Rectangle 3"/>
          <p:cNvSpPr txBox="1">
            <a:spLocks noChangeArrowheads="1"/>
          </p:cNvSpPr>
          <p:nvPr userDrawn="1"/>
        </p:nvSpPr>
        <p:spPr bwMode="auto">
          <a:xfrm>
            <a:off x="848735" y="2264381"/>
            <a:ext cx="3798887" cy="710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b="1" dirty="0">
                <a:solidFill>
                  <a:schemeClr val="bg1"/>
                </a:solidFill>
                <a:latin typeface="+mn-lt"/>
              </a:rPr>
              <a:t>Mark Johnston, GÉANT</a:t>
            </a:r>
          </a:p>
          <a:p>
            <a:pPr eaLnBrk="1" hangingPunct="1">
              <a:spcBef>
                <a:spcPct val="20000"/>
              </a:spcBef>
              <a:buClr>
                <a:srgbClr val="B4D100"/>
              </a:buClr>
              <a:buSzPct val="80000"/>
            </a:pPr>
            <a:endParaRPr lang="en-US" sz="1800" dirty="0">
              <a:solidFill>
                <a:schemeClr val="bg1"/>
              </a:solidFill>
              <a:latin typeface="Arial" charset="0"/>
            </a:endParaRPr>
          </a:p>
        </p:txBody>
      </p:sp>
      <p:sp>
        <p:nvSpPr>
          <p:cNvPr id="13" name="Rectangle 2"/>
          <p:cNvSpPr txBox="1">
            <a:spLocks noChangeArrowheads="1"/>
          </p:cNvSpPr>
          <p:nvPr userDrawn="1"/>
        </p:nvSpPr>
        <p:spPr bwMode="auto">
          <a:xfrm>
            <a:off x="848735" y="1246161"/>
            <a:ext cx="8831596" cy="10179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3200" b="1" dirty="0">
                <a:solidFill>
                  <a:schemeClr val="accent4"/>
                </a:solidFill>
                <a:latin typeface="+mn-lt"/>
              </a:rPr>
              <a:t>WP4 / SA1: </a:t>
            </a:r>
          </a:p>
          <a:p>
            <a:r>
              <a:rPr lang="en-GB" sz="3200" b="1" dirty="0">
                <a:solidFill>
                  <a:schemeClr val="accent4"/>
                </a:solidFill>
                <a:latin typeface="+mn-lt"/>
              </a:rPr>
              <a:t>Ne</a:t>
            </a:r>
            <a:r>
              <a:rPr lang="en-GB" sz="3200" b="1" dirty="0">
                <a:solidFill>
                  <a:srgbClr val="FFC000"/>
                </a:solidFill>
                <a:latin typeface="+mn-lt"/>
              </a:rPr>
              <a:t>t</a:t>
            </a:r>
            <a:r>
              <a:rPr lang="en-GB" sz="3200" b="1" dirty="0">
                <a:solidFill>
                  <a:schemeClr val="accent4"/>
                </a:solidFill>
                <a:latin typeface="+mn-lt"/>
              </a:rPr>
              <a:t>work Infrastructure and Services Operations</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Tree>
    <p:extLst>
      <p:ext uri="{BB962C8B-B14F-4D97-AF65-F5344CB8AC3E}">
        <p14:creationId xmlns:p14="http://schemas.microsoft.com/office/powerpoint/2010/main" val="1234564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Footer">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3" name="Content Placeholder 2"/>
          <p:cNvSpPr>
            <a:spLocks noGrp="1"/>
          </p:cNvSpPr>
          <p:nvPr>
            <p:ph idx="1"/>
          </p:nvPr>
        </p:nvSpPr>
        <p:spPr>
          <a:xfrm>
            <a:off x="455022" y="1502908"/>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Title 11"/>
          <p:cNvSpPr>
            <a:spLocks noGrp="1"/>
          </p:cNvSpPr>
          <p:nvPr>
            <p:ph type="title"/>
          </p:nvPr>
        </p:nvSpPr>
        <p:spPr/>
        <p:txBody>
          <a:bodyPr/>
          <a:lstStyle>
            <a:lvl1pPr>
              <a:defRPr>
                <a:solidFill>
                  <a:srgbClr val="FFC000"/>
                </a:solidFill>
              </a:defRPr>
            </a:lvl1pPr>
          </a:lstStyle>
          <a:p>
            <a:r>
              <a:rPr lang="en-US"/>
              <a:t>Click to edit Master title style</a:t>
            </a:r>
            <a:endParaRPr lang="en-GB" dirty="0"/>
          </a:p>
        </p:txBody>
      </p:sp>
      <p:sp>
        <p:nvSpPr>
          <p:cNvPr id="13" name="Slide Number Placeholder 12"/>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spTree>
    <p:extLst>
      <p:ext uri="{BB962C8B-B14F-4D97-AF65-F5344CB8AC3E}">
        <p14:creationId xmlns:p14="http://schemas.microsoft.com/office/powerpoint/2010/main" val="1432627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Achievements</a:t>
            </a: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8" name="Content Placeholder 2"/>
          <p:cNvSpPr>
            <a:spLocks noGrp="1"/>
          </p:cNvSpPr>
          <p:nvPr>
            <p:ph idx="1"/>
          </p:nvPr>
        </p:nvSpPr>
        <p:spPr>
          <a:xfrm>
            <a:off x="451989" y="1494700"/>
            <a:ext cx="11208788"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Rounded Rectangle 11"/>
          <p:cNvSpPr/>
          <p:nvPr userDrawn="1"/>
        </p:nvSpPr>
        <p:spPr bwMode="auto">
          <a:xfrm>
            <a:off x="2858129" y="6544742"/>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Challenges</a:t>
            </a:r>
          </a:p>
        </p:txBody>
      </p:sp>
      <p:sp>
        <p:nvSpPr>
          <p:cNvPr id="11" name="Rectangle 10"/>
          <p:cNvSpPr/>
          <p:nvPr userDrawn="1"/>
        </p:nvSpPr>
        <p:spPr>
          <a:xfrm>
            <a:off x="518178" y="6528141"/>
            <a:ext cx="1406285" cy="32985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ounded Rectangle 12"/>
          <p:cNvSpPr/>
          <p:nvPr userDrawn="1"/>
        </p:nvSpPr>
        <p:spPr bwMode="auto">
          <a:xfrm>
            <a:off x="518169" y="6530244"/>
            <a:ext cx="1406296"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1" dirty="0">
                <a:solidFill>
                  <a:srgbClr val="004360"/>
                </a:solidFill>
              </a:rPr>
              <a:t>Objectives</a:t>
            </a:r>
          </a:p>
        </p:txBody>
      </p:sp>
      <p:sp>
        <p:nvSpPr>
          <p:cNvPr id="4" name="Title 3"/>
          <p:cNvSpPr>
            <a:spLocks noGrp="1"/>
          </p:cNvSpPr>
          <p:nvPr>
            <p:ph type="title"/>
          </p:nvPr>
        </p:nvSpPr>
        <p:spPr/>
        <p:txBody>
          <a:bodyPr/>
          <a:lstStyle/>
          <a:p>
            <a:r>
              <a:rPr lang="en-US"/>
              <a:t>Click to edit Master title style</a:t>
            </a:r>
            <a:endParaRPr lang="en-GB" dirty="0"/>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spTree>
    <p:extLst>
      <p:ext uri="{BB962C8B-B14F-4D97-AF65-F5344CB8AC3E}">
        <p14:creationId xmlns:p14="http://schemas.microsoft.com/office/powerpoint/2010/main" val="2156385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llenges">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a:solidFill>
                  <a:schemeClr val="bg1"/>
                </a:solidFill>
              </a:rPr>
              <a:t>Objectives</a:t>
            </a: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Achievements</a:t>
            </a: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8" name="Content Placeholder 2"/>
          <p:cNvSpPr>
            <a:spLocks noGrp="1"/>
          </p:cNvSpPr>
          <p:nvPr>
            <p:ph idx="1"/>
          </p:nvPr>
        </p:nvSpPr>
        <p:spPr>
          <a:xfrm>
            <a:off x="452248" y="1503151"/>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Rectangle 11"/>
          <p:cNvSpPr/>
          <p:nvPr userDrawn="1"/>
        </p:nvSpPr>
        <p:spPr>
          <a:xfrm>
            <a:off x="2690730" y="6528141"/>
            <a:ext cx="1406285" cy="32985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ounded Rectangle 12"/>
          <p:cNvSpPr/>
          <p:nvPr userDrawn="1"/>
        </p:nvSpPr>
        <p:spPr bwMode="auto">
          <a:xfrm>
            <a:off x="271063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a:solidFill>
                  <a:srgbClr val="004360"/>
                </a:solidFill>
              </a:rPr>
              <a:t>Challenges</a:t>
            </a:r>
          </a:p>
        </p:txBody>
      </p:sp>
      <p:sp>
        <p:nvSpPr>
          <p:cNvPr id="4" name="Title 3"/>
          <p:cNvSpPr>
            <a:spLocks noGrp="1"/>
          </p:cNvSpPr>
          <p:nvPr>
            <p:ph type="title"/>
          </p:nvPr>
        </p:nvSpPr>
        <p:spPr/>
        <p:txBody>
          <a:bodyPr/>
          <a:lstStyle/>
          <a:p>
            <a:r>
              <a:rPr lang="en-US"/>
              <a:t>Click to edit Master title style</a:t>
            </a:r>
            <a:endParaRPr lang="en-GB" dirty="0"/>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spTree>
    <p:extLst>
      <p:ext uri="{BB962C8B-B14F-4D97-AF65-F5344CB8AC3E}">
        <p14:creationId xmlns:p14="http://schemas.microsoft.com/office/powerpoint/2010/main" val="27816871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chievements">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a:solidFill>
                  <a:schemeClr val="bg1"/>
                </a:solidFill>
              </a:rPr>
              <a:t>Objectives</a:t>
            </a: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774832" y="6534150"/>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Challenges</a:t>
            </a:r>
          </a:p>
        </p:txBody>
      </p:sp>
      <p:sp>
        <p:nvSpPr>
          <p:cNvPr id="28" name="Content Placeholder 2"/>
          <p:cNvSpPr>
            <a:spLocks noGrp="1"/>
          </p:cNvSpPr>
          <p:nvPr>
            <p:ph idx="1"/>
          </p:nvPr>
        </p:nvSpPr>
        <p:spPr>
          <a:xfrm>
            <a:off x="439738" y="1493931"/>
            <a:ext cx="1129506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Rectangle 10"/>
          <p:cNvSpPr/>
          <p:nvPr userDrawn="1"/>
        </p:nvSpPr>
        <p:spPr>
          <a:xfrm>
            <a:off x="5253757" y="6528141"/>
            <a:ext cx="1406285" cy="32985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ounded Rectangle 11"/>
          <p:cNvSpPr/>
          <p:nvPr userDrawn="1"/>
        </p:nvSpPr>
        <p:spPr bwMode="auto">
          <a:xfrm>
            <a:off x="5289718"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a:solidFill>
                  <a:srgbClr val="004360"/>
                </a:solidFill>
              </a:rPr>
              <a:t>Achievements</a:t>
            </a:r>
          </a:p>
        </p:txBody>
      </p:sp>
      <p:sp>
        <p:nvSpPr>
          <p:cNvPr id="4" name="Title 3"/>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Tree>
    <p:extLst>
      <p:ext uri="{BB962C8B-B14F-4D97-AF65-F5344CB8AC3E}">
        <p14:creationId xmlns:p14="http://schemas.microsoft.com/office/powerpoint/2010/main" val="2579149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chievements">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605" y="-974"/>
            <a:ext cx="12192000" cy="1333948"/>
          </a:xfrm>
          <a:prstGeom prst="rect">
            <a:avLst/>
          </a:prstGeom>
        </p:spPr>
      </p:pic>
      <p:sp>
        <p:nvSpPr>
          <p:cNvPr id="15" name="Oval 14"/>
          <p:cNvSpPr/>
          <p:nvPr userDrawn="1"/>
        </p:nvSpPr>
        <p:spPr>
          <a:xfrm>
            <a:off x="11238739" y="1021510"/>
            <a:ext cx="1065404" cy="1065404"/>
          </a:xfrm>
          <a:prstGeom prst="ellipse">
            <a:avLst/>
          </a:prstGeom>
          <a:solidFill>
            <a:srgbClr val="124E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a:solidFill>
                  <a:schemeClr val="bg1"/>
                </a:solidFill>
              </a:rPr>
              <a:t>Objectives</a:t>
            </a: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774832" y="6534150"/>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Challenges</a:t>
            </a:r>
          </a:p>
        </p:txBody>
      </p:sp>
      <p:sp>
        <p:nvSpPr>
          <p:cNvPr id="28" name="Content Placeholder 2"/>
          <p:cNvSpPr>
            <a:spLocks noGrp="1"/>
          </p:cNvSpPr>
          <p:nvPr>
            <p:ph idx="1"/>
          </p:nvPr>
        </p:nvSpPr>
        <p:spPr>
          <a:xfrm>
            <a:off x="507040" y="1544285"/>
            <a:ext cx="9183892"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Rectangle 10"/>
          <p:cNvSpPr/>
          <p:nvPr userDrawn="1"/>
        </p:nvSpPr>
        <p:spPr>
          <a:xfrm>
            <a:off x="5253757" y="6528141"/>
            <a:ext cx="1406285" cy="32985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ounded Rectangle 11"/>
          <p:cNvSpPr/>
          <p:nvPr userDrawn="1"/>
        </p:nvSpPr>
        <p:spPr bwMode="auto">
          <a:xfrm>
            <a:off x="5289718"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a:solidFill>
                  <a:srgbClr val="004360"/>
                </a:solidFill>
              </a:rPr>
              <a:t>Achievements</a:t>
            </a:r>
          </a:p>
        </p:txBody>
      </p:sp>
      <p:sp>
        <p:nvSpPr>
          <p:cNvPr id="4" name="Title 3"/>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18" name="Oval 17"/>
          <p:cNvSpPr/>
          <p:nvPr userDrawn="1"/>
        </p:nvSpPr>
        <p:spPr>
          <a:xfrm>
            <a:off x="11979756" y="2086914"/>
            <a:ext cx="424487" cy="424487"/>
          </a:xfrm>
          <a:prstGeom prst="ellipse">
            <a:avLst/>
          </a:prstGeom>
          <a:solidFill>
            <a:srgbClr val="00B0F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Oval 18"/>
          <p:cNvSpPr/>
          <p:nvPr userDrawn="1"/>
        </p:nvSpPr>
        <p:spPr>
          <a:xfrm>
            <a:off x="11724327" y="2511401"/>
            <a:ext cx="216503" cy="216503"/>
          </a:xfrm>
          <a:prstGeom prst="ellipse">
            <a:avLst/>
          </a:prstGeom>
          <a:solidFill>
            <a:srgbClr val="FFC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594147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clusions">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a:solidFill>
                  <a:schemeClr val="bg1"/>
                </a:solidFill>
              </a:rPr>
              <a:t>Objectives</a:t>
            </a: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Achievements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818294"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Challenges</a:t>
            </a:r>
          </a:p>
        </p:txBody>
      </p:sp>
      <p:sp>
        <p:nvSpPr>
          <p:cNvPr id="28" name="Content Placeholder 2"/>
          <p:cNvSpPr>
            <a:spLocks noGrp="1"/>
          </p:cNvSpPr>
          <p:nvPr>
            <p:ph idx="1"/>
          </p:nvPr>
        </p:nvSpPr>
        <p:spPr>
          <a:xfrm>
            <a:off x="460698" y="1502899"/>
            <a:ext cx="10515600" cy="4351338"/>
          </a:xfrm>
        </p:spPr>
        <p:txBody>
          <a:bodyPr/>
          <a:lstStyle>
            <a:lvl1pPr>
              <a:buClr>
                <a:schemeClr val="accent5">
                  <a:lumMod val="50000"/>
                </a:schemeClr>
              </a:buClr>
              <a:defRPr/>
            </a:lvl1pPr>
            <a:lvl2pPr>
              <a:buClr>
                <a:schemeClr val="accent5">
                  <a:lumMod val="50000"/>
                </a:schemeClr>
              </a:buClr>
              <a:defRPr/>
            </a:lvl2pPr>
            <a:lvl3pPr>
              <a:buClr>
                <a:schemeClr val="accent5">
                  <a:lumMod val="50000"/>
                </a:schemeClr>
              </a:buClr>
              <a:defRPr/>
            </a:lvl3pPr>
            <a:lvl4pPr>
              <a:buClr>
                <a:schemeClr val="accent5">
                  <a:lumMod val="50000"/>
                </a:schemeClr>
              </a:buClr>
              <a:defRPr/>
            </a:lvl4pPr>
            <a:lvl5pPr>
              <a:buClr>
                <a:schemeClr val="accent5">
                  <a:lumMod val="50000"/>
                </a:schemeClr>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8" name="Rectangle 17"/>
          <p:cNvSpPr/>
          <p:nvPr userDrawn="1"/>
        </p:nvSpPr>
        <p:spPr>
          <a:xfrm>
            <a:off x="7492758" y="6528141"/>
            <a:ext cx="1406285" cy="32985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Rounded Rectangle 18"/>
          <p:cNvSpPr/>
          <p:nvPr userDrawn="1"/>
        </p:nvSpPr>
        <p:spPr bwMode="auto">
          <a:xfrm>
            <a:off x="7503040"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a:solidFill>
                  <a:srgbClr val="004360"/>
                </a:solidFill>
              </a:rPr>
              <a:t>Conclusions</a:t>
            </a:r>
          </a:p>
        </p:txBody>
      </p:sp>
      <p:sp>
        <p:nvSpPr>
          <p:cNvPr id="4" name="Title 3"/>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Tree>
    <p:extLst>
      <p:ext uri="{BB962C8B-B14F-4D97-AF65-F5344CB8AC3E}">
        <p14:creationId xmlns:p14="http://schemas.microsoft.com/office/powerpoint/2010/main" val="3810024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amp;A">
    <p:spTree>
      <p:nvGrpSpPr>
        <p:cNvPr id="1" name=""/>
        <p:cNvGrpSpPr/>
        <p:nvPr/>
      </p:nvGrpSpPr>
      <p:grpSpPr>
        <a:xfrm>
          <a:off x="0" y="0"/>
          <a:ext cx="0" cy="0"/>
          <a:chOff x="0" y="0"/>
          <a:chExt cx="0" cy="0"/>
        </a:xfrm>
      </p:grpSpPr>
      <p:sp>
        <p:nvSpPr>
          <p:cNvPr id="19" name="Title 3"/>
          <p:cNvSpPr txBox="1">
            <a:spLocks/>
          </p:cNvSpPr>
          <p:nvPr userDrawn="1"/>
        </p:nvSpPr>
        <p:spPr>
          <a:xfrm>
            <a:off x="8229601" y="2547258"/>
            <a:ext cx="2373086" cy="152325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endParaRPr lang="en-GB" sz="2100" b="0" dirty="0">
              <a:solidFill>
                <a:schemeClr val="bg1"/>
              </a:solidFill>
            </a:endParaRPr>
          </a:p>
        </p:txBody>
      </p:sp>
      <p:sp>
        <p:nvSpPr>
          <p:cNvPr id="7" name="Rectangle 6"/>
          <p:cNvSpPr/>
          <p:nvPr userDrawn="1"/>
        </p:nvSpPr>
        <p:spPr>
          <a:xfrm>
            <a:off x="-61546" y="896"/>
            <a:ext cx="12255142" cy="6844404"/>
          </a:xfrm>
          <a:prstGeom prst="rect">
            <a:avLst/>
          </a:prstGeom>
          <a:solidFill>
            <a:srgbClr val="003F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22072" y="564841"/>
            <a:ext cx="9969928" cy="5606617"/>
          </a:xfrm>
          <a:prstGeom prst="rect">
            <a:avLst/>
          </a:prstGeom>
        </p:spPr>
      </p:pic>
      <p:sp>
        <p:nvSpPr>
          <p:cNvPr id="9" name="Rectangle 3"/>
          <p:cNvSpPr txBox="1">
            <a:spLocks noChangeArrowheads="1"/>
          </p:cNvSpPr>
          <p:nvPr userDrawn="1"/>
        </p:nvSpPr>
        <p:spPr bwMode="auto">
          <a:xfrm>
            <a:off x="848735" y="2859292"/>
            <a:ext cx="4400273" cy="710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sz="4800" dirty="0">
                <a:solidFill>
                  <a:schemeClr val="bg1"/>
                </a:solidFill>
                <a:latin typeface="+mn-lt"/>
              </a:rPr>
              <a:t>Any questions?</a:t>
            </a:r>
          </a:p>
          <a:p>
            <a:pPr eaLnBrk="1" hangingPunct="1">
              <a:spcBef>
                <a:spcPct val="20000"/>
              </a:spcBef>
              <a:buClr>
                <a:srgbClr val="B4D100"/>
              </a:buClr>
              <a:buSzPct val="80000"/>
            </a:pPr>
            <a:endParaRPr lang="en-US" sz="1800" dirty="0">
              <a:solidFill>
                <a:schemeClr val="bg1"/>
              </a:solidFill>
              <a:latin typeface="Arial" charset="0"/>
            </a:endParaRPr>
          </a:p>
        </p:txBody>
      </p:sp>
      <p:sp>
        <p:nvSpPr>
          <p:cNvPr id="10" name="Rectangle 2"/>
          <p:cNvSpPr txBox="1">
            <a:spLocks noChangeArrowheads="1"/>
          </p:cNvSpPr>
          <p:nvPr userDrawn="1"/>
        </p:nvSpPr>
        <p:spPr bwMode="auto">
          <a:xfrm>
            <a:off x="848735" y="2072426"/>
            <a:ext cx="5397326" cy="10179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4800" b="1" dirty="0">
                <a:solidFill>
                  <a:schemeClr val="accent4"/>
                </a:solidFill>
                <a:latin typeface="+mn-lt"/>
              </a:rPr>
              <a:t>Thank you</a:t>
            </a:r>
          </a:p>
        </p:txBody>
      </p:sp>
    </p:spTree>
    <p:extLst>
      <p:ext uri="{BB962C8B-B14F-4D97-AF65-F5344CB8AC3E}">
        <p14:creationId xmlns:p14="http://schemas.microsoft.com/office/powerpoint/2010/main" val="9472976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9884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sp>
        <p:nvSpPr>
          <p:cNvPr id="3" name="Text Placeholder 2"/>
          <p:cNvSpPr>
            <a:spLocks noGrp="1"/>
          </p:cNvSpPr>
          <p:nvPr>
            <p:ph type="body" idx="1"/>
          </p:nvPr>
        </p:nvSpPr>
        <p:spPr>
          <a:xfrm>
            <a:off x="446058" y="1503937"/>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0" name="Rectangle 19"/>
          <p:cNvSpPr/>
          <p:nvPr userDrawn="1"/>
        </p:nvSpPr>
        <p:spPr>
          <a:xfrm>
            <a:off x="-37063" y="6528141"/>
            <a:ext cx="12229062" cy="329859"/>
          </a:xfrm>
          <a:prstGeom prst="rect">
            <a:avLst/>
          </a:prstGeom>
          <a:solidFill>
            <a:srgbClr val="0043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Slide Number Placeholder 5"/>
          <p:cNvSpPr>
            <a:spLocks noGrp="1"/>
          </p:cNvSpPr>
          <p:nvPr>
            <p:ph type="sldNum" sz="quarter" idx="4"/>
          </p:nvPr>
        </p:nvSpPr>
        <p:spPr>
          <a:xfrm>
            <a:off x="11439527" y="6523901"/>
            <a:ext cx="569600" cy="321399"/>
          </a:xfrm>
          <a:prstGeom prst="rect">
            <a:avLst/>
          </a:prstGeom>
        </p:spPr>
        <p:txBody>
          <a:bodyPr/>
          <a:lstStyle>
            <a:lvl1pPr>
              <a:defRPr sz="1200">
                <a:solidFill>
                  <a:schemeClr val="bg1"/>
                </a:solidFill>
              </a:defRPr>
            </a:lvl1pPr>
          </a:lstStyle>
          <a:p>
            <a:pPr defTabSz="914377"/>
            <a:fld id="{99DB5B91-B4E4-4EE4-BE5C-3E09032CE5EC}" type="slidenum">
              <a:rPr lang="en-GB" smtClean="0"/>
              <a:pPr defTabSz="914377"/>
              <a:t>‹#›</a:t>
            </a:fld>
            <a:endParaRPr lang="en-GB" dirty="0"/>
          </a:p>
        </p:txBody>
      </p:sp>
      <p:sp>
        <p:nvSpPr>
          <p:cNvPr id="26" name="Title Placeholder 25"/>
          <p:cNvSpPr>
            <a:spLocks noGrp="1"/>
          </p:cNvSpPr>
          <p:nvPr>
            <p:ph type="title"/>
          </p:nvPr>
        </p:nvSpPr>
        <p:spPr>
          <a:xfrm>
            <a:off x="454525" y="204374"/>
            <a:ext cx="10515600" cy="938624"/>
          </a:xfrm>
          <a:prstGeom prst="rect">
            <a:avLst/>
          </a:prstGeom>
        </p:spPr>
        <p:txBody>
          <a:bodyPr vert="horz" lIns="91440" tIns="45720" rIns="91440" bIns="45720" rtlCol="0" anchor="ctr">
            <a:normAutofit/>
          </a:bodyPr>
          <a:lstStyle/>
          <a:p>
            <a:r>
              <a:rPr lang="en-US"/>
              <a:t>Click to edit Master title style</a:t>
            </a:r>
            <a:endParaRPr lang="en-GB" dirty="0"/>
          </a:p>
        </p:txBody>
      </p:sp>
      <p:pic>
        <p:nvPicPr>
          <p:cNvPr id="9" name="Picture 8"/>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Tree>
    <p:extLst>
      <p:ext uri="{BB962C8B-B14F-4D97-AF65-F5344CB8AC3E}">
        <p14:creationId xmlns:p14="http://schemas.microsoft.com/office/powerpoint/2010/main" val="351563380"/>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86" r:id="rId6"/>
    <p:sldLayoutId id="2147483673" r:id="rId7"/>
    <p:sldLayoutId id="2147483674" r:id="rId8"/>
    <p:sldLayoutId id="2147483683" r:id="rId9"/>
  </p:sldLayoutIdLst>
  <p:hf hdr="0" ftr="0" dt="0"/>
  <p:txStyles>
    <p:titleStyle>
      <a:lvl1pPr algn="l" defTabSz="914400" rtl="0" eaLnBrk="1" latinLnBrk="0" hangingPunct="1">
        <a:lnSpc>
          <a:spcPct val="100000"/>
        </a:lnSpc>
        <a:spcBef>
          <a:spcPct val="0"/>
        </a:spcBef>
        <a:buNone/>
        <a:defRPr sz="2400" b="1" i="0" u="none" kern="1200" baseline="0">
          <a:solidFill>
            <a:srgbClr val="FFC000"/>
          </a:solidFill>
          <a:latin typeface="+mn-lt"/>
          <a:ea typeface="+mj-ea"/>
          <a:cs typeface="+mj-cs"/>
        </a:defRPr>
      </a:lvl1pPr>
    </p:titleStyle>
    <p:body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595" userDrawn="1">
          <p15:clr>
            <a:srgbClr val="F26B43"/>
          </p15:clr>
        </p15:guide>
        <p15:guide id="2" pos="347">
          <p15:clr>
            <a:srgbClr val="F26B43"/>
          </p15:clr>
        </p15:guide>
        <p15:guide id="3" orient="horz" pos="1139" userDrawn="1">
          <p15:clr>
            <a:srgbClr val="F26B43"/>
          </p15:clr>
        </p15:guide>
        <p15:guide id="4" orient="horz" pos="36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https://wiki.geant.org/download/attachments/27459590/tf-sig-wheel-large.jpg?version=1&amp;modificationDate=1519040719334&amp;api=v2" TargetMode="External"/><Relationship Id="rId5" Type="http://schemas.openxmlformats.org/officeDocument/2006/relationships/image" Target="../media/image7.jpe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9160" y="-47949"/>
            <a:ext cx="12211160" cy="6844404"/>
          </a:xfrm>
          <a:prstGeom prst="rect">
            <a:avLst/>
          </a:prstGeom>
          <a:solidFill>
            <a:srgbClr val="003F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2072" y="564840"/>
            <a:ext cx="9969928" cy="5606618"/>
          </a:xfrm>
          <a:prstGeom prst="rect">
            <a:avLst/>
          </a:prstGeom>
        </p:spPr>
      </p:pic>
      <p:sp>
        <p:nvSpPr>
          <p:cNvPr id="9" name="Rectangle 3"/>
          <p:cNvSpPr txBox="1">
            <a:spLocks noChangeArrowheads="1"/>
          </p:cNvSpPr>
          <p:nvPr/>
        </p:nvSpPr>
        <p:spPr bwMode="auto">
          <a:xfrm>
            <a:off x="848735" y="3362037"/>
            <a:ext cx="3523570" cy="1039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eaLnBrk="1" hangingPunct="1">
              <a:spcBef>
                <a:spcPct val="20000"/>
              </a:spcBef>
              <a:buClr>
                <a:srgbClr val="B4D100"/>
              </a:buClr>
              <a:buSzPct val="80000"/>
            </a:pPr>
            <a:r>
              <a:rPr lang="en-US" sz="1800" dirty="0">
                <a:solidFill>
                  <a:schemeClr val="bg1"/>
                </a:solidFill>
                <a:latin typeface="+mn-lt"/>
              </a:rPr>
              <a:t>SIG-Marcomms Meeting</a:t>
            </a:r>
          </a:p>
          <a:p>
            <a:pPr>
              <a:spcBef>
                <a:spcPct val="20000"/>
              </a:spcBef>
              <a:buClr>
                <a:srgbClr val="B4D100"/>
              </a:buClr>
              <a:buSzPct val="80000"/>
            </a:pPr>
            <a:r>
              <a:rPr lang="en-GB" sz="1800" dirty="0">
                <a:solidFill>
                  <a:schemeClr val="bg1"/>
                </a:solidFill>
                <a:latin typeface="+mn-lt"/>
              </a:rPr>
              <a:t>4 February 2019</a:t>
            </a:r>
          </a:p>
          <a:p>
            <a:pPr eaLnBrk="1" hangingPunct="1">
              <a:spcBef>
                <a:spcPct val="20000"/>
              </a:spcBef>
              <a:buClr>
                <a:srgbClr val="B4D100"/>
              </a:buClr>
              <a:buSzPct val="80000"/>
            </a:pPr>
            <a:endParaRPr lang="en-US" sz="1800" dirty="0">
              <a:solidFill>
                <a:schemeClr val="bg1"/>
              </a:solidFill>
              <a:latin typeface="+mn-lt"/>
            </a:endParaRPr>
          </a:p>
          <a:p>
            <a:pPr eaLnBrk="1" hangingPunct="1">
              <a:spcBef>
                <a:spcPct val="20000"/>
              </a:spcBef>
              <a:buClr>
                <a:srgbClr val="B4D100"/>
              </a:buClr>
              <a:buSzPct val="80000"/>
            </a:pPr>
            <a:endParaRPr lang="en-US" sz="1800" dirty="0">
              <a:solidFill>
                <a:schemeClr val="bg1"/>
              </a:solidFill>
              <a:latin typeface="+mn-lt"/>
            </a:endParaRPr>
          </a:p>
        </p:txBody>
      </p:sp>
      <p:sp>
        <p:nvSpPr>
          <p:cNvPr id="15" name="Rectangle 3"/>
          <p:cNvSpPr txBox="1">
            <a:spLocks noChangeArrowheads="1"/>
          </p:cNvSpPr>
          <p:nvPr/>
        </p:nvSpPr>
        <p:spPr bwMode="auto">
          <a:xfrm>
            <a:off x="848735" y="2264381"/>
            <a:ext cx="3798887" cy="710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b="1" dirty="0" err="1">
                <a:solidFill>
                  <a:schemeClr val="bg1"/>
                </a:solidFill>
                <a:latin typeface="+mn-lt"/>
              </a:rPr>
              <a:t>Gyöngyi</a:t>
            </a:r>
            <a:r>
              <a:rPr lang="en-US" b="1" dirty="0">
                <a:solidFill>
                  <a:schemeClr val="bg1"/>
                </a:solidFill>
                <a:latin typeface="+mn-lt"/>
              </a:rPr>
              <a:t> </a:t>
            </a:r>
            <a:r>
              <a:rPr lang="en-US" b="1" dirty="0" err="1">
                <a:solidFill>
                  <a:schemeClr val="bg1"/>
                </a:solidFill>
                <a:latin typeface="+mn-lt"/>
              </a:rPr>
              <a:t>Horváth</a:t>
            </a:r>
            <a:r>
              <a:rPr lang="en-US" b="1" dirty="0">
                <a:solidFill>
                  <a:schemeClr val="bg1"/>
                </a:solidFill>
                <a:latin typeface="+mn-lt"/>
              </a:rPr>
              <a:t>, GÉANT</a:t>
            </a:r>
          </a:p>
          <a:p>
            <a:pPr eaLnBrk="1" hangingPunct="1">
              <a:spcBef>
                <a:spcPct val="20000"/>
              </a:spcBef>
              <a:buClr>
                <a:srgbClr val="B4D100"/>
              </a:buClr>
              <a:buSzPct val="80000"/>
            </a:pPr>
            <a:endParaRPr lang="en-US" sz="1800" dirty="0">
              <a:solidFill>
                <a:schemeClr val="bg1"/>
              </a:solidFill>
              <a:latin typeface="Arial" charset="0"/>
            </a:endParaRPr>
          </a:p>
        </p:txBody>
      </p:sp>
      <p:sp>
        <p:nvSpPr>
          <p:cNvPr id="16" name="Rectangle 2"/>
          <p:cNvSpPr txBox="1">
            <a:spLocks noChangeArrowheads="1"/>
          </p:cNvSpPr>
          <p:nvPr/>
        </p:nvSpPr>
        <p:spPr bwMode="auto">
          <a:xfrm>
            <a:off x="848735" y="1246161"/>
            <a:ext cx="8831596" cy="10179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3200" b="1" dirty="0">
                <a:solidFill>
                  <a:schemeClr val="accent4"/>
                </a:solidFill>
                <a:latin typeface="+mn-lt"/>
              </a:rPr>
              <a:t>GN4-3 WP4 / Task 4: </a:t>
            </a:r>
          </a:p>
          <a:p>
            <a:r>
              <a:rPr lang="en-GB" sz="3200" b="1" dirty="0">
                <a:solidFill>
                  <a:schemeClr val="accent4"/>
                </a:solidFill>
                <a:latin typeface="+mn-lt"/>
              </a:rPr>
              <a:t>Community Programme</a:t>
            </a:r>
          </a:p>
        </p:txBody>
      </p:sp>
      <p:pic>
        <p:nvPicPr>
          <p:cNvPr id="17" name="Picture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Tree>
    <p:extLst>
      <p:ext uri="{BB962C8B-B14F-4D97-AF65-F5344CB8AC3E}">
        <p14:creationId xmlns:p14="http://schemas.microsoft.com/office/powerpoint/2010/main" val="27105116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7493409-7859-CC43-9F2F-1353CD92EEFF}"/>
              </a:ext>
            </a:extLst>
          </p:cNvPr>
          <p:cNvSpPr>
            <a:spLocks noGrp="1"/>
          </p:cNvSpPr>
          <p:nvPr>
            <p:ph idx="1"/>
          </p:nvPr>
        </p:nvSpPr>
        <p:spPr/>
        <p:txBody>
          <a:bodyPr/>
          <a:lstStyle/>
          <a:p>
            <a:r>
              <a:rPr lang="en-US" dirty="0"/>
              <a:t>Actively seek new collaborations and activities with partners, e.g. large research infrastructures on the ESFRI roadmap, and other e-infrastructures and associated projects.</a:t>
            </a:r>
          </a:p>
          <a:p>
            <a:r>
              <a:rPr lang="en-US" dirty="0"/>
              <a:t>Strengthen the GÉANT community </a:t>
            </a:r>
            <a:r>
              <a:rPr lang="en-US" dirty="0" err="1"/>
              <a:t>programme</a:t>
            </a:r>
            <a:r>
              <a:rPr lang="en-US" dirty="0"/>
              <a:t> (Task Forces, Special Interest Groups, workshops), including more openness to industry, public services and all e-infrastructures.</a:t>
            </a:r>
          </a:p>
          <a:p>
            <a:endParaRPr lang="en-US" dirty="0"/>
          </a:p>
        </p:txBody>
      </p:sp>
      <p:sp>
        <p:nvSpPr>
          <p:cNvPr id="3" name="Title 2">
            <a:extLst>
              <a:ext uri="{FF2B5EF4-FFF2-40B4-BE49-F238E27FC236}">
                <a16:creationId xmlns:a16="http://schemas.microsoft.com/office/drawing/2014/main" id="{66A46FCA-44CD-094E-AE4D-7D59D6EFC4E0}"/>
              </a:ext>
            </a:extLst>
          </p:cNvPr>
          <p:cNvSpPr>
            <a:spLocks noGrp="1"/>
          </p:cNvSpPr>
          <p:nvPr>
            <p:ph type="title"/>
          </p:nvPr>
        </p:nvSpPr>
        <p:spPr/>
        <p:txBody>
          <a:bodyPr/>
          <a:lstStyle/>
          <a:p>
            <a:r>
              <a:rPr lang="en-US" dirty="0"/>
              <a:t>Adds on in GN4-3</a:t>
            </a:r>
          </a:p>
        </p:txBody>
      </p:sp>
      <p:sp>
        <p:nvSpPr>
          <p:cNvPr id="4" name="Slide Number Placeholder 3">
            <a:extLst>
              <a:ext uri="{FF2B5EF4-FFF2-40B4-BE49-F238E27FC236}">
                <a16:creationId xmlns:a16="http://schemas.microsoft.com/office/drawing/2014/main" id="{8B97544E-3837-2144-BF3F-6578E891C5B3}"/>
              </a:ext>
            </a:extLst>
          </p:cNvPr>
          <p:cNvSpPr>
            <a:spLocks noGrp="1"/>
          </p:cNvSpPr>
          <p:nvPr>
            <p:ph type="sldNum" sz="quarter" idx="10"/>
          </p:nvPr>
        </p:nvSpPr>
        <p:spPr/>
        <p:txBody>
          <a:bodyPr/>
          <a:lstStyle/>
          <a:p>
            <a:pPr defTabSz="914377"/>
            <a:fld id="{99DB5B91-B4E4-4EE4-BE5C-3E09032CE5EC}" type="slidenum">
              <a:rPr lang="en-GB" smtClean="0"/>
              <a:pPr defTabSz="914377"/>
              <a:t>10</a:t>
            </a:fld>
            <a:endParaRPr lang="en-GB" dirty="0"/>
          </a:p>
        </p:txBody>
      </p:sp>
    </p:spTree>
    <p:extLst>
      <p:ext uri="{BB962C8B-B14F-4D97-AF65-F5344CB8AC3E}">
        <p14:creationId xmlns:p14="http://schemas.microsoft.com/office/powerpoint/2010/main" val="10359475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AA858D-A11C-9649-ADAA-B713E39B1EC5}"/>
              </a:ext>
            </a:extLst>
          </p:cNvPr>
          <p:cNvSpPr>
            <a:spLocks noGrp="1"/>
          </p:cNvSpPr>
          <p:nvPr>
            <p:ph idx="1"/>
          </p:nvPr>
        </p:nvSpPr>
        <p:spPr/>
        <p:txBody>
          <a:bodyPr/>
          <a:lstStyle/>
          <a:p>
            <a:r>
              <a:rPr lang="en-US" dirty="0"/>
              <a:t>Blog posts after each SIG / TF meeting</a:t>
            </a:r>
          </a:p>
          <a:p>
            <a:r>
              <a:rPr lang="en-US" dirty="0"/>
              <a:t>Quarterly news mail to the GA to summarize the major outcomes of the community </a:t>
            </a:r>
            <a:r>
              <a:rPr lang="en-US" dirty="0" err="1"/>
              <a:t>programme</a:t>
            </a:r>
            <a:endParaRPr lang="en-US" dirty="0"/>
          </a:p>
          <a:p>
            <a:r>
              <a:rPr lang="en-US" dirty="0"/>
              <a:t>Social media visibility of activities and channels per TF / SIG</a:t>
            </a:r>
          </a:p>
          <a:p>
            <a:r>
              <a:rPr lang="en-US" dirty="0" err="1"/>
              <a:t>PeaR</a:t>
            </a:r>
            <a:r>
              <a:rPr lang="en-US" dirty="0"/>
              <a:t> newsletter</a:t>
            </a:r>
          </a:p>
          <a:p>
            <a:r>
              <a:rPr lang="en-US" dirty="0"/>
              <a:t>Project newsletter</a:t>
            </a:r>
          </a:p>
        </p:txBody>
      </p:sp>
      <p:sp>
        <p:nvSpPr>
          <p:cNvPr id="3" name="Title 2">
            <a:extLst>
              <a:ext uri="{FF2B5EF4-FFF2-40B4-BE49-F238E27FC236}">
                <a16:creationId xmlns:a16="http://schemas.microsoft.com/office/drawing/2014/main" id="{BC3791C5-0F3C-574B-9FF1-FF23808A070C}"/>
              </a:ext>
            </a:extLst>
          </p:cNvPr>
          <p:cNvSpPr>
            <a:spLocks noGrp="1"/>
          </p:cNvSpPr>
          <p:nvPr>
            <p:ph type="title"/>
          </p:nvPr>
        </p:nvSpPr>
        <p:spPr>
          <a:xfrm>
            <a:off x="454525" y="204374"/>
            <a:ext cx="10515600" cy="938624"/>
          </a:xfrm>
        </p:spPr>
        <p:txBody>
          <a:bodyPr/>
          <a:lstStyle/>
          <a:p>
            <a:r>
              <a:rPr lang="en-US" dirty="0"/>
              <a:t>Marcoms synergy</a:t>
            </a:r>
          </a:p>
        </p:txBody>
      </p:sp>
      <p:sp>
        <p:nvSpPr>
          <p:cNvPr id="4" name="Slide Number Placeholder 3">
            <a:extLst>
              <a:ext uri="{FF2B5EF4-FFF2-40B4-BE49-F238E27FC236}">
                <a16:creationId xmlns:a16="http://schemas.microsoft.com/office/drawing/2014/main" id="{9323DA42-CA19-1A4A-9B0C-99B49563CEBB}"/>
              </a:ext>
            </a:extLst>
          </p:cNvPr>
          <p:cNvSpPr>
            <a:spLocks noGrp="1"/>
          </p:cNvSpPr>
          <p:nvPr>
            <p:ph type="sldNum" sz="quarter" idx="10"/>
          </p:nvPr>
        </p:nvSpPr>
        <p:spPr/>
        <p:txBody>
          <a:bodyPr/>
          <a:lstStyle/>
          <a:p>
            <a:pPr defTabSz="914377"/>
            <a:fld id="{99DB5B91-B4E4-4EE4-BE5C-3E09032CE5EC}" type="slidenum">
              <a:rPr lang="en-GB" smtClean="0"/>
              <a:pPr defTabSz="914377"/>
              <a:t>11</a:t>
            </a:fld>
            <a:endParaRPr lang="en-GB" dirty="0"/>
          </a:p>
        </p:txBody>
      </p:sp>
    </p:spTree>
    <p:extLst>
      <p:ext uri="{BB962C8B-B14F-4D97-AF65-F5344CB8AC3E}">
        <p14:creationId xmlns:p14="http://schemas.microsoft.com/office/powerpoint/2010/main" val="33873171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6963483-DA96-1546-A0EE-3E250F103694}"/>
              </a:ext>
            </a:extLst>
          </p:cNvPr>
          <p:cNvSpPr>
            <a:spLocks noGrp="1"/>
          </p:cNvSpPr>
          <p:nvPr>
            <p:ph idx="1"/>
          </p:nvPr>
        </p:nvSpPr>
        <p:spPr/>
        <p:txBody>
          <a:bodyPr>
            <a:normAutofit/>
          </a:bodyPr>
          <a:lstStyle/>
          <a:p>
            <a:pPr marL="0" indent="0">
              <a:buNone/>
            </a:pPr>
            <a:r>
              <a:rPr lang="en-GB" sz="3200" i="1">
                <a:solidFill>
                  <a:schemeClr val="tx1"/>
                </a:solidFill>
              </a:rPr>
              <a:t>Report </a:t>
            </a:r>
            <a:r>
              <a:rPr lang="en-GB" sz="3200" i="1" dirty="0">
                <a:solidFill>
                  <a:schemeClr val="tx1"/>
                </a:solidFill>
              </a:rPr>
              <a:t>on Impact of Community Programme activities to include NREN case studies.</a:t>
            </a:r>
          </a:p>
          <a:p>
            <a:pPr marL="0" indent="0">
              <a:buNone/>
            </a:pPr>
            <a:endParaRPr lang="en-GB" sz="3200" i="1" dirty="0">
              <a:solidFill>
                <a:schemeClr val="tx1"/>
              </a:solidFill>
            </a:endParaRPr>
          </a:p>
          <a:p>
            <a:r>
              <a:rPr lang="en-GB" sz="3200" i="1" dirty="0">
                <a:solidFill>
                  <a:schemeClr val="tx1"/>
                </a:solidFill>
              </a:rPr>
              <a:t>Outcomes and results</a:t>
            </a:r>
          </a:p>
          <a:p>
            <a:r>
              <a:rPr lang="en-GB" sz="3200" i="1" dirty="0">
                <a:solidFill>
                  <a:schemeClr val="tx1"/>
                </a:solidFill>
              </a:rPr>
              <a:t>Outreach quality and quantity</a:t>
            </a:r>
          </a:p>
          <a:p>
            <a:r>
              <a:rPr lang="en-GB" sz="3200" i="1" dirty="0">
                <a:solidFill>
                  <a:schemeClr val="tx1"/>
                </a:solidFill>
              </a:rPr>
              <a:t>Impact = change in behaviour</a:t>
            </a:r>
            <a:endParaRPr lang="en-US" sz="3200" dirty="0">
              <a:solidFill>
                <a:schemeClr val="tx1"/>
              </a:solidFill>
            </a:endParaRPr>
          </a:p>
        </p:txBody>
      </p:sp>
      <p:sp>
        <p:nvSpPr>
          <p:cNvPr id="3" name="Title 2">
            <a:extLst>
              <a:ext uri="{FF2B5EF4-FFF2-40B4-BE49-F238E27FC236}">
                <a16:creationId xmlns:a16="http://schemas.microsoft.com/office/drawing/2014/main" id="{AC92C2AD-992A-7845-9EE8-E48809DEE748}"/>
              </a:ext>
            </a:extLst>
          </p:cNvPr>
          <p:cNvSpPr>
            <a:spLocks noGrp="1"/>
          </p:cNvSpPr>
          <p:nvPr>
            <p:ph type="title"/>
          </p:nvPr>
        </p:nvSpPr>
        <p:spPr/>
        <p:txBody>
          <a:bodyPr/>
          <a:lstStyle/>
          <a:p>
            <a:r>
              <a:rPr lang="en-US" dirty="0"/>
              <a:t>IMPACT </a:t>
            </a:r>
          </a:p>
        </p:txBody>
      </p:sp>
      <p:sp>
        <p:nvSpPr>
          <p:cNvPr id="4" name="Slide Number Placeholder 3">
            <a:extLst>
              <a:ext uri="{FF2B5EF4-FFF2-40B4-BE49-F238E27FC236}">
                <a16:creationId xmlns:a16="http://schemas.microsoft.com/office/drawing/2014/main" id="{F78EC9A5-D02F-DC47-88B3-C733317A3207}"/>
              </a:ext>
            </a:extLst>
          </p:cNvPr>
          <p:cNvSpPr>
            <a:spLocks noGrp="1"/>
          </p:cNvSpPr>
          <p:nvPr>
            <p:ph type="sldNum" sz="quarter" idx="10"/>
          </p:nvPr>
        </p:nvSpPr>
        <p:spPr/>
        <p:txBody>
          <a:bodyPr/>
          <a:lstStyle/>
          <a:p>
            <a:pPr defTabSz="914377"/>
            <a:fld id="{99DB5B91-B4E4-4EE4-BE5C-3E09032CE5EC}" type="slidenum">
              <a:rPr lang="en-GB" smtClean="0"/>
              <a:pPr defTabSz="914377"/>
              <a:t>12</a:t>
            </a:fld>
            <a:endParaRPr lang="en-GB" dirty="0"/>
          </a:p>
        </p:txBody>
      </p:sp>
    </p:spTree>
    <p:extLst>
      <p:ext uri="{BB962C8B-B14F-4D97-AF65-F5344CB8AC3E}">
        <p14:creationId xmlns:p14="http://schemas.microsoft.com/office/powerpoint/2010/main" val="37298021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1546" y="896"/>
            <a:ext cx="12255142" cy="6844404"/>
          </a:xfrm>
          <a:prstGeom prst="rect">
            <a:avLst/>
          </a:prstGeom>
          <a:solidFill>
            <a:srgbClr val="003F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2072" y="564841"/>
            <a:ext cx="9969928" cy="5606617"/>
          </a:xfrm>
          <a:prstGeom prst="rect">
            <a:avLst/>
          </a:prstGeom>
        </p:spPr>
      </p:pic>
      <p:sp>
        <p:nvSpPr>
          <p:cNvPr id="11" name="Rectangle 3"/>
          <p:cNvSpPr txBox="1">
            <a:spLocks noChangeArrowheads="1"/>
          </p:cNvSpPr>
          <p:nvPr/>
        </p:nvSpPr>
        <p:spPr bwMode="auto">
          <a:xfrm>
            <a:off x="848735" y="2859292"/>
            <a:ext cx="4400273" cy="710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sz="4800" dirty="0">
                <a:solidFill>
                  <a:schemeClr val="bg1"/>
                </a:solidFill>
                <a:latin typeface="+mn-lt"/>
              </a:rPr>
              <a:t>Any questions?</a:t>
            </a:r>
          </a:p>
          <a:p>
            <a:pPr eaLnBrk="1" hangingPunct="1">
              <a:spcBef>
                <a:spcPct val="20000"/>
              </a:spcBef>
              <a:buClr>
                <a:srgbClr val="B4D100"/>
              </a:buClr>
              <a:buSzPct val="80000"/>
            </a:pPr>
            <a:endParaRPr lang="en-US" sz="1800" dirty="0">
              <a:solidFill>
                <a:schemeClr val="bg1"/>
              </a:solidFill>
              <a:latin typeface="Arial" charset="0"/>
            </a:endParaRPr>
          </a:p>
        </p:txBody>
      </p:sp>
      <p:sp>
        <p:nvSpPr>
          <p:cNvPr id="12" name="Rectangle 2"/>
          <p:cNvSpPr txBox="1">
            <a:spLocks noChangeArrowheads="1"/>
          </p:cNvSpPr>
          <p:nvPr/>
        </p:nvSpPr>
        <p:spPr bwMode="auto">
          <a:xfrm>
            <a:off x="848735" y="2072426"/>
            <a:ext cx="5397326" cy="10179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4800" b="1" dirty="0">
                <a:solidFill>
                  <a:schemeClr val="accent4"/>
                </a:solidFill>
                <a:latin typeface="+mn-lt"/>
              </a:rPr>
              <a:t>Thank you</a:t>
            </a:r>
          </a:p>
        </p:txBody>
      </p:sp>
    </p:spTree>
    <p:extLst>
      <p:ext uri="{BB962C8B-B14F-4D97-AF65-F5344CB8AC3E}">
        <p14:creationId xmlns:p14="http://schemas.microsoft.com/office/powerpoint/2010/main" val="161057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pic>
        <p:nvPicPr>
          <p:cNvPr id="38" name="Picture 3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7" name="Title 6"/>
          <p:cNvSpPr>
            <a:spLocks noGrp="1"/>
          </p:cNvSpPr>
          <p:nvPr>
            <p:ph type="title"/>
          </p:nvPr>
        </p:nvSpPr>
        <p:spPr>
          <a:xfrm>
            <a:off x="438341" y="364114"/>
            <a:ext cx="10515600" cy="938624"/>
          </a:xfrm>
        </p:spPr>
        <p:txBody>
          <a:bodyPr>
            <a:normAutofit fontScale="90000"/>
          </a:bodyPr>
          <a:lstStyle/>
          <a:p>
            <a:r>
              <a:rPr lang="en-US" sz="2800" dirty="0"/>
              <a:t>Community </a:t>
            </a:r>
            <a:r>
              <a:rPr lang="en-US" sz="2800" dirty="0" err="1"/>
              <a:t>Programme</a:t>
            </a:r>
            <a:r>
              <a:rPr lang="en-US" sz="2800" dirty="0"/>
              <a:t> Portfolio </a:t>
            </a:r>
            <a:br>
              <a:rPr lang="en-US" sz="2800" dirty="0"/>
            </a:br>
            <a:r>
              <a:rPr lang="en-GB" sz="2700" b="0" i="1" dirty="0">
                <a:solidFill>
                  <a:schemeClr val="bg1"/>
                </a:solidFill>
                <a:ea typeface="Tahoma" panose="020B0604030504040204" pitchFamily="34" charset="0"/>
                <a:cs typeface="Tahoma" panose="020B0604030504040204" pitchFamily="34" charset="0"/>
              </a:rPr>
              <a:t>(Including activities outside of the GÉANT Project)</a:t>
            </a:r>
            <a:br>
              <a:rPr lang="en-GB" i="1" dirty="0">
                <a:solidFill>
                  <a:schemeClr val="bg1"/>
                </a:solidFill>
                <a:ea typeface="Tahoma" panose="020B0604030504040204" pitchFamily="34" charset="0"/>
                <a:cs typeface="Tahoma" panose="020B0604030504040204" pitchFamily="34" charset="0"/>
              </a:rPr>
            </a:br>
            <a:endParaRPr lang="en-GB" dirty="0"/>
          </a:p>
        </p:txBody>
      </p:sp>
      <p:sp>
        <p:nvSpPr>
          <p:cNvPr id="9" name="Slide Number Placeholder 8"/>
          <p:cNvSpPr>
            <a:spLocks noGrp="1"/>
          </p:cNvSpPr>
          <p:nvPr>
            <p:ph type="sldNum" sz="quarter" idx="10"/>
          </p:nvPr>
        </p:nvSpPr>
        <p:spPr/>
        <p:txBody>
          <a:bodyPr/>
          <a:lstStyle/>
          <a:p>
            <a:pPr defTabSz="914377"/>
            <a:fld id="{99DB5B91-B4E4-4EE4-BE5C-3E09032CE5EC}" type="slidenum">
              <a:rPr lang="en-GB" smtClean="0"/>
              <a:pPr defTabSz="914377"/>
              <a:t>2</a:t>
            </a:fld>
            <a:endParaRPr lang="en-GB" dirty="0"/>
          </a:p>
        </p:txBody>
      </p:sp>
      <p:sp>
        <p:nvSpPr>
          <p:cNvPr id="36" name="Content Placeholder 1">
            <a:extLst>
              <a:ext uri="{FF2B5EF4-FFF2-40B4-BE49-F238E27FC236}">
                <a16:creationId xmlns:a16="http://schemas.microsoft.com/office/drawing/2014/main" id="{79DF4FF3-976E-3543-B094-FB93A4FC7C4A}"/>
              </a:ext>
            </a:extLst>
          </p:cNvPr>
          <p:cNvSpPr>
            <a:spLocks noGrp="1"/>
          </p:cNvSpPr>
          <p:nvPr>
            <p:ph idx="1"/>
          </p:nvPr>
        </p:nvSpPr>
        <p:spPr>
          <a:xfrm>
            <a:off x="5712325" y="1844141"/>
            <a:ext cx="6296802" cy="4351338"/>
          </a:xfrm>
        </p:spPr>
        <p:txBody>
          <a:bodyPr>
            <a:normAutofit/>
          </a:bodyPr>
          <a:lstStyle/>
          <a:p>
            <a:pPr lvl="1"/>
            <a:r>
              <a:rPr lang="en-GB" sz="2000" dirty="0">
                <a:solidFill>
                  <a:srgbClr val="C00000"/>
                </a:solidFill>
              </a:rPr>
              <a:t>REFEDS (the Research and Education </a:t>
            </a:r>
            <a:r>
              <a:rPr lang="en-GB" sz="2000" dirty="0" err="1">
                <a:solidFill>
                  <a:srgbClr val="C00000"/>
                </a:solidFill>
              </a:rPr>
              <a:t>FEDerations</a:t>
            </a:r>
            <a:r>
              <a:rPr lang="en-GB" sz="2000" dirty="0">
                <a:solidFill>
                  <a:srgbClr val="C00000"/>
                </a:solidFill>
              </a:rPr>
              <a:t> group)</a:t>
            </a:r>
          </a:p>
          <a:p>
            <a:pPr lvl="1"/>
            <a:r>
              <a:rPr lang="en-GB" sz="2000" dirty="0">
                <a:solidFill>
                  <a:srgbClr val="C00000"/>
                </a:solidFill>
              </a:rPr>
              <a:t>GLIF (Global Lambda Integrated Facility)</a:t>
            </a:r>
          </a:p>
          <a:p>
            <a:pPr lvl="1"/>
            <a:r>
              <a:rPr lang="en-GB" sz="2000" dirty="0" err="1">
                <a:solidFill>
                  <a:srgbClr val="C00000"/>
                </a:solidFill>
              </a:rPr>
              <a:t>NRENum.net</a:t>
            </a:r>
            <a:r>
              <a:rPr lang="en-GB" sz="2000" dirty="0">
                <a:solidFill>
                  <a:srgbClr val="C00000"/>
                </a:solidFill>
              </a:rPr>
              <a:t> (end-user ENUM service)</a:t>
            </a:r>
          </a:p>
          <a:p>
            <a:pPr lvl="1"/>
            <a:r>
              <a:rPr lang="en-GB" sz="2000" dirty="0">
                <a:solidFill>
                  <a:srgbClr val="C00000"/>
                </a:solidFill>
              </a:rPr>
              <a:t>WISE (global trust community)</a:t>
            </a:r>
          </a:p>
          <a:p>
            <a:pPr lvl="1"/>
            <a:r>
              <a:rPr lang="en-GB" sz="2000" dirty="0">
                <a:solidFill>
                  <a:srgbClr val="C00000"/>
                </a:solidFill>
              </a:rPr>
              <a:t>Global </a:t>
            </a:r>
            <a:r>
              <a:rPr lang="en-GB" sz="2000" dirty="0" err="1">
                <a:solidFill>
                  <a:srgbClr val="C00000"/>
                </a:solidFill>
              </a:rPr>
              <a:t>eduroam</a:t>
            </a:r>
            <a:r>
              <a:rPr lang="en-GB" sz="2000" dirty="0">
                <a:solidFill>
                  <a:srgbClr val="C00000"/>
                </a:solidFill>
              </a:rPr>
              <a:t> Governance Committee</a:t>
            </a:r>
          </a:p>
          <a:p>
            <a:pPr lvl="1"/>
            <a:r>
              <a:rPr lang="en-GB" sz="2000" dirty="0">
                <a:solidFill>
                  <a:srgbClr val="C00000"/>
                </a:solidFill>
              </a:rPr>
              <a:t>Network Performing Arts Production Workshop (NPAPW)</a:t>
            </a:r>
          </a:p>
          <a:p>
            <a:pPr lvl="1"/>
            <a:r>
              <a:rPr lang="en-GB" sz="2000" dirty="0">
                <a:solidFill>
                  <a:srgbClr val="C00000"/>
                </a:solidFill>
              </a:rPr>
              <a:t>OCM developments</a:t>
            </a:r>
          </a:p>
          <a:p>
            <a:pPr lvl="1"/>
            <a:r>
              <a:rPr lang="en-GB" sz="2000" dirty="0" err="1">
                <a:solidFill>
                  <a:srgbClr val="C00000"/>
                </a:solidFill>
              </a:rPr>
              <a:t>eduOER</a:t>
            </a:r>
            <a:r>
              <a:rPr lang="en-GB" sz="2000" dirty="0">
                <a:solidFill>
                  <a:srgbClr val="C00000"/>
                </a:solidFill>
              </a:rPr>
              <a:t> (Open Educational Resource Hub and Portal)</a:t>
            </a:r>
          </a:p>
          <a:p>
            <a:pPr lvl="1"/>
            <a:r>
              <a:rPr lang="en-US" sz="2000" dirty="0">
                <a:solidFill>
                  <a:srgbClr val="C00000"/>
                </a:solidFill>
              </a:rPr>
              <a:t>GÉANT STUN/TURN  pilot service (WebRTC)</a:t>
            </a:r>
          </a:p>
        </p:txBody>
      </p:sp>
      <p:pic>
        <p:nvPicPr>
          <p:cNvPr id="39" name="Picture 7" descr="https://wiki.geant.org/download/attachments/27459590/tf-sig-wheel-large.jpg?version=1&amp;modificationDate=1519040719334&amp;api=v2">
            <a:extLst>
              <a:ext uri="{FF2B5EF4-FFF2-40B4-BE49-F238E27FC236}">
                <a16:creationId xmlns:a16="http://schemas.microsoft.com/office/drawing/2014/main" id="{FB2B33C8-F20D-5E4F-BE37-76FA83587A95}"/>
              </a:ext>
            </a:extLst>
          </p:cNvPr>
          <p:cNvPicPr>
            <a:picLocks noChangeAspect="1" noChangeArrowheads="1"/>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439738" y="1493931"/>
            <a:ext cx="4582521" cy="4701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030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AAF2C01-0CF7-1341-B88D-DF0C4CAD92C5}"/>
              </a:ext>
            </a:extLst>
          </p:cNvPr>
          <p:cNvSpPr>
            <a:spLocks noGrp="1"/>
          </p:cNvSpPr>
          <p:nvPr>
            <p:ph idx="1"/>
          </p:nvPr>
        </p:nvSpPr>
        <p:spPr>
          <a:xfrm>
            <a:off x="451989" y="1494700"/>
            <a:ext cx="11208788" cy="4723220"/>
          </a:xfrm>
        </p:spPr>
        <p:txBody>
          <a:bodyPr>
            <a:normAutofit/>
          </a:bodyPr>
          <a:lstStyle/>
          <a:p>
            <a:pPr marL="0" indent="0">
              <a:buNone/>
            </a:pPr>
            <a:r>
              <a:rPr lang="en-US" b="1" dirty="0"/>
              <a:t>Connectivity</a:t>
            </a:r>
          </a:p>
          <a:p>
            <a:r>
              <a:rPr lang="en-US" b="1" dirty="0"/>
              <a:t>SIG-PMV</a:t>
            </a:r>
            <a:r>
              <a:rPr lang="en-US" dirty="0"/>
              <a:t>: Performance Monitoring and Verification - Identifying and establishing best practices for wired/wireless networks</a:t>
            </a:r>
          </a:p>
          <a:p>
            <a:r>
              <a:rPr lang="en-US" b="1" dirty="0"/>
              <a:t>SIG-NGN</a:t>
            </a:r>
            <a:r>
              <a:rPr lang="en-US" dirty="0"/>
              <a:t>: Next Generation Networking - knowledge exchange and collaboration on developments in networking technologies.</a:t>
            </a:r>
          </a:p>
          <a:p>
            <a:r>
              <a:rPr lang="en-US" b="1" dirty="0"/>
              <a:t>SIG-NOC</a:t>
            </a:r>
            <a:r>
              <a:rPr lang="en-US" dirty="0"/>
              <a:t>: Network Operations​ </a:t>
            </a:r>
            <a:r>
              <a:rPr lang="en-US" dirty="0" err="1"/>
              <a:t>Centres</a:t>
            </a:r>
            <a:r>
              <a:rPr lang="en-US" dirty="0"/>
              <a:t>​ - Sharing and creating common best practices for the </a:t>
            </a:r>
            <a:r>
              <a:rPr lang="en-US" dirty="0" err="1"/>
              <a:t>organisation</a:t>
            </a:r>
            <a:r>
              <a:rPr lang="en-US" dirty="0"/>
              <a:t> and management of Network Operations </a:t>
            </a:r>
            <a:r>
              <a:rPr lang="en-US" dirty="0" err="1"/>
              <a:t>Centres</a:t>
            </a:r>
            <a:endParaRPr lang="en-US" dirty="0"/>
          </a:p>
          <a:p>
            <a:pPr marL="0" indent="0">
              <a:buNone/>
            </a:pPr>
            <a:endParaRPr lang="en-US" b="1" dirty="0"/>
          </a:p>
          <a:p>
            <a:pPr marL="0" indent="0">
              <a:buNone/>
            </a:pPr>
            <a:r>
              <a:rPr lang="en-US" b="1" dirty="0"/>
              <a:t>Cloud</a:t>
            </a:r>
          </a:p>
          <a:p>
            <a:r>
              <a:rPr lang="en-US" b="1" dirty="0"/>
              <a:t>S​IG-CISS</a:t>
            </a:r>
            <a:r>
              <a:rPr lang="en-US" dirty="0"/>
              <a:t>: Cloudy Interoperable Software Stacks​ - Sharing and collaborating on cloud infrastructure software stacks, platforms and research workflows</a:t>
            </a:r>
          </a:p>
        </p:txBody>
      </p:sp>
      <p:sp>
        <p:nvSpPr>
          <p:cNvPr id="3" name="Title 2">
            <a:extLst>
              <a:ext uri="{FF2B5EF4-FFF2-40B4-BE49-F238E27FC236}">
                <a16:creationId xmlns:a16="http://schemas.microsoft.com/office/drawing/2014/main" id="{FD1540F3-12D6-7347-B7E8-FE246FA36C29}"/>
              </a:ext>
            </a:extLst>
          </p:cNvPr>
          <p:cNvSpPr>
            <a:spLocks noGrp="1"/>
          </p:cNvSpPr>
          <p:nvPr>
            <p:ph type="title"/>
          </p:nvPr>
        </p:nvSpPr>
        <p:spPr/>
        <p:txBody>
          <a:bodyPr/>
          <a:lstStyle/>
          <a:p>
            <a:r>
              <a:rPr lang="en-US" dirty="0"/>
              <a:t>Connectivity &amp; Cloud</a:t>
            </a:r>
          </a:p>
        </p:txBody>
      </p:sp>
      <p:sp>
        <p:nvSpPr>
          <p:cNvPr id="4" name="Slide Number Placeholder 3">
            <a:extLst>
              <a:ext uri="{FF2B5EF4-FFF2-40B4-BE49-F238E27FC236}">
                <a16:creationId xmlns:a16="http://schemas.microsoft.com/office/drawing/2014/main" id="{B364D56C-08CC-3940-A62B-FE210DC3EED0}"/>
              </a:ext>
            </a:extLst>
          </p:cNvPr>
          <p:cNvSpPr>
            <a:spLocks noGrp="1"/>
          </p:cNvSpPr>
          <p:nvPr>
            <p:ph type="sldNum" sz="quarter" idx="10"/>
          </p:nvPr>
        </p:nvSpPr>
        <p:spPr/>
        <p:txBody>
          <a:bodyPr/>
          <a:lstStyle/>
          <a:p>
            <a:pPr defTabSz="914377"/>
            <a:fld id="{99DB5B91-B4E4-4EE4-BE5C-3E09032CE5EC}" type="slidenum">
              <a:rPr lang="en-GB" smtClean="0"/>
              <a:pPr defTabSz="914377"/>
              <a:t>3</a:t>
            </a:fld>
            <a:endParaRPr lang="en-GB" dirty="0"/>
          </a:p>
        </p:txBody>
      </p:sp>
    </p:spTree>
    <p:extLst>
      <p:ext uri="{BB962C8B-B14F-4D97-AF65-F5344CB8AC3E}">
        <p14:creationId xmlns:p14="http://schemas.microsoft.com/office/powerpoint/2010/main" val="2997902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E64FFD2-081C-A24B-8551-5DAA248B90BD}"/>
              </a:ext>
            </a:extLst>
          </p:cNvPr>
          <p:cNvSpPr>
            <a:spLocks noGrp="1"/>
          </p:cNvSpPr>
          <p:nvPr>
            <p:ph idx="1"/>
          </p:nvPr>
        </p:nvSpPr>
        <p:spPr/>
        <p:txBody>
          <a:bodyPr/>
          <a:lstStyle/>
          <a:p>
            <a:pPr marL="0" indent="0">
              <a:buNone/>
            </a:pPr>
            <a:r>
              <a:rPr lang="en-US" b="1" dirty="0"/>
              <a:t>Security</a:t>
            </a:r>
          </a:p>
          <a:p>
            <a:r>
              <a:rPr lang="en-US" b="1" dirty="0"/>
              <a:t>SIG-ISM</a:t>
            </a:r>
            <a:r>
              <a:rPr lang="en-US" dirty="0"/>
              <a:t>: Information Security Management - Developing security expertise and excellence within the NREN community​</a:t>
            </a:r>
          </a:p>
          <a:p>
            <a:r>
              <a:rPr lang="en-US" b="1" dirty="0"/>
              <a:t>TF-CSIRT</a:t>
            </a:r>
            <a:r>
              <a:rPr lang="en-US" dirty="0"/>
              <a:t>: Computer Security Incident Response Teams - Coordinating training, services​​​ and knowledge-exchange for security teams worldwide</a:t>
            </a:r>
          </a:p>
          <a:p>
            <a:pPr marL="0" indent="0">
              <a:buNone/>
            </a:pPr>
            <a:endParaRPr lang="en-US" b="1" dirty="0"/>
          </a:p>
          <a:p>
            <a:pPr marL="0" indent="0">
              <a:buNone/>
            </a:pPr>
            <a:r>
              <a:rPr lang="en-US" b="1" dirty="0"/>
              <a:t>Identity and privacy</a:t>
            </a:r>
          </a:p>
          <a:p>
            <a:r>
              <a:rPr lang="en-US" b="1" dirty="0"/>
              <a:t>TF-DPR</a:t>
            </a:r>
            <a:r>
              <a:rPr lang="en-US" dirty="0"/>
              <a:t>: Data Protection Regulation​​ - Working with NRENs to meet data protection regulation requirements</a:t>
            </a:r>
          </a:p>
          <a:p>
            <a:endParaRPr lang="en-US" dirty="0"/>
          </a:p>
          <a:p>
            <a:endParaRPr lang="en-US" dirty="0"/>
          </a:p>
        </p:txBody>
      </p:sp>
      <p:sp>
        <p:nvSpPr>
          <p:cNvPr id="3" name="Title 2">
            <a:extLst>
              <a:ext uri="{FF2B5EF4-FFF2-40B4-BE49-F238E27FC236}">
                <a16:creationId xmlns:a16="http://schemas.microsoft.com/office/drawing/2014/main" id="{C777CC8D-63B4-4946-8F16-F06AD44408DE}"/>
              </a:ext>
            </a:extLst>
          </p:cNvPr>
          <p:cNvSpPr>
            <a:spLocks noGrp="1"/>
          </p:cNvSpPr>
          <p:nvPr>
            <p:ph type="title"/>
          </p:nvPr>
        </p:nvSpPr>
        <p:spPr/>
        <p:txBody>
          <a:bodyPr/>
          <a:lstStyle/>
          <a:p>
            <a:r>
              <a:rPr lang="en-US" dirty="0"/>
              <a:t>Security &amp; Identity and privacy</a:t>
            </a:r>
          </a:p>
        </p:txBody>
      </p:sp>
      <p:sp>
        <p:nvSpPr>
          <p:cNvPr id="4" name="Slide Number Placeholder 3">
            <a:extLst>
              <a:ext uri="{FF2B5EF4-FFF2-40B4-BE49-F238E27FC236}">
                <a16:creationId xmlns:a16="http://schemas.microsoft.com/office/drawing/2014/main" id="{7F33F7FD-34E6-694E-BE5B-8374AEFAC083}"/>
              </a:ext>
            </a:extLst>
          </p:cNvPr>
          <p:cNvSpPr>
            <a:spLocks noGrp="1"/>
          </p:cNvSpPr>
          <p:nvPr>
            <p:ph type="sldNum" sz="quarter" idx="10"/>
          </p:nvPr>
        </p:nvSpPr>
        <p:spPr/>
        <p:txBody>
          <a:bodyPr/>
          <a:lstStyle/>
          <a:p>
            <a:pPr defTabSz="914377"/>
            <a:fld id="{99DB5B91-B4E4-4EE4-BE5C-3E09032CE5EC}" type="slidenum">
              <a:rPr lang="en-GB" smtClean="0"/>
              <a:pPr defTabSz="914377"/>
              <a:t>4</a:t>
            </a:fld>
            <a:endParaRPr lang="en-GB" dirty="0"/>
          </a:p>
        </p:txBody>
      </p:sp>
    </p:spTree>
    <p:extLst>
      <p:ext uri="{BB962C8B-B14F-4D97-AF65-F5344CB8AC3E}">
        <p14:creationId xmlns:p14="http://schemas.microsoft.com/office/powerpoint/2010/main" val="25868310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CB7DD7D-41B4-0D4F-89B7-9429A367285E}"/>
              </a:ext>
            </a:extLst>
          </p:cNvPr>
          <p:cNvSpPr>
            <a:spLocks noGrp="1"/>
          </p:cNvSpPr>
          <p:nvPr>
            <p:ph idx="1"/>
          </p:nvPr>
        </p:nvSpPr>
        <p:spPr>
          <a:xfrm>
            <a:off x="451989" y="1494699"/>
            <a:ext cx="11208788" cy="5029201"/>
          </a:xfrm>
        </p:spPr>
        <p:txBody>
          <a:bodyPr>
            <a:normAutofit lnSpcReduction="10000"/>
          </a:bodyPr>
          <a:lstStyle/>
          <a:p>
            <a:pPr marL="0" indent="0">
              <a:buNone/>
            </a:pPr>
            <a:r>
              <a:rPr lang="en-US" b="1" dirty="0"/>
              <a:t>Campus</a:t>
            </a:r>
          </a:p>
          <a:p>
            <a:r>
              <a:rPr lang="en-US" b="1" dirty="0"/>
              <a:t>SIG-​TNE</a:t>
            </a:r>
            <a:r>
              <a:rPr lang="en-US" dirty="0"/>
              <a:t>: Transnational Education​​ - Addressing technological challenges in the delivery of international education</a:t>
            </a:r>
          </a:p>
          <a:p>
            <a:r>
              <a:rPr lang="en-US" b="1" dirty="0"/>
              <a:t>TF-RED</a:t>
            </a:r>
            <a:r>
              <a:rPr lang="en-US" dirty="0"/>
              <a:t>: Research Engagement Development​ - Developing methods for NRENs to engage with research communities </a:t>
            </a:r>
          </a:p>
          <a:p>
            <a:pPr marL="0" indent="0">
              <a:buNone/>
            </a:pPr>
            <a:r>
              <a:rPr lang="en-US" b="1" dirty="0"/>
              <a:t>Communication</a:t>
            </a:r>
          </a:p>
          <a:p>
            <a:r>
              <a:rPr lang="en-US" b="1" dirty="0"/>
              <a:t>SIG-Multimedia</a:t>
            </a:r>
            <a:r>
              <a:rPr lang="en-US" dirty="0"/>
              <a:t>: Multimedia Applications​​ - Facilitating technology and service interoperability and sharing knowledge about multimedia solutions</a:t>
            </a:r>
          </a:p>
          <a:p>
            <a:r>
              <a:rPr lang="en-US" b="1" dirty="0"/>
              <a:t>SIG-Marcomms</a:t>
            </a:r>
            <a:r>
              <a:rPr lang="en-US" dirty="0"/>
              <a:t>: Marketing Communications​ - Sharing and collaborating on marketing, communications and public relations</a:t>
            </a:r>
          </a:p>
          <a:p>
            <a:pPr marL="0" indent="0">
              <a:buNone/>
            </a:pPr>
            <a:r>
              <a:rPr lang="en-US" b="1" dirty="0"/>
              <a:t>Management</a:t>
            </a:r>
          </a:p>
          <a:p>
            <a:r>
              <a:rPr lang="en-US" b="1" dirty="0"/>
              <a:t>SIG-MSP</a:t>
            </a:r>
            <a:r>
              <a:rPr lang="en-US" dirty="0"/>
              <a:t>: Management of </a:t>
            </a:r>
            <a:r>
              <a:rPr lang="en-US" dirty="0" err="1"/>
              <a:t>Serv</a:t>
            </a:r>
            <a:r>
              <a:rPr lang="en-US" dirty="0"/>
              <a:t>​​​ice Portfolios​ - Supporting management across the product life cycle and sharing service ideas</a:t>
            </a:r>
          </a:p>
          <a:p>
            <a:endParaRPr lang="en-US" dirty="0"/>
          </a:p>
          <a:p>
            <a:pPr marL="0" indent="0">
              <a:buNone/>
            </a:pPr>
            <a:endParaRPr lang="en-US" dirty="0"/>
          </a:p>
          <a:p>
            <a:pPr marL="0" indent="0">
              <a:buNone/>
            </a:pPr>
            <a:endParaRPr lang="en-US" dirty="0"/>
          </a:p>
          <a:p>
            <a:pPr marL="0" indent="0">
              <a:buNone/>
            </a:pPr>
            <a:endParaRPr lang="en-US" dirty="0"/>
          </a:p>
        </p:txBody>
      </p:sp>
      <p:sp>
        <p:nvSpPr>
          <p:cNvPr id="3" name="Title 2">
            <a:extLst>
              <a:ext uri="{FF2B5EF4-FFF2-40B4-BE49-F238E27FC236}">
                <a16:creationId xmlns:a16="http://schemas.microsoft.com/office/drawing/2014/main" id="{B8E3A9C8-618C-324B-96A4-D8C0B7ECCCC6}"/>
              </a:ext>
            </a:extLst>
          </p:cNvPr>
          <p:cNvSpPr>
            <a:spLocks noGrp="1"/>
          </p:cNvSpPr>
          <p:nvPr>
            <p:ph type="title"/>
          </p:nvPr>
        </p:nvSpPr>
        <p:spPr/>
        <p:txBody>
          <a:bodyPr/>
          <a:lstStyle/>
          <a:p>
            <a:r>
              <a:rPr lang="en-US" dirty="0"/>
              <a:t>Campus &amp; Communication &amp; Management</a:t>
            </a:r>
          </a:p>
        </p:txBody>
      </p:sp>
      <p:sp>
        <p:nvSpPr>
          <p:cNvPr id="4" name="Slide Number Placeholder 3">
            <a:extLst>
              <a:ext uri="{FF2B5EF4-FFF2-40B4-BE49-F238E27FC236}">
                <a16:creationId xmlns:a16="http://schemas.microsoft.com/office/drawing/2014/main" id="{6D0E3BDC-54A2-994D-84F5-9323E50DD847}"/>
              </a:ext>
            </a:extLst>
          </p:cNvPr>
          <p:cNvSpPr>
            <a:spLocks noGrp="1"/>
          </p:cNvSpPr>
          <p:nvPr>
            <p:ph type="sldNum" sz="quarter" idx="10"/>
          </p:nvPr>
        </p:nvSpPr>
        <p:spPr/>
        <p:txBody>
          <a:bodyPr/>
          <a:lstStyle/>
          <a:p>
            <a:pPr defTabSz="914377"/>
            <a:fld id="{99DB5B91-B4E4-4EE4-BE5C-3E09032CE5EC}" type="slidenum">
              <a:rPr lang="en-GB" smtClean="0"/>
              <a:pPr defTabSz="914377"/>
              <a:t>5</a:t>
            </a:fld>
            <a:endParaRPr lang="en-GB" dirty="0"/>
          </a:p>
        </p:txBody>
      </p:sp>
    </p:spTree>
    <p:extLst>
      <p:ext uri="{BB962C8B-B14F-4D97-AF65-F5344CB8AC3E}">
        <p14:creationId xmlns:p14="http://schemas.microsoft.com/office/powerpoint/2010/main" val="10362308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8EDACC5-D197-3F48-82C2-DE128453B8A9}"/>
              </a:ext>
            </a:extLst>
          </p:cNvPr>
          <p:cNvSpPr>
            <a:spLocks noGrp="1"/>
          </p:cNvSpPr>
          <p:nvPr>
            <p:ph idx="1"/>
          </p:nvPr>
        </p:nvSpPr>
        <p:spPr>
          <a:xfrm>
            <a:off x="451989" y="1494700"/>
            <a:ext cx="11208788" cy="4351338"/>
          </a:xfrm>
        </p:spPr>
        <p:txBody>
          <a:bodyPr/>
          <a:lstStyle/>
          <a:p>
            <a:r>
              <a:rPr lang="en-US" dirty="0"/>
              <a:t>National Research and </a:t>
            </a:r>
            <a:r>
              <a:rPr lang="en-US" b="1" dirty="0"/>
              <a:t>Educational</a:t>
            </a:r>
            <a:r>
              <a:rPr lang="en-US" dirty="0"/>
              <a:t> Networks</a:t>
            </a:r>
          </a:p>
          <a:p>
            <a:r>
              <a:rPr lang="en-US" b="1" dirty="0"/>
              <a:t>New activity</a:t>
            </a:r>
            <a:r>
              <a:rPr lang="en-US" dirty="0"/>
              <a:t>: foster collaboration of NRENs in the area of educational innovations and services</a:t>
            </a:r>
          </a:p>
          <a:p>
            <a:pPr lvl="1"/>
            <a:r>
              <a:rPr lang="en-US" dirty="0"/>
              <a:t>Mapping of activities &amp; interest</a:t>
            </a:r>
          </a:p>
          <a:p>
            <a:pPr lvl="1"/>
            <a:r>
              <a:rPr lang="en-US" dirty="0"/>
              <a:t>Identifying cross sector interest areas (e.g. cloud procurement)</a:t>
            </a:r>
          </a:p>
          <a:p>
            <a:pPr lvl="1"/>
            <a:r>
              <a:rPr lang="en-US" dirty="0"/>
              <a:t>Building collaboration around common interest</a:t>
            </a:r>
          </a:p>
        </p:txBody>
      </p:sp>
      <p:sp>
        <p:nvSpPr>
          <p:cNvPr id="3" name="Title 2">
            <a:extLst>
              <a:ext uri="{FF2B5EF4-FFF2-40B4-BE49-F238E27FC236}">
                <a16:creationId xmlns:a16="http://schemas.microsoft.com/office/drawing/2014/main" id="{2BA561A8-7D7E-C947-A15D-1923C0CFA119}"/>
              </a:ext>
            </a:extLst>
          </p:cNvPr>
          <p:cNvSpPr>
            <a:spLocks noGrp="1"/>
          </p:cNvSpPr>
          <p:nvPr>
            <p:ph type="title"/>
          </p:nvPr>
        </p:nvSpPr>
        <p:spPr/>
        <p:txBody>
          <a:bodyPr/>
          <a:lstStyle/>
          <a:p>
            <a:r>
              <a:rPr lang="en-US" dirty="0"/>
              <a:t>Education</a:t>
            </a:r>
          </a:p>
        </p:txBody>
      </p:sp>
      <p:sp>
        <p:nvSpPr>
          <p:cNvPr id="4" name="Slide Number Placeholder 3">
            <a:extLst>
              <a:ext uri="{FF2B5EF4-FFF2-40B4-BE49-F238E27FC236}">
                <a16:creationId xmlns:a16="http://schemas.microsoft.com/office/drawing/2014/main" id="{57DCDA9F-1301-A649-A3A0-2E5019A8173E}"/>
              </a:ext>
            </a:extLst>
          </p:cNvPr>
          <p:cNvSpPr>
            <a:spLocks noGrp="1"/>
          </p:cNvSpPr>
          <p:nvPr>
            <p:ph type="sldNum" sz="quarter" idx="10"/>
          </p:nvPr>
        </p:nvSpPr>
        <p:spPr/>
        <p:txBody>
          <a:bodyPr/>
          <a:lstStyle/>
          <a:p>
            <a:pPr defTabSz="914377"/>
            <a:fld id="{99DB5B91-B4E4-4EE4-BE5C-3E09032CE5EC}" type="slidenum">
              <a:rPr lang="en-GB" smtClean="0"/>
              <a:pPr defTabSz="914377"/>
              <a:t>6</a:t>
            </a:fld>
            <a:endParaRPr lang="en-GB" dirty="0"/>
          </a:p>
        </p:txBody>
      </p:sp>
    </p:spTree>
    <p:extLst>
      <p:ext uri="{BB962C8B-B14F-4D97-AF65-F5344CB8AC3E}">
        <p14:creationId xmlns:p14="http://schemas.microsoft.com/office/powerpoint/2010/main" val="37621234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805B36C-A1BC-F34D-A438-080BF49AB7BD}"/>
              </a:ext>
            </a:extLst>
          </p:cNvPr>
          <p:cNvSpPr>
            <a:spLocks noGrp="1"/>
          </p:cNvSpPr>
          <p:nvPr>
            <p:ph type="title"/>
          </p:nvPr>
        </p:nvSpPr>
        <p:spPr/>
        <p:txBody>
          <a:bodyPr/>
          <a:lstStyle/>
          <a:p>
            <a:r>
              <a:rPr lang="en-US" dirty="0"/>
              <a:t>Objectives for Task Forces and Special Interest Groups</a:t>
            </a:r>
          </a:p>
        </p:txBody>
      </p:sp>
      <p:sp>
        <p:nvSpPr>
          <p:cNvPr id="4" name="Slide Number Placeholder 3">
            <a:extLst>
              <a:ext uri="{FF2B5EF4-FFF2-40B4-BE49-F238E27FC236}">
                <a16:creationId xmlns:a16="http://schemas.microsoft.com/office/drawing/2014/main" id="{C7D53E02-40C0-6C45-BB2E-DCDF32BF1B7A}"/>
              </a:ext>
            </a:extLst>
          </p:cNvPr>
          <p:cNvSpPr>
            <a:spLocks noGrp="1"/>
          </p:cNvSpPr>
          <p:nvPr>
            <p:ph type="sldNum" sz="quarter" idx="10"/>
          </p:nvPr>
        </p:nvSpPr>
        <p:spPr/>
        <p:txBody>
          <a:bodyPr/>
          <a:lstStyle/>
          <a:p>
            <a:pPr defTabSz="914377"/>
            <a:fld id="{99DB5B91-B4E4-4EE4-BE5C-3E09032CE5EC}" type="slidenum">
              <a:rPr lang="en-GB" smtClean="0"/>
              <a:pPr defTabSz="914377"/>
              <a:t>7</a:t>
            </a:fld>
            <a:endParaRPr lang="en-GB" dirty="0"/>
          </a:p>
        </p:txBody>
      </p:sp>
      <p:sp>
        <p:nvSpPr>
          <p:cNvPr id="5" name="TextBox 4">
            <a:extLst>
              <a:ext uri="{FF2B5EF4-FFF2-40B4-BE49-F238E27FC236}">
                <a16:creationId xmlns:a16="http://schemas.microsoft.com/office/drawing/2014/main" id="{C7C01383-9F0D-C747-AD44-45ADE04AD444}"/>
              </a:ext>
            </a:extLst>
          </p:cNvPr>
          <p:cNvSpPr txBox="1"/>
          <p:nvPr/>
        </p:nvSpPr>
        <p:spPr>
          <a:xfrm>
            <a:off x="1390829" y="3443804"/>
            <a:ext cx="9562142" cy="1200329"/>
          </a:xfrm>
          <a:prstGeom prst="rect">
            <a:avLst/>
          </a:prstGeom>
          <a:noFill/>
        </p:spPr>
        <p:txBody>
          <a:bodyPr wrap="square" rtlCol="0">
            <a:spAutoFit/>
          </a:bodyPr>
          <a:lstStyle/>
          <a:p>
            <a:r>
              <a:rPr lang="en-US" sz="2400" dirty="0">
                <a:solidFill>
                  <a:schemeClr val="accent1">
                    <a:lumMod val="50000"/>
                  </a:schemeClr>
                </a:solidFill>
              </a:rPr>
              <a:t>To facilitate exchange of information and best practice between experts working in the GÉANT NREN community and (much) more widely in the sector.</a:t>
            </a:r>
          </a:p>
        </p:txBody>
      </p:sp>
      <p:grpSp>
        <p:nvGrpSpPr>
          <p:cNvPr id="6" name="Group 5">
            <a:extLst>
              <a:ext uri="{FF2B5EF4-FFF2-40B4-BE49-F238E27FC236}">
                <a16:creationId xmlns:a16="http://schemas.microsoft.com/office/drawing/2014/main" id="{E273076F-68B4-B341-8ECE-082614D2D470}"/>
              </a:ext>
            </a:extLst>
          </p:cNvPr>
          <p:cNvGrpSpPr/>
          <p:nvPr/>
        </p:nvGrpSpPr>
        <p:grpSpPr>
          <a:xfrm>
            <a:off x="676275" y="3505359"/>
            <a:ext cx="609600" cy="707886"/>
            <a:chOff x="7248525" y="5172075"/>
            <a:chExt cx="609600" cy="707886"/>
          </a:xfrm>
        </p:grpSpPr>
        <p:sp>
          <p:nvSpPr>
            <p:cNvPr id="7" name="Oval 6">
              <a:extLst>
                <a:ext uri="{FF2B5EF4-FFF2-40B4-BE49-F238E27FC236}">
                  <a16:creationId xmlns:a16="http://schemas.microsoft.com/office/drawing/2014/main" id="{2F637316-81B7-2E43-A8F9-067AD1668CDE}"/>
                </a:ext>
              </a:extLst>
            </p:cNvPr>
            <p:cNvSpPr/>
            <p:nvPr/>
          </p:nvSpPr>
          <p:spPr>
            <a:xfrm>
              <a:off x="7248525" y="5172075"/>
              <a:ext cx="609600" cy="609600"/>
            </a:xfrm>
            <a:prstGeom prst="ellipse">
              <a:avLst/>
            </a:prstGeom>
            <a:solidFill>
              <a:srgbClr val="F83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96739080-E3B3-2742-A37F-98B84A7E14BE}"/>
                </a:ext>
              </a:extLst>
            </p:cNvPr>
            <p:cNvSpPr txBox="1"/>
            <p:nvPr/>
          </p:nvSpPr>
          <p:spPr>
            <a:xfrm>
              <a:off x="7269979" y="5172075"/>
              <a:ext cx="566691" cy="707886"/>
            </a:xfrm>
            <a:prstGeom prst="rect">
              <a:avLst/>
            </a:prstGeom>
            <a:noFill/>
          </p:spPr>
          <p:txBody>
            <a:bodyPr wrap="square" rtlCol="0">
              <a:spAutoFit/>
            </a:bodyPr>
            <a:lstStyle/>
            <a:p>
              <a:r>
                <a:rPr lang="en-GB" sz="4000" dirty="0">
                  <a:solidFill>
                    <a:schemeClr val="bg1"/>
                  </a:solidFill>
                  <a:latin typeface="Wingdings" panose="05000000000000000000" pitchFamily="2" charset="2"/>
                  <a:sym typeface="Wingdings" panose="05000000000000000000" pitchFamily="2" charset="2"/>
                </a:rPr>
                <a:t></a:t>
              </a:r>
              <a:endParaRPr lang="en-GB" sz="4000" dirty="0">
                <a:solidFill>
                  <a:schemeClr val="bg1"/>
                </a:solidFill>
                <a:latin typeface="Wingdings" panose="05000000000000000000" pitchFamily="2" charset="2"/>
              </a:endParaRPr>
            </a:p>
          </p:txBody>
        </p:sp>
      </p:grpSp>
      <p:grpSp>
        <p:nvGrpSpPr>
          <p:cNvPr id="9" name="Group 8">
            <a:extLst>
              <a:ext uri="{FF2B5EF4-FFF2-40B4-BE49-F238E27FC236}">
                <a16:creationId xmlns:a16="http://schemas.microsoft.com/office/drawing/2014/main" id="{09CAA03C-AAC6-3845-B67E-B47FDA54908B}"/>
              </a:ext>
            </a:extLst>
          </p:cNvPr>
          <p:cNvGrpSpPr/>
          <p:nvPr/>
        </p:nvGrpSpPr>
        <p:grpSpPr>
          <a:xfrm>
            <a:off x="654820" y="4916835"/>
            <a:ext cx="609600" cy="707886"/>
            <a:chOff x="7248525" y="5172075"/>
            <a:chExt cx="609600" cy="707886"/>
          </a:xfrm>
        </p:grpSpPr>
        <p:sp>
          <p:nvSpPr>
            <p:cNvPr id="10" name="Oval 9">
              <a:extLst>
                <a:ext uri="{FF2B5EF4-FFF2-40B4-BE49-F238E27FC236}">
                  <a16:creationId xmlns:a16="http://schemas.microsoft.com/office/drawing/2014/main" id="{3FFB0B9A-50B0-4E46-8FFF-F4930834B7F9}"/>
                </a:ext>
              </a:extLst>
            </p:cNvPr>
            <p:cNvSpPr/>
            <p:nvPr/>
          </p:nvSpPr>
          <p:spPr>
            <a:xfrm>
              <a:off x="7248525" y="5172075"/>
              <a:ext cx="609600" cy="609600"/>
            </a:xfrm>
            <a:prstGeom prst="ellipse">
              <a:avLst/>
            </a:prstGeom>
            <a:solidFill>
              <a:srgbClr val="F83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EE29F874-16C1-584F-ABA0-4140CBD49497}"/>
                </a:ext>
              </a:extLst>
            </p:cNvPr>
            <p:cNvSpPr txBox="1"/>
            <p:nvPr/>
          </p:nvSpPr>
          <p:spPr>
            <a:xfrm>
              <a:off x="7269979" y="5172075"/>
              <a:ext cx="566691" cy="707886"/>
            </a:xfrm>
            <a:prstGeom prst="rect">
              <a:avLst/>
            </a:prstGeom>
            <a:noFill/>
          </p:spPr>
          <p:txBody>
            <a:bodyPr wrap="square" rtlCol="0">
              <a:spAutoFit/>
            </a:bodyPr>
            <a:lstStyle/>
            <a:p>
              <a:r>
                <a:rPr lang="en-GB" sz="4000" dirty="0">
                  <a:solidFill>
                    <a:schemeClr val="bg1"/>
                  </a:solidFill>
                  <a:latin typeface="Wingdings" panose="05000000000000000000" pitchFamily="2" charset="2"/>
                  <a:sym typeface="Wingdings" panose="05000000000000000000" pitchFamily="2" charset="2"/>
                </a:rPr>
                <a:t></a:t>
              </a:r>
              <a:endParaRPr lang="en-GB" sz="4000" dirty="0">
                <a:solidFill>
                  <a:schemeClr val="bg1"/>
                </a:solidFill>
                <a:latin typeface="Wingdings" panose="05000000000000000000" pitchFamily="2" charset="2"/>
              </a:endParaRPr>
            </a:p>
          </p:txBody>
        </p:sp>
      </p:grpSp>
      <p:sp>
        <p:nvSpPr>
          <p:cNvPr id="12" name="TextBox 11">
            <a:extLst>
              <a:ext uri="{FF2B5EF4-FFF2-40B4-BE49-F238E27FC236}">
                <a16:creationId xmlns:a16="http://schemas.microsoft.com/office/drawing/2014/main" id="{80BD0E80-70AE-A341-9087-B19E485F67D8}"/>
              </a:ext>
            </a:extLst>
          </p:cNvPr>
          <p:cNvSpPr txBox="1"/>
          <p:nvPr/>
        </p:nvSpPr>
        <p:spPr>
          <a:xfrm>
            <a:off x="1390829" y="4670613"/>
            <a:ext cx="9562142" cy="1200329"/>
          </a:xfrm>
          <a:prstGeom prst="rect">
            <a:avLst/>
          </a:prstGeom>
          <a:noFill/>
        </p:spPr>
        <p:txBody>
          <a:bodyPr wrap="square" rtlCol="0">
            <a:spAutoFit/>
          </a:bodyPr>
          <a:lstStyle/>
          <a:p>
            <a:r>
              <a:rPr lang="en-US" sz="2400" dirty="0">
                <a:solidFill>
                  <a:schemeClr val="accent1">
                    <a:lumMod val="50000"/>
                  </a:schemeClr>
                </a:solidFill>
              </a:rPr>
              <a:t>To design and progress collaborative work items between individuals from multiple </a:t>
            </a:r>
            <a:r>
              <a:rPr lang="en-US" sz="2400" dirty="0" err="1">
                <a:solidFill>
                  <a:schemeClr val="accent1">
                    <a:lumMod val="50000"/>
                  </a:schemeClr>
                </a:solidFill>
              </a:rPr>
              <a:t>organisations</a:t>
            </a:r>
            <a:r>
              <a:rPr lang="en-US" sz="2400" dirty="0">
                <a:solidFill>
                  <a:schemeClr val="accent1">
                    <a:lumMod val="50000"/>
                  </a:schemeClr>
                </a:solidFill>
              </a:rPr>
              <a:t> with the objective of improving services, expertise and understanding in the NREN community.</a:t>
            </a:r>
          </a:p>
        </p:txBody>
      </p:sp>
      <p:sp>
        <p:nvSpPr>
          <p:cNvPr id="13" name="Rectangle 12">
            <a:extLst>
              <a:ext uri="{FF2B5EF4-FFF2-40B4-BE49-F238E27FC236}">
                <a16:creationId xmlns:a16="http://schemas.microsoft.com/office/drawing/2014/main" id="{15733759-6425-4940-9278-496568306B27}"/>
              </a:ext>
            </a:extLst>
          </p:cNvPr>
          <p:cNvSpPr/>
          <p:nvPr/>
        </p:nvSpPr>
        <p:spPr>
          <a:xfrm>
            <a:off x="1579363" y="1458466"/>
            <a:ext cx="9586992" cy="1785104"/>
          </a:xfrm>
          <a:prstGeom prst="rect">
            <a:avLst/>
          </a:prstGeom>
        </p:spPr>
        <p:txBody>
          <a:bodyPr wrap="square">
            <a:spAutoFit/>
          </a:bodyPr>
          <a:lstStyle/>
          <a:p>
            <a:pPr algn="ctr"/>
            <a:r>
              <a:rPr lang="en-US" sz="2200" dirty="0">
                <a:solidFill>
                  <a:schemeClr val="accent1">
                    <a:lumMod val="50000"/>
                  </a:schemeClr>
                </a:solidFill>
              </a:rPr>
              <a:t>“Task Forces (TFs) and Special Interest Groups (SIGs) are groups of (</a:t>
            </a:r>
            <a:r>
              <a:rPr lang="en-US" sz="2200" dirty="0" err="1">
                <a:solidFill>
                  <a:schemeClr val="accent1">
                    <a:lumMod val="50000"/>
                  </a:schemeClr>
                </a:solidFill>
              </a:rPr>
              <a:t>grassroot</a:t>
            </a:r>
            <a:r>
              <a:rPr lang="en-US" sz="2200" dirty="0">
                <a:solidFill>
                  <a:schemeClr val="accent1">
                    <a:lumMod val="50000"/>
                  </a:schemeClr>
                </a:solidFill>
              </a:rPr>
              <a:t>) volunteers and world experts from NRENs, user </a:t>
            </a:r>
            <a:r>
              <a:rPr lang="en-US" sz="2200" dirty="0" err="1">
                <a:solidFill>
                  <a:schemeClr val="accent1">
                    <a:lumMod val="50000"/>
                  </a:schemeClr>
                </a:solidFill>
              </a:rPr>
              <a:t>organisations</a:t>
            </a:r>
            <a:r>
              <a:rPr lang="en-US" sz="2200" dirty="0">
                <a:solidFill>
                  <a:schemeClr val="accent1">
                    <a:lumMod val="50000"/>
                  </a:schemeClr>
                </a:solidFill>
              </a:rPr>
              <a:t>, research institutions, commercial and industrial sectors.  TFs and SIGs provide an effective framework for forums to share information and best practices and to discuss possible innovations and further developments of services.”</a:t>
            </a:r>
          </a:p>
        </p:txBody>
      </p:sp>
      <p:pic>
        <p:nvPicPr>
          <p:cNvPr id="14" name="Picture 13">
            <a:extLst>
              <a:ext uri="{FF2B5EF4-FFF2-40B4-BE49-F238E27FC236}">
                <a16:creationId xmlns:a16="http://schemas.microsoft.com/office/drawing/2014/main" id="{E9C91CB8-6981-0E47-B354-B41CE49C1B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668" y="1781171"/>
            <a:ext cx="1139695" cy="1139695"/>
          </a:xfrm>
          <a:prstGeom prst="rect">
            <a:avLst/>
          </a:prstGeom>
        </p:spPr>
      </p:pic>
    </p:spTree>
    <p:extLst>
      <p:ext uri="{BB962C8B-B14F-4D97-AF65-F5344CB8AC3E}">
        <p14:creationId xmlns:p14="http://schemas.microsoft.com/office/powerpoint/2010/main" val="2053797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ounded Rectangle 35">
            <a:extLst>
              <a:ext uri="{FF2B5EF4-FFF2-40B4-BE49-F238E27FC236}">
                <a16:creationId xmlns:a16="http://schemas.microsoft.com/office/drawing/2014/main" id="{D1A29F37-0A32-A84D-A3BA-0F11A649FB96}"/>
              </a:ext>
            </a:extLst>
          </p:cNvPr>
          <p:cNvSpPr/>
          <p:nvPr/>
        </p:nvSpPr>
        <p:spPr>
          <a:xfrm>
            <a:off x="351384" y="2192127"/>
            <a:ext cx="2268340" cy="2310823"/>
          </a:xfrm>
          <a:prstGeom prst="roundRect">
            <a:avLst>
              <a:gd name="adj" fmla="val 8724"/>
            </a:avLst>
          </a:prstGeom>
          <a:solidFill>
            <a:srgbClr val="88B6E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2" name="Rounded Rectangle 51"/>
          <p:cNvSpPr/>
          <p:nvPr/>
        </p:nvSpPr>
        <p:spPr>
          <a:xfrm>
            <a:off x="9259536" y="2192541"/>
            <a:ext cx="2632717" cy="2310823"/>
          </a:xfrm>
          <a:prstGeom prst="roundRect">
            <a:avLst>
              <a:gd name="adj" fmla="val 8724"/>
            </a:avLst>
          </a:prstGeom>
          <a:solidFill>
            <a:schemeClr val="accent5">
              <a:lumMod val="60000"/>
              <a:lumOff val="4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6" name="Rounded Rectangle 55"/>
          <p:cNvSpPr/>
          <p:nvPr/>
        </p:nvSpPr>
        <p:spPr>
          <a:xfrm>
            <a:off x="7522388" y="2212485"/>
            <a:ext cx="2547397" cy="2310823"/>
          </a:xfrm>
          <a:prstGeom prst="roundRect">
            <a:avLst>
              <a:gd name="adj" fmla="val 8724"/>
            </a:avLst>
          </a:prstGeom>
          <a:solidFill>
            <a:schemeClr val="accent5">
              <a:lumMod val="40000"/>
              <a:lumOff val="6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4" name="Rounded Rectangle 63"/>
          <p:cNvSpPr/>
          <p:nvPr/>
        </p:nvSpPr>
        <p:spPr>
          <a:xfrm>
            <a:off x="5585621" y="2192541"/>
            <a:ext cx="2632717" cy="2310823"/>
          </a:xfrm>
          <a:prstGeom prst="roundRect">
            <a:avLst>
              <a:gd name="adj" fmla="val 8724"/>
            </a:avLst>
          </a:prstGeom>
          <a:solidFill>
            <a:srgbClr val="5D9CD5"/>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5" name="Rounded Rectangle 64"/>
          <p:cNvSpPr/>
          <p:nvPr/>
        </p:nvSpPr>
        <p:spPr>
          <a:xfrm>
            <a:off x="3734174" y="2218346"/>
            <a:ext cx="2547397" cy="2310823"/>
          </a:xfrm>
          <a:prstGeom prst="roundRect">
            <a:avLst>
              <a:gd name="adj" fmla="val 8724"/>
            </a:avLst>
          </a:prstGeom>
          <a:solidFill>
            <a:srgbClr val="88B6E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8" name="Rounded Rectangle 67"/>
          <p:cNvSpPr/>
          <p:nvPr/>
        </p:nvSpPr>
        <p:spPr>
          <a:xfrm>
            <a:off x="2206274" y="2192542"/>
            <a:ext cx="2134949" cy="2310823"/>
          </a:xfrm>
          <a:prstGeom prst="roundRect">
            <a:avLst>
              <a:gd name="adj" fmla="val 8724"/>
            </a:avLst>
          </a:prstGeom>
          <a:solidFill>
            <a:schemeClr val="accent1">
              <a:lumMod val="40000"/>
              <a:lumOff val="6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8" name="Rounded Rectangle 87">
            <a:extLst>
              <a:ext uri="{FF2B5EF4-FFF2-40B4-BE49-F238E27FC236}">
                <a16:creationId xmlns:a16="http://schemas.microsoft.com/office/drawing/2014/main" id="{D798C1AA-00E2-7645-8534-E696D627A213}"/>
              </a:ext>
            </a:extLst>
          </p:cNvPr>
          <p:cNvSpPr/>
          <p:nvPr/>
        </p:nvSpPr>
        <p:spPr>
          <a:xfrm>
            <a:off x="9411936" y="4314812"/>
            <a:ext cx="2632717" cy="2163787"/>
          </a:xfrm>
          <a:prstGeom prst="roundRect">
            <a:avLst>
              <a:gd name="adj" fmla="val 8724"/>
            </a:avLst>
          </a:prstGeom>
          <a:solidFill>
            <a:schemeClr val="accent5">
              <a:lumMod val="60000"/>
              <a:lumOff val="4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9" name="Rounded Rectangle 88">
            <a:extLst>
              <a:ext uri="{FF2B5EF4-FFF2-40B4-BE49-F238E27FC236}">
                <a16:creationId xmlns:a16="http://schemas.microsoft.com/office/drawing/2014/main" id="{9033A78A-0DB4-6D42-9284-CF045CFB4D8F}"/>
              </a:ext>
            </a:extLst>
          </p:cNvPr>
          <p:cNvSpPr/>
          <p:nvPr/>
        </p:nvSpPr>
        <p:spPr>
          <a:xfrm>
            <a:off x="7674788" y="4330534"/>
            <a:ext cx="2547397" cy="2148065"/>
          </a:xfrm>
          <a:prstGeom prst="roundRect">
            <a:avLst>
              <a:gd name="adj" fmla="val 8724"/>
            </a:avLst>
          </a:prstGeom>
          <a:solidFill>
            <a:schemeClr val="accent5">
              <a:lumMod val="40000"/>
              <a:lumOff val="6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0" name="Rounded Rectangle 89">
            <a:extLst>
              <a:ext uri="{FF2B5EF4-FFF2-40B4-BE49-F238E27FC236}">
                <a16:creationId xmlns:a16="http://schemas.microsoft.com/office/drawing/2014/main" id="{C76FE342-3FAC-1841-9139-566FEC91FCF7}"/>
              </a:ext>
            </a:extLst>
          </p:cNvPr>
          <p:cNvSpPr/>
          <p:nvPr/>
        </p:nvSpPr>
        <p:spPr>
          <a:xfrm>
            <a:off x="5738021" y="4314812"/>
            <a:ext cx="2632717" cy="2163788"/>
          </a:xfrm>
          <a:prstGeom prst="roundRect">
            <a:avLst>
              <a:gd name="adj" fmla="val 8724"/>
            </a:avLst>
          </a:prstGeom>
          <a:solidFill>
            <a:srgbClr val="5D9CD5"/>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1" name="Rounded Rectangle 90">
            <a:extLst>
              <a:ext uri="{FF2B5EF4-FFF2-40B4-BE49-F238E27FC236}">
                <a16:creationId xmlns:a16="http://schemas.microsoft.com/office/drawing/2014/main" id="{36F57B07-A49E-5147-AE94-E518111A1D85}"/>
              </a:ext>
            </a:extLst>
          </p:cNvPr>
          <p:cNvSpPr/>
          <p:nvPr/>
        </p:nvSpPr>
        <p:spPr>
          <a:xfrm>
            <a:off x="3886574" y="4335153"/>
            <a:ext cx="2547397" cy="2143445"/>
          </a:xfrm>
          <a:prstGeom prst="roundRect">
            <a:avLst>
              <a:gd name="adj" fmla="val 8724"/>
            </a:avLst>
          </a:prstGeom>
          <a:solidFill>
            <a:srgbClr val="88B6E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2" name="Rounded Rectangle 91">
            <a:extLst>
              <a:ext uri="{FF2B5EF4-FFF2-40B4-BE49-F238E27FC236}">
                <a16:creationId xmlns:a16="http://schemas.microsoft.com/office/drawing/2014/main" id="{2246023A-84A1-6344-91BA-0D906E259DD6}"/>
              </a:ext>
            </a:extLst>
          </p:cNvPr>
          <p:cNvSpPr/>
          <p:nvPr/>
        </p:nvSpPr>
        <p:spPr>
          <a:xfrm>
            <a:off x="1812362" y="4314812"/>
            <a:ext cx="2681262" cy="2163787"/>
          </a:xfrm>
          <a:prstGeom prst="roundRect">
            <a:avLst>
              <a:gd name="adj" fmla="val 8724"/>
            </a:avLst>
          </a:prstGeom>
          <a:solidFill>
            <a:schemeClr val="accent1">
              <a:lumMod val="40000"/>
              <a:lumOff val="6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3" name="TextBox 92">
            <a:extLst>
              <a:ext uri="{FF2B5EF4-FFF2-40B4-BE49-F238E27FC236}">
                <a16:creationId xmlns:a16="http://schemas.microsoft.com/office/drawing/2014/main" id="{BF0B29FB-E406-0D42-87BF-F1ECF5F13461}"/>
              </a:ext>
            </a:extLst>
          </p:cNvPr>
          <p:cNvSpPr txBox="1"/>
          <p:nvPr/>
        </p:nvSpPr>
        <p:spPr>
          <a:xfrm>
            <a:off x="6475620" y="4483364"/>
            <a:ext cx="1729490" cy="1661993"/>
          </a:xfrm>
          <a:prstGeom prst="rect">
            <a:avLst/>
          </a:prstGeom>
          <a:noFill/>
        </p:spPr>
        <p:txBody>
          <a:bodyPr wrap="square" rtlCol="0">
            <a:spAutoFit/>
          </a:bodyPr>
          <a:lstStyle/>
          <a:p>
            <a:pPr algn="ctr"/>
            <a:r>
              <a:rPr lang="en-GB" sz="1700" b="1" dirty="0" err="1">
                <a:solidFill>
                  <a:srgbClr val="002060"/>
                </a:solidFill>
              </a:rPr>
              <a:t>Dragana</a:t>
            </a:r>
            <a:r>
              <a:rPr lang="en-GB" sz="1700" b="1" dirty="0">
                <a:solidFill>
                  <a:srgbClr val="002060"/>
                </a:solidFill>
              </a:rPr>
              <a:t> </a:t>
            </a:r>
            <a:r>
              <a:rPr lang="en-GB" sz="1700" b="1" dirty="0" err="1">
                <a:solidFill>
                  <a:srgbClr val="002060"/>
                </a:solidFill>
              </a:rPr>
              <a:t>Kupres</a:t>
            </a:r>
            <a:endParaRPr lang="en-GB" sz="1700" b="1" dirty="0">
              <a:solidFill>
                <a:srgbClr val="002060"/>
              </a:solidFill>
            </a:endParaRPr>
          </a:p>
          <a:p>
            <a:pPr algn="ctr"/>
            <a:r>
              <a:rPr lang="en-GB" sz="1700" b="1" dirty="0" err="1">
                <a:solidFill>
                  <a:srgbClr val="002060"/>
                </a:solidFill>
              </a:rPr>
              <a:t>CARnet</a:t>
            </a:r>
            <a:endParaRPr lang="en-GB" sz="1700" b="1" dirty="0">
              <a:solidFill>
                <a:srgbClr val="002060"/>
              </a:solidFill>
            </a:endParaRPr>
          </a:p>
          <a:p>
            <a:pPr algn="ctr"/>
            <a:r>
              <a:rPr lang="en-GB" sz="1700" dirty="0">
                <a:solidFill>
                  <a:srgbClr val="002060"/>
                </a:solidFill>
              </a:rPr>
              <a:t>SIG-TNE, Education, One off workshop</a:t>
            </a:r>
            <a:br>
              <a:rPr lang="en-GB" sz="1700" dirty="0">
                <a:solidFill>
                  <a:srgbClr val="002060"/>
                </a:solidFill>
              </a:rPr>
            </a:br>
            <a:r>
              <a:rPr lang="en-GB" sz="1700" dirty="0">
                <a:solidFill>
                  <a:srgbClr val="002060"/>
                </a:solidFill>
              </a:rPr>
              <a:t>(3.6 MM)</a:t>
            </a:r>
            <a:endParaRPr lang="en-US" sz="1700" dirty="0">
              <a:solidFill>
                <a:srgbClr val="002060"/>
              </a:solidFill>
            </a:endParaRPr>
          </a:p>
        </p:txBody>
      </p:sp>
      <p:sp>
        <p:nvSpPr>
          <p:cNvPr id="94" name="TextBox 93">
            <a:extLst>
              <a:ext uri="{FF2B5EF4-FFF2-40B4-BE49-F238E27FC236}">
                <a16:creationId xmlns:a16="http://schemas.microsoft.com/office/drawing/2014/main" id="{68938DDA-F57E-CB4D-A51D-D9CA74A087A5}"/>
              </a:ext>
            </a:extLst>
          </p:cNvPr>
          <p:cNvSpPr txBox="1"/>
          <p:nvPr/>
        </p:nvSpPr>
        <p:spPr>
          <a:xfrm>
            <a:off x="2522954" y="4569878"/>
            <a:ext cx="1883619" cy="1138773"/>
          </a:xfrm>
          <a:prstGeom prst="rect">
            <a:avLst/>
          </a:prstGeom>
          <a:noFill/>
        </p:spPr>
        <p:txBody>
          <a:bodyPr wrap="square" rtlCol="0">
            <a:spAutoFit/>
          </a:bodyPr>
          <a:lstStyle/>
          <a:p>
            <a:pPr algn="ctr"/>
            <a:r>
              <a:rPr lang="en-GB" sz="1700" b="1" dirty="0">
                <a:solidFill>
                  <a:srgbClr val="002060"/>
                </a:solidFill>
              </a:rPr>
              <a:t>Chris Atherton</a:t>
            </a:r>
            <a:br>
              <a:rPr lang="en-GB" sz="1700" b="1" dirty="0">
                <a:solidFill>
                  <a:srgbClr val="002060"/>
                </a:solidFill>
              </a:rPr>
            </a:br>
            <a:r>
              <a:rPr lang="en-GB" sz="1700" b="1" dirty="0">
                <a:solidFill>
                  <a:srgbClr val="002060"/>
                </a:solidFill>
              </a:rPr>
              <a:t>GÉANT</a:t>
            </a:r>
          </a:p>
          <a:p>
            <a:pPr algn="ctr"/>
            <a:r>
              <a:rPr lang="en-GB" sz="1700" dirty="0">
                <a:solidFill>
                  <a:srgbClr val="002060"/>
                </a:solidFill>
              </a:rPr>
              <a:t>TF-RED</a:t>
            </a:r>
            <a:br>
              <a:rPr lang="en-GB" sz="1700" dirty="0">
                <a:solidFill>
                  <a:srgbClr val="002060"/>
                </a:solidFill>
              </a:rPr>
            </a:br>
            <a:r>
              <a:rPr lang="en-GB" sz="1700" dirty="0">
                <a:solidFill>
                  <a:srgbClr val="002060"/>
                </a:solidFill>
              </a:rPr>
              <a:t>(0.6 MM)</a:t>
            </a:r>
            <a:endParaRPr lang="en-US" sz="1700" dirty="0">
              <a:solidFill>
                <a:srgbClr val="002060"/>
              </a:solidFill>
            </a:endParaRPr>
          </a:p>
        </p:txBody>
      </p:sp>
      <p:sp>
        <p:nvSpPr>
          <p:cNvPr id="107" name="TextBox 106">
            <a:extLst>
              <a:ext uri="{FF2B5EF4-FFF2-40B4-BE49-F238E27FC236}">
                <a16:creationId xmlns:a16="http://schemas.microsoft.com/office/drawing/2014/main" id="{AA68FF43-4889-3F40-8E40-29B44ED060AC}"/>
              </a:ext>
            </a:extLst>
          </p:cNvPr>
          <p:cNvSpPr txBox="1"/>
          <p:nvPr/>
        </p:nvSpPr>
        <p:spPr>
          <a:xfrm>
            <a:off x="8212237" y="4492172"/>
            <a:ext cx="2180251" cy="1138773"/>
          </a:xfrm>
          <a:prstGeom prst="rect">
            <a:avLst/>
          </a:prstGeom>
          <a:noFill/>
        </p:spPr>
        <p:txBody>
          <a:bodyPr wrap="square" rtlCol="0">
            <a:spAutoFit/>
          </a:bodyPr>
          <a:lstStyle/>
          <a:p>
            <a:pPr algn="ctr"/>
            <a:r>
              <a:rPr lang="en-GB" sz="1700" b="1" dirty="0" err="1">
                <a:solidFill>
                  <a:srgbClr val="002060"/>
                </a:solidFill>
              </a:rPr>
              <a:t>Juraj</a:t>
            </a:r>
            <a:r>
              <a:rPr lang="en-GB" sz="1700" b="1" dirty="0">
                <a:solidFill>
                  <a:srgbClr val="002060"/>
                </a:solidFill>
              </a:rPr>
              <a:t> </a:t>
            </a:r>
            <a:r>
              <a:rPr lang="en-GB" sz="1700" b="1" dirty="0" err="1">
                <a:solidFill>
                  <a:srgbClr val="002060"/>
                </a:solidFill>
              </a:rPr>
              <a:t>Bilic</a:t>
            </a:r>
            <a:endParaRPr lang="en-GB" sz="1700" b="1" dirty="0">
              <a:solidFill>
                <a:srgbClr val="002060"/>
              </a:solidFill>
            </a:endParaRPr>
          </a:p>
          <a:p>
            <a:pPr algn="ctr"/>
            <a:r>
              <a:rPr lang="en-GB" sz="1700" b="1" dirty="0" err="1">
                <a:solidFill>
                  <a:srgbClr val="002060"/>
                </a:solidFill>
              </a:rPr>
              <a:t>CARnet</a:t>
            </a:r>
            <a:br>
              <a:rPr lang="en-GB" sz="1700" dirty="0">
                <a:solidFill>
                  <a:srgbClr val="002060"/>
                </a:solidFill>
              </a:rPr>
            </a:br>
            <a:r>
              <a:rPr lang="en-GB" sz="1700" dirty="0">
                <a:solidFill>
                  <a:srgbClr val="002060"/>
                </a:solidFill>
              </a:rPr>
              <a:t>Education, TF-RED</a:t>
            </a:r>
          </a:p>
          <a:p>
            <a:pPr algn="ctr"/>
            <a:r>
              <a:rPr lang="en-GB" sz="1700" dirty="0">
                <a:solidFill>
                  <a:srgbClr val="002060"/>
                </a:solidFill>
              </a:rPr>
              <a:t>(2.4 MM)</a:t>
            </a:r>
            <a:endParaRPr lang="en-US" sz="1700" dirty="0">
              <a:solidFill>
                <a:srgbClr val="002060"/>
              </a:solidFill>
            </a:endParaRPr>
          </a:p>
        </p:txBody>
      </p:sp>
      <p:sp>
        <p:nvSpPr>
          <p:cNvPr id="111" name="TextBox 110">
            <a:extLst>
              <a:ext uri="{FF2B5EF4-FFF2-40B4-BE49-F238E27FC236}">
                <a16:creationId xmlns:a16="http://schemas.microsoft.com/office/drawing/2014/main" id="{2E07B97B-1A4F-1F4A-B227-0E9C44B495C5}"/>
              </a:ext>
            </a:extLst>
          </p:cNvPr>
          <p:cNvSpPr txBox="1"/>
          <p:nvPr/>
        </p:nvSpPr>
        <p:spPr>
          <a:xfrm>
            <a:off x="10363518" y="4475038"/>
            <a:ext cx="1509348" cy="1477328"/>
          </a:xfrm>
          <a:prstGeom prst="rect">
            <a:avLst/>
          </a:prstGeom>
          <a:noFill/>
        </p:spPr>
        <p:txBody>
          <a:bodyPr wrap="square" rtlCol="0">
            <a:spAutoFit/>
          </a:bodyPr>
          <a:lstStyle/>
          <a:p>
            <a:pPr algn="ctr"/>
            <a:r>
              <a:rPr lang="en-GB" b="1" dirty="0">
                <a:solidFill>
                  <a:srgbClr val="002060"/>
                </a:solidFill>
              </a:rPr>
              <a:t>Ana Afonso</a:t>
            </a:r>
            <a:br>
              <a:rPr lang="en-GB" b="1" dirty="0">
                <a:solidFill>
                  <a:srgbClr val="002060"/>
                </a:solidFill>
              </a:rPr>
            </a:br>
            <a:r>
              <a:rPr lang="en-GB" b="1" dirty="0">
                <a:solidFill>
                  <a:srgbClr val="002060"/>
                </a:solidFill>
              </a:rPr>
              <a:t>FCT | FCCN</a:t>
            </a:r>
          </a:p>
          <a:p>
            <a:pPr algn="ctr"/>
            <a:r>
              <a:rPr lang="en-GB" dirty="0">
                <a:solidFill>
                  <a:srgbClr val="002060"/>
                </a:solidFill>
              </a:rPr>
              <a:t>One off workshop</a:t>
            </a:r>
            <a:br>
              <a:rPr lang="en-GB" dirty="0">
                <a:solidFill>
                  <a:srgbClr val="002060"/>
                </a:solidFill>
                <a:latin typeface="+mn-lt"/>
              </a:rPr>
            </a:br>
            <a:r>
              <a:rPr lang="en-GB" dirty="0">
                <a:solidFill>
                  <a:srgbClr val="002060"/>
                </a:solidFill>
                <a:latin typeface="+mn-lt"/>
              </a:rPr>
              <a:t>(</a:t>
            </a:r>
            <a:r>
              <a:rPr lang="en-GB" dirty="0">
                <a:solidFill>
                  <a:srgbClr val="002060"/>
                </a:solidFill>
              </a:rPr>
              <a:t>1.2</a:t>
            </a:r>
            <a:r>
              <a:rPr lang="en-GB" dirty="0">
                <a:solidFill>
                  <a:srgbClr val="002060"/>
                </a:solidFill>
                <a:latin typeface="+mn-lt"/>
              </a:rPr>
              <a:t> MM)</a:t>
            </a:r>
            <a:endParaRPr lang="en-US" dirty="0">
              <a:solidFill>
                <a:srgbClr val="002060"/>
              </a:solidFill>
              <a:latin typeface="+mn-lt"/>
            </a:endParaRPr>
          </a:p>
        </p:txBody>
      </p:sp>
      <p:pic>
        <p:nvPicPr>
          <p:cNvPr id="28" name="Picture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pic>
        <p:nvPicPr>
          <p:cNvPr id="38" name="Picture 3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47" name="TextBox 46"/>
          <p:cNvSpPr txBox="1"/>
          <p:nvPr/>
        </p:nvSpPr>
        <p:spPr>
          <a:xfrm>
            <a:off x="6323219" y="2647104"/>
            <a:ext cx="1919221" cy="1400383"/>
          </a:xfrm>
          <a:prstGeom prst="rect">
            <a:avLst/>
          </a:prstGeom>
          <a:noFill/>
        </p:spPr>
        <p:txBody>
          <a:bodyPr wrap="square" rtlCol="0">
            <a:spAutoFit/>
          </a:bodyPr>
          <a:lstStyle/>
          <a:p>
            <a:pPr algn="ctr"/>
            <a:r>
              <a:rPr lang="en-GB" sz="1700" b="1" dirty="0">
                <a:solidFill>
                  <a:srgbClr val="002060"/>
                </a:solidFill>
              </a:rPr>
              <a:t>Nicole Harris</a:t>
            </a:r>
          </a:p>
          <a:p>
            <a:pPr algn="ctr"/>
            <a:r>
              <a:rPr lang="en-GB" sz="1700" b="1" dirty="0">
                <a:solidFill>
                  <a:srgbClr val="002060"/>
                </a:solidFill>
              </a:rPr>
              <a:t>GÉANT</a:t>
            </a:r>
          </a:p>
          <a:p>
            <a:pPr algn="ctr"/>
            <a:r>
              <a:rPr lang="en-GB" sz="1700" dirty="0">
                <a:solidFill>
                  <a:srgbClr val="002060"/>
                </a:solidFill>
              </a:rPr>
              <a:t>TF-CSIRT, Mobility day</a:t>
            </a:r>
            <a:br>
              <a:rPr lang="en-GB" sz="1700" dirty="0">
                <a:solidFill>
                  <a:srgbClr val="002060"/>
                </a:solidFill>
              </a:rPr>
            </a:br>
            <a:r>
              <a:rPr lang="en-GB" sz="1700" dirty="0">
                <a:solidFill>
                  <a:srgbClr val="002060"/>
                </a:solidFill>
              </a:rPr>
              <a:t>(2 MM)</a:t>
            </a:r>
            <a:endParaRPr lang="en-US" sz="1700" dirty="0">
              <a:solidFill>
                <a:srgbClr val="002060"/>
              </a:solidFill>
            </a:endParaRPr>
          </a:p>
        </p:txBody>
      </p:sp>
      <p:sp>
        <p:nvSpPr>
          <p:cNvPr id="48" name="TextBox 47"/>
          <p:cNvSpPr txBox="1"/>
          <p:nvPr/>
        </p:nvSpPr>
        <p:spPr>
          <a:xfrm>
            <a:off x="2421721" y="2670551"/>
            <a:ext cx="1990072" cy="1400383"/>
          </a:xfrm>
          <a:prstGeom prst="rect">
            <a:avLst/>
          </a:prstGeom>
          <a:noFill/>
        </p:spPr>
        <p:txBody>
          <a:bodyPr wrap="square" rtlCol="0">
            <a:spAutoFit/>
          </a:bodyPr>
          <a:lstStyle/>
          <a:p>
            <a:pPr algn="ctr"/>
            <a:r>
              <a:rPr lang="en-GB" sz="1700" b="1" dirty="0" err="1">
                <a:solidFill>
                  <a:srgbClr val="002060"/>
                </a:solidFill>
              </a:rPr>
              <a:t>Gyöngyi</a:t>
            </a:r>
            <a:r>
              <a:rPr lang="en-GB" sz="1700" b="1" dirty="0">
                <a:solidFill>
                  <a:srgbClr val="002060"/>
                </a:solidFill>
              </a:rPr>
              <a:t> </a:t>
            </a:r>
            <a:r>
              <a:rPr lang="en-GB" sz="1700" b="1" dirty="0" err="1">
                <a:solidFill>
                  <a:srgbClr val="002060"/>
                </a:solidFill>
              </a:rPr>
              <a:t>Horváth</a:t>
            </a:r>
            <a:endParaRPr lang="en-GB" sz="1700" b="1" dirty="0">
              <a:solidFill>
                <a:srgbClr val="002060"/>
              </a:solidFill>
            </a:endParaRPr>
          </a:p>
          <a:p>
            <a:pPr algn="ctr"/>
            <a:r>
              <a:rPr lang="en-GB" sz="1700" b="1" dirty="0">
                <a:solidFill>
                  <a:srgbClr val="002060"/>
                </a:solidFill>
              </a:rPr>
              <a:t>GÉANT</a:t>
            </a:r>
          </a:p>
          <a:p>
            <a:pPr algn="ctr"/>
            <a:r>
              <a:rPr lang="en-GB" sz="1700" dirty="0">
                <a:solidFill>
                  <a:srgbClr val="002060"/>
                </a:solidFill>
              </a:rPr>
              <a:t>SIG-TNE, Education</a:t>
            </a:r>
          </a:p>
          <a:p>
            <a:pPr algn="ctr"/>
            <a:r>
              <a:rPr lang="en-GB" sz="1700" dirty="0">
                <a:solidFill>
                  <a:srgbClr val="002060"/>
                </a:solidFill>
              </a:rPr>
              <a:t>GCC</a:t>
            </a:r>
            <a:br>
              <a:rPr lang="en-GB" sz="1700" dirty="0">
                <a:solidFill>
                  <a:srgbClr val="002060"/>
                </a:solidFill>
              </a:rPr>
            </a:br>
            <a:r>
              <a:rPr lang="en-GB" sz="1700" dirty="0">
                <a:solidFill>
                  <a:srgbClr val="002060"/>
                </a:solidFill>
              </a:rPr>
              <a:t>(6 MM)</a:t>
            </a:r>
            <a:endParaRPr lang="en-US" sz="1700" dirty="0">
              <a:solidFill>
                <a:srgbClr val="002060"/>
              </a:solidFill>
            </a:endParaRPr>
          </a:p>
        </p:txBody>
      </p:sp>
      <p:sp>
        <p:nvSpPr>
          <p:cNvPr id="49" name="TextBox 48"/>
          <p:cNvSpPr txBox="1"/>
          <p:nvPr/>
        </p:nvSpPr>
        <p:spPr>
          <a:xfrm>
            <a:off x="4341367" y="2672928"/>
            <a:ext cx="1883619" cy="1138773"/>
          </a:xfrm>
          <a:prstGeom prst="rect">
            <a:avLst/>
          </a:prstGeom>
          <a:noFill/>
        </p:spPr>
        <p:txBody>
          <a:bodyPr wrap="square" rtlCol="0">
            <a:spAutoFit/>
          </a:bodyPr>
          <a:lstStyle/>
          <a:p>
            <a:pPr algn="ctr"/>
            <a:r>
              <a:rPr lang="en-GB" sz="1700" b="1" dirty="0">
                <a:solidFill>
                  <a:srgbClr val="002060"/>
                </a:solidFill>
              </a:rPr>
              <a:t>Brook Schofield</a:t>
            </a:r>
            <a:br>
              <a:rPr lang="en-GB" sz="1700" b="1" dirty="0">
                <a:solidFill>
                  <a:srgbClr val="002060"/>
                </a:solidFill>
              </a:rPr>
            </a:br>
            <a:r>
              <a:rPr lang="en-GB" sz="1700" b="1" dirty="0">
                <a:solidFill>
                  <a:srgbClr val="002060"/>
                </a:solidFill>
              </a:rPr>
              <a:t>GÉANT</a:t>
            </a:r>
          </a:p>
          <a:p>
            <a:pPr algn="ctr"/>
            <a:r>
              <a:rPr lang="en-GB" sz="1700" dirty="0">
                <a:solidFill>
                  <a:srgbClr val="002060"/>
                </a:solidFill>
              </a:rPr>
              <a:t>SIG-NGN, SIG-PMV</a:t>
            </a:r>
            <a:br>
              <a:rPr lang="en-GB" sz="1700" dirty="0">
                <a:solidFill>
                  <a:srgbClr val="002060"/>
                </a:solidFill>
              </a:rPr>
            </a:br>
            <a:r>
              <a:rPr lang="en-GB" sz="1700" dirty="0">
                <a:solidFill>
                  <a:srgbClr val="002060"/>
                </a:solidFill>
              </a:rPr>
              <a:t>(2.4 MM)</a:t>
            </a:r>
            <a:endParaRPr lang="en-US" sz="1700" dirty="0">
              <a:solidFill>
                <a:srgbClr val="002060"/>
              </a:solidFill>
            </a:endParaRPr>
          </a:p>
        </p:txBody>
      </p:sp>
      <p:sp>
        <p:nvSpPr>
          <p:cNvPr id="7" name="Title 6"/>
          <p:cNvSpPr>
            <a:spLocks noGrp="1"/>
          </p:cNvSpPr>
          <p:nvPr>
            <p:ph type="title"/>
          </p:nvPr>
        </p:nvSpPr>
        <p:spPr>
          <a:xfrm>
            <a:off x="438341" y="364114"/>
            <a:ext cx="10515600" cy="938624"/>
          </a:xfrm>
        </p:spPr>
        <p:txBody>
          <a:bodyPr>
            <a:normAutofit fontScale="90000"/>
          </a:bodyPr>
          <a:lstStyle/>
          <a:p>
            <a:r>
              <a:rPr lang="en-GB" sz="2700" dirty="0">
                <a:solidFill>
                  <a:srgbClr val="FFC000"/>
                </a:solidFill>
                <a:ea typeface="Tahoma" panose="020B0604030504040204" pitchFamily="34" charset="0"/>
                <a:cs typeface="Tahoma" panose="020B0604030504040204" pitchFamily="34" charset="0"/>
              </a:rPr>
              <a:t>Resources</a:t>
            </a:r>
            <a:br>
              <a:rPr lang="en-GB" sz="2700" dirty="0">
                <a:solidFill>
                  <a:srgbClr val="FFC000"/>
                </a:solidFill>
                <a:ea typeface="Tahoma" panose="020B0604030504040204" pitchFamily="34" charset="0"/>
                <a:cs typeface="Tahoma" panose="020B0604030504040204" pitchFamily="34" charset="0"/>
              </a:rPr>
            </a:br>
            <a:r>
              <a:rPr lang="en-GB" sz="2700" b="0" i="1" dirty="0">
                <a:solidFill>
                  <a:schemeClr val="bg1"/>
                </a:solidFill>
                <a:ea typeface="Tahoma" panose="020B0604030504040204" pitchFamily="34" charset="0"/>
                <a:cs typeface="Tahoma" panose="020B0604030504040204" pitchFamily="34" charset="0"/>
              </a:rPr>
              <a:t>Manpower and partners </a:t>
            </a:r>
            <a:br>
              <a:rPr lang="en-GB" i="1" dirty="0">
                <a:solidFill>
                  <a:schemeClr val="bg1"/>
                </a:solidFill>
                <a:ea typeface="Tahoma" panose="020B0604030504040204" pitchFamily="34" charset="0"/>
                <a:cs typeface="Tahoma" panose="020B0604030504040204" pitchFamily="34" charset="0"/>
              </a:rPr>
            </a:br>
            <a:endParaRPr lang="en-GB" dirty="0"/>
          </a:p>
        </p:txBody>
      </p:sp>
      <p:sp>
        <p:nvSpPr>
          <p:cNvPr id="9" name="Slide Number Placeholder 8"/>
          <p:cNvSpPr>
            <a:spLocks noGrp="1"/>
          </p:cNvSpPr>
          <p:nvPr>
            <p:ph type="sldNum" sz="quarter" idx="10"/>
          </p:nvPr>
        </p:nvSpPr>
        <p:spPr/>
        <p:txBody>
          <a:bodyPr/>
          <a:lstStyle/>
          <a:p>
            <a:pPr defTabSz="914377"/>
            <a:fld id="{99DB5B91-B4E4-4EE4-BE5C-3E09032CE5EC}" type="slidenum">
              <a:rPr lang="en-GB" smtClean="0"/>
              <a:pPr defTabSz="914377"/>
              <a:t>8</a:t>
            </a:fld>
            <a:endParaRPr lang="en-GB" dirty="0"/>
          </a:p>
        </p:txBody>
      </p:sp>
      <p:grpSp>
        <p:nvGrpSpPr>
          <p:cNvPr id="44" name="Group 43"/>
          <p:cNvGrpSpPr/>
          <p:nvPr/>
        </p:nvGrpSpPr>
        <p:grpSpPr>
          <a:xfrm>
            <a:off x="3064995" y="2243519"/>
            <a:ext cx="577797" cy="476837"/>
            <a:chOff x="1801083" y="1804477"/>
            <a:chExt cx="577797" cy="476837"/>
          </a:xfrm>
        </p:grpSpPr>
        <p:sp>
          <p:nvSpPr>
            <p:cNvPr id="45" name="Rounded Rectangle 44"/>
            <p:cNvSpPr/>
            <p:nvPr/>
          </p:nvSpPr>
          <p:spPr>
            <a:xfrm>
              <a:off x="1853390" y="1804477"/>
              <a:ext cx="476837" cy="476837"/>
            </a:xfrm>
            <a:prstGeom prst="roundRect">
              <a:avLst/>
            </a:prstGeom>
            <a:solidFill>
              <a:srgbClr val="0A59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6" name="TextBox 45"/>
            <p:cNvSpPr txBox="1"/>
            <p:nvPr/>
          </p:nvSpPr>
          <p:spPr>
            <a:xfrm>
              <a:off x="1801083" y="1834563"/>
              <a:ext cx="577797" cy="400110"/>
            </a:xfrm>
            <a:prstGeom prst="rect">
              <a:avLst/>
            </a:prstGeom>
            <a:noFill/>
          </p:spPr>
          <p:txBody>
            <a:bodyPr wrap="square" rtlCol="0">
              <a:spAutoFit/>
            </a:bodyPr>
            <a:lstStyle/>
            <a:p>
              <a:pPr algn="ctr"/>
              <a:r>
                <a:rPr lang="en-GB" sz="2000" b="1" dirty="0">
                  <a:solidFill>
                    <a:schemeClr val="bg1"/>
                  </a:solidFill>
                </a:rPr>
                <a:t>TL</a:t>
              </a:r>
              <a:endParaRPr lang="en-US" sz="2000" b="1" dirty="0">
                <a:solidFill>
                  <a:schemeClr val="bg1"/>
                </a:solidFill>
              </a:endParaRPr>
            </a:p>
          </p:txBody>
        </p:sp>
      </p:grpSp>
      <p:sp>
        <p:nvSpPr>
          <p:cNvPr id="51" name="TextBox 50"/>
          <p:cNvSpPr txBox="1"/>
          <p:nvPr/>
        </p:nvSpPr>
        <p:spPr>
          <a:xfrm>
            <a:off x="8059837" y="2655912"/>
            <a:ext cx="2180251" cy="1138773"/>
          </a:xfrm>
          <a:prstGeom prst="rect">
            <a:avLst/>
          </a:prstGeom>
          <a:noFill/>
        </p:spPr>
        <p:txBody>
          <a:bodyPr wrap="square" rtlCol="0">
            <a:spAutoFit/>
          </a:bodyPr>
          <a:lstStyle/>
          <a:p>
            <a:pPr algn="ctr"/>
            <a:r>
              <a:rPr lang="en-GB" sz="1700" b="1" dirty="0">
                <a:solidFill>
                  <a:srgbClr val="002060"/>
                </a:solidFill>
              </a:rPr>
              <a:t>Laura </a:t>
            </a:r>
            <a:r>
              <a:rPr lang="en-GB" sz="1700" b="1" dirty="0" err="1">
                <a:solidFill>
                  <a:srgbClr val="002060"/>
                </a:solidFill>
              </a:rPr>
              <a:t>Durnford</a:t>
            </a:r>
            <a:endParaRPr lang="en-GB" sz="1700" b="1" dirty="0">
              <a:solidFill>
                <a:srgbClr val="002060"/>
              </a:solidFill>
            </a:endParaRPr>
          </a:p>
          <a:p>
            <a:pPr algn="ctr"/>
            <a:r>
              <a:rPr lang="en-GB" sz="1700" b="1" dirty="0">
                <a:solidFill>
                  <a:srgbClr val="002060"/>
                </a:solidFill>
              </a:rPr>
              <a:t>GÉANT</a:t>
            </a:r>
          </a:p>
          <a:p>
            <a:pPr algn="ctr"/>
            <a:r>
              <a:rPr lang="en-GB" sz="1700" dirty="0">
                <a:solidFill>
                  <a:srgbClr val="002060"/>
                </a:solidFill>
              </a:rPr>
              <a:t>SIG-Marcomms</a:t>
            </a:r>
            <a:br>
              <a:rPr lang="en-GB" sz="1700" dirty="0">
                <a:solidFill>
                  <a:srgbClr val="002060"/>
                </a:solidFill>
              </a:rPr>
            </a:br>
            <a:r>
              <a:rPr lang="en-GB" sz="1700" dirty="0">
                <a:solidFill>
                  <a:srgbClr val="002060"/>
                </a:solidFill>
              </a:rPr>
              <a:t>(1.2 MM)</a:t>
            </a:r>
            <a:endParaRPr lang="en-US" sz="1700" dirty="0">
              <a:solidFill>
                <a:srgbClr val="002060"/>
              </a:solidFill>
            </a:endParaRPr>
          </a:p>
        </p:txBody>
      </p:sp>
      <p:sp>
        <p:nvSpPr>
          <p:cNvPr id="59" name="TextBox 58"/>
          <p:cNvSpPr txBox="1"/>
          <p:nvPr/>
        </p:nvSpPr>
        <p:spPr>
          <a:xfrm>
            <a:off x="10093888" y="2662223"/>
            <a:ext cx="1795434" cy="1323439"/>
          </a:xfrm>
          <a:prstGeom prst="rect">
            <a:avLst/>
          </a:prstGeom>
          <a:noFill/>
        </p:spPr>
        <p:txBody>
          <a:bodyPr wrap="square" rtlCol="0">
            <a:spAutoFit/>
          </a:bodyPr>
          <a:lstStyle/>
          <a:p>
            <a:pPr algn="ctr"/>
            <a:r>
              <a:rPr lang="en-GB" sz="1600" b="1" dirty="0" err="1">
                <a:solidFill>
                  <a:srgbClr val="002060"/>
                </a:solidFill>
              </a:rPr>
              <a:t>Sigita</a:t>
            </a:r>
            <a:r>
              <a:rPr lang="en-GB" sz="1600" b="1" dirty="0">
                <a:solidFill>
                  <a:srgbClr val="002060"/>
                </a:solidFill>
              </a:rPr>
              <a:t> </a:t>
            </a:r>
            <a:r>
              <a:rPr lang="en-GB" sz="1600" b="1" dirty="0" err="1">
                <a:solidFill>
                  <a:srgbClr val="002060"/>
                </a:solidFill>
              </a:rPr>
              <a:t>Jurkynaite</a:t>
            </a:r>
            <a:br>
              <a:rPr lang="en-GB" sz="1600" b="1" dirty="0">
                <a:solidFill>
                  <a:srgbClr val="002060"/>
                </a:solidFill>
              </a:rPr>
            </a:br>
            <a:r>
              <a:rPr lang="en-GB" sz="1600" b="1" dirty="0">
                <a:solidFill>
                  <a:srgbClr val="002060"/>
                </a:solidFill>
              </a:rPr>
              <a:t>GÉANT</a:t>
            </a:r>
          </a:p>
          <a:p>
            <a:pPr algn="ctr"/>
            <a:r>
              <a:rPr lang="en-GB" sz="1600" dirty="0">
                <a:solidFill>
                  <a:srgbClr val="002060"/>
                </a:solidFill>
              </a:rPr>
              <a:t>TF-CSIRT, SIG-ISM, TF-DPR</a:t>
            </a:r>
            <a:br>
              <a:rPr lang="en-GB" sz="1600" dirty="0">
                <a:solidFill>
                  <a:srgbClr val="002060"/>
                </a:solidFill>
                <a:latin typeface="+mn-lt"/>
              </a:rPr>
            </a:br>
            <a:r>
              <a:rPr lang="en-GB" sz="1600" dirty="0">
                <a:solidFill>
                  <a:srgbClr val="002060"/>
                </a:solidFill>
                <a:latin typeface="+mn-lt"/>
              </a:rPr>
              <a:t>(</a:t>
            </a:r>
            <a:r>
              <a:rPr lang="en-GB" sz="1600" dirty="0">
                <a:solidFill>
                  <a:srgbClr val="002060"/>
                </a:solidFill>
              </a:rPr>
              <a:t>3.6</a:t>
            </a:r>
            <a:r>
              <a:rPr lang="en-GB" sz="1600" dirty="0">
                <a:solidFill>
                  <a:srgbClr val="002060"/>
                </a:solidFill>
                <a:latin typeface="+mn-lt"/>
              </a:rPr>
              <a:t> MM)</a:t>
            </a:r>
            <a:endParaRPr lang="en-US" sz="1600" dirty="0">
              <a:solidFill>
                <a:srgbClr val="002060"/>
              </a:solidFill>
              <a:latin typeface="+mn-lt"/>
            </a:endParaRPr>
          </a:p>
        </p:txBody>
      </p:sp>
      <p:sp>
        <p:nvSpPr>
          <p:cNvPr id="137" name="Rounded Rectangle 136">
            <a:extLst>
              <a:ext uri="{FF2B5EF4-FFF2-40B4-BE49-F238E27FC236}">
                <a16:creationId xmlns:a16="http://schemas.microsoft.com/office/drawing/2014/main" id="{36462327-7F2E-2D48-B108-A84ADC70D7D9}"/>
              </a:ext>
            </a:extLst>
          </p:cNvPr>
          <p:cNvSpPr/>
          <p:nvPr/>
        </p:nvSpPr>
        <p:spPr>
          <a:xfrm>
            <a:off x="331984" y="4330535"/>
            <a:ext cx="2268340" cy="2148066"/>
          </a:xfrm>
          <a:prstGeom prst="roundRect">
            <a:avLst>
              <a:gd name="adj" fmla="val 8724"/>
            </a:avLst>
          </a:prstGeom>
          <a:solidFill>
            <a:srgbClr val="88B6E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6" name="TextBox 135">
            <a:extLst>
              <a:ext uri="{FF2B5EF4-FFF2-40B4-BE49-F238E27FC236}">
                <a16:creationId xmlns:a16="http://schemas.microsoft.com/office/drawing/2014/main" id="{0EB929F5-4FD2-FE4D-87CF-5494A8193A4F}"/>
              </a:ext>
            </a:extLst>
          </p:cNvPr>
          <p:cNvSpPr txBox="1"/>
          <p:nvPr/>
        </p:nvSpPr>
        <p:spPr>
          <a:xfrm>
            <a:off x="355216" y="4546856"/>
            <a:ext cx="1990072" cy="1661993"/>
          </a:xfrm>
          <a:prstGeom prst="rect">
            <a:avLst/>
          </a:prstGeom>
          <a:noFill/>
        </p:spPr>
        <p:txBody>
          <a:bodyPr wrap="square" rtlCol="0">
            <a:spAutoFit/>
          </a:bodyPr>
          <a:lstStyle/>
          <a:p>
            <a:pPr algn="ctr"/>
            <a:r>
              <a:rPr lang="en-GB" sz="1700" b="1" dirty="0">
                <a:solidFill>
                  <a:srgbClr val="002060"/>
                </a:solidFill>
              </a:rPr>
              <a:t>Casper </a:t>
            </a:r>
            <a:r>
              <a:rPr lang="en-GB" sz="1700" b="1" dirty="0" err="1">
                <a:solidFill>
                  <a:srgbClr val="002060"/>
                </a:solidFill>
              </a:rPr>
              <a:t>Dreef</a:t>
            </a:r>
            <a:endParaRPr lang="en-GB" sz="1700" b="1" dirty="0">
              <a:solidFill>
                <a:srgbClr val="002060"/>
              </a:solidFill>
            </a:endParaRPr>
          </a:p>
          <a:p>
            <a:pPr algn="ctr"/>
            <a:r>
              <a:rPr lang="en-GB" sz="1700" b="1" dirty="0">
                <a:solidFill>
                  <a:srgbClr val="002060"/>
                </a:solidFill>
              </a:rPr>
              <a:t>GÉANT</a:t>
            </a:r>
          </a:p>
          <a:p>
            <a:pPr algn="ctr"/>
            <a:r>
              <a:rPr lang="en-GB" sz="1700" dirty="0">
                <a:solidFill>
                  <a:srgbClr val="002060"/>
                </a:solidFill>
              </a:rPr>
              <a:t>SIG-CISS, SIG-Multimedia, GCC, One of workshop</a:t>
            </a:r>
            <a:br>
              <a:rPr lang="en-GB" sz="1700" dirty="0">
                <a:solidFill>
                  <a:srgbClr val="002060"/>
                </a:solidFill>
              </a:rPr>
            </a:br>
            <a:r>
              <a:rPr lang="en-GB" sz="1700" dirty="0">
                <a:solidFill>
                  <a:srgbClr val="002060"/>
                </a:solidFill>
              </a:rPr>
              <a:t>(3.6 MM)</a:t>
            </a:r>
            <a:endParaRPr lang="en-US" sz="1700" dirty="0">
              <a:solidFill>
                <a:srgbClr val="002060"/>
              </a:solidFill>
            </a:endParaRPr>
          </a:p>
        </p:txBody>
      </p:sp>
      <p:sp>
        <p:nvSpPr>
          <p:cNvPr id="142" name="TextBox 141">
            <a:extLst>
              <a:ext uri="{FF2B5EF4-FFF2-40B4-BE49-F238E27FC236}">
                <a16:creationId xmlns:a16="http://schemas.microsoft.com/office/drawing/2014/main" id="{14460DBD-2D62-B343-9CF0-55745473D352}"/>
              </a:ext>
            </a:extLst>
          </p:cNvPr>
          <p:cNvSpPr txBox="1"/>
          <p:nvPr/>
        </p:nvSpPr>
        <p:spPr>
          <a:xfrm>
            <a:off x="4372581" y="4554973"/>
            <a:ext cx="1990072" cy="1400383"/>
          </a:xfrm>
          <a:prstGeom prst="rect">
            <a:avLst/>
          </a:prstGeom>
          <a:noFill/>
        </p:spPr>
        <p:txBody>
          <a:bodyPr wrap="square" rtlCol="0">
            <a:spAutoFit/>
          </a:bodyPr>
          <a:lstStyle/>
          <a:p>
            <a:pPr algn="ctr"/>
            <a:r>
              <a:rPr lang="en-GB" sz="1700" b="1" dirty="0">
                <a:solidFill>
                  <a:srgbClr val="002060"/>
                </a:solidFill>
              </a:rPr>
              <a:t>Aleksandra </a:t>
            </a:r>
            <a:r>
              <a:rPr lang="en-GB" sz="1700" b="1" dirty="0" err="1">
                <a:solidFill>
                  <a:srgbClr val="002060"/>
                </a:solidFill>
              </a:rPr>
              <a:t>Krstevska</a:t>
            </a:r>
            <a:endParaRPr lang="en-GB" sz="1700" b="1" dirty="0">
              <a:solidFill>
                <a:srgbClr val="002060"/>
              </a:solidFill>
            </a:endParaRPr>
          </a:p>
          <a:p>
            <a:pPr algn="ctr"/>
            <a:r>
              <a:rPr lang="en-GB" sz="1700" b="1" dirty="0" err="1">
                <a:solidFill>
                  <a:srgbClr val="002060"/>
                </a:solidFill>
              </a:rPr>
              <a:t>MARnet</a:t>
            </a:r>
            <a:endParaRPr lang="en-GB" sz="1700" b="1" dirty="0">
              <a:solidFill>
                <a:srgbClr val="002060"/>
              </a:solidFill>
            </a:endParaRPr>
          </a:p>
          <a:p>
            <a:pPr algn="ctr"/>
            <a:r>
              <a:rPr lang="en-GB" sz="1700" dirty="0">
                <a:solidFill>
                  <a:srgbClr val="002060"/>
                </a:solidFill>
              </a:rPr>
              <a:t>TF-DPR</a:t>
            </a:r>
            <a:br>
              <a:rPr lang="en-GB" sz="1700" dirty="0">
                <a:solidFill>
                  <a:srgbClr val="002060"/>
                </a:solidFill>
              </a:rPr>
            </a:br>
            <a:r>
              <a:rPr lang="en-GB" sz="1700" dirty="0">
                <a:solidFill>
                  <a:srgbClr val="002060"/>
                </a:solidFill>
              </a:rPr>
              <a:t>(1.2 MM)</a:t>
            </a:r>
            <a:endParaRPr lang="en-US" sz="1700" dirty="0">
              <a:solidFill>
                <a:srgbClr val="002060"/>
              </a:solidFill>
            </a:endParaRPr>
          </a:p>
        </p:txBody>
      </p:sp>
      <p:sp>
        <p:nvSpPr>
          <p:cNvPr id="39" name="TextBox 38">
            <a:extLst>
              <a:ext uri="{FF2B5EF4-FFF2-40B4-BE49-F238E27FC236}">
                <a16:creationId xmlns:a16="http://schemas.microsoft.com/office/drawing/2014/main" id="{E04CA07E-5253-BD49-8FE9-4AB30DC9D774}"/>
              </a:ext>
            </a:extLst>
          </p:cNvPr>
          <p:cNvSpPr txBox="1"/>
          <p:nvPr/>
        </p:nvSpPr>
        <p:spPr>
          <a:xfrm>
            <a:off x="324741" y="2704206"/>
            <a:ext cx="1990072" cy="1400383"/>
          </a:xfrm>
          <a:prstGeom prst="rect">
            <a:avLst/>
          </a:prstGeom>
          <a:noFill/>
        </p:spPr>
        <p:txBody>
          <a:bodyPr wrap="square" rtlCol="0">
            <a:spAutoFit/>
          </a:bodyPr>
          <a:lstStyle/>
          <a:p>
            <a:pPr algn="ctr"/>
            <a:r>
              <a:rPr lang="en-GB" sz="1700" b="1" dirty="0">
                <a:solidFill>
                  <a:srgbClr val="002060"/>
                </a:solidFill>
              </a:rPr>
              <a:t>Magda Haver</a:t>
            </a:r>
          </a:p>
          <a:p>
            <a:pPr algn="ctr"/>
            <a:r>
              <a:rPr lang="en-GB" sz="1700" b="1" dirty="0">
                <a:solidFill>
                  <a:srgbClr val="002060"/>
                </a:solidFill>
              </a:rPr>
              <a:t>GÉANT</a:t>
            </a:r>
          </a:p>
          <a:p>
            <a:pPr algn="ctr"/>
            <a:r>
              <a:rPr lang="en-GB" sz="1700" dirty="0">
                <a:solidFill>
                  <a:srgbClr val="002060"/>
                </a:solidFill>
              </a:rPr>
              <a:t>SIG-MSP, SIG-NOC</a:t>
            </a:r>
          </a:p>
          <a:p>
            <a:pPr algn="ctr"/>
            <a:r>
              <a:rPr lang="en-GB" sz="1700" dirty="0">
                <a:solidFill>
                  <a:srgbClr val="002060"/>
                </a:solidFill>
              </a:rPr>
              <a:t>One of workshop</a:t>
            </a:r>
            <a:br>
              <a:rPr lang="en-GB" sz="1700" dirty="0">
                <a:solidFill>
                  <a:srgbClr val="002060"/>
                </a:solidFill>
              </a:rPr>
            </a:br>
            <a:r>
              <a:rPr lang="en-GB" sz="1700" dirty="0">
                <a:solidFill>
                  <a:srgbClr val="002060"/>
                </a:solidFill>
              </a:rPr>
              <a:t>(3.6 MM)</a:t>
            </a:r>
            <a:endParaRPr lang="en-US" sz="1700" dirty="0">
              <a:solidFill>
                <a:srgbClr val="002060"/>
              </a:solidFill>
            </a:endParaRPr>
          </a:p>
        </p:txBody>
      </p:sp>
      <p:sp>
        <p:nvSpPr>
          <p:cNvPr id="75" name="Rounded Rectangle 74"/>
          <p:cNvSpPr/>
          <p:nvPr/>
        </p:nvSpPr>
        <p:spPr>
          <a:xfrm>
            <a:off x="5020329" y="1293203"/>
            <a:ext cx="2104115" cy="1353899"/>
          </a:xfrm>
          <a:prstGeom prst="roundRect">
            <a:avLst>
              <a:gd name="adj" fmla="val 8724"/>
            </a:avLst>
          </a:prstGeom>
          <a:solidFill>
            <a:srgbClr val="F83E5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0" name="TextBox 49"/>
          <p:cNvSpPr txBox="1"/>
          <p:nvPr/>
        </p:nvSpPr>
        <p:spPr>
          <a:xfrm>
            <a:off x="5279400" y="1976128"/>
            <a:ext cx="1601628" cy="1138773"/>
          </a:xfrm>
          <a:prstGeom prst="rect">
            <a:avLst/>
          </a:prstGeom>
          <a:noFill/>
        </p:spPr>
        <p:txBody>
          <a:bodyPr wrap="square" rtlCol="0">
            <a:spAutoFit/>
          </a:bodyPr>
          <a:lstStyle/>
          <a:p>
            <a:pPr algn="ctr"/>
            <a:r>
              <a:rPr lang="en-GB" sz="1700" b="1" dirty="0">
                <a:solidFill>
                  <a:srgbClr val="002060"/>
                </a:solidFill>
              </a:rPr>
              <a:t>Annabel Grant</a:t>
            </a:r>
            <a:br>
              <a:rPr lang="en-GB" sz="1700" b="1" dirty="0">
                <a:solidFill>
                  <a:srgbClr val="002060"/>
                </a:solidFill>
              </a:rPr>
            </a:br>
            <a:r>
              <a:rPr lang="en-GB" sz="1700" b="1" dirty="0">
                <a:solidFill>
                  <a:srgbClr val="002060"/>
                </a:solidFill>
              </a:rPr>
              <a:t>GÉANT</a:t>
            </a:r>
          </a:p>
          <a:p>
            <a:pPr algn="ctr"/>
            <a:endParaRPr lang="en-GB" sz="1700" b="1" dirty="0">
              <a:solidFill>
                <a:srgbClr val="002060"/>
              </a:solidFill>
            </a:endParaRPr>
          </a:p>
          <a:p>
            <a:pPr algn="ctr"/>
            <a:endParaRPr lang="en-GB" sz="1700" b="1" dirty="0">
              <a:solidFill>
                <a:srgbClr val="002060"/>
              </a:solidFill>
            </a:endParaRPr>
          </a:p>
        </p:txBody>
      </p:sp>
      <p:grpSp>
        <p:nvGrpSpPr>
          <p:cNvPr id="3" name="Group 2"/>
          <p:cNvGrpSpPr/>
          <p:nvPr/>
        </p:nvGrpSpPr>
        <p:grpSpPr>
          <a:xfrm>
            <a:off x="5797219" y="1420531"/>
            <a:ext cx="577797" cy="476837"/>
            <a:chOff x="1801083" y="1804477"/>
            <a:chExt cx="577797" cy="476837"/>
          </a:xfrm>
        </p:grpSpPr>
        <p:sp>
          <p:nvSpPr>
            <p:cNvPr id="37" name="Rounded Rectangle 36"/>
            <p:cNvSpPr/>
            <p:nvPr/>
          </p:nvSpPr>
          <p:spPr>
            <a:xfrm>
              <a:off x="1853390" y="1804477"/>
              <a:ext cx="476837" cy="476837"/>
            </a:xfrm>
            <a:prstGeom prst="roundRect">
              <a:avLst/>
            </a:prstGeom>
            <a:solidFill>
              <a:srgbClr val="0A59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0" name="TextBox 39"/>
            <p:cNvSpPr txBox="1"/>
            <p:nvPr/>
          </p:nvSpPr>
          <p:spPr>
            <a:xfrm>
              <a:off x="1801083" y="1834563"/>
              <a:ext cx="577797" cy="400110"/>
            </a:xfrm>
            <a:prstGeom prst="rect">
              <a:avLst/>
            </a:prstGeom>
            <a:noFill/>
          </p:spPr>
          <p:txBody>
            <a:bodyPr wrap="square" rtlCol="0">
              <a:spAutoFit/>
            </a:bodyPr>
            <a:lstStyle/>
            <a:p>
              <a:pPr algn="ctr"/>
              <a:r>
                <a:rPr lang="en-GB" sz="2000" b="1" dirty="0">
                  <a:solidFill>
                    <a:schemeClr val="bg1"/>
                  </a:solidFill>
                </a:rPr>
                <a:t>AL</a:t>
              </a:r>
              <a:endParaRPr lang="en-US" sz="2000" b="1" dirty="0">
                <a:solidFill>
                  <a:schemeClr val="bg1"/>
                </a:solidFill>
              </a:endParaRPr>
            </a:p>
          </p:txBody>
        </p:sp>
      </p:grpSp>
    </p:spTree>
    <p:extLst>
      <p:ext uri="{BB962C8B-B14F-4D97-AF65-F5344CB8AC3E}">
        <p14:creationId xmlns:p14="http://schemas.microsoft.com/office/powerpoint/2010/main" val="17388902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7D25F8E-E6DD-3844-9F2F-2B27C209AFBA}"/>
              </a:ext>
            </a:extLst>
          </p:cNvPr>
          <p:cNvSpPr>
            <a:spLocks noGrp="1"/>
          </p:cNvSpPr>
          <p:nvPr>
            <p:ph idx="1"/>
          </p:nvPr>
        </p:nvSpPr>
        <p:spPr/>
        <p:txBody>
          <a:bodyPr/>
          <a:lstStyle/>
          <a:p>
            <a:pPr lvl="0"/>
            <a:r>
              <a:rPr lang="en-GB" dirty="0"/>
              <a:t>Facilitate exchange of information and best practice between experts working in the GÉANT NREN community and more widely in the sector.</a:t>
            </a:r>
            <a:endParaRPr lang="en-US" dirty="0"/>
          </a:p>
          <a:p>
            <a:pPr lvl="0"/>
            <a:r>
              <a:rPr lang="en-GB" dirty="0"/>
              <a:t>Design and progress collaborative work items between individuals from multiple organisations with the objective of improving services, expertise and understanding in the NREN community.</a:t>
            </a:r>
            <a:endParaRPr lang="en-US" dirty="0"/>
          </a:p>
          <a:p>
            <a:pPr lvl="0"/>
            <a:r>
              <a:rPr lang="en-GB" dirty="0"/>
              <a:t>Provide a platform to promote work from the GN4-3 project, the GÉANT Community, the global NREN community and from industry partners. </a:t>
            </a:r>
            <a:endParaRPr lang="en-US" dirty="0"/>
          </a:p>
          <a:p>
            <a:pPr lvl="0"/>
            <a:r>
              <a:rPr lang="en-GB" dirty="0"/>
              <a:t>Support the GCC in selecting, monitoring, measuring and closing groups within the GÉANT Community Programme against defined criteria to ensure that working groups are running effectively.</a:t>
            </a:r>
            <a:endParaRPr lang="en-US" dirty="0"/>
          </a:p>
        </p:txBody>
      </p:sp>
      <p:sp>
        <p:nvSpPr>
          <p:cNvPr id="3" name="Title 2">
            <a:extLst>
              <a:ext uri="{FF2B5EF4-FFF2-40B4-BE49-F238E27FC236}">
                <a16:creationId xmlns:a16="http://schemas.microsoft.com/office/drawing/2014/main" id="{6BF84571-2231-E348-8DF9-18F8246427C0}"/>
              </a:ext>
            </a:extLst>
          </p:cNvPr>
          <p:cNvSpPr>
            <a:spLocks noGrp="1"/>
          </p:cNvSpPr>
          <p:nvPr>
            <p:ph type="title"/>
          </p:nvPr>
        </p:nvSpPr>
        <p:spPr/>
        <p:txBody>
          <a:bodyPr/>
          <a:lstStyle/>
          <a:p>
            <a:r>
              <a:rPr lang="en-US" dirty="0"/>
              <a:t>Key objectives of Task 4: Community </a:t>
            </a:r>
            <a:r>
              <a:rPr lang="en-US" dirty="0" err="1"/>
              <a:t>Programme</a:t>
            </a:r>
            <a:endParaRPr lang="en-US" dirty="0"/>
          </a:p>
        </p:txBody>
      </p:sp>
      <p:sp>
        <p:nvSpPr>
          <p:cNvPr id="4" name="Slide Number Placeholder 3">
            <a:extLst>
              <a:ext uri="{FF2B5EF4-FFF2-40B4-BE49-F238E27FC236}">
                <a16:creationId xmlns:a16="http://schemas.microsoft.com/office/drawing/2014/main" id="{1457C2D0-8D45-ED4C-91A5-5AEFB967D658}"/>
              </a:ext>
            </a:extLst>
          </p:cNvPr>
          <p:cNvSpPr>
            <a:spLocks noGrp="1"/>
          </p:cNvSpPr>
          <p:nvPr>
            <p:ph type="sldNum" sz="quarter" idx="10"/>
          </p:nvPr>
        </p:nvSpPr>
        <p:spPr/>
        <p:txBody>
          <a:bodyPr/>
          <a:lstStyle/>
          <a:p>
            <a:pPr defTabSz="914377"/>
            <a:fld id="{99DB5B91-B4E4-4EE4-BE5C-3E09032CE5EC}" type="slidenum">
              <a:rPr lang="en-GB" smtClean="0"/>
              <a:pPr defTabSz="914377"/>
              <a:t>9</a:t>
            </a:fld>
            <a:endParaRPr lang="en-GB" dirty="0"/>
          </a:p>
        </p:txBody>
      </p:sp>
    </p:spTree>
    <p:extLst>
      <p:ext uri="{BB962C8B-B14F-4D97-AF65-F5344CB8AC3E}">
        <p14:creationId xmlns:p14="http://schemas.microsoft.com/office/powerpoint/2010/main" val="1028549082"/>
      </p:ext>
    </p:extLst>
  </p:cSld>
  <p:clrMapOvr>
    <a:masterClrMapping/>
  </p:clrMapOvr>
</p:sld>
</file>

<file path=ppt/theme/theme1.xml><?xml version="1.0" encoding="utf-8"?>
<a:theme xmlns:a="http://schemas.openxmlformats.org/drawingml/2006/main" name="GEANT EC Review">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defRPr sz="1600" b="1" dirty="0"/>
        </a:defPPr>
      </a:lstStyle>
      <a:style>
        <a:lnRef idx="1">
          <a:schemeClr val="accent1"/>
        </a:lnRef>
        <a:fillRef idx="2">
          <a:schemeClr val="accent1"/>
        </a:fillRef>
        <a:effectRef idx="1">
          <a:schemeClr val="accent1"/>
        </a:effectRef>
        <a:fontRef idx="minor">
          <a:schemeClr val="dk1"/>
        </a:fontRef>
      </a:style>
    </a:txDef>
  </a:objectDefaults>
  <a:extraClrSchemeLst/>
  <a:extLst>
    <a:ext uri="{05A4C25C-085E-4340-85A3-A5531E510DB2}">
      <thm15:themeFamily xmlns:thm15="http://schemas.microsoft.com/office/thememl/2012/main" name="GN4-2_Period-1_EC-Review_template.potx" id="{157B34D5-A78A-412B-98F6-B758E291313B}" vid="{149B45C8-A3E7-4752-9BCD-F846DD4FCE8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StartDate xmlns="http://schemas.microsoft.com/sharepoint/v3" xsi:nil="true"/>
    <PublishingExpirationDate xmlns="http://schemas.microsoft.com/sharepoint/v3" xsi:nil="true"/>
    <_dlc_DocId xmlns="e2e8627e-9120-4592-bf70-1c86d23ddb27">N7PTXPAKPZVS-511-21</_dlc_DocId>
    <Document_x0020_ID xmlns="33c70a20-266a-45ad-bf4a-dd457e1766dc" xsi:nil="true"/>
    <_dlc_DocIdUrl xmlns="e2e8627e-9120-4592-bf70-1c86d23ddb27">
      <Url>https://intranet.geant.org/gn4/1/Management/pmt/GN4-1ECReview/_layouts/15/DocIdRedir.aspx?ID=N7PTXPAKPZVS-511-21</Url>
      <Description>N7PTXPAKPZVS-511-21</Description>
    </_dlc_DocIdUrl>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65519F8D811D04CA3DCC8D1BAB7A630" ma:contentTypeVersion="5" ma:contentTypeDescription="Create a new document." ma:contentTypeScope="" ma:versionID="4d07e586dea006e95782dbc20e5ec62b">
  <xsd:schema xmlns:xsd="http://www.w3.org/2001/XMLSchema" xmlns:xs="http://www.w3.org/2001/XMLSchema" xmlns:p="http://schemas.microsoft.com/office/2006/metadata/properties" xmlns:ns1="http://schemas.microsoft.com/sharepoint/v3" xmlns:ns2="e2e8627e-9120-4592-bf70-1c86d23ddb27" xmlns:ns3="33c70a20-266a-45ad-bf4a-dd457e1766dc" targetNamespace="http://schemas.microsoft.com/office/2006/metadata/properties" ma:root="true" ma:fieldsID="08366bb0866172c2b35953a168931fc2" ns1:_="" ns2:_="" ns3:_="">
    <xsd:import namespace="http://schemas.microsoft.com/sharepoint/v3"/>
    <xsd:import namespace="e2e8627e-9120-4592-bf70-1c86d23ddb27"/>
    <xsd:import namespace="33c70a20-266a-45ad-bf4a-dd457e1766dc"/>
    <xsd:element name="properties">
      <xsd:complexType>
        <xsd:sequence>
          <xsd:element name="documentManagement">
            <xsd:complexType>
              <xsd:all>
                <xsd:element ref="ns2:_dlc_DocId" minOccurs="0"/>
                <xsd:element ref="ns2:_dlc_DocIdUrl" minOccurs="0"/>
                <xsd:element ref="ns2:_dlc_DocIdPersistId" minOccurs="0"/>
                <xsd:element ref="ns3:Document_x0020_ID" minOccurs="0"/>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12" nillable="true" ma:displayName="Scheduling Start Date" ma:description="Scheduling Start Date is a site column created by the Publishing feature. It is used to specify the date and time on which this page will first appear to site visitors." ma:internalName="PublishingStartDate">
      <xsd:simpleType>
        <xsd:restriction base="dms:Unknown"/>
      </xsd:simpleType>
    </xsd:element>
    <xsd:element name="PublishingExpirationDate" ma:index="13" nillable="true" ma:displayName="Scheduling End Date" ma:description="Scheduling End Date is a site column created by the Publishing feature. It is used to specify the date and time on which this page will no longer appear to site visitors."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2e8627e-9120-4592-bf70-1c86d23ddb27"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33c70a20-266a-45ad-bf4a-dd457e1766dc" elementFormDefault="qualified">
    <xsd:import namespace="http://schemas.microsoft.com/office/2006/documentManagement/types"/>
    <xsd:import namespace="http://schemas.microsoft.com/office/infopath/2007/PartnerControls"/>
    <xsd:element name="Document_x0020_ID" ma:index="11" nillable="true" ma:displayName="Document ID" ma:description="This column will be updated automatically 1 minute after the document is added." ma:internalName="Document_x0020_ID">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FD943FB-BE63-4EA3-9350-2005CF76D58D}">
  <ds:schemaRefs>
    <ds:schemaRef ds:uri="http://schemas.microsoft.com/office/2006/metadata/properties"/>
    <ds:schemaRef ds:uri="33c70a20-266a-45ad-bf4a-dd457e1766dc"/>
    <ds:schemaRef ds:uri="http://schemas.microsoft.com/office/2006/documentManagement/types"/>
    <ds:schemaRef ds:uri="http://purl.org/dc/elements/1.1/"/>
    <ds:schemaRef ds:uri="http://purl.org/dc/dcmitype/"/>
    <ds:schemaRef ds:uri="http://schemas.microsoft.com/sharepoint/v3"/>
    <ds:schemaRef ds:uri="http://schemas.microsoft.com/office/infopath/2007/PartnerControls"/>
    <ds:schemaRef ds:uri="http://purl.org/dc/terms/"/>
    <ds:schemaRef ds:uri="http://schemas.openxmlformats.org/package/2006/metadata/core-properties"/>
    <ds:schemaRef ds:uri="e2e8627e-9120-4592-bf70-1c86d23ddb27"/>
    <ds:schemaRef ds:uri="http://www.w3.org/XML/1998/namespace"/>
  </ds:schemaRefs>
</ds:datastoreItem>
</file>

<file path=customXml/itemProps2.xml><?xml version="1.0" encoding="utf-8"?>
<ds:datastoreItem xmlns:ds="http://schemas.openxmlformats.org/officeDocument/2006/customXml" ds:itemID="{47CD63B7-04D1-4EA5-8D70-5340634B4AF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2e8627e-9120-4592-bf70-1c86d23ddb27"/>
    <ds:schemaRef ds:uri="33c70a20-266a-45ad-bf4a-dd457e1766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EE188BA-584E-4355-86E2-31133A4CC24F}">
  <ds:schemaRefs>
    <ds:schemaRef ds:uri="http://schemas.microsoft.com/sharepoint/events"/>
  </ds:schemaRefs>
</ds:datastoreItem>
</file>

<file path=customXml/itemProps4.xml><?xml version="1.0" encoding="utf-8"?>
<ds:datastoreItem xmlns:ds="http://schemas.openxmlformats.org/officeDocument/2006/customXml" ds:itemID="{7FB8DE6F-4723-47CC-BC82-1B35FF70773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GN4-2_Period-1_EC-Review_template (003)</Template>
  <TotalTime>18768</TotalTime>
  <Words>764</Words>
  <Application>Microsoft Macintosh PowerPoint</Application>
  <PresentationFormat>Widescreen</PresentationFormat>
  <Paragraphs>133</Paragraphs>
  <Slides>13</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Tahoma</vt:lpstr>
      <vt:lpstr>Verdana</vt:lpstr>
      <vt:lpstr>Wingdings</vt:lpstr>
      <vt:lpstr>GEANT EC Review</vt:lpstr>
      <vt:lpstr>PowerPoint Presentation</vt:lpstr>
      <vt:lpstr>Community Programme Portfolio  (Including activities outside of the GÉANT Project) </vt:lpstr>
      <vt:lpstr>Connectivity &amp; Cloud</vt:lpstr>
      <vt:lpstr>Security &amp; Identity and privacy</vt:lpstr>
      <vt:lpstr>Campus &amp; Communication &amp; Management</vt:lpstr>
      <vt:lpstr>Education</vt:lpstr>
      <vt:lpstr>Objectives for Task Forces and Special Interest Groups</vt:lpstr>
      <vt:lpstr>Resources Manpower and partners  </vt:lpstr>
      <vt:lpstr>Key objectives of Task 4: Community Programme</vt:lpstr>
      <vt:lpstr>Adds on in GN4-3</vt:lpstr>
      <vt:lpstr>Marcoms synergy</vt:lpstr>
      <vt:lpstr>IMPACT </vt:lpstr>
      <vt:lpstr>PowerPoint Presentation</vt:lpstr>
    </vt:vector>
  </TitlesOfParts>
  <Company>DANTE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Best practice for GN4-2 Period 1 EC Review slides GN4-2 Period 1: 1 May 2016 to 30 August 2017</dc:title>
  <dc:creator>Annabel Grant</dc:creator>
  <cp:lastModifiedBy>Gyongyi Horvath</cp:lastModifiedBy>
  <cp:revision>527</cp:revision>
  <cp:lastPrinted>2016-05-20T16:08:32Z</cp:lastPrinted>
  <dcterms:created xsi:type="dcterms:W3CDTF">2017-07-04T09:12:35Z</dcterms:created>
  <dcterms:modified xsi:type="dcterms:W3CDTF">2019-02-04T11:08:20Z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21940042-bfb9-461c-809f-b0837ff36859</vt:lpwstr>
  </property>
  <property fmtid="{D5CDD505-2E9C-101B-9397-08002B2CF9AE}" pid="3" name="ContentTypeId">
    <vt:lpwstr>0x010100F65519F8D811D04CA3DCC8D1BAB7A630</vt:lpwstr>
  </property>
</Properties>
</file>