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6"/>
  </p:notesMasterIdLst>
  <p:sldIdLst>
    <p:sldId id="257" r:id="rId2"/>
    <p:sldId id="261" r:id="rId3"/>
    <p:sldId id="263" r:id="rId4"/>
    <p:sldId id="259" r:id="rId5"/>
    <p:sldId id="262" r:id="rId6"/>
    <p:sldId id="272" r:id="rId7"/>
    <p:sldId id="264" r:id="rId8"/>
    <p:sldId id="265" r:id="rId9"/>
    <p:sldId id="273" r:id="rId10"/>
    <p:sldId id="266" r:id="rId11"/>
    <p:sldId id="267" r:id="rId12"/>
    <p:sldId id="269" r:id="rId13"/>
    <p:sldId id="268" r:id="rId14"/>
    <p:sldId id="270" r:id="rId1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3635"/>
    <a:srgbClr val="005856"/>
    <a:srgbClr val="9EFF29"/>
    <a:srgbClr val="007033"/>
    <a:srgbClr val="5EEC3C"/>
    <a:srgbClr val="F1C88B"/>
    <a:srgbClr val="FE9202"/>
    <a:srgbClr val="FF2549"/>
    <a:srgbClr val="1D3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876" y="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D18E60-4300-4729-A0D7-6AB984C3922D}" type="datetimeFigureOut">
              <a:rPr lang="en-US" smtClean="0"/>
              <a:t>2/1/2019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533E96-F078-4B3D-A8F4-F1AF21EBC3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300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28" y="2263876"/>
            <a:ext cx="8203575" cy="1399845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rgbClr val="0000FF"/>
                </a:solidFill>
              </a:defRPr>
            </a:lvl1pPr>
          </a:lstStyle>
          <a:p>
            <a:r>
              <a:rPr lang="en-US" dirty="0"/>
              <a:t>Click to edit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Master </a:t>
            </a: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1104" y="1362975"/>
            <a:ext cx="8188953" cy="763525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</a:t>
            </a:r>
            <a:r>
              <a:rPr lang="en-US" dirty="0" smtClean="0"/>
              <a:t>Master </a:t>
            </a:r>
            <a:r>
              <a:rPr lang="en-US" dirty="0"/>
              <a:t>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extLst>
              <a:ext uri="{FF2B5EF4-FFF2-40B4-BE49-F238E27FC236}">
                <a16:creationId xmlns:a16="http://schemas.microsoft.com/office/drawing/2014/main" xmlns="" id="{08B89D22-1D6E-450B-881F-4D2A4C527F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08475" y="2326213"/>
            <a:ext cx="1463784" cy="52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268580"/>
            <a:ext cx="8246070" cy="763526"/>
          </a:xfrm>
        </p:spPr>
        <p:txBody>
          <a:bodyPr>
            <a:normAutofit/>
          </a:bodyPr>
          <a:lstStyle>
            <a:lvl1pPr algn="l">
              <a:defRPr sz="3600" baseline="0">
                <a:solidFill>
                  <a:srgbClr val="0000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197405"/>
            <a:ext cx="8246070" cy="3664917"/>
          </a:xfrm>
        </p:spPr>
        <p:txBody>
          <a:bodyPr/>
          <a:lstStyle>
            <a:lvl1pPr algn="l">
              <a:defRPr sz="2800">
                <a:solidFill>
                  <a:schemeClr val="tx1"/>
                </a:solidFill>
              </a:defRPr>
            </a:lvl1pPr>
            <a:lvl2pPr algn="l">
              <a:defRPr>
                <a:solidFill>
                  <a:schemeClr val="tx1"/>
                </a:solidFill>
              </a:defRPr>
            </a:lvl2pPr>
            <a:lvl3pPr algn="l">
              <a:defRPr>
                <a:solidFill>
                  <a:schemeClr val="tx1"/>
                </a:solidFill>
              </a:defRPr>
            </a:lvl3pPr>
            <a:lvl4pPr algn="l">
              <a:defRPr>
                <a:solidFill>
                  <a:schemeClr val="tx1"/>
                </a:solidFill>
              </a:defRPr>
            </a:lvl4pPr>
            <a:lvl5pPr algn="l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4888" y="391788"/>
            <a:ext cx="6284320" cy="725349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4888" y="1155313"/>
            <a:ext cx="6284320" cy="3511061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317" y="256899"/>
            <a:ext cx="8093365" cy="763525"/>
          </a:xfrm>
        </p:spPr>
        <p:txBody>
          <a:bodyPr>
            <a:normAutofit/>
          </a:bodyPr>
          <a:lstStyle>
            <a:lvl1pPr algn="l">
              <a:defRPr sz="3600" baseline="0">
                <a:solidFill>
                  <a:srgbClr val="0000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879" y="1043461"/>
            <a:ext cx="4040188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879" y="1515858"/>
            <a:ext cx="4040188" cy="2276294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  <a:lvl2pPr algn="ctr">
              <a:defRPr sz="2000">
                <a:solidFill>
                  <a:schemeClr val="tx1"/>
                </a:solidFill>
              </a:defRPr>
            </a:lvl2pPr>
            <a:lvl3pPr algn="ctr">
              <a:defRPr sz="1800">
                <a:solidFill>
                  <a:schemeClr val="tx1"/>
                </a:solidFill>
              </a:defRPr>
            </a:lvl3pPr>
            <a:lvl4pPr algn="ctr">
              <a:defRPr sz="1600">
                <a:solidFill>
                  <a:schemeClr val="tx1"/>
                </a:solidFill>
              </a:defRPr>
            </a:lvl4pPr>
            <a:lvl5pPr algn="ctr"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1043461"/>
            <a:ext cx="4041775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1515858"/>
            <a:ext cx="4041775" cy="2276294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  <a:lvl2pPr algn="ctr">
              <a:defRPr sz="2000">
                <a:solidFill>
                  <a:schemeClr val="tx1"/>
                </a:solidFill>
              </a:defRPr>
            </a:lvl2pPr>
            <a:lvl3pPr algn="ctr">
              <a:defRPr sz="1800">
                <a:solidFill>
                  <a:schemeClr val="tx1"/>
                </a:solidFill>
              </a:defRPr>
            </a:lvl3pPr>
            <a:lvl4pPr algn="ctr">
              <a:defRPr sz="1600">
                <a:solidFill>
                  <a:schemeClr val="tx1"/>
                </a:solidFill>
              </a:defRPr>
            </a:lvl4pPr>
            <a:lvl5pPr algn="ctr"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2/1/2019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11E867DF-3DCA-4725-94F0-F2B6BD747A82}"/>
              </a:ext>
            </a:extLst>
          </p:cNvPr>
          <p:cNvSpPr txBox="1"/>
          <p:nvPr userDrawn="1"/>
        </p:nvSpPr>
        <p:spPr>
          <a:xfrm>
            <a:off x="-9150" y="5213747"/>
            <a:ext cx="8389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This presentation uses a free template provided by FPPT.com</a:t>
            </a:r>
          </a:p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www.free-power-point-templates.com</a:t>
            </a:r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www.grena.ge/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197406"/>
            <a:ext cx="8246070" cy="2909900"/>
          </a:xfrm>
        </p:spPr>
        <p:txBody>
          <a:bodyPr/>
          <a:lstStyle/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8439" y="385627"/>
            <a:ext cx="4430917" cy="162355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092" y="3530930"/>
            <a:ext cx="1159572" cy="41599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8374" y="3498271"/>
            <a:ext cx="1175988" cy="45663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265820" y="2387084"/>
            <a:ext cx="25983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004361"/>
                </a:solidFill>
                <a:latin typeface="Open Sans"/>
              </a:rPr>
              <a:t>   </a:t>
            </a:r>
            <a:r>
              <a:rPr lang="en-US" dirty="0" smtClean="0">
                <a:solidFill>
                  <a:srgbClr val="004361"/>
                </a:solidFill>
              </a:rPr>
              <a:t>5 February 2019</a:t>
            </a:r>
          </a:p>
          <a:p>
            <a:pPr algn="ctr"/>
            <a:r>
              <a:rPr lang="en-US" dirty="0" smtClean="0">
                <a:solidFill>
                  <a:srgbClr val="004361"/>
                </a:solidFill>
              </a:rPr>
              <a:t>   Iza </a:t>
            </a:r>
            <a:r>
              <a:rPr lang="en-US" dirty="0" smtClean="0">
                <a:solidFill>
                  <a:srgbClr val="004361"/>
                </a:solidFill>
              </a:rPr>
              <a:t>Advadze, GRENA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2923" y="3498272"/>
            <a:ext cx="742840" cy="41599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1428" y="3520045"/>
            <a:ext cx="661340" cy="391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127" y="2118510"/>
            <a:ext cx="8246070" cy="2028947"/>
          </a:xfrm>
        </p:spPr>
        <p:txBody>
          <a:bodyPr>
            <a:normAutofit fontScale="32500" lnSpcReduction="20000"/>
          </a:bodyPr>
          <a:lstStyle/>
          <a:p>
            <a:r>
              <a:rPr lang="en-US" sz="6200" dirty="0" smtClean="0">
                <a:solidFill>
                  <a:schemeClr val="tx2">
                    <a:lumMod val="75000"/>
                  </a:schemeClr>
                </a:solidFill>
              </a:rPr>
              <a:t>Presentation - </a:t>
            </a:r>
            <a:r>
              <a:rPr lang="en-US" sz="6200" dirty="0">
                <a:solidFill>
                  <a:schemeClr val="tx2">
                    <a:lumMod val="75000"/>
                  </a:schemeClr>
                </a:solidFill>
              </a:rPr>
              <a:t>About 90 representatives of Georgian universities as well as public and private institutions attended the event</a:t>
            </a:r>
            <a:r>
              <a:rPr lang="en-US" sz="62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r>
              <a:rPr lang="en-US" sz="6200" dirty="0" smtClean="0">
                <a:solidFill>
                  <a:schemeClr val="tx2">
                    <a:lumMod val="75000"/>
                  </a:schemeClr>
                </a:solidFill>
              </a:rPr>
              <a:t>Articles were published </a:t>
            </a:r>
            <a:r>
              <a:rPr lang="en-US" sz="6200" dirty="0">
                <a:solidFill>
                  <a:schemeClr val="tx2">
                    <a:lumMod val="75000"/>
                  </a:schemeClr>
                </a:solidFill>
              </a:rPr>
              <a:t>on e-magazine </a:t>
            </a:r>
            <a:r>
              <a:rPr lang="en-US" sz="6200" dirty="0" smtClean="0">
                <a:solidFill>
                  <a:schemeClr val="tx2">
                    <a:lumMod val="75000"/>
                  </a:schemeClr>
                </a:solidFill>
              </a:rPr>
              <a:t>www.cyber.kvira.ge</a:t>
            </a:r>
            <a:r>
              <a:rPr lang="en-US" sz="6200" dirty="0">
                <a:solidFill>
                  <a:schemeClr val="tx2">
                    <a:lumMod val="75000"/>
                  </a:schemeClr>
                </a:solidFill>
              </a:rPr>
              <a:t>; TSU website </a:t>
            </a:r>
            <a:r>
              <a:rPr lang="en-US" sz="6200" dirty="0" smtClean="0">
                <a:solidFill>
                  <a:schemeClr val="tx2">
                    <a:lumMod val="75000"/>
                  </a:schemeClr>
                </a:solidFill>
              </a:rPr>
              <a:t>www.tsu.ge</a:t>
            </a:r>
            <a:r>
              <a:rPr lang="en-US" sz="6200" dirty="0">
                <a:solidFill>
                  <a:schemeClr val="tx2">
                    <a:lumMod val="75000"/>
                  </a:schemeClr>
                </a:solidFill>
              </a:rPr>
              <a:t>; </a:t>
            </a:r>
            <a:r>
              <a:rPr lang="en-US" sz="6200" dirty="0" err="1">
                <a:solidFill>
                  <a:schemeClr val="tx2">
                    <a:lumMod val="75000"/>
                  </a:schemeClr>
                </a:solidFill>
              </a:rPr>
              <a:t>EaPConnect</a:t>
            </a:r>
            <a:r>
              <a:rPr lang="en-US" sz="62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6200" dirty="0" smtClean="0">
                <a:solidFill>
                  <a:schemeClr val="tx2">
                    <a:lumMod val="75000"/>
                  </a:schemeClr>
                </a:solidFill>
              </a:rPr>
              <a:t>project website.</a:t>
            </a:r>
          </a:p>
          <a:p>
            <a:r>
              <a:rPr lang="en-US" sz="6200" dirty="0">
                <a:solidFill>
                  <a:schemeClr val="tx2">
                    <a:lumMod val="75000"/>
                  </a:schemeClr>
                </a:solidFill>
              </a:rPr>
              <a:t>Information about the presentation posted on Facebook pages, on twitter account and on our website</a:t>
            </a:r>
            <a:r>
              <a:rPr lang="en-US" sz="62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r>
              <a:rPr lang="en-US" sz="6200" dirty="0" smtClean="0">
                <a:solidFill>
                  <a:schemeClr val="tx2">
                    <a:lumMod val="75000"/>
                  </a:schemeClr>
                </a:solidFill>
              </a:rPr>
              <a:t>More than 150, 2 weeks trial accounts were created.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186" y="247270"/>
            <a:ext cx="3211453" cy="16992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4334" y="247269"/>
            <a:ext cx="3166484" cy="169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885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302" y="1894192"/>
            <a:ext cx="8580421" cy="2373008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GRENA Cybersecurity team, participated in “CYBER-EXE Georgia 2018”.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“CYBER-EXE Georgia 2018” was held for the fifth time, aiming to train IT Professionals from public and private sector, for cyber attacks in crisis situations.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GRENA cybersecurity team took first place.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Articles were published on www.cyber.kvira.ge</a:t>
            </a:r>
            <a:r>
              <a:rPr lang="en-US" u="sng" dirty="0" smtClean="0">
                <a:solidFill>
                  <a:schemeClr val="tx2">
                    <a:lumMod val="75000"/>
                  </a:schemeClr>
                </a:solidFill>
              </a:rPr>
              <a:t>;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EaPConnect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project website. Posts published on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facebook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page and on twitter account.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302" y="206211"/>
            <a:ext cx="3003487" cy="168798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7686" y="206211"/>
            <a:ext cx="2829037" cy="16879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9789" y="206211"/>
            <a:ext cx="2747897" cy="1687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34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1343" y="326472"/>
            <a:ext cx="6724313" cy="968928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Increase </a:t>
            </a:r>
            <a:r>
              <a:rPr lang="en-US" sz="2800" b="1" dirty="0" err="1" smtClean="0"/>
              <a:t>EaPConnect</a:t>
            </a:r>
            <a:r>
              <a:rPr lang="en-US" sz="2800" b="1" dirty="0" smtClean="0"/>
              <a:t> Project Awareness in Georgia/</a:t>
            </a:r>
            <a:r>
              <a:rPr lang="en-US" sz="2800" b="1" dirty="0" smtClean="0">
                <a:effectLst/>
              </a:rPr>
              <a:t>EYR@EaP2018/</a:t>
            </a:r>
            <a:r>
              <a:rPr lang="en-US" sz="2800" b="1" dirty="0" err="1" smtClean="0">
                <a:effectLst/>
              </a:rPr>
              <a:t>eduroam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4888" y="1403288"/>
            <a:ext cx="6680768" cy="29240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 smtClean="0"/>
              <a:t>EYR@EaP2018</a:t>
            </a:r>
            <a:r>
              <a:rPr lang="en-US" sz="1400" dirty="0" smtClean="0"/>
              <a:t> - E-mails/face2face meetings/</a:t>
            </a:r>
            <a:r>
              <a:rPr lang="en-US" sz="1400" dirty="0" err="1" smtClean="0"/>
              <a:t>facebook</a:t>
            </a:r>
            <a:r>
              <a:rPr lang="en-US" sz="1400" dirty="0" smtClean="0"/>
              <a:t> post/8 proposals/1 winner from Georgia</a:t>
            </a:r>
          </a:p>
          <a:p>
            <a:pPr marL="0" indent="0">
              <a:buNone/>
            </a:pPr>
            <a:r>
              <a:rPr lang="en-US" sz="1800" dirty="0" err="1" smtClean="0"/>
              <a:t>Eduroam</a:t>
            </a:r>
            <a:r>
              <a:rPr lang="en-US" sz="1800" dirty="0" smtClean="0"/>
              <a:t>:</a:t>
            </a:r>
          </a:p>
          <a:p>
            <a:r>
              <a:rPr lang="en-US" sz="1400" dirty="0"/>
              <a:t>Article was published about </a:t>
            </a:r>
            <a:r>
              <a:rPr lang="en-US" sz="1400" dirty="0" err="1" smtClean="0"/>
              <a:t>eduroam</a:t>
            </a:r>
            <a:r>
              <a:rPr lang="en-US" sz="1400" dirty="0" smtClean="0"/>
              <a:t> – www.edu.aris.ge</a:t>
            </a:r>
          </a:p>
          <a:p>
            <a:r>
              <a:rPr lang="en-US" sz="1400" dirty="0" smtClean="0"/>
              <a:t>Promotional post created </a:t>
            </a:r>
            <a:r>
              <a:rPr lang="en-US" sz="1400" dirty="0"/>
              <a:t>on </a:t>
            </a:r>
            <a:r>
              <a:rPr lang="en-US" sz="1400" dirty="0" err="1" smtClean="0"/>
              <a:t>faceb`ook</a:t>
            </a:r>
            <a:endParaRPr lang="en-US" sz="1400" dirty="0" smtClean="0"/>
          </a:p>
          <a:p>
            <a:r>
              <a:rPr lang="en-US" sz="1400" dirty="0"/>
              <a:t>E</a:t>
            </a:r>
            <a:r>
              <a:rPr lang="en-US" sz="1400" dirty="0" smtClean="0"/>
              <a:t>-mails </a:t>
            </a:r>
            <a:r>
              <a:rPr lang="en-US" sz="1400" dirty="0"/>
              <a:t>were sent almost to all the universities and educational </a:t>
            </a:r>
            <a:r>
              <a:rPr lang="en-US" sz="1400" dirty="0" smtClean="0"/>
              <a:t>sector.</a:t>
            </a:r>
          </a:p>
          <a:p>
            <a:r>
              <a:rPr lang="en-US" sz="1400" dirty="0"/>
              <a:t>3 new universities connected to </a:t>
            </a:r>
            <a:r>
              <a:rPr lang="en-US" sz="1400" dirty="0" err="1"/>
              <a:t>eduroam</a:t>
            </a:r>
            <a:r>
              <a:rPr lang="en-US" sz="1400" dirty="0"/>
              <a:t>: Ivane </a:t>
            </a:r>
            <a:r>
              <a:rPr lang="en-US" sz="1400" dirty="0" err="1"/>
              <a:t>Javakhishvili</a:t>
            </a:r>
            <a:r>
              <a:rPr lang="en-US" sz="1400" dirty="0"/>
              <a:t> Tbilisi State University; </a:t>
            </a:r>
            <a:r>
              <a:rPr lang="en-US" sz="1400" dirty="0" err="1"/>
              <a:t>Grigol</a:t>
            </a:r>
            <a:r>
              <a:rPr lang="en-US" sz="1400" dirty="0"/>
              <a:t> </a:t>
            </a:r>
            <a:r>
              <a:rPr lang="en-US" sz="1400" dirty="0" err="1"/>
              <a:t>Robakidze</a:t>
            </a:r>
            <a:r>
              <a:rPr lang="en-US" sz="1400" dirty="0"/>
              <a:t> University; Tbilisi State Medical University. Sulkhan-Saba </a:t>
            </a:r>
            <a:r>
              <a:rPr lang="en-US" sz="1400" dirty="0" err="1"/>
              <a:t>Orbeliani</a:t>
            </a:r>
            <a:r>
              <a:rPr lang="en-US" sz="1400" dirty="0"/>
              <a:t> University is still in progress. </a:t>
            </a:r>
            <a:endParaRPr lang="en-US" sz="1400" dirty="0" smtClean="0"/>
          </a:p>
          <a:p>
            <a:r>
              <a:rPr lang="en-US" sz="1400" dirty="0" smtClean="0"/>
              <a:t>GRENA </a:t>
            </a:r>
            <a:r>
              <a:rPr lang="en-US" sz="1400" dirty="0"/>
              <a:t>boosted </a:t>
            </a:r>
            <a:r>
              <a:rPr lang="en-US" sz="1400" dirty="0" err="1"/>
              <a:t>eduroam</a:t>
            </a:r>
            <a:r>
              <a:rPr lang="en-US" sz="1400" dirty="0"/>
              <a:t> visibility in Georgia at UNESCO-supported 100th anniversary of Ivane </a:t>
            </a:r>
            <a:r>
              <a:rPr lang="en-US" sz="1400" dirty="0" err="1"/>
              <a:t>Javakhishvili</a:t>
            </a:r>
            <a:r>
              <a:rPr lang="en-US" sz="1400" dirty="0"/>
              <a:t> Tbilisi State University (TSU)  and published  the article on </a:t>
            </a:r>
            <a:r>
              <a:rPr lang="en-US" sz="1400" dirty="0" err="1" smtClean="0"/>
              <a:t>EaPConnect</a:t>
            </a:r>
            <a:r>
              <a:rPr lang="en-US" sz="1400" dirty="0" smtClean="0"/>
              <a:t>/TSU websites.</a:t>
            </a:r>
            <a:endParaRPr lang="en-US" sz="12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1626" y="4327376"/>
            <a:ext cx="2412290" cy="6779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0653" y="4426359"/>
            <a:ext cx="1904762" cy="624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372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193" y="344030"/>
            <a:ext cx="8246070" cy="50700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20</a:t>
            </a:r>
            <a:r>
              <a:rPr lang="en-US" b="1" baseline="30000" dirty="0" smtClean="0">
                <a:solidFill>
                  <a:schemeClr val="tx2">
                    <a:lumMod val="75000"/>
                  </a:schemeClr>
                </a:solidFill>
              </a:rPr>
              <a:t>th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Anniversary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6421" y="1147848"/>
            <a:ext cx="3638265" cy="28880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Autumn 2019 (date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TBD)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Tbilisi,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Georgia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231" y="624688"/>
            <a:ext cx="4738817" cy="319587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709" y="2381061"/>
            <a:ext cx="2036963" cy="826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531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3789" y="395329"/>
            <a:ext cx="8246070" cy="763526"/>
          </a:xfrm>
        </p:spPr>
        <p:txBody>
          <a:bodyPr>
            <a:normAutofit/>
          </a:bodyPr>
          <a:lstStyle/>
          <a:p>
            <a:r>
              <a:rPr lang="en-US" dirty="0" smtClean="0"/>
              <a:t>                           </a:t>
            </a:r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</a:rPr>
              <a:t>Thank you!</a:t>
            </a:r>
            <a:endParaRPr lang="en-US" sz="4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9844" y="2190750"/>
            <a:ext cx="2124075" cy="762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598" y="2280977"/>
            <a:ext cx="2006330" cy="81402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8835" y="2190750"/>
            <a:ext cx="17526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74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624" y="72636"/>
            <a:ext cx="8246070" cy="763526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About GRENA</a:t>
            </a:r>
            <a:endParaRPr lang="en-US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816429"/>
            <a:ext cx="8246071" cy="329087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GRENA was founded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in 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1999 for the development of Information Technologies (IT) in education and research field. The founders of association GRENA are five major universities, Georgian National Academy of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Science  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and Open Society-Georgia Foundation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ain 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fields of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GRENA’s 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activities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are:</a:t>
            </a:r>
            <a:endParaRPr lang="en-US" sz="2000" dirty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Providing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IT services 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to users and implementation of new, innovative services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IT education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Preparation and Implementation of  research and technology projects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Providing software products and cyber security solutions to customers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Promoting 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and supporting IT development in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Georgia</a:t>
            </a: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17168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203264"/>
            <a:ext cx="8246070" cy="763526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Marketing Activities – New LOGO</a:t>
            </a:r>
            <a:endParaRPr lang="en-US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965" y="1912353"/>
            <a:ext cx="3688069" cy="15357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5006" y="1912353"/>
            <a:ext cx="3837935" cy="1557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117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14888" y="97873"/>
            <a:ext cx="6284320" cy="1083927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Communication Tools / Channels We Use</a:t>
            </a:r>
            <a:endParaRPr lang="en-US" sz="24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400" dirty="0" smtClean="0">
              <a:hlinkClick r:id="rId2"/>
            </a:endParaRPr>
          </a:p>
          <a:p>
            <a:r>
              <a:rPr lang="en-US" sz="2000" dirty="0"/>
              <a:t>www.grena.ge</a:t>
            </a:r>
          </a:p>
          <a:p>
            <a:r>
              <a:rPr lang="ka-GE" sz="2000" dirty="0" smtClean="0"/>
              <a:t>გრენა.გე</a:t>
            </a:r>
            <a:endParaRPr lang="en-US" sz="2000" dirty="0" smtClean="0"/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000" dirty="0" smtClean="0"/>
              <a:t>Facebook page: GRENA - </a:t>
            </a:r>
            <a:r>
              <a:rPr lang="ka-GE" sz="2000" dirty="0" smtClean="0"/>
              <a:t>გრენა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Twitter account </a:t>
            </a:r>
          </a:p>
          <a:p>
            <a:pPr marL="0" indent="0">
              <a:buNone/>
            </a:pPr>
            <a:r>
              <a:rPr lang="en-US" sz="2000" dirty="0" smtClean="0"/>
              <a:t>      https</a:t>
            </a:r>
            <a:r>
              <a:rPr lang="en-US" sz="2000" dirty="0"/>
              <a:t>://twitter.com/G_R_E_N_A</a:t>
            </a:r>
          </a:p>
          <a:p>
            <a:endParaRPr lang="ka-GE" sz="2400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7900" y="1206885"/>
            <a:ext cx="1989580" cy="111913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98849" y="2432432"/>
            <a:ext cx="1968631" cy="106376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98849" y="3631659"/>
            <a:ext cx="1968631" cy="1166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12234" y="990600"/>
            <a:ext cx="6450766" cy="2122714"/>
          </a:xfrm>
        </p:spPr>
        <p:txBody>
          <a:bodyPr>
            <a:normAutofit/>
          </a:bodyPr>
          <a:lstStyle/>
          <a:p>
            <a:r>
              <a:rPr lang="en-US" sz="2000" dirty="0" smtClean="0"/>
              <a:t>207 </a:t>
            </a:r>
            <a:r>
              <a:rPr lang="en-US" sz="2000" dirty="0" smtClean="0"/>
              <a:t>likes</a:t>
            </a:r>
          </a:p>
          <a:p>
            <a:r>
              <a:rPr lang="en-US" sz="2000" dirty="0" smtClean="0"/>
              <a:t>210 </a:t>
            </a:r>
            <a:r>
              <a:rPr lang="en-US" sz="2000" dirty="0" smtClean="0"/>
              <a:t>followers</a:t>
            </a:r>
          </a:p>
          <a:p>
            <a:r>
              <a:rPr lang="en-US" sz="2000" dirty="0" smtClean="0"/>
              <a:t>More than 100 questions/answers</a:t>
            </a:r>
          </a:p>
          <a:p>
            <a:r>
              <a:rPr lang="en-US" sz="2000" dirty="0" smtClean="0"/>
              <a:t>Posts – all news and events, happening in the field of science and IT in Georgia, promoting  </a:t>
            </a:r>
            <a:r>
              <a:rPr lang="en-US" sz="2000" dirty="0" err="1" smtClean="0"/>
              <a:t>EaPConnect</a:t>
            </a:r>
            <a:r>
              <a:rPr lang="en-US" sz="2000" dirty="0" smtClean="0"/>
              <a:t> project news and events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2234" y="3216819"/>
            <a:ext cx="2762954" cy="155558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8376" y="3216743"/>
            <a:ext cx="2744108" cy="1544773"/>
          </a:xfrm>
          <a:prstGeom prst="rect">
            <a:avLst/>
          </a:prstGeom>
        </p:spPr>
      </p:pic>
      <p:sp>
        <p:nvSpPr>
          <p:cNvPr id="6" name="Title 3"/>
          <p:cNvSpPr>
            <a:spLocks noGrp="1"/>
          </p:cNvSpPr>
          <p:nvPr>
            <p:ph type="title"/>
          </p:nvPr>
        </p:nvSpPr>
        <p:spPr>
          <a:xfrm>
            <a:off x="2114888" y="97873"/>
            <a:ext cx="6284320" cy="1083927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Facebook Activities/Analytics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619045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2059" y="327539"/>
            <a:ext cx="7772400" cy="552261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tx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Business Cards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903" y="1208317"/>
            <a:ext cx="8647992" cy="246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164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6420" y="366554"/>
            <a:ext cx="8246070" cy="500965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tx2">
                    <a:lumMod val="75000"/>
                  </a:schemeClr>
                </a:solidFill>
              </a:rPr>
              <a:t>Goals/Main Activities/Future S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ervices</a:t>
            </a:r>
            <a:endParaRPr lang="en-US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941560"/>
            <a:ext cx="8246070" cy="2750606"/>
          </a:xfrm>
        </p:spPr>
        <p:txBody>
          <a:bodyPr>
            <a:normAutofit fontScale="92500" lnSpcReduction="10000"/>
          </a:bodyPr>
          <a:lstStyle/>
          <a:p>
            <a:r>
              <a:rPr lang="en-US" sz="1900" dirty="0">
                <a:solidFill>
                  <a:schemeClr val="tx2">
                    <a:lumMod val="75000"/>
                  </a:schemeClr>
                </a:solidFill>
              </a:rPr>
              <a:t>GRENA became accredited registrar of .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GE and .</a:t>
            </a:r>
            <a:r>
              <a:rPr lang="ka-GE" sz="1900" dirty="0" smtClean="0">
                <a:solidFill>
                  <a:schemeClr val="tx2">
                    <a:lumMod val="75000"/>
                  </a:schemeClr>
                </a:solidFill>
              </a:rPr>
              <a:t>გე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domains</a:t>
            </a:r>
            <a:endParaRPr lang="ka-GE" sz="19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We supported </a:t>
            </a:r>
            <a:r>
              <a:rPr lang="en-US" sz="1900" dirty="0">
                <a:solidFill>
                  <a:schemeClr val="tx2">
                    <a:lumMod val="75000"/>
                  </a:schemeClr>
                </a:solidFill>
              </a:rPr>
              <a:t>The third National Cyber Olympiad "Cyber Cube 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2018“/Promoting </a:t>
            </a:r>
            <a:r>
              <a:rPr lang="en-US" sz="1900" dirty="0">
                <a:solidFill>
                  <a:schemeClr val="tx2">
                    <a:lumMod val="75000"/>
                  </a:schemeClr>
                </a:solidFill>
              </a:rPr>
              <a:t>the event 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on several </a:t>
            </a:r>
            <a:r>
              <a:rPr lang="en-US" sz="1900" dirty="0">
                <a:solidFill>
                  <a:schemeClr val="tx2">
                    <a:lumMod val="75000"/>
                  </a:schemeClr>
                </a:solidFill>
              </a:rPr>
              <a:t>social channels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ka-GE" sz="19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EuroDIG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>
                <a:solidFill>
                  <a:schemeClr val="tx2">
                    <a:lumMod val="75000"/>
                  </a:schemeClr>
                </a:solidFill>
              </a:rPr>
              <a:t>2018 – “The Pan-European dialogue on Internet governance” 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>
                <a:solidFill>
                  <a:schemeClr val="tx2">
                    <a:lumMod val="75000"/>
                  </a:schemeClr>
                </a:solidFill>
              </a:rPr>
              <a:t>was held in 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Tbilisi. </a:t>
            </a:r>
          </a:p>
          <a:p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Cyber-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lab.tech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portal.</a:t>
            </a:r>
          </a:p>
          <a:p>
            <a:pPr lvl="0"/>
            <a:r>
              <a:rPr lang="en-US" sz="1900" dirty="0">
                <a:solidFill>
                  <a:schemeClr val="tx2">
                    <a:lumMod val="75000"/>
                  </a:schemeClr>
                </a:solidFill>
              </a:rPr>
              <a:t>In 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2019 (spring) </a:t>
            </a:r>
            <a:r>
              <a:rPr lang="en-US" sz="1900" dirty="0">
                <a:solidFill>
                  <a:schemeClr val="tx2">
                    <a:lumMod val="75000"/>
                  </a:schemeClr>
                </a:solidFill>
              </a:rPr>
              <a:t>we will have a new service - Public </a:t>
            </a:r>
            <a:r>
              <a:rPr lang="en-US" sz="1900" dirty="0" err="1">
                <a:solidFill>
                  <a:schemeClr val="tx2">
                    <a:lumMod val="75000"/>
                  </a:schemeClr>
                </a:solidFill>
              </a:rPr>
              <a:t>DevOps</a:t>
            </a:r>
            <a:r>
              <a:rPr lang="en-US" sz="1900" dirty="0">
                <a:solidFill>
                  <a:schemeClr val="tx2">
                    <a:lumMod val="75000"/>
                  </a:schemeClr>
                </a:solidFill>
              </a:rPr>
              <a:t> Platform as a Service and virtual </a:t>
            </a:r>
            <a:r>
              <a:rPr lang="en-US" sz="1900" dirty="0" err="1">
                <a:solidFill>
                  <a:schemeClr val="tx2">
                    <a:lumMod val="75000"/>
                  </a:schemeClr>
                </a:solidFill>
              </a:rPr>
              <a:t>DataCenter</a:t>
            </a:r>
            <a:r>
              <a:rPr lang="en-US" sz="1900" dirty="0">
                <a:solidFill>
                  <a:schemeClr val="tx2">
                    <a:lumMod val="75000"/>
                  </a:schemeClr>
                </a:solidFill>
              </a:rPr>
              <a:t>; Our employee Nino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Tsulaia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is going to </a:t>
            </a:r>
            <a:r>
              <a:rPr lang="en-US" sz="1900" dirty="0">
                <a:solidFill>
                  <a:schemeClr val="tx2">
                    <a:lumMod val="75000"/>
                  </a:schemeClr>
                </a:solidFill>
              </a:rPr>
              <a:t>represent it on TNC19, in 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Tallinn, </a:t>
            </a:r>
            <a:r>
              <a:rPr lang="en-US" sz="1900" dirty="0">
                <a:solidFill>
                  <a:schemeClr val="tx2">
                    <a:lumMod val="75000"/>
                  </a:schemeClr>
                </a:solidFill>
              </a:rPr>
              <a:t>Estonia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en-US" sz="19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856" y="3692166"/>
            <a:ext cx="1037946" cy="42112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2245" y="3620113"/>
            <a:ext cx="1253347" cy="4496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2506" y="3670392"/>
            <a:ext cx="1008294" cy="438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917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195" y="377440"/>
            <a:ext cx="8246070" cy="410430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chemeClr val="tx2">
                    <a:lumMod val="75000"/>
                  </a:schemeClr>
                </a:solidFill>
              </a:rPr>
              <a:t>Cyber-</a:t>
            </a:r>
            <a:r>
              <a:rPr lang="en-US" sz="2400" b="1" dirty="0" err="1">
                <a:solidFill>
                  <a:schemeClr val="tx2">
                    <a:lumMod val="75000"/>
                  </a:schemeClr>
                </a:solidFill>
              </a:rPr>
              <a:t>lab.tech</a:t>
            </a:r>
            <a:r>
              <a:rPr lang="en-US" sz="24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Portal</a:t>
            </a:r>
            <a:endParaRPr lang="en-US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842301"/>
            <a:ext cx="8246070" cy="2993946"/>
          </a:xfrm>
        </p:spPr>
        <p:txBody>
          <a:bodyPr>
            <a:normAutofit/>
          </a:bodyPr>
          <a:lstStyle/>
          <a:p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Cyber-</a:t>
            </a:r>
            <a:r>
              <a:rPr lang="en-US" sz="1800" dirty="0" err="1">
                <a:solidFill>
                  <a:schemeClr val="tx2">
                    <a:lumMod val="75000"/>
                  </a:schemeClr>
                </a:solidFill>
              </a:rPr>
              <a:t>lab.tech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 portal was created 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in 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cooperation with CERT.GOV.GE 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–  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with 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support 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of </a:t>
            </a:r>
            <a:r>
              <a:rPr lang="en-US" sz="1800" dirty="0" err="1">
                <a:solidFill>
                  <a:schemeClr val="tx2">
                    <a:lumMod val="75000"/>
                  </a:schemeClr>
                </a:solidFill>
              </a:rPr>
              <a:t>EaPConnect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project</a:t>
            </a:r>
          </a:p>
          <a:p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This portal is mainly intended for Georgian university students who are studying 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IT, 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in order for them to 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expand 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their practical skills in detecting and 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responding to 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cyber 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incidents</a:t>
            </a:r>
          </a:p>
          <a:p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Facebook 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page/event and shared it on CERT.GOV.GE and GRENA </a:t>
            </a:r>
            <a:r>
              <a:rPr lang="en-US" sz="1800" dirty="0" err="1">
                <a:solidFill>
                  <a:schemeClr val="tx2">
                    <a:lumMod val="75000"/>
                  </a:schemeClr>
                </a:solidFill>
              </a:rPr>
              <a:t>facebook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pages/marketing materials</a:t>
            </a:r>
            <a:endParaRPr lang="en-US" sz="18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Invitations 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were sent almost to 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all universities, 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public and private 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sectors (to IT 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and marketing departments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669" y="3673741"/>
            <a:ext cx="1128718" cy="45795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0562" y="3574983"/>
            <a:ext cx="1430449" cy="5131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7041" y="3607641"/>
            <a:ext cx="1180835" cy="513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074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056" y="268580"/>
            <a:ext cx="3511641" cy="366553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6697" y="268580"/>
            <a:ext cx="5156179" cy="3665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803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464</Words>
  <Application>Microsoft Office PowerPoint</Application>
  <PresentationFormat>On-screen Show (16:9)</PresentationFormat>
  <Paragraphs>60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Open Sans</vt:lpstr>
      <vt:lpstr>Sylfaen</vt:lpstr>
      <vt:lpstr>Office Theme</vt:lpstr>
      <vt:lpstr>PowerPoint Presentation</vt:lpstr>
      <vt:lpstr>About GRENA</vt:lpstr>
      <vt:lpstr>Marketing Activities – New LOGO</vt:lpstr>
      <vt:lpstr>Communication Tools / Channels We Use</vt:lpstr>
      <vt:lpstr>Facebook Activities/Analytics</vt:lpstr>
      <vt:lpstr>PowerPoint Presentation</vt:lpstr>
      <vt:lpstr>Goals/Main Activities/Future Services</vt:lpstr>
      <vt:lpstr>Cyber-lab.tech Portal</vt:lpstr>
      <vt:lpstr>PowerPoint Presentation</vt:lpstr>
      <vt:lpstr>PowerPoint Presentation</vt:lpstr>
      <vt:lpstr>PowerPoint Presentation</vt:lpstr>
      <vt:lpstr>Increase EaPConnect Project Awareness in Georgia/EYR@EaP2018/eduroam</vt:lpstr>
      <vt:lpstr> 20th Anniversary </vt:lpstr>
      <vt:lpstr>                           Thank you!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2017-08-01T15:40:51Z</dcterms:created>
  <dcterms:modified xsi:type="dcterms:W3CDTF">2019-02-01T12:54:19Z</dcterms:modified>
</cp:coreProperties>
</file>