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33"/>
  </p:notesMasterIdLst>
  <p:handoutMasterIdLst>
    <p:handoutMasterId r:id="rId34"/>
  </p:handoutMasterIdLst>
  <p:sldIdLst>
    <p:sldId id="259" r:id="rId2"/>
    <p:sldId id="431" r:id="rId3"/>
    <p:sldId id="394" r:id="rId4"/>
    <p:sldId id="335" r:id="rId5"/>
    <p:sldId id="403" r:id="rId6"/>
    <p:sldId id="328" r:id="rId7"/>
    <p:sldId id="329" r:id="rId8"/>
    <p:sldId id="331" r:id="rId9"/>
    <p:sldId id="412" r:id="rId10"/>
    <p:sldId id="413" r:id="rId11"/>
    <p:sldId id="311" r:id="rId12"/>
    <p:sldId id="338" r:id="rId13"/>
    <p:sldId id="332" r:id="rId14"/>
    <p:sldId id="377" r:id="rId15"/>
    <p:sldId id="342" r:id="rId16"/>
    <p:sldId id="419" r:id="rId17"/>
    <p:sldId id="444" r:id="rId18"/>
    <p:sldId id="410" r:id="rId19"/>
    <p:sldId id="441" r:id="rId20"/>
    <p:sldId id="407" r:id="rId21"/>
    <p:sldId id="436" r:id="rId22"/>
    <p:sldId id="438" r:id="rId23"/>
    <p:sldId id="437" r:id="rId24"/>
    <p:sldId id="430" r:id="rId25"/>
    <p:sldId id="433" r:id="rId26"/>
    <p:sldId id="442" r:id="rId27"/>
    <p:sldId id="432" r:id="rId28"/>
    <p:sldId id="408" r:id="rId29"/>
    <p:sldId id="446" r:id="rId30"/>
    <p:sldId id="418" r:id="rId31"/>
    <p:sldId id="420" r:id="rId32"/>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frodite" initials="a" lastIdx="2" clrIdx="0"/>
  <p:cmAuthor id="1" name="Artemis Psarianou" initials="AP" lastIdx="3" clrIdx="1">
    <p:extLst>
      <p:ext uri="{19B8F6BF-5375-455C-9EA6-DF929625EA0E}">
        <p15:presenceInfo xmlns:p15="http://schemas.microsoft.com/office/powerpoint/2012/main" userId="S-1-5-21-1801674531-838170752-682003330-67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a:srgbClr val="F683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92" autoAdjust="0"/>
    <p:restoredTop sz="91047" autoAdjust="0"/>
  </p:normalViewPr>
  <p:slideViewPr>
    <p:cSldViewPr snapToObjects="1">
      <p:cViewPr varScale="1">
        <p:scale>
          <a:sx n="101" d="100"/>
          <a:sy n="101" d="100"/>
        </p:scale>
        <p:origin x="1458" y="108"/>
      </p:cViewPr>
      <p:guideLst>
        <p:guide orient="horz" pos="2160"/>
        <p:guide pos="2880"/>
      </p:guideLst>
    </p:cSldViewPr>
  </p:slideViewPr>
  <p:outlineViewPr>
    <p:cViewPr>
      <p:scale>
        <a:sx n="33" d="100"/>
        <a:sy n="33" d="100"/>
      </p:scale>
      <p:origin x="0" y="819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8" d="100"/>
          <a:sy n="88" d="100"/>
        </p:scale>
        <p:origin x="-3810" y="-12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apsarianou\Documents\SIG-MARCOMMS\facebook%20snapshot.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apsarianou\Downloads\Analytics%20All%20Web%20Site%20Data%20&#917;&#960;&#953;&#963;&#954;&#972;&#960;&#951;&#963;&#951;%20&#945;&#960;&#972;&#954;&#964;&#951;&#963;&#951;&#962;%2020181001-20190128.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smtClean="0"/>
              <a:t>GRNET</a:t>
            </a:r>
            <a:r>
              <a:rPr lang="en-US" baseline="0" dirty="0" smtClean="0"/>
              <a:t> Twitter 5 month comparison</a:t>
            </a:r>
          </a:p>
          <a:p>
            <a:pPr>
              <a:defRPr/>
            </a:pPr>
            <a:r>
              <a:rPr lang="en-US" dirty="0" smtClean="0"/>
              <a:t>09/2017-01/2018 </a:t>
            </a:r>
            <a:r>
              <a:rPr lang="en-US" dirty="0"/>
              <a:t>vs. 09/2018 - 01/2019</a:t>
            </a:r>
            <a:r>
              <a:rPr lang="en-US" baseline="0" dirty="0"/>
              <a:t> </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l-G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43819000420799142"/>
          <c:y val="0.29761058295110066"/>
          <c:w val="0.50912539183964878"/>
          <c:h val="0.47021997555827133"/>
        </c:manualLayout>
      </c:layout>
      <c:bar3DChart>
        <c:barDir val="bar"/>
        <c:grouping val="percentStacked"/>
        <c:varyColors val="0"/>
        <c:ser>
          <c:idx val="0"/>
          <c:order val="0"/>
          <c:tx>
            <c:strRef>
              <c:f>facebook!$B$46</c:f>
              <c:strCache>
                <c:ptCount val="1"/>
                <c:pt idx="0">
                  <c:v>09/2017 - 01/2018</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facebook!$A$47:$A$52</c:f>
              <c:strCache>
                <c:ptCount val="6"/>
                <c:pt idx="0">
                  <c:v>Followers</c:v>
                </c:pt>
                <c:pt idx="1">
                  <c:v>Tweets</c:v>
                </c:pt>
                <c:pt idx="2">
                  <c:v>Impressions</c:v>
                </c:pt>
                <c:pt idx="3">
                  <c:v>Link Clicks</c:v>
                </c:pt>
                <c:pt idx="4">
                  <c:v>Engagement clicks </c:v>
                </c:pt>
                <c:pt idx="5">
                  <c:v>Retweets/Likes</c:v>
                </c:pt>
              </c:strCache>
            </c:strRef>
          </c:cat>
          <c:val>
            <c:numRef>
              <c:f>facebook!$B$47:$B$52</c:f>
              <c:numCache>
                <c:formatCode>General</c:formatCode>
                <c:ptCount val="6"/>
                <c:pt idx="0">
                  <c:v>1790</c:v>
                </c:pt>
                <c:pt idx="1">
                  <c:v>9</c:v>
                </c:pt>
                <c:pt idx="2">
                  <c:v>35063</c:v>
                </c:pt>
                <c:pt idx="3">
                  <c:v>192</c:v>
                </c:pt>
                <c:pt idx="4">
                  <c:v>484</c:v>
                </c:pt>
                <c:pt idx="5">
                  <c:v>168</c:v>
                </c:pt>
              </c:numCache>
            </c:numRef>
          </c:val>
          <c:extLst>
            <c:ext xmlns:c16="http://schemas.microsoft.com/office/drawing/2014/chart" uri="{C3380CC4-5D6E-409C-BE32-E72D297353CC}">
              <c16:uniqueId val="{00000000-78A8-4745-A85F-A136F3A60F80}"/>
            </c:ext>
          </c:extLst>
        </c:ser>
        <c:ser>
          <c:idx val="1"/>
          <c:order val="1"/>
          <c:tx>
            <c:strRef>
              <c:f>facebook!$C$46</c:f>
              <c:strCache>
                <c:ptCount val="1"/>
                <c:pt idx="0">
                  <c:v>09/2018 - 01/2019</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facebook!$A$47:$A$52</c:f>
              <c:strCache>
                <c:ptCount val="6"/>
                <c:pt idx="0">
                  <c:v>Followers</c:v>
                </c:pt>
                <c:pt idx="1">
                  <c:v>Tweets</c:v>
                </c:pt>
                <c:pt idx="2">
                  <c:v>Impressions</c:v>
                </c:pt>
                <c:pt idx="3">
                  <c:v>Link Clicks</c:v>
                </c:pt>
                <c:pt idx="4">
                  <c:v>Engagement clicks </c:v>
                </c:pt>
                <c:pt idx="5">
                  <c:v>Retweets/Likes</c:v>
                </c:pt>
              </c:strCache>
            </c:strRef>
          </c:cat>
          <c:val>
            <c:numRef>
              <c:f>facebook!$C$47:$C$52</c:f>
              <c:numCache>
                <c:formatCode>General</c:formatCode>
                <c:ptCount val="6"/>
                <c:pt idx="0">
                  <c:v>2027</c:v>
                </c:pt>
                <c:pt idx="1">
                  <c:v>36</c:v>
                </c:pt>
                <c:pt idx="2">
                  <c:v>51842</c:v>
                </c:pt>
                <c:pt idx="3">
                  <c:v>272</c:v>
                </c:pt>
                <c:pt idx="4">
                  <c:v>1118</c:v>
                </c:pt>
                <c:pt idx="5">
                  <c:v>323</c:v>
                </c:pt>
              </c:numCache>
            </c:numRef>
          </c:val>
          <c:extLst>
            <c:ext xmlns:c16="http://schemas.microsoft.com/office/drawing/2014/chart" uri="{C3380CC4-5D6E-409C-BE32-E72D297353CC}">
              <c16:uniqueId val="{00000001-78A8-4745-A85F-A136F3A60F80}"/>
            </c:ext>
          </c:extLst>
        </c:ser>
        <c:dLbls>
          <c:showLegendKey val="0"/>
          <c:showVal val="1"/>
          <c:showCatName val="0"/>
          <c:showSerName val="0"/>
          <c:showPercent val="0"/>
          <c:showBubbleSize val="0"/>
        </c:dLbls>
        <c:gapWidth val="150"/>
        <c:shape val="box"/>
        <c:axId val="592454600"/>
        <c:axId val="592459848"/>
        <c:axId val="0"/>
      </c:bar3DChart>
      <c:catAx>
        <c:axId val="592454600"/>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92459848"/>
        <c:crosses val="autoZero"/>
        <c:auto val="1"/>
        <c:lblAlgn val="ctr"/>
        <c:lblOffset val="100"/>
        <c:noMultiLvlLbl val="0"/>
      </c:catAx>
      <c:valAx>
        <c:axId val="59245984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59245460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legend>
    <c:plotVisOnly val="1"/>
    <c:dispBlanksAs val="gap"/>
    <c:showDLblsOverMax val="0"/>
  </c:chart>
  <c:spPr>
    <a:solidFill>
      <a:schemeClr val="accent6">
        <a:lumMod val="20000"/>
        <a:lumOff val="80000"/>
      </a:schemeClr>
    </a:solid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GRNET Facebook 5month comparison</a:t>
            </a:r>
          </a:p>
          <a:p>
            <a:pPr>
              <a:defRPr/>
            </a:pPr>
            <a:r>
              <a:rPr lang="en-US"/>
              <a:t>09/2017-01/2018 vs 09/2018-01/2019</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l-G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percentStacked"/>
        <c:varyColors val="0"/>
        <c:ser>
          <c:idx val="0"/>
          <c:order val="0"/>
          <c:tx>
            <c:strRef>
              <c:f>facebook!$A$9</c:f>
              <c:strCache>
                <c:ptCount val="1"/>
                <c:pt idx="0">
                  <c:v>09/2017-01/2018</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facebook!$B$8:$F$8</c:f>
              <c:strCache>
                <c:ptCount val="5"/>
                <c:pt idx="0">
                  <c:v>Followers</c:v>
                </c:pt>
                <c:pt idx="1">
                  <c:v>Posts</c:v>
                </c:pt>
                <c:pt idx="2">
                  <c:v>Total reach</c:v>
                </c:pt>
                <c:pt idx="3">
                  <c:v>Clicks</c:v>
                </c:pt>
                <c:pt idx="4">
                  <c:v>Shared/Liked</c:v>
                </c:pt>
              </c:strCache>
            </c:strRef>
          </c:cat>
          <c:val>
            <c:numRef>
              <c:f>facebook!$B$9:$F$9</c:f>
              <c:numCache>
                <c:formatCode>General</c:formatCode>
                <c:ptCount val="5"/>
                <c:pt idx="0">
                  <c:v>300</c:v>
                </c:pt>
                <c:pt idx="1">
                  <c:v>11</c:v>
                </c:pt>
                <c:pt idx="2">
                  <c:v>7528</c:v>
                </c:pt>
                <c:pt idx="3">
                  <c:v>612</c:v>
                </c:pt>
                <c:pt idx="4">
                  <c:v>219</c:v>
                </c:pt>
              </c:numCache>
            </c:numRef>
          </c:val>
          <c:extLst>
            <c:ext xmlns:c16="http://schemas.microsoft.com/office/drawing/2014/chart" uri="{C3380CC4-5D6E-409C-BE32-E72D297353CC}">
              <c16:uniqueId val="{00000000-7499-4A83-8901-69746294CB54}"/>
            </c:ext>
          </c:extLst>
        </c:ser>
        <c:ser>
          <c:idx val="1"/>
          <c:order val="1"/>
          <c:tx>
            <c:strRef>
              <c:f>facebook!$A$10</c:f>
              <c:strCache>
                <c:ptCount val="1"/>
                <c:pt idx="0">
                  <c:v>09/2018-01/2019</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facebook!$B$8:$F$8</c:f>
              <c:strCache>
                <c:ptCount val="5"/>
                <c:pt idx="0">
                  <c:v>Followers</c:v>
                </c:pt>
                <c:pt idx="1">
                  <c:v>Posts</c:v>
                </c:pt>
                <c:pt idx="2">
                  <c:v>Total reach</c:v>
                </c:pt>
                <c:pt idx="3">
                  <c:v>Clicks</c:v>
                </c:pt>
                <c:pt idx="4">
                  <c:v>Shared/Liked</c:v>
                </c:pt>
              </c:strCache>
            </c:strRef>
          </c:cat>
          <c:val>
            <c:numRef>
              <c:f>facebook!$B$10:$F$10</c:f>
              <c:numCache>
                <c:formatCode>General</c:formatCode>
                <c:ptCount val="5"/>
                <c:pt idx="0">
                  <c:v>680</c:v>
                </c:pt>
                <c:pt idx="1">
                  <c:v>58</c:v>
                </c:pt>
                <c:pt idx="2">
                  <c:v>28285</c:v>
                </c:pt>
                <c:pt idx="3">
                  <c:v>2576</c:v>
                </c:pt>
                <c:pt idx="4">
                  <c:v>1111</c:v>
                </c:pt>
              </c:numCache>
            </c:numRef>
          </c:val>
          <c:extLst>
            <c:ext xmlns:c16="http://schemas.microsoft.com/office/drawing/2014/chart" uri="{C3380CC4-5D6E-409C-BE32-E72D297353CC}">
              <c16:uniqueId val="{00000001-7499-4A83-8901-69746294CB54}"/>
            </c:ext>
          </c:extLst>
        </c:ser>
        <c:dLbls>
          <c:showLegendKey val="0"/>
          <c:showVal val="1"/>
          <c:showCatName val="0"/>
          <c:showSerName val="0"/>
          <c:showPercent val="0"/>
          <c:showBubbleSize val="0"/>
        </c:dLbls>
        <c:gapWidth val="150"/>
        <c:shape val="box"/>
        <c:axId val="492754944"/>
        <c:axId val="492755272"/>
        <c:axId val="0"/>
      </c:bar3DChart>
      <c:catAx>
        <c:axId val="492754944"/>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l-GR"/>
          </a:p>
        </c:txPr>
        <c:crossAx val="492755272"/>
        <c:crosses val="autoZero"/>
        <c:auto val="1"/>
        <c:lblAlgn val="ctr"/>
        <c:lblOffset val="100"/>
        <c:noMultiLvlLbl val="0"/>
      </c:catAx>
      <c:valAx>
        <c:axId val="492755272"/>
        <c:scaling>
          <c:orientation val="minMax"/>
        </c:scaling>
        <c:delete val="0"/>
        <c:axPos val="b"/>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l-GR"/>
          </a:p>
        </c:txPr>
        <c:crossAx val="4927549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l-GR"/>
        </a:p>
      </c:txPr>
    </c:legend>
    <c:plotVisOnly val="1"/>
    <c:dispBlanksAs val="gap"/>
    <c:showDLblsOverMax val="0"/>
  </c:chart>
  <c:spPr>
    <a:solidFill>
      <a:schemeClr val="bg2">
        <a:lumMod val="90000"/>
      </a:schemeClr>
    </a:solid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GRNET Linkedin 5 month comparison </a:t>
            </a:r>
          </a:p>
          <a:p>
            <a:pPr>
              <a:defRPr b="1"/>
            </a:pPr>
            <a:r>
              <a:rPr lang="en-US" b="1"/>
              <a:t>01/2018 -05/2018 vs. 09/2018 - 01/2019  </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l-G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percentStacked"/>
        <c:varyColors val="0"/>
        <c:ser>
          <c:idx val="0"/>
          <c:order val="0"/>
          <c:tx>
            <c:strRef>
              <c:f>facebook!$B$54</c:f>
              <c:strCache>
                <c:ptCount val="1"/>
                <c:pt idx="0">
                  <c:v>01/2018 -05/2018</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facebook!$A$55:$A$59</c:f>
              <c:strCache>
                <c:ptCount val="5"/>
                <c:pt idx="0">
                  <c:v>Followers</c:v>
                </c:pt>
                <c:pt idx="1">
                  <c:v>Posts</c:v>
                </c:pt>
                <c:pt idx="2">
                  <c:v>impressions</c:v>
                </c:pt>
                <c:pt idx="3">
                  <c:v>Clicks on post</c:v>
                </c:pt>
                <c:pt idx="4">
                  <c:v>Likes/Shares</c:v>
                </c:pt>
              </c:strCache>
            </c:strRef>
          </c:cat>
          <c:val>
            <c:numRef>
              <c:f>facebook!$B$55:$B$59</c:f>
              <c:numCache>
                <c:formatCode>General</c:formatCode>
                <c:ptCount val="5"/>
                <c:pt idx="0">
                  <c:v>2500</c:v>
                </c:pt>
                <c:pt idx="1">
                  <c:v>29</c:v>
                </c:pt>
                <c:pt idx="2">
                  <c:v>67143</c:v>
                </c:pt>
                <c:pt idx="3">
                  <c:v>459</c:v>
                </c:pt>
                <c:pt idx="4">
                  <c:v>372</c:v>
                </c:pt>
              </c:numCache>
            </c:numRef>
          </c:val>
          <c:extLst>
            <c:ext xmlns:c16="http://schemas.microsoft.com/office/drawing/2014/chart" uri="{C3380CC4-5D6E-409C-BE32-E72D297353CC}">
              <c16:uniqueId val="{00000000-DA00-4594-AEE1-1526EB69EE3F}"/>
            </c:ext>
          </c:extLst>
        </c:ser>
        <c:ser>
          <c:idx val="1"/>
          <c:order val="1"/>
          <c:tx>
            <c:strRef>
              <c:f>facebook!$C$54</c:f>
              <c:strCache>
                <c:ptCount val="1"/>
                <c:pt idx="0">
                  <c:v>09/2018 - 01/2019</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facebook!$A$55:$A$59</c:f>
              <c:strCache>
                <c:ptCount val="5"/>
                <c:pt idx="0">
                  <c:v>Followers</c:v>
                </c:pt>
                <c:pt idx="1">
                  <c:v>Posts</c:v>
                </c:pt>
                <c:pt idx="2">
                  <c:v>impressions</c:v>
                </c:pt>
                <c:pt idx="3">
                  <c:v>Clicks on post</c:v>
                </c:pt>
                <c:pt idx="4">
                  <c:v>Likes/Shares</c:v>
                </c:pt>
              </c:strCache>
            </c:strRef>
          </c:cat>
          <c:val>
            <c:numRef>
              <c:f>facebook!$C$55:$C$59</c:f>
              <c:numCache>
                <c:formatCode>General</c:formatCode>
                <c:ptCount val="5"/>
                <c:pt idx="0">
                  <c:v>3447</c:v>
                </c:pt>
                <c:pt idx="1">
                  <c:v>30</c:v>
                </c:pt>
                <c:pt idx="2">
                  <c:v>70227</c:v>
                </c:pt>
                <c:pt idx="3">
                  <c:v>1449</c:v>
                </c:pt>
                <c:pt idx="4">
                  <c:v>1900</c:v>
                </c:pt>
              </c:numCache>
            </c:numRef>
          </c:val>
          <c:extLst>
            <c:ext xmlns:c16="http://schemas.microsoft.com/office/drawing/2014/chart" uri="{C3380CC4-5D6E-409C-BE32-E72D297353CC}">
              <c16:uniqueId val="{00000001-DA00-4594-AEE1-1526EB69EE3F}"/>
            </c:ext>
          </c:extLst>
        </c:ser>
        <c:dLbls>
          <c:showLegendKey val="0"/>
          <c:showVal val="1"/>
          <c:showCatName val="0"/>
          <c:showSerName val="0"/>
          <c:showPercent val="0"/>
          <c:showBubbleSize val="0"/>
        </c:dLbls>
        <c:gapWidth val="150"/>
        <c:shape val="box"/>
        <c:axId val="445886632"/>
        <c:axId val="445887288"/>
        <c:axId val="0"/>
      </c:bar3DChart>
      <c:catAx>
        <c:axId val="4458866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445887288"/>
        <c:crosses val="autoZero"/>
        <c:auto val="1"/>
        <c:lblAlgn val="ctr"/>
        <c:lblOffset val="100"/>
        <c:noMultiLvlLbl val="0"/>
      </c:catAx>
      <c:valAx>
        <c:axId val="44588728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4458866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legend>
    <c:plotVisOnly val="1"/>
    <c:dispBlanksAs val="gap"/>
    <c:showDLblsOverMax val="0"/>
  </c:chart>
  <c:spPr>
    <a:solidFill>
      <a:schemeClr val="accent6">
        <a:lumMod val="60000"/>
        <a:lumOff val="40000"/>
      </a:schemeClr>
    </a:solid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err="1"/>
              <a:t>eduroam</a:t>
            </a:r>
            <a:r>
              <a:rPr lang="en-US" dirty="0"/>
              <a:t>: website.gr visitors </a:t>
            </a:r>
            <a:endParaRPr lang="en-US" dirty="0" smtClean="0"/>
          </a:p>
          <a:p>
            <a:pPr>
              <a:defRPr/>
            </a:pPr>
            <a:r>
              <a:rPr lang="en-US" dirty="0" smtClean="0"/>
              <a:t>vs </a:t>
            </a:r>
            <a:r>
              <a:rPr lang="en-US" dirty="0"/>
              <a:t>total </a:t>
            </a:r>
            <a:r>
              <a:rPr lang="en-US" dirty="0" smtClean="0"/>
              <a:t>connections to GR</a:t>
            </a:r>
            <a:r>
              <a:rPr lang="en-US" baseline="0" dirty="0" smtClean="0"/>
              <a:t> hotspots</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plotArea>
      <c:layout/>
      <c:barChart>
        <c:barDir val="bar"/>
        <c:grouping val="clustered"/>
        <c:varyColors val="0"/>
        <c:ser>
          <c:idx val="0"/>
          <c:order val="0"/>
          <c:tx>
            <c:strRef>
              <c:f>eduroam!$A$6</c:f>
              <c:strCache>
                <c:ptCount val="1"/>
                <c:pt idx="0">
                  <c:v>Total www.eduroam.gr visitors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eduroam!$B$5:$C$5</c:f>
              <c:numCache>
                <c:formatCode>mmm\-yy</c:formatCode>
                <c:ptCount val="2"/>
                <c:pt idx="0">
                  <c:v>43101</c:v>
                </c:pt>
                <c:pt idx="1">
                  <c:v>43466</c:v>
                </c:pt>
              </c:numCache>
            </c:numRef>
          </c:cat>
          <c:val>
            <c:numRef>
              <c:f>eduroam!$B$6:$C$6</c:f>
              <c:numCache>
                <c:formatCode>General</c:formatCode>
                <c:ptCount val="2"/>
                <c:pt idx="0">
                  <c:v>14708</c:v>
                </c:pt>
                <c:pt idx="1">
                  <c:v>17272</c:v>
                </c:pt>
              </c:numCache>
            </c:numRef>
          </c:val>
          <c:extLst>
            <c:ext xmlns:c16="http://schemas.microsoft.com/office/drawing/2014/chart" uri="{C3380CC4-5D6E-409C-BE32-E72D297353CC}">
              <c16:uniqueId val="{00000000-CF67-463D-8446-D6731C14D2BE}"/>
            </c:ext>
          </c:extLst>
        </c:ser>
        <c:ser>
          <c:idx val="1"/>
          <c:order val="1"/>
          <c:tx>
            <c:strRef>
              <c:f>eduroam!$A$7</c:f>
              <c:strCache>
                <c:ptCount val="1"/>
                <c:pt idx="0">
                  <c:v>Total Connections on eduroam</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numRef>
              <c:f>eduroam!$B$5:$C$5</c:f>
              <c:numCache>
                <c:formatCode>mmm\-yy</c:formatCode>
                <c:ptCount val="2"/>
                <c:pt idx="0">
                  <c:v>43101</c:v>
                </c:pt>
                <c:pt idx="1">
                  <c:v>43466</c:v>
                </c:pt>
              </c:numCache>
            </c:numRef>
          </c:cat>
          <c:val>
            <c:numRef>
              <c:f>eduroam!$B$7:$C$7</c:f>
              <c:numCache>
                <c:formatCode>General</c:formatCode>
                <c:ptCount val="2"/>
                <c:pt idx="0">
                  <c:v>352000</c:v>
                </c:pt>
                <c:pt idx="1">
                  <c:v>399370</c:v>
                </c:pt>
              </c:numCache>
            </c:numRef>
          </c:val>
          <c:extLst>
            <c:ext xmlns:c16="http://schemas.microsoft.com/office/drawing/2014/chart" uri="{C3380CC4-5D6E-409C-BE32-E72D297353CC}">
              <c16:uniqueId val="{00000001-CF67-463D-8446-D6731C14D2BE}"/>
            </c:ext>
          </c:extLst>
        </c:ser>
        <c:dLbls>
          <c:showLegendKey val="0"/>
          <c:showVal val="0"/>
          <c:showCatName val="0"/>
          <c:showSerName val="0"/>
          <c:showPercent val="0"/>
          <c:showBubbleSize val="0"/>
        </c:dLbls>
        <c:gapWidth val="115"/>
        <c:overlap val="-20"/>
        <c:axId val="606138080"/>
        <c:axId val="606136768"/>
      </c:barChart>
      <c:dateAx>
        <c:axId val="606138080"/>
        <c:scaling>
          <c:orientation val="minMax"/>
        </c:scaling>
        <c:delete val="0"/>
        <c:axPos val="l"/>
        <c:numFmt formatCode="mmm\-yy"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606136768"/>
        <c:crosses val="autoZero"/>
        <c:auto val="1"/>
        <c:lblOffset val="100"/>
        <c:baseTimeUnit val="years"/>
      </c:dateAx>
      <c:valAx>
        <c:axId val="606136768"/>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6061380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legend>
    <c:plotVisOnly val="1"/>
    <c:dispBlanksAs val="gap"/>
    <c:showDLblsOverMax val="0"/>
  </c:chart>
  <c:spPr>
    <a:solidFill>
      <a:schemeClr val="accent1"/>
    </a:solid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1" i="0" u="none" strike="noStrike" kern="1200" cap="all" spc="100" normalizeH="0" baseline="0">
                <a:solidFill>
                  <a:schemeClr val="lt1"/>
                </a:solidFill>
                <a:latin typeface="+mn-lt"/>
                <a:ea typeface="+mn-ea"/>
                <a:cs typeface="+mn-cs"/>
              </a:defRPr>
            </a:pPr>
            <a:r>
              <a:rPr lang="en-US" sz="1100" dirty="0"/>
              <a:t>Every-where</a:t>
            </a:r>
            <a:r>
              <a:rPr lang="en-US" sz="1100" dirty="0" smtClean="0"/>
              <a:t>: </a:t>
            </a:r>
            <a:endParaRPr lang="en-US" sz="1100" dirty="0" smtClean="0"/>
          </a:p>
          <a:p>
            <a:pPr>
              <a:defRPr sz="1100"/>
            </a:pPr>
            <a:r>
              <a:rPr lang="en-US" sz="1100" dirty="0" smtClean="0"/>
              <a:t>Academic year 2017-18</a:t>
            </a:r>
            <a:r>
              <a:rPr lang="en-US" sz="1100" baseline="0" dirty="0" smtClean="0"/>
              <a:t> vs 2018-19</a:t>
            </a:r>
            <a:endParaRPr lang="en-US" sz="1100" dirty="0" smtClean="0"/>
          </a:p>
          <a:p>
            <a:pPr>
              <a:defRPr sz="1100"/>
            </a:pPr>
            <a:r>
              <a:rPr lang="en-US" sz="1100" dirty="0" smtClean="0"/>
              <a:t>1st</a:t>
            </a:r>
            <a:r>
              <a:rPr lang="en-US" sz="1100" baseline="0" dirty="0" smtClean="0"/>
              <a:t> </a:t>
            </a:r>
            <a:r>
              <a:rPr lang="en-US" sz="1100" baseline="0" dirty="0"/>
              <a:t>year </a:t>
            </a:r>
            <a:r>
              <a:rPr lang="en-US" sz="1100" baseline="0" dirty="0" smtClean="0"/>
              <a:t>students Email campaign effect</a:t>
            </a:r>
          </a:p>
          <a:p>
            <a:pPr>
              <a:defRPr sz="1100"/>
            </a:pPr>
            <a:r>
              <a:rPr lang="en-US" sz="1100" baseline="0" dirty="0" smtClean="0"/>
              <a:t>on portal visits &amp; service sign ups</a:t>
            </a:r>
            <a:endParaRPr lang="en-US" sz="1100" dirty="0"/>
          </a:p>
        </c:rich>
      </c:tx>
      <c:layout>
        <c:manualLayout>
          <c:xMode val="edge"/>
          <c:yMode val="edge"/>
          <c:x val="0.15681233595800523"/>
          <c:y val="9.299876721712905E-3"/>
        </c:manualLayout>
      </c:layout>
      <c:overlay val="0"/>
      <c:spPr>
        <a:noFill/>
        <a:ln>
          <a:noFill/>
        </a:ln>
        <a:effectLst/>
      </c:spPr>
      <c:txPr>
        <a:bodyPr rot="0" spcFirstLastPara="1" vertOverflow="ellipsis" vert="horz" wrap="square" anchor="ctr" anchorCtr="1"/>
        <a:lstStyle/>
        <a:p>
          <a:pPr>
            <a:defRPr sz="1100" b="1" i="0" u="none" strike="noStrike" kern="1200" cap="all" spc="100" normalizeH="0" baseline="0">
              <a:solidFill>
                <a:schemeClr val="lt1"/>
              </a:solidFill>
              <a:latin typeface="+mn-lt"/>
              <a:ea typeface="+mn-ea"/>
              <a:cs typeface="+mn-cs"/>
            </a:defRPr>
          </a:pPr>
          <a:endParaRPr lang="el-GR"/>
        </a:p>
      </c:txPr>
    </c:title>
    <c:autoTitleDeleted val="0"/>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everywhere!$H$1</c:f>
              <c:strCache>
                <c:ptCount val="1"/>
                <c:pt idx="0">
                  <c:v>12/2017-01/2018</c:v>
                </c:pt>
              </c:strCache>
            </c:strRef>
          </c:tx>
          <c:spPr>
            <a:solidFill>
              <a:schemeClr val="accent2">
                <a:lumMod val="60000"/>
                <a:lumOff val="40000"/>
              </a:schemeClr>
            </a:solidFill>
            <a:ln>
              <a:noFill/>
            </a:ln>
            <a:effectLst/>
            <a:sp3d/>
          </c:spPr>
          <c:invertIfNegative val="0"/>
          <c:dLbls>
            <c:dLbl>
              <c:idx val="0"/>
              <c:layout>
                <c:manualLayout>
                  <c:x val="5.5555555555555558E-3"/>
                  <c:y val="-4.1849445247708159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7DF3-4F50-A10E-2DD89D688FF5}"/>
                </c:ext>
              </c:extLst>
            </c:dLbl>
            <c:dLbl>
              <c:idx val="1"/>
              <c:layout>
                <c:manualLayout>
                  <c:x val="1.3888998250218672E-2"/>
                  <c:y val="-8.1373921314987926E-2"/>
                </c:manualLayout>
              </c:layout>
              <c:spPr>
                <a:solidFill>
                  <a:schemeClr val="accent2">
                    <a:lumMod val="60000"/>
                    <a:lumOff val="40000"/>
                  </a:schemeClr>
                </a:solidFill>
                <a:ln>
                  <a:noFill/>
                </a:ln>
                <a:effectLst/>
              </c:spPr>
              <c:txPr>
                <a:bodyPr rot="0" spcFirstLastPara="1" vertOverflow="ellipsis" vert="horz" wrap="square" lIns="38100" tIns="19050" rIns="38100" bIns="19050" anchor="ctr" anchorCtr="1">
                  <a:noAutofit/>
                </a:bodyPr>
                <a:lstStyle/>
                <a:p>
                  <a:pPr>
                    <a:defRPr sz="800" b="0" i="0" u="none" strike="noStrike" kern="1200" baseline="0">
                      <a:solidFill>
                        <a:schemeClr val="lt1"/>
                      </a:solidFill>
                      <a:latin typeface="+mn-lt"/>
                      <a:ea typeface="+mn-ea"/>
                      <a:cs typeface="+mn-cs"/>
                    </a:defRPr>
                  </a:pPr>
                  <a:endParaRPr lang="el-GR"/>
                </a:p>
              </c:txPr>
              <c:showLegendKey val="0"/>
              <c:showVal val="1"/>
              <c:showCatName val="0"/>
              <c:showSerName val="0"/>
              <c:showPercent val="0"/>
              <c:showBubbleSize val="0"/>
              <c:extLst>
                <c:ext xmlns:c15="http://schemas.microsoft.com/office/drawing/2012/chart" uri="{CE6537A1-D6FC-4f65-9D91-7224C49458BB}">
                  <c15:layout>
                    <c:manualLayout>
                      <c:w val="8.0013779527559045E-2"/>
                      <c:h val="5.6752680762692409E-2"/>
                    </c:manualLayout>
                  </c15:layout>
                </c:ext>
                <c:ext xmlns:c16="http://schemas.microsoft.com/office/drawing/2014/chart" uri="{C3380CC4-5D6E-409C-BE32-E72D297353CC}">
                  <c16:uniqueId val="{00000005-BEC8-4361-BAA2-9FFB7851EB39}"/>
                </c:ext>
              </c:extLst>
            </c:dLbl>
            <c:dLbl>
              <c:idx val="2"/>
              <c:layout>
                <c:manualLayout>
                  <c:x val="-5.5555555555555558E-3"/>
                  <c:y val="-4.184944524770807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7DF3-4F50-A10E-2DD89D688FF5}"/>
                </c:ext>
              </c:extLst>
            </c:dLbl>
            <c:spPr>
              <a:solidFill>
                <a:schemeClr val="accent2">
                  <a:lumMod val="60000"/>
                  <a:lumOff val="40000"/>
                </a:schemeClr>
              </a:solid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lt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cat>
            <c:strRef>
              <c:f>everywhere!$G$2:$G$4</c:f>
              <c:strCache>
                <c:ptCount val="3"/>
                <c:pt idx="0">
                  <c:v>Portal visits</c:v>
                </c:pt>
                <c:pt idx="1">
                  <c:v>Service registrations</c:v>
                </c:pt>
                <c:pt idx="2">
                  <c:v>#email campaign</c:v>
                </c:pt>
              </c:strCache>
            </c:strRef>
          </c:cat>
          <c:val>
            <c:numRef>
              <c:f>everywhere!$H$2:$H$4</c:f>
              <c:numCache>
                <c:formatCode>#,##0</c:formatCode>
                <c:ptCount val="3"/>
                <c:pt idx="0">
                  <c:v>7592</c:v>
                </c:pt>
                <c:pt idx="1">
                  <c:v>1584</c:v>
                </c:pt>
                <c:pt idx="2">
                  <c:v>59102</c:v>
                </c:pt>
              </c:numCache>
            </c:numRef>
          </c:val>
          <c:extLst>
            <c:ext xmlns:c16="http://schemas.microsoft.com/office/drawing/2014/chart" uri="{C3380CC4-5D6E-409C-BE32-E72D297353CC}">
              <c16:uniqueId val="{00000000-BEC8-4361-BAA2-9FFB7851EB39}"/>
            </c:ext>
          </c:extLst>
        </c:ser>
        <c:ser>
          <c:idx val="1"/>
          <c:order val="1"/>
          <c:tx>
            <c:strRef>
              <c:f>everywhere!$I$1</c:f>
              <c:strCache>
                <c:ptCount val="1"/>
                <c:pt idx="0">
                  <c:v>12/2018-01/2019</c:v>
                </c:pt>
              </c:strCache>
            </c:strRef>
          </c:tx>
          <c:spPr>
            <a:solidFill>
              <a:srgbClr val="0070C0"/>
            </a:solidFill>
            <a:ln>
              <a:noFill/>
            </a:ln>
            <a:effectLst/>
            <a:sp3d/>
          </c:spPr>
          <c:invertIfNegative val="0"/>
          <c:dLbls>
            <c:dLbl>
              <c:idx val="0"/>
              <c:layout>
                <c:manualLayout>
                  <c:x val="3.0555555555555555E-2"/>
                  <c:y val="-4.1849445247708075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BEC8-4361-BAA2-9FFB7851EB39}"/>
                </c:ext>
              </c:extLst>
            </c:dLbl>
            <c:dLbl>
              <c:idx val="1"/>
              <c:layout>
                <c:manualLayout>
                  <c:x val="4.4444444444444446E-2"/>
                  <c:y val="-3.2549568525995172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BEC8-4361-BAA2-9FFB7851EB39}"/>
                </c:ext>
              </c:extLst>
            </c:dLbl>
            <c:dLbl>
              <c:idx val="2"/>
              <c:layout>
                <c:manualLayout>
                  <c:x val="3.6111111111111108E-2"/>
                  <c:y val="-9.2998767217129484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BEC8-4361-BAA2-9FFB7851EB39}"/>
                </c:ext>
              </c:extLst>
            </c:dLbl>
            <c:spPr>
              <a:solidFill>
                <a:srgbClr val="0070C0">
                  <a:alpha val="70000"/>
                </a:srgbClr>
              </a:solid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lt1"/>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cat>
            <c:strRef>
              <c:f>everywhere!$G$2:$G$4</c:f>
              <c:strCache>
                <c:ptCount val="3"/>
                <c:pt idx="0">
                  <c:v>Portal visits</c:v>
                </c:pt>
                <c:pt idx="1">
                  <c:v>Service registrations</c:v>
                </c:pt>
                <c:pt idx="2">
                  <c:v>#email campaign</c:v>
                </c:pt>
              </c:strCache>
            </c:strRef>
          </c:cat>
          <c:val>
            <c:numRef>
              <c:f>everywhere!$I$2:$I$4</c:f>
              <c:numCache>
                <c:formatCode>#,##0</c:formatCode>
                <c:ptCount val="3"/>
                <c:pt idx="0">
                  <c:v>17805</c:v>
                </c:pt>
                <c:pt idx="1">
                  <c:v>4280</c:v>
                </c:pt>
                <c:pt idx="2">
                  <c:v>66529</c:v>
                </c:pt>
              </c:numCache>
            </c:numRef>
          </c:val>
          <c:extLst>
            <c:ext xmlns:c16="http://schemas.microsoft.com/office/drawing/2014/chart" uri="{C3380CC4-5D6E-409C-BE32-E72D297353CC}">
              <c16:uniqueId val="{00000001-BEC8-4361-BAA2-9FFB7851EB39}"/>
            </c:ext>
          </c:extLst>
        </c:ser>
        <c:dLbls>
          <c:showLegendKey val="0"/>
          <c:showVal val="1"/>
          <c:showCatName val="0"/>
          <c:showSerName val="0"/>
          <c:showPercent val="0"/>
          <c:showBubbleSize val="0"/>
        </c:dLbls>
        <c:gapWidth val="154"/>
        <c:gapDepth val="0"/>
        <c:shape val="box"/>
        <c:axId val="433067760"/>
        <c:axId val="591661016"/>
        <c:axId val="0"/>
      </c:bar3DChart>
      <c:catAx>
        <c:axId val="433067760"/>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cap="all" spc="150" normalizeH="0" baseline="0">
                <a:solidFill>
                  <a:schemeClr val="lt1"/>
                </a:solidFill>
                <a:latin typeface="+mn-lt"/>
                <a:ea typeface="+mn-ea"/>
                <a:cs typeface="+mn-cs"/>
              </a:defRPr>
            </a:pPr>
            <a:endParaRPr lang="el-GR"/>
          </a:p>
        </c:txPr>
        <c:crossAx val="591661016"/>
        <c:crosses val="autoZero"/>
        <c:auto val="1"/>
        <c:lblAlgn val="ctr"/>
        <c:lblOffset val="100"/>
        <c:noMultiLvlLbl val="0"/>
      </c:catAx>
      <c:valAx>
        <c:axId val="59166101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solidFill>
                <a:latin typeface="+mn-lt"/>
                <a:ea typeface="+mn-ea"/>
                <a:cs typeface="+mn-cs"/>
              </a:defRPr>
            </a:pPr>
            <a:endParaRPr lang="el-GR"/>
          </a:p>
        </c:txPr>
        <c:crossAx val="433067760"/>
        <c:crosses val="autoZero"/>
        <c:crossBetween val="between"/>
      </c:valAx>
      <c:spPr>
        <a:noFill/>
        <a:ln>
          <a:noFill/>
        </a:ln>
        <a:effectLst/>
      </c:spPr>
    </c:plotArea>
    <c:plotVisOnly val="1"/>
    <c:dispBlanksAs val="gap"/>
    <c:showDLblsOverMax val="0"/>
  </c:chart>
  <c:spPr>
    <a:solidFill>
      <a:schemeClr val="accent2">
        <a:lumMod val="75000"/>
      </a:schemeClr>
    </a:solidFill>
    <a:ln w="9525" cap="flat" cmpd="sng" algn="ctr">
      <a:solidFill>
        <a:schemeClr val="accent1"/>
      </a:solidFill>
      <a:round/>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200" dirty="0" smtClean="0"/>
              <a:t>DIAVLOS</a:t>
            </a:r>
            <a:r>
              <a:rPr lang="en-US" sz="1200" baseline="0" dirty="0" smtClean="0"/>
              <a:t> </a:t>
            </a:r>
            <a:endParaRPr lang="en-US" sz="1200" dirty="0"/>
          </a:p>
        </c:rich>
      </c:tx>
      <c:layout/>
      <c:overlay val="0"/>
      <c:spPr>
        <a:noFill/>
        <a:ln>
          <a:noFill/>
        </a:ln>
        <a:effectLst/>
      </c:spPr>
      <c:txPr>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plotArea>
      <c:layout/>
      <c:barChart>
        <c:barDir val="bar"/>
        <c:grouping val="clustered"/>
        <c:varyColors val="0"/>
        <c:ser>
          <c:idx val="0"/>
          <c:order val="0"/>
          <c:tx>
            <c:strRef>
              <c:f>Diavlos!$B$2</c:f>
              <c:strCache>
                <c:ptCount val="1"/>
                <c:pt idx="0">
                  <c:v>2017</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Diavlos!$A$3:$A$6</c:f>
              <c:strCache>
                <c:ptCount val="4"/>
                <c:pt idx="0">
                  <c:v>#broacasts</c:v>
                </c:pt>
                <c:pt idx="1">
                  <c:v>#countries</c:v>
                </c:pt>
                <c:pt idx="2">
                  <c:v>Partners</c:v>
                </c:pt>
                <c:pt idx="3">
                  <c:v>#VonD </c:v>
                </c:pt>
              </c:strCache>
            </c:strRef>
          </c:cat>
          <c:val>
            <c:numRef>
              <c:f>Diavlos!$B$3:$B$6</c:f>
              <c:numCache>
                <c:formatCode>General</c:formatCode>
                <c:ptCount val="4"/>
                <c:pt idx="0">
                  <c:v>213</c:v>
                </c:pt>
                <c:pt idx="1">
                  <c:v>41</c:v>
                </c:pt>
                <c:pt idx="2">
                  <c:v>24</c:v>
                </c:pt>
                <c:pt idx="3">
                  <c:v>153</c:v>
                </c:pt>
              </c:numCache>
            </c:numRef>
          </c:val>
          <c:extLst>
            <c:ext xmlns:c16="http://schemas.microsoft.com/office/drawing/2014/chart" uri="{C3380CC4-5D6E-409C-BE32-E72D297353CC}">
              <c16:uniqueId val="{00000000-A30A-4AF0-A8F7-459D3FCF620B}"/>
            </c:ext>
          </c:extLst>
        </c:ser>
        <c:ser>
          <c:idx val="1"/>
          <c:order val="1"/>
          <c:tx>
            <c:strRef>
              <c:f>Diavlos!$C$2</c:f>
              <c:strCache>
                <c:ptCount val="1"/>
                <c:pt idx="0">
                  <c:v>2018</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Diavlos!$A$3:$A$6</c:f>
              <c:strCache>
                <c:ptCount val="4"/>
                <c:pt idx="0">
                  <c:v>#broacasts</c:v>
                </c:pt>
                <c:pt idx="1">
                  <c:v>#countries</c:v>
                </c:pt>
                <c:pt idx="2">
                  <c:v>Partners</c:v>
                </c:pt>
                <c:pt idx="3">
                  <c:v>#VonD </c:v>
                </c:pt>
              </c:strCache>
            </c:strRef>
          </c:cat>
          <c:val>
            <c:numRef>
              <c:f>Diavlos!$C$3:$C$6</c:f>
              <c:numCache>
                <c:formatCode>General</c:formatCode>
                <c:ptCount val="4"/>
                <c:pt idx="0">
                  <c:v>260</c:v>
                </c:pt>
                <c:pt idx="1">
                  <c:v>42</c:v>
                </c:pt>
                <c:pt idx="2">
                  <c:v>30</c:v>
                </c:pt>
                <c:pt idx="3">
                  <c:v>199</c:v>
                </c:pt>
              </c:numCache>
            </c:numRef>
          </c:val>
          <c:extLst>
            <c:ext xmlns:c16="http://schemas.microsoft.com/office/drawing/2014/chart" uri="{C3380CC4-5D6E-409C-BE32-E72D297353CC}">
              <c16:uniqueId val="{00000001-A30A-4AF0-A8F7-459D3FCF620B}"/>
            </c:ext>
          </c:extLst>
        </c:ser>
        <c:dLbls>
          <c:showLegendKey val="0"/>
          <c:showVal val="0"/>
          <c:showCatName val="0"/>
          <c:showSerName val="0"/>
          <c:showPercent val="0"/>
          <c:showBubbleSize val="0"/>
        </c:dLbls>
        <c:gapWidth val="115"/>
        <c:overlap val="-20"/>
        <c:axId val="714164256"/>
        <c:axId val="714159336"/>
      </c:barChart>
      <c:catAx>
        <c:axId val="714164256"/>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714159336"/>
        <c:crosses val="autoZero"/>
        <c:auto val="1"/>
        <c:lblAlgn val="ctr"/>
        <c:lblOffset val="100"/>
        <c:noMultiLvlLbl val="0"/>
      </c:catAx>
      <c:valAx>
        <c:axId val="714159336"/>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7141642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200" dirty="0" smtClean="0"/>
              <a:t>DIAVLOS</a:t>
            </a:r>
            <a:endParaRPr lang="en-US" sz="1200" dirty="0"/>
          </a:p>
        </c:rich>
      </c:tx>
      <c:layout/>
      <c:overlay val="0"/>
      <c:spPr>
        <a:noFill/>
        <a:ln>
          <a:noFill/>
        </a:ln>
        <a:effectLst/>
      </c:spPr>
      <c:txPr>
        <a:bodyPr rot="0" spcFirstLastPara="1" vertOverflow="ellipsis" vert="horz" wrap="square" anchor="ctr" anchorCtr="1"/>
        <a:lstStyle/>
        <a:p>
          <a:pPr>
            <a:defRPr sz="12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plotArea>
      <c:layout/>
      <c:barChart>
        <c:barDir val="bar"/>
        <c:grouping val="clustered"/>
        <c:varyColors val="0"/>
        <c:ser>
          <c:idx val="0"/>
          <c:order val="0"/>
          <c:tx>
            <c:strRef>
              <c:f>Diavlos!$B$8</c:f>
              <c:strCache>
                <c:ptCount val="1"/>
                <c:pt idx="0">
                  <c:v>2017</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Diavlos!$A$9:$A$10</c:f>
              <c:strCache>
                <c:ptCount val="2"/>
                <c:pt idx="0">
                  <c:v>Views</c:v>
                </c:pt>
                <c:pt idx="1">
                  <c:v>Subscriptions GDPR compliant</c:v>
                </c:pt>
              </c:strCache>
            </c:strRef>
          </c:cat>
          <c:val>
            <c:numRef>
              <c:f>Diavlos!$B$9:$B$10</c:f>
              <c:numCache>
                <c:formatCode>General</c:formatCode>
                <c:ptCount val="2"/>
                <c:pt idx="0">
                  <c:v>306291</c:v>
                </c:pt>
                <c:pt idx="1">
                  <c:v>50105</c:v>
                </c:pt>
              </c:numCache>
            </c:numRef>
          </c:val>
          <c:extLst>
            <c:ext xmlns:c16="http://schemas.microsoft.com/office/drawing/2014/chart" uri="{C3380CC4-5D6E-409C-BE32-E72D297353CC}">
              <c16:uniqueId val="{00000000-ABA0-4ABB-880C-18DDADB8AFA4}"/>
            </c:ext>
          </c:extLst>
        </c:ser>
        <c:ser>
          <c:idx val="1"/>
          <c:order val="1"/>
          <c:tx>
            <c:strRef>
              <c:f>Diavlos!$C$8</c:f>
              <c:strCache>
                <c:ptCount val="1"/>
                <c:pt idx="0">
                  <c:v>2018</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Diavlos!$A$9:$A$10</c:f>
              <c:strCache>
                <c:ptCount val="2"/>
                <c:pt idx="0">
                  <c:v>Views</c:v>
                </c:pt>
                <c:pt idx="1">
                  <c:v>Subscriptions GDPR compliant</c:v>
                </c:pt>
              </c:strCache>
            </c:strRef>
          </c:cat>
          <c:val>
            <c:numRef>
              <c:f>Diavlos!$C$9:$C$10</c:f>
              <c:numCache>
                <c:formatCode>General</c:formatCode>
                <c:ptCount val="2"/>
                <c:pt idx="0">
                  <c:v>434560</c:v>
                </c:pt>
                <c:pt idx="1">
                  <c:v>10508</c:v>
                </c:pt>
              </c:numCache>
            </c:numRef>
          </c:val>
          <c:extLst>
            <c:ext xmlns:c16="http://schemas.microsoft.com/office/drawing/2014/chart" uri="{C3380CC4-5D6E-409C-BE32-E72D297353CC}">
              <c16:uniqueId val="{00000001-ABA0-4ABB-880C-18DDADB8AFA4}"/>
            </c:ext>
          </c:extLst>
        </c:ser>
        <c:dLbls>
          <c:showLegendKey val="0"/>
          <c:showVal val="0"/>
          <c:showCatName val="0"/>
          <c:showSerName val="0"/>
          <c:showPercent val="0"/>
          <c:showBubbleSize val="0"/>
        </c:dLbls>
        <c:gapWidth val="115"/>
        <c:overlap val="-20"/>
        <c:axId val="700635528"/>
        <c:axId val="700638152"/>
      </c:barChart>
      <c:catAx>
        <c:axId val="700635528"/>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700638152"/>
        <c:crosses val="autoZero"/>
        <c:auto val="1"/>
        <c:lblAlgn val="ctr"/>
        <c:lblOffset val="100"/>
        <c:noMultiLvlLbl val="0"/>
      </c:catAx>
      <c:valAx>
        <c:axId val="700638152"/>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7006355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400" dirty="0"/>
              <a:t>DIAVLOS portal visits </a:t>
            </a:r>
            <a:endParaRPr lang="en-US" sz="1400" dirty="0" smtClean="0"/>
          </a:p>
          <a:p>
            <a:pPr>
              <a:defRPr sz="1400"/>
            </a:pPr>
            <a:r>
              <a:rPr lang="en-US" sz="1400" dirty="0" smtClean="0"/>
              <a:t>2017 </a:t>
            </a:r>
            <a:r>
              <a:rPr lang="en-US" sz="1400" dirty="0"/>
              <a:t>vs.2018</a:t>
            </a:r>
          </a:p>
        </c:rich>
      </c:tx>
      <c:layout/>
      <c:overlay val="0"/>
      <c:spPr>
        <a:noFill/>
        <a:ln>
          <a:noFill/>
        </a:ln>
        <a:effectLst/>
      </c:spPr>
      <c:txPr>
        <a:bodyPr rot="0" spcFirstLastPara="1" vertOverflow="ellipsis" vert="horz" wrap="square" anchor="ctr" anchorCtr="1"/>
        <a:lstStyle/>
        <a:p>
          <a:pPr>
            <a:defRPr sz="14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plotArea>
      <c:layout/>
      <c:barChart>
        <c:barDir val="bar"/>
        <c:grouping val="clustered"/>
        <c:varyColors val="0"/>
        <c:ser>
          <c:idx val="0"/>
          <c:order val="0"/>
          <c:tx>
            <c:v>2017</c:v>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Diavlos!$A$13:$A$15</c:f>
              <c:strCache>
                <c:ptCount val="3"/>
                <c:pt idx="0">
                  <c:v>Referral</c:v>
                </c:pt>
                <c:pt idx="1">
                  <c:v>Direct</c:v>
                </c:pt>
                <c:pt idx="2">
                  <c:v>Organic Search</c:v>
                </c:pt>
              </c:strCache>
            </c:strRef>
          </c:cat>
          <c:val>
            <c:numRef>
              <c:f>Diavlos!$B$13:$B$15</c:f>
              <c:numCache>
                <c:formatCode>General</c:formatCode>
                <c:ptCount val="3"/>
                <c:pt idx="0">
                  <c:v>30048</c:v>
                </c:pt>
                <c:pt idx="1">
                  <c:v>34758</c:v>
                </c:pt>
                <c:pt idx="2">
                  <c:v>11603</c:v>
                </c:pt>
              </c:numCache>
            </c:numRef>
          </c:val>
          <c:extLst>
            <c:ext xmlns:c16="http://schemas.microsoft.com/office/drawing/2014/chart" uri="{C3380CC4-5D6E-409C-BE32-E72D297353CC}">
              <c16:uniqueId val="{00000000-E9E2-44A6-8C2E-DC6F947CA20E}"/>
            </c:ext>
          </c:extLst>
        </c:ser>
        <c:ser>
          <c:idx val="1"/>
          <c:order val="1"/>
          <c:tx>
            <c:v>2018</c:v>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Diavlos!$A$13:$A$15</c:f>
              <c:strCache>
                <c:ptCount val="3"/>
                <c:pt idx="0">
                  <c:v>Referral</c:v>
                </c:pt>
                <c:pt idx="1">
                  <c:v>Direct</c:v>
                </c:pt>
                <c:pt idx="2">
                  <c:v>Organic Search</c:v>
                </c:pt>
              </c:strCache>
            </c:strRef>
          </c:cat>
          <c:val>
            <c:numRef>
              <c:f>Diavlos!$C$13:$C$15</c:f>
              <c:numCache>
                <c:formatCode>General</c:formatCode>
                <c:ptCount val="3"/>
                <c:pt idx="0">
                  <c:v>63711</c:v>
                </c:pt>
                <c:pt idx="1">
                  <c:v>37470</c:v>
                </c:pt>
                <c:pt idx="2">
                  <c:v>17355</c:v>
                </c:pt>
              </c:numCache>
            </c:numRef>
          </c:val>
          <c:extLst>
            <c:ext xmlns:c16="http://schemas.microsoft.com/office/drawing/2014/chart" uri="{C3380CC4-5D6E-409C-BE32-E72D297353CC}">
              <c16:uniqueId val="{00000001-E9E2-44A6-8C2E-DC6F947CA20E}"/>
            </c:ext>
          </c:extLst>
        </c:ser>
        <c:dLbls>
          <c:showLegendKey val="0"/>
          <c:showVal val="0"/>
          <c:showCatName val="0"/>
          <c:showSerName val="0"/>
          <c:showPercent val="0"/>
          <c:showBubbleSize val="0"/>
        </c:dLbls>
        <c:gapWidth val="100"/>
        <c:axId val="471968328"/>
        <c:axId val="471960784"/>
      </c:barChart>
      <c:catAx>
        <c:axId val="471968328"/>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471960784"/>
        <c:crosses val="autoZero"/>
        <c:auto val="1"/>
        <c:lblAlgn val="ctr"/>
        <c:lblOffset val="100"/>
        <c:noMultiLvlLbl val="0"/>
      </c:catAx>
      <c:valAx>
        <c:axId val="471960784"/>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4719683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l-G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GRNET</a:t>
            </a:r>
            <a:r>
              <a:rPr lang="en-US" baseline="0" dirty="0"/>
              <a:t> </a:t>
            </a:r>
            <a:r>
              <a:rPr lang="en-US" dirty="0"/>
              <a:t>Symposium</a:t>
            </a:r>
          </a:p>
          <a:p>
            <a:pPr>
              <a:defRPr/>
            </a:pPr>
            <a:r>
              <a:rPr lang="en-US" dirty="0"/>
              <a:t>Landing</a:t>
            </a:r>
            <a:r>
              <a:rPr lang="en-US" baseline="0" dirty="0"/>
              <a:t> Page </a:t>
            </a:r>
          </a:p>
          <a:p>
            <a:pPr>
              <a:defRPr/>
            </a:pPr>
            <a:r>
              <a:rPr lang="en-US" dirty="0"/>
              <a:t>Campaign</a:t>
            </a:r>
            <a:r>
              <a:rPr lang="en-US" baseline="0" dirty="0"/>
              <a:t> Stats</a:t>
            </a:r>
            <a:endParaRPr lang="en-US" dirty="0"/>
          </a:p>
        </c:rich>
      </c:tx>
      <c:layout>
        <c:manualLayout>
          <c:xMode val="edge"/>
          <c:yMode val="edge"/>
          <c:x val="0.78724511930585683"/>
          <c:y val="6.7692307692307691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plotArea>
      <c:layout/>
      <c:pieChart>
        <c:varyColors val="1"/>
        <c:ser>
          <c:idx val="0"/>
          <c:order val="0"/>
          <c:tx>
            <c:strRef>
              <c:f>'Σύνολο δεδομένων1'!$B$1</c:f>
              <c:strCache>
                <c:ptCount val="1"/>
                <c:pt idx="0">
                  <c:v>Χρήστες</c:v>
                </c:pt>
              </c:strCache>
            </c:strRef>
          </c:tx>
          <c:dPt>
            <c:idx val="0"/>
            <c:bubble3D val="0"/>
            <c:explosion val="12"/>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7-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9-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B-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D-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F-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1-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3-E41D-41A9-A4DB-242583EEADCD}"/>
              </c:ext>
            </c:extLst>
          </c:dPt>
          <c:dLbls>
            <c:dLbl>
              <c:idx val="0"/>
              <c:layout/>
              <c:tx>
                <c:rich>
                  <a:bodyPr/>
                  <a:lstStyle/>
                  <a:p>
                    <a:r>
                      <a:rPr lang="en-US" baseline="0" dirty="0" smtClean="0"/>
                      <a:t>Direct email</a:t>
                    </a:r>
                    <a:r>
                      <a:rPr lang="en-US" baseline="0" dirty="0"/>
                      <a:t>
</a:t>
                    </a:r>
                    <a:fld id="{553EC7A2-4A57-409F-8C67-0CB881DB3E35}" type="PERCENTAGE">
                      <a:rPr lang="en-US" baseline="0"/>
                      <a:pPr/>
                      <a:t>[PERCENTAGE]</a:t>
                    </a:fld>
                    <a:endParaRPr lang="en-US" baseline="0" dirty="0"/>
                  </a:p>
                </c:rich>
              </c:tx>
              <c:dLblPos val="ctr"/>
              <c:showLegendKey val="0"/>
              <c:showVal val="0"/>
              <c:showCatName val="1"/>
              <c:showSerName val="0"/>
              <c:showPercent val="1"/>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1-E41D-41A9-A4DB-242583EEADCD}"/>
                </c:ext>
              </c:extLst>
            </c:dLbl>
            <c:dLbl>
              <c:idx val="1"/>
              <c:layout>
                <c:manualLayout>
                  <c:x val="1.4321797457074099E-3"/>
                  <c:y val="0.10347829710291315"/>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E41D-41A9-A4DB-242583EEADCD}"/>
                </c:ext>
              </c:extLst>
            </c:dLbl>
            <c:dLbl>
              <c:idx val="2"/>
              <c:layout>
                <c:manualLayout>
                  <c:x val="-6.4192062490632362E-2"/>
                  <c:y val="9.3409714937878474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E41D-41A9-A4DB-242583EEADCD}"/>
                </c:ext>
              </c:extLst>
            </c:dLbl>
            <c:dLbl>
              <c:idx val="3"/>
              <c:layout>
                <c:manualLayout>
                  <c:x val="-0.16192909502215128"/>
                  <c:y val="6.4760481158659094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7-E41D-41A9-A4DB-242583EEADCD}"/>
                </c:ext>
              </c:extLst>
            </c:dLbl>
            <c:dLbl>
              <c:idx val="4"/>
              <c:layout>
                <c:manualLayout>
                  <c:x val="-0.17132998682426426"/>
                  <c:y val="2.9250537819030229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9-E41D-41A9-A4DB-242583EEADCD}"/>
                </c:ext>
              </c:extLst>
            </c:dLbl>
            <c:dLbl>
              <c:idx val="5"/>
              <c:layout>
                <c:manualLayout>
                  <c:x val="-0.19893977590792322"/>
                  <c:y val="-4.6394736804135757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B-E41D-41A9-A4DB-242583EEADCD}"/>
                </c:ext>
              </c:extLst>
            </c:dLbl>
            <c:dLbl>
              <c:idx val="6"/>
              <c:layout>
                <c:manualLayout>
                  <c:x val="-5.9713989807975848E-2"/>
                  <c:y val="-9.7191401532585847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D-E41D-41A9-A4DB-242583EEADCD}"/>
                </c:ext>
              </c:extLst>
            </c:dLbl>
            <c:dLbl>
              <c:idx val="7"/>
              <c:layout>
                <c:manualLayout>
                  <c:x val="1.1198612887821457E-2"/>
                  <c:y val="-0.10781972998671144"/>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F-E41D-41A9-A4DB-242583EEADCD}"/>
                </c:ext>
              </c:extLst>
            </c:dLbl>
            <c:dLbl>
              <c:idx val="8"/>
              <c:layout>
                <c:manualLayout>
                  <c:x val="0.15419711885350185"/>
                  <c:y val="-8.3240119784670386E-2"/>
                </c:manualLayout>
              </c:layout>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chemeClr val="bg1"/>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15:layout>
                    <c:manualLayout>
                      <c:w val="0.18826618820388227"/>
                      <c:h val="8.394846460061435E-2"/>
                    </c:manualLayout>
                  </c15:layout>
                </c:ext>
                <c:ext xmlns:c16="http://schemas.microsoft.com/office/drawing/2014/chart" uri="{C3380CC4-5D6E-409C-BE32-E72D297353CC}">
                  <c16:uniqueId val="{00000011-E41D-41A9-A4DB-242583EEADCD}"/>
                </c:ext>
              </c:extLst>
            </c:dLbl>
            <c:dLbl>
              <c:idx val="9"/>
              <c:layout>
                <c:manualLayout>
                  <c:x val="0.17692655887937811"/>
                  <c:y val="-2.5003114603957062E-3"/>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3-E41D-41A9-A4DB-242583EEADC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δεδομένων1'!$B$2:$B$11</c:f>
              <c:numCache>
                <c:formatCode>General</c:formatCode>
                <c:ptCount val="10"/>
                <c:pt idx="0">
                  <c:v>1342</c:v>
                </c:pt>
                <c:pt idx="1">
                  <c:v>276</c:v>
                </c:pt>
                <c:pt idx="2">
                  <c:v>195</c:v>
                </c:pt>
                <c:pt idx="3">
                  <c:v>116</c:v>
                </c:pt>
                <c:pt idx="4">
                  <c:v>44</c:v>
                </c:pt>
                <c:pt idx="5">
                  <c:v>39</c:v>
                </c:pt>
                <c:pt idx="6">
                  <c:v>32</c:v>
                </c:pt>
                <c:pt idx="7">
                  <c:v>28</c:v>
                </c:pt>
                <c:pt idx="8">
                  <c:v>23</c:v>
                </c:pt>
                <c:pt idx="9">
                  <c:v>17</c:v>
                </c:pt>
              </c:numCache>
            </c:numRef>
          </c:val>
          <c:extLst>
            <c:ext xmlns:c16="http://schemas.microsoft.com/office/drawing/2014/chart" uri="{C3380CC4-5D6E-409C-BE32-E72D297353CC}">
              <c16:uniqueId val="{00000014-E41D-41A9-A4DB-242583EEADCD}"/>
            </c:ext>
          </c:extLst>
        </c:ser>
        <c:ser>
          <c:idx val="1"/>
          <c:order val="1"/>
          <c:tx>
            <c:strRef>
              <c:f>'Σύνολο δεδομένων1'!$C$1</c:f>
              <c:strCache>
                <c:ptCount val="1"/>
                <c:pt idx="0">
                  <c:v>Νέοι χρήστες</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6-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8-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A-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C-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E-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0-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2-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4-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6-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8-E41D-41A9-A4DB-242583EEAD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δεδομένων1'!$C$2:$C$11</c:f>
              <c:numCache>
                <c:formatCode>General</c:formatCode>
                <c:ptCount val="10"/>
                <c:pt idx="0">
                  <c:v>1345</c:v>
                </c:pt>
                <c:pt idx="1">
                  <c:v>234</c:v>
                </c:pt>
                <c:pt idx="2">
                  <c:v>172</c:v>
                </c:pt>
                <c:pt idx="3">
                  <c:v>108</c:v>
                </c:pt>
                <c:pt idx="4">
                  <c:v>43</c:v>
                </c:pt>
                <c:pt idx="5">
                  <c:v>38</c:v>
                </c:pt>
                <c:pt idx="6">
                  <c:v>24</c:v>
                </c:pt>
                <c:pt idx="7">
                  <c:v>27</c:v>
                </c:pt>
                <c:pt idx="8">
                  <c:v>22</c:v>
                </c:pt>
                <c:pt idx="9">
                  <c:v>16</c:v>
                </c:pt>
              </c:numCache>
            </c:numRef>
          </c:val>
          <c:extLst>
            <c:ext xmlns:c16="http://schemas.microsoft.com/office/drawing/2014/chart" uri="{C3380CC4-5D6E-409C-BE32-E72D297353CC}">
              <c16:uniqueId val="{00000029-E41D-41A9-A4DB-242583EEADCD}"/>
            </c:ext>
          </c:extLst>
        </c:ser>
        <c:ser>
          <c:idx val="2"/>
          <c:order val="2"/>
          <c:tx>
            <c:strRef>
              <c:f>'Σύνολο δεδομένων1'!$D$1</c:f>
              <c:strCache>
                <c:ptCount val="1"/>
                <c:pt idx="0">
                  <c:v>Περίοδοι σύνδεσης</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B-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D-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2F-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1-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3-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5-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7-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9-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B-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3D-E41D-41A9-A4DB-242583EEAD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δεδομένων1'!$D$2:$D$11</c:f>
              <c:numCache>
                <c:formatCode>General</c:formatCode>
                <c:ptCount val="10"/>
                <c:pt idx="0">
                  <c:v>2601</c:v>
                </c:pt>
                <c:pt idx="1">
                  <c:v>493</c:v>
                </c:pt>
                <c:pt idx="2">
                  <c:v>332</c:v>
                </c:pt>
                <c:pt idx="3">
                  <c:v>160</c:v>
                </c:pt>
                <c:pt idx="4">
                  <c:v>48</c:v>
                </c:pt>
                <c:pt idx="5">
                  <c:v>61</c:v>
                </c:pt>
                <c:pt idx="6">
                  <c:v>63</c:v>
                </c:pt>
                <c:pt idx="7">
                  <c:v>37</c:v>
                </c:pt>
                <c:pt idx="8">
                  <c:v>27</c:v>
                </c:pt>
                <c:pt idx="9">
                  <c:v>143</c:v>
                </c:pt>
              </c:numCache>
            </c:numRef>
          </c:val>
          <c:extLst>
            <c:ext xmlns:c16="http://schemas.microsoft.com/office/drawing/2014/chart" uri="{C3380CC4-5D6E-409C-BE32-E72D297353CC}">
              <c16:uniqueId val="{0000003E-E41D-41A9-A4DB-242583EEADCD}"/>
            </c:ext>
          </c:extLst>
        </c:ser>
        <c:ser>
          <c:idx val="3"/>
          <c:order val="3"/>
          <c:tx>
            <c:strRef>
              <c:f>'Σύνολο δεδομένων1'!$E$1</c:f>
              <c:strCache>
                <c:ptCount val="1"/>
                <c:pt idx="0">
                  <c:v>Ποσοστό εγκατάλειψης</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0-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2-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4-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6-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8-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A-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C-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4E-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0-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2-E41D-41A9-A4DB-242583EEAD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δεδομένων1'!$E$2:$E$11</c:f>
              <c:numCache>
                <c:formatCode>0.00%</c:formatCode>
                <c:ptCount val="10"/>
                <c:pt idx="0">
                  <c:v>0.48058439061899272</c:v>
                </c:pt>
                <c:pt idx="1">
                  <c:v>0.50304259634888437</c:v>
                </c:pt>
                <c:pt idx="2">
                  <c:v>0.31024096385542171</c:v>
                </c:pt>
                <c:pt idx="3">
                  <c:v>0.51249999999999996</c:v>
                </c:pt>
                <c:pt idx="4">
                  <c:v>0.33333333333333331</c:v>
                </c:pt>
                <c:pt idx="5">
                  <c:v>0.37704918032786883</c:v>
                </c:pt>
                <c:pt idx="6">
                  <c:v>0.5714285714285714</c:v>
                </c:pt>
                <c:pt idx="7">
                  <c:v>0.43243243243243246</c:v>
                </c:pt>
                <c:pt idx="8">
                  <c:v>0.70370370370370372</c:v>
                </c:pt>
                <c:pt idx="9">
                  <c:v>0.21678321678321677</c:v>
                </c:pt>
              </c:numCache>
            </c:numRef>
          </c:val>
          <c:extLst>
            <c:ext xmlns:c16="http://schemas.microsoft.com/office/drawing/2014/chart" uri="{C3380CC4-5D6E-409C-BE32-E72D297353CC}">
              <c16:uniqueId val="{00000053-E41D-41A9-A4DB-242583EEADCD}"/>
            </c:ext>
          </c:extLst>
        </c:ser>
        <c:ser>
          <c:idx val="4"/>
          <c:order val="4"/>
          <c:tx>
            <c:strRef>
              <c:f>'Σύνολο δεδομένων1'!$F$1</c:f>
              <c:strCache>
                <c:ptCount val="1"/>
                <c:pt idx="0">
                  <c:v>Σελίδες / περίοδο σύνδεσης</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5-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7-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9-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B-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D-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5F-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1-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3-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5-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7-E41D-41A9-A4DB-242583EEAD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δεδομένων1'!$F$2:$F$11</c:f>
              <c:numCache>
                <c:formatCode>0.00</c:formatCode>
                <c:ptCount val="10"/>
                <c:pt idx="0">
                  <c:v>2.8327566320645907</c:v>
                </c:pt>
                <c:pt idx="1">
                  <c:v>2.4847870182555782</c:v>
                </c:pt>
                <c:pt idx="2">
                  <c:v>3.1385542168674698</c:v>
                </c:pt>
                <c:pt idx="3">
                  <c:v>2.5874999999999999</c:v>
                </c:pt>
                <c:pt idx="4">
                  <c:v>2.8541666666666665</c:v>
                </c:pt>
                <c:pt idx="5">
                  <c:v>2.639344262295082</c:v>
                </c:pt>
                <c:pt idx="6">
                  <c:v>2.3333333333333335</c:v>
                </c:pt>
                <c:pt idx="7">
                  <c:v>2.3783783783783785</c:v>
                </c:pt>
                <c:pt idx="8">
                  <c:v>1.4814814814814814</c:v>
                </c:pt>
                <c:pt idx="9">
                  <c:v>8.37062937062937</c:v>
                </c:pt>
              </c:numCache>
            </c:numRef>
          </c:val>
          <c:extLst>
            <c:ext xmlns:c16="http://schemas.microsoft.com/office/drawing/2014/chart" uri="{C3380CC4-5D6E-409C-BE32-E72D297353CC}">
              <c16:uniqueId val="{00000068-E41D-41A9-A4DB-242583EEADCD}"/>
            </c:ext>
          </c:extLst>
        </c:ser>
        <c:ser>
          <c:idx val="5"/>
          <c:order val="5"/>
          <c:tx>
            <c:strRef>
              <c:f>'Σύνολο δεδομένων1'!$G$1</c:f>
              <c:strCache>
                <c:ptCount val="1"/>
                <c:pt idx="0">
                  <c:v>Μέση διάρκεια περιόδου σύνδεσης</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A-E41D-41A9-A4DB-242583EEADC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C-E41D-41A9-A4DB-242583EEADC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6E-E41D-41A9-A4DB-242583EEADC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0-E41D-41A9-A4DB-242583EEADC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2-E41D-41A9-A4DB-242583EEADC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4-E41D-41A9-A4DB-242583EEADC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6-E41D-41A9-A4DB-242583EEADC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8-E41D-41A9-A4DB-242583EEADC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A-E41D-41A9-A4DB-242583EEADC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7C-E41D-41A9-A4DB-242583EEADC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dLblPos val="ctr"/>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'Σύνολο δεδομένων1'!$A$2:$A$11</c:f>
              <c:strCache>
                <c:ptCount val="10"/>
                <c:pt idx="0">
                  <c:v>(direct) / (none)</c:v>
                </c:pt>
                <c:pt idx="1">
                  <c:v>google / organic</c:v>
                </c:pt>
                <c:pt idx="2">
                  <c:v>grnetsite / email</c:v>
                </c:pt>
                <c:pt idx="3">
                  <c:v>ekt.gr / referral</c:v>
                </c:pt>
                <c:pt idx="4">
                  <c:v>eduguide.gr / referral</c:v>
                </c:pt>
                <c:pt idx="5">
                  <c:v>events / linkedin</c:v>
                </c:pt>
                <c:pt idx="6">
                  <c:v>mail.google.com / referral</c:v>
                </c:pt>
                <c:pt idx="7">
                  <c:v>events / fb</c:v>
                </c:pt>
                <c:pt idx="8">
                  <c:v>m.facebook.com / referral</c:v>
                </c:pt>
                <c:pt idx="9">
                  <c:v>events / twitter</c:v>
                </c:pt>
              </c:strCache>
            </c:strRef>
          </c:cat>
          <c:val>
            <c:numRef>
              <c:f>'Σύνολο δεδομένων1'!$G$2:$G$11</c:f>
              <c:numCache>
                <c:formatCode>0.00</c:formatCode>
                <c:ptCount val="10"/>
                <c:pt idx="0">
                  <c:v>190.42829680891964</c:v>
                </c:pt>
                <c:pt idx="1">
                  <c:v>185.68965517241378</c:v>
                </c:pt>
                <c:pt idx="2">
                  <c:v>223.12048192771084</c:v>
                </c:pt>
                <c:pt idx="3">
                  <c:v>181.18125000000001</c:v>
                </c:pt>
                <c:pt idx="4">
                  <c:v>150.54166666666666</c:v>
                </c:pt>
                <c:pt idx="5">
                  <c:v>162.78688524590163</c:v>
                </c:pt>
                <c:pt idx="6">
                  <c:v>283.06349206349205</c:v>
                </c:pt>
                <c:pt idx="7">
                  <c:v>83.702702702702709</c:v>
                </c:pt>
                <c:pt idx="8">
                  <c:v>34.370370370370374</c:v>
                </c:pt>
                <c:pt idx="9">
                  <c:v>885.13986013986016</c:v>
                </c:pt>
              </c:numCache>
            </c:numRef>
          </c:val>
          <c:extLst>
            <c:ext xmlns:c16="http://schemas.microsoft.com/office/drawing/2014/chart" uri="{C3380CC4-5D6E-409C-BE32-E72D297353CC}">
              <c16:uniqueId val="{0000007D-E41D-41A9-A4DB-242583EEADC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legend>
    <c:plotVisOnly val="1"/>
    <c:dispBlanksAs val="gap"/>
    <c:showDLblsOverMax val="0"/>
  </c:chart>
  <c:spPr>
    <a:solidFill>
      <a:schemeClr val="bg1">
        <a:lumMod val="50000"/>
      </a:schemeClr>
    </a:solid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95">
  <cs:axisTitle>
    <cs:lnRef idx="0"/>
    <cs:fillRef idx="0"/>
    <cs:effectRef idx="0"/>
    <cs:fontRef idx="minor">
      <a:schemeClr val="lt1"/>
    </cs:fontRef>
    <cs:defRPr sz="900" b="1" kern="1200"/>
  </cs:axisTitle>
  <cs:categoryAxis>
    <cs:lnRef idx="0">
      <cs:styleClr val="0"/>
    </cs:lnRef>
    <cs:fillRef idx="0"/>
    <cs:effectRef idx="0"/>
    <cs:fontRef idx="minor">
      <a:schemeClr val="lt1"/>
    </cs:fontRef>
    <cs:defRPr sz="900"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fillRef idx="0">
      <cs:styleClr val="auto"/>
    </cs:fillRef>
    <cs:effectRef idx="0"/>
    <cs:fontRef idx="minor">
      <a:schemeClr val="lt1"/>
    </cs:fontRef>
    <cs:spPr>
      <a:solidFill>
        <a:schemeClr val="phClr">
          <a:alpha val="70000"/>
        </a:schemeClr>
      </a:solidFill>
    </cs:spPr>
    <cs:defRPr sz="900" kern="1200"/>
  </cs:dataLabel>
  <cs:dataLabelCallout>
    <cs:lnRef idx="0">
      <cs:styleClr val="auto"/>
    </cs:lnRef>
    <cs:fillRef idx="0"/>
    <cs:effectRef idx="0"/>
    <cs:fontRef idx="minor">
      <cs:styleClr val="auto"/>
    </cs:fontRef>
    <cs:spPr>
      <a:solidFill>
        <a:schemeClr val="lt1"/>
      </a:solidFill>
      <a:ln>
        <a:solidFill>
          <a:schemeClr val="ph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9.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9-01-31T12:58:18.222" idx="3">
    <p:pos x="5760" y="-39"/>
    <p:text>εδω θα παίξει στην αρχή το βίντεο (EN) ώς εισαγωγή στην παρουσίαση</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314591-BCE8-40F1-8872-78FED5C55E9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DCB7DB8-3F27-486F-8393-4C8AF957679B}">
      <dgm:prSet custT="1"/>
      <dgm:spPr/>
      <dgm:t>
        <a:bodyPr/>
        <a:lstStyle/>
        <a:p>
          <a:pPr rtl="0"/>
          <a:r>
            <a:rPr lang="el-GR" sz="2000" b="1" dirty="0" smtClean="0"/>
            <a:t>1. </a:t>
          </a:r>
          <a:r>
            <a:rPr lang="en-US" sz="2000" b="1" dirty="0" smtClean="0"/>
            <a:t>Institutions/Organizations</a:t>
          </a:r>
          <a:endParaRPr lang="en-US" sz="2000" dirty="0"/>
        </a:p>
      </dgm:t>
    </dgm:pt>
    <dgm:pt modelId="{A6D52B1C-805A-4E65-A87C-FE07FAF108AE}" type="parTrans" cxnId="{5AA1F9A1-0B2F-43F2-B699-82BD7F30979F}">
      <dgm:prSet/>
      <dgm:spPr/>
      <dgm:t>
        <a:bodyPr/>
        <a:lstStyle/>
        <a:p>
          <a:endParaRPr lang="en-US" sz="1800"/>
        </a:p>
      </dgm:t>
    </dgm:pt>
    <dgm:pt modelId="{9CEE5801-854B-431A-897C-5E218E94382E}" type="sibTrans" cxnId="{5AA1F9A1-0B2F-43F2-B699-82BD7F30979F}">
      <dgm:prSet/>
      <dgm:spPr/>
      <dgm:t>
        <a:bodyPr/>
        <a:lstStyle/>
        <a:p>
          <a:endParaRPr lang="en-US" sz="1800"/>
        </a:p>
      </dgm:t>
    </dgm:pt>
    <dgm:pt modelId="{02DE05A4-150E-4761-BFB8-6C7FDACF5380}">
      <dgm:prSet custT="1"/>
      <dgm:spPr/>
      <dgm:t>
        <a:bodyPr/>
        <a:lstStyle/>
        <a:p>
          <a:pPr rtl="0"/>
          <a:r>
            <a:rPr lang="el-GR" sz="1400" b="1" dirty="0" smtClean="0"/>
            <a:t>1Α. </a:t>
          </a:r>
          <a:r>
            <a:rPr lang="en-US" sz="1400" b="1" dirty="0" smtClean="0"/>
            <a:t>Educational Institutions</a:t>
          </a:r>
          <a:endParaRPr lang="en-US" sz="1400" b="1" dirty="0"/>
        </a:p>
      </dgm:t>
    </dgm:pt>
    <dgm:pt modelId="{A613A604-35AC-4101-BC98-AE85A931DF87}" type="parTrans" cxnId="{12F50244-C91F-4262-9079-09FCBDF9115C}">
      <dgm:prSet/>
      <dgm:spPr/>
      <dgm:t>
        <a:bodyPr/>
        <a:lstStyle/>
        <a:p>
          <a:endParaRPr lang="en-US" sz="1800"/>
        </a:p>
      </dgm:t>
    </dgm:pt>
    <dgm:pt modelId="{33BDD7FA-26AE-46EA-835A-40BED820EC46}" type="sibTrans" cxnId="{12F50244-C91F-4262-9079-09FCBDF9115C}">
      <dgm:prSet/>
      <dgm:spPr/>
      <dgm:t>
        <a:bodyPr/>
        <a:lstStyle/>
        <a:p>
          <a:endParaRPr lang="en-US" sz="1800"/>
        </a:p>
      </dgm:t>
    </dgm:pt>
    <dgm:pt modelId="{2C058AFF-36BF-4F72-872F-40634985C11F}">
      <dgm:prSet custT="1"/>
      <dgm:spPr/>
      <dgm:t>
        <a:bodyPr/>
        <a:lstStyle/>
        <a:p>
          <a:pPr rtl="0"/>
          <a:r>
            <a:rPr lang="en-US" sz="1100" dirty="0" smtClean="0"/>
            <a:t>Ministries</a:t>
          </a:r>
          <a:r>
            <a:rPr lang="el-GR" sz="1100" dirty="0" smtClean="0"/>
            <a:t> (</a:t>
          </a:r>
          <a:r>
            <a:rPr lang="en-US" sz="1100" dirty="0" smtClean="0"/>
            <a:t>Education, General Secretariat of Research and Technology, Transport, Health</a:t>
          </a:r>
          <a:r>
            <a:rPr lang="el-GR" sz="1100" dirty="0" smtClean="0"/>
            <a:t>: </a:t>
          </a:r>
          <a:r>
            <a:rPr lang="en-US" sz="1100" dirty="0" smtClean="0"/>
            <a:t>Hospitals, Blood donor centers, Blood Donor Registry</a:t>
          </a:r>
          <a:r>
            <a:rPr lang="el-GR" sz="1100" dirty="0" smtClean="0"/>
            <a:t>)</a:t>
          </a:r>
          <a:endParaRPr lang="en-US" sz="1100" dirty="0"/>
        </a:p>
      </dgm:t>
    </dgm:pt>
    <dgm:pt modelId="{A5F7DC71-8211-4758-9811-DFC2B7C9E99B}" type="parTrans" cxnId="{F3C7A7D0-0932-4BED-9F32-F5B1F00BE865}">
      <dgm:prSet/>
      <dgm:spPr/>
      <dgm:t>
        <a:bodyPr/>
        <a:lstStyle/>
        <a:p>
          <a:endParaRPr lang="en-US" sz="1800"/>
        </a:p>
      </dgm:t>
    </dgm:pt>
    <dgm:pt modelId="{5160B5F1-5AB1-4A05-B76E-62A627237A72}" type="sibTrans" cxnId="{F3C7A7D0-0932-4BED-9F32-F5B1F00BE865}">
      <dgm:prSet/>
      <dgm:spPr/>
      <dgm:t>
        <a:bodyPr/>
        <a:lstStyle/>
        <a:p>
          <a:endParaRPr lang="en-US" sz="1800"/>
        </a:p>
      </dgm:t>
    </dgm:pt>
    <dgm:pt modelId="{463ECBF4-4854-4858-A10B-D9610F50C984}">
      <dgm:prSet custT="1"/>
      <dgm:spPr/>
      <dgm:t>
        <a:bodyPr/>
        <a:lstStyle/>
        <a:p>
          <a:pPr rtl="0"/>
          <a:r>
            <a:rPr lang="el-GR" sz="2000" b="1" dirty="0" smtClean="0"/>
            <a:t>2. </a:t>
          </a:r>
          <a:r>
            <a:rPr lang="en-US" sz="2000" b="1" dirty="0" smtClean="0"/>
            <a:t>Roles/positions within Organizations</a:t>
          </a:r>
          <a:endParaRPr lang="en-US" sz="2000" dirty="0"/>
        </a:p>
      </dgm:t>
    </dgm:pt>
    <dgm:pt modelId="{65BEA3D0-C33F-4452-B8F2-B8755CAEA218}" type="parTrans" cxnId="{5021C83C-5ED6-40A2-9CBC-0037FC4D64E3}">
      <dgm:prSet/>
      <dgm:spPr/>
      <dgm:t>
        <a:bodyPr/>
        <a:lstStyle/>
        <a:p>
          <a:endParaRPr lang="en-US" sz="1800"/>
        </a:p>
      </dgm:t>
    </dgm:pt>
    <dgm:pt modelId="{CE44C03E-7251-452A-B8A6-63187CC14E05}" type="sibTrans" cxnId="{5021C83C-5ED6-40A2-9CBC-0037FC4D64E3}">
      <dgm:prSet/>
      <dgm:spPr/>
      <dgm:t>
        <a:bodyPr/>
        <a:lstStyle/>
        <a:p>
          <a:endParaRPr lang="en-US" sz="1800"/>
        </a:p>
      </dgm:t>
    </dgm:pt>
    <dgm:pt modelId="{D337B632-EEEF-4F43-9219-67410A542E05}">
      <dgm:prSet custT="1"/>
      <dgm:spPr/>
      <dgm:t>
        <a:bodyPr/>
        <a:lstStyle/>
        <a:p>
          <a:pPr marL="57150" indent="0" defTabSz="355600" rtl="0">
            <a:lnSpc>
              <a:spcPct val="90000"/>
            </a:lnSpc>
            <a:spcBef>
              <a:spcPct val="0"/>
            </a:spcBef>
            <a:spcAft>
              <a:spcPct val="20000"/>
            </a:spcAft>
            <a:buNone/>
          </a:pPr>
          <a:r>
            <a:rPr lang="en-US" sz="1400" b="1" dirty="0" smtClean="0"/>
            <a:t>2</a:t>
          </a:r>
          <a:r>
            <a:rPr lang="el-GR" sz="1400" b="1" dirty="0" smtClean="0"/>
            <a:t>Γ. </a:t>
          </a:r>
          <a:r>
            <a:rPr lang="en-US" sz="1400" b="1" dirty="0" smtClean="0"/>
            <a:t>Other</a:t>
          </a:r>
          <a:endParaRPr lang="en-US" sz="1400" b="1" dirty="0"/>
        </a:p>
      </dgm:t>
    </dgm:pt>
    <dgm:pt modelId="{C2F74FAA-2EA8-4010-97BA-D8635B86953A}" type="parTrans" cxnId="{28D09FAC-937E-4D2F-AA1F-E2C85C1E63CA}">
      <dgm:prSet/>
      <dgm:spPr/>
      <dgm:t>
        <a:bodyPr/>
        <a:lstStyle/>
        <a:p>
          <a:endParaRPr lang="en-US" sz="1800"/>
        </a:p>
      </dgm:t>
    </dgm:pt>
    <dgm:pt modelId="{FC8551DB-97F9-4E84-AC2E-A36CCD82CD5B}" type="sibTrans" cxnId="{28D09FAC-937E-4D2F-AA1F-E2C85C1E63CA}">
      <dgm:prSet/>
      <dgm:spPr/>
      <dgm:t>
        <a:bodyPr/>
        <a:lstStyle/>
        <a:p>
          <a:endParaRPr lang="en-US" sz="1800"/>
        </a:p>
      </dgm:t>
    </dgm:pt>
    <dgm:pt modelId="{C89ACD28-77EE-40A9-B6D4-8FB47234E490}">
      <dgm:prSet custT="1"/>
      <dgm:spPr/>
      <dgm:t>
        <a:bodyPr/>
        <a:lstStyle/>
        <a:p>
          <a:pPr marL="57150" indent="0" defTabSz="355600" rtl="0">
            <a:lnSpc>
              <a:spcPct val="90000"/>
            </a:lnSpc>
            <a:spcBef>
              <a:spcPct val="0"/>
            </a:spcBef>
            <a:spcAft>
              <a:spcPct val="20000"/>
            </a:spcAft>
            <a:buNone/>
          </a:pPr>
          <a:r>
            <a:rPr lang="en-US" sz="1050" dirty="0" smtClean="0"/>
            <a:t>Ministries</a:t>
          </a:r>
          <a:r>
            <a:rPr lang="el-GR" sz="1050" dirty="0" smtClean="0"/>
            <a:t>: </a:t>
          </a:r>
          <a:r>
            <a:rPr lang="en-US" sz="1050" dirty="0" smtClean="0"/>
            <a:t>Minister, Dep. Minister </a:t>
          </a:r>
          <a:r>
            <a:rPr lang="el-GR" sz="1050" dirty="0" smtClean="0"/>
            <a:t>Υφυπουργός, </a:t>
          </a:r>
          <a:r>
            <a:rPr lang="en-US" sz="1050" dirty="0" smtClean="0"/>
            <a:t>GSTR, other Administration</a:t>
          </a:r>
          <a:r>
            <a:rPr lang="el-GR" sz="1050" dirty="0" smtClean="0"/>
            <a:t>, </a:t>
          </a:r>
          <a:r>
            <a:rPr lang="en-US" sz="1050" dirty="0" smtClean="0"/>
            <a:t>Press Secretary</a:t>
          </a:r>
          <a:r>
            <a:rPr lang="el-GR" sz="1050" dirty="0" smtClean="0"/>
            <a:t>, </a:t>
          </a:r>
          <a:r>
            <a:rPr lang="en-US" sz="1050" dirty="0" smtClean="0"/>
            <a:t>Hospital staff</a:t>
          </a:r>
          <a:endParaRPr lang="en-US" sz="1050" dirty="0"/>
        </a:p>
      </dgm:t>
    </dgm:pt>
    <dgm:pt modelId="{F214841D-0991-49D5-87C9-9B1F76779A71}" type="parTrans" cxnId="{7C141FC6-7755-469D-A6AD-88D0DF87E578}">
      <dgm:prSet/>
      <dgm:spPr/>
      <dgm:t>
        <a:bodyPr/>
        <a:lstStyle/>
        <a:p>
          <a:endParaRPr lang="en-US" sz="1800"/>
        </a:p>
      </dgm:t>
    </dgm:pt>
    <dgm:pt modelId="{D1BEF819-2376-49E1-B9B8-262BF8FB8727}" type="sibTrans" cxnId="{7C141FC6-7755-469D-A6AD-88D0DF87E578}">
      <dgm:prSet/>
      <dgm:spPr/>
      <dgm:t>
        <a:bodyPr/>
        <a:lstStyle/>
        <a:p>
          <a:endParaRPr lang="en-US" sz="1800"/>
        </a:p>
      </dgm:t>
    </dgm:pt>
    <dgm:pt modelId="{F9B6F021-701D-4436-BFE6-1495D844D057}">
      <dgm:prSet custT="1"/>
      <dgm:spPr/>
      <dgm:t>
        <a:bodyPr/>
        <a:lstStyle/>
        <a:p>
          <a:pPr rtl="0"/>
          <a:r>
            <a:rPr lang="el-GR" sz="1400" b="1" dirty="0" smtClean="0"/>
            <a:t>1Γ. </a:t>
          </a:r>
          <a:r>
            <a:rPr lang="en-US" sz="1400" b="1" dirty="0" smtClean="0"/>
            <a:t>Other Organizations</a:t>
          </a:r>
          <a:endParaRPr lang="en-US" sz="1400" dirty="0"/>
        </a:p>
      </dgm:t>
    </dgm:pt>
    <dgm:pt modelId="{496C26A3-23F6-4873-A299-39CD449A3661}" type="sibTrans" cxnId="{620E730E-6AB0-445E-B25D-40287D7EC7EF}">
      <dgm:prSet/>
      <dgm:spPr/>
      <dgm:t>
        <a:bodyPr/>
        <a:lstStyle/>
        <a:p>
          <a:endParaRPr lang="en-US" sz="1800"/>
        </a:p>
      </dgm:t>
    </dgm:pt>
    <dgm:pt modelId="{6351CCA4-77F4-4533-B2FD-7C636253E142}" type="parTrans" cxnId="{620E730E-6AB0-445E-B25D-40287D7EC7EF}">
      <dgm:prSet/>
      <dgm:spPr/>
      <dgm:t>
        <a:bodyPr/>
        <a:lstStyle/>
        <a:p>
          <a:endParaRPr lang="en-US" sz="1800"/>
        </a:p>
      </dgm:t>
    </dgm:pt>
    <dgm:pt modelId="{920320D4-11AC-4F45-B822-EEB3AA730A8E}">
      <dgm:prSet custT="1"/>
      <dgm:spPr/>
      <dgm:t>
        <a:bodyPr/>
        <a:lstStyle/>
        <a:p>
          <a:pPr rtl="0"/>
          <a:r>
            <a:rPr lang="el-GR" sz="1400" b="1" dirty="0" smtClean="0"/>
            <a:t>1Β. </a:t>
          </a:r>
          <a:r>
            <a:rPr lang="en-US" sz="1400" b="1" dirty="0" smtClean="0"/>
            <a:t>Research Centers</a:t>
          </a:r>
          <a:endParaRPr lang="en-US" sz="1400" dirty="0"/>
        </a:p>
      </dgm:t>
    </dgm:pt>
    <dgm:pt modelId="{CAA0EA88-2311-42BA-B3D1-AD7817D116D3}" type="sibTrans" cxnId="{5D87E2AF-FB9B-4ED4-9545-2CC951B694E4}">
      <dgm:prSet/>
      <dgm:spPr/>
      <dgm:t>
        <a:bodyPr/>
        <a:lstStyle/>
        <a:p>
          <a:endParaRPr lang="en-US" sz="1800"/>
        </a:p>
      </dgm:t>
    </dgm:pt>
    <dgm:pt modelId="{238B36B2-E7B8-49AE-AC29-8214E77A436A}" type="parTrans" cxnId="{5D87E2AF-FB9B-4ED4-9545-2CC951B694E4}">
      <dgm:prSet/>
      <dgm:spPr/>
      <dgm:t>
        <a:bodyPr/>
        <a:lstStyle/>
        <a:p>
          <a:endParaRPr lang="en-US" sz="1800"/>
        </a:p>
      </dgm:t>
    </dgm:pt>
    <dgm:pt modelId="{88A77EEA-83CA-421B-B031-D41BA6105E8F}">
      <dgm:prSet custT="1"/>
      <dgm:spPr/>
      <dgm:t>
        <a:bodyPr/>
        <a:lstStyle/>
        <a:p>
          <a:pPr rtl="0"/>
          <a:r>
            <a:rPr lang="en-US" sz="1100" b="0" dirty="0" smtClean="0"/>
            <a:t>Research Centers</a:t>
          </a:r>
          <a:endParaRPr lang="en-US" sz="1100" b="0" dirty="0"/>
        </a:p>
      </dgm:t>
    </dgm:pt>
    <dgm:pt modelId="{2462BE88-8895-4D72-91D3-7A0FE7968409}" type="sibTrans" cxnId="{45B8AC70-FE1D-4708-8CBA-FA724280D1F2}">
      <dgm:prSet/>
      <dgm:spPr/>
      <dgm:t>
        <a:bodyPr/>
        <a:lstStyle/>
        <a:p>
          <a:endParaRPr lang="en-US" sz="1800"/>
        </a:p>
      </dgm:t>
    </dgm:pt>
    <dgm:pt modelId="{7DD7732F-B9FF-47AD-90C1-674F815FF41B}" type="parTrans" cxnId="{45B8AC70-FE1D-4708-8CBA-FA724280D1F2}">
      <dgm:prSet/>
      <dgm:spPr/>
      <dgm:t>
        <a:bodyPr/>
        <a:lstStyle/>
        <a:p>
          <a:endParaRPr lang="en-US" sz="1800"/>
        </a:p>
      </dgm:t>
    </dgm:pt>
    <dgm:pt modelId="{150448B3-552D-43E9-A120-0B08295FD5A2}">
      <dgm:prSet custT="1"/>
      <dgm:spPr/>
      <dgm:t>
        <a:bodyPr/>
        <a:lstStyle/>
        <a:p>
          <a:pPr marL="114300" indent="0" defTabSz="355600" rtl="0">
            <a:lnSpc>
              <a:spcPct val="90000"/>
            </a:lnSpc>
            <a:spcBef>
              <a:spcPct val="0"/>
            </a:spcBef>
            <a:spcAft>
              <a:spcPct val="20000"/>
            </a:spcAft>
            <a:buNone/>
          </a:pPr>
          <a:r>
            <a:rPr lang="en-US" sz="1050" dirty="0" smtClean="0"/>
            <a:t>Board, Deans, Chancellor, Management, Administrators, Department Heads</a:t>
          </a:r>
          <a:endParaRPr lang="en-US" sz="1050" dirty="0"/>
        </a:p>
      </dgm:t>
    </dgm:pt>
    <dgm:pt modelId="{58460A34-7F56-4588-9962-4CEEDA94AB09}" type="parTrans" cxnId="{574D4936-E256-41DC-950D-F9122C53FF28}">
      <dgm:prSet/>
      <dgm:spPr/>
      <dgm:t>
        <a:bodyPr/>
        <a:lstStyle/>
        <a:p>
          <a:endParaRPr lang="el-GR" sz="1800"/>
        </a:p>
      </dgm:t>
    </dgm:pt>
    <dgm:pt modelId="{EE43E07E-256C-4EDB-A683-51280E1743A7}" type="sibTrans" cxnId="{574D4936-E256-41DC-950D-F9122C53FF28}">
      <dgm:prSet/>
      <dgm:spPr/>
      <dgm:t>
        <a:bodyPr/>
        <a:lstStyle/>
        <a:p>
          <a:endParaRPr lang="el-GR" sz="1800"/>
        </a:p>
      </dgm:t>
    </dgm:pt>
    <dgm:pt modelId="{BA835EBD-86DC-4B65-8A1D-1BBFDB1A7B58}">
      <dgm:prSet custT="1"/>
      <dgm:spPr/>
      <dgm:t>
        <a:bodyPr/>
        <a:lstStyle/>
        <a:p>
          <a:pPr marL="57150" indent="0" defTabSz="355600" rtl="0">
            <a:lnSpc>
              <a:spcPct val="90000"/>
            </a:lnSpc>
            <a:spcBef>
              <a:spcPct val="0"/>
            </a:spcBef>
            <a:spcAft>
              <a:spcPct val="20000"/>
            </a:spcAft>
            <a:buNone/>
          </a:pPr>
          <a:r>
            <a:rPr lang="en-US" sz="1400" b="1" dirty="0" smtClean="0"/>
            <a:t>2A.Universities</a:t>
          </a:r>
          <a:endParaRPr lang="en-US" sz="1400" b="1" dirty="0"/>
        </a:p>
      </dgm:t>
    </dgm:pt>
    <dgm:pt modelId="{4081F4E3-33F3-44C1-8745-481F37823EE5}" type="parTrans" cxnId="{277CC43C-5A75-41ED-B50E-4E0723B650A8}">
      <dgm:prSet/>
      <dgm:spPr/>
      <dgm:t>
        <a:bodyPr/>
        <a:lstStyle/>
        <a:p>
          <a:endParaRPr lang="el-GR" sz="1800"/>
        </a:p>
      </dgm:t>
    </dgm:pt>
    <dgm:pt modelId="{7B032821-E8B3-4143-B0BF-83941A4440F3}" type="sibTrans" cxnId="{277CC43C-5A75-41ED-B50E-4E0723B650A8}">
      <dgm:prSet/>
      <dgm:spPr/>
      <dgm:t>
        <a:bodyPr/>
        <a:lstStyle/>
        <a:p>
          <a:endParaRPr lang="el-GR" sz="1800"/>
        </a:p>
      </dgm:t>
    </dgm:pt>
    <dgm:pt modelId="{444ED828-01F1-4BD0-B193-74CF142D344D}">
      <dgm:prSet custT="1"/>
      <dgm:spPr/>
      <dgm:t>
        <a:bodyPr/>
        <a:lstStyle/>
        <a:p>
          <a:pPr marL="115888" marR="0" indent="0" defTabSz="914400" rtl="0" eaLnBrk="1" fontAlgn="auto" latinLnBrk="0" hangingPunct="1">
            <a:lnSpc>
              <a:spcPct val="100000"/>
            </a:lnSpc>
            <a:spcBef>
              <a:spcPts val="0"/>
            </a:spcBef>
            <a:spcAft>
              <a:spcPts val="0"/>
            </a:spcAft>
            <a:buClrTx/>
            <a:buSzTx/>
            <a:buFontTx/>
            <a:buNone/>
            <a:tabLst/>
            <a:defRPr/>
          </a:pPr>
          <a:r>
            <a:rPr lang="en-US" sz="1050" dirty="0" smtClean="0"/>
            <a:t>Students</a:t>
          </a:r>
          <a:r>
            <a:rPr lang="el-GR" sz="1050" dirty="0" smtClean="0"/>
            <a:t>: </a:t>
          </a:r>
          <a:r>
            <a:rPr lang="en-US" sz="1050" dirty="0" smtClean="0"/>
            <a:t>Undergraduate</a:t>
          </a:r>
          <a:r>
            <a:rPr lang="el-GR" sz="1050" dirty="0" smtClean="0"/>
            <a:t>,</a:t>
          </a:r>
          <a:r>
            <a:rPr lang="en-US" sz="1050" dirty="0" smtClean="0"/>
            <a:t> Post Graduate, </a:t>
          </a:r>
          <a:r>
            <a:rPr lang="en-US" sz="1050" dirty="0" err="1" smtClean="0"/>
            <a:t>Phd</a:t>
          </a:r>
          <a:r>
            <a:rPr lang="en-US" sz="1050" dirty="0" smtClean="0"/>
            <a:t> levels</a:t>
          </a:r>
          <a:endParaRPr lang="en-US" sz="1050" dirty="0"/>
        </a:p>
      </dgm:t>
    </dgm:pt>
    <dgm:pt modelId="{50E1EB11-E96B-4F25-802F-12697A9DEE52}" type="sibTrans" cxnId="{57D2C2AF-F2DF-415C-BD80-4509683AC99F}">
      <dgm:prSet/>
      <dgm:spPr/>
      <dgm:t>
        <a:bodyPr/>
        <a:lstStyle/>
        <a:p>
          <a:endParaRPr lang="en-US" sz="1800"/>
        </a:p>
      </dgm:t>
    </dgm:pt>
    <dgm:pt modelId="{E3EA4AB9-FE48-40BC-8176-FBFD3F17AA5D}" type="parTrans" cxnId="{57D2C2AF-F2DF-415C-BD80-4509683AC99F}">
      <dgm:prSet/>
      <dgm:spPr/>
      <dgm:t>
        <a:bodyPr/>
        <a:lstStyle/>
        <a:p>
          <a:endParaRPr lang="en-US" sz="1800"/>
        </a:p>
      </dgm:t>
    </dgm:pt>
    <dgm:pt modelId="{B4DE6911-571B-4B49-9432-07456D4942BB}">
      <dgm:prSet custT="1"/>
      <dgm:spPr/>
      <dgm:t>
        <a:bodyPr/>
        <a:lstStyle/>
        <a:p>
          <a:pPr marL="114300" indent="0" defTabSz="355600" rtl="0">
            <a:lnSpc>
              <a:spcPct val="90000"/>
            </a:lnSpc>
            <a:spcBef>
              <a:spcPct val="0"/>
            </a:spcBef>
            <a:spcAft>
              <a:spcPct val="20000"/>
            </a:spcAft>
            <a:buNone/>
          </a:pPr>
          <a:r>
            <a:rPr lang="en-US" sz="1050" dirty="0" smtClean="0"/>
            <a:t>IT Labs and their Teaching staff (e.g.</a:t>
          </a:r>
          <a:r>
            <a:rPr lang="el-GR" sz="1050" dirty="0" smtClean="0"/>
            <a:t>: </a:t>
          </a:r>
          <a:r>
            <a:rPr lang="en-US" sz="1050" dirty="0" smtClean="0"/>
            <a:t>Networks</a:t>
          </a:r>
          <a:r>
            <a:rPr lang="el-GR" sz="1050" dirty="0" smtClean="0"/>
            <a:t>/</a:t>
          </a:r>
          <a:r>
            <a:rPr lang="en-US" sz="1050" smtClean="0"/>
            <a:t>Telco/Programmers etc</a:t>
          </a:r>
          <a:r>
            <a:rPr lang="el-GR" sz="1050" smtClean="0"/>
            <a:t>.)</a:t>
          </a:r>
          <a:endParaRPr lang="en-US" sz="1050" dirty="0"/>
        </a:p>
      </dgm:t>
    </dgm:pt>
    <dgm:pt modelId="{79B40B14-4C47-4F57-93F6-614964C1A23C}" type="sibTrans" cxnId="{A8CDB453-1B48-4521-B885-619C1DDC1031}">
      <dgm:prSet/>
      <dgm:spPr/>
      <dgm:t>
        <a:bodyPr/>
        <a:lstStyle/>
        <a:p>
          <a:endParaRPr lang="en-US" sz="1800"/>
        </a:p>
      </dgm:t>
    </dgm:pt>
    <dgm:pt modelId="{B4BD0A6B-A3D8-47D9-BB12-3241DDEA7AB7}" type="parTrans" cxnId="{A8CDB453-1B48-4521-B885-619C1DDC1031}">
      <dgm:prSet/>
      <dgm:spPr/>
      <dgm:t>
        <a:bodyPr/>
        <a:lstStyle/>
        <a:p>
          <a:endParaRPr lang="en-US" sz="1800"/>
        </a:p>
      </dgm:t>
    </dgm:pt>
    <dgm:pt modelId="{D9874CD5-B9FA-41A7-8337-337080A115C0}">
      <dgm:prSet custT="1"/>
      <dgm:spPr/>
      <dgm:t>
        <a:bodyPr/>
        <a:lstStyle/>
        <a:p>
          <a:pPr marL="114300" indent="0" defTabSz="355600" rtl="0">
            <a:lnSpc>
              <a:spcPct val="90000"/>
            </a:lnSpc>
            <a:spcBef>
              <a:spcPct val="0"/>
            </a:spcBef>
            <a:spcAft>
              <a:spcPct val="20000"/>
            </a:spcAft>
            <a:buNone/>
          </a:pPr>
          <a:r>
            <a:rPr lang="en-US" sz="1050" dirty="0" smtClean="0"/>
            <a:t>Researchers </a:t>
          </a:r>
          <a:r>
            <a:rPr lang="en-US" sz="1050" smtClean="0"/>
            <a:t>all types/grades</a:t>
          </a:r>
          <a:endParaRPr lang="en-US" sz="1050" dirty="0"/>
        </a:p>
      </dgm:t>
    </dgm:pt>
    <dgm:pt modelId="{1243081F-6AE8-4F77-8C38-B6DEE2A746B2}" type="sibTrans" cxnId="{A0658A7C-564A-483C-BD42-409A5EA3A7C8}">
      <dgm:prSet/>
      <dgm:spPr/>
      <dgm:t>
        <a:bodyPr/>
        <a:lstStyle/>
        <a:p>
          <a:endParaRPr lang="en-US" sz="1800"/>
        </a:p>
      </dgm:t>
    </dgm:pt>
    <dgm:pt modelId="{1084FDA2-80B2-4768-AB09-4450762A4F40}" type="parTrans" cxnId="{A0658A7C-564A-483C-BD42-409A5EA3A7C8}">
      <dgm:prSet/>
      <dgm:spPr/>
      <dgm:t>
        <a:bodyPr/>
        <a:lstStyle/>
        <a:p>
          <a:endParaRPr lang="en-US" sz="1800"/>
        </a:p>
      </dgm:t>
    </dgm:pt>
    <dgm:pt modelId="{B0BE59C2-9224-402E-B774-566FABF00287}">
      <dgm:prSet custT="1"/>
      <dgm:spPr/>
      <dgm:t>
        <a:bodyPr/>
        <a:lstStyle/>
        <a:p>
          <a:pPr marL="114300" indent="0" defTabSz="355600" rtl="0">
            <a:lnSpc>
              <a:spcPct val="90000"/>
            </a:lnSpc>
            <a:spcBef>
              <a:spcPct val="0"/>
            </a:spcBef>
            <a:spcAft>
              <a:spcPct val="20000"/>
            </a:spcAft>
            <a:buNone/>
          </a:pPr>
          <a:r>
            <a:rPr lang="en-US" sz="1050" dirty="0" smtClean="0"/>
            <a:t>Academics</a:t>
          </a:r>
          <a:r>
            <a:rPr lang="el-GR" sz="1050" dirty="0" smtClean="0"/>
            <a:t>: </a:t>
          </a:r>
          <a:r>
            <a:rPr lang="en-US" sz="1050" dirty="0" smtClean="0"/>
            <a:t>Head of Department, Lecturers/Professors, Assistant Professors, Department, </a:t>
          </a:r>
          <a:r>
            <a:rPr lang="en-US" sz="1050" smtClean="0"/>
            <a:t>School Administration</a:t>
          </a:r>
          <a:r>
            <a:rPr lang="el-GR" sz="1050" smtClean="0"/>
            <a:t> </a:t>
          </a:r>
          <a:endParaRPr lang="en-US" sz="1050" dirty="0"/>
        </a:p>
      </dgm:t>
    </dgm:pt>
    <dgm:pt modelId="{68127D8F-C55D-4FE0-A6F6-633D9969E9F5}" type="sibTrans" cxnId="{CA825C98-73A0-42E1-B015-5EE50AE36C6E}">
      <dgm:prSet/>
      <dgm:spPr/>
      <dgm:t>
        <a:bodyPr/>
        <a:lstStyle/>
        <a:p>
          <a:endParaRPr lang="en-US" sz="1800"/>
        </a:p>
      </dgm:t>
    </dgm:pt>
    <dgm:pt modelId="{E8FB968E-9707-4B97-B9DD-945D7DF54C10}" type="parTrans" cxnId="{CA825C98-73A0-42E1-B015-5EE50AE36C6E}">
      <dgm:prSet/>
      <dgm:spPr/>
      <dgm:t>
        <a:bodyPr/>
        <a:lstStyle/>
        <a:p>
          <a:endParaRPr lang="en-US" sz="1800"/>
        </a:p>
      </dgm:t>
    </dgm:pt>
    <dgm:pt modelId="{5D9610E2-42E2-4E46-9857-C588CB180DAF}">
      <dgm:prSet custT="1"/>
      <dgm:spPr/>
      <dgm:t>
        <a:bodyPr/>
        <a:lstStyle/>
        <a:p>
          <a:pPr marL="57150" indent="0" defTabSz="355600" rtl="0">
            <a:lnSpc>
              <a:spcPct val="90000"/>
            </a:lnSpc>
            <a:spcBef>
              <a:spcPct val="0"/>
            </a:spcBef>
            <a:spcAft>
              <a:spcPct val="20000"/>
            </a:spcAft>
            <a:buNone/>
          </a:pPr>
          <a:r>
            <a:rPr lang="en-US" sz="1050" smtClean="0"/>
            <a:t>Partners</a:t>
          </a:r>
          <a:r>
            <a:rPr lang="el-GR" sz="1050" smtClean="0"/>
            <a:t> </a:t>
          </a:r>
          <a:r>
            <a:rPr lang="el-GR" sz="1050" dirty="0" smtClean="0"/>
            <a:t>(</a:t>
          </a:r>
          <a:r>
            <a:rPr lang="en-US" sz="1050" dirty="0" smtClean="0"/>
            <a:t>IBM</a:t>
          </a:r>
          <a:r>
            <a:rPr lang="el-GR" sz="1050" dirty="0" smtClean="0"/>
            <a:t>, </a:t>
          </a:r>
          <a:r>
            <a:rPr lang="en-US" sz="1050" dirty="0" smtClean="0"/>
            <a:t>Cisco</a:t>
          </a:r>
          <a:r>
            <a:rPr lang="el-GR" sz="1050" dirty="0" smtClean="0"/>
            <a:t>, </a:t>
          </a:r>
          <a:r>
            <a:rPr lang="en-US" sz="1050" dirty="0" smtClean="0"/>
            <a:t>Juniper</a:t>
          </a:r>
          <a:r>
            <a:rPr lang="el-GR" sz="1050" dirty="0" smtClean="0"/>
            <a:t>, </a:t>
          </a:r>
          <a:r>
            <a:rPr lang="en-US" sz="1050" dirty="0" smtClean="0"/>
            <a:t>Service Now</a:t>
          </a:r>
          <a:r>
            <a:rPr lang="el-GR" sz="1050" dirty="0" smtClean="0"/>
            <a:t>, </a:t>
          </a:r>
          <a:r>
            <a:rPr lang="en-US" sz="1050" dirty="0" err="1" smtClean="0"/>
            <a:t>Vidyo</a:t>
          </a:r>
          <a:r>
            <a:rPr lang="el-GR" sz="1050" dirty="0" smtClean="0"/>
            <a:t> κ.ά.)</a:t>
          </a:r>
          <a:endParaRPr lang="en-US" sz="1050" dirty="0"/>
        </a:p>
      </dgm:t>
    </dgm:pt>
    <dgm:pt modelId="{0965F241-10CA-4D10-9D51-FB2E1CE75ED7}" type="parTrans" cxnId="{3B928D0E-BB81-439F-9E42-585C42470098}">
      <dgm:prSet/>
      <dgm:spPr/>
      <dgm:t>
        <a:bodyPr/>
        <a:lstStyle/>
        <a:p>
          <a:endParaRPr lang="el-GR" sz="1800"/>
        </a:p>
      </dgm:t>
    </dgm:pt>
    <dgm:pt modelId="{EA2BBDAE-596E-4A86-B3B8-AA4AF93545F5}" type="sibTrans" cxnId="{3B928D0E-BB81-439F-9E42-585C42470098}">
      <dgm:prSet/>
      <dgm:spPr/>
      <dgm:t>
        <a:bodyPr/>
        <a:lstStyle/>
        <a:p>
          <a:endParaRPr lang="el-GR" sz="1800"/>
        </a:p>
      </dgm:t>
    </dgm:pt>
    <dgm:pt modelId="{2AC5E669-8820-4F60-A227-0208C483952A}">
      <dgm:prSet custT="1"/>
      <dgm:spPr/>
      <dgm:t>
        <a:bodyPr/>
        <a:lstStyle/>
        <a:p>
          <a:r>
            <a:rPr lang="en-US" sz="1100" dirty="0" smtClean="0"/>
            <a:t>Chamber of commerce/organizations</a:t>
          </a:r>
          <a:endParaRPr lang="en-US" sz="1100" dirty="0"/>
        </a:p>
      </dgm:t>
    </dgm:pt>
    <dgm:pt modelId="{094DA8F9-FC3A-48DD-9D01-D440A65966ED}" type="parTrans" cxnId="{3C7E9C7D-7229-4E2F-AB40-CA895A3E6132}">
      <dgm:prSet/>
      <dgm:spPr/>
      <dgm:t>
        <a:bodyPr/>
        <a:lstStyle/>
        <a:p>
          <a:endParaRPr lang="en-US" sz="1600"/>
        </a:p>
      </dgm:t>
    </dgm:pt>
    <dgm:pt modelId="{5D64CA8F-758B-4183-84EA-C9D7EC3EBD36}" type="sibTrans" cxnId="{3C7E9C7D-7229-4E2F-AB40-CA895A3E6132}">
      <dgm:prSet/>
      <dgm:spPr/>
      <dgm:t>
        <a:bodyPr/>
        <a:lstStyle/>
        <a:p>
          <a:endParaRPr lang="en-US" sz="1600"/>
        </a:p>
      </dgm:t>
    </dgm:pt>
    <dgm:pt modelId="{0BF8BC4E-B9E0-40FD-A4C2-AE25904DE367}">
      <dgm:prSet custT="1"/>
      <dgm:spPr/>
      <dgm:t>
        <a:bodyPr/>
        <a:lstStyle/>
        <a:p>
          <a:r>
            <a:rPr lang="en-US" sz="1100" dirty="0" smtClean="0"/>
            <a:t>Conference/Cultural centers, Museums, Private Colleges</a:t>
          </a:r>
          <a:endParaRPr lang="en-US" sz="1100" dirty="0"/>
        </a:p>
      </dgm:t>
    </dgm:pt>
    <dgm:pt modelId="{F502CA56-D3D6-409C-BD12-EDA50D857D6B}" type="parTrans" cxnId="{66E5A926-15C1-477F-B8F0-B68C3A343311}">
      <dgm:prSet/>
      <dgm:spPr/>
      <dgm:t>
        <a:bodyPr/>
        <a:lstStyle/>
        <a:p>
          <a:endParaRPr lang="en-US" sz="1600"/>
        </a:p>
      </dgm:t>
    </dgm:pt>
    <dgm:pt modelId="{EE0AD29B-7329-401A-B081-2C4C892FD529}" type="sibTrans" cxnId="{66E5A926-15C1-477F-B8F0-B68C3A343311}">
      <dgm:prSet/>
      <dgm:spPr/>
      <dgm:t>
        <a:bodyPr/>
        <a:lstStyle/>
        <a:p>
          <a:endParaRPr lang="en-US" sz="1600"/>
        </a:p>
      </dgm:t>
    </dgm:pt>
    <dgm:pt modelId="{5B961204-8D87-44BC-ADA6-5D18EF8812CB}">
      <dgm:prSet custT="1"/>
      <dgm:spPr/>
      <dgm:t>
        <a:bodyPr/>
        <a:lstStyle/>
        <a:p>
          <a:r>
            <a:rPr lang="en-US" sz="1100" dirty="0" smtClean="0"/>
            <a:t>ISP/content provider companies, for : </a:t>
          </a:r>
          <a:r>
            <a:rPr lang="el-GR" sz="1100" dirty="0" smtClean="0"/>
            <a:t>GRIX, ZΕΥΣ, HPC, </a:t>
          </a:r>
          <a:r>
            <a:rPr lang="en-US" sz="1100" dirty="0" smtClean="0"/>
            <a:t>DIAVLOS</a:t>
          </a:r>
          <a:endParaRPr lang="en-US" sz="1100" dirty="0"/>
        </a:p>
      </dgm:t>
    </dgm:pt>
    <dgm:pt modelId="{28B8AD49-6C15-4D5D-AFC1-DCC2DB3D9590}" type="parTrans" cxnId="{3C238CAE-9E4D-4223-9B7E-34FD53C40B95}">
      <dgm:prSet/>
      <dgm:spPr/>
      <dgm:t>
        <a:bodyPr/>
        <a:lstStyle/>
        <a:p>
          <a:endParaRPr lang="en-US" sz="1600"/>
        </a:p>
      </dgm:t>
    </dgm:pt>
    <dgm:pt modelId="{B298E705-DCE6-404B-BEA7-087A55B56473}" type="sibTrans" cxnId="{3C238CAE-9E4D-4223-9B7E-34FD53C40B95}">
      <dgm:prSet/>
      <dgm:spPr/>
      <dgm:t>
        <a:bodyPr/>
        <a:lstStyle/>
        <a:p>
          <a:endParaRPr lang="en-US" sz="1600"/>
        </a:p>
      </dgm:t>
    </dgm:pt>
    <dgm:pt modelId="{B991FA27-B700-43AB-875D-85A897B80E76}">
      <dgm:prSet custT="1"/>
      <dgm:spPr/>
      <dgm:t>
        <a:bodyPr/>
        <a:lstStyle/>
        <a:p>
          <a:pPr marL="115888" marR="0" indent="0" defTabSz="914400" rtl="0" eaLnBrk="1" fontAlgn="auto" latinLnBrk="0" hangingPunct="1">
            <a:lnSpc>
              <a:spcPct val="100000"/>
            </a:lnSpc>
            <a:spcBef>
              <a:spcPts val="0"/>
            </a:spcBef>
            <a:spcAft>
              <a:spcPts val="0"/>
            </a:spcAft>
            <a:buClrTx/>
            <a:buSzTx/>
            <a:buFontTx/>
            <a:buNone/>
            <a:tabLst/>
            <a:defRPr/>
          </a:pPr>
          <a:r>
            <a:rPr lang="en-US" sz="1050" dirty="0" smtClean="0"/>
            <a:t>For Post Grad Schools: Board, Deans, Management, Administrators, Department Heads</a:t>
          </a:r>
          <a:r>
            <a:rPr lang="el-GR" sz="1050" smtClean="0"/>
            <a:t> </a:t>
          </a:r>
          <a:r>
            <a:rPr lang="en-US" sz="1050" smtClean="0"/>
            <a:t>	</a:t>
          </a:r>
          <a:endParaRPr lang="en-US" sz="1050" dirty="0"/>
        </a:p>
      </dgm:t>
    </dgm:pt>
    <dgm:pt modelId="{03E0FD03-3E67-44AC-A070-95788F7F8CA9}" type="parTrans" cxnId="{2D71AE19-7311-460D-8366-99FDC900A76B}">
      <dgm:prSet/>
      <dgm:spPr/>
      <dgm:t>
        <a:bodyPr/>
        <a:lstStyle/>
        <a:p>
          <a:endParaRPr lang="en-US"/>
        </a:p>
      </dgm:t>
    </dgm:pt>
    <dgm:pt modelId="{6E27E910-FDAB-4820-B2DC-61982154CE8F}" type="sibTrans" cxnId="{2D71AE19-7311-460D-8366-99FDC900A76B}">
      <dgm:prSet/>
      <dgm:spPr/>
      <dgm:t>
        <a:bodyPr/>
        <a:lstStyle/>
        <a:p>
          <a:endParaRPr lang="en-US"/>
        </a:p>
      </dgm:t>
    </dgm:pt>
    <dgm:pt modelId="{E61EF3BE-6E3F-4145-870F-3DA7AB6A451B}">
      <dgm:prSet custT="1"/>
      <dgm:spPr/>
      <dgm:t>
        <a:bodyPr/>
        <a:lstStyle/>
        <a:p>
          <a:pPr marL="114300" indent="0" defTabSz="355600" rtl="0">
            <a:lnSpc>
              <a:spcPct val="90000"/>
            </a:lnSpc>
            <a:spcBef>
              <a:spcPct val="0"/>
            </a:spcBef>
            <a:spcAft>
              <a:spcPct val="20000"/>
            </a:spcAft>
            <a:buNone/>
          </a:pPr>
          <a:r>
            <a:rPr lang="en-US" sz="1050" dirty="0" smtClean="0"/>
            <a:t>NOC per Institution, and NOC Manager</a:t>
          </a:r>
          <a:endParaRPr lang="en-US" sz="1050" dirty="0"/>
        </a:p>
      </dgm:t>
    </dgm:pt>
    <dgm:pt modelId="{3E83F341-67C6-494D-AA67-ECD111F0350A}" type="parTrans" cxnId="{07D24A38-49AE-4337-B5A2-74F5854AB513}">
      <dgm:prSet/>
      <dgm:spPr/>
      <dgm:t>
        <a:bodyPr/>
        <a:lstStyle/>
        <a:p>
          <a:endParaRPr lang="en-US"/>
        </a:p>
      </dgm:t>
    </dgm:pt>
    <dgm:pt modelId="{DF01B425-B93D-45D7-A9D2-E8E941F3B6B0}" type="sibTrans" cxnId="{07D24A38-49AE-4337-B5A2-74F5854AB513}">
      <dgm:prSet/>
      <dgm:spPr/>
      <dgm:t>
        <a:bodyPr/>
        <a:lstStyle/>
        <a:p>
          <a:endParaRPr lang="en-US"/>
        </a:p>
      </dgm:t>
    </dgm:pt>
    <dgm:pt modelId="{5FA60B82-2B79-485F-9141-8FF125D1C21D}">
      <dgm:prSet custT="1"/>
      <dgm:spPr/>
      <dgm:t>
        <a:bodyPr/>
        <a:lstStyle/>
        <a:p>
          <a:pPr marL="57150" indent="0" defTabSz="355600" rtl="0">
            <a:lnSpc>
              <a:spcPct val="90000"/>
            </a:lnSpc>
            <a:spcBef>
              <a:spcPct val="0"/>
            </a:spcBef>
            <a:spcAft>
              <a:spcPct val="20000"/>
            </a:spcAft>
            <a:buNone/>
          </a:pPr>
          <a:r>
            <a:rPr lang="en-US" sz="1050" dirty="0" smtClean="0"/>
            <a:t>Researchers – categories </a:t>
          </a:r>
          <a:r>
            <a:rPr lang="el-GR" sz="1050" dirty="0" smtClean="0"/>
            <a:t>(</a:t>
          </a:r>
          <a:r>
            <a:rPr lang="en-US" sz="1050" dirty="0" smtClean="0"/>
            <a:t>ABC</a:t>
          </a:r>
          <a:r>
            <a:rPr lang="el-GR" sz="1050" dirty="0" smtClean="0"/>
            <a:t>), </a:t>
          </a:r>
          <a:r>
            <a:rPr lang="en-US" sz="1050" dirty="0" smtClean="0"/>
            <a:t>Management, PR/Marketing Departments, Administrators, Department Managers</a:t>
          </a:r>
          <a:endParaRPr lang="en-US" sz="1050" dirty="0"/>
        </a:p>
      </dgm:t>
    </dgm:pt>
    <dgm:pt modelId="{709BD85D-0452-4A6B-B66E-04C4AA6F7B0B}" type="parTrans" cxnId="{24CE876A-C603-49D7-AB7F-CEDED170B94E}">
      <dgm:prSet/>
      <dgm:spPr/>
      <dgm:t>
        <a:bodyPr/>
        <a:lstStyle/>
        <a:p>
          <a:endParaRPr lang="en-US"/>
        </a:p>
      </dgm:t>
    </dgm:pt>
    <dgm:pt modelId="{90805098-96B4-4EF9-AEA5-4EB03656CC18}" type="sibTrans" cxnId="{24CE876A-C603-49D7-AB7F-CEDED170B94E}">
      <dgm:prSet/>
      <dgm:spPr/>
      <dgm:t>
        <a:bodyPr/>
        <a:lstStyle/>
        <a:p>
          <a:endParaRPr lang="en-US"/>
        </a:p>
      </dgm:t>
    </dgm:pt>
    <dgm:pt modelId="{D7797B99-9C0B-4FCC-B86D-F726174B929B}">
      <dgm:prSet custT="1"/>
      <dgm:spPr/>
      <dgm:t>
        <a:bodyPr/>
        <a:lstStyle/>
        <a:p>
          <a:pPr marL="57150" indent="0" defTabSz="355600" rtl="0">
            <a:lnSpc>
              <a:spcPct val="90000"/>
            </a:lnSpc>
            <a:spcBef>
              <a:spcPct val="0"/>
            </a:spcBef>
            <a:spcAft>
              <a:spcPct val="20000"/>
            </a:spcAft>
            <a:buNone/>
          </a:pPr>
          <a:r>
            <a:rPr lang="en-US" sz="1050" dirty="0" smtClean="0"/>
            <a:t>Press/Media Reporters/Magazines/Newspapers</a:t>
          </a:r>
          <a:endParaRPr lang="en-US" sz="1050" dirty="0"/>
        </a:p>
      </dgm:t>
    </dgm:pt>
    <dgm:pt modelId="{8479888F-151E-48AE-9A47-5DC0D9103444}" type="parTrans" cxnId="{BFD575C9-B0B3-4FC9-B7DA-220926ABF473}">
      <dgm:prSet/>
      <dgm:spPr/>
      <dgm:t>
        <a:bodyPr/>
        <a:lstStyle/>
        <a:p>
          <a:endParaRPr lang="en-US"/>
        </a:p>
      </dgm:t>
    </dgm:pt>
    <dgm:pt modelId="{B61384C0-FA49-4E15-AEE0-86623B0A0A97}" type="sibTrans" cxnId="{BFD575C9-B0B3-4FC9-B7DA-220926ABF473}">
      <dgm:prSet/>
      <dgm:spPr/>
      <dgm:t>
        <a:bodyPr/>
        <a:lstStyle/>
        <a:p>
          <a:endParaRPr lang="en-US"/>
        </a:p>
      </dgm:t>
    </dgm:pt>
    <dgm:pt modelId="{FAEAA77D-6B65-4160-B5F1-CD3C0B65255C}">
      <dgm:prSet custT="1"/>
      <dgm:spPr/>
      <dgm:t>
        <a:bodyPr/>
        <a:lstStyle/>
        <a:p>
          <a:pPr marL="57150" indent="0" defTabSz="355600" rtl="0">
            <a:lnSpc>
              <a:spcPct val="90000"/>
            </a:lnSpc>
            <a:spcBef>
              <a:spcPct val="0"/>
            </a:spcBef>
            <a:spcAft>
              <a:spcPct val="20000"/>
            </a:spcAft>
            <a:buNone/>
          </a:pPr>
          <a:r>
            <a:rPr lang="en-US" sz="1050" b="1" dirty="0" smtClean="0"/>
            <a:t>Other roles within other organizations</a:t>
          </a:r>
          <a:r>
            <a:rPr lang="el-GR" sz="1050" dirty="0" smtClean="0"/>
            <a:t>: </a:t>
          </a:r>
          <a:r>
            <a:rPr lang="en-US" sz="1050" smtClean="0"/>
            <a:t>GM, CEOs</a:t>
          </a:r>
          <a:r>
            <a:rPr lang="el-GR" sz="1050" smtClean="0"/>
            <a:t>, </a:t>
          </a:r>
          <a:r>
            <a:rPr lang="en-US" sz="1050" dirty="0" smtClean="0"/>
            <a:t>Account Managers, Marketing</a:t>
          </a:r>
          <a:r>
            <a:rPr lang="el-GR" sz="1050" dirty="0" smtClean="0"/>
            <a:t>, </a:t>
          </a:r>
          <a:r>
            <a:rPr lang="en-US" sz="1050" smtClean="0"/>
            <a:t>Procurement</a:t>
          </a:r>
          <a:r>
            <a:rPr lang="el-GR" sz="1050" smtClean="0"/>
            <a:t> </a:t>
          </a:r>
          <a:endParaRPr lang="en-US" sz="1050" dirty="0"/>
        </a:p>
      </dgm:t>
    </dgm:pt>
    <dgm:pt modelId="{49EB6DBB-1260-4DD9-8100-3D0C362AA53A}" type="parTrans" cxnId="{7F56D8CB-BA10-4937-8402-4C03CD328ADF}">
      <dgm:prSet/>
      <dgm:spPr/>
      <dgm:t>
        <a:bodyPr/>
        <a:lstStyle/>
        <a:p>
          <a:endParaRPr lang="en-US"/>
        </a:p>
      </dgm:t>
    </dgm:pt>
    <dgm:pt modelId="{2E099B11-286B-4188-8EE1-F1E3275027C4}" type="sibTrans" cxnId="{7F56D8CB-BA10-4937-8402-4C03CD328ADF}">
      <dgm:prSet/>
      <dgm:spPr/>
      <dgm:t>
        <a:bodyPr/>
        <a:lstStyle/>
        <a:p>
          <a:endParaRPr lang="en-US"/>
        </a:p>
      </dgm:t>
    </dgm:pt>
    <dgm:pt modelId="{28914FD3-5744-4ACB-B70F-1BC3B54F2E36}">
      <dgm:prSet custT="1"/>
      <dgm:spPr/>
      <dgm:t>
        <a:bodyPr/>
        <a:lstStyle/>
        <a:p>
          <a:pPr marL="57150" indent="0" defTabSz="355600" rtl="0">
            <a:lnSpc>
              <a:spcPct val="90000"/>
            </a:lnSpc>
            <a:spcBef>
              <a:spcPct val="0"/>
            </a:spcBef>
            <a:spcAft>
              <a:spcPct val="20000"/>
            </a:spcAft>
            <a:buNone/>
          </a:pPr>
          <a:r>
            <a:rPr lang="en-US" sz="1400" b="1" dirty="0" smtClean="0"/>
            <a:t>2B. Research Centers</a:t>
          </a:r>
          <a:endParaRPr lang="en-US" sz="1400" b="1" dirty="0"/>
        </a:p>
      </dgm:t>
    </dgm:pt>
    <dgm:pt modelId="{75473128-F65A-4538-A1EC-714AE4698CB9}" type="sibTrans" cxnId="{BCD4C908-6E37-43DF-9A58-5AD32C3D8B8E}">
      <dgm:prSet/>
      <dgm:spPr/>
      <dgm:t>
        <a:bodyPr/>
        <a:lstStyle/>
        <a:p>
          <a:endParaRPr lang="en-US" sz="1800"/>
        </a:p>
      </dgm:t>
    </dgm:pt>
    <dgm:pt modelId="{438BA98F-620D-4BEA-9E28-3D8AABE65D85}" type="parTrans" cxnId="{BCD4C908-6E37-43DF-9A58-5AD32C3D8B8E}">
      <dgm:prSet/>
      <dgm:spPr/>
      <dgm:t>
        <a:bodyPr/>
        <a:lstStyle/>
        <a:p>
          <a:endParaRPr lang="en-US" sz="1800"/>
        </a:p>
      </dgm:t>
    </dgm:pt>
    <dgm:pt modelId="{933D7058-78E6-4B87-AEFB-7F8E066BDF09}" type="pres">
      <dgm:prSet presAssocID="{3A314591-BCE8-40F1-8872-78FED5C55E99}" presName="linear" presStyleCnt="0">
        <dgm:presLayoutVars>
          <dgm:dir/>
          <dgm:animLvl val="lvl"/>
          <dgm:resizeHandles val="exact"/>
        </dgm:presLayoutVars>
      </dgm:prSet>
      <dgm:spPr/>
      <dgm:t>
        <a:bodyPr/>
        <a:lstStyle/>
        <a:p>
          <a:endParaRPr lang="en-US"/>
        </a:p>
      </dgm:t>
    </dgm:pt>
    <dgm:pt modelId="{4BE7212E-C64B-4A5B-90FB-F252D5FAC7AC}" type="pres">
      <dgm:prSet presAssocID="{FDCB7DB8-3F27-486F-8393-4C8AF957679B}" presName="parentLin" presStyleCnt="0"/>
      <dgm:spPr/>
    </dgm:pt>
    <dgm:pt modelId="{602EEB4B-FEB9-4995-85EC-8D621E0CD3E9}" type="pres">
      <dgm:prSet presAssocID="{FDCB7DB8-3F27-486F-8393-4C8AF957679B}" presName="parentLeftMargin" presStyleLbl="node1" presStyleIdx="0" presStyleCnt="2"/>
      <dgm:spPr/>
      <dgm:t>
        <a:bodyPr/>
        <a:lstStyle/>
        <a:p>
          <a:endParaRPr lang="en-US"/>
        </a:p>
      </dgm:t>
    </dgm:pt>
    <dgm:pt modelId="{3CEB12BB-BEDC-42FE-866B-1DD39B17AB03}" type="pres">
      <dgm:prSet presAssocID="{FDCB7DB8-3F27-486F-8393-4C8AF957679B}" presName="parentText" presStyleLbl="node1" presStyleIdx="0" presStyleCnt="2">
        <dgm:presLayoutVars>
          <dgm:chMax val="0"/>
          <dgm:bulletEnabled val="1"/>
        </dgm:presLayoutVars>
      </dgm:prSet>
      <dgm:spPr/>
      <dgm:t>
        <a:bodyPr/>
        <a:lstStyle/>
        <a:p>
          <a:endParaRPr lang="en-US"/>
        </a:p>
      </dgm:t>
    </dgm:pt>
    <dgm:pt modelId="{D589A987-BCC1-4D54-B80A-697EB5D26B2A}" type="pres">
      <dgm:prSet presAssocID="{FDCB7DB8-3F27-486F-8393-4C8AF957679B}" presName="negativeSpace" presStyleCnt="0"/>
      <dgm:spPr/>
    </dgm:pt>
    <dgm:pt modelId="{E9B12A86-5F72-48F3-805C-A654F4D4BEF9}" type="pres">
      <dgm:prSet presAssocID="{FDCB7DB8-3F27-486F-8393-4C8AF957679B}" presName="childText" presStyleLbl="conFgAcc1" presStyleIdx="0" presStyleCnt="2">
        <dgm:presLayoutVars>
          <dgm:bulletEnabled val="1"/>
        </dgm:presLayoutVars>
      </dgm:prSet>
      <dgm:spPr/>
      <dgm:t>
        <a:bodyPr/>
        <a:lstStyle/>
        <a:p>
          <a:endParaRPr lang="en-US"/>
        </a:p>
      </dgm:t>
    </dgm:pt>
    <dgm:pt modelId="{7ECB0F21-A8FC-4F88-90FB-801BE3393C68}" type="pres">
      <dgm:prSet presAssocID="{9CEE5801-854B-431A-897C-5E218E94382E}" presName="spaceBetweenRectangles" presStyleCnt="0"/>
      <dgm:spPr/>
    </dgm:pt>
    <dgm:pt modelId="{A736CA9F-C9F8-494D-A59D-85410334A590}" type="pres">
      <dgm:prSet presAssocID="{463ECBF4-4854-4858-A10B-D9610F50C984}" presName="parentLin" presStyleCnt="0"/>
      <dgm:spPr/>
    </dgm:pt>
    <dgm:pt modelId="{B49B164B-5B9F-4828-8B06-173ADA078831}" type="pres">
      <dgm:prSet presAssocID="{463ECBF4-4854-4858-A10B-D9610F50C984}" presName="parentLeftMargin" presStyleLbl="node1" presStyleIdx="0" presStyleCnt="2"/>
      <dgm:spPr/>
      <dgm:t>
        <a:bodyPr/>
        <a:lstStyle/>
        <a:p>
          <a:endParaRPr lang="en-US"/>
        </a:p>
      </dgm:t>
    </dgm:pt>
    <dgm:pt modelId="{6FC28731-95AE-49B7-A621-A23D1E713138}" type="pres">
      <dgm:prSet presAssocID="{463ECBF4-4854-4858-A10B-D9610F50C984}" presName="parentText" presStyleLbl="node1" presStyleIdx="1" presStyleCnt="2" custLinFactNeighborX="-11730" custLinFactNeighborY="-46419">
        <dgm:presLayoutVars>
          <dgm:chMax val="0"/>
          <dgm:bulletEnabled val="1"/>
        </dgm:presLayoutVars>
      </dgm:prSet>
      <dgm:spPr/>
      <dgm:t>
        <a:bodyPr/>
        <a:lstStyle/>
        <a:p>
          <a:endParaRPr lang="en-US"/>
        </a:p>
      </dgm:t>
    </dgm:pt>
    <dgm:pt modelId="{34DA2240-FAA1-4253-A3C7-025CC59FC3E7}" type="pres">
      <dgm:prSet presAssocID="{463ECBF4-4854-4858-A10B-D9610F50C984}" presName="negativeSpace" presStyleCnt="0"/>
      <dgm:spPr/>
    </dgm:pt>
    <dgm:pt modelId="{07CC96FA-9381-4D2D-B2A2-7A249405FFCA}" type="pres">
      <dgm:prSet presAssocID="{463ECBF4-4854-4858-A10B-D9610F50C984}" presName="childText" presStyleLbl="conFgAcc1" presStyleIdx="1" presStyleCnt="2" custLinFactY="-2083" custLinFactNeighborX="275" custLinFactNeighborY="-100000">
        <dgm:presLayoutVars>
          <dgm:bulletEnabled val="1"/>
        </dgm:presLayoutVars>
      </dgm:prSet>
      <dgm:spPr/>
      <dgm:t>
        <a:bodyPr/>
        <a:lstStyle/>
        <a:p>
          <a:endParaRPr lang="en-US"/>
        </a:p>
      </dgm:t>
    </dgm:pt>
  </dgm:ptLst>
  <dgm:cxnLst>
    <dgm:cxn modelId="{5D87E2AF-FB9B-4ED4-9545-2CC951B694E4}" srcId="{FDCB7DB8-3F27-486F-8393-4C8AF957679B}" destId="{920320D4-11AC-4F45-B822-EEB3AA730A8E}" srcOrd="1" destOrd="0" parTransId="{238B36B2-E7B8-49AE-AC29-8214E77A436A}" sibTransId="{CAA0EA88-2311-42BA-B3D1-AD7817D116D3}"/>
    <dgm:cxn modelId="{44F664FB-D2D8-4AC7-A7E8-7F8416280DF6}" type="presOf" srcId="{02DE05A4-150E-4761-BFB8-6C7FDACF5380}" destId="{E9B12A86-5F72-48F3-805C-A654F4D4BEF9}" srcOrd="0" destOrd="0" presId="urn:microsoft.com/office/officeart/2005/8/layout/list1"/>
    <dgm:cxn modelId="{5AD8E3CF-08B9-4A0D-89DB-3BE096DC7A3E}" type="presOf" srcId="{3A314591-BCE8-40F1-8872-78FED5C55E99}" destId="{933D7058-78E6-4B87-AEFB-7F8E066BDF09}" srcOrd="0" destOrd="0" presId="urn:microsoft.com/office/officeart/2005/8/layout/list1"/>
    <dgm:cxn modelId="{7F56D8CB-BA10-4937-8402-4C03CD328ADF}" srcId="{463ECBF4-4854-4858-A10B-D9610F50C984}" destId="{FAEAA77D-6B65-4160-B5F1-CD3C0B65255C}" srcOrd="13" destOrd="0" parTransId="{49EB6DBB-1260-4DD9-8100-3D0C362AA53A}" sibTransId="{2E099B11-286B-4188-8EE1-F1E3275027C4}"/>
    <dgm:cxn modelId="{51E7B0B4-6ED5-4761-86A6-09739E6E9053}" type="presOf" srcId="{28914FD3-5744-4ACB-B70F-1BC3B54F2E36}" destId="{07CC96FA-9381-4D2D-B2A2-7A249405FFCA}" srcOrd="0" destOrd="8" presId="urn:microsoft.com/office/officeart/2005/8/layout/list1"/>
    <dgm:cxn modelId="{A8CDB453-1B48-4521-B885-619C1DDC1031}" srcId="{463ECBF4-4854-4858-A10B-D9610F50C984}" destId="{B4DE6911-571B-4B49-9432-07456D4942BB}" srcOrd="5" destOrd="0" parTransId="{B4BD0A6B-A3D8-47D9-BB12-3241DDEA7AB7}" sibTransId="{79B40B14-4C47-4F57-93F6-614964C1A23C}"/>
    <dgm:cxn modelId="{A27AD265-2308-4010-84CA-FC29E6FD1D8A}" type="presOf" srcId="{FDCB7DB8-3F27-486F-8393-4C8AF957679B}" destId="{602EEB4B-FEB9-4995-85EC-8D621E0CD3E9}" srcOrd="0" destOrd="0" presId="urn:microsoft.com/office/officeart/2005/8/layout/list1"/>
    <dgm:cxn modelId="{F7C2D598-83A2-4867-837E-28F066BDFF05}" type="presOf" srcId="{E61EF3BE-6E3F-4145-870F-3DA7AB6A451B}" destId="{07CC96FA-9381-4D2D-B2A2-7A249405FFCA}" srcOrd="0" destOrd="3" presId="urn:microsoft.com/office/officeart/2005/8/layout/list1"/>
    <dgm:cxn modelId="{28D09FAC-937E-4D2F-AA1F-E2C85C1E63CA}" srcId="{463ECBF4-4854-4858-A10B-D9610F50C984}" destId="{D337B632-EEEF-4F43-9219-67410A542E05}" srcOrd="9" destOrd="0" parTransId="{C2F74FAA-2EA8-4010-97BA-D8635B86953A}" sibTransId="{FC8551DB-97F9-4E84-AC2E-A36CCD82CD5B}"/>
    <dgm:cxn modelId="{07D24A38-49AE-4337-B5A2-74F5854AB513}" srcId="{463ECBF4-4854-4858-A10B-D9610F50C984}" destId="{E61EF3BE-6E3F-4145-870F-3DA7AB6A451B}" srcOrd="3" destOrd="0" parTransId="{3E83F341-67C6-494D-AA67-ECD111F0350A}" sibTransId="{DF01B425-B93D-45D7-A9D2-E8E941F3B6B0}"/>
    <dgm:cxn modelId="{12F50244-C91F-4262-9079-09FCBDF9115C}" srcId="{FDCB7DB8-3F27-486F-8393-4C8AF957679B}" destId="{02DE05A4-150E-4761-BFB8-6C7FDACF5380}" srcOrd="0" destOrd="0" parTransId="{A613A604-35AC-4101-BC98-AE85A931DF87}" sibTransId="{33BDD7FA-26AE-46EA-835A-40BED820EC46}"/>
    <dgm:cxn modelId="{508A988E-1BD3-41BA-89D5-B4507AF14D5A}" type="presOf" srcId="{B0BE59C2-9224-402E-B774-566FABF00287}" destId="{07CC96FA-9381-4D2D-B2A2-7A249405FFCA}" srcOrd="0" destOrd="2" presId="urn:microsoft.com/office/officeart/2005/8/layout/list1"/>
    <dgm:cxn modelId="{2D71AE19-7311-460D-8366-99FDC900A76B}" srcId="{463ECBF4-4854-4858-A10B-D9610F50C984}" destId="{B991FA27-B700-43AB-875D-85A897B80E76}" srcOrd="7" destOrd="0" parTransId="{03E0FD03-3E67-44AC-A070-95788F7F8CA9}" sibTransId="{6E27E910-FDAB-4820-B2DC-61982154CE8F}"/>
    <dgm:cxn modelId="{19AA0105-78E3-4A8A-A9DE-FB5079E3A329}" type="presOf" srcId="{444ED828-01F1-4BD0-B193-74CF142D344D}" destId="{07CC96FA-9381-4D2D-B2A2-7A249405FFCA}" srcOrd="0" destOrd="6" presId="urn:microsoft.com/office/officeart/2005/8/layout/list1"/>
    <dgm:cxn modelId="{A0658A7C-564A-483C-BD42-409A5EA3A7C8}" srcId="{463ECBF4-4854-4858-A10B-D9610F50C984}" destId="{D9874CD5-B9FA-41A7-8337-337080A115C0}" srcOrd="4" destOrd="0" parTransId="{1084FDA2-80B2-4768-AB09-4450762A4F40}" sibTransId="{1243081F-6AE8-4F77-8C38-B6DEE2A746B2}"/>
    <dgm:cxn modelId="{574D4936-E256-41DC-950D-F9122C53FF28}" srcId="{463ECBF4-4854-4858-A10B-D9610F50C984}" destId="{150448B3-552D-43E9-A120-0B08295FD5A2}" srcOrd="1" destOrd="0" parTransId="{58460A34-7F56-4588-9962-4CEEDA94AB09}" sibTransId="{EE43E07E-256C-4EDB-A683-51280E1743A7}"/>
    <dgm:cxn modelId="{AEAF0E5C-A592-4D0E-88A3-C4FABBCC4313}" type="presOf" srcId="{5B961204-8D87-44BC-ADA6-5D18EF8812CB}" destId="{E9B12A86-5F72-48F3-805C-A654F4D4BEF9}" srcOrd="0" destOrd="7" presId="urn:microsoft.com/office/officeart/2005/8/layout/list1"/>
    <dgm:cxn modelId="{E004B5B4-2A67-48B0-ADBC-DD0C27308566}" type="presOf" srcId="{2C058AFF-36BF-4F72-872F-40634985C11F}" destId="{E9B12A86-5F72-48F3-805C-A654F4D4BEF9}" srcOrd="0" destOrd="4" presId="urn:microsoft.com/office/officeart/2005/8/layout/list1"/>
    <dgm:cxn modelId="{24CE876A-C603-49D7-AB7F-CEDED170B94E}" srcId="{28914FD3-5744-4ACB-B70F-1BC3B54F2E36}" destId="{5FA60B82-2B79-485F-9141-8FF125D1C21D}" srcOrd="0" destOrd="0" parTransId="{709BD85D-0452-4A6B-B66E-04C4AA6F7B0B}" sibTransId="{90805098-96B4-4EF9-AEA5-4EB03656CC18}"/>
    <dgm:cxn modelId="{CA825C98-73A0-42E1-B015-5EE50AE36C6E}" srcId="{463ECBF4-4854-4858-A10B-D9610F50C984}" destId="{B0BE59C2-9224-402E-B774-566FABF00287}" srcOrd="2" destOrd="0" parTransId="{E8FB968E-9707-4B97-B9DD-945D7DF54C10}" sibTransId="{68127D8F-C55D-4FE0-A6F6-633D9969E9F5}"/>
    <dgm:cxn modelId="{BCD4C908-6E37-43DF-9A58-5AD32C3D8B8E}" srcId="{463ECBF4-4854-4858-A10B-D9610F50C984}" destId="{28914FD3-5744-4ACB-B70F-1BC3B54F2E36}" srcOrd="8" destOrd="0" parTransId="{438BA98F-620D-4BEA-9E28-3D8AABE65D85}" sibTransId="{75473128-F65A-4538-A1EC-714AE4698CB9}"/>
    <dgm:cxn modelId="{4C2260C2-D200-454A-A45C-6E2559CC5376}" type="presOf" srcId="{B991FA27-B700-43AB-875D-85A897B80E76}" destId="{07CC96FA-9381-4D2D-B2A2-7A249405FFCA}" srcOrd="0" destOrd="7" presId="urn:microsoft.com/office/officeart/2005/8/layout/list1"/>
    <dgm:cxn modelId="{C4C43615-A13F-4207-A63C-F448E8D186D3}" type="presOf" srcId="{FDCB7DB8-3F27-486F-8393-4C8AF957679B}" destId="{3CEB12BB-BEDC-42FE-866B-1DD39B17AB03}" srcOrd="1" destOrd="0" presId="urn:microsoft.com/office/officeart/2005/8/layout/list1"/>
    <dgm:cxn modelId="{5AA1F9A1-0B2F-43F2-B699-82BD7F30979F}" srcId="{3A314591-BCE8-40F1-8872-78FED5C55E99}" destId="{FDCB7DB8-3F27-486F-8393-4C8AF957679B}" srcOrd="0" destOrd="0" parTransId="{A6D52B1C-805A-4E65-A87C-FE07FAF108AE}" sibTransId="{9CEE5801-854B-431A-897C-5E218E94382E}"/>
    <dgm:cxn modelId="{08ADED48-6222-42B9-A916-6005F2D3DC75}" type="presOf" srcId="{88A77EEA-83CA-421B-B031-D41BA6105E8F}" destId="{E9B12A86-5F72-48F3-805C-A654F4D4BEF9}" srcOrd="0" destOrd="1" presId="urn:microsoft.com/office/officeart/2005/8/layout/list1"/>
    <dgm:cxn modelId="{18FF4F54-DBFE-45E8-AEC5-1AC55E63976E}" type="presOf" srcId="{D9874CD5-B9FA-41A7-8337-337080A115C0}" destId="{07CC96FA-9381-4D2D-B2A2-7A249405FFCA}" srcOrd="0" destOrd="4" presId="urn:microsoft.com/office/officeart/2005/8/layout/list1"/>
    <dgm:cxn modelId="{2E77D0CA-9734-4777-906E-594A61D8F2CA}" type="presOf" srcId="{463ECBF4-4854-4858-A10B-D9610F50C984}" destId="{B49B164B-5B9F-4828-8B06-173ADA078831}" srcOrd="0" destOrd="0" presId="urn:microsoft.com/office/officeart/2005/8/layout/list1"/>
    <dgm:cxn modelId="{B98BDED7-E05A-4BE1-B4F5-0177197D8233}" type="presOf" srcId="{2AC5E669-8820-4F60-A227-0208C483952A}" destId="{E9B12A86-5F72-48F3-805C-A654F4D4BEF9}" srcOrd="0" destOrd="5" presId="urn:microsoft.com/office/officeart/2005/8/layout/list1"/>
    <dgm:cxn modelId="{620E730E-6AB0-445E-B25D-40287D7EC7EF}" srcId="{FDCB7DB8-3F27-486F-8393-4C8AF957679B}" destId="{F9B6F021-701D-4436-BFE6-1495D844D057}" srcOrd="2" destOrd="0" parTransId="{6351CCA4-77F4-4533-B2FD-7C636253E142}" sibTransId="{496C26A3-23F6-4873-A299-39CD449A3661}"/>
    <dgm:cxn modelId="{3C7E9C7D-7229-4E2F-AB40-CA895A3E6132}" srcId="{F9B6F021-701D-4436-BFE6-1495D844D057}" destId="{2AC5E669-8820-4F60-A227-0208C483952A}" srcOrd="1" destOrd="0" parTransId="{094DA8F9-FC3A-48DD-9D01-D440A65966ED}" sibTransId="{5D64CA8F-758B-4183-84EA-C9D7EC3EBD36}"/>
    <dgm:cxn modelId="{B071A740-50D3-434C-9708-767D533A6E31}" type="presOf" srcId="{5D9610E2-42E2-4E46-9857-C588CB180DAF}" destId="{07CC96FA-9381-4D2D-B2A2-7A249405FFCA}" srcOrd="0" destOrd="13" presId="urn:microsoft.com/office/officeart/2005/8/layout/list1"/>
    <dgm:cxn modelId="{61CB9E07-F9FA-4ACB-BB54-3B6EC8FB0A8C}" type="presOf" srcId="{FAEAA77D-6B65-4160-B5F1-CD3C0B65255C}" destId="{07CC96FA-9381-4D2D-B2A2-7A249405FFCA}" srcOrd="0" destOrd="14" presId="urn:microsoft.com/office/officeart/2005/8/layout/list1"/>
    <dgm:cxn modelId="{277CC43C-5A75-41ED-B50E-4E0723B650A8}" srcId="{463ECBF4-4854-4858-A10B-D9610F50C984}" destId="{BA835EBD-86DC-4B65-8A1D-1BBFDB1A7B58}" srcOrd="0" destOrd="0" parTransId="{4081F4E3-33F3-44C1-8745-481F37823EE5}" sibTransId="{7B032821-E8B3-4143-B0BF-83941A4440F3}"/>
    <dgm:cxn modelId="{7C141FC6-7755-469D-A6AD-88D0DF87E578}" srcId="{463ECBF4-4854-4858-A10B-D9610F50C984}" destId="{C89ACD28-77EE-40A9-B6D4-8FB47234E490}" srcOrd="11" destOrd="0" parTransId="{F214841D-0991-49D5-87C9-9B1F76779A71}" sibTransId="{D1BEF819-2376-49E1-B9B8-262BF8FB8727}"/>
    <dgm:cxn modelId="{5021C83C-5ED6-40A2-9CBC-0037FC4D64E3}" srcId="{3A314591-BCE8-40F1-8872-78FED5C55E99}" destId="{463ECBF4-4854-4858-A10B-D9610F50C984}" srcOrd="1" destOrd="0" parTransId="{65BEA3D0-C33F-4452-B8F2-B8755CAEA218}" sibTransId="{CE44C03E-7251-452A-B8A6-63187CC14E05}"/>
    <dgm:cxn modelId="{BFD575C9-B0B3-4FC9-B7DA-220926ABF473}" srcId="{463ECBF4-4854-4858-A10B-D9610F50C984}" destId="{D7797B99-9C0B-4FCC-B86D-F726174B929B}" srcOrd="10" destOrd="0" parTransId="{8479888F-151E-48AE-9A47-5DC0D9103444}" sibTransId="{B61384C0-FA49-4E15-AEE0-86623B0A0A97}"/>
    <dgm:cxn modelId="{3C238CAE-9E4D-4223-9B7E-34FD53C40B95}" srcId="{F9B6F021-701D-4436-BFE6-1495D844D057}" destId="{5B961204-8D87-44BC-ADA6-5D18EF8812CB}" srcOrd="3" destOrd="0" parTransId="{28B8AD49-6C15-4D5D-AFC1-DCC2DB3D9590}" sibTransId="{B298E705-DCE6-404B-BEA7-087A55B56473}"/>
    <dgm:cxn modelId="{6A43EBD6-26AF-4211-BEA0-7430DEFDCAA1}" type="presOf" srcId="{920320D4-11AC-4F45-B822-EEB3AA730A8E}" destId="{E9B12A86-5F72-48F3-805C-A654F4D4BEF9}" srcOrd="0" destOrd="2" presId="urn:microsoft.com/office/officeart/2005/8/layout/list1"/>
    <dgm:cxn modelId="{9FDBBB1B-A10A-445C-A5A7-7733D893252F}" type="presOf" srcId="{463ECBF4-4854-4858-A10B-D9610F50C984}" destId="{6FC28731-95AE-49B7-A621-A23D1E713138}" srcOrd="1" destOrd="0" presId="urn:microsoft.com/office/officeart/2005/8/layout/list1"/>
    <dgm:cxn modelId="{D0CB7FAA-96D9-46C3-BBCF-B9DF66CC8CDC}" type="presOf" srcId="{B4DE6911-571B-4B49-9432-07456D4942BB}" destId="{07CC96FA-9381-4D2D-B2A2-7A249405FFCA}" srcOrd="0" destOrd="5" presId="urn:microsoft.com/office/officeart/2005/8/layout/list1"/>
    <dgm:cxn modelId="{A8C1F094-22A0-4293-A8C6-88512B06F56A}" type="presOf" srcId="{D337B632-EEEF-4F43-9219-67410A542E05}" destId="{07CC96FA-9381-4D2D-B2A2-7A249405FFCA}" srcOrd="0" destOrd="10" presId="urn:microsoft.com/office/officeart/2005/8/layout/list1"/>
    <dgm:cxn modelId="{2E7F3E60-A3F2-439C-8DF7-ADC75614DC44}" type="presOf" srcId="{5FA60B82-2B79-485F-9141-8FF125D1C21D}" destId="{07CC96FA-9381-4D2D-B2A2-7A249405FFCA}" srcOrd="0" destOrd="9" presId="urn:microsoft.com/office/officeart/2005/8/layout/list1"/>
    <dgm:cxn modelId="{D4D0AD96-FB73-4561-9FD1-83AC6235D586}" type="presOf" srcId="{D7797B99-9C0B-4FCC-B86D-F726174B929B}" destId="{07CC96FA-9381-4D2D-B2A2-7A249405FFCA}" srcOrd="0" destOrd="11" presId="urn:microsoft.com/office/officeart/2005/8/layout/list1"/>
    <dgm:cxn modelId="{991BCD2A-D396-4D4A-AE4B-DB74B50B448A}" type="presOf" srcId="{C89ACD28-77EE-40A9-B6D4-8FB47234E490}" destId="{07CC96FA-9381-4D2D-B2A2-7A249405FFCA}" srcOrd="0" destOrd="12" presId="urn:microsoft.com/office/officeart/2005/8/layout/list1"/>
    <dgm:cxn modelId="{66E5A926-15C1-477F-B8F0-B68C3A343311}" srcId="{F9B6F021-701D-4436-BFE6-1495D844D057}" destId="{0BF8BC4E-B9E0-40FD-A4C2-AE25904DE367}" srcOrd="2" destOrd="0" parTransId="{F502CA56-D3D6-409C-BD12-EDA50D857D6B}" sibTransId="{EE0AD29B-7329-401A-B081-2C4C892FD529}"/>
    <dgm:cxn modelId="{45B8AC70-FE1D-4708-8CBA-FA724280D1F2}" srcId="{02DE05A4-150E-4761-BFB8-6C7FDACF5380}" destId="{88A77EEA-83CA-421B-B031-D41BA6105E8F}" srcOrd="0" destOrd="0" parTransId="{7DD7732F-B9FF-47AD-90C1-674F815FF41B}" sibTransId="{2462BE88-8895-4D72-91D3-7A0FE7968409}"/>
    <dgm:cxn modelId="{57D2C2AF-F2DF-415C-BD80-4509683AC99F}" srcId="{463ECBF4-4854-4858-A10B-D9610F50C984}" destId="{444ED828-01F1-4BD0-B193-74CF142D344D}" srcOrd="6" destOrd="0" parTransId="{E3EA4AB9-FE48-40BC-8176-FBFD3F17AA5D}" sibTransId="{50E1EB11-E96B-4F25-802F-12697A9DEE52}"/>
    <dgm:cxn modelId="{3B928D0E-BB81-439F-9E42-585C42470098}" srcId="{463ECBF4-4854-4858-A10B-D9610F50C984}" destId="{5D9610E2-42E2-4E46-9857-C588CB180DAF}" srcOrd="12" destOrd="0" parTransId="{0965F241-10CA-4D10-9D51-FB2E1CE75ED7}" sibTransId="{EA2BBDAE-596E-4A86-B3B8-AA4AF93545F5}"/>
    <dgm:cxn modelId="{8A47F6A0-3522-49EA-BA09-6B7523CB6768}" type="presOf" srcId="{0BF8BC4E-B9E0-40FD-A4C2-AE25904DE367}" destId="{E9B12A86-5F72-48F3-805C-A654F4D4BEF9}" srcOrd="0" destOrd="6" presId="urn:microsoft.com/office/officeart/2005/8/layout/list1"/>
    <dgm:cxn modelId="{6205F8F9-01E8-4E0F-8144-B1F9873928F6}" type="presOf" srcId="{BA835EBD-86DC-4B65-8A1D-1BBFDB1A7B58}" destId="{07CC96FA-9381-4D2D-B2A2-7A249405FFCA}" srcOrd="0" destOrd="0" presId="urn:microsoft.com/office/officeart/2005/8/layout/list1"/>
    <dgm:cxn modelId="{9CBAA38B-A1C9-4B2F-961B-53DD19831731}" type="presOf" srcId="{150448B3-552D-43E9-A120-0B08295FD5A2}" destId="{07CC96FA-9381-4D2D-B2A2-7A249405FFCA}" srcOrd="0" destOrd="1" presId="urn:microsoft.com/office/officeart/2005/8/layout/list1"/>
    <dgm:cxn modelId="{F3C7A7D0-0932-4BED-9F32-F5B1F00BE865}" srcId="{F9B6F021-701D-4436-BFE6-1495D844D057}" destId="{2C058AFF-36BF-4F72-872F-40634985C11F}" srcOrd="0" destOrd="0" parTransId="{A5F7DC71-8211-4758-9811-DFC2B7C9E99B}" sibTransId="{5160B5F1-5AB1-4A05-B76E-62A627237A72}"/>
    <dgm:cxn modelId="{C9226A0B-BEAF-41F6-ADF1-26A68215E914}" type="presOf" srcId="{F9B6F021-701D-4436-BFE6-1495D844D057}" destId="{E9B12A86-5F72-48F3-805C-A654F4D4BEF9}" srcOrd="0" destOrd="3" presId="urn:microsoft.com/office/officeart/2005/8/layout/list1"/>
    <dgm:cxn modelId="{9C447631-03DB-4F36-BCE9-6F28885B539C}" type="presParOf" srcId="{933D7058-78E6-4B87-AEFB-7F8E066BDF09}" destId="{4BE7212E-C64B-4A5B-90FB-F252D5FAC7AC}" srcOrd="0" destOrd="0" presId="urn:microsoft.com/office/officeart/2005/8/layout/list1"/>
    <dgm:cxn modelId="{12AA7DE7-BB57-47B1-B041-7D8DED452C7F}" type="presParOf" srcId="{4BE7212E-C64B-4A5B-90FB-F252D5FAC7AC}" destId="{602EEB4B-FEB9-4995-85EC-8D621E0CD3E9}" srcOrd="0" destOrd="0" presId="urn:microsoft.com/office/officeart/2005/8/layout/list1"/>
    <dgm:cxn modelId="{954AC517-AF5F-4017-B166-8AAC5531AB23}" type="presParOf" srcId="{4BE7212E-C64B-4A5B-90FB-F252D5FAC7AC}" destId="{3CEB12BB-BEDC-42FE-866B-1DD39B17AB03}" srcOrd="1" destOrd="0" presId="urn:microsoft.com/office/officeart/2005/8/layout/list1"/>
    <dgm:cxn modelId="{9E003FEB-2BD9-4E79-9EF6-2DE3184B1194}" type="presParOf" srcId="{933D7058-78E6-4B87-AEFB-7F8E066BDF09}" destId="{D589A987-BCC1-4D54-B80A-697EB5D26B2A}" srcOrd="1" destOrd="0" presId="urn:microsoft.com/office/officeart/2005/8/layout/list1"/>
    <dgm:cxn modelId="{EB964883-7609-4697-A60F-AF841BC51E2C}" type="presParOf" srcId="{933D7058-78E6-4B87-AEFB-7F8E066BDF09}" destId="{E9B12A86-5F72-48F3-805C-A654F4D4BEF9}" srcOrd="2" destOrd="0" presId="urn:microsoft.com/office/officeart/2005/8/layout/list1"/>
    <dgm:cxn modelId="{4D48FD02-01AB-4F91-95AC-7D10AF775E1B}" type="presParOf" srcId="{933D7058-78E6-4B87-AEFB-7F8E066BDF09}" destId="{7ECB0F21-A8FC-4F88-90FB-801BE3393C68}" srcOrd="3" destOrd="0" presId="urn:microsoft.com/office/officeart/2005/8/layout/list1"/>
    <dgm:cxn modelId="{24BD354A-513C-4A82-800E-234DD816C551}" type="presParOf" srcId="{933D7058-78E6-4B87-AEFB-7F8E066BDF09}" destId="{A736CA9F-C9F8-494D-A59D-85410334A590}" srcOrd="4" destOrd="0" presId="urn:microsoft.com/office/officeart/2005/8/layout/list1"/>
    <dgm:cxn modelId="{7A87030F-9D3F-4C70-A163-0476FA336E97}" type="presParOf" srcId="{A736CA9F-C9F8-494D-A59D-85410334A590}" destId="{B49B164B-5B9F-4828-8B06-173ADA078831}" srcOrd="0" destOrd="0" presId="urn:microsoft.com/office/officeart/2005/8/layout/list1"/>
    <dgm:cxn modelId="{59C82853-0A86-4B86-A97F-2D67247444C0}" type="presParOf" srcId="{A736CA9F-C9F8-494D-A59D-85410334A590}" destId="{6FC28731-95AE-49B7-A621-A23D1E713138}" srcOrd="1" destOrd="0" presId="urn:microsoft.com/office/officeart/2005/8/layout/list1"/>
    <dgm:cxn modelId="{7D869423-6DD3-4501-92EC-C6A8E976D868}" type="presParOf" srcId="{933D7058-78E6-4B87-AEFB-7F8E066BDF09}" destId="{34DA2240-FAA1-4253-A3C7-025CC59FC3E7}" srcOrd="5" destOrd="0" presId="urn:microsoft.com/office/officeart/2005/8/layout/list1"/>
    <dgm:cxn modelId="{34A49199-2AC1-4E00-8363-0668571B2D58}" type="presParOf" srcId="{933D7058-78E6-4B87-AEFB-7F8E066BDF09}" destId="{07CC96FA-9381-4D2D-B2A2-7A249405FFC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692A5E-B188-4FEC-9BD1-671F8C6C2CE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3A4C3B7C-B4AE-46FE-9901-931F238C1B76}">
      <dgm:prSet custT="1"/>
      <dgm:spPr/>
      <dgm:t>
        <a:bodyPr/>
        <a:lstStyle/>
        <a:p>
          <a:pPr rtl="0"/>
          <a:r>
            <a:rPr lang="en-US" sz="1400" b="1" dirty="0" smtClean="0"/>
            <a:t>Matrix Actions</a:t>
          </a:r>
          <a:r>
            <a:rPr lang="el-GR" sz="1400" b="1" dirty="0" smtClean="0"/>
            <a:t> 12 </a:t>
          </a:r>
          <a:r>
            <a:rPr lang="en-US" sz="1400" b="1" dirty="0" smtClean="0"/>
            <a:t>months</a:t>
          </a:r>
          <a:endParaRPr lang="en-US" sz="1400" dirty="0"/>
        </a:p>
      </dgm:t>
    </dgm:pt>
    <dgm:pt modelId="{1132217A-36BD-4CFA-AE05-AA15D5EC8C5A}" type="parTrans" cxnId="{3328BE7C-EE79-4D9D-B5F9-D4A908B0EBD8}">
      <dgm:prSet/>
      <dgm:spPr/>
      <dgm:t>
        <a:bodyPr/>
        <a:lstStyle/>
        <a:p>
          <a:endParaRPr lang="en-US"/>
        </a:p>
      </dgm:t>
    </dgm:pt>
    <dgm:pt modelId="{4F6225E9-CC9F-419A-9774-340DC2790072}" type="sibTrans" cxnId="{3328BE7C-EE79-4D9D-B5F9-D4A908B0EBD8}">
      <dgm:prSet/>
      <dgm:spPr/>
      <dgm:t>
        <a:bodyPr/>
        <a:lstStyle/>
        <a:p>
          <a:endParaRPr lang="en-US"/>
        </a:p>
      </dgm:t>
    </dgm:pt>
    <dgm:pt modelId="{090DDA37-5DC9-4619-B127-E08DB7E0DF47}">
      <dgm:prSet custT="1"/>
      <dgm:spPr/>
      <dgm:t>
        <a:bodyPr/>
        <a:lstStyle/>
        <a:p>
          <a:pPr defTabSz="533400" rtl="0">
            <a:lnSpc>
              <a:spcPct val="90000"/>
            </a:lnSpc>
            <a:spcBef>
              <a:spcPct val="0"/>
            </a:spcBef>
            <a:spcAft>
              <a:spcPct val="35000"/>
            </a:spcAft>
          </a:pPr>
          <a:r>
            <a:rPr lang="en-US" sz="1600" b="1" dirty="0" smtClean="0"/>
            <a:t>Corporate</a:t>
          </a:r>
          <a:endParaRPr lang="en-US" sz="1600" b="1" dirty="0"/>
        </a:p>
      </dgm:t>
    </dgm:pt>
    <dgm:pt modelId="{3D1E6DDE-EEF0-4A37-ACCD-DD3A46E32E98}" type="parTrans" cxnId="{AB034B50-1486-40F6-89BC-713B5DAC875A}">
      <dgm:prSet/>
      <dgm:spPr/>
      <dgm:t>
        <a:bodyPr/>
        <a:lstStyle/>
        <a:p>
          <a:endParaRPr lang="en-US"/>
        </a:p>
      </dgm:t>
    </dgm:pt>
    <dgm:pt modelId="{3664C0DC-4814-467D-B008-97EF6A6FE23A}" type="sibTrans" cxnId="{AB034B50-1486-40F6-89BC-713B5DAC875A}">
      <dgm:prSet/>
      <dgm:spPr/>
      <dgm:t>
        <a:bodyPr/>
        <a:lstStyle/>
        <a:p>
          <a:endParaRPr lang="en-US"/>
        </a:p>
      </dgm:t>
    </dgm:pt>
    <dgm:pt modelId="{444B0383-890D-4F83-B9AD-C798E0F2B826}">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Strategy formulation and promotional materials</a:t>
          </a:r>
        </a:p>
      </dgm:t>
    </dgm:pt>
    <dgm:pt modelId="{BDF1C98A-6AF5-4138-AFA5-A7AD80B4680E}" type="parTrans" cxnId="{426B1D44-F731-4F9A-AB10-898DAB548671}">
      <dgm:prSet/>
      <dgm:spPr/>
      <dgm:t>
        <a:bodyPr/>
        <a:lstStyle/>
        <a:p>
          <a:endParaRPr lang="en-US"/>
        </a:p>
      </dgm:t>
    </dgm:pt>
    <dgm:pt modelId="{994515F0-DA31-45A2-A285-59E106CF82C9}" type="sibTrans" cxnId="{426B1D44-F731-4F9A-AB10-898DAB548671}">
      <dgm:prSet/>
      <dgm:spPr/>
      <dgm:t>
        <a:bodyPr/>
        <a:lstStyle/>
        <a:p>
          <a:endParaRPr lang="en-US"/>
        </a:p>
      </dgm:t>
    </dgm:pt>
    <dgm:pt modelId="{C28D7564-99CE-4218-A253-D8EB90FB0D42}">
      <dgm:prSet custT="1"/>
      <dgm:spPr/>
      <dgm:t>
        <a:bodyPr/>
        <a:lstStyle/>
        <a:p>
          <a:pPr rtl="0"/>
          <a:r>
            <a:rPr lang="en-US" sz="1600" b="1" dirty="0" smtClean="0"/>
            <a:t>Product (Infrastructure. Service. Project)</a:t>
          </a:r>
          <a:endParaRPr lang="en-US" sz="1600" b="1" dirty="0"/>
        </a:p>
      </dgm:t>
    </dgm:pt>
    <dgm:pt modelId="{8C90A6F6-2C88-497E-80B1-B2EA4BF72C40}" type="parTrans" cxnId="{AAC5E923-8BBD-40DF-BD82-2BCF01CD6A33}">
      <dgm:prSet/>
      <dgm:spPr/>
      <dgm:t>
        <a:bodyPr/>
        <a:lstStyle/>
        <a:p>
          <a:endParaRPr lang="en-US"/>
        </a:p>
      </dgm:t>
    </dgm:pt>
    <dgm:pt modelId="{A9F1B701-0BF7-4660-96B7-82C2BE8D2D90}" type="sibTrans" cxnId="{AAC5E923-8BBD-40DF-BD82-2BCF01CD6A33}">
      <dgm:prSet/>
      <dgm:spPr/>
      <dgm:t>
        <a:bodyPr/>
        <a:lstStyle/>
        <a:p>
          <a:endParaRPr lang="en-US"/>
        </a:p>
      </dgm:t>
    </dgm:pt>
    <dgm:pt modelId="{C0BDA7C2-0C7C-4FDD-BAE3-9D11B6A50420}">
      <dgm:prSet custT="1"/>
      <dgm:spPr/>
      <dgm:t>
        <a:bodyPr/>
        <a:lstStyle/>
        <a:p>
          <a:pPr rtl="0"/>
          <a:r>
            <a:rPr lang="en-US" sz="1200" dirty="0" smtClean="0"/>
            <a:t>Create new logos with ‘powered by </a:t>
          </a:r>
          <a:r>
            <a:rPr lang="en-US" sz="1200" dirty="0" err="1" smtClean="0"/>
            <a:t>grnet</a:t>
          </a:r>
          <a:r>
            <a:rPr lang="en-US" sz="1200" dirty="0" smtClean="0"/>
            <a:t>’ </a:t>
          </a:r>
          <a:endParaRPr lang="en-US" sz="1200" dirty="0"/>
        </a:p>
      </dgm:t>
    </dgm:pt>
    <dgm:pt modelId="{4CE7C6B3-133A-45C3-B3CC-51F6739AE999}" type="parTrans" cxnId="{3013E71A-0189-45E0-BC4A-8F362B70A5F5}">
      <dgm:prSet/>
      <dgm:spPr/>
      <dgm:t>
        <a:bodyPr/>
        <a:lstStyle/>
        <a:p>
          <a:endParaRPr lang="en-US"/>
        </a:p>
      </dgm:t>
    </dgm:pt>
    <dgm:pt modelId="{538146BF-8F27-4B68-B555-DE578D9A5344}" type="sibTrans" cxnId="{3013E71A-0189-45E0-BC4A-8F362B70A5F5}">
      <dgm:prSet/>
      <dgm:spPr/>
      <dgm:t>
        <a:bodyPr/>
        <a:lstStyle/>
        <a:p>
          <a:endParaRPr lang="en-US"/>
        </a:p>
      </dgm:t>
    </dgm:pt>
    <dgm:pt modelId="{1DBE3467-4127-416B-9087-F29988239367}">
      <dgm:prSet custT="1"/>
      <dgm:spPr/>
      <dgm:t>
        <a:bodyPr/>
        <a:lstStyle/>
        <a:p>
          <a:pPr rtl="0"/>
          <a:r>
            <a:rPr lang="en-US" sz="1200" dirty="0" smtClean="0"/>
            <a:t>Statistics /measurement of service usage and compare it at end of year combine with KPIs for campaigns /and organic measurements</a:t>
          </a:r>
          <a:endParaRPr lang="en-US" sz="1200" dirty="0"/>
        </a:p>
      </dgm:t>
    </dgm:pt>
    <dgm:pt modelId="{9E0E1141-C5F0-48C9-87A0-D3FB831FC295}" type="parTrans" cxnId="{5FC233A5-5277-4EDF-A8FD-0576ED211D37}">
      <dgm:prSet/>
      <dgm:spPr/>
      <dgm:t>
        <a:bodyPr/>
        <a:lstStyle/>
        <a:p>
          <a:endParaRPr lang="en-US"/>
        </a:p>
      </dgm:t>
    </dgm:pt>
    <dgm:pt modelId="{66649E16-41BA-4278-BC37-D2AB3FD0B7EA}" type="sibTrans" cxnId="{5FC233A5-5277-4EDF-A8FD-0576ED211D37}">
      <dgm:prSet/>
      <dgm:spPr/>
      <dgm:t>
        <a:bodyPr/>
        <a:lstStyle/>
        <a:p>
          <a:endParaRPr lang="en-US"/>
        </a:p>
      </dgm:t>
    </dgm:pt>
    <dgm:pt modelId="{99FFE74F-42FD-41F1-A455-DD55F15A95BF}">
      <dgm:prSet custT="1"/>
      <dgm:spPr/>
      <dgm:t>
        <a:bodyPr/>
        <a:lstStyle/>
        <a:p>
          <a:pPr rtl="0"/>
          <a:r>
            <a:rPr lang="en-US" sz="1200" dirty="0" smtClean="0"/>
            <a:t>Campaigns/online/email/cross selling</a:t>
          </a:r>
          <a:r>
            <a:rPr lang="el-GR" sz="1200" dirty="0" smtClean="0"/>
            <a:t> </a:t>
          </a:r>
          <a:r>
            <a:rPr lang="en-US" sz="1200" dirty="0" smtClean="0"/>
            <a:t>to existing users</a:t>
          </a:r>
          <a:r>
            <a:rPr lang="el-GR" sz="1200" dirty="0" smtClean="0"/>
            <a:t>:</a:t>
          </a:r>
          <a:r>
            <a:rPr lang="en-US" sz="1200" dirty="0" smtClean="0"/>
            <a:t> Promote the advantages of other /new services</a:t>
          </a:r>
          <a:endParaRPr lang="en-US" sz="1200" dirty="0"/>
        </a:p>
      </dgm:t>
    </dgm:pt>
    <dgm:pt modelId="{B79CCA8C-FB80-420E-B3EA-79B447E95200}" type="parTrans" cxnId="{AF3FF34C-F26A-41A5-A0BD-C71965505710}">
      <dgm:prSet/>
      <dgm:spPr/>
      <dgm:t>
        <a:bodyPr/>
        <a:lstStyle/>
        <a:p>
          <a:endParaRPr lang="en-US"/>
        </a:p>
      </dgm:t>
    </dgm:pt>
    <dgm:pt modelId="{0B963BD9-482B-43C8-A457-B51629845147}" type="sibTrans" cxnId="{AF3FF34C-F26A-41A5-A0BD-C71965505710}">
      <dgm:prSet/>
      <dgm:spPr/>
      <dgm:t>
        <a:bodyPr/>
        <a:lstStyle/>
        <a:p>
          <a:endParaRPr lang="en-US"/>
        </a:p>
      </dgm:t>
    </dgm:pt>
    <dgm:pt modelId="{CB377100-084C-4F44-9A72-9A51E70F188C}">
      <dgm:prSet custT="1"/>
      <dgm:spPr/>
      <dgm:t>
        <a:bodyPr/>
        <a:lstStyle/>
        <a:p>
          <a:pPr rtl="0"/>
          <a:r>
            <a:rPr lang="en-US" sz="1200" dirty="0" smtClean="0"/>
            <a:t>Video/Success Stories &amp; Testimonials/open calls</a:t>
          </a:r>
          <a:r>
            <a:rPr lang="el-GR" sz="1200" dirty="0" smtClean="0"/>
            <a:t>/</a:t>
          </a:r>
          <a:r>
            <a:rPr lang="en-US" sz="1200" dirty="0" smtClean="0"/>
            <a:t>events/presentations/brochures/social media</a:t>
          </a:r>
          <a:r>
            <a:rPr lang="el-GR" sz="1200" dirty="0" smtClean="0"/>
            <a:t>/</a:t>
          </a:r>
          <a:r>
            <a:rPr lang="en-US" sz="1200" dirty="0" smtClean="0"/>
            <a:t>campaign</a:t>
          </a:r>
          <a:endParaRPr lang="en-US" sz="1200" dirty="0"/>
        </a:p>
      </dgm:t>
    </dgm:pt>
    <dgm:pt modelId="{2CA0544F-7136-419B-A732-A88289D62EEF}" type="parTrans" cxnId="{AA9F9599-3A09-46E0-98F4-96BFADA6E473}">
      <dgm:prSet/>
      <dgm:spPr/>
      <dgm:t>
        <a:bodyPr/>
        <a:lstStyle/>
        <a:p>
          <a:endParaRPr lang="en-US"/>
        </a:p>
      </dgm:t>
    </dgm:pt>
    <dgm:pt modelId="{D6143BCC-90A0-4967-BDC2-AAD01D6E40B8}" type="sibTrans" cxnId="{AA9F9599-3A09-46E0-98F4-96BFADA6E473}">
      <dgm:prSet/>
      <dgm:spPr/>
      <dgm:t>
        <a:bodyPr/>
        <a:lstStyle/>
        <a:p>
          <a:endParaRPr lang="en-US"/>
        </a:p>
      </dgm:t>
    </dgm:pt>
    <dgm:pt modelId="{D826CCBA-F1EA-48BA-B213-565330868E4B}">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GRNET moto</a:t>
          </a:r>
          <a:r>
            <a:rPr lang="el-GR" sz="1200" dirty="0" smtClean="0"/>
            <a:t>, </a:t>
          </a:r>
          <a:r>
            <a:rPr lang="en-US" sz="1200" dirty="0" smtClean="0"/>
            <a:t>re branding service logos</a:t>
          </a:r>
          <a:r>
            <a:rPr lang="el-GR" sz="1200" dirty="0" smtClean="0"/>
            <a:t>, </a:t>
          </a:r>
          <a:r>
            <a:rPr lang="en-US" sz="1200" dirty="0" smtClean="0"/>
            <a:t>create services catalogue, vertical markets (education, research, health, culture) </a:t>
          </a:r>
        </a:p>
      </dgm:t>
    </dgm:pt>
    <dgm:pt modelId="{1E63B859-0A60-41B0-AE07-4ECAB9999523}" type="parTrans" cxnId="{C2115FBB-B572-49DB-9183-762B66A0D1D6}">
      <dgm:prSet/>
      <dgm:spPr/>
      <dgm:t>
        <a:bodyPr/>
        <a:lstStyle/>
        <a:p>
          <a:endParaRPr lang="en-US"/>
        </a:p>
      </dgm:t>
    </dgm:pt>
    <dgm:pt modelId="{32252AD1-B2F8-43F7-9C8F-84E527D8395B}" type="sibTrans" cxnId="{C2115FBB-B572-49DB-9183-762B66A0D1D6}">
      <dgm:prSet/>
      <dgm:spPr/>
      <dgm:t>
        <a:bodyPr/>
        <a:lstStyle/>
        <a:p>
          <a:endParaRPr lang="en-US"/>
        </a:p>
      </dgm:t>
    </dgm:pt>
    <dgm:pt modelId="{F8DA844E-EAF7-406E-B4D9-F672CCBDE7CB}">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Target audience awareness raising</a:t>
          </a:r>
          <a:r>
            <a:rPr lang="el-GR" sz="1200" dirty="0" smtClean="0"/>
            <a:t> </a:t>
          </a:r>
          <a:r>
            <a:rPr lang="en-US" sz="1200" dirty="0" smtClean="0"/>
            <a:t>:</a:t>
          </a:r>
          <a:r>
            <a:rPr lang="el-GR" sz="1200" dirty="0" smtClean="0"/>
            <a:t> </a:t>
          </a:r>
          <a:r>
            <a:rPr lang="en-US" sz="1200" dirty="0" smtClean="0"/>
            <a:t>corporate branding – subliminal messaging/connecting GRNET name to services/infrastructures/projects</a:t>
          </a:r>
        </a:p>
      </dgm:t>
    </dgm:pt>
    <dgm:pt modelId="{067D5185-7A0F-450A-841C-AC3F4D9039C9}" type="parTrans" cxnId="{74A0E29C-34CC-4E55-B8DF-3643A6CE1D1B}">
      <dgm:prSet/>
      <dgm:spPr/>
      <dgm:t>
        <a:bodyPr/>
        <a:lstStyle/>
        <a:p>
          <a:endParaRPr lang="en-US"/>
        </a:p>
      </dgm:t>
    </dgm:pt>
    <dgm:pt modelId="{A693E1EF-7181-4D0D-8F26-C3E479EE4655}" type="sibTrans" cxnId="{74A0E29C-34CC-4E55-B8DF-3643A6CE1D1B}">
      <dgm:prSet/>
      <dgm:spPr/>
      <dgm:t>
        <a:bodyPr/>
        <a:lstStyle/>
        <a:p>
          <a:endParaRPr lang="en-US"/>
        </a:p>
      </dgm:t>
    </dgm:pt>
    <dgm:pt modelId="{81CD34CA-5279-4AD0-BED4-979AC948538D}">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Events (own and participating)</a:t>
          </a:r>
          <a:r>
            <a:rPr lang="el-GR" sz="1200" dirty="0" smtClean="0"/>
            <a:t>,</a:t>
          </a:r>
          <a:r>
            <a:rPr lang="en-US" sz="1200" dirty="0" smtClean="0"/>
            <a:t> presentations, trainings, open calls</a:t>
          </a:r>
        </a:p>
      </dgm:t>
    </dgm:pt>
    <dgm:pt modelId="{71F9E8E9-0671-4CBE-9B2F-2A6780CBFA37}" type="parTrans" cxnId="{0E3336DF-DC98-486E-99DB-58894934363C}">
      <dgm:prSet/>
      <dgm:spPr/>
      <dgm:t>
        <a:bodyPr/>
        <a:lstStyle/>
        <a:p>
          <a:endParaRPr lang="en-US"/>
        </a:p>
      </dgm:t>
    </dgm:pt>
    <dgm:pt modelId="{C4E451B0-6FF3-4067-8F04-6EB00C1795E4}" type="sibTrans" cxnId="{0E3336DF-DC98-486E-99DB-58894934363C}">
      <dgm:prSet/>
      <dgm:spPr/>
      <dgm:t>
        <a:bodyPr/>
        <a:lstStyle/>
        <a:p>
          <a:endParaRPr lang="en-US"/>
        </a:p>
      </dgm:t>
    </dgm:pt>
    <dgm:pt modelId="{E4724669-A053-4ABA-B021-0E2EEB3A9F0A}">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Landing pages</a:t>
          </a:r>
          <a:r>
            <a:rPr lang="el-GR" sz="1200" dirty="0" smtClean="0"/>
            <a:t>, </a:t>
          </a:r>
          <a:r>
            <a:rPr lang="en-US" sz="1200" dirty="0" smtClean="0"/>
            <a:t>Social media</a:t>
          </a:r>
          <a:r>
            <a:rPr lang="el-GR" sz="1200" dirty="0" smtClean="0"/>
            <a:t> </a:t>
          </a:r>
          <a:r>
            <a:rPr lang="en-US" sz="1200" dirty="0" smtClean="0"/>
            <a:t>strategy and content</a:t>
          </a:r>
          <a:r>
            <a:rPr lang="el-GR" sz="1200" dirty="0" smtClean="0"/>
            <a:t>, </a:t>
          </a:r>
          <a:r>
            <a:rPr lang="en-US" sz="1200" dirty="0" smtClean="0"/>
            <a:t>create </a:t>
          </a:r>
          <a:r>
            <a:rPr lang="en-US" sz="1200" dirty="0" err="1" smtClean="0"/>
            <a:t>facebook</a:t>
          </a:r>
          <a:r>
            <a:rPr lang="en-US" sz="1200" dirty="0" smtClean="0"/>
            <a:t> page,</a:t>
          </a:r>
          <a:r>
            <a:rPr lang="el-GR" sz="1200" dirty="0" smtClean="0"/>
            <a:t> </a:t>
          </a:r>
          <a:r>
            <a:rPr lang="en-US" sz="1200" dirty="0" smtClean="0"/>
            <a:t>cluster campaigns/synergies</a:t>
          </a:r>
        </a:p>
      </dgm:t>
    </dgm:pt>
    <dgm:pt modelId="{E7E107D7-97FA-49A3-AA5C-11B5830EFCD1}" type="parTrans" cxnId="{42560E69-2305-4F4C-832C-4CF3A59BBAB4}">
      <dgm:prSet/>
      <dgm:spPr/>
      <dgm:t>
        <a:bodyPr/>
        <a:lstStyle/>
        <a:p>
          <a:endParaRPr lang="en-US"/>
        </a:p>
      </dgm:t>
    </dgm:pt>
    <dgm:pt modelId="{1C2221AA-3A32-4560-B07F-91F6D1D25DD6}" type="sibTrans" cxnId="{42560E69-2305-4F4C-832C-4CF3A59BBAB4}">
      <dgm:prSet/>
      <dgm:spPr/>
      <dgm:t>
        <a:bodyPr/>
        <a:lstStyle/>
        <a:p>
          <a:endParaRPr lang="en-US"/>
        </a:p>
      </dgm:t>
    </dgm:pt>
    <dgm:pt modelId="{AE63F247-A3F4-491C-B749-1E9B2C757CF2}">
      <dgm:prSet custT="1"/>
      <dgm:spPr/>
      <dgm:t>
        <a:bodyPr/>
        <a:lstStyle/>
        <a:p>
          <a:pPr rtl="0"/>
          <a:r>
            <a:rPr lang="en-US" sz="1200" dirty="0" smtClean="0"/>
            <a:t>Website facelift, services pages</a:t>
          </a:r>
          <a:endParaRPr lang="en-US" sz="1200" dirty="0"/>
        </a:p>
      </dgm:t>
    </dgm:pt>
    <dgm:pt modelId="{1B8723A5-4F81-4CE5-B68A-D772EE6DD033}" type="parTrans" cxnId="{08555224-D368-47C5-BD4C-513084FFBB03}">
      <dgm:prSet/>
      <dgm:spPr/>
      <dgm:t>
        <a:bodyPr/>
        <a:lstStyle/>
        <a:p>
          <a:endParaRPr lang="en-US"/>
        </a:p>
      </dgm:t>
    </dgm:pt>
    <dgm:pt modelId="{7E4CEA1B-E9EF-43A7-8F26-FCBAD73E872C}" type="sibTrans" cxnId="{08555224-D368-47C5-BD4C-513084FFBB03}">
      <dgm:prSet/>
      <dgm:spPr/>
      <dgm:t>
        <a:bodyPr/>
        <a:lstStyle/>
        <a:p>
          <a:endParaRPr lang="en-US"/>
        </a:p>
      </dgm:t>
    </dgm:pt>
    <dgm:pt modelId="{83A972F5-6B35-425B-93B1-07AEB0FC5C34}">
      <dgm:prSet custT="1"/>
      <dgm:spPr/>
      <dgm:t>
        <a:bodyPr/>
        <a:lstStyle/>
        <a:p>
          <a:pPr rtl="0"/>
          <a:r>
            <a:rPr lang="en-US" sz="1200" dirty="0" smtClean="0"/>
            <a:t>Market research/satisfaction survey to assist design of new and /or improvement of services</a:t>
          </a:r>
          <a:endParaRPr lang="en-US" sz="1200" dirty="0"/>
        </a:p>
      </dgm:t>
    </dgm:pt>
    <dgm:pt modelId="{165048B5-3159-46BD-A521-428F86CCB61E}" type="parTrans" cxnId="{22FD2A9C-B662-4FF1-9CB0-2E40D459FF3F}">
      <dgm:prSet/>
      <dgm:spPr/>
      <dgm:t>
        <a:bodyPr/>
        <a:lstStyle/>
        <a:p>
          <a:endParaRPr lang="en-US"/>
        </a:p>
      </dgm:t>
    </dgm:pt>
    <dgm:pt modelId="{59781E6A-E911-4C57-A3D8-A78AB82DC925}" type="sibTrans" cxnId="{22FD2A9C-B662-4FF1-9CB0-2E40D459FF3F}">
      <dgm:prSet/>
      <dgm:spPr/>
      <dgm:t>
        <a:bodyPr/>
        <a:lstStyle/>
        <a:p>
          <a:endParaRPr lang="en-US"/>
        </a:p>
      </dgm:t>
    </dgm:pt>
    <dgm:pt modelId="{D090C8DC-F796-4F35-95E2-471B1127C6F4}">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SEO/Google Analytics/Key Words/activate KPIs per campaign</a:t>
          </a:r>
        </a:p>
      </dgm:t>
    </dgm:pt>
    <dgm:pt modelId="{0D64CDD0-7EE0-41A0-84D3-437C858988A7}" type="parTrans" cxnId="{9EC46AF5-9ED8-4ED7-9A8E-A614D17EB97F}">
      <dgm:prSet/>
      <dgm:spPr/>
      <dgm:t>
        <a:bodyPr/>
        <a:lstStyle/>
        <a:p>
          <a:endParaRPr lang="en-US"/>
        </a:p>
      </dgm:t>
    </dgm:pt>
    <dgm:pt modelId="{7DDD6F1B-3501-4FBF-9340-B076DAE577DD}" type="sibTrans" cxnId="{9EC46AF5-9ED8-4ED7-9A8E-A614D17EB97F}">
      <dgm:prSet/>
      <dgm:spPr/>
      <dgm:t>
        <a:bodyPr/>
        <a:lstStyle/>
        <a:p>
          <a:endParaRPr lang="en-US"/>
        </a:p>
      </dgm:t>
    </dgm:pt>
    <dgm:pt modelId="{4F0D8D66-5524-49FB-96A2-76501CA29F70}">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Website content/service portals</a:t>
          </a:r>
          <a:r>
            <a:rPr lang="el-GR" sz="1200" dirty="0" smtClean="0"/>
            <a:t>, </a:t>
          </a:r>
          <a:r>
            <a:rPr lang="en-US" sz="1200" dirty="0" smtClean="0"/>
            <a:t>services catalogue and user identified matrix onto website</a:t>
          </a:r>
        </a:p>
      </dgm:t>
    </dgm:pt>
    <dgm:pt modelId="{C7D311EF-1098-4DAD-BC6B-FAD319C0E7E3}" type="parTrans" cxnId="{825CF9E0-6185-46DB-B1E2-7D982DD4CF31}">
      <dgm:prSet/>
      <dgm:spPr/>
      <dgm:t>
        <a:bodyPr/>
        <a:lstStyle/>
        <a:p>
          <a:endParaRPr lang="en-US"/>
        </a:p>
      </dgm:t>
    </dgm:pt>
    <dgm:pt modelId="{DF38D0ED-20AC-4F91-B4F6-21D8F068284C}" type="sibTrans" cxnId="{825CF9E0-6185-46DB-B1E2-7D982DD4CF31}">
      <dgm:prSet/>
      <dgm:spPr/>
      <dgm:t>
        <a:bodyPr/>
        <a:lstStyle/>
        <a:p>
          <a:endParaRPr lang="en-US"/>
        </a:p>
      </dgm:t>
    </dgm:pt>
    <dgm:pt modelId="{7554B607-A8C6-40C8-AE49-DC8489595A69}">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1200" dirty="0" smtClean="0"/>
            <a:t>Video</a:t>
          </a:r>
          <a:r>
            <a:rPr lang="el-GR" sz="1200" dirty="0" smtClean="0"/>
            <a:t>/</a:t>
          </a:r>
          <a:r>
            <a:rPr lang="en-US" sz="1200" dirty="0" smtClean="0"/>
            <a:t>testimonials/success stories</a:t>
          </a:r>
        </a:p>
      </dgm:t>
    </dgm:pt>
    <dgm:pt modelId="{2ED21C70-2A83-4DEA-86C4-B2D950852485}" type="parTrans" cxnId="{E2E1F4D9-8ACE-468B-AABD-46F49A744DB2}">
      <dgm:prSet/>
      <dgm:spPr/>
      <dgm:t>
        <a:bodyPr/>
        <a:lstStyle/>
        <a:p>
          <a:endParaRPr lang="en-US"/>
        </a:p>
      </dgm:t>
    </dgm:pt>
    <dgm:pt modelId="{DB631D98-0DDB-4839-862B-EF6CE346D1BA}" type="sibTrans" cxnId="{E2E1F4D9-8ACE-468B-AABD-46F49A744DB2}">
      <dgm:prSet/>
      <dgm:spPr/>
      <dgm:t>
        <a:bodyPr/>
        <a:lstStyle/>
        <a:p>
          <a:endParaRPr lang="en-US"/>
        </a:p>
      </dgm:t>
    </dgm:pt>
    <dgm:pt modelId="{23482409-04FB-4387-8319-789967D3356E}">
      <dgm:prSet custT="1"/>
      <dgm:spPr/>
      <dgm:t>
        <a:bodyPr/>
        <a:lstStyle/>
        <a:p>
          <a:pPr rtl="0"/>
          <a:r>
            <a:rPr lang="en-US" sz="1200" dirty="0" err="1" smtClean="0"/>
            <a:t>Pyxida</a:t>
          </a:r>
          <a:r>
            <a:rPr lang="en-US" sz="1200" dirty="0" smtClean="0"/>
            <a:t>, training materials for services/projects portal</a:t>
          </a:r>
          <a:endParaRPr lang="en-US" sz="1200" dirty="0"/>
        </a:p>
      </dgm:t>
    </dgm:pt>
    <dgm:pt modelId="{A5F6FBD5-AD25-4935-9FDD-D8AB27EB9BB4}" type="parTrans" cxnId="{BA6390C0-F5C8-4EA2-A221-3C7968B042B0}">
      <dgm:prSet/>
      <dgm:spPr/>
      <dgm:t>
        <a:bodyPr/>
        <a:lstStyle/>
        <a:p>
          <a:endParaRPr lang="en-US"/>
        </a:p>
      </dgm:t>
    </dgm:pt>
    <dgm:pt modelId="{845CCE66-82A5-475B-A04B-824C8150816F}" type="sibTrans" cxnId="{BA6390C0-F5C8-4EA2-A221-3C7968B042B0}">
      <dgm:prSet/>
      <dgm:spPr/>
      <dgm:t>
        <a:bodyPr/>
        <a:lstStyle/>
        <a:p>
          <a:endParaRPr lang="en-US"/>
        </a:p>
      </dgm:t>
    </dgm:pt>
    <dgm:pt modelId="{E80EDE2C-A427-4681-86F6-384B565EDD3B}" type="pres">
      <dgm:prSet presAssocID="{E7692A5E-B188-4FEC-9BD1-671F8C6C2CEF}" presName="diagram" presStyleCnt="0">
        <dgm:presLayoutVars>
          <dgm:chPref val="1"/>
          <dgm:dir/>
          <dgm:animOne val="branch"/>
          <dgm:animLvl val="lvl"/>
          <dgm:resizeHandles/>
        </dgm:presLayoutVars>
      </dgm:prSet>
      <dgm:spPr/>
      <dgm:t>
        <a:bodyPr/>
        <a:lstStyle/>
        <a:p>
          <a:endParaRPr lang="en-US"/>
        </a:p>
      </dgm:t>
    </dgm:pt>
    <dgm:pt modelId="{6F89AE58-260D-4C11-87DC-F4919BDB17DB}" type="pres">
      <dgm:prSet presAssocID="{3A4C3B7C-B4AE-46FE-9901-931F238C1B76}" presName="root" presStyleCnt="0"/>
      <dgm:spPr/>
    </dgm:pt>
    <dgm:pt modelId="{7DB4D31A-4CDF-460F-A59D-EB0F9889301D}" type="pres">
      <dgm:prSet presAssocID="{3A4C3B7C-B4AE-46FE-9901-931F238C1B76}" presName="rootComposite" presStyleCnt="0"/>
      <dgm:spPr/>
    </dgm:pt>
    <dgm:pt modelId="{E165F082-D3A7-49E3-AE29-03704FA2BE7A}" type="pres">
      <dgm:prSet presAssocID="{3A4C3B7C-B4AE-46FE-9901-931F238C1B76}" presName="rootText" presStyleLbl="node1" presStyleIdx="0" presStyleCnt="1" custScaleX="827758" custScaleY="281150" custLinFactX="-300000" custLinFactY="155062" custLinFactNeighborX="-308985" custLinFactNeighborY="200000"/>
      <dgm:spPr/>
      <dgm:t>
        <a:bodyPr/>
        <a:lstStyle/>
        <a:p>
          <a:endParaRPr lang="en-US"/>
        </a:p>
      </dgm:t>
    </dgm:pt>
    <dgm:pt modelId="{635C74D8-78EA-4300-8661-F31E631A4ED7}" type="pres">
      <dgm:prSet presAssocID="{3A4C3B7C-B4AE-46FE-9901-931F238C1B76}" presName="rootConnector" presStyleLbl="node1" presStyleIdx="0" presStyleCnt="1"/>
      <dgm:spPr/>
      <dgm:t>
        <a:bodyPr/>
        <a:lstStyle/>
        <a:p>
          <a:endParaRPr lang="en-US"/>
        </a:p>
      </dgm:t>
    </dgm:pt>
    <dgm:pt modelId="{68A3D09C-D502-44C2-BDCE-8F18BEE9AE2C}" type="pres">
      <dgm:prSet presAssocID="{3A4C3B7C-B4AE-46FE-9901-931F238C1B76}" presName="childShape" presStyleCnt="0"/>
      <dgm:spPr/>
    </dgm:pt>
    <dgm:pt modelId="{C69F7DAD-718C-4DFA-B556-D03C2E76A0A3}" type="pres">
      <dgm:prSet presAssocID="{3D1E6DDE-EEF0-4A37-ACCD-DD3A46E32E98}" presName="Name13" presStyleLbl="parChTrans1D2" presStyleIdx="0" presStyleCnt="2"/>
      <dgm:spPr/>
      <dgm:t>
        <a:bodyPr/>
        <a:lstStyle/>
        <a:p>
          <a:endParaRPr lang="en-US"/>
        </a:p>
      </dgm:t>
    </dgm:pt>
    <dgm:pt modelId="{6A765729-22E7-4811-982D-C2091BC0C8EF}" type="pres">
      <dgm:prSet presAssocID="{090DDA37-5DC9-4619-B127-E08DB7E0DF47}" presName="childText" presStyleLbl="bgAcc1" presStyleIdx="0" presStyleCnt="2" custScaleX="2000000" custScaleY="1751307" custLinFactX="31515" custLinFactY="-100000" custLinFactNeighborX="100000" custLinFactNeighborY="-157090">
        <dgm:presLayoutVars>
          <dgm:bulletEnabled val="1"/>
        </dgm:presLayoutVars>
      </dgm:prSet>
      <dgm:spPr/>
      <dgm:t>
        <a:bodyPr/>
        <a:lstStyle/>
        <a:p>
          <a:endParaRPr lang="en-US"/>
        </a:p>
      </dgm:t>
    </dgm:pt>
    <dgm:pt modelId="{F4E8DB5D-BFF6-4010-B100-375CB48B5B64}" type="pres">
      <dgm:prSet presAssocID="{8C90A6F6-2C88-497E-80B1-B2EA4BF72C40}" presName="Name13" presStyleLbl="parChTrans1D2" presStyleIdx="1" presStyleCnt="2"/>
      <dgm:spPr/>
      <dgm:t>
        <a:bodyPr/>
        <a:lstStyle/>
        <a:p>
          <a:endParaRPr lang="en-US"/>
        </a:p>
      </dgm:t>
    </dgm:pt>
    <dgm:pt modelId="{CDEBF386-8764-400E-B975-8F5539F6EB4B}" type="pres">
      <dgm:prSet presAssocID="{C28D7564-99CE-4218-A253-D8EB90FB0D42}" presName="childText" presStyleLbl="bgAcc1" presStyleIdx="1" presStyleCnt="2" custScaleX="2000000" custScaleY="1686651" custLinFactX="39963" custLinFactY="-100000" custLinFactNeighborX="100000" custLinFactNeighborY="-153060">
        <dgm:presLayoutVars>
          <dgm:bulletEnabled val="1"/>
        </dgm:presLayoutVars>
      </dgm:prSet>
      <dgm:spPr/>
      <dgm:t>
        <a:bodyPr/>
        <a:lstStyle/>
        <a:p>
          <a:endParaRPr lang="en-US"/>
        </a:p>
      </dgm:t>
    </dgm:pt>
  </dgm:ptLst>
  <dgm:cxnLst>
    <dgm:cxn modelId="{9EC46AF5-9ED8-4ED7-9A8E-A614D17EB97F}" srcId="{090DDA37-5DC9-4619-B127-E08DB7E0DF47}" destId="{D090C8DC-F796-4F35-95E2-471B1127C6F4}" srcOrd="3" destOrd="0" parTransId="{0D64CDD0-7EE0-41A0-84D3-437C858988A7}" sibTransId="{7DDD6F1B-3501-4FBF-9340-B076DAE577DD}"/>
    <dgm:cxn modelId="{7CCC4632-3A88-4B8E-B180-EF539EF5948A}" type="presOf" srcId="{E4724669-A053-4ABA-B021-0E2EEB3A9F0A}" destId="{6A765729-22E7-4811-982D-C2091BC0C8EF}" srcOrd="0" destOrd="7" presId="urn:microsoft.com/office/officeart/2005/8/layout/hierarchy3"/>
    <dgm:cxn modelId="{5FC233A5-5277-4EDF-A8FD-0576ED211D37}" srcId="{C28D7564-99CE-4218-A253-D8EB90FB0D42}" destId="{1DBE3467-4127-416B-9087-F29988239367}" srcOrd="1" destOrd="0" parTransId="{9E0E1141-C5F0-48C9-87A0-D3FB831FC295}" sibTransId="{66649E16-41BA-4278-BC37-D2AB3FD0B7EA}"/>
    <dgm:cxn modelId="{825CF9E0-6185-46DB-B1E2-7D982DD4CF31}" srcId="{090DDA37-5DC9-4619-B127-E08DB7E0DF47}" destId="{4F0D8D66-5524-49FB-96A2-76501CA29F70}" srcOrd="4" destOrd="0" parTransId="{C7D311EF-1098-4DAD-BC6B-FAD319C0E7E3}" sibTransId="{DF38D0ED-20AC-4F91-B4F6-21D8F068284C}"/>
    <dgm:cxn modelId="{BA6390C0-F5C8-4EA2-A221-3C7968B042B0}" srcId="{C28D7564-99CE-4218-A253-D8EB90FB0D42}" destId="{23482409-04FB-4387-8319-789967D3356E}" srcOrd="2" destOrd="0" parTransId="{A5F6FBD5-AD25-4935-9FDD-D8AB27EB9BB4}" sibTransId="{845CCE66-82A5-475B-A04B-824C8150816F}"/>
    <dgm:cxn modelId="{DAB29CD3-E500-4BA9-8042-9510604D3C62}" type="presOf" srcId="{3D1E6DDE-EEF0-4A37-ACCD-DD3A46E32E98}" destId="{C69F7DAD-718C-4DFA-B556-D03C2E76A0A3}" srcOrd="0" destOrd="0" presId="urn:microsoft.com/office/officeart/2005/8/layout/hierarchy3"/>
    <dgm:cxn modelId="{22FD2A9C-B662-4FF1-9CB0-2E40D459FF3F}" srcId="{C28D7564-99CE-4218-A253-D8EB90FB0D42}" destId="{83A972F5-6B35-425B-93B1-07AEB0FC5C34}" srcOrd="6" destOrd="0" parTransId="{165048B5-3159-46BD-A521-428F86CCB61E}" sibTransId="{59781E6A-E911-4C57-A3D8-A78AB82DC925}"/>
    <dgm:cxn modelId="{1D53C2F3-6967-4C9F-AAF5-86A2236D12FD}" type="presOf" srcId="{F8DA844E-EAF7-406E-B4D9-F672CCBDE7CB}" destId="{6A765729-22E7-4811-982D-C2091BC0C8EF}" srcOrd="0" destOrd="2" presId="urn:microsoft.com/office/officeart/2005/8/layout/hierarchy3"/>
    <dgm:cxn modelId="{77449EA8-C566-4D93-B2AA-B4CBEEF47484}" type="presOf" srcId="{23482409-04FB-4387-8319-789967D3356E}" destId="{CDEBF386-8764-400E-B975-8F5539F6EB4B}" srcOrd="0" destOrd="3" presId="urn:microsoft.com/office/officeart/2005/8/layout/hierarchy3"/>
    <dgm:cxn modelId="{D108FB4B-A856-4B34-A5E0-78B07D0C43E4}" type="presOf" srcId="{3A4C3B7C-B4AE-46FE-9901-931F238C1B76}" destId="{E165F082-D3A7-49E3-AE29-03704FA2BE7A}" srcOrd="0" destOrd="0" presId="urn:microsoft.com/office/officeart/2005/8/layout/hierarchy3"/>
    <dgm:cxn modelId="{3328BE7C-EE79-4D9D-B5F9-D4A908B0EBD8}" srcId="{E7692A5E-B188-4FEC-9BD1-671F8C6C2CEF}" destId="{3A4C3B7C-B4AE-46FE-9901-931F238C1B76}" srcOrd="0" destOrd="0" parTransId="{1132217A-36BD-4CFA-AE05-AA15D5EC8C5A}" sibTransId="{4F6225E9-CC9F-419A-9774-340DC2790072}"/>
    <dgm:cxn modelId="{3013E71A-0189-45E0-BC4A-8F362B70A5F5}" srcId="{C28D7564-99CE-4218-A253-D8EB90FB0D42}" destId="{C0BDA7C2-0C7C-4FDD-BAE3-9D11B6A50420}" srcOrd="0" destOrd="0" parTransId="{4CE7C6B3-133A-45C3-B3CC-51F6739AE999}" sibTransId="{538146BF-8F27-4B68-B555-DE578D9A5344}"/>
    <dgm:cxn modelId="{FA492E09-A055-40D6-A645-14F2C509D3BE}" type="presOf" srcId="{99FFE74F-42FD-41F1-A455-DD55F15A95BF}" destId="{CDEBF386-8764-400E-B975-8F5539F6EB4B}" srcOrd="0" destOrd="4" presId="urn:microsoft.com/office/officeart/2005/8/layout/hierarchy3"/>
    <dgm:cxn modelId="{08555224-D368-47C5-BD4C-513084FFBB03}" srcId="{C28D7564-99CE-4218-A253-D8EB90FB0D42}" destId="{AE63F247-A3F4-491C-B749-1E9B2C757CF2}" srcOrd="5" destOrd="0" parTransId="{1B8723A5-4F81-4CE5-B68A-D772EE6DD033}" sibTransId="{7E4CEA1B-E9EF-43A7-8F26-FCBAD73E872C}"/>
    <dgm:cxn modelId="{0A290D6E-B200-4A75-9C6A-536551B14850}" type="presOf" srcId="{3A4C3B7C-B4AE-46FE-9901-931F238C1B76}" destId="{635C74D8-78EA-4300-8661-F31E631A4ED7}" srcOrd="1" destOrd="0" presId="urn:microsoft.com/office/officeart/2005/8/layout/hierarchy3"/>
    <dgm:cxn modelId="{C2115FBB-B572-49DB-9183-762B66A0D1D6}" srcId="{F8DA844E-EAF7-406E-B4D9-F672CCBDE7CB}" destId="{D826CCBA-F1EA-48BA-B213-565330868E4B}" srcOrd="0" destOrd="0" parTransId="{1E63B859-0A60-41B0-AE07-4ECAB9999523}" sibTransId="{32252AD1-B2F8-43F7-9C8F-84E527D8395B}"/>
    <dgm:cxn modelId="{AB034B50-1486-40F6-89BC-713B5DAC875A}" srcId="{3A4C3B7C-B4AE-46FE-9901-931F238C1B76}" destId="{090DDA37-5DC9-4619-B127-E08DB7E0DF47}" srcOrd="0" destOrd="0" parTransId="{3D1E6DDE-EEF0-4A37-ACCD-DD3A46E32E98}" sibTransId="{3664C0DC-4814-467D-B008-97EF6A6FE23A}"/>
    <dgm:cxn modelId="{323E594A-750D-4FEB-A3C5-2842FF4D98FF}" type="presOf" srcId="{C28D7564-99CE-4218-A253-D8EB90FB0D42}" destId="{CDEBF386-8764-400E-B975-8F5539F6EB4B}" srcOrd="0" destOrd="0" presId="urn:microsoft.com/office/officeart/2005/8/layout/hierarchy3"/>
    <dgm:cxn modelId="{05E2A113-E941-4C0B-8863-19C5EC37E470}" type="presOf" srcId="{7554B607-A8C6-40C8-AE49-DC8489595A69}" destId="{6A765729-22E7-4811-982D-C2091BC0C8EF}" srcOrd="0" destOrd="8" presId="urn:microsoft.com/office/officeart/2005/8/layout/hierarchy3"/>
    <dgm:cxn modelId="{36752545-5677-40C3-B913-E10AB9726839}" type="presOf" srcId="{CB377100-084C-4F44-9A72-9A51E70F188C}" destId="{CDEBF386-8764-400E-B975-8F5539F6EB4B}" srcOrd="0" destOrd="5" presId="urn:microsoft.com/office/officeart/2005/8/layout/hierarchy3"/>
    <dgm:cxn modelId="{0E3336DF-DC98-486E-99DB-58894934363C}" srcId="{090DDA37-5DC9-4619-B127-E08DB7E0DF47}" destId="{81CD34CA-5279-4AD0-BED4-979AC948538D}" srcOrd="2" destOrd="0" parTransId="{71F9E8E9-0671-4CBE-9B2F-2A6780CBFA37}" sibTransId="{C4E451B0-6FF3-4067-8F04-6EB00C1795E4}"/>
    <dgm:cxn modelId="{AA09D78D-7AF9-4A05-9B81-FCB624746073}" type="presOf" srcId="{E7692A5E-B188-4FEC-9BD1-671F8C6C2CEF}" destId="{E80EDE2C-A427-4681-86F6-384B565EDD3B}" srcOrd="0" destOrd="0" presId="urn:microsoft.com/office/officeart/2005/8/layout/hierarchy3"/>
    <dgm:cxn modelId="{1CAD4905-D152-4CE3-8D19-3FC370891181}" type="presOf" srcId="{444B0383-890D-4F83-B9AD-C798E0F2B826}" destId="{6A765729-22E7-4811-982D-C2091BC0C8EF}" srcOrd="0" destOrd="1" presId="urn:microsoft.com/office/officeart/2005/8/layout/hierarchy3"/>
    <dgm:cxn modelId="{04404535-60B8-4A5B-8D7E-460BF4A6D197}" type="presOf" srcId="{090DDA37-5DC9-4619-B127-E08DB7E0DF47}" destId="{6A765729-22E7-4811-982D-C2091BC0C8EF}" srcOrd="0" destOrd="0" presId="urn:microsoft.com/office/officeart/2005/8/layout/hierarchy3"/>
    <dgm:cxn modelId="{42560E69-2305-4F4C-832C-4CF3A59BBAB4}" srcId="{090DDA37-5DC9-4619-B127-E08DB7E0DF47}" destId="{E4724669-A053-4ABA-B021-0E2EEB3A9F0A}" srcOrd="5" destOrd="0" parTransId="{E7E107D7-97FA-49A3-AA5C-11B5830EFCD1}" sibTransId="{1C2221AA-3A32-4560-B07F-91F6D1D25DD6}"/>
    <dgm:cxn modelId="{E6EC6FF4-A566-4F59-B921-3E0845FDFDF9}" type="presOf" srcId="{83A972F5-6B35-425B-93B1-07AEB0FC5C34}" destId="{CDEBF386-8764-400E-B975-8F5539F6EB4B}" srcOrd="0" destOrd="7" presId="urn:microsoft.com/office/officeart/2005/8/layout/hierarchy3"/>
    <dgm:cxn modelId="{6C6712DB-9E39-4CCF-9535-F8ED4FCC6062}" type="presOf" srcId="{4F0D8D66-5524-49FB-96A2-76501CA29F70}" destId="{6A765729-22E7-4811-982D-C2091BC0C8EF}" srcOrd="0" destOrd="6" presId="urn:microsoft.com/office/officeart/2005/8/layout/hierarchy3"/>
    <dgm:cxn modelId="{74A0E29C-34CC-4E55-B8DF-3643A6CE1D1B}" srcId="{090DDA37-5DC9-4619-B127-E08DB7E0DF47}" destId="{F8DA844E-EAF7-406E-B4D9-F672CCBDE7CB}" srcOrd="1" destOrd="0" parTransId="{067D5185-7A0F-450A-841C-AC3F4D9039C9}" sibTransId="{A693E1EF-7181-4D0D-8F26-C3E479EE4655}"/>
    <dgm:cxn modelId="{D4631AF8-7708-44C1-A11F-562390B40218}" type="presOf" srcId="{1DBE3467-4127-416B-9087-F29988239367}" destId="{CDEBF386-8764-400E-B975-8F5539F6EB4B}" srcOrd="0" destOrd="2" presId="urn:microsoft.com/office/officeart/2005/8/layout/hierarchy3"/>
    <dgm:cxn modelId="{876B3BE2-A54B-424B-B491-29660CDCAE73}" type="presOf" srcId="{AE63F247-A3F4-491C-B749-1E9B2C757CF2}" destId="{CDEBF386-8764-400E-B975-8F5539F6EB4B}" srcOrd="0" destOrd="6" presId="urn:microsoft.com/office/officeart/2005/8/layout/hierarchy3"/>
    <dgm:cxn modelId="{19C95796-9BAF-4FAF-AAC4-7E3708D2D672}" type="presOf" srcId="{D826CCBA-F1EA-48BA-B213-565330868E4B}" destId="{6A765729-22E7-4811-982D-C2091BC0C8EF}" srcOrd="0" destOrd="3" presId="urn:microsoft.com/office/officeart/2005/8/layout/hierarchy3"/>
    <dgm:cxn modelId="{B8F3CB0F-C106-4C56-A63C-657066C66928}" type="presOf" srcId="{81CD34CA-5279-4AD0-BED4-979AC948538D}" destId="{6A765729-22E7-4811-982D-C2091BC0C8EF}" srcOrd="0" destOrd="4" presId="urn:microsoft.com/office/officeart/2005/8/layout/hierarchy3"/>
    <dgm:cxn modelId="{7D723A77-6E52-47D3-9150-DA2D6D501062}" type="presOf" srcId="{D090C8DC-F796-4F35-95E2-471B1127C6F4}" destId="{6A765729-22E7-4811-982D-C2091BC0C8EF}" srcOrd="0" destOrd="5" presId="urn:microsoft.com/office/officeart/2005/8/layout/hierarchy3"/>
    <dgm:cxn modelId="{6B3BD72D-5407-4165-9BB2-F2E482394F27}" type="presOf" srcId="{C0BDA7C2-0C7C-4FDD-BAE3-9D11B6A50420}" destId="{CDEBF386-8764-400E-B975-8F5539F6EB4B}" srcOrd="0" destOrd="1" presId="urn:microsoft.com/office/officeart/2005/8/layout/hierarchy3"/>
    <dgm:cxn modelId="{AAC5E923-8BBD-40DF-BD82-2BCF01CD6A33}" srcId="{3A4C3B7C-B4AE-46FE-9901-931F238C1B76}" destId="{C28D7564-99CE-4218-A253-D8EB90FB0D42}" srcOrd="1" destOrd="0" parTransId="{8C90A6F6-2C88-497E-80B1-B2EA4BF72C40}" sibTransId="{A9F1B701-0BF7-4660-96B7-82C2BE8D2D90}"/>
    <dgm:cxn modelId="{AF3FF34C-F26A-41A5-A0BD-C71965505710}" srcId="{C28D7564-99CE-4218-A253-D8EB90FB0D42}" destId="{99FFE74F-42FD-41F1-A455-DD55F15A95BF}" srcOrd="3" destOrd="0" parTransId="{B79CCA8C-FB80-420E-B3EA-79B447E95200}" sibTransId="{0B963BD9-482B-43C8-A457-B51629845147}"/>
    <dgm:cxn modelId="{75BD08B4-8CF2-4CE1-9680-DC36061D4E76}" type="presOf" srcId="{8C90A6F6-2C88-497E-80B1-B2EA4BF72C40}" destId="{F4E8DB5D-BFF6-4010-B100-375CB48B5B64}" srcOrd="0" destOrd="0" presId="urn:microsoft.com/office/officeart/2005/8/layout/hierarchy3"/>
    <dgm:cxn modelId="{E2E1F4D9-8ACE-468B-AABD-46F49A744DB2}" srcId="{090DDA37-5DC9-4619-B127-E08DB7E0DF47}" destId="{7554B607-A8C6-40C8-AE49-DC8489595A69}" srcOrd="6" destOrd="0" parTransId="{2ED21C70-2A83-4DEA-86C4-B2D950852485}" sibTransId="{DB631D98-0DDB-4839-862B-EF6CE346D1BA}"/>
    <dgm:cxn modelId="{426B1D44-F731-4F9A-AB10-898DAB548671}" srcId="{090DDA37-5DC9-4619-B127-E08DB7E0DF47}" destId="{444B0383-890D-4F83-B9AD-C798E0F2B826}" srcOrd="0" destOrd="0" parTransId="{BDF1C98A-6AF5-4138-AFA5-A7AD80B4680E}" sibTransId="{994515F0-DA31-45A2-A285-59E106CF82C9}"/>
    <dgm:cxn modelId="{AA9F9599-3A09-46E0-98F4-96BFADA6E473}" srcId="{C28D7564-99CE-4218-A253-D8EB90FB0D42}" destId="{CB377100-084C-4F44-9A72-9A51E70F188C}" srcOrd="4" destOrd="0" parTransId="{2CA0544F-7136-419B-A732-A88289D62EEF}" sibTransId="{D6143BCC-90A0-4967-BDC2-AAD01D6E40B8}"/>
    <dgm:cxn modelId="{BA29D47D-9E6D-4F32-892D-46B22BA844EB}" type="presParOf" srcId="{E80EDE2C-A427-4681-86F6-384B565EDD3B}" destId="{6F89AE58-260D-4C11-87DC-F4919BDB17DB}" srcOrd="0" destOrd="0" presId="urn:microsoft.com/office/officeart/2005/8/layout/hierarchy3"/>
    <dgm:cxn modelId="{5246FD51-37F4-47A3-A3CB-542EA1D4A33A}" type="presParOf" srcId="{6F89AE58-260D-4C11-87DC-F4919BDB17DB}" destId="{7DB4D31A-4CDF-460F-A59D-EB0F9889301D}" srcOrd="0" destOrd="0" presId="urn:microsoft.com/office/officeart/2005/8/layout/hierarchy3"/>
    <dgm:cxn modelId="{18BB989C-CA06-43E2-8B1F-DDEA88C33178}" type="presParOf" srcId="{7DB4D31A-4CDF-460F-A59D-EB0F9889301D}" destId="{E165F082-D3A7-49E3-AE29-03704FA2BE7A}" srcOrd="0" destOrd="0" presId="urn:microsoft.com/office/officeart/2005/8/layout/hierarchy3"/>
    <dgm:cxn modelId="{A629B97A-733C-4B35-BACE-4EFE5D070913}" type="presParOf" srcId="{7DB4D31A-4CDF-460F-A59D-EB0F9889301D}" destId="{635C74D8-78EA-4300-8661-F31E631A4ED7}" srcOrd="1" destOrd="0" presId="urn:microsoft.com/office/officeart/2005/8/layout/hierarchy3"/>
    <dgm:cxn modelId="{A9915D8B-2752-4A40-849B-A7AB21BEE2F6}" type="presParOf" srcId="{6F89AE58-260D-4C11-87DC-F4919BDB17DB}" destId="{68A3D09C-D502-44C2-BDCE-8F18BEE9AE2C}" srcOrd="1" destOrd="0" presId="urn:microsoft.com/office/officeart/2005/8/layout/hierarchy3"/>
    <dgm:cxn modelId="{845C353C-9635-477C-817C-42952CC06C3A}" type="presParOf" srcId="{68A3D09C-D502-44C2-BDCE-8F18BEE9AE2C}" destId="{C69F7DAD-718C-4DFA-B556-D03C2E76A0A3}" srcOrd="0" destOrd="0" presId="urn:microsoft.com/office/officeart/2005/8/layout/hierarchy3"/>
    <dgm:cxn modelId="{A1439D8C-8D1F-47DE-8B03-7A951D611217}" type="presParOf" srcId="{68A3D09C-D502-44C2-BDCE-8F18BEE9AE2C}" destId="{6A765729-22E7-4811-982D-C2091BC0C8EF}" srcOrd="1" destOrd="0" presId="urn:microsoft.com/office/officeart/2005/8/layout/hierarchy3"/>
    <dgm:cxn modelId="{41729540-61FA-4842-9B86-259DACA01867}" type="presParOf" srcId="{68A3D09C-D502-44C2-BDCE-8F18BEE9AE2C}" destId="{F4E8DB5D-BFF6-4010-B100-375CB48B5B64}" srcOrd="2" destOrd="0" presId="urn:microsoft.com/office/officeart/2005/8/layout/hierarchy3"/>
    <dgm:cxn modelId="{04A482C5-91B3-439F-A8FD-A4EE3D6B749A}" type="presParOf" srcId="{68A3D09C-D502-44C2-BDCE-8F18BEE9AE2C}" destId="{CDEBF386-8764-400E-B975-8F5539F6EB4B}"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12A86-5F72-48F3-805C-A654F4D4BEF9}">
      <dsp:nvSpPr>
        <dsp:cNvPr id="0" name=""/>
        <dsp:cNvSpPr/>
      </dsp:nvSpPr>
      <dsp:spPr>
        <a:xfrm>
          <a:off x="0" y="269697"/>
          <a:ext cx="8693004" cy="2195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4674" tIns="354076" rIns="674674" bIns="99568" numCol="1" spcCol="1270" anchor="t" anchorCtr="0">
          <a:noAutofit/>
        </a:bodyPr>
        <a:lstStyle/>
        <a:p>
          <a:pPr marL="114300" lvl="1" indent="-114300" algn="l" defTabSz="622300" rtl="0">
            <a:lnSpc>
              <a:spcPct val="90000"/>
            </a:lnSpc>
            <a:spcBef>
              <a:spcPct val="0"/>
            </a:spcBef>
            <a:spcAft>
              <a:spcPct val="15000"/>
            </a:spcAft>
            <a:buChar char="••"/>
          </a:pPr>
          <a:r>
            <a:rPr lang="el-GR" sz="1400" b="1" kern="1200" dirty="0" smtClean="0"/>
            <a:t>1Α. </a:t>
          </a:r>
          <a:r>
            <a:rPr lang="en-US" sz="1400" b="1" kern="1200" dirty="0" smtClean="0"/>
            <a:t>Educational Institutions</a:t>
          </a:r>
          <a:endParaRPr lang="en-US" sz="1400" b="1" kern="1200" dirty="0"/>
        </a:p>
        <a:p>
          <a:pPr marL="114300" lvl="2" indent="-57150" algn="l" defTabSz="488950" rtl="0">
            <a:lnSpc>
              <a:spcPct val="90000"/>
            </a:lnSpc>
            <a:spcBef>
              <a:spcPct val="0"/>
            </a:spcBef>
            <a:spcAft>
              <a:spcPct val="15000"/>
            </a:spcAft>
            <a:buChar char="••"/>
          </a:pPr>
          <a:r>
            <a:rPr lang="en-US" sz="1100" b="0" kern="1200" dirty="0" smtClean="0"/>
            <a:t>Research Centers</a:t>
          </a:r>
          <a:endParaRPr lang="en-US" sz="1100" b="0" kern="1200" dirty="0"/>
        </a:p>
        <a:p>
          <a:pPr marL="114300" lvl="1" indent="-114300" algn="l" defTabSz="622300" rtl="0">
            <a:lnSpc>
              <a:spcPct val="90000"/>
            </a:lnSpc>
            <a:spcBef>
              <a:spcPct val="0"/>
            </a:spcBef>
            <a:spcAft>
              <a:spcPct val="15000"/>
            </a:spcAft>
            <a:buChar char="••"/>
          </a:pPr>
          <a:r>
            <a:rPr lang="el-GR" sz="1400" b="1" kern="1200" dirty="0" smtClean="0"/>
            <a:t>1Β. </a:t>
          </a:r>
          <a:r>
            <a:rPr lang="en-US" sz="1400" b="1" kern="1200" dirty="0" smtClean="0"/>
            <a:t>Research Centers</a:t>
          </a:r>
          <a:endParaRPr lang="en-US" sz="1400" kern="1200" dirty="0"/>
        </a:p>
        <a:p>
          <a:pPr marL="114300" lvl="1" indent="-114300" algn="l" defTabSz="622300" rtl="0">
            <a:lnSpc>
              <a:spcPct val="90000"/>
            </a:lnSpc>
            <a:spcBef>
              <a:spcPct val="0"/>
            </a:spcBef>
            <a:spcAft>
              <a:spcPct val="15000"/>
            </a:spcAft>
            <a:buChar char="••"/>
          </a:pPr>
          <a:r>
            <a:rPr lang="el-GR" sz="1400" b="1" kern="1200" dirty="0" smtClean="0"/>
            <a:t>1Γ. </a:t>
          </a:r>
          <a:r>
            <a:rPr lang="en-US" sz="1400" b="1" kern="1200" dirty="0" smtClean="0"/>
            <a:t>Other Organizations</a:t>
          </a:r>
          <a:endParaRPr lang="en-US" sz="1400" kern="1200" dirty="0"/>
        </a:p>
        <a:p>
          <a:pPr marL="114300" lvl="2" indent="-57150" algn="l" defTabSz="488950" rtl="0">
            <a:lnSpc>
              <a:spcPct val="90000"/>
            </a:lnSpc>
            <a:spcBef>
              <a:spcPct val="0"/>
            </a:spcBef>
            <a:spcAft>
              <a:spcPct val="15000"/>
            </a:spcAft>
            <a:buChar char="••"/>
          </a:pPr>
          <a:r>
            <a:rPr lang="en-US" sz="1100" kern="1200" dirty="0" smtClean="0"/>
            <a:t>Ministries</a:t>
          </a:r>
          <a:r>
            <a:rPr lang="el-GR" sz="1100" kern="1200" dirty="0" smtClean="0"/>
            <a:t> (</a:t>
          </a:r>
          <a:r>
            <a:rPr lang="en-US" sz="1100" kern="1200" dirty="0" smtClean="0"/>
            <a:t>Education, General Secretariat of Research and Technology, Transport, Health</a:t>
          </a:r>
          <a:r>
            <a:rPr lang="el-GR" sz="1100" kern="1200" dirty="0" smtClean="0"/>
            <a:t>: </a:t>
          </a:r>
          <a:r>
            <a:rPr lang="en-US" sz="1100" kern="1200" dirty="0" smtClean="0"/>
            <a:t>Hospitals, Blood donor centers, Blood Donor Registry</a:t>
          </a:r>
          <a:r>
            <a:rPr lang="el-GR" sz="1100" kern="1200" dirty="0" smtClean="0"/>
            <a:t>)</a:t>
          </a:r>
          <a:endParaRPr lang="en-US" sz="1100" kern="1200" dirty="0"/>
        </a:p>
        <a:p>
          <a:pPr marL="114300" lvl="2" indent="-57150" algn="l" defTabSz="488950">
            <a:lnSpc>
              <a:spcPct val="90000"/>
            </a:lnSpc>
            <a:spcBef>
              <a:spcPct val="0"/>
            </a:spcBef>
            <a:spcAft>
              <a:spcPct val="15000"/>
            </a:spcAft>
            <a:buChar char="••"/>
          </a:pPr>
          <a:r>
            <a:rPr lang="en-US" sz="1100" kern="1200" dirty="0" smtClean="0"/>
            <a:t>Chamber of commerce/organizations</a:t>
          </a:r>
          <a:endParaRPr lang="en-US" sz="1100" kern="1200" dirty="0"/>
        </a:p>
        <a:p>
          <a:pPr marL="114300" lvl="2" indent="-57150" algn="l" defTabSz="488950">
            <a:lnSpc>
              <a:spcPct val="90000"/>
            </a:lnSpc>
            <a:spcBef>
              <a:spcPct val="0"/>
            </a:spcBef>
            <a:spcAft>
              <a:spcPct val="15000"/>
            </a:spcAft>
            <a:buChar char="••"/>
          </a:pPr>
          <a:r>
            <a:rPr lang="en-US" sz="1100" kern="1200" dirty="0" smtClean="0"/>
            <a:t>Conference/Cultural centers, Museums, Private Colleges</a:t>
          </a:r>
          <a:endParaRPr lang="en-US" sz="1100" kern="1200" dirty="0"/>
        </a:p>
        <a:p>
          <a:pPr marL="114300" lvl="2" indent="-57150" algn="l" defTabSz="488950">
            <a:lnSpc>
              <a:spcPct val="90000"/>
            </a:lnSpc>
            <a:spcBef>
              <a:spcPct val="0"/>
            </a:spcBef>
            <a:spcAft>
              <a:spcPct val="15000"/>
            </a:spcAft>
            <a:buChar char="••"/>
          </a:pPr>
          <a:r>
            <a:rPr lang="en-US" sz="1100" kern="1200" dirty="0" smtClean="0"/>
            <a:t>ISP/content provider companies, for : </a:t>
          </a:r>
          <a:r>
            <a:rPr lang="el-GR" sz="1100" kern="1200" dirty="0" smtClean="0"/>
            <a:t>GRIX, ZΕΥΣ, HPC, </a:t>
          </a:r>
          <a:r>
            <a:rPr lang="en-US" sz="1100" kern="1200" dirty="0" smtClean="0"/>
            <a:t>DIAVLOS</a:t>
          </a:r>
          <a:endParaRPr lang="en-US" sz="1100" kern="1200" dirty="0"/>
        </a:p>
      </dsp:txBody>
      <dsp:txXfrm>
        <a:off x="0" y="269697"/>
        <a:ext cx="8693004" cy="2195550"/>
      </dsp:txXfrm>
    </dsp:sp>
    <dsp:sp modelId="{3CEB12BB-BEDC-42FE-866B-1DD39B17AB03}">
      <dsp:nvSpPr>
        <dsp:cNvPr id="0" name=""/>
        <dsp:cNvSpPr/>
      </dsp:nvSpPr>
      <dsp:spPr>
        <a:xfrm>
          <a:off x="434650" y="18777"/>
          <a:ext cx="6085102"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0002" tIns="0" rIns="230002" bIns="0" numCol="1" spcCol="1270" anchor="ctr" anchorCtr="0">
          <a:noAutofit/>
        </a:bodyPr>
        <a:lstStyle/>
        <a:p>
          <a:pPr lvl="0" algn="l" defTabSz="889000" rtl="0">
            <a:lnSpc>
              <a:spcPct val="90000"/>
            </a:lnSpc>
            <a:spcBef>
              <a:spcPct val="0"/>
            </a:spcBef>
            <a:spcAft>
              <a:spcPct val="35000"/>
            </a:spcAft>
          </a:pPr>
          <a:r>
            <a:rPr lang="el-GR" sz="2000" b="1" kern="1200" dirty="0" smtClean="0"/>
            <a:t>1. </a:t>
          </a:r>
          <a:r>
            <a:rPr lang="en-US" sz="2000" b="1" kern="1200" dirty="0" smtClean="0"/>
            <a:t>Institutions/Organizations</a:t>
          </a:r>
          <a:endParaRPr lang="en-US" sz="2000" kern="1200" dirty="0"/>
        </a:p>
      </dsp:txBody>
      <dsp:txXfrm>
        <a:off x="459148" y="43275"/>
        <a:ext cx="6036106" cy="452844"/>
      </dsp:txXfrm>
    </dsp:sp>
    <dsp:sp modelId="{07CC96FA-9381-4D2D-B2A2-7A249405FFCA}">
      <dsp:nvSpPr>
        <dsp:cNvPr id="0" name=""/>
        <dsp:cNvSpPr/>
      </dsp:nvSpPr>
      <dsp:spPr>
        <a:xfrm>
          <a:off x="0" y="2489005"/>
          <a:ext cx="8693004" cy="3266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4674" tIns="354076" rIns="674674" bIns="99568" numCol="1" spcCol="1270" anchor="t" anchorCtr="0">
          <a:noAutofit/>
        </a:bodyPr>
        <a:lstStyle/>
        <a:p>
          <a:pPr marL="57150" lvl="1" indent="0" algn="l" defTabSz="355600" rtl="0">
            <a:lnSpc>
              <a:spcPct val="90000"/>
            </a:lnSpc>
            <a:spcBef>
              <a:spcPct val="0"/>
            </a:spcBef>
            <a:spcAft>
              <a:spcPct val="20000"/>
            </a:spcAft>
            <a:buChar char="••"/>
          </a:pPr>
          <a:r>
            <a:rPr lang="en-US" sz="1400" b="1" kern="1200" dirty="0" smtClean="0"/>
            <a:t>2A.Universities</a:t>
          </a:r>
          <a:endParaRPr lang="en-US" sz="1400" b="1" kern="1200" dirty="0"/>
        </a:p>
        <a:p>
          <a:pPr marL="114300" lvl="1" indent="0" algn="l" defTabSz="355600" rtl="0">
            <a:lnSpc>
              <a:spcPct val="90000"/>
            </a:lnSpc>
            <a:spcBef>
              <a:spcPct val="0"/>
            </a:spcBef>
            <a:spcAft>
              <a:spcPct val="20000"/>
            </a:spcAft>
            <a:buChar char="••"/>
          </a:pPr>
          <a:r>
            <a:rPr lang="en-US" sz="1050" kern="1200" dirty="0" smtClean="0"/>
            <a:t>Board, Deans, Chancellor, Management, Administrators, Department Heads</a:t>
          </a:r>
          <a:endParaRPr lang="en-US" sz="1050" kern="1200" dirty="0"/>
        </a:p>
        <a:p>
          <a:pPr marL="114300" lvl="1" indent="0" algn="l" defTabSz="355600" rtl="0">
            <a:lnSpc>
              <a:spcPct val="90000"/>
            </a:lnSpc>
            <a:spcBef>
              <a:spcPct val="0"/>
            </a:spcBef>
            <a:spcAft>
              <a:spcPct val="20000"/>
            </a:spcAft>
            <a:buChar char="••"/>
          </a:pPr>
          <a:r>
            <a:rPr lang="en-US" sz="1050" kern="1200" dirty="0" smtClean="0"/>
            <a:t>Academics</a:t>
          </a:r>
          <a:r>
            <a:rPr lang="el-GR" sz="1050" kern="1200" dirty="0" smtClean="0"/>
            <a:t>: </a:t>
          </a:r>
          <a:r>
            <a:rPr lang="en-US" sz="1050" kern="1200" dirty="0" smtClean="0"/>
            <a:t>Head of Department, Lecturers/Professors, Assistant Professors, Department, </a:t>
          </a:r>
          <a:r>
            <a:rPr lang="en-US" sz="1050" kern="1200" smtClean="0"/>
            <a:t>School Administration</a:t>
          </a:r>
          <a:r>
            <a:rPr lang="el-GR" sz="1050" kern="1200" smtClean="0"/>
            <a:t> </a:t>
          </a:r>
          <a:endParaRPr lang="en-US" sz="1050" kern="1200" dirty="0"/>
        </a:p>
        <a:p>
          <a:pPr marL="114300" lvl="1" indent="0" algn="l" defTabSz="355600" rtl="0">
            <a:lnSpc>
              <a:spcPct val="90000"/>
            </a:lnSpc>
            <a:spcBef>
              <a:spcPct val="0"/>
            </a:spcBef>
            <a:spcAft>
              <a:spcPct val="20000"/>
            </a:spcAft>
            <a:buChar char="••"/>
          </a:pPr>
          <a:r>
            <a:rPr lang="en-US" sz="1050" kern="1200" dirty="0" smtClean="0"/>
            <a:t>NOC per Institution, and NOC Manager</a:t>
          </a:r>
          <a:endParaRPr lang="en-US" sz="1050" kern="1200" dirty="0"/>
        </a:p>
        <a:p>
          <a:pPr marL="114300" lvl="1" indent="0" algn="l" defTabSz="355600" rtl="0">
            <a:lnSpc>
              <a:spcPct val="90000"/>
            </a:lnSpc>
            <a:spcBef>
              <a:spcPct val="0"/>
            </a:spcBef>
            <a:spcAft>
              <a:spcPct val="20000"/>
            </a:spcAft>
            <a:buChar char="••"/>
          </a:pPr>
          <a:r>
            <a:rPr lang="en-US" sz="1050" kern="1200" dirty="0" smtClean="0"/>
            <a:t>Researchers </a:t>
          </a:r>
          <a:r>
            <a:rPr lang="en-US" sz="1050" kern="1200" smtClean="0"/>
            <a:t>all types/grades</a:t>
          </a:r>
          <a:endParaRPr lang="en-US" sz="1050" kern="1200" dirty="0"/>
        </a:p>
        <a:p>
          <a:pPr marL="114300" lvl="1" indent="0" algn="l" defTabSz="355600" rtl="0">
            <a:lnSpc>
              <a:spcPct val="90000"/>
            </a:lnSpc>
            <a:spcBef>
              <a:spcPct val="0"/>
            </a:spcBef>
            <a:spcAft>
              <a:spcPct val="20000"/>
            </a:spcAft>
            <a:buChar char="••"/>
          </a:pPr>
          <a:r>
            <a:rPr lang="en-US" sz="1050" kern="1200" dirty="0" smtClean="0"/>
            <a:t>IT Labs and their Teaching staff (e.g.</a:t>
          </a:r>
          <a:r>
            <a:rPr lang="el-GR" sz="1050" kern="1200" dirty="0" smtClean="0"/>
            <a:t>: </a:t>
          </a:r>
          <a:r>
            <a:rPr lang="en-US" sz="1050" kern="1200" dirty="0" smtClean="0"/>
            <a:t>Networks</a:t>
          </a:r>
          <a:r>
            <a:rPr lang="el-GR" sz="1050" kern="1200" dirty="0" smtClean="0"/>
            <a:t>/</a:t>
          </a:r>
          <a:r>
            <a:rPr lang="en-US" sz="1050" kern="1200" smtClean="0"/>
            <a:t>Telco/Programmers etc</a:t>
          </a:r>
          <a:r>
            <a:rPr lang="el-GR" sz="1050" kern="1200" smtClean="0"/>
            <a:t>.)</a:t>
          </a:r>
          <a:endParaRPr lang="en-US" sz="1050" kern="1200" dirty="0"/>
        </a:p>
        <a:p>
          <a:pPr marL="115888" marR="0" lvl="1" indent="0" algn="l" defTabSz="914400" rtl="0" eaLnBrk="1" fontAlgn="auto" latinLnBrk="0" hangingPunct="1">
            <a:lnSpc>
              <a:spcPct val="100000"/>
            </a:lnSpc>
            <a:spcBef>
              <a:spcPct val="0"/>
            </a:spcBef>
            <a:spcAft>
              <a:spcPts val="0"/>
            </a:spcAft>
            <a:buClrTx/>
            <a:buSzTx/>
            <a:buFontTx/>
            <a:buChar char="••"/>
            <a:tabLst/>
            <a:defRPr/>
          </a:pPr>
          <a:r>
            <a:rPr lang="en-US" sz="1050" kern="1200" dirty="0" smtClean="0"/>
            <a:t>Students</a:t>
          </a:r>
          <a:r>
            <a:rPr lang="el-GR" sz="1050" kern="1200" dirty="0" smtClean="0"/>
            <a:t>: </a:t>
          </a:r>
          <a:r>
            <a:rPr lang="en-US" sz="1050" kern="1200" dirty="0" smtClean="0"/>
            <a:t>Undergraduate</a:t>
          </a:r>
          <a:r>
            <a:rPr lang="el-GR" sz="1050" kern="1200" dirty="0" smtClean="0"/>
            <a:t>,</a:t>
          </a:r>
          <a:r>
            <a:rPr lang="en-US" sz="1050" kern="1200" dirty="0" smtClean="0"/>
            <a:t> Post Graduate, </a:t>
          </a:r>
          <a:r>
            <a:rPr lang="en-US" sz="1050" kern="1200" dirty="0" err="1" smtClean="0"/>
            <a:t>Phd</a:t>
          </a:r>
          <a:r>
            <a:rPr lang="en-US" sz="1050" kern="1200" dirty="0" smtClean="0"/>
            <a:t> levels</a:t>
          </a:r>
          <a:endParaRPr lang="en-US" sz="1050" kern="1200" dirty="0"/>
        </a:p>
        <a:p>
          <a:pPr marL="115888" marR="0" lvl="1" indent="0" algn="l" defTabSz="914400" rtl="0" eaLnBrk="1" fontAlgn="auto" latinLnBrk="0" hangingPunct="1">
            <a:lnSpc>
              <a:spcPct val="100000"/>
            </a:lnSpc>
            <a:spcBef>
              <a:spcPct val="0"/>
            </a:spcBef>
            <a:spcAft>
              <a:spcPts val="0"/>
            </a:spcAft>
            <a:buClrTx/>
            <a:buSzTx/>
            <a:buFontTx/>
            <a:buChar char="••"/>
            <a:tabLst/>
            <a:defRPr/>
          </a:pPr>
          <a:r>
            <a:rPr lang="en-US" sz="1050" kern="1200" dirty="0" smtClean="0"/>
            <a:t>For Post Grad Schools: Board, Deans, Management, Administrators, Department Heads</a:t>
          </a:r>
          <a:r>
            <a:rPr lang="el-GR" sz="1050" kern="1200" smtClean="0"/>
            <a:t> </a:t>
          </a:r>
          <a:r>
            <a:rPr lang="en-US" sz="1050" kern="1200" smtClean="0"/>
            <a:t>	</a:t>
          </a:r>
          <a:endParaRPr lang="en-US" sz="1050" kern="1200" dirty="0"/>
        </a:p>
        <a:p>
          <a:pPr marL="57150" lvl="1" indent="0" algn="l" defTabSz="355600" rtl="0">
            <a:lnSpc>
              <a:spcPct val="90000"/>
            </a:lnSpc>
            <a:spcBef>
              <a:spcPct val="0"/>
            </a:spcBef>
            <a:spcAft>
              <a:spcPct val="20000"/>
            </a:spcAft>
            <a:buChar char="••"/>
          </a:pPr>
          <a:r>
            <a:rPr lang="en-US" sz="1400" b="1" kern="1200" dirty="0" smtClean="0"/>
            <a:t>2B. Research Centers</a:t>
          </a:r>
          <a:endParaRPr lang="en-US" sz="1400" b="1" kern="1200" dirty="0"/>
        </a:p>
        <a:p>
          <a:pPr marL="57150" lvl="2" indent="0" algn="l" defTabSz="355600" rtl="0">
            <a:lnSpc>
              <a:spcPct val="90000"/>
            </a:lnSpc>
            <a:spcBef>
              <a:spcPct val="0"/>
            </a:spcBef>
            <a:spcAft>
              <a:spcPct val="20000"/>
            </a:spcAft>
            <a:buChar char="••"/>
          </a:pPr>
          <a:r>
            <a:rPr lang="en-US" sz="1050" kern="1200" dirty="0" smtClean="0"/>
            <a:t>Researchers – categories </a:t>
          </a:r>
          <a:r>
            <a:rPr lang="el-GR" sz="1050" kern="1200" dirty="0" smtClean="0"/>
            <a:t>(</a:t>
          </a:r>
          <a:r>
            <a:rPr lang="en-US" sz="1050" kern="1200" dirty="0" smtClean="0"/>
            <a:t>ABC</a:t>
          </a:r>
          <a:r>
            <a:rPr lang="el-GR" sz="1050" kern="1200" dirty="0" smtClean="0"/>
            <a:t>), </a:t>
          </a:r>
          <a:r>
            <a:rPr lang="en-US" sz="1050" kern="1200" dirty="0" smtClean="0"/>
            <a:t>Management, PR/Marketing Departments, Administrators, Department Managers</a:t>
          </a:r>
          <a:endParaRPr lang="en-US" sz="1050" kern="1200" dirty="0"/>
        </a:p>
        <a:p>
          <a:pPr marL="57150" lvl="1" indent="0" algn="l" defTabSz="355600" rtl="0">
            <a:lnSpc>
              <a:spcPct val="90000"/>
            </a:lnSpc>
            <a:spcBef>
              <a:spcPct val="0"/>
            </a:spcBef>
            <a:spcAft>
              <a:spcPct val="20000"/>
            </a:spcAft>
            <a:buChar char="••"/>
          </a:pPr>
          <a:r>
            <a:rPr lang="en-US" sz="1400" b="1" kern="1200" dirty="0" smtClean="0"/>
            <a:t>2</a:t>
          </a:r>
          <a:r>
            <a:rPr lang="el-GR" sz="1400" b="1" kern="1200" dirty="0" smtClean="0"/>
            <a:t>Γ. </a:t>
          </a:r>
          <a:r>
            <a:rPr lang="en-US" sz="1400" b="1" kern="1200" dirty="0" smtClean="0"/>
            <a:t>Other</a:t>
          </a:r>
          <a:endParaRPr lang="en-US" sz="1400" b="1" kern="1200" dirty="0"/>
        </a:p>
        <a:p>
          <a:pPr marL="57150" lvl="1" indent="0" algn="l" defTabSz="355600" rtl="0">
            <a:lnSpc>
              <a:spcPct val="90000"/>
            </a:lnSpc>
            <a:spcBef>
              <a:spcPct val="0"/>
            </a:spcBef>
            <a:spcAft>
              <a:spcPct val="20000"/>
            </a:spcAft>
            <a:buChar char="••"/>
          </a:pPr>
          <a:r>
            <a:rPr lang="en-US" sz="1050" kern="1200" dirty="0" smtClean="0"/>
            <a:t>Press/Media Reporters/Magazines/Newspapers</a:t>
          </a:r>
          <a:endParaRPr lang="en-US" sz="1050" kern="1200" dirty="0"/>
        </a:p>
        <a:p>
          <a:pPr marL="57150" lvl="1" indent="0" algn="l" defTabSz="355600" rtl="0">
            <a:lnSpc>
              <a:spcPct val="90000"/>
            </a:lnSpc>
            <a:spcBef>
              <a:spcPct val="0"/>
            </a:spcBef>
            <a:spcAft>
              <a:spcPct val="20000"/>
            </a:spcAft>
            <a:buChar char="••"/>
          </a:pPr>
          <a:r>
            <a:rPr lang="en-US" sz="1050" kern="1200" dirty="0" smtClean="0"/>
            <a:t>Ministries</a:t>
          </a:r>
          <a:r>
            <a:rPr lang="el-GR" sz="1050" kern="1200" dirty="0" smtClean="0"/>
            <a:t>: </a:t>
          </a:r>
          <a:r>
            <a:rPr lang="en-US" sz="1050" kern="1200" dirty="0" smtClean="0"/>
            <a:t>Minister, Dep. Minister </a:t>
          </a:r>
          <a:r>
            <a:rPr lang="el-GR" sz="1050" kern="1200" dirty="0" smtClean="0"/>
            <a:t>Υφυπουργός, </a:t>
          </a:r>
          <a:r>
            <a:rPr lang="en-US" sz="1050" kern="1200" dirty="0" smtClean="0"/>
            <a:t>GSTR, other Administration</a:t>
          </a:r>
          <a:r>
            <a:rPr lang="el-GR" sz="1050" kern="1200" dirty="0" smtClean="0"/>
            <a:t>, </a:t>
          </a:r>
          <a:r>
            <a:rPr lang="en-US" sz="1050" kern="1200" dirty="0" smtClean="0"/>
            <a:t>Press Secretary</a:t>
          </a:r>
          <a:r>
            <a:rPr lang="el-GR" sz="1050" kern="1200" dirty="0" smtClean="0"/>
            <a:t>, </a:t>
          </a:r>
          <a:r>
            <a:rPr lang="en-US" sz="1050" kern="1200" dirty="0" smtClean="0"/>
            <a:t>Hospital staff</a:t>
          </a:r>
          <a:endParaRPr lang="en-US" sz="1050" kern="1200" dirty="0"/>
        </a:p>
        <a:p>
          <a:pPr marL="57150" lvl="1" indent="0" algn="l" defTabSz="355600" rtl="0">
            <a:lnSpc>
              <a:spcPct val="90000"/>
            </a:lnSpc>
            <a:spcBef>
              <a:spcPct val="0"/>
            </a:spcBef>
            <a:spcAft>
              <a:spcPct val="20000"/>
            </a:spcAft>
            <a:buChar char="••"/>
          </a:pPr>
          <a:r>
            <a:rPr lang="en-US" sz="1050" kern="1200" smtClean="0"/>
            <a:t>Partners</a:t>
          </a:r>
          <a:r>
            <a:rPr lang="el-GR" sz="1050" kern="1200" smtClean="0"/>
            <a:t> </a:t>
          </a:r>
          <a:r>
            <a:rPr lang="el-GR" sz="1050" kern="1200" dirty="0" smtClean="0"/>
            <a:t>(</a:t>
          </a:r>
          <a:r>
            <a:rPr lang="en-US" sz="1050" kern="1200" dirty="0" smtClean="0"/>
            <a:t>IBM</a:t>
          </a:r>
          <a:r>
            <a:rPr lang="el-GR" sz="1050" kern="1200" dirty="0" smtClean="0"/>
            <a:t>, </a:t>
          </a:r>
          <a:r>
            <a:rPr lang="en-US" sz="1050" kern="1200" dirty="0" smtClean="0"/>
            <a:t>Cisco</a:t>
          </a:r>
          <a:r>
            <a:rPr lang="el-GR" sz="1050" kern="1200" dirty="0" smtClean="0"/>
            <a:t>, </a:t>
          </a:r>
          <a:r>
            <a:rPr lang="en-US" sz="1050" kern="1200" dirty="0" smtClean="0"/>
            <a:t>Juniper</a:t>
          </a:r>
          <a:r>
            <a:rPr lang="el-GR" sz="1050" kern="1200" dirty="0" smtClean="0"/>
            <a:t>, </a:t>
          </a:r>
          <a:r>
            <a:rPr lang="en-US" sz="1050" kern="1200" dirty="0" smtClean="0"/>
            <a:t>Service Now</a:t>
          </a:r>
          <a:r>
            <a:rPr lang="el-GR" sz="1050" kern="1200" dirty="0" smtClean="0"/>
            <a:t>, </a:t>
          </a:r>
          <a:r>
            <a:rPr lang="en-US" sz="1050" kern="1200" dirty="0" err="1" smtClean="0"/>
            <a:t>Vidyo</a:t>
          </a:r>
          <a:r>
            <a:rPr lang="el-GR" sz="1050" kern="1200" dirty="0" smtClean="0"/>
            <a:t> κ.ά.)</a:t>
          </a:r>
          <a:endParaRPr lang="en-US" sz="1050" kern="1200" dirty="0"/>
        </a:p>
        <a:p>
          <a:pPr marL="57150" lvl="1" indent="0" algn="l" defTabSz="355600" rtl="0">
            <a:lnSpc>
              <a:spcPct val="90000"/>
            </a:lnSpc>
            <a:spcBef>
              <a:spcPct val="0"/>
            </a:spcBef>
            <a:spcAft>
              <a:spcPct val="20000"/>
            </a:spcAft>
            <a:buChar char="••"/>
          </a:pPr>
          <a:r>
            <a:rPr lang="en-US" sz="1050" b="1" kern="1200" dirty="0" smtClean="0"/>
            <a:t>Other roles within other organizations</a:t>
          </a:r>
          <a:r>
            <a:rPr lang="el-GR" sz="1050" kern="1200" dirty="0" smtClean="0"/>
            <a:t>: </a:t>
          </a:r>
          <a:r>
            <a:rPr lang="en-US" sz="1050" kern="1200" smtClean="0"/>
            <a:t>GM, CEOs</a:t>
          </a:r>
          <a:r>
            <a:rPr lang="el-GR" sz="1050" kern="1200" smtClean="0"/>
            <a:t>, </a:t>
          </a:r>
          <a:r>
            <a:rPr lang="en-US" sz="1050" kern="1200" dirty="0" smtClean="0"/>
            <a:t>Account Managers, Marketing</a:t>
          </a:r>
          <a:r>
            <a:rPr lang="el-GR" sz="1050" kern="1200" dirty="0" smtClean="0"/>
            <a:t>, </a:t>
          </a:r>
          <a:r>
            <a:rPr lang="en-US" sz="1050" kern="1200" smtClean="0"/>
            <a:t>Procurement</a:t>
          </a:r>
          <a:r>
            <a:rPr lang="el-GR" sz="1050" kern="1200" smtClean="0"/>
            <a:t> </a:t>
          </a:r>
          <a:endParaRPr lang="en-US" sz="1050" kern="1200" dirty="0"/>
        </a:p>
      </dsp:txBody>
      <dsp:txXfrm>
        <a:off x="0" y="2489005"/>
        <a:ext cx="8693004" cy="3266550"/>
      </dsp:txXfrm>
    </dsp:sp>
    <dsp:sp modelId="{6FC28731-95AE-49B7-A621-A23D1E713138}">
      <dsp:nvSpPr>
        <dsp:cNvPr id="0" name=""/>
        <dsp:cNvSpPr/>
      </dsp:nvSpPr>
      <dsp:spPr>
        <a:xfrm>
          <a:off x="383665" y="2324098"/>
          <a:ext cx="6085102"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0002" tIns="0" rIns="230002" bIns="0" numCol="1" spcCol="1270" anchor="ctr" anchorCtr="0">
          <a:noAutofit/>
        </a:bodyPr>
        <a:lstStyle/>
        <a:p>
          <a:pPr lvl="0" algn="l" defTabSz="889000" rtl="0">
            <a:lnSpc>
              <a:spcPct val="90000"/>
            </a:lnSpc>
            <a:spcBef>
              <a:spcPct val="0"/>
            </a:spcBef>
            <a:spcAft>
              <a:spcPct val="35000"/>
            </a:spcAft>
          </a:pPr>
          <a:r>
            <a:rPr lang="el-GR" sz="2000" b="1" kern="1200" dirty="0" smtClean="0"/>
            <a:t>2. </a:t>
          </a:r>
          <a:r>
            <a:rPr lang="en-US" sz="2000" b="1" kern="1200" dirty="0" smtClean="0"/>
            <a:t>Roles/positions within Organizations</a:t>
          </a:r>
          <a:endParaRPr lang="en-US" sz="2000" kern="1200" dirty="0"/>
        </a:p>
      </dsp:txBody>
      <dsp:txXfrm>
        <a:off x="408163" y="2348596"/>
        <a:ext cx="6036106"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5F082-D3A7-49E3-AE29-03704FA2BE7A}">
      <dsp:nvSpPr>
        <dsp:cNvPr id="0" name=""/>
        <dsp:cNvSpPr/>
      </dsp:nvSpPr>
      <dsp:spPr>
        <a:xfrm>
          <a:off x="960094" y="613260"/>
          <a:ext cx="2843561" cy="482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rtl="0">
            <a:lnSpc>
              <a:spcPct val="90000"/>
            </a:lnSpc>
            <a:spcBef>
              <a:spcPct val="0"/>
            </a:spcBef>
            <a:spcAft>
              <a:spcPct val="35000"/>
            </a:spcAft>
          </a:pPr>
          <a:r>
            <a:rPr lang="en-US" sz="1400" b="1" kern="1200" dirty="0" smtClean="0"/>
            <a:t>Matrix Actions</a:t>
          </a:r>
          <a:r>
            <a:rPr lang="el-GR" sz="1400" b="1" kern="1200" dirty="0" smtClean="0"/>
            <a:t> 12 </a:t>
          </a:r>
          <a:r>
            <a:rPr lang="en-US" sz="1400" b="1" kern="1200" dirty="0" smtClean="0"/>
            <a:t>months</a:t>
          </a:r>
          <a:endParaRPr lang="en-US" sz="1400" kern="1200" dirty="0"/>
        </a:p>
      </dsp:txBody>
      <dsp:txXfrm>
        <a:off x="974238" y="627404"/>
        <a:ext cx="2815273" cy="454623"/>
      </dsp:txXfrm>
    </dsp:sp>
    <dsp:sp modelId="{C69F7DAD-718C-4DFA-B556-D03C2E76A0A3}">
      <dsp:nvSpPr>
        <dsp:cNvPr id="0" name=""/>
        <dsp:cNvSpPr/>
      </dsp:nvSpPr>
      <dsp:spPr>
        <a:xfrm>
          <a:off x="1244450" y="1096172"/>
          <a:ext cx="2737806" cy="495538"/>
        </a:xfrm>
        <a:custGeom>
          <a:avLst/>
          <a:gdLst/>
          <a:ahLst/>
          <a:cxnLst/>
          <a:rect l="0" t="0" r="0" b="0"/>
          <a:pathLst>
            <a:path>
              <a:moveTo>
                <a:pt x="0" y="0"/>
              </a:moveTo>
              <a:lnTo>
                <a:pt x="0" y="495538"/>
              </a:lnTo>
              <a:lnTo>
                <a:pt x="2737806" y="4955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765729-22E7-4811-982D-C2091BC0C8EF}">
      <dsp:nvSpPr>
        <dsp:cNvPr id="0" name=""/>
        <dsp:cNvSpPr/>
      </dsp:nvSpPr>
      <dsp:spPr>
        <a:xfrm>
          <a:off x="3982256" y="87663"/>
          <a:ext cx="5496411" cy="30080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lvl="0" algn="l" defTabSz="533400" rtl="0">
            <a:lnSpc>
              <a:spcPct val="90000"/>
            </a:lnSpc>
            <a:spcBef>
              <a:spcPct val="0"/>
            </a:spcBef>
            <a:spcAft>
              <a:spcPct val="35000"/>
            </a:spcAft>
          </a:pPr>
          <a:r>
            <a:rPr lang="en-US" sz="1600" b="1" kern="1200" dirty="0" smtClean="0"/>
            <a:t>Corporate</a:t>
          </a:r>
          <a:endParaRPr lang="en-US" sz="1600" b="1" kern="1200" dirty="0"/>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Strategy formulation and promotional materials</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Target audience awareness raising</a:t>
          </a:r>
          <a:r>
            <a:rPr lang="el-GR" sz="1200" kern="1200" dirty="0" smtClean="0"/>
            <a:t> </a:t>
          </a:r>
          <a:r>
            <a:rPr lang="en-US" sz="1200" kern="1200" dirty="0" smtClean="0"/>
            <a:t>:</a:t>
          </a:r>
          <a:r>
            <a:rPr lang="el-GR" sz="1200" kern="1200" dirty="0" smtClean="0"/>
            <a:t> </a:t>
          </a:r>
          <a:r>
            <a:rPr lang="en-US" sz="1200" kern="1200" dirty="0" smtClean="0"/>
            <a:t>corporate branding – subliminal messaging/connecting GRNET name to services/infrastructures/projects</a:t>
          </a:r>
        </a:p>
        <a:p>
          <a:pPr marL="0" marR="0" lvl="2"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GRNET moto</a:t>
          </a:r>
          <a:r>
            <a:rPr lang="el-GR" sz="1200" kern="1200" dirty="0" smtClean="0"/>
            <a:t>, </a:t>
          </a:r>
          <a:r>
            <a:rPr lang="en-US" sz="1200" kern="1200" dirty="0" smtClean="0"/>
            <a:t>re branding service logos</a:t>
          </a:r>
          <a:r>
            <a:rPr lang="el-GR" sz="1200" kern="1200" dirty="0" smtClean="0"/>
            <a:t>, </a:t>
          </a:r>
          <a:r>
            <a:rPr lang="en-US" sz="1200" kern="1200" dirty="0" smtClean="0"/>
            <a:t>create services catalogue, vertical markets (education, research, health, culture) </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Events (own and participating)</a:t>
          </a:r>
          <a:r>
            <a:rPr lang="el-GR" sz="1200" kern="1200" dirty="0" smtClean="0"/>
            <a:t>,</a:t>
          </a:r>
          <a:r>
            <a:rPr lang="en-US" sz="1200" kern="1200" dirty="0" smtClean="0"/>
            <a:t> presentations, trainings, open calls</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SEO/Google Analytics/Key Words/activate KPIs per campaign</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Website content/service portals</a:t>
          </a:r>
          <a:r>
            <a:rPr lang="el-GR" sz="1200" kern="1200" dirty="0" smtClean="0"/>
            <a:t>, </a:t>
          </a:r>
          <a:r>
            <a:rPr lang="en-US" sz="1200" kern="1200" dirty="0" smtClean="0"/>
            <a:t>services catalogue and user identified matrix onto website</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Landing pages</a:t>
          </a:r>
          <a:r>
            <a:rPr lang="el-GR" sz="1200" kern="1200" dirty="0" smtClean="0"/>
            <a:t>, </a:t>
          </a:r>
          <a:r>
            <a:rPr lang="en-US" sz="1200" kern="1200" dirty="0" smtClean="0"/>
            <a:t>Social media</a:t>
          </a:r>
          <a:r>
            <a:rPr lang="el-GR" sz="1200" kern="1200" dirty="0" smtClean="0"/>
            <a:t> </a:t>
          </a:r>
          <a:r>
            <a:rPr lang="en-US" sz="1200" kern="1200" dirty="0" smtClean="0"/>
            <a:t>strategy and content</a:t>
          </a:r>
          <a:r>
            <a:rPr lang="el-GR" sz="1200" kern="1200" dirty="0" smtClean="0"/>
            <a:t>, </a:t>
          </a:r>
          <a:r>
            <a:rPr lang="en-US" sz="1200" kern="1200" dirty="0" smtClean="0"/>
            <a:t>create </a:t>
          </a:r>
          <a:r>
            <a:rPr lang="en-US" sz="1200" kern="1200" dirty="0" err="1" smtClean="0"/>
            <a:t>facebook</a:t>
          </a:r>
          <a:r>
            <a:rPr lang="en-US" sz="1200" kern="1200" dirty="0" smtClean="0"/>
            <a:t> page,</a:t>
          </a:r>
          <a:r>
            <a:rPr lang="el-GR" sz="1200" kern="1200" dirty="0" smtClean="0"/>
            <a:t> </a:t>
          </a:r>
          <a:r>
            <a:rPr lang="en-US" sz="1200" kern="1200" dirty="0" smtClean="0"/>
            <a:t>cluster campaigns/synergies</a:t>
          </a:r>
        </a:p>
        <a:p>
          <a:pPr marL="0" marR="0" lvl="1" indent="0" algn="l" defTabSz="914400" rtl="0" eaLnBrk="1" fontAlgn="auto" latinLnBrk="0" hangingPunct="1">
            <a:lnSpc>
              <a:spcPct val="100000"/>
            </a:lnSpc>
            <a:spcBef>
              <a:spcPct val="0"/>
            </a:spcBef>
            <a:spcAft>
              <a:spcPts val="0"/>
            </a:spcAft>
            <a:buClrTx/>
            <a:buSzTx/>
            <a:buFontTx/>
            <a:buChar char="••"/>
            <a:tabLst/>
            <a:defRPr/>
          </a:pPr>
          <a:r>
            <a:rPr lang="en-US" sz="1200" kern="1200" dirty="0" smtClean="0"/>
            <a:t>Video</a:t>
          </a:r>
          <a:r>
            <a:rPr lang="el-GR" sz="1200" kern="1200" dirty="0" smtClean="0"/>
            <a:t>/</a:t>
          </a:r>
          <a:r>
            <a:rPr lang="en-US" sz="1200" kern="1200" dirty="0" smtClean="0"/>
            <a:t>testimonials/success stories</a:t>
          </a:r>
        </a:p>
      </dsp:txBody>
      <dsp:txXfrm>
        <a:off x="4070360" y="175767"/>
        <a:ext cx="5320203" cy="2831886"/>
      </dsp:txXfrm>
    </dsp:sp>
    <dsp:sp modelId="{F4E8DB5D-BFF6-4010-B100-375CB48B5B64}">
      <dsp:nvSpPr>
        <dsp:cNvPr id="0" name=""/>
        <dsp:cNvSpPr/>
      </dsp:nvSpPr>
      <dsp:spPr>
        <a:xfrm>
          <a:off x="1244450" y="1096172"/>
          <a:ext cx="2761023" cy="3497968"/>
        </a:xfrm>
        <a:custGeom>
          <a:avLst/>
          <a:gdLst/>
          <a:ahLst/>
          <a:cxnLst/>
          <a:rect l="0" t="0" r="0" b="0"/>
          <a:pathLst>
            <a:path>
              <a:moveTo>
                <a:pt x="0" y="0"/>
              </a:moveTo>
              <a:lnTo>
                <a:pt x="0" y="3497968"/>
              </a:lnTo>
              <a:lnTo>
                <a:pt x="2761023" y="34979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EBF386-8764-400E-B975-8F5539F6EB4B}">
      <dsp:nvSpPr>
        <dsp:cNvPr id="0" name=""/>
        <dsp:cNvSpPr/>
      </dsp:nvSpPr>
      <dsp:spPr>
        <a:xfrm>
          <a:off x="4005473" y="3145620"/>
          <a:ext cx="5496411" cy="289703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lvl="0" algn="l" defTabSz="711200" rtl="0">
            <a:lnSpc>
              <a:spcPct val="90000"/>
            </a:lnSpc>
            <a:spcBef>
              <a:spcPct val="0"/>
            </a:spcBef>
            <a:spcAft>
              <a:spcPct val="35000"/>
            </a:spcAft>
          </a:pPr>
          <a:r>
            <a:rPr lang="en-US" sz="1600" b="1" kern="1200" dirty="0" smtClean="0"/>
            <a:t>Product (Infrastructure. Service. Project)</a:t>
          </a:r>
          <a:endParaRPr lang="en-US" sz="1600" b="1" kern="1200" dirty="0"/>
        </a:p>
        <a:p>
          <a:pPr marL="114300" lvl="1" indent="-114300" algn="l" defTabSz="533400" rtl="0">
            <a:lnSpc>
              <a:spcPct val="90000"/>
            </a:lnSpc>
            <a:spcBef>
              <a:spcPct val="0"/>
            </a:spcBef>
            <a:spcAft>
              <a:spcPct val="15000"/>
            </a:spcAft>
            <a:buChar char="••"/>
          </a:pPr>
          <a:r>
            <a:rPr lang="en-US" sz="1200" kern="1200" dirty="0" smtClean="0"/>
            <a:t>Create new logos with ‘powered by </a:t>
          </a:r>
          <a:r>
            <a:rPr lang="en-US" sz="1200" kern="1200" dirty="0" err="1" smtClean="0"/>
            <a:t>grnet</a:t>
          </a:r>
          <a:r>
            <a:rPr lang="en-US" sz="1200" kern="1200" dirty="0" smtClean="0"/>
            <a:t>’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Statistics /measurement of service usage and compare it at end of year combine with KPIs for campaigns /and organic measurements</a:t>
          </a:r>
          <a:endParaRPr lang="en-US" sz="1200" kern="1200" dirty="0"/>
        </a:p>
        <a:p>
          <a:pPr marL="114300" lvl="1" indent="-114300" algn="l" defTabSz="533400" rtl="0">
            <a:lnSpc>
              <a:spcPct val="90000"/>
            </a:lnSpc>
            <a:spcBef>
              <a:spcPct val="0"/>
            </a:spcBef>
            <a:spcAft>
              <a:spcPct val="15000"/>
            </a:spcAft>
            <a:buChar char="••"/>
          </a:pPr>
          <a:r>
            <a:rPr lang="en-US" sz="1200" kern="1200" dirty="0" err="1" smtClean="0"/>
            <a:t>Pyxida</a:t>
          </a:r>
          <a:r>
            <a:rPr lang="en-US" sz="1200" kern="1200" dirty="0" smtClean="0"/>
            <a:t>, training materials for services/projects portal</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Campaigns/online/email/cross selling</a:t>
          </a:r>
          <a:r>
            <a:rPr lang="el-GR" sz="1200" kern="1200" dirty="0" smtClean="0"/>
            <a:t> </a:t>
          </a:r>
          <a:r>
            <a:rPr lang="en-US" sz="1200" kern="1200" dirty="0" smtClean="0"/>
            <a:t>to existing users</a:t>
          </a:r>
          <a:r>
            <a:rPr lang="el-GR" sz="1200" kern="1200" dirty="0" smtClean="0"/>
            <a:t>:</a:t>
          </a:r>
          <a:r>
            <a:rPr lang="en-US" sz="1200" kern="1200" dirty="0" smtClean="0"/>
            <a:t> Promote the advantages of other /new services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Video/Success Stories &amp; Testimonials/open calls</a:t>
          </a:r>
          <a:r>
            <a:rPr lang="el-GR" sz="1200" kern="1200" dirty="0" smtClean="0"/>
            <a:t>/</a:t>
          </a:r>
          <a:r>
            <a:rPr lang="en-US" sz="1200" kern="1200" dirty="0" smtClean="0"/>
            <a:t>events/presentations/brochures/social media</a:t>
          </a:r>
          <a:r>
            <a:rPr lang="el-GR" sz="1200" kern="1200" dirty="0" smtClean="0"/>
            <a:t>/</a:t>
          </a:r>
          <a:r>
            <a:rPr lang="en-US" sz="1200" kern="1200" dirty="0" smtClean="0"/>
            <a:t>campaign</a:t>
          </a:r>
          <a:endParaRPr lang="en-US" sz="1200" kern="1200" dirty="0"/>
        </a:p>
        <a:p>
          <a:pPr marL="114300" lvl="1" indent="-114300" algn="l" defTabSz="533400" rtl="0">
            <a:lnSpc>
              <a:spcPct val="90000"/>
            </a:lnSpc>
            <a:spcBef>
              <a:spcPct val="0"/>
            </a:spcBef>
            <a:spcAft>
              <a:spcPct val="15000"/>
            </a:spcAft>
            <a:buChar char="••"/>
          </a:pPr>
          <a:r>
            <a:rPr lang="en-US" sz="1200" kern="1200" dirty="0" smtClean="0"/>
            <a:t>Website facelift, services pages</a:t>
          </a:r>
          <a:endParaRPr lang="en-US" sz="1200" kern="1200" dirty="0"/>
        </a:p>
        <a:p>
          <a:pPr marL="114300" lvl="1" indent="-114300" algn="l" defTabSz="533400" rtl="0">
            <a:lnSpc>
              <a:spcPct val="90000"/>
            </a:lnSpc>
            <a:spcBef>
              <a:spcPct val="0"/>
            </a:spcBef>
            <a:spcAft>
              <a:spcPct val="15000"/>
            </a:spcAft>
            <a:buChar char="••"/>
          </a:pPr>
          <a:r>
            <a:rPr lang="en-US" sz="1200" kern="1200" dirty="0" smtClean="0"/>
            <a:t>Market research/satisfaction survey to assist design of new and /or improvement of services</a:t>
          </a:r>
          <a:endParaRPr lang="en-US" sz="1200" kern="1200" dirty="0"/>
        </a:p>
      </dsp:txBody>
      <dsp:txXfrm>
        <a:off x="4090324" y="3230471"/>
        <a:ext cx="5326709" cy="272733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411"/>
          </a:xfrm>
          <a:prstGeom prst="rect">
            <a:avLst/>
          </a:prstGeom>
        </p:spPr>
        <p:txBody>
          <a:bodyPr vert="horz" lIns="91431" tIns="45715" rIns="91431" bIns="45715" rtlCol="0"/>
          <a:lstStyle>
            <a:lvl1pPr algn="l">
              <a:defRPr sz="1200"/>
            </a:lvl1pPr>
          </a:lstStyle>
          <a:p>
            <a:endParaRPr lang="en-US"/>
          </a:p>
        </p:txBody>
      </p:sp>
      <p:sp>
        <p:nvSpPr>
          <p:cNvPr id="3" name="Date Placeholder 2"/>
          <p:cNvSpPr>
            <a:spLocks noGrp="1"/>
          </p:cNvSpPr>
          <p:nvPr>
            <p:ph type="dt" sz="quarter" idx="1"/>
          </p:nvPr>
        </p:nvSpPr>
        <p:spPr>
          <a:xfrm>
            <a:off x="3850443" y="1"/>
            <a:ext cx="2945659" cy="496411"/>
          </a:xfrm>
          <a:prstGeom prst="rect">
            <a:avLst/>
          </a:prstGeom>
        </p:spPr>
        <p:txBody>
          <a:bodyPr vert="horz" lIns="91431" tIns="45715" rIns="91431" bIns="45715" rtlCol="0"/>
          <a:lstStyle>
            <a:lvl1pPr algn="r">
              <a:defRPr sz="1200"/>
            </a:lvl1pPr>
          </a:lstStyle>
          <a:p>
            <a:fld id="{CFC66644-EF13-B745-BE71-3567F82A9C7F}" type="datetimeFigureOut">
              <a:rPr lang="en-US" smtClean="0"/>
              <a:pPr/>
              <a:t>2/1/2019</a:t>
            </a:fld>
            <a:endParaRPr lang="en-US"/>
          </a:p>
        </p:txBody>
      </p:sp>
      <p:sp>
        <p:nvSpPr>
          <p:cNvPr id="4" name="Footer Placeholder 3"/>
          <p:cNvSpPr>
            <a:spLocks noGrp="1"/>
          </p:cNvSpPr>
          <p:nvPr>
            <p:ph type="ftr" sz="quarter" idx="2"/>
          </p:nvPr>
        </p:nvSpPr>
        <p:spPr>
          <a:xfrm>
            <a:off x="2" y="9430093"/>
            <a:ext cx="2945659" cy="496411"/>
          </a:xfrm>
          <a:prstGeom prst="rect">
            <a:avLst/>
          </a:prstGeom>
        </p:spPr>
        <p:txBody>
          <a:bodyPr vert="horz" lIns="91431" tIns="45715" rIns="91431"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3"/>
            <a:ext cx="2945659" cy="496411"/>
          </a:xfrm>
          <a:prstGeom prst="rect">
            <a:avLst/>
          </a:prstGeom>
        </p:spPr>
        <p:txBody>
          <a:bodyPr vert="horz" lIns="91431" tIns="45715" rIns="91431" bIns="45715" rtlCol="0" anchor="b"/>
          <a:lstStyle>
            <a:lvl1pPr algn="r">
              <a:defRPr sz="1200"/>
            </a:lvl1pPr>
          </a:lstStyle>
          <a:p>
            <a:fld id="{4FAEE949-F1B9-9B41-84D7-1A0B4FB3FCEE}" type="slidenum">
              <a:rPr lang="en-US" smtClean="0"/>
              <a:pPr/>
              <a:t>‹#›</a:t>
            </a:fld>
            <a:endParaRPr lang="en-US"/>
          </a:p>
        </p:txBody>
      </p:sp>
    </p:spTree>
    <p:extLst>
      <p:ext uri="{BB962C8B-B14F-4D97-AF65-F5344CB8AC3E}">
        <p14:creationId xmlns:p14="http://schemas.microsoft.com/office/powerpoint/2010/main" val="24686082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411"/>
          </a:xfrm>
          <a:prstGeom prst="rect">
            <a:avLst/>
          </a:prstGeom>
        </p:spPr>
        <p:txBody>
          <a:bodyPr vert="horz" lIns="91431" tIns="45715" rIns="91431" bIns="45715" rtlCol="0"/>
          <a:lstStyle>
            <a:lvl1pPr algn="l">
              <a:defRPr sz="1200"/>
            </a:lvl1pPr>
          </a:lstStyle>
          <a:p>
            <a:endParaRPr lang="en-US"/>
          </a:p>
        </p:txBody>
      </p:sp>
      <p:sp>
        <p:nvSpPr>
          <p:cNvPr id="3" name="Date Placeholder 2"/>
          <p:cNvSpPr>
            <a:spLocks noGrp="1"/>
          </p:cNvSpPr>
          <p:nvPr>
            <p:ph type="dt" idx="1"/>
          </p:nvPr>
        </p:nvSpPr>
        <p:spPr>
          <a:xfrm>
            <a:off x="3850443" y="1"/>
            <a:ext cx="2945659" cy="496411"/>
          </a:xfrm>
          <a:prstGeom prst="rect">
            <a:avLst/>
          </a:prstGeom>
        </p:spPr>
        <p:txBody>
          <a:bodyPr vert="horz" lIns="91431" tIns="45715" rIns="91431" bIns="45715" rtlCol="0"/>
          <a:lstStyle>
            <a:lvl1pPr algn="r">
              <a:defRPr sz="1200"/>
            </a:lvl1pPr>
          </a:lstStyle>
          <a:p>
            <a:fld id="{E00DE68C-9950-9849-BE40-53E66E4A062D}" type="datetimeFigureOut">
              <a:rPr lang="en-US" smtClean="0"/>
              <a:pPr/>
              <a:t>2/1/2019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1" tIns="45715" rIns="91431" bIns="45715"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31" tIns="45715" rIns="91431"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430093"/>
            <a:ext cx="2945659" cy="496411"/>
          </a:xfrm>
          <a:prstGeom prst="rect">
            <a:avLst/>
          </a:prstGeom>
        </p:spPr>
        <p:txBody>
          <a:bodyPr vert="horz" lIns="91431" tIns="45715" rIns="91431"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3"/>
            <a:ext cx="2945659" cy="496411"/>
          </a:xfrm>
          <a:prstGeom prst="rect">
            <a:avLst/>
          </a:prstGeom>
        </p:spPr>
        <p:txBody>
          <a:bodyPr vert="horz" lIns="91431" tIns="45715" rIns="91431" bIns="45715" rtlCol="0" anchor="b"/>
          <a:lstStyle>
            <a:lvl1pPr algn="r">
              <a:defRPr sz="1200"/>
            </a:lvl1pPr>
          </a:lstStyle>
          <a:p>
            <a:fld id="{C13CB400-E002-BF44-8BF0-91669B6EF7B0}" type="slidenum">
              <a:rPr lang="en-US" smtClean="0"/>
              <a:pPr/>
              <a:t>‹#›</a:t>
            </a:fld>
            <a:endParaRPr lang="en-US"/>
          </a:p>
        </p:txBody>
      </p:sp>
    </p:spTree>
    <p:extLst>
      <p:ext uri="{BB962C8B-B14F-4D97-AF65-F5344CB8AC3E}">
        <p14:creationId xmlns:p14="http://schemas.microsoft.com/office/powerpoint/2010/main" val="28468795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800" b="1"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11</a:t>
            </a:fld>
            <a:endParaRPr lang="en-US"/>
          </a:p>
        </p:txBody>
      </p:sp>
    </p:spTree>
    <p:extLst>
      <p:ext uri="{BB962C8B-B14F-4D97-AF65-F5344CB8AC3E}">
        <p14:creationId xmlns:p14="http://schemas.microsoft.com/office/powerpoint/2010/main" val="2925701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3CB400-E002-BF44-8BF0-91669B6EF7B0}" type="slidenum">
              <a:rPr lang="en-US" smtClean="0"/>
              <a:pPr/>
              <a:t>12</a:t>
            </a:fld>
            <a:endParaRPr lang="en-US"/>
          </a:p>
        </p:txBody>
      </p:sp>
    </p:spTree>
    <p:extLst>
      <p:ext uri="{BB962C8B-B14F-4D97-AF65-F5344CB8AC3E}">
        <p14:creationId xmlns:p14="http://schemas.microsoft.com/office/powerpoint/2010/main" val="1562296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13</a:t>
            </a:fld>
            <a:endParaRPr lang="en-US"/>
          </a:p>
        </p:txBody>
      </p:sp>
    </p:spTree>
    <p:extLst>
      <p:ext uri="{BB962C8B-B14F-4D97-AF65-F5344CB8AC3E}">
        <p14:creationId xmlns:p14="http://schemas.microsoft.com/office/powerpoint/2010/main" val="2233147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3CB400-E002-BF44-8BF0-91669B6EF7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53954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15</a:t>
            </a:fld>
            <a:endParaRPr lang="en-US"/>
          </a:p>
        </p:txBody>
      </p:sp>
    </p:spTree>
    <p:extLst>
      <p:ext uri="{BB962C8B-B14F-4D97-AF65-F5344CB8AC3E}">
        <p14:creationId xmlns:p14="http://schemas.microsoft.com/office/powerpoint/2010/main" val="833104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7154">
              <a:defRPr/>
            </a:pPr>
            <a:endParaRPr lang="en-US" sz="1800"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16</a:t>
            </a:fld>
            <a:endParaRPr lang="en-US"/>
          </a:p>
        </p:txBody>
      </p:sp>
    </p:spTree>
    <p:extLst>
      <p:ext uri="{BB962C8B-B14F-4D97-AF65-F5344CB8AC3E}">
        <p14:creationId xmlns:p14="http://schemas.microsoft.com/office/powerpoint/2010/main" val="2537164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3CB400-E002-BF44-8BF0-91669B6EF7B0}" type="slidenum">
              <a:rPr lang="en-US" smtClean="0"/>
              <a:pPr/>
              <a:t>17</a:t>
            </a:fld>
            <a:endParaRPr lang="en-US"/>
          </a:p>
        </p:txBody>
      </p:sp>
    </p:spTree>
    <p:extLst>
      <p:ext uri="{BB962C8B-B14F-4D97-AF65-F5344CB8AC3E}">
        <p14:creationId xmlns:p14="http://schemas.microsoft.com/office/powerpoint/2010/main" val="34594872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18</a:t>
            </a:fld>
            <a:endParaRPr lang="en-US"/>
          </a:p>
        </p:txBody>
      </p:sp>
    </p:spTree>
    <p:extLst>
      <p:ext uri="{BB962C8B-B14F-4D97-AF65-F5344CB8AC3E}">
        <p14:creationId xmlns:p14="http://schemas.microsoft.com/office/powerpoint/2010/main" val="1005159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3CB400-E002-BF44-8BF0-91669B6EF7B0}" type="slidenum">
              <a:rPr lang="en-US" smtClean="0"/>
              <a:pPr/>
              <a:t>29</a:t>
            </a:fld>
            <a:endParaRPr lang="en-US"/>
          </a:p>
        </p:txBody>
      </p:sp>
    </p:spTree>
    <p:extLst>
      <p:ext uri="{BB962C8B-B14F-4D97-AF65-F5344CB8AC3E}">
        <p14:creationId xmlns:p14="http://schemas.microsoft.com/office/powerpoint/2010/main" val="3534757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B1A4C2-542E-404C-8FE9-03E3C35ADE38}" type="slidenum">
              <a:rPr lang="en-US" smtClean="0"/>
              <a:t>31</a:t>
            </a:fld>
            <a:endParaRPr lang="en-US"/>
          </a:p>
        </p:txBody>
      </p:sp>
    </p:spTree>
    <p:extLst>
      <p:ext uri="{BB962C8B-B14F-4D97-AF65-F5344CB8AC3E}">
        <p14:creationId xmlns:p14="http://schemas.microsoft.com/office/powerpoint/2010/main" val="346519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3</a:t>
            </a:fld>
            <a:endParaRPr lang="en-US"/>
          </a:p>
        </p:txBody>
      </p:sp>
    </p:spTree>
    <p:extLst>
      <p:ext uri="{BB962C8B-B14F-4D97-AF65-F5344CB8AC3E}">
        <p14:creationId xmlns:p14="http://schemas.microsoft.com/office/powerpoint/2010/main" val="3036719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3CB400-E002-BF44-8BF0-91669B6EF7B0}" type="slidenum">
              <a:rPr lang="en-US" smtClean="0"/>
              <a:pPr/>
              <a:t>4</a:t>
            </a:fld>
            <a:endParaRPr lang="en-US"/>
          </a:p>
        </p:txBody>
      </p:sp>
    </p:spTree>
    <p:extLst>
      <p:ext uri="{BB962C8B-B14F-4D97-AF65-F5344CB8AC3E}">
        <p14:creationId xmlns:p14="http://schemas.microsoft.com/office/powerpoint/2010/main" val="1833944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smtClean="0"/>
              <a:t>Getting to be creative, thinking outside the box, and activating </a:t>
            </a:r>
            <a:r>
              <a:rPr lang="en-US" sz="1200" dirty="0" err="1" smtClean="0"/>
              <a:t>marcomm</a:t>
            </a:r>
            <a:r>
              <a:rPr lang="en-US" sz="1200" dirty="0" smtClean="0"/>
              <a:t> strategy elements that correspond, are necessary and applicable to this NRN environment.</a:t>
            </a:r>
          </a:p>
          <a:p>
            <a:endParaRPr lang="el-GR"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5</a:t>
            </a:fld>
            <a:endParaRPr lang="en-US"/>
          </a:p>
        </p:txBody>
      </p:sp>
    </p:spTree>
    <p:extLst>
      <p:ext uri="{BB962C8B-B14F-4D97-AF65-F5344CB8AC3E}">
        <p14:creationId xmlns:p14="http://schemas.microsoft.com/office/powerpoint/2010/main" val="373248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2400"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6</a:t>
            </a:fld>
            <a:endParaRPr lang="en-US"/>
          </a:p>
        </p:txBody>
      </p:sp>
    </p:spTree>
    <p:extLst>
      <p:ext uri="{BB962C8B-B14F-4D97-AF65-F5344CB8AC3E}">
        <p14:creationId xmlns:p14="http://schemas.microsoft.com/office/powerpoint/2010/main" val="3792561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B4A7F05-D554-4318-9FDD-FF185E6CE2AA}" type="slidenum">
              <a:rPr lang="en-GB"/>
              <a:pPr>
                <a:defRPr/>
              </a:pPr>
              <a:t>7</a:t>
            </a:fld>
            <a:endParaRPr lang="en-GB"/>
          </a:p>
        </p:txBody>
      </p:sp>
      <p:sp>
        <p:nvSpPr>
          <p:cNvPr id="77827" name="Rectangle 2"/>
          <p:cNvSpPr>
            <a:spLocks noGrp="1" noRot="1" noChangeAspect="1" noChangeArrowheads="1" noTextEdit="1"/>
          </p:cNvSpPr>
          <p:nvPr>
            <p:ph type="sldImg"/>
          </p:nvPr>
        </p:nvSpPr>
        <p:spPr>
          <a:xfrm>
            <a:off x="920750" y="744538"/>
            <a:ext cx="4960938" cy="3722687"/>
          </a:xfrm>
          <a:ln/>
        </p:spPr>
      </p:sp>
      <p:sp>
        <p:nvSpPr>
          <p:cNvPr id="77828" name="Rectangle 3"/>
          <p:cNvSpPr>
            <a:spLocks noGrp="1" noChangeArrowheads="1"/>
          </p:cNvSpPr>
          <p:nvPr>
            <p:ph type="body" idx="1"/>
          </p:nvPr>
        </p:nvSpPr>
        <p:spPr>
          <a:noFill/>
          <a:ln/>
        </p:spPr>
        <p:txBody>
          <a:bodyPr/>
          <a:lstStyle/>
          <a:p>
            <a:pPr eaLnBrk="1" hangingPunct="1"/>
            <a:endParaRPr lang="el-GR"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3CB400-E002-BF44-8BF0-91669B6EF7B0}" type="slidenum">
              <a:rPr lang="en-US" smtClean="0"/>
              <a:pPr/>
              <a:t>8</a:t>
            </a:fld>
            <a:endParaRPr lang="en-US"/>
          </a:p>
        </p:txBody>
      </p:sp>
    </p:spTree>
    <p:extLst>
      <p:ext uri="{BB962C8B-B14F-4D97-AF65-F5344CB8AC3E}">
        <p14:creationId xmlns:p14="http://schemas.microsoft.com/office/powerpoint/2010/main" val="3670304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7154">
              <a:defRPr/>
            </a:pPr>
            <a:endParaRPr lang="en-US" dirty="0"/>
          </a:p>
          <a:p>
            <a:endParaRPr lang="en-US"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9</a:t>
            </a:fld>
            <a:endParaRPr lang="en-US"/>
          </a:p>
        </p:txBody>
      </p:sp>
    </p:spTree>
    <p:extLst>
      <p:ext uri="{BB962C8B-B14F-4D97-AF65-F5344CB8AC3E}">
        <p14:creationId xmlns:p14="http://schemas.microsoft.com/office/powerpoint/2010/main" val="1416910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3CB400-E002-BF44-8BF0-91669B6EF7B0}" type="slidenum">
              <a:rPr lang="en-US" smtClean="0"/>
              <a:pPr/>
              <a:t>10</a:t>
            </a:fld>
            <a:endParaRPr lang="en-US"/>
          </a:p>
        </p:txBody>
      </p:sp>
    </p:spTree>
    <p:extLst>
      <p:ext uri="{BB962C8B-B14F-4D97-AF65-F5344CB8AC3E}">
        <p14:creationId xmlns:p14="http://schemas.microsoft.com/office/powerpoint/2010/main" val="958525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l-GR" dirty="0"/>
          </a:p>
        </p:txBody>
      </p:sp>
      <p:sp>
        <p:nvSpPr>
          <p:cNvPr id="3" name="Subtitle 2"/>
          <p:cNvSpPr>
            <a:spLocks noGrp="1"/>
          </p:cNvSpPr>
          <p:nvPr>
            <p:ph type="subTitle" idx="1"/>
          </p:nvPr>
        </p:nvSpPr>
        <p:spPr>
          <a:xfrm>
            <a:off x="1371599" y="3886200"/>
            <a:ext cx="6991349" cy="1752600"/>
          </a:xfrm>
        </p:spPr>
        <p:txBody>
          <a:bodyPr/>
          <a:lstStyle>
            <a:lvl1pPr marL="0" indent="0" algn="r">
              <a:buNone/>
              <a:defRPr>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l-GR" dirty="0"/>
          </a:p>
        </p:txBody>
      </p:sp>
      <p:sp>
        <p:nvSpPr>
          <p:cNvPr id="6" name="Slide Number Placeholder 5"/>
          <p:cNvSpPr>
            <a:spLocks noGrp="1"/>
          </p:cNvSpPr>
          <p:nvPr>
            <p:ph type="sldNum" sz="quarter" idx="12"/>
          </p:nvPr>
        </p:nvSpPr>
        <p:spPr>
          <a:xfrm>
            <a:off x="5905872" y="6492875"/>
            <a:ext cx="2818656" cy="365125"/>
          </a:xfrm>
          <a:prstGeom prst="rect">
            <a:avLst/>
          </a:prstGeom>
        </p:spPr>
        <p:txBody>
          <a:bodyPr/>
          <a:lstStyle/>
          <a:p>
            <a:fld id="{81C7A8D8-18CB-0546-B1F2-116B30F6CA42}" type="slidenum">
              <a:rPr lang="en-US" smtClean="0"/>
              <a:pPr/>
              <a:t>‹#›</a:t>
            </a:fld>
            <a:endParaRPr lang="en-US"/>
          </a:p>
        </p:txBody>
      </p:sp>
      <p:sp>
        <p:nvSpPr>
          <p:cNvPr id="9" name="Date Placeholder 3"/>
          <p:cNvSpPr>
            <a:spLocks noGrp="1"/>
          </p:cNvSpPr>
          <p:nvPr>
            <p:ph type="dt" sz="half" idx="2"/>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
        <p:nvSpPr>
          <p:cNvPr id="10" name="Footer Placeholder 4"/>
          <p:cNvSpPr>
            <a:spLocks noGrp="1"/>
          </p:cNvSpPr>
          <p:nvPr>
            <p:ph type="ftr" sz="quarter" idx="3"/>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9"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0" name="Date Placeholder 3"/>
          <p:cNvSpPr>
            <a:spLocks noGrp="1"/>
          </p:cNvSpPr>
          <p:nvPr>
            <p:ph type="dt" sz="half" idx="2"/>
          </p:nvPr>
        </p:nvSpPr>
        <p:spPr>
          <a:xfrm>
            <a:off x="457200" y="6520259"/>
            <a:ext cx="2133600" cy="365125"/>
          </a:xfrm>
          <a:prstGeom prst="rect">
            <a:avLst/>
          </a:prstGeom>
        </p:spPr>
        <p:txBody>
          <a:bodyPr/>
          <a:lstStyle/>
          <a:p>
            <a:r>
              <a:rPr lang="el-GR" smtClean="0"/>
              <a:t>Feb 2019-SIG-MARCOMMS ppt</a:t>
            </a:r>
            <a:endParaRPr lang="en-US" dirty="0"/>
          </a:p>
        </p:txBody>
      </p:sp>
      <p:sp>
        <p:nvSpPr>
          <p:cNvPr id="11" name="Footer Placeholder 4"/>
          <p:cNvSpPr>
            <a:spLocks noGrp="1"/>
          </p:cNvSpPr>
          <p:nvPr>
            <p:ph type="ftr" sz="quarter" idx="3"/>
          </p:nvPr>
        </p:nvSpPr>
        <p:spPr>
          <a:xfrm>
            <a:off x="3124200" y="6520259"/>
            <a:ext cx="3248000" cy="365125"/>
          </a:xfrm>
        </p:spPr>
        <p:txBody>
          <a:bodyPr/>
          <a:lstStyle/>
          <a:p>
            <a:r>
              <a:rPr lang="en-US"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9"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0" name="Date Placeholder 3"/>
          <p:cNvSpPr>
            <a:spLocks noGrp="1"/>
          </p:cNvSpPr>
          <p:nvPr>
            <p:ph type="dt" sz="half" idx="2"/>
          </p:nvPr>
        </p:nvSpPr>
        <p:spPr>
          <a:xfrm>
            <a:off x="457200" y="6520259"/>
            <a:ext cx="2133600" cy="365125"/>
          </a:xfrm>
          <a:prstGeom prst="rect">
            <a:avLst/>
          </a:prstGeom>
        </p:spPr>
        <p:txBody>
          <a:bodyPr/>
          <a:lstStyle/>
          <a:p>
            <a:r>
              <a:rPr lang="el-GR" smtClean="0"/>
              <a:t>Feb 2019-SIG-MARCOMMS ppt</a:t>
            </a:r>
            <a:endParaRPr lang="en-US" dirty="0"/>
          </a:p>
        </p:txBody>
      </p:sp>
      <p:sp>
        <p:nvSpPr>
          <p:cNvPr id="11" name="Footer Placeholder 4"/>
          <p:cNvSpPr>
            <a:spLocks noGrp="1"/>
          </p:cNvSpPr>
          <p:nvPr>
            <p:ph type="ftr" sz="quarter" idx="3"/>
          </p:nvPr>
        </p:nvSpPr>
        <p:spPr>
          <a:xfrm>
            <a:off x="3124200" y="6520259"/>
            <a:ext cx="3248000" cy="365125"/>
          </a:xfrm>
        </p:spPr>
        <p:txBody>
          <a:bodyPr/>
          <a:lstStyle/>
          <a:p>
            <a:r>
              <a:rPr lang="en-US"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9"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2" name="Date Placeholder 3"/>
          <p:cNvSpPr>
            <a:spLocks noGrp="1"/>
          </p:cNvSpPr>
          <p:nvPr>
            <p:ph type="dt" sz="half" idx="2"/>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
        <p:nvSpPr>
          <p:cNvPr id="13" name="Footer Placeholder 4"/>
          <p:cNvSpPr>
            <a:spLocks noGrp="1"/>
          </p:cNvSpPr>
          <p:nvPr>
            <p:ph type="ftr" sz="quarter" idx="3"/>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2" name="Date Placeholder 3"/>
          <p:cNvSpPr>
            <a:spLocks noGrp="1"/>
          </p:cNvSpPr>
          <p:nvPr>
            <p:ph type="dt" sz="half" idx="2"/>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
        <p:nvSpPr>
          <p:cNvPr id="13" name="Footer Placeholder 4"/>
          <p:cNvSpPr>
            <a:spLocks noGrp="1"/>
          </p:cNvSpPr>
          <p:nvPr>
            <p:ph type="ftr" sz="quarter" idx="3"/>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10"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3" name="Date Placeholder 3"/>
          <p:cNvSpPr>
            <a:spLocks noGrp="1"/>
          </p:cNvSpPr>
          <p:nvPr>
            <p:ph type="dt" sz="half" idx="10"/>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
        <p:nvSpPr>
          <p:cNvPr id="14" name="Footer Placeholder 4"/>
          <p:cNvSpPr>
            <a:spLocks noGrp="1"/>
          </p:cNvSpPr>
          <p:nvPr>
            <p:ph type="ftr" sz="quarter" idx="3"/>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15" name="Footer Placeholder 4"/>
          <p:cNvSpPr txBox="1">
            <a:spLocks/>
          </p:cNvSpPr>
          <p:nvPr userDrawn="1"/>
        </p:nvSpPr>
        <p:spPr>
          <a:xfrm>
            <a:off x="3276600" y="6672659"/>
            <a:ext cx="4191000" cy="365125"/>
          </a:xfrm>
          <a:prstGeom prst="rect">
            <a:avLst/>
          </a:prstGeom>
        </p:spPr>
        <p:txBody>
          <a:bodyPr/>
          <a:lstStyle>
            <a:defPPr>
              <a:defRPr lang="en-US"/>
            </a:defPPr>
            <a:lvl1pPr marL="0" algn="l" defTabSz="457200" rtl="0" eaLnBrk="1" latinLnBrk="0" hangingPunct="1">
              <a:defRPr sz="11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12" name="Slide Number Placeholder 5"/>
          <p:cNvSpPr>
            <a:spLocks noGrp="1"/>
          </p:cNvSpPr>
          <p:nvPr>
            <p:ph type="sldNum" sz="quarter" idx="12"/>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5" name="Footer Placeholder 4"/>
          <p:cNvSpPr>
            <a:spLocks noGrp="1"/>
          </p:cNvSpPr>
          <p:nvPr>
            <p:ph type="ftr" sz="quarter" idx="14"/>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17" name="Date Placeholder 3"/>
          <p:cNvSpPr>
            <a:spLocks noGrp="1"/>
          </p:cNvSpPr>
          <p:nvPr>
            <p:ph type="dt" sz="half" idx="10"/>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457200" y="6356350"/>
            <a:ext cx="2133600" cy="365125"/>
          </a:xfrm>
          <a:prstGeom prst="rect">
            <a:avLst/>
          </a:prstGeom>
        </p:spPr>
        <p:txBody>
          <a:bodyPr/>
          <a:lstStyle/>
          <a:p>
            <a:r>
              <a:rPr lang="el-GR" smtClean="0"/>
              <a:t>Feb 2019-SIG-MARCOMMS ppt</a:t>
            </a: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smtClean="0"/>
              <a:t>GRNET: Marketing Strategy and Communication Plan 2017-2018</a:t>
            </a: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1C7A8D8-18CB-0546-B1F2-116B30F6CA42}"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r>
              <a:rPr lang="el-GR" smtClean="0"/>
              <a:t>Feb 2019-SIG-MARCOMMS ppt</a:t>
            </a: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smtClean="0"/>
              <a:t>GRNET: Marketing Strategy and Communication Plan 2017-2018</a:t>
            </a:r>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1C7A8D8-18CB-0546-B1F2-116B30F6CA42}" type="slidenum">
              <a:rPr lang="en-US" smtClean="0"/>
              <a:pPr/>
              <a:t>‹#›</a:t>
            </a:fld>
            <a:endParaRPr lang="en-US" dirty="0"/>
          </a:p>
        </p:txBody>
      </p:sp>
      <p:sp>
        <p:nvSpPr>
          <p:cNvPr id="5" name="TextBox 4"/>
          <p:cNvSpPr txBox="1"/>
          <p:nvPr userDrawn="1"/>
        </p:nvSpPr>
        <p:spPr>
          <a:xfrm>
            <a:off x="2843808" y="3212976"/>
            <a:ext cx="3456384" cy="1477328"/>
          </a:xfrm>
          <a:prstGeom prst="rect">
            <a:avLst/>
          </a:prstGeom>
          <a:noFill/>
        </p:spPr>
        <p:txBody>
          <a:bodyPr wrap="square" rtlCol="0">
            <a:spAutoFit/>
          </a:bodyPr>
          <a:lstStyle/>
          <a:p>
            <a:r>
              <a:rPr lang="el-GR" dirty="0" err="1" smtClean="0"/>
              <a:t>Ιστότοπος</a:t>
            </a:r>
            <a:r>
              <a:rPr lang="el-GR" baseline="0" dirty="0" smtClean="0"/>
              <a:t> Υπηρεσίας</a:t>
            </a:r>
          </a:p>
          <a:p>
            <a:r>
              <a:rPr lang="el-GR" baseline="0" dirty="0" smtClean="0"/>
              <a:t>………</a:t>
            </a:r>
          </a:p>
          <a:p>
            <a:endParaRPr lang="el-GR"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www.grnet.gr</a:t>
            </a:r>
          </a:p>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sp>
        <p:nvSpPr>
          <p:cNvPr id="9" name="Footer Placeholder 4"/>
          <p:cNvSpPr>
            <a:spLocks noGrp="1"/>
          </p:cNvSpPr>
          <p:nvPr>
            <p:ph type="ftr" sz="quarter" idx="3"/>
          </p:nvPr>
        </p:nvSpPr>
        <p:spPr>
          <a:xfrm>
            <a:off x="3124200" y="6520259"/>
            <a:ext cx="3248000" cy="365125"/>
          </a:xfrm>
          <a:prstGeom prst="rect">
            <a:avLst/>
          </a:prstGeom>
        </p:spPr>
        <p:txBody>
          <a:bodyPr/>
          <a:lstStyle>
            <a:lvl1pPr>
              <a:defRPr sz="1100"/>
            </a:lvl1pPr>
          </a:lstStyle>
          <a:p>
            <a:r>
              <a:rPr lang="en-US" smtClean="0"/>
              <a:t>GRNET: Marketing Strategy and Communication Plan 2017-2018</a:t>
            </a:r>
            <a:endParaRPr lang="en-US" dirty="0"/>
          </a:p>
        </p:txBody>
      </p:sp>
      <p:sp>
        <p:nvSpPr>
          <p:cNvPr id="10"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1" name="Date Placeholder 3"/>
          <p:cNvSpPr>
            <a:spLocks noGrp="1"/>
          </p:cNvSpPr>
          <p:nvPr>
            <p:ph type="dt" sz="half" idx="10"/>
          </p:nvPr>
        </p:nvSpPr>
        <p:spPr>
          <a:xfrm>
            <a:off x="457200" y="6520259"/>
            <a:ext cx="2133600" cy="365125"/>
          </a:xfrm>
          <a:prstGeom prst="rect">
            <a:avLst/>
          </a:prstGeom>
        </p:spPr>
        <p:txBody>
          <a:bodyPr/>
          <a:lstStyle/>
          <a:p>
            <a:r>
              <a:rPr lang="el-GR" smtClean="0"/>
              <a:t>Feb 2019-SIG-MARCOMMS ppt</a:t>
            </a:r>
            <a:endParaRPr lang="en-US" dirty="0"/>
          </a:p>
        </p:txBody>
      </p:sp>
      <p:sp>
        <p:nvSpPr>
          <p:cNvPr id="12" name="Footer Placeholder 4"/>
          <p:cNvSpPr>
            <a:spLocks noGrp="1"/>
          </p:cNvSpPr>
          <p:nvPr>
            <p:ph type="ftr" sz="quarter" idx="3"/>
          </p:nvPr>
        </p:nvSpPr>
        <p:spPr>
          <a:xfrm>
            <a:off x="3124200" y="6520259"/>
            <a:ext cx="3248000" cy="365125"/>
          </a:xfrm>
        </p:spPr>
        <p:txBody>
          <a:bodyPr/>
          <a:lstStyle/>
          <a:p>
            <a:r>
              <a:rPr lang="en-US" smtClean="0"/>
              <a:t>GRNET: Marketing Strategy and Communication Plan 2017-2018</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Untitled3.jpg"/>
          <p:cNvPicPr>
            <a:picLocks noChangeAspect="1"/>
          </p:cNvPicPr>
          <p:nvPr userDrawn="1"/>
        </p:nvPicPr>
        <p:blipFill>
          <a:blip r:embed="rId13"/>
          <a:stretch>
            <a:fillRect/>
          </a:stretch>
        </p:blipFill>
        <p:spPr>
          <a:xfrm>
            <a:off x="0" y="914400"/>
            <a:ext cx="9144000" cy="5578475"/>
          </a:xfrm>
          <a:prstGeom prst="rect">
            <a:avLst/>
          </a:prstGeom>
        </p:spPr>
      </p:pic>
      <p:sp>
        <p:nvSpPr>
          <p:cNvPr id="2" name="Title Placeholder 1"/>
          <p:cNvSpPr>
            <a:spLocks noGrp="1"/>
          </p:cNvSpPr>
          <p:nvPr>
            <p:ph type="title"/>
          </p:nvPr>
        </p:nvSpPr>
        <p:spPr>
          <a:xfrm>
            <a:off x="-468560" y="4462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l-GR" dirty="0"/>
          </a:p>
        </p:txBody>
      </p:sp>
      <p:sp>
        <p:nvSpPr>
          <p:cNvPr id="3" name="Text Placeholder 2"/>
          <p:cNvSpPr>
            <a:spLocks noGrp="1"/>
          </p:cNvSpPr>
          <p:nvPr>
            <p:ph type="body" idx="1"/>
          </p:nvPr>
        </p:nvSpPr>
        <p:spPr>
          <a:xfrm>
            <a:off x="251520" y="1340768"/>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13" name="Footer Placeholder 4"/>
          <p:cNvSpPr>
            <a:spLocks noGrp="1"/>
          </p:cNvSpPr>
          <p:nvPr>
            <p:ph type="ftr" sz="quarter" idx="3"/>
          </p:nvPr>
        </p:nvSpPr>
        <p:spPr>
          <a:xfrm>
            <a:off x="3124200" y="6520259"/>
            <a:ext cx="4191000"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14" name="Slide Number Placeholder 5"/>
          <p:cNvSpPr>
            <a:spLocks noGrp="1"/>
          </p:cNvSpPr>
          <p:nvPr>
            <p:ph type="sldNum" sz="quarter" idx="4"/>
          </p:nvPr>
        </p:nvSpPr>
        <p:spPr>
          <a:xfrm>
            <a:off x="5868144" y="6520259"/>
            <a:ext cx="2818656" cy="365125"/>
          </a:xfrm>
          <a:prstGeom prst="rect">
            <a:avLst/>
          </a:prstGeom>
        </p:spPr>
        <p:txBody>
          <a:bodyPr/>
          <a:lstStyle>
            <a:lvl1pPr algn="r">
              <a:defRPr sz="1100"/>
            </a:lvl1pPr>
          </a:lstStyle>
          <a:p>
            <a:fld id="{81C7A8D8-18CB-0546-B1F2-116B30F6CA42}" type="slidenum">
              <a:rPr lang="en-US" smtClean="0"/>
              <a:pPr/>
              <a:t>‹#›</a:t>
            </a:fld>
            <a:endParaRPr lang="en-US" dirty="0"/>
          </a:p>
        </p:txBody>
      </p:sp>
      <p:sp>
        <p:nvSpPr>
          <p:cNvPr id="11" name="Date Placeholder 3"/>
          <p:cNvSpPr>
            <a:spLocks noGrp="1"/>
          </p:cNvSpPr>
          <p:nvPr>
            <p:ph type="dt" sz="half" idx="2"/>
          </p:nvPr>
        </p:nvSpPr>
        <p:spPr>
          <a:xfrm>
            <a:off x="457200" y="6520259"/>
            <a:ext cx="2133600" cy="365125"/>
          </a:xfrm>
          <a:prstGeom prst="rect">
            <a:avLst/>
          </a:prstGeom>
        </p:spPr>
        <p:txBody>
          <a:bodyPr/>
          <a:lstStyle>
            <a:lvl1pPr>
              <a:defRPr sz="1100"/>
            </a:lvl1pPr>
          </a:lstStyle>
          <a:p>
            <a:r>
              <a:rPr lang="el-GR" smtClean="0"/>
              <a:t>Feb 2019-SIG-MARCOMMS ppt</a:t>
            </a:r>
            <a:endParaRPr lang="en-US" dirty="0"/>
          </a:p>
        </p:txBody>
      </p:sp>
      <p:pic>
        <p:nvPicPr>
          <p:cNvPr id="4" name="Picture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298447" y="189936"/>
            <a:ext cx="1603115" cy="6095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accent6">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5.png"/><Relationship Id="rId11" Type="http://schemas.openxmlformats.org/officeDocument/2006/relationships/image" Target="../media/image1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notesSlide" Target="../notesSlides/notesSlide17.xml"/><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xml"/><Relationship Id="rId7" Type="http://schemas.openxmlformats.org/officeDocument/2006/relationships/image" Target="../media/image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png"/><Relationship Id="rId11" Type="http://schemas.openxmlformats.org/officeDocument/2006/relationships/comments" Target="../comments/comment1.xml"/><Relationship Id="rId5" Type="http://schemas.openxmlformats.org/officeDocument/2006/relationships/image" Target="../media/image5.jp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form.tmforum.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6" y="836712"/>
            <a:ext cx="9246352" cy="6493129"/>
          </a:xfrm>
          <a:prstGeom prst="rect">
            <a:avLst/>
          </a:prstGeom>
        </p:spPr>
      </p:pic>
      <p:sp>
        <p:nvSpPr>
          <p:cNvPr id="7" name="Title 6"/>
          <p:cNvSpPr>
            <a:spLocks noGrp="1"/>
          </p:cNvSpPr>
          <p:nvPr>
            <p:ph type="ctrTitle"/>
          </p:nvPr>
        </p:nvSpPr>
        <p:spPr>
          <a:xfrm>
            <a:off x="-220400" y="-315416"/>
            <a:ext cx="7416824" cy="1800200"/>
          </a:xfrm>
        </p:spPr>
        <p:txBody>
          <a:bodyPr>
            <a:normAutofit/>
          </a:bodyPr>
          <a:lstStyle/>
          <a:p>
            <a:r>
              <a:rPr lang="en-US" sz="3200" b="1" dirty="0" smtClean="0">
                <a:solidFill>
                  <a:srgbClr val="E46C0A"/>
                </a:solidFill>
              </a:rPr>
              <a:t>Greek Research &amp; Technology Network</a:t>
            </a:r>
            <a:endParaRPr lang="el-GR" sz="2000" b="1" dirty="0">
              <a:solidFill>
                <a:srgbClr val="002060"/>
              </a:solidFill>
            </a:endParaRPr>
          </a:p>
        </p:txBody>
      </p:sp>
      <p:sp>
        <p:nvSpPr>
          <p:cNvPr id="8" name="Subtitle 7"/>
          <p:cNvSpPr>
            <a:spLocks noGrp="1"/>
          </p:cNvSpPr>
          <p:nvPr>
            <p:ph type="subTitle" idx="1"/>
          </p:nvPr>
        </p:nvSpPr>
        <p:spPr>
          <a:xfrm>
            <a:off x="251520" y="2348880"/>
            <a:ext cx="4104456" cy="6408712"/>
          </a:xfrm>
        </p:spPr>
        <p:txBody>
          <a:bodyPr>
            <a:normAutofit/>
          </a:bodyPr>
          <a:lstStyle/>
          <a:p>
            <a:pPr algn="l"/>
            <a:r>
              <a:rPr lang="en-US" sz="2400" b="1" dirty="0" smtClean="0"/>
              <a:t>GRNET Marketing &amp; Communications Strategy </a:t>
            </a:r>
          </a:p>
          <a:p>
            <a:pPr algn="l"/>
            <a:r>
              <a:rPr lang="en-US" sz="2400" b="1" dirty="0" smtClean="0"/>
              <a:t>2017-2018</a:t>
            </a:r>
            <a:endParaRPr lang="el-GR" sz="2400" dirty="0" smtClean="0"/>
          </a:p>
          <a:p>
            <a:pPr algn="l"/>
            <a:endParaRPr lang="en-US" sz="1600" dirty="0" smtClean="0"/>
          </a:p>
          <a:p>
            <a:pPr algn="l"/>
            <a:endParaRPr lang="en-US" sz="1600" dirty="0" smtClean="0"/>
          </a:p>
          <a:p>
            <a:pPr algn="l"/>
            <a:endParaRPr lang="en-US" sz="1600" dirty="0"/>
          </a:p>
          <a:p>
            <a:pPr algn="l"/>
            <a:endParaRPr lang="en-US" sz="1600" dirty="0" smtClean="0"/>
          </a:p>
          <a:p>
            <a:pPr algn="l"/>
            <a:r>
              <a:rPr lang="en-US" sz="1600" dirty="0" smtClean="0"/>
              <a:t>Key</a:t>
            </a:r>
            <a:r>
              <a:rPr lang="en-US" sz="1400" dirty="0" smtClean="0"/>
              <a:t> </a:t>
            </a:r>
            <a:r>
              <a:rPr lang="en-US" sz="1600" dirty="0" smtClean="0"/>
              <a:t>points </a:t>
            </a:r>
            <a:r>
              <a:rPr lang="en-US" sz="1600" dirty="0"/>
              <a:t>in creating and implementing GRNET MARCOMMs.  </a:t>
            </a:r>
            <a:endParaRPr lang="en-US" sz="1600" dirty="0" smtClean="0"/>
          </a:p>
          <a:p>
            <a:pPr algn="l"/>
            <a:r>
              <a:rPr lang="en-US" sz="1600" dirty="0" smtClean="0"/>
              <a:t>Lessons </a:t>
            </a:r>
            <a:r>
              <a:rPr lang="en-US" sz="1600" dirty="0"/>
              <a:t>learned and shared, a work in progress</a:t>
            </a:r>
            <a:endParaRPr lang="en-US" sz="1400" dirty="0" smtClean="0"/>
          </a:p>
          <a:p>
            <a:pPr algn="l"/>
            <a:endParaRPr lang="en-US" sz="1800" b="1" dirty="0" smtClean="0"/>
          </a:p>
          <a:p>
            <a:pPr algn="l"/>
            <a:endParaRPr lang="en-US" sz="1800" b="1" dirty="0"/>
          </a:p>
          <a:p>
            <a:pPr algn="l"/>
            <a:endParaRPr lang="en-US" sz="1800" b="1" dirty="0" smtClean="0"/>
          </a:p>
          <a:p>
            <a:pPr algn="l"/>
            <a:endParaRPr lang="en-US" sz="1800" b="1" dirty="0"/>
          </a:p>
          <a:p>
            <a:pPr algn="l"/>
            <a:endParaRPr lang="en-US" sz="1800" b="1" dirty="0" smtClean="0"/>
          </a:p>
          <a:p>
            <a:pPr algn="l"/>
            <a:endParaRPr lang="en-US" sz="1800" dirty="0" smtClean="0"/>
          </a:p>
        </p:txBody>
      </p:sp>
      <p:sp>
        <p:nvSpPr>
          <p:cNvPr id="9" name="Rectangle 8"/>
          <p:cNvSpPr/>
          <p:nvPr/>
        </p:nvSpPr>
        <p:spPr>
          <a:xfrm>
            <a:off x="5148064" y="6165304"/>
            <a:ext cx="4572000" cy="966418"/>
          </a:xfrm>
          <a:prstGeom prst="rect">
            <a:avLst/>
          </a:prstGeom>
        </p:spPr>
        <p:txBody>
          <a:bodyPr>
            <a:spAutoFit/>
          </a:bodyPr>
          <a:lstStyle/>
          <a:p>
            <a:pPr lvl="0" defTabSz="914400">
              <a:spcBef>
                <a:spcPct val="20000"/>
              </a:spcBef>
            </a:pPr>
            <a:r>
              <a:rPr lang="en-US" sz="1600" b="1" dirty="0">
                <a:solidFill>
                  <a:prstClr val="white">
                    <a:lumMod val="50000"/>
                  </a:prstClr>
                </a:solidFill>
              </a:rPr>
              <a:t>Artemis Psarianou</a:t>
            </a:r>
            <a:endParaRPr lang="en-US" sz="1600" dirty="0">
              <a:solidFill>
                <a:prstClr val="white">
                  <a:lumMod val="50000"/>
                </a:prstClr>
              </a:solidFill>
            </a:endParaRPr>
          </a:p>
          <a:p>
            <a:pPr lvl="0" defTabSz="914400">
              <a:spcBef>
                <a:spcPct val="20000"/>
              </a:spcBef>
            </a:pPr>
            <a:r>
              <a:rPr lang="en-US" sz="1400" dirty="0">
                <a:solidFill>
                  <a:prstClr val="white">
                    <a:lumMod val="50000"/>
                  </a:prstClr>
                </a:solidFill>
              </a:rPr>
              <a:t>Head of Marketing and Communications Service </a:t>
            </a:r>
          </a:p>
          <a:p>
            <a:pPr lvl="0" defTabSz="914400">
              <a:spcBef>
                <a:spcPct val="20000"/>
              </a:spcBef>
            </a:pPr>
            <a:endParaRPr lang="en-US" dirty="0">
              <a:solidFill>
                <a:prstClr val="white">
                  <a:lumMod val="50000"/>
                </a:prst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24" y="44624"/>
            <a:ext cx="8229600" cy="1143000"/>
          </a:xfrm>
        </p:spPr>
        <p:txBody>
          <a:bodyPr>
            <a:normAutofit/>
          </a:bodyPr>
          <a:lstStyle/>
          <a:p>
            <a:pPr algn="l"/>
            <a:r>
              <a:rPr lang="en-US" sz="3200" dirty="0" smtClean="0"/>
              <a:t>Scientific Sectors and Fields</a:t>
            </a:r>
            <a:endParaRPr lang="en-US" sz="3200" dirty="0"/>
          </a:p>
        </p:txBody>
      </p:sp>
      <p:sp>
        <p:nvSpPr>
          <p:cNvPr id="10" name="Footer Placeholder 4"/>
          <p:cNvSpPr>
            <a:spLocks noGrp="1"/>
          </p:cNvSpPr>
          <p:nvPr>
            <p:ph type="ftr" sz="quarter" idx="3"/>
          </p:nvPr>
        </p:nvSpPr>
        <p:spPr>
          <a:xfrm>
            <a:off x="3039905" y="6500950"/>
            <a:ext cx="4308234"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7" name="Rectangle 6"/>
          <p:cNvSpPr/>
          <p:nvPr/>
        </p:nvSpPr>
        <p:spPr>
          <a:xfrm rot="16200000">
            <a:off x="-2500974" y="3501808"/>
            <a:ext cx="5442273" cy="400110"/>
          </a:xfrm>
          <a:prstGeom prst="rect">
            <a:avLst/>
          </a:prstGeom>
          <a:solidFill>
            <a:schemeClr val="accent1">
              <a:lumMod val="20000"/>
              <a:lumOff val="80000"/>
            </a:schemeClr>
          </a:solidFill>
        </p:spPr>
        <p:txBody>
          <a:bodyPr wrap="square">
            <a:spAutoFit/>
          </a:bodyPr>
          <a:lstStyle/>
          <a:p>
            <a:pPr algn="ctr"/>
            <a:r>
              <a:rPr lang="en-US" sz="2000" b="1" dirty="0">
                <a:solidFill>
                  <a:schemeClr val="accent6">
                    <a:lumMod val="75000"/>
                  </a:schemeClr>
                </a:solidFill>
                <a:latin typeface="+mj-lt"/>
                <a:ea typeface="+mj-ea"/>
                <a:cs typeface="+mj-cs"/>
              </a:rPr>
              <a:t>market segmentation strategy</a:t>
            </a:r>
          </a:p>
        </p:txBody>
      </p:sp>
      <p:graphicFrame>
        <p:nvGraphicFramePr>
          <p:cNvPr id="8" name="Table 7"/>
          <p:cNvGraphicFramePr>
            <a:graphicFrameLocks noGrp="1"/>
          </p:cNvGraphicFramePr>
          <p:nvPr>
            <p:extLst/>
          </p:nvPr>
        </p:nvGraphicFramePr>
        <p:xfrm>
          <a:off x="467544" y="980728"/>
          <a:ext cx="8568952" cy="5442271"/>
        </p:xfrm>
        <a:graphic>
          <a:graphicData uri="http://schemas.openxmlformats.org/drawingml/2006/table">
            <a:tbl>
              <a:tblPr firstRow="1" firstCol="1" bandRow="1">
                <a:tableStyleId>{5C22544A-7EE6-4342-B048-85BDC9FD1C3A}</a:tableStyleId>
              </a:tblPr>
              <a:tblGrid>
                <a:gridCol w="2088232">
                  <a:extLst>
                    <a:ext uri="{9D8B030D-6E8A-4147-A177-3AD203B41FA5}">
                      <a16:colId xmlns:a16="http://schemas.microsoft.com/office/drawing/2014/main" val="20000"/>
                    </a:ext>
                  </a:extLst>
                </a:gridCol>
                <a:gridCol w="6480720">
                  <a:extLst>
                    <a:ext uri="{9D8B030D-6E8A-4147-A177-3AD203B41FA5}">
                      <a16:colId xmlns:a16="http://schemas.microsoft.com/office/drawing/2014/main" val="20001"/>
                    </a:ext>
                  </a:extLst>
                </a:gridCol>
              </a:tblGrid>
              <a:tr h="552244">
                <a:tc>
                  <a:txBody>
                    <a:bodyPr/>
                    <a:lstStyle/>
                    <a:p>
                      <a:pPr marL="0" marR="0">
                        <a:lnSpc>
                          <a:spcPct val="115000"/>
                        </a:lnSpc>
                        <a:spcBef>
                          <a:spcPts val="0"/>
                        </a:spcBef>
                        <a:spcAft>
                          <a:spcPts val="0"/>
                        </a:spcAft>
                      </a:pPr>
                      <a:r>
                        <a:rPr lang="en-US" sz="1200" dirty="0" smtClean="0">
                          <a:effectLst/>
                        </a:rPr>
                        <a:t>Scientific Sector </a:t>
                      </a:r>
                      <a:endParaRPr lang="en-US" sz="1200" dirty="0">
                        <a:effectLst/>
                        <a:latin typeface="Calibri"/>
                        <a:ea typeface="Calibri"/>
                        <a:cs typeface="Times New Roman"/>
                      </a:endParaRPr>
                    </a:p>
                  </a:txBody>
                  <a:tcPr marL="29273" marR="29273" marT="0" marB="0"/>
                </a:tc>
                <a:tc>
                  <a:txBody>
                    <a:bodyPr/>
                    <a:lstStyle/>
                    <a:p>
                      <a:pPr marL="0" marR="0" algn="l">
                        <a:lnSpc>
                          <a:spcPct val="115000"/>
                        </a:lnSpc>
                        <a:spcBef>
                          <a:spcPts val="0"/>
                        </a:spcBef>
                        <a:spcAft>
                          <a:spcPts val="0"/>
                        </a:spcAft>
                      </a:pPr>
                      <a:r>
                        <a:rPr lang="en-US" sz="1200" dirty="0" smtClean="0">
                          <a:effectLst/>
                        </a:rPr>
                        <a:t>Scientific Field Category</a:t>
                      </a:r>
                      <a:endParaRPr lang="en-US" sz="1200" dirty="0">
                        <a:effectLst/>
                        <a:latin typeface="Calibri"/>
                        <a:ea typeface="Calibri"/>
                        <a:cs typeface="Times New Roman"/>
                      </a:endParaRPr>
                    </a:p>
                  </a:txBody>
                  <a:tcPr marL="29273" marR="29273" marT="0" marB="0"/>
                </a:tc>
                <a:extLst>
                  <a:ext uri="{0D108BD9-81ED-4DB2-BD59-A6C34878D82A}">
                    <a16:rowId xmlns:a16="http://schemas.microsoft.com/office/drawing/2014/main" val="10000"/>
                  </a:ext>
                </a:extLst>
              </a:tr>
              <a:tr h="713397">
                <a:tc>
                  <a:txBody>
                    <a:bodyPr/>
                    <a:lstStyle/>
                    <a:p>
                      <a:pPr marL="0" marR="0">
                        <a:lnSpc>
                          <a:spcPct val="115000"/>
                        </a:lnSpc>
                        <a:spcBef>
                          <a:spcPts val="0"/>
                        </a:spcBef>
                        <a:spcAft>
                          <a:spcPts val="0"/>
                        </a:spcAft>
                      </a:pPr>
                      <a:r>
                        <a:rPr lang="en-US" sz="1200" dirty="0" smtClean="0">
                          <a:effectLst/>
                        </a:rPr>
                        <a:t>SS 1</a:t>
                      </a:r>
                      <a:r>
                        <a:rPr lang="en-US" sz="1200" dirty="0">
                          <a:effectLst/>
                        </a:rPr>
                        <a:t>. </a:t>
                      </a:r>
                      <a:r>
                        <a:rPr lang="en-US" sz="1200" dirty="0" smtClean="0">
                          <a:effectLst/>
                        </a:rPr>
                        <a:t>Natural Sciences</a:t>
                      </a:r>
                      <a:endParaRPr lang="en-US" sz="1200" dirty="0">
                        <a:effectLst/>
                      </a:endParaRPr>
                    </a:p>
                  </a:txBody>
                  <a:tcPr marL="29273" marR="29273" marT="0" marB="0"/>
                </a:tc>
                <a:tc>
                  <a:txBody>
                    <a:bodyPr/>
                    <a:lstStyle/>
                    <a:p>
                      <a:pPr marL="0" marR="0" algn="l">
                        <a:lnSpc>
                          <a:spcPct val="115000"/>
                        </a:lnSpc>
                        <a:spcBef>
                          <a:spcPts val="0"/>
                        </a:spcBef>
                        <a:spcAft>
                          <a:spcPts val="0"/>
                        </a:spcAft>
                      </a:pPr>
                      <a:r>
                        <a:rPr lang="en-US" sz="1200" dirty="0">
                          <a:effectLst/>
                        </a:rPr>
                        <a:t>Field 1. </a:t>
                      </a:r>
                      <a:r>
                        <a:rPr lang="en-US" sz="1200" dirty="0" smtClean="0">
                          <a:effectLst/>
                        </a:rPr>
                        <a:t>SS</a:t>
                      </a:r>
                      <a:r>
                        <a:rPr lang="en-US" sz="1200" dirty="0">
                          <a:effectLst/>
                        </a:rPr>
                        <a:t>/ </a:t>
                      </a:r>
                      <a:r>
                        <a:rPr lang="en-US" sz="1200" b="1" dirty="0" smtClean="0">
                          <a:effectLst/>
                        </a:rPr>
                        <a:t>Mathematics</a:t>
                      </a:r>
                      <a:r>
                        <a:rPr lang="el-GR" sz="1200" dirty="0" smtClean="0">
                          <a:effectLst/>
                        </a:rPr>
                        <a:t>,   </a:t>
                      </a:r>
                      <a:r>
                        <a:rPr lang="en-US" sz="1200" dirty="0" smtClean="0">
                          <a:effectLst/>
                        </a:rPr>
                        <a:t>Field </a:t>
                      </a:r>
                      <a:r>
                        <a:rPr lang="en-US" sz="1200" dirty="0">
                          <a:effectLst/>
                        </a:rPr>
                        <a:t>2. </a:t>
                      </a:r>
                      <a:r>
                        <a:rPr lang="en-US" sz="1200" dirty="0" smtClean="0">
                          <a:effectLst/>
                        </a:rPr>
                        <a:t>SS</a:t>
                      </a:r>
                      <a:r>
                        <a:rPr lang="en-US" sz="1200" b="1" dirty="0">
                          <a:effectLst/>
                        </a:rPr>
                        <a:t>/ Computer and Information </a:t>
                      </a:r>
                      <a:r>
                        <a:rPr lang="en-US" sz="1200" b="1" dirty="0" smtClean="0">
                          <a:effectLst/>
                        </a:rPr>
                        <a:t>Sciences</a:t>
                      </a:r>
                      <a:r>
                        <a:rPr lang="el-GR" sz="1200" dirty="0" smtClean="0">
                          <a:effectLst/>
                        </a:rPr>
                        <a:t>,   </a:t>
                      </a:r>
                      <a:endParaRPr lang="en-US" sz="1200" dirty="0" smtClean="0">
                        <a:effectLst/>
                      </a:endParaRPr>
                    </a:p>
                    <a:p>
                      <a:pPr marL="0" marR="0" algn="l">
                        <a:lnSpc>
                          <a:spcPct val="115000"/>
                        </a:lnSpc>
                        <a:spcBef>
                          <a:spcPts val="0"/>
                        </a:spcBef>
                        <a:spcAft>
                          <a:spcPts val="0"/>
                        </a:spcAft>
                      </a:pPr>
                      <a:r>
                        <a:rPr lang="en-US" sz="1200" dirty="0" smtClean="0">
                          <a:effectLst/>
                        </a:rPr>
                        <a:t>Field </a:t>
                      </a:r>
                      <a:r>
                        <a:rPr lang="en-US" sz="1200" dirty="0">
                          <a:effectLst/>
                        </a:rPr>
                        <a:t>3</a:t>
                      </a:r>
                      <a:r>
                        <a:rPr lang="en-US" sz="1200" dirty="0" smtClean="0">
                          <a:effectLst/>
                        </a:rPr>
                        <a:t>. SS</a:t>
                      </a:r>
                      <a:r>
                        <a:rPr lang="en-US" sz="1200" dirty="0">
                          <a:effectLst/>
                        </a:rPr>
                        <a:t>/ </a:t>
                      </a:r>
                      <a:r>
                        <a:rPr lang="en-US" sz="1200" b="1" i="0" dirty="0">
                          <a:effectLst/>
                        </a:rPr>
                        <a:t>Physical </a:t>
                      </a:r>
                      <a:r>
                        <a:rPr lang="en-US" sz="1200" b="1" i="0" dirty="0" smtClean="0">
                          <a:effectLst/>
                        </a:rPr>
                        <a:t>Sciences</a:t>
                      </a:r>
                      <a:r>
                        <a:rPr lang="el-GR" sz="1200" dirty="0" smtClean="0">
                          <a:effectLst/>
                        </a:rPr>
                        <a:t>, </a:t>
                      </a:r>
                      <a:r>
                        <a:rPr lang="en-US" sz="1200" dirty="0" smtClean="0">
                          <a:effectLst/>
                        </a:rPr>
                        <a:t>Field </a:t>
                      </a:r>
                      <a:r>
                        <a:rPr lang="en-US" sz="1200" dirty="0">
                          <a:effectLst/>
                        </a:rPr>
                        <a:t>4. </a:t>
                      </a:r>
                      <a:r>
                        <a:rPr lang="en-US" sz="1200" dirty="0" smtClean="0">
                          <a:effectLst/>
                        </a:rPr>
                        <a:t>SS</a:t>
                      </a:r>
                      <a:r>
                        <a:rPr lang="en-US" sz="1200" dirty="0">
                          <a:effectLst/>
                        </a:rPr>
                        <a:t>/ </a:t>
                      </a:r>
                      <a:r>
                        <a:rPr lang="en-US" sz="1200" b="1" dirty="0">
                          <a:effectLst/>
                        </a:rPr>
                        <a:t>Chemical </a:t>
                      </a:r>
                      <a:r>
                        <a:rPr lang="en-US" sz="1200" b="1" dirty="0" smtClean="0">
                          <a:effectLst/>
                        </a:rPr>
                        <a:t>Sciences</a:t>
                      </a:r>
                      <a:r>
                        <a:rPr lang="en-US" sz="1200" dirty="0" smtClean="0">
                          <a:effectLst/>
                        </a:rPr>
                        <a:t>,   Field </a:t>
                      </a:r>
                      <a:r>
                        <a:rPr lang="en-US" sz="1200" dirty="0">
                          <a:effectLst/>
                        </a:rPr>
                        <a:t>5</a:t>
                      </a:r>
                      <a:r>
                        <a:rPr lang="en-US" sz="1200" dirty="0" smtClean="0">
                          <a:effectLst/>
                        </a:rPr>
                        <a:t>. </a:t>
                      </a:r>
                      <a:r>
                        <a:rPr lang="en-US" sz="1200" dirty="0">
                          <a:effectLst/>
                        </a:rPr>
                        <a:t>SS/ </a:t>
                      </a:r>
                      <a:r>
                        <a:rPr lang="en-US" sz="1200" b="1" dirty="0">
                          <a:effectLst/>
                        </a:rPr>
                        <a:t>Earth  and related Environmental </a:t>
                      </a:r>
                      <a:r>
                        <a:rPr lang="en-US" sz="1200" b="1" dirty="0" smtClean="0">
                          <a:effectLst/>
                        </a:rPr>
                        <a:t>Sciences</a:t>
                      </a:r>
                      <a:r>
                        <a:rPr lang="en-US" sz="1200" dirty="0" smtClean="0">
                          <a:effectLst/>
                        </a:rPr>
                        <a:t>,   Field </a:t>
                      </a:r>
                      <a:r>
                        <a:rPr lang="en-US" sz="1200" dirty="0">
                          <a:effectLst/>
                        </a:rPr>
                        <a:t>6. </a:t>
                      </a:r>
                      <a:r>
                        <a:rPr lang="en-US" sz="1200" dirty="0" smtClean="0">
                          <a:effectLst/>
                        </a:rPr>
                        <a:t>SS</a:t>
                      </a:r>
                      <a:r>
                        <a:rPr lang="en-US" sz="1200" dirty="0">
                          <a:effectLst/>
                        </a:rPr>
                        <a:t>/ </a:t>
                      </a:r>
                      <a:r>
                        <a:rPr lang="en-US" sz="1200" b="1" dirty="0">
                          <a:effectLst/>
                        </a:rPr>
                        <a:t>Biological </a:t>
                      </a:r>
                      <a:r>
                        <a:rPr lang="en-US" sz="1200" b="1" dirty="0" smtClean="0">
                          <a:effectLst/>
                        </a:rPr>
                        <a:t>Sciences</a:t>
                      </a:r>
                      <a:r>
                        <a:rPr lang="en-US" sz="1200" dirty="0" smtClean="0">
                          <a:effectLst/>
                        </a:rPr>
                        <a:t>,   Field </a:t>
                      </a:r>
                      <a:r>
                        <a:rPr lang="en-US" sz="1200" dirty="0">
                          <a:effectLst/>
                        </a:rPr>
                        <a:t>7. </a:t>
                      </a:r>
                      <a:r>
                        <a:rPr lang="en-US" sz="1200" dirty="0" smtClean="0">
                          <a:effectLst/>
                        </a:rPr>
                        <a:t>SS</a:t>
                      </a:r>
                      <a:r>
                        <a:rPr lang="en-US" sz="1200" dirty="0">
                          <a:effectLst/>
                        </a:rPr>
                        <a:t>/ </a:t>
                      </a:r>
                      <a:r>
                        <a:rPr lang="en-US" sz="1200" b="1" dirty="0">
                          <a:effectLst/>
                        </a:rPr>
                        <a:t>Other Natural Sciences</a:t>
                      </a:r>
                      <a:endParaRPr lang="en-US" sz="1200" b="1" dirty="0">
                        <a:effectLst/>
                        <a:latin typeface="Calibri"/>
                        <a:ea typeface="Calibri"/>
                        <a:cs typeface="Times New Roman"/>
                      </a:endParaRPr>
                    </a:p>
                  </a:txBody>
                  <a:tcPr marL="29273" marR="29273" marT="0" marB="0"/>
                </a:tc>
                <a:extLst>
                  <a:ext uri="{0D108BD9-81ED-4DB2-BD59-A6C34878D82A}">
                    <a16:rowId xmlns:a16="http://schemas.microsoft.com/office/drawing/2014/main" val="10001"/>
                  </a:ext>
                </a:extLst>
              </a:tr>
              <a:tr h="1118341">
                <a:tc>
                  <a:txBody>
                    <a:bodyPr/>
                    <a:lstStyle/>
                    <a:p>
                      <a:pPr marL="0" marR="0">
                        <a:lnSpc>
                          <a:spcPct val="115000"/>
                        </a:lnSpc>
                        <a:spcBef>
                          <a:spcPts val="0"/>
                        </a:spcBef>
                        <a:spcAft>
                          <a:spcPts val="0"/>
                        </a:spcAft>
                      </a:pPr>
                      <a:r>
                        <a:rPr lang="en-US" sz="1200" dirty="0" smtClean="0">
                          <a:effectLst/>
                        </a:rPr>
                        <a:t>SS 2</a:t>
                      </a:r>
                      <a:r>
                        <a:rPr lang="en-US" sz="1200" dirty="0">
                          <a:effectLst/>
                        </a:rPr>
                        <a:t>. </a:t>
                      </a:r>
                      <a:r>
                        <a:rPr lang="en-US" sz="1200" dirty="0" smtClean="0">
                          <a:effectLst/>
                        </a:rPr>
                        <a:t>Engineering </a:t>
                      </a:r>
                      <a:r>
                        <a:rPr lang="en-US" sz="1200" dirty="0">
                          <a:effectLst/>
                        </a:rPr>
                        <a:t>&amp; </a:t>
                      </a:r>
                      <a:r>
                        <a:rPr lang="en-US" sz="1200" dirty="0" smtClean="0">
                          <a:effectLst/>
                        </a:rPr>
                        <a:t>Technology </a:t>
                      </a: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29273" marR="29273" marT="0" marB="0"/>
                </a:tc>
                <a:tc>
                  <a:txBody>
                    <a:bodyPr/>
                    <a:lstStyle/>
                    <a:p>
                      <a:pPr marL="0" marR="0" algn="l">
                        <a:lnSpc>
                          <a:spcPct val="115000"/>
                        </a:lnSpc>
                        <a:spcBef>
                          <a:spcPts val="0"/>
                        </a:spcBef>
                        <a:spcAft>
                          <a:spcPts val="0"/>
                        </a:spcAft>
                      </a:pPr>
                      <a:r>
                        <a:rPr lang="en-US" sz="1200" dirty="0">
                          <a:effectLst/>
                        </a:rPr>
                        <a:t>Field 8. </a:t>
                      </a:r>
                      <a:r>
                        <a:rPr lang="en-US" sz="1200" dirty="0" smtClean="0">
                          <a:effectLst/>
                        </a:rPr>
                        <a:t>Ε&amp;Τ</a:t>
                      </a:r>
                      <a:r>
                        <a:rPr lang="en-US" sz="1200" dirty="0">
                          <a:effectLst/>
                        </a:rPr>
                        <a:t>/ </a:t>
                      </a:r>
                      <a:r>
                        <a:rPr lang="en-US" sz="1200" b="1" dirty="0">
                          <a:effectLst/>
                        </a:rPr>
                        <a:t>Civil </a:t>
                      </a:r>
                      <a:r>
                        <a:rPr lang="en-US" sz="1200" b="1" dirty="0" smtClean="0">
                          <a:effectLst/>
                        </a:rPr>
                        <a:t>Engineering</a:t>
                      </a:r>
                      <a:r>
                        <a:rPr lang="el-GR" sz="1200" dirty="0" smtClean="0">
                          <a:effectLst/>
                        </a:rPr>
                        <a:t>,     </a:t>
                      </a:r>
                      <a:r>
                        <a:rPr lang="en-US" sz="1200" dirty="0" smtClean="0">
                          <a:effectLst/>
                        </a:rPr>
                        <a:t>Field </a:t>
                      </a:r>
                      <a:r>
                        <a:rPr lang="en-US" sz="1200" dirty="0">
                          <a:effectLst/>
                        </a:rPr>
                        <a:t>9</a:t>
                      </a:r>
                      <a:r>
                        <a:rPr lang="en-US" sz="1200" dirty="0" smtClean="0">
                          <a:effectLst/>
                        </a:rPr>
                        <a:t>. </a:t>
                      </a:r>
                      <a:r>
                        <a:rPr lang="en-US" sz="1200" dirty="0">
                          <a:effectLst/>
                        </a:rPr>
                        <a:t>Ε&amp;Τ/ </a:t>
                      </a:r>
                      <a:r>
                        <a:rPr lang="en-US" sz="1200" b="1" dirty="0">
                          <a:effectLst/>
                        </a:rPr>
                        <a:t>Electrical, Electronic, Information/Computer</a:t>
                      </a:r>
                      <a:r>
                        <a:rPr lang="en-US" sz="1200" dirty="0">
                          <a:effectLst/>
                        </a:rPr>
                        <a:t>, </a:t>
                      </a:r>
                      <a:r>
                        <a:rPr lang="en-US" sz="1200" b="1" dirty="0" smtClean="0">
                          <a:effectLst/>
                        </a:rPr>
                        <a:t>Engineering</a:t>
                      </a:r>
                      <a:r>
                        <a:rPr lang="el-GR" sz="1200" b="1" dirty="0" smtClean="0">
                          <a:effectLst/>
                        </a:rPr>
                        <a:t>,  </a:t>
                      </a:r>
                      <a:r>
                        <a:rPr lang="el-GR" sz="1200" dirty="0" smtClean="0">
                          <a:effectLst/>
                        </a:rPr>
                        <a:t> </a:t>
                      </a:r>
                      <a:r>
                        <a:rPr lang="en-US" sz="1200" dirty="0" smtClean="0">
                          <a:effectLst/>
                        </a:rPr>
                        <a:t>Field </a:t>
                      </a:r>
                      <a:r>
                        <a:rPr lang="en-US" sz="1200" dirty="0">
                          <a:effectLst/>
                        </a:rPr>
                        <a:t>10.  E&amp;Τ/ </a:t>
                      </a:r>
                      <a:r>
                        <a:rPr lang="en-US" sz="1200" b="1" dirty="0">
                          <a:effectLst/>
                        </a:rPr>
                        <a:t>Mechanical </a:t>
                      </a:r>
                      <a:r>
                        <a:rPr lang="en-US" sz="1200" b="1" dirty="0" smtClean="0">
                          <a:effectLst/>
                        </a:rPr>
                        <a:t>Engineering</a:t>
                      </a:r>
                      <a:r>
                        <a:rPr lang="el-GR" sz="1200" dirty="0" smtClean="0">
                          <a:effectLst/>
                        </a:rPr>
                        <a:t>,  </a:t>
                      </a:r>
                      <a:r>
                        <a:rPr lang="en-US" sz="1200" dirty="0" smtClean="0">
                          <a:effectLst/>
                        </a:rPr>
                        <a:t>Field </a:t>
                      </a:r>
                      <a:r>
                        <a:rPr lang="en-US" sz="1200" dirty="0">
                          <a:effectLst/>
                        </a:rPr>
                        <a:t>11.  Ε&amp;Τ/ </a:t>
                      </a:r>
                      <a:r>
                        <a:rPr lang="en-US" sz="1200" b="1" kern="1200" dirty="0">
                          <a:solidFill>
                            <a:schemeClr val="dk1"/>
                          </a:solidFill>
                          <a:effectLst/>
                          <a:latin typeface="+mn-lt"/>
                          <a:ea typeface="+mn-ea"/>
                          <a:cs typeface="+mn-cs"/>
                        </a:rPr>
                        <a:t>Chemical </a:t>
                      </a:r>
                      <a:r>
                        <a:rPr lang="en-US" sz="1200" b="1" kern="1200" dirty="0" smtClean="0">
                          <a:solidFill>
                            <a:schemeClr val="dk1"/>
                          </a:solidFill>
                          <a:effectLst/>
                          <a:latin typeface="+mn-lt"/>
                          <a:ea typeface="+mn-ea"/>
                          <a:cs typeface="+mn-cs"/>
                        </a:rPr>
                        <a:t>Engineering</a:t>
                      </a:r>
                      <a:r>
                        <a:rPr lang="el-GR" sz="1200" dirty="0" smtClean="0">
                          <a:effectLst/>
                        </a:rPr>
                        <a:t>,   </a:t>
                      </a:r>
                      <a:r>
                        <a:rPr lang="en-US" sz="1200" dirty="0" smtClean="0">
                          <a:effectLst/>
                        </a:rPr>
                        <a:t>Field </a:t>
                      </a:r>
                      <a:r>
                        <a:rPr lang="en-US" sz="1200" dirty="0">
                          <a:effectLst/>
                        </a:rPr>
                        <a:t>12.  Ε&amp;Τ/ </a:t>
                      </a:r>
                      <a:r>
                        <a:rPr lang="en-US" sz="1200" b="1" kern="1200" dirty="0">
                          <a:solidFill>
                            <a:schemeClr val="dk1"/>
                          </a:solidFill>
                          <a:effectLst/>
                          <a:latin typeface="+mn-lt"/>
                          <a:ea typeface="+mn-ea"/>
                          <a:cs typeface="+mn-cs"/>
                        </a:rPr>
                        <a:t>Materials </a:t>
                      </a:r>
                      <a:r>
                        <a:rPr lang="en-US" sz="1200" b="1" kern="1200" dirty="0" smtClean="0">
                          <a:solidFill>
                            <a:schemeClr val="dk1"/>
                          </a:solidFill>
                          <a:effectLst/>
                          <a:latin typeface="+mn-lt"/>
                          <a:ea typeface="+mn-ea"/>
                          <a:cs typeface="+mn-cs"/>
                        </a:rPr>
                        <a:t>Engineering </a:t>
                      </a:r>
                      <a:r>
                        <a:rPr lang="en-US" sz="1200" dirty="0" smtClean="0">
                          <a:effectLst/>
                        </a:rPr>
                        <a:t>Field </a:t>
                      </a:r>
                      <a:r>
                        <a:rPr lang="en-US" sz="1200" dirty="0">
                          <a:effectLst/>
                        </a:rPr>
                        <a:t>13.  Ε&amp;Τ/ </a:t>
                      </a:r>
                      <a:r>
                        <a:rPr lang="en-US" sz="1200" b="1" dirty="0">
                          <a:effectLst/>
                        </a:rPr>
                        <a:t>Medical </a:t>
                      </a:r>
                      <a:r>
                        <a:rPr lang="en-US" sz="1200" b="1" dirty="0" smtClean="0">
                          <a:effectLst/>
                        </a:rPr>
                        <a:t>Engineering</a:t>
                      </a:r>
                      <a:r>
                        <a:rPr lang="el-GR" sz="1200" dirty="0" smtClean="0">
                          <a:effectLst/>
                        </a:rPr>
                        <a:t>,   </a:t>
                      </a:r>
                      <a:r>
                        <a:rPr lang="en-US" sz="1200" dirty="0" smtClean="0">
                          <a:effectLst/>
                        </a:rPr>
                        <a:t>Field </a:t>
                      </a:r>
                      <a:r>
                        <a:rPr lang="en-US" sz="1200" dirty="0">
                          <a:effectLst/>
                        </a:rPr>
                        <a:t>14.  Ε&amp;Τ/ </a:t>
                      </a:r>
                      <a:r>
                        <a:rPr lang="en-US" sz="1200" b="1" dirty="0">
                          <a:effectLst/>
                        </a:rPr>
                        <a:t>Environmental </a:t>
                      </a:r>
                      <a:r>
                        <a:rPr lang="en-US" sz="1200" b="1" dirty="0" smtClean="0">
                          <a:effectLst/>
                        </a:rPr>
                        <a:t>Engineering</a:t>
                      </a:r>
                      <a:r>
                        <a:rPr lang="el-GR" sz="1200" dirty="0" smtClean="0">
                          <a:effectLst/>
                        </a:rPr>
                        <a:t>,   </a:t>
                      </a:r>
                      <a:r>
                        <a:rPr lang="en-US" sz="1200" dirty="0" smtClean="0">
                          <a:effectLst/>
                        </a:rPr>
                        <a:t>Field </a:t>
                      </a:r>
                      <a:r>
                        <a:rPr lang="en-US" sz="1200" dirty="0">
                          <a:effectLst/>
                        </a:rPr>
                        <a:t>15.  Ε&amp;Τ/ </a:t>
                      </a:r>
                      <a:r>
                        <a:rPr lang="en-US" sz="1200" b="1" dirty="0">
                          <a:effectLst/>
                        </a:rPr>
                        <a:t>Industrial</a:t>
                      </a:r>
                      <a:r>
                        <a:rPr lang="en-US" sz="1200" dirty="0">
                          <a:effectLst/>
                        </a:rPr>
                        <a:t> </a:t>
                      </a:r>
                      <a:r>
                        <a:rPr lang="en-US" sz="1200" b="1" dirty="0" smtClean="0">
                          <a:effectLst/>
                        </a:rPr>
                        <a:t>Biotechnology</a:t>
                      </a:r>
                      <a:r>
                        <a:rPr lang="el-GR" sz="1200" dirty="0" smtClean="0">
                          <a:effectLst/>
                        </a:rPr>
                        <a:t>,   </a:t>
                      </a:r>
                      <a:r>
                        <a:rPr lang="en-US" sz="1200" dirty="0" smtClean="0">
                          <a:effectLst/>
                        </a:rPr>
                        <a:t>Field </a:t>
                      </a:r>
                      <a:r>
                        <a:rPr lang="en-US" sz="1200" dirty="0">
                          <a:effectLst/>
                        </a:rPr>
                        <a:t>16.  Ε&amp;Τ/ </a:t>
                      </a:r>
                      <a:r>
                        <a:rPr lang="en-US" sz="1200" b="1" dirty="0" smtClean="0">
                          <a:effectLst/>
                        </a:rPr>
                        <a:t>Nano-technology</a:t>
                      </a:r>
                      <a:r>
                        <a:rPr lang="el-GR" sz="1200" dirty="0" smtClean="0">
                          <a:effectLst/>
                        </a:rPr>
                        <a:t>,   </a:t>
                      </a:r>
                      <a:r>
                        <a:rPr lang="en-US" sz="1200" dirty="0" smtClean="0">
                          <a:effectLst/>
                        </a:rPr>
                        <a:t>Field </a:t>
                      </a:r>
                      <a:r>
                        <a:rPr lang="en-US" sz="1200" dirty="0">
                          <a:effectLst/>
                        </a:rPr>
                        <a:t>17.  Ε&amp;Τ/ </a:t>
                      </a:r>
                      <a:r>
                        <a:rPr lang="en-US" sz="1200" b="1" dirty="0">
                          <a:effectLst/>
                        </a:rPr>
                        <a:t>Other</a:t>
                      </a:r>
                      <a:r>
                        <a:rPr lang="en-US" sz="1200" dirty="0">
                          <a:effectLst/>
                        </a:rPr>
                        <a:t> </a:t>
                      </a:r>
                      <a:r>
                        <a:rPr lang="en-US" sz="1200" b="1" dirty="0">
                          <a:effectLst/>
                        </a:rPr>
                        <a:t>Engineering</a:t>
                      </a:r>
                      <a:r>
                        <a:rPr lang="en-US" sz="1200" dirty="0">
                          <a:effectLst/>
                        </a:rPr>
                        <a:t> </a:t>
                      </a:r>
                      <a:r>
                        <a:rPr lang="en-US" sz="1200" b="1" dirty="0">
                          <a:effectLst/>
                        </a:rPr>
                        <a:t>and</a:t>
                      </a:r>
                      <a:r>
                        <a:rPr lang="en-US" sz="1200" dirty="0">
                          <a:effectLst/>
                        </a:rPr>
                        <a:t> </a:t>
                      </a:r>
                      <a:r>
                        <a:rPr lang="en-US" sz="1200" b="1" dirty="0">
                          <a:effectLst/>
                        </a:rPr>
                        <a:t>Technologies</a:t>
                      </a:r>
                      <a:r>
                        <a:rPr lang="en-US" sz="1200" dirty="0">
                          <a:effectLst/>
                        </a:rPr>
                        <a:t> </a:t>
                      </a:r>
                      <a:r>
                        <a:rPr lang="en-US" sz="1200" b="1" dirty="0">
                          <a:effectLst/>
                        </a:rPr>
                        <a:t>and</a:t>
                      </a:r>
                      <a:r>
                        <a:rPr lang="en-US" sz="1200" dirty="0">
                          <a:effectLst/>
                        </a:rPr>
                        <a:t> </a:t>
                      </a:r>
                      <a:r>
                        <a:rPr lang="en-US" sz="1200" b="1" dirty="0">
                          <a:effectLst/>
                        </a:rPr>
                        <a:t>Architecture</a:t>
                      </a:r>
                      <a:endParaRPr lang="en-US" sz="1200" b="1" dirty="0">
                        <a:effectLst/>
                        <a:latin typeface="Calibri"/>
                        <a:ea typeface="Calibri"/>
                        <a:cs typeface="Times New Roman"/>
                      </a:endParaRPr>
                    </a:p>
                  </a:txBody>
                  <a:tcPr marL="29273" marR="29273" marT="0" marB="0"/>
                </a:tc>
                <a:extLst>
                  <a:ext uri="{0D108BD9-81ED-4DB2-BD59-A6C34878D82A}">
                    <a16:rowId xmlns:a16="http://schemas.microsoft.com/office/drawing/2014/main" val="10002"/>
                  </a:ext>
                </a:extLst>
              </a:tr>
              <a:tr h="905278">
                <a:tc>
                  <a:txBody>
                    <a:bodyPr/>
                    <a:lstStyle/>
                    <a:p>
                      <a:pPr marL="0" marR="0">
                        <a:lnSpc>
                          <a:spcPct val="115000"/>
                        </a:lnSpc>
                        <a:spcBef>
                          <a:spcPts val="0"/>
                        </a:spcBef>
                        <a:spcAft>
                          <a:spcPts val="0"/>
                        </a:spcAft>
                      </a:pPr>
                      <a:r>
                        <a:rPr lang="en-US" sz="1200" dirty="0" smtClean="0">
                          <a:effectLst/>
                        </a:rPr>
                        <a:t>SS 3</a:t>
                      </a:r>
                      <a:r>
                        <a:rPr lang="en-US" sz="1200" dirty="0">
                          <a:effectLst/>
                        </a:rPr>
                        <a:t>.  </a:t>
                      </a:r>
                    </a:p>
                    <a:p>
                      <a:pPr marL="0" marR="0">
                        <a:lnSpc>
                          <a:spcPct val="115000"/>
                        </a:lnSpc>
                        <a:spcBef>
                          <a:spcPts val="0"/>
                        </a:spcBef>
                        <a:spcAft>
                          <a:spcPts val="0"/>
                        </a:spcAft>
                      </a:pPr>
                      <a:r>
                        <a:rPr lang="en-US" sz="1200" dirty="0">
                          <a:effectLst/>
                        </a:rPr>
                        <a:t>Medical &amp; Health </a:t>
                      </a:r>
                      <a:r>
                        <a:rPr lang="en-US" sz="1200" dirty="0" smtClean="0">
                          <a:effectLst/>
                        </a:rPr>
                        <a:t>Sciences </a:t>
                      </a:r>
                      <a:endParaRPr lang="en-US" sz="1200" dirty="0">
                        <a:effectLst/>
                      </a:endParaRP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29273" marR="29273" marT="0" marB="0"/>
                </a:tc>
                <a:tc>
                  <a:txBody>
                    <a:bodyPr/>
                    <a:lstStyle/>
                    <a:p>
                      <a:pPr marL="0" marR="0" algn="l">
                        <a:lnSpc>
                          <a:spcPct val="115000"/>
                        </a:lnSpc>
                        <a:spcBef>
                          <a:spcPts val="0"/>
                        </a:spcBef>
                        <a:spcAft>
                          <a:spcPts val="0"/>
                        </a:spcAft>
                      </a:pPr>
                      <a:r>
                        <a:rPr lang="en-US" sz="1200" dirty="0">
                          <a:effectLst/>
                        </a:rPr>
                        <a:t>Field 18.  MHS/ </a:t>
                      </a:r>
                      <a:r>
                        <a:rPr lang="en-US" sz="1200" b="1" dirty="0" smtClean="0">
                          <a:effectLst/>
                        </a:rPr>
                        <a:t>Medicine</a:t>
                      </a:r>
                      <a:r>
                        <a:rPr lang="el-GR" sz="1200" dirty="0" smtClean="0">
                          <a:effectLst/>
                        </a:rPr>
                        <a:t>,   </a:t>
                      </a:r>
                      <a:r>
                        <a:rPr lang="en-US" sz="1200" dirty="0" smtClean="0">
                          <a:effectLst/>
                        </a:rPr>
                        <a:t>Field </a:t>
                      </a:r>
                      <a:r>
                        <a:rPr lang="en-US" sz="1200" dirty="0">
                          <a:effectLst/>
                        </a:rPr>
                        <a:t>19.  MHS</a:t>
                      </a:r>
                      <a:r>
                        <a:rPr lang="en-US" sz="1200" b="1" dirty="0">
                          <a:effectLst/>
                        </a:rPr>
                        <a:t>/ Clinical </a:t>
                      </a:r>
                      <a:r>
                        <a:rPr lang="en-US" sz="1200" b="1" dirty="0" smtClean="0">
                          <a:effectLst/>
                        </a:rPr>
                        <a:t>Medicine</a:t>
                      </a:r>
                      <a:r>
                        <a:rPr lang="el-GR" sz="1200" dirty="0" smtClean="0">
                          <a:effectLst/>
                        </a:rPr>
                        <a:t>,   </a:t>
                      </a:r>
                      <a:r>
                        <a:rPr lang="en-US" sz="1200" dirty="0" smtClean="0">
                          <a:effectLst/>
                        </a:rPr>
                        <a:t>Field </a:t>
                      </a:r>
                      <a:r>
                        <a:rPr lang="en-US" sz="1200" dirty="0">
                          <a:effectLst/>
                        </a:rPr>
                        <a:t>20.  MHS/ </a:t>
                      </a:r>
                      <a:r>
                        <a:rPr lang="en-US" sz="1200" b="1" dirty="0">
                          <a:effectLst/>
                        </a:rPr>
                        <a:t>Health </a:t>
                      </a:r>
                      <a:r>
                        <a:rPr lang="en-US" sz="1200" b="1" dirty="0" smtClean="0">
                          <a:effectLst/>
                        </a:rPr>
                        <a:t>Sciences</a:t>
                      </a:r>
                      <a:r>
                        <a:rPr lang="el-GR" sz="1200" dirty="0" smtClean="0">
                          <a:effectLst/>
                        </a:rPr>
                        <a:t>,   </a:t>
                      </a:r>
                      <a:r>
                        <a:rPr lang="en-US" sz="1200" dirty="0" smtClean="0">
                          <a:effectLst/>
                        </a:rPr>
                        <a:t>Field </a:t>
                      </a:r>
                      <a:r>
                        <a:rPr lang="en-US" sz="1200" dirty="0">
                          <a:effectLst/>
                        </a:rPr>
                        <a:t>21.  MHS/ </a:t>
                      </a:r>
                      <a:r>
                        <a:rPr lang="en-US" sz="1200" b="1" dirty="0">
                          <a:effectLst/>
                        </a:rPr>
                        <a:t>Medical </a:t>
                      </a:r>
                      <a:r>
                        <a:rPr lang="en-US" sz="1200" b="1" dirty="0" smtClean="0">
                          <a:effectLst/>
                        </a:rPr>
                        <a:t>biotechnology</a:t>
                      </a:r>
                      <a:r>
                        <a:rPr lang="el-GR" sz="1200" dirty="0" smtClean="0">
                          <a:effectLst/>
                        </a:rPr>
                        <a:t>,   </a:t>
                      </a:r>
                      <a:r>
                        <a:rPr lang="en-US" sz="1200" dirty="0" smtClean="0">
                          <a:effectLst/>
                        </a:rPr>
                        <a:t>Field </a:t>
                      </a:r>
                      <a:r>
                        <a:rPr lang="en-US" sz="1200" dirty="0">
                          <a:effectLst/>
                        </a:rPr>
                        <a:t>22.  MHS/ </a:t>
                      </a:r>
                      <a:r>
                        <a:rPr lang="en-US" sz="1200" b="1" dirty="0">
                          <a:effectLst/>
                        </a:rPr>
                        <a:t>Other Medical </a:t>
                      </a:r>
                      <a:r>
                        <a:rPr lang="en-US" sz="1200" b="1" dirty="0" smtClean="0">
                          <a:effectLst/>
                        </a:rPr>
                        <a:t>Sciences</a:t>
                      </a:r>
                      <a:endParaRPr lang="en-US" sz="1200" dirty="0">
                        <a:effectLst/>
                        <a:latin typeface="Calibri"/>
                        <a:ea typeface="Calibri"/>
                        <a:cs typeface="Times New Roman"/>
                      </a:endParaRPr>
                    </a:p>
                  </a:txBody>
                  <a:tcPr marL="29273" marR="29273" marT="0" marB="0"/>
                </a:tc>
                <a:extLst>
                  <a:ext uri="{0D108BD9-81ED-4DB2-BD59-A6C34878D82A}">
                    <a16:rowId xmlns:a16="http://schemas.microsoft.com/office/drawing/2014/main" val="10003"/>
                  </a:ext>
                </a:extLst>
              </a:tr>
              <a:tr h="678958">
                <a:tc>
                  <a:txBody>
                    <a:bodyPr/>
                    <a:lstStyle/>
                    <a:p>
                      <a:pPr marL="0" marR="0">
                        <a:lnSpc>
                          <a:spcPct val="115000"/>
                        </a:lnSpc>
                        <a:spcBef>
                          <a:spcPts val="0"/>
                        </a:spcBef>
                        <a:spcAft>
                          <a:spcPts val="0"/>
                        </a:spcAft>
                      </a:pPr>
                      <a:r>
                        <a:rPr lang="en-US" sz="1200" dirty="0" smtClean="0">
                          <a:effectLst/>
                        </a:rPr>
                        <a:t>SS 4</a:t>
                      </a:r>
                      <a:r>
                        <a:rPr lang="en-US" sz="1200" dirty="0">
                          <a:effectLst/>
                        </a:rPr>
                        <a:t>.    </a:t>
                      </a:r>
                      <a:endParaRPr lang="el-GR" sz="1200" dirty="0" smtClean="0">
                        <a:effectLst/>
                      </a:endParaRPr>
                    </a:p>
                    <a:p>
                      <a:pPr marL="0" marR="0">
                        <a:lnSpc>
                          <a:spcPct val="115000"/>
                        </a:lnSpc>
                        <a:spcBef>
                          <a:spcPts val="0"/>
                        </a:spcBef>
                        <a:spcAft>
                          <a:spcPts val="0"/>
                        </a:spcAft>
                      </a:pPr>
                      <a:r>
                        <a:rPr lang="en-US" sz="1200" dirty="0" smtClean="0">
                          <a:effectLst/>
                        </a:rPr>
                        <a:t>Agricultural Sciences</a:t>
                      </a:r>
                      <a:endParaRPr lang="en-US" sz="1200" dirty="0">
                        <a:effectLst/>
                      </a:endParaRPr>
                    </a:p>
                  </a:txBody>
                  <a:tcPr marL="29273" marR="29273" marT="0" marB="0"/>
                </a:tc>
                <a:tc>
                  <a:txBody>
                    <a:bodyPr/>
                    <a:lstStyle/>
                    <a:p>
                      <a:pPr marL="0" marR="0" algn="l">
                        <a:lnSpc>
                          <a:spcPct val="115000"/>
                        </a:lnSpc>
                        <a:spcBef>
                          <a:spcPts val="0"/>
                        </a:spcBef>
                        <a:spcAft>
                          <a:spcPts val="0"/>
                        </a:spcAft>
                      </a:pPr>
                      <a:r>
                        <a:rPr lang="en-US" sz="1200" dirty="0">
                          <a:effectLst/>
                        </a:rPr>
                        <a:t>Field 23.  AS/ </a:t>
                      </a:r>
                      <a:r>
                        <a:rPr lang="en-US" sz="1200" b="1" dirty="0">
                          <a:effectLst/>
                        </a:rPr>
                        <a:t>Agriculture, Forestry, and </a:t>
                      </a:r>
                      <a:r>
                        <a:rPr lang="en-US" sz="1200" b="1" dirty="0" smtClean="0">
                          <a:effectLst/>
                        </a:rPr>
                        <a:t>Fisheries</a:t>
                      </a:r>
                      <a:r>
                        <a:rPr lang="el-GR" sz="1200" dirty="0" smtClean="0">
                          <a:effectLst/>
                        </a:rPr>
                        <a:t>,  </a:t>
                      </a:r>
                      <a:r>
                        <a:rPr lang="en-US" sz="1200" dirty="0" smtClean="0">
                          <a:effectLst/>
                        </a:rPr>
                        <a:t>Field </a:t>
                      </a:r>
                      <a:r>
                        <a:rPr lang="en-US" sz="1200" dirty="0">
                          <a:effectLst/>
                        </a:rPr>
                        <a:t>24.  AS/ </a:t>
                      </a:r>
                      <a:r>
                        <a:rPr lang="en-US" sz="1200" b="1" dirty="0">
                          <a:effectLst/>
                        </a:rPr>
                        <a:t>Animal and Dairy </a:t>
                      </a:r>
                      <a:r>
                        <a:rPr lang="en-US" sz="1200" b="1" dirty="0" smtClean="0">
                          <a:effectLst/>
                        </a:rPr>
                        <a:t>Science</a:t>
                      </a:r>
                      <a:r>
                        <a:rPr lang="el-GR" sz="1200" dirty="0" smtClean="0">
                          <a:effectLst/>
                        </a:rPr>
                        <a:t>,   </a:t>
                      </a:r>
                      <a:r>
                        <a:rPr lang="en-US" sz="1200" dirty="0" smtClean="0">
                          <a:effectLst/>
                        </a:rPr>
                        <a:t>Field </a:t>
                      </a:r>
                      <a:r>
                        <a:rPr lang="en-US" sz="1200" dirty="0">
                          <a:effectLst/>
                        </a:rPr>
                        <a:t>25.  AS/ </a:t>
                      </a:r>
                      <a:r>
                        <a:rPr lang="en-US" sz="1200" b="1" dirty="0">
                          <a:effectLst/>
                        </a:rPr>
                        <a:t>Veterinary </a:t>
                      </a:r>
                      <a:r>
                        <a:rPr lang="en-US" sz="1200" b="1" dirty="0" smtClean="0">
                          <a:effectLst/>
                        </a:rPr>
                        <a:t>Science</a:t>
                      </a:r>
                      <a:r>
                        <a:rPr lang="el-GR" sz="1200" dirty="0" smtClean="0">
                          <a:effectLst/>
                        </a:rPr>
                        <a:t>,    </a:t>
                      </a:r>
                      <a:r>
                        <a:rPr lang="en-US" sz="1200" dirty="0" smtClean="0">
                          <a:effectLst/>
                        </a:rPr>
                        <a:t>Field </a:t>
                      </a:r>
                      <a:r>
                        <a:rPr lang="en-US" sz="1200" dirty="0">
                          <a:effectLst/>
                        </a:rPr>
                        <a:t>26.  AS/ </a:t>
                      </a:r>
                      <a:r>
                        <a:rPr lang="en-US" sz="1200" b="1" dirty="0">
                          <a:effectLst/>
                        </a:rPr>
                        <a:t>Other Agricultural Sciences</a:t>
                      </a:r>
                      <a:endParaRPr lang="en-US" sz="1200" b="1" dirty="0">
                        <a:effectLst/>
                        <a:latin typeface="Calibri"/>
                        <a:ea typeface="Calibri"/>
                        <a:cs typeface="Times New Roman"/>
                      </a:endParaRPr>
                    </a:p>
                  </a:txBody>
                  <a:tcPr marL="29273" marR="29273" marT="0" marB="0"/>
                </a:tc>
                <a:extLst>
                  <a:ext uri="{0D108BD9-81ED-4DB2-BD59-A6C34878D82A}">
                    <a16:rowId xmlns:a16="http://schemas.microsoft.com/office/drawing/2014/main" val="10004"/>
                  </a:ext>
                </a:extLst>
              </a:tr>
              <a:tr h="795095">
                <a:tc>
                  <a:txBody>
                    <a:bodyPr/>
                    <a:lstStyle/>
                    <a:p>
                      <a:pPr marL="0" marR="0">
                        <a:lnSpc>
                          <a:spcPct val="115000"/>
                        </a:lnSpc>
                        <a:spcBef>
                          <a:spcPts val="0"/>
                        </a:spcBef>
                        <a:spcAft>
                          <a:spcPts val="0"/>
                        </a:spcAft>
                      </a:pPr>
                      <a:r>
                        <a:rPr lang="en-US" sz="1200" dirty="0" smtClean="0">
                          <a:effectLst/>
                        </a:rPr>
                        <a:t>SS 5</a:t>
                      </a:r>
                      <a:r>
                        <a:rPr lang="en-US" sz="1200" dirty="0">
                          <a:effectLst/>
                        </a:rPr>
                        <a:t>.      </a:t>
                      </a:r>
                      <a:endParaRPr lang="el-GR" sz="1200" dirty="0" smtClean="0">
                        <a:effectLst/>
                      </a:endParaRPr>
                    </a:p>
                    <a:p>
                      <a:pPr marL="0" marR="0">
                        <a:lnSpc>
                          <a:spcPct val="115000"/>
                        </a:lnSpc>
                        <a:spcBef>
                          <a:spcPts val="0"/>
                        </a:spcBef>
                        <a:spcAft>
                          <a:spcPts val="0"/>
                        </a:spcAft>
                      </a:pPr>
                      <a:r>
                        <a:rPr lang="en-US" sz="1200" dirty="0" smtClean="0">
                          <a:effectLst/>
                        </a:rPr>
                        <a:t>Social Sciences</a:t>
                      </a:r>
                      <a:endParaRPr lang="en-US" sz="1200" dirty="0">
                        <a:effectLst/>
                      </a:endParaRPr>
                    </a:p>
                  </a:txBody>
                  <a:tcPr marL="29273" marR="29273" marT="0" marB="0"/>
                </a:tc>
                <a:tc>
                  <a:txBody>
                    <a:bodyPr/>
                    <a:lstStyle/>
                    <a:p>
                      <a:pPr marL="0" marR="0" algn="l">
                        <a:lnSpc>
                          <a:spcPct val="115000"/>
                        </a:lnSpc>
                        <a:spcBef>
                          <a:spcPts val="0"/>
                        </a:spcBef>
                        <a:spcAft>
                          <a:spcPts val="0"/>
                        </a:spcAft>
                      </a:pPr>
                      <a:r>
                        <a:rPr lang="en-US" sz="1200" dirty="0">
                          <a:effectLst/>
                        </a:rPr>
                        <a:t>Field 27.  SS/ </a:t>
                      </a:r>
                      <a:r>
                        <a:rPr lang="en-US" sz="1200" b="1" dirty="0" smtClean="0">
                          <a:effectLst/>
                        </a:rPr>
                        <a:t>Psychology</a:t>
                      </a:r>
                      <a:r>
                        <a:rPr lang="el-GR" sz="1200" dirty="0" smtClean="0">
                          <a:effectLst/>
                        </a:rPr>
                        <a:t>,  </a:t>
                      </a:r>
                      <a:r>
                        <a:rPr lang="en-US" sz="1200" dirty="0" smtClean="0">
                          <a:effectLst/>
                        </a:rPr>
                        <a:t>Field </a:t>
                      </a:r>
                      <a:r>
                        <a:rPr lang="en-US" sz="1200" dirty="0">
                          <a:effectLst/>
                        </a:rPr>
                        <a:t>28.  SS/ </a:t>
                      </a:r>
                      <a:r>
                        <a:rPr lang="en-US" sz="1200" b="1" dirty="0">
                          <a:effectLst/>
                        </a:rPr>
                        <a:t>Economics and </a:t>
                      </a:r>
                      <a:r>
                        <a:rPr lang="en-US" sz="1200" b="1" dirty="0" smtClean="0">
                          <a:effectLst/>
                        </a:rPr>
                        <a:t>Business</a:t>
                      </a:r>
                      <a:r>
                        <a:rPr lang="el-GR" sz="1200" dirty="0" smtClean="0">
                          <a:effectLst/>
                        </a:rPr>
                        <a:t>,  </a:t>
                      </a:r>
                      <a:r>
                        <a:rPr lang="en-US" sz="1200" dirty="0" smtClean="0">
                          <a:effectLst/>
                        </a:rPr>
                        <a:t>Field </a:t>
                      </a:r>
                      <a:r>
                        <a:rPr lang="en-US" sz="1200" dirty="0">
                          <a:effectLst/>
                        </a:rPr>
                        <a:t>29.  SS/ </a:t>
                      </a:r>
                      <a:r>
                        <a:rPr lang="en-US" sz="1200" b="1" dirty="0">
                          <a:effectLst/>
                        </a:rPr>
                        <a:t>Educational </a:t>
                      </a:r>
                      <a:r>
                        <a:rPr lang="en-US" sz="1200" b="1" dirty="0" smtClean="0">
                          <a:effectLst/>
                        </a:rPr>
                        <a:t>Sciences</a:t>
                      </a:r>
                      <a:r>
                        <a:rPr lang="el-GR" sz="1200" dirty="0" smtClean="0">
                          <a:effectLst/>
                        </a:rPr>
                        <a:t>,   </a:t>
                      </a:r>
                      <a:r>
                        <a:rPr lang="en-US" sz="1200" dirty="0" smtClean="0">
                          <a:effectLst/>
                        </a:rPr>
                        <a:t>Field </a:t>
                      </a:r>
                      <a:r>
                        <a:rPr lang="en-US" sz="1200" dirty="0">
                          <a:effectLst/>
                        </a:rPr>
                        <a:t>30.  SS/ </a:t>
                      </a:r>
                      <a:r>
                        <a:rPr lang="en-US" sz="1200" b="1" dirty="0" smtClean="0">
                          <a:effectLst/>
                        </a:rPr>
                        <a:t>Sociology</a:t>
                      </a:r>
                      <a:r>
                        <a:rPr lang="el-GR" sz="1200" dirty="0" smtClean="0">
                          <a:effectLst/>
                        </a:rPr>
                        <a:t>,   </a:t>
                      </a:r>
                      <a:r>
                        <a:rPr lang="en-US" sz="1200" dirty="0" smtClean="0">
                          <a:effectLst/>
                        </a:rPr>
                        <a:t>Field </a:t>
                      </a:r>
                      <a:r>
                        <a:rPr lang="en-US" sz="1200" dirty="0">
                          <a:effectLst/>
                        </a:rPr>
                        <a:t>31.  SS/ </a:t>
                      </a:r>
                      <a:r>
                        <a:rPr lang="en-US" sz="1200" b="1" dirty="0" smtClean="0">
                          <a:effectLst/>
                        </a:rPr>
                        <a:t>Law</a:t>
                      </a:r>
                      <a:r>
                        <a:rPr lang="el-GR" sz="1200" dirty="0" smtClean="0">
                          <a:effectLst/>
                        </a:rPr>
                        <a:t>,  </a:t>
                      </a:r>
                      <a:r>
                        <a:rPr lang="en-US" sz="1200" dirty="0" smtClean="0">
                          <a:effectLst/>
                        </a:rPr>
                        <a:t>Field </a:t>
                      </a:r>
                      <a:r>
                        <a:rPr lang="en-US" sz="1200" dirty="0">
                          <a:effectLst/>
                        </a:rPr>
                        <a:t>32.  SS/ </a:t>
                      </a:r>
                      <a:r>
                        <a:rPr lang="en-US" sz="1200" b="1" dirty="0">
                          <a:effectLst/>
                        </a:rPr>
                        <a:t>Political </a:t>
                      </a:r>
                      <a:r>
                        <a:rPr lang="en-US" sz="1200" b="1" dirty="0" smtClean="0">
                          <a:effectLst/>
                        </a:rPr>
                        <a:t>Sciences</a:t>
                      </a:r>
                      <a:r>
                        <a:rPr lang="el-GR" sz="1200" dirty="0" smtClean="0">
                          <a:effectLst/>
                        </a:rPr>
                        <a:t>,  </a:t>
                      </a:r>
                      <a:r>
                        <a:rPr lang="en-US" sz="1200" dirty="0" smtClean="0">
                          <a:effectLst/>
                        </a:rPr>
                        <a:t>Field </a:t>
                      </a:r>
                      <a:r>
                        <a:rPr lang="en-US" sz="1200" dirty="0">
                          <a:effectLst/>
                        </a:rPr>
                        <a:t>33.  SS/ </a:t>
                      </a:r>
                      <a:r>
                        <a:rPr lang="en-US" sz="1200" b="1" dirty="0">
                          <a:effectLst/>
                        </a:rPr>
                        <a:t>Social and Economic </a:t>
                      </a:r>
                      <a:r>
                        <a:rPr lang="en-US" sz="1200" b="1" dirty="0" smtClean="0">
                          <a:effectLst/>
                        </a:rPr>
                        <a:t>Geography</a:t>
                      </a:r>
                      <a:r>
                        <a:rPr lang="el-GR" sz="1200" dirty="0" smtClean="0">
                          <a:effectLst/>
                        </a:rPr>
                        <a:t>,   </a:t>
                      </a:r>
                      <a:r>
                        <a:rPr lang="en-US" sz="1200" dirty="0" smtClean="0">
                          <a:effectLst/>
                        </a:rPr>
                        <a:t>Field </a:t>
                      </a:r>
                      <a:r>
                        <a:rPr lang="en-US" sz="1200" dirty="0">
                          <a:effectLst/>
                        </a:rPr>
                        <a:t>34.  SS/ </a:t>
                      </a:r>
                      <a:r>
                        <a:rPr lang="en-US" sz="1200" b="1" dirty="0">
                          <a:effectLst/>
                        </a:rPr>
                        <a:t>Media and </a:t>
                      </a:r>
                      <a:r>
                        <a:rPr lang="en-US" sz="1200" b="1" dirty="0" smtClean="0">
                          <a:effectLst/>
                        </a:rPr>
                        <a:t>Communications</a:t>
                      </a:r>
                      <a:r>
                        <a:rPr lang="el-GR" sz="1200" dirty="0" smtClean="0">
                          <a:effectLst/>
                        </a:rPr>
                        <a:t>,   </a:t>
                      </a:r>
                      <a:r>
                        <a:rPr lang="en-US" sz="1200" dirty="0" smtClean="0">
                          <a:effectLst/>
                        </a:rPr>
                        <a:t>Field </a:t>
                      </a:r>
                      <a:r>
                        <a:rPr lang="en-US" sz="1200" dirty="0">
                          <a:effectLst/>
                        </a:rPr>
                        <a:t>35.  SS/ </a:t>
                      </a:r>
                      <a:r>
                        <a:rPr lang="en-US" sz="1200" b="1" dirty="0">
                          <a:effectLst/>
                        </a:rPr>
                        <a:t>Other Social Sciences</a:t>
                      </a:r>
                      <a:endParaRPr lang="en-US" sz="1200" b="1" dirty="0">
                        <a:effectLst/>
                        <a:latin typeface="Calibri"/>
                        <a:ea typeface="Calibri"/>
                        <a:cs typeface="Times New Roman"/>
                      </a:endParaRPr>
                    </a:p>
                  </a:txBody>
                  <a:tcPr marL="29273" marR="29273" marT="0" marB="0"/>
                </a:tc>
                <a:extLst>
                  <a:ext uri="{0D108BD9-81ED-4DB2-BD59-A6C34878D82A}">
                    <a16:rowId xmlns:a16="http://schemas.microsoft.com/office/drawing/2014/main" val="10005"/>
                  </a:ext>
                </a:extLst>
              </a:tr>
              <a:tr h="678958">
                <a:tc>
                  <a:txBody>
                    <a:bodyPr/>
                    <a:lstStyle/>
                    <a:p>
                      <a:pPr marL="0" marR="0">
                        <a:lnSpc>
                          <a:spcPct val="115000"/>
                        </a:lnSpc>
                        <a:spcBef>
                          <a:spcPts val="0"/>
                        </a:spcBef>
                        <a:spcAft>
                          <a:spcPts val="0"/>
                        </a:spcAft>
                      </a:pPr>
                      <a:r>
                        <a:rPr lang="en-US" sz="1200" dirty="0" smtClean="0">
                          <a:effectLst/>
                        </a:rPr>
                        <a:t>SS 6</a:t>
                      </a:r>
                      <a:r>
                        <a:rPr lang="en-US" sz="1200" dirty="0">
                          <a:effectLst/>
                        </a:rPr>
                        <a:t>.        </a:t>
                      </a:r>
                      <a:endParaRPr lang="el-GR" sz="1200" dirty="0" smtClean="0">
                        <a:effectLst/>
                      </a:endParaRPr>
                    </a:p>
                    <a:p>
                      <a:pPr marL="0" marR="0">
                        <a:lnSpc>
                          <a:spcPct val="115000"/>
                        </a:lnSpc>
                        <a:spcBef>
                          <a:spcPts val="0"/>
                        </a:spcBef>
                        <a:spcAft>
                          <a:spcPts val="0"/>
                        </a:spcAft>
                      </a:pPr>
                      <a:r>
                        <a:rPr lang="en-US" sz="1200" dirty="0" smtClean="0">
                          <a:effectLst/>
                        </a:rPr>
                        <a:t>Humanities</a:t>
                      </a:r>
                      <a:endParaRPr lang="en-US" sz="1200" dirty="0">
                        <a:effectLst/>
                        <a:latin typeface="Calibri"/>
                        <a:ea typeface="Calibri"/>
                        <a:cs typeface="Times New Roman"/>
                      </a:endParaRPr>
                    </a:p>
                  </a:txBody>
                  <a:tcPr marL="29273" marR="29273" marT="0" marB="0"/>
                </a:tc>
                <a:tc>
                  <a:txBody>
                    <a:bodyPr/>
                    <a:lstStyle/>
                    <a:p>
                      <a:pPr marL="0" marR="0" algn="l">
                        <a:lnSpc>
                          <a:spcPct val="115000"/>
                        </a:lnSpc>
                        <a:spcBef>
                          <a:spcPts val="0"/>
                        </a:spcBef>
                        <a:spcAft>
                          <a:spcPts val="0"/>
                        </a:spcAft>
                      </a:pPr>
                      <a:r>
                        <a:rPr lang="en-US" sz="1200" dirty="0">
                          <a:effectLst/>
                        </a:rPr>
                        <a:t>Field 36.  H/ </a:t>
                      </a:r>
                      <a:r>
                        <a:rPr lang="en-US" sz="1200" b="1" dirty="0">
                          <a:effectLst/>
                        </a:rPr>
                        <a:t>History and </a:t>
                      </a:r>
                      <a:r>
                        <a:rPr lang="en-US" sz="1200" b="1" dirty="0" smtClean="0">
                          <a:effectLst/>
                        </a:rPr>
                        <a:t>Archaeology</a:t>
                      </a:r>
                      <a:r>
                        <a:rPr lang="el-GR" sz="1200" dirty="0" smtClean="0">
                          <a:effectLst/>
                        </a:rPr>
                        <a:t>,   </a:t>
                      </a:r>
                      <a:r>
                        <a:rPr lang="en-US" sz="1200" dirty="0" smtClean="0">
                          <a:effectLst/>
                        </a:rPr>
                        <a:t>Field </a:t>
                      </a:r>
                      <a:r>
                        <a:rPr lang="en-US" sz="1200" dirty="0">
                          <a:effectLst/>
                        </a:rPr>
                        <a:t>37.  H/ </a:t>
                      </a:r>
                      <a:r>
                        <a:rPr lang="en-US" sz="1200" b="1" dirty="0">
                          <a:effectLst/>
                        </a:rPr>
                        <a:t>Languages and </a:t>
                      </a:r>
                      <a:r>
                        <a:rPr lang="en-US" sz="1200" b="1" dirty="0" smtClean="0">
                          <a:effectLst/>
                        </a:rPr>
                        <a:t>Literature</a:t>
                      </a:r>
                      <a:r>
                        <a:rPr lang="el-GR" sz="1200" dirty="0" smtClean="0">
                          <a:effectLst/>
                        </a:rPr>
                        <a:t>,   </a:t>
                      </a:r>
                      <a:r>
                        <a:rPr lang="en-US" sz="1200" dirty="0" smtClean="0">
                          <a:effectLst/>
                        </a:rPr>
                        <a:t>Field </a:t>
                      </a:r>
                      <a:r>
                        <a:rPr lang="en-US" sz="1200" dirty="0">
                          <a:effectLst/>
                        </a:rPr>
                        <a:t>38.  H/ </a:t>
                      </a:r>
                      <a:r>
                        <a:rPr lang="en-US" sz="1200" b="1" dirty="0">
                          <a:effectLst/>
                        </a:rPr>
                        <a:t>Philosophy</a:t>
                      </a:r>
                      <a:r>
                        <a:rPr lang="en-US" sz="1200" dirty="0">
                          <a:effectLst/>
                        </a:rPr>
                        <a:t>, </a:t>
                      </a:r>
                      <a:r>
                        <a:rPr lang="en-US" sz="1200" b="1" dirty="0">
                          <a:effectLst/>
                        </a:rPr>
                        <a:t>Ethics and </a:t>
                      </a:r>
                      <a:r>
                        <a:rPr lang="en-US" sz="1200" b="1" dirty="0" smtClean="0">
                          <a:effectLst/>
                        </a:rPr>
                        <a:t>Religion</a:t>
                      </a:r>
                      <a:r>
                        <a:rPr lang="el-GR" sz="1200" dirty="0" smtClean="0">
                          <a:effectLst/>
                        </a:rPr>
                        <a:t>,   </a:t>
                      </a:r>
                      <a:r>
                        <a:rPr lang="en-US" sz="1200" dirty="0" smtClean="0">
                          <a:effectLst/>
                        </a:rPr>
                        <a:t>Field </a:t>
                      </a:r>
                      <a:r>
                        <a:rPr lang="en-US" sz="1200" dirty="0">
                          <a:effectLst/>
                        </a:rPr>
                        <a:t>39.  H/ </a:t>
                      </a:r>
                      <a:r>
                        <a:rPr lang="en-US" sz="1200" b="1" dirty="0" smtClean="0">
                          <a:effectLst/>
                        </a:rPr>
                        <a:t>Arts</a:t>
                      </a:r>
                      <a:r>
                        <a:rPr lang="el-GR" sz="1200" dirty="0" smtClean="0">
                          <a:effectLst/>
                        </a:rPr>
                        <a:t>,   </a:t>
                      </a:r>
                      <a:r>
                        <a:rPr lang="en-US" sz="1200" dirty="0" smtClean="0">
                          <a:effectLst/>
                        </a:rPr>
                        <a:t>Field </a:t>
                      </a:r>
                      <a:r>
                        <a:rPr lang="en-US" sz="1200" dirty="0">
                          <a:effectLst/>
                        </a:rPr>
                        <a:t>40.  H/ </a:t>
                      </a:r>
                      <a:r>
                        <a:rPr lang="en-US" sz="1200" b="1" dirty="0">
                          <a:effectLst/>
                        </a:rPr>
                        <a:t>Other Humanities</a:t>
                      </a:r>
                      <a:endParaRPr lang="en-US" sz="1200" b="1" dirty="0">
                        <a:effectLst/>
                        <a:latin typeface="Calibri"/>
                        <a:ea typeface="Calibri"/>
                        <a:cs typeface="Times New Roman"/>
                      </a:endParaRPr>
                    </a:p>
                  </a:txBody>
                  <a:tcPr marL="29273" marR="29273" marT="0" marB="0"/>
                </a:tc>
                <a:extLst>
                  <a:ext uri="{0D108BD9-81ED-4DB2-BD59-A6C34878D82A}">
                    <a16:rowId xmlns:a16="http://schemas.microsoft.com/office/drawing/2014/main" val="10006"/>
                  </a:ext>
                </a:extLst>
              </a:tr>
            </a:tbl>
          </a:graphicData>
        </a:graphic>
      </p:graphicFrame>
      <p:grpSp>
        <p:nvGrpSpPr>
          <p:cNvPr id="15" name="Group 14"/>
          <p:cNvGrpSpPr/>
          <p:nvPr/>
        </p:nvGrpSpPr>
        <p:grpSpPr>
          <a:xfrm>
            <a:off x="7020272" y="5949280"/>
            <a:ext cx="2808312" cy="1008112"/>
            <a:chOff x="2286000" y="2545733"/>
            <a:chExt cx="4572000" cy="1766533"/>
          </a:xfrm>
          <a:solidFill>
            <a:schemeClr val="accent6"/>
          </a:solidFill>
        </p:grpSpPr>
        <p:grpSp>
          <p:nvGrpSpPr>
            <p:cNvPr id="16" name="Group 15"/>
            <p:cNvGrpSpPr/>
            <p:nvPr/>
          </p:nvGrpSpPr>
          <p:grpSpPr>
            <a:xfrm>
              <a:off x="3550930" y="2545733"/>
              <a:ext cx="2042139" cy="1766533"/>
              <a:chOff x="3029779" y="1667997"/>
              <a:chExt cx="2042139" cy="1766533"/>
            </a:xfrm>
            <a:grpFill/>
          </p:grpSpPr>
          <p:sp>
            <p:nvSpPr>
              <p:cNvPr id="18" name="Hexagon 17"/>
              <p:cNvSpPr/>
              <p:nvPr/>
            </p:nvSpPr>
            <p:spPr>
              <a:xfrm>
                <a:off x="3029779" y="1667997"/>
                <a:ext cx="2042139" cy="1766533"/>
              </a:xfrm>
              <a:prstGeom prst="hexagon">
                <a:avLst>
                  <a:gd name="adj" fmla="val 28570"/>
                  <a:gd name="vf" fmla="val 115470"/>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Hexagon 4"/>
              <p:cNvSpPr/>
              <p:nvPr/>
            </p:nvSpPr>
            <p:spPr>
              <a:xfrm>
                <a:off x="3368190" y="1960736"/>
                <a:ext cx="1365317" cy="1181055"/>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en-US" sz="1050" kern="1200" dirty="0"/>
              </a:p>
            </p:txBody>
          </p:sp>
        </p:grpSp>
        <p:sp>
          <p:nvSpPr>
            <p:cNvPr id="17" name="Rectangle 16"/>
            <p:cNvSpPr/>
            <p:nvPr/>
          </p:nvSpPr>
          <p:spPr>
            <a:xfrm>
              <a:off x="2286000" y="3105833"/>
              <a:ext cx="4572000" cy="539323"/>
            </a:xfrm>
            <a:prstGeom prst="rect">
              <a:avLst/>
            </a:prstGeom>
            <a:noFill/>
            <a:ln>
              <a:noFill/>
            </a:ln>
          </p:spPr>
          <p:txBody>
            <a:bodyPr>
              <a:spAutoFit/>
            </a:bodyPr>
            <a:lstStyle/>
            <a:p>
              <a:pPr algn="ctr"/>
              <a:r>
                <a:rPr lang="en-US" sz="1400" b="1" dirty="0"/>
                <a:t>Target </a:t>
              </a:r>
              <a:r>
                <a:rPr lang="en-US" sz="1400" b="1" dirty="0" smtClean="0"/>
                <a:t>Market</a:t>
              </a:r>
              <a:endParaRPr lang="en-US" sz="1400" b="1" dirty="0"/>
            </a:p>
          </p:txBody>
        </p:sp>
      </p:grpSp>
      <p:sp>
        <p:nvSpPr>
          <p:cNvPr id="3" name="Date Placeholder 2"/>
          <p:cNvSpPr>
            <a:spLocks noGrp="1"/>
          </p:cNvSpPr>
          <p:nvPr>
            <p:ph type="dt" sz="half" idx="2"/>
          </p:nvPr>
        </p:nvSpPr>
        <p:spPr/>
        <p:txBody>
          <a:bodyPr/>
          <a:lstStyle/>
          <a:p>
            <a:r>
              <a:rPr lang="el-GR" smtClean="0"/>
              <a:t>Feb 2019-SIG-MARCOMMS ppt</a:t>
            </a:r>
            <a:endParaRPr lang="en-US" dirty="0"/>
          </a:p>
        </p:txBody>
      </p:sp>
      <p:sp>
        <p:nvSpPr>
          <p:cNvPr id="5" name="Slide Number Placeholder 4"/>
          <p:cNvSpPr>
            <a:spLocks noGrp="1"/>
          </p:cNvSpPr>
          <p:nvPr>
            <p:ph type="sldNum" sz="quarter" idx="4"/>
          </p:nvPr>
        </p:nvSpPr>
        <p:spPr/>
        <p:txBody>
          <a:bodyPr/>
          <a:lstStyle/>
          <a:p>
            <a:fld id="{81C7A8D8-18CB-0546-B1F2-116B30F6CA42}" type="slidenum">
              <a:rPr lang="en-US" smtClean="0"/>
              <a:pPr/>
              <a:t>10</a:t>
            </a:fld>
            <a:endParaRPr lang="en-US" dirty="0"/>
          </a:p>
        </p:txBody>
      </p:sp>
    </p:spTree>
    <p:extLst>
      <p:ext uri="{BB962C8B-B14F-4D97-AF65-F5344CB8AC3E}">
        <p14:creationId xmlns:p14="http://schemas.microsoft.com/office/powerpoint/2010/main" val="2597643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16" y="44624"/>
            <a:ext cx="8229600" cy="1143000"/>
          </a:xfrm>
        </p:spPr>
        <p:txBody>
          <a:bodyPr>
            <a:normAutofit/>
          </a:bodyPr>
          <a:lstStyle/>
          <a:p>
            <a:pPr algn="l"/>
            <a:r>
              <a:rPr lang="en-US" sz="2800" dirty="0" smtClean="0"/>
              <a:t>Performance: KPIs</a:t>
            </a:r>
            <a:endParaRPr lang="en-US" sz="2800" dirty="0"/>
          </a:p>
        </p:txBody>
      </p:sp>
      <p:sp>
        <p:nvSpPr>
          <p:cNvPr id="3" name="Content Placeholder 2"/>
          <p:cNvSpPr>
            <a:spLocks noGrp="1"/>
          </p:cNvSpPr>
          <p:nvPr>
            <p:ph idx="1"/>
          </p:nvPr>
        </p:nvSpPr>
        <p:spPr>
          <a:xfrm>
            <a:off x="20613" y="1019887"/>
            <a:ext cx="8784976" cy="5538871"/>
          </a:xfrm>
        </p:spPr>
        <p:txBody>
          <a:bodyPr>
            <a:noAutofit/>
          </a:bodyPr>
          <a:lstStyle/>
          <a:p>
            <a:pPr marL="0" lvl="1" indent="0">
              <a:buNone/>
            </a:pPr>
            <a:r>
              <a:rPr lang="en-US" sz="2000" dirty="0">
                <a:solidFill>
                  <a:srgbClr val="E46C0A"/>
                </a:solidFill>
              </a:rPr>
              <a:t>Organic Traffic</a:t>
            </a:r>
            <a:r>
              <a:rPr lang="el-GR" sz="2000" dirty="0">
                <a:solidFill>
                  <a:srgbClr val="E46C0A"/>
                </a:solidFill>
              </a:rPr>
              <a:t>: </a:t>
            </a:r>
            <a:r>
              <a:rPr lang="en-US" sz="2000" dirty="0">
                <a:solidFill>
                  <a:srgbClr val="E46C0A"/>
                </a:solidFill>
              </a:rPr>
              <a:t>SEO </a:t>
            </a:r>
            <a:r>
              <a:rPr lang="en-US" sz="2000" dirty="0" smtClean="0">
                <a:solidFill>
                  <a:srgbClr val="E46C0A"/>
                </a:solidFill>
              </a:rPr>
              <a:t>strategy</a:t>
            </a:r>
          </a:p>
          <a:p>
            <a:pPr marL="0" lvl="1" indent="0">
              <a:buNone/>
            </a:pPr>
            <a:r>
              <a:rPr lang="el-GR" sz="2000" dirty="0" smtClean="0">
                <a:solidFill>
                  <a:srgbClr val="E46C0A"/>
                </a:solidFill>
              </a:rPr>
              <a:t>Ο</a:t>
            </a:r>
            <a:r>
              <a:rPr lang="en-US" sz="2000" dirty="0" smtClean="0">
                <a:solidFill>
                  <a:srgbClr val="E46C0A"/>
                </a:solidFill>
              </a:rPr>
              <a:t>n line/Social </a:t>
            </a:r>
            <a:r>
              <a:rPr lang="en-US" sz="2000" dirty="0">
                <a:solidFill>
                  <a:srgbClr val="E46C0A"/>
                </a:solidFill>
              </a:rPr>
              <a:t>Media</a:t>
            </a:r>
            <a:r>
              <a:rPr lang="el-GR" sz="2000" dirty="0">
                <a:solidFill>
                  <a:srgbClr val="E46C0A"/>
                </a:solidFill>
              </a:rPr>
              <a:t> – </a:t>
            </a:r>
            <a:r>
              <a:rPr lang="en-US" sz="2000" dirty="0" smtClean="0">
                <a:solidFill>
                  <a:srgbClr val="E46C0A"/>
                </a:solidFill>
              </a:rPr>
              <a:t>traffic (Conversion </a:t>
            </a:r>
            <a:r>
              <a:rPr lang="en-US" sz="2000" dirty="0">
                <a:solidFill>
                  <a:srgbClr val="E46C0A"/>
                </a:solidFill>
              </a:rPr>
              <a:t>Rates)</a:t>
            </a:r>
          </a:p>
          <a:p>
            <a:pPr lvl="1"/>
            <a:r>
              <a:rPr lang="el-GR" sz="1600" dirty="0"/>
              <a:t># </a:t>
            </a:r>
            <a:r>
              <a:rPr lang="el-GR" sz="1600" dirty="0" smtClean="0"/>
              <a:t> </a:t>
            </a:r>
            <a:r>
              <a:rPr lang="el-GR" sz="1600" dirty="0"/>
              <a:t>% </a:t>
            </a:r>
            <a:r>
              <a:rPr lang="en-US" sz="1600" dirty="0" smtClean="0"/>
              <a:t> measure online visitors</a:t>
            </a:r>
            <a:r>
              <a:rPr lang="el-GR" sz="1600" dirty="0" smtClean="0"/>
              <a:t> </a:t>
            </a:r>
            <a:r>
              <a:rPr lang="el-GR" sz="1600" dirty="0">
                <a:sym typeface="Wingdings" panose="05000000000000000000" pitchFamily="2" charset="2"/>
              </a:rPr>
              <a:t></a:t>
            </a:r>
            <a:r>
              <a:rPr lang="el-GR" sz="1600" dirty="0"/>
              <a:t> </a:t>
            </a:r>
            <a:r>
              <a:rPr lang="en-US" sz="1600" dirty="0" smtClean="0"/>
              <a:t>users – a work in progress: CRM collaboration tool / campaign management /services data</a:t>
            </a:r>
            <a:endParaRPr lang="el-GR" sz="1600" dirty="0"/>
          </a:p>
          <a:p>
            <a:pPr lvl="1"/>
            <a:r>
              <a:rPr lang="en-US" sz="1600" dirty="0" smtClean="0"/>
              <a:t>% of overall ingress of visitors to our website which corresponds to redirection from Social Media</a:t>
            </a:r>
            <a:endParaRPr lang="en-US" sz="1600" dirty="0"/>
          </a:p>
          <a:p>
            <a:pPr lvl="1"/>
            <a:r>
              <a:rPr lang="en-US" sz="1600" dirty="0" smtClean="0"/>
              <a:t>Per social medium:</a:t>
            </a:r>
            <a:r>
              <a:rPr lang="el-GR" sz="1600" dirty="0" smtClean="0"/>
              <a:t> </a:t>
            </a:r>
            <a:r>
              <a:rPr lang="en-US" sz="1600" dirty="0"/>
              <a:t>Twitter, Facebook, </a:t>
            </a:r>
            <a:r>
              <a:rPr lang="en-US" sz="1600" dirty="0" smtClean="0"/>
              <a:t>LinkedIn &amp; google analytics, YouTube work in progress</a:t>
            </a:r>
            <a:endParaRPr lang="el-GR" sz="1600" dirty="0"/>
          </a:p>
          <a:p>
            <a:pPr lvl="1"/>
            <a:r>
              <a:rPr lang="en-US" sz="1600" dirty="0" smtClean="0"/>
              <a:t>On line campaigns- google analytics</a:t>
            </a:r>
            <a:endParaRPr lang="el-GR" sz="1600" dirty="0"/>
          </a:p>
          <a:p>
            <a:pPr lvl="1"/>
            <a:r>
              <a:rPr lang="en-US" sz="1600" dirty="0" smtClean="0"/>
              <a:t>‘how did you find out about GRNET’ forms</a:t>
            </a:r>
          </a:p>
          <a:p>
            <a:pPr marL="457200" lvl="1" indent="0">
              <a:buNone/>
            </a:pPr>
            <a:endParaRPr lang="en-US" sz="1600" dirty="0"/>
          </a:p>
          <a:p>
            <a:pPr marL="0" indent="0">
              <a:buNone/>
            </a:pPr>
            <a:r>
              <a:rPr lang="en-US" sz="2000" dirty="0">
                <a:solidFill>
                  <a:srgbClr val="E46C0A"/>
                </a:solidFill>
              </a:rPr>
              <a:t>Service users </a:t>
            </a:r>
            <a:r>
              <a:rPr lang="en-US" sz="2000" dirty="0" smtClean="0">
                <a:solidFill>
                  <a:srgbClr val="E46C0A"/>
                </a:solidFill>
              </a:rPr>
              <a:t>numbers/statistics- </a:t>
            </a:r>
            <a:r>
              <a:rPr lang="en-US" sz="2000" dirty="0" err="1" smtClean="0">
                <a:solidFill>
                  <a:srgbClr val="E46C0A"/>
                </a:solidFill>
              </a:rPr>
              <a:t>piwik</a:t>
            </a:r>
            <a:r>
              <a:rPr lang="en-US" sz="2000" dirty="0" smtClean="0">
                <a:solidFill>
                  <a:srgbClr val="E46C0A"/>
                </a:solidFill>
              </a:rPr>
              <a:t>/google analytics/service statistics</a:t>
            </a:r>
            <a:endParaRPr lang="el-GR" sz="2000" dirty="0">
              <a:solidFill>
                <a:srgbClr val="E46C0A"/>
              </a:solidFill>
            </a:endParaRPr>
          </a:p>
          <a:p>
            <a:pPr marL="0" indent="0">
              <a:buNone/>
            </a:pPr>
            <a:endParaRPr lang="en-US" sz="2000" dirty="0" smtClean="0">
              <a:solidFill>
                <a:srgbClr val="E46C0A"/>
              </a:solidFill>
            </a:endParaRPr>
          </a:p>
          <a:p>
            <a:pPr marL="0" indent="0">
              <a:buNone/>
            </a:pPr>
            <a:r>
              <a:rPr lang="en-US" sz="2000" dirty="0" smtClean="0">
                <a:solidFill>
                  <a:srgbClr val="E46C0A"/>
                </a:solidFill>
              </a:rPr>
              <a:t>Landing </a:t>
            </a:r>
            <a:r>
              <a:rPr lang="en-US" sz="2000" dirty="0">
                <a:solidFill>
                  <a:srgbClr val="E46C0A"/>
                </a:solidFill>
              </a:rPr>
              <a:t>Page Conversion Rates </a:t>
            </a:r>
          </a:p>
          <a:p>
            <a:pPr lvl="1"/>
            <a:r>
              <a:rPr lang="en-US" sz="1600" dirty="0"/>
              <a:t>Conversion of ingress traffic to </a:t>
            </a:r>
            <a:r>
              <a:rPr lang="el-GR" sz="1600" dirty="0"/>
              <a:t>‘</a:t>
            </a:r>
            <a:r>
              <a:rPr lang="en-US" sz="1600" dirty="0"/>
              <a:t>leads</a:t>
            </a:r>
            <a:r>
              <a:rPr lang="el-GR" sz="1600" dirty="0"/>
              <a:t>’</a:t>
            </a:r>
            <a:r>
              <a:rPr lang="en-US" sz="1600" dirty="0"/>
              <a:t> need CRM tool</a:t>
            </a:r>
          </a:p>
          <a:p>
            <a:pPr marL="0" indent="0">
              <a:buNone/>
            </a:pPr>
            <a:endParaRPr lang="en-US" sz="2000" dirty="0" smtClean="0"/>
          </a:p>
          <a:p>
            <a:pPr marL="0" indent="0">
              <a:buNone/>
            </a:pPr>
            <a:r>
              <a:rPr lang="en-US" sz="2000" dirty="0" smtClean="0"/>
              <a:t>Lead-to-Customer </a:t>
            </a:r>
            <a:r>
              <a:rPr lang="en-US" sz="2000" dirty="0"/>
              <a:t>Ratio</a:t>
            </a:r>
            <a:r>
              <a:rPr lang="el-GR" sz="2000" dirty="0"/>
              <a:t> </a:t>
            </a:r>
            <a:r>
              <a:rPr lang="en-US" sz="2000" dirty="0" smtClean="0"/>
              <a:t>– account management</a:t>
            </a:r>
            <a:endParaRPr lang="en-US" sz="2000" dirty="0"/>
          </a:p>
        </p:txBody>
      </p:sp>
      <p:sp>
        <p:nvSpPr>
          <p:cNvPr id="9" name="Footer Placeholder 4"/>
          <p:cNvSpPr>
            <a:spLocks noGrp="1"/>
          </p:cNvSpPr>
          <p:nvPr>
            <p:ph type="ftr" sz="quarter" idx="3"/>
          </p:nvPr>
        </p:nvSpPr>
        <p:spPr>
          <a:xfrm>
            <a:off x="3124199" y="6520259"/>
            <a:ext cx="4184103" cy="365125"/>
          </a:xfrm>
          <a:prstGeom prst="rect">
            <a:avLst/>
          </a:prstGeom>
        </p:spPr>
        <p:txBody>
          <a:bodyPr/>
          <a:lstStyle>
            <a:lvl1pPr>
              <a:defRPr sz="1100"/>
            </a:lvl1pPr>
          </a:lstStyle>
          <a:p>
            <a:r>
              <a:rPr lang="en-US" dirty="0" smtClean="0"/>
              <a:t>GRNET: Marketing Strategy and Communication Plan 2017-2018</a:t>
            </a:r>
            <a:endParaRPr lang="en-US" dirty="0"/>
          </a:p>
        </p:txBody>
      </p:sp>
      <p:grpSp>
        <p:nvGrpSpPr>
          <p:cNvPr id="8" name="Group 7"/>
          <p:cNvGrpSpPr/>
          <p:nvPr/>
        </p:nvGrpSpPr>
        <p:grpSpPr>
          <a:xfrm>
            <a:off x="6012160" y="44624"/>
            <a:ext cx="1296143" cy="1272238"/>
            <a:chOff x="4316444" y="3684214"/>
            <a:chExt cx="1673518" cy="1056214"/>
          </a:xfrm>
        </p:grpSpPr>
        <p:sp>
          <p:nvSpPr>
            <p:cNvPr id="10" name="Hexagon 9"/>
            <p:cNvSpPr/>
            <p:nvPr/>
          </p:nvSpPr>
          <p:spPr>
            <a:xfrm>
              <a:off x="4316444" y="3684214"/>
              <a:ext cx="1673518" cy="936104"/>
            </a:xfrm>
            <a:prstGeom prst="hexagon">
              <a:avLst>
                <a:gd name="adj" fmla="val 2857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Hexagon 4"/>
            <p:cNvSpPr/>
            <p:nvPr/>
          </p:nvSpPr>
          <p:spPr>
            <a:xfrm>
              <a:off x="4593782" y="3772498"/>
              <a:ext cx="1118842" cy="9679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200" b="1" kern="1200" dirty="0" smtClean="0">
                  <a:solidFill>
                    <a:schemeClr val="tx1"/>
                  </a:solidFill>
                </a:rPr>
                <a:t>Performance </a:t>
              </a:r>
            </a:p>
            <a:p>
              <a:pPr lvl="0" algn="ctr" defTabSz="711200">
                <a:lnSpc>
                  <a:spcPct val="90000"/>
                </a:lnSpc>
                <a:spcBef>
                  <a:spcPct val="0"/>
                </a:spcBef>
                <a:spcAft>
                  <a:spcPct val="35000"/>
                </a:spcAft>
              </a:pPr>
              <a:endParaRPr lang="el-GR" sz="900" kern="1200" dirty="0" smtClean="0">
                <a:solidFill>
                  <a:schemeClr val="bg1"/>
                </a:solidFill>
              </a:endParaRPr>
            </a:p>
          </p:txBody>
        </p:sp>
      </p:gr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5" name="Slide Number Placeholder 4"/>
          <p:cNvSpPr>
            <a:spLocks noGrp="1"/>
          </p:cNvSpPr>
          <p:nvPr>
            <p:ph type="sldNum" sz="quarter" idx="4"/>
          </p:nvPr>
        </p:nvSpPr>
        <p:spPr/>
        <p:txBody>
          <a:bodyPr/>
          <a:lstStyle/>
          <a:p>
            <a:fld id="{81C7A8D8-18CB-0546-B1F2-116B30F6CA42}" type="slidenum">
              <a:rPr lang="en-US" smtClean="0"/>
              <a:pPr/>
              <a:t>11</a:t>
            </a:fld>
            <a:endParaRPr lang="en-US" dirty="0"/>
          </a:p>
        </p:txBody>
      </p:sp>
    </p:spTree>
    <p:extLst>
      <p:ext uri="{BB962C8B-B14F-4D97-AF65-F5344CB8AC3E}">
        <p14:creationId xmlns:p14="http://schemas.microsoft.com/office/powerpoint/2010/main" val="3796925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Execution Plan</a:t>
            </a:r>
            <a:endParaRPr lang="el-GR" dirty="0"/>
          </a:p>
        </p:txBody>
      </p:sp>
      <p:sp>
        <p:nvSpPr>
          <p:cNvPr id="3" name="Text Placeholder 2"/>
          <p:cNvSpPr>
            <a:spLocks noGrp="1"/>
          </p:cNvSpPr>
          <p:nvPr>
            <p:ph type="body" idx="1"/>
          </p:nvPr>
        </p:nvSpPr>
        <p:spPr/>
        <p:txBody>
          <a:bodyPr/>
          <a:lstStyle/>
          <a:p>
            <a:endParaRPr lang="el-GR" dirty="0"/>
          </a:p>
        </p:txBody>
      </p:sp>
      <p:sp>
        <p:nvSpPr>
          <p:cNvPr id="5" name="Footer Placeholder 4"/>
          <p:cNvSpPr>
            <a:spLocks noGrp="1"/>
          </p:cNvSpPr>
          <p:nvPr>
            <p:ph type="ftr" sz="quarter" idx="3"/>
          </p:nvPr>
        </p:nvSpPr>
        <p:spPr>
          <a:xfrm>
            <a:off x="3124200" y="6520259"/>
            <a:ext cx="3968080" cy="365125"/>
          </a:xfrm>
        </p:spPr>
        <p:txBody>
          <a:bodyPr/>
          <a:lstStyle/>
          <a:p>
            <a:r>
              <a:rPr lang="en-US" dirty="0" smtClean="0"/>
              <a:t>GRNET: Marketing Strategy and Communication Plan 2017-2018</a:t>
            </a:r>
            <a:endParaRPr lang="en-US" dirty="0"/>
          </a:p>
        </p:txBody>
      </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7" name="Slide Number Placeholder 6"/>
          <p:cNvSpPr>
            <a:spLocks noGrp="1"/>
          </p:cNvSpPr>
          <p:nvPr>
            <p:ph type="sldNum" sz="quarter" idx="4"/>
          </p:nvPr>
        </p:nvSpPr>
        <p:spPr/>
        <p:txBody>
          <a:bodyPr/>
          <a:lstStyle/>
          <a:p>
            <a:fld id="{81C7A8D8-18CB-0546-B1F2-116B30F6CA42}" type="slidenum">
              <a:rPr lang="en-US" smtClean="0"/>
              <a:pPr/>
              <a:t>12</a:t>
            </a:fld>
            <a:endParaRPr lang="en-US" dirty="0"/>
          </a:p>
        </p:txBody>
      </p:sp>
    </p:spTree>
    <p:extLst>
      <p:ext uri="{BB962C8B-B14F-4D97-AF65-F5344CB8AC3E}">
        <p14:creationId xmlns:p14="http://schemas.microsoft.com/office/powerpoint/2010/main" val="524038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502722406"/>
              </p:ext>
            </p:extLst>
          </p:nvPr>
        </p:nvGraphicFramePr>
        <p:xfrm>
          <a:off x="-1080344" y="692696"/>
          <a:ext cx="12169352" cy="6480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a:xfrm>
            <a:off x="75948" y="3298"/>
            <a:ext cx="8229600" cy="1143000"/>
          </a:xfrm>
        </p:spPr>
        <p:txBody>
          <a:bodyPr>
            <a:normAutofit/>
          </a:bodyPr>
          <a:lstStyle/>
          <a:p>
            <a:pPr algn="l">
              <a:defRPr/>
            </a:pPr>
            <a:r>
              <a:rPr lang="en-US" sz="3100" dirty="0" smtClean="0"/>
              <a:t>Marketing Plan: </a:t>
            </a:r>
            <a:r>
              <a:rPr lang="el-GR" sz="3100" dirty="0" smtClean="0"/>
              <a:t>@ </a:t>
            </a:r>
            <a:r>
              <a:rPr lang="en-US" sz="3100" dirty="0" smtClean="0"/>
              <a:t>a glance 2017-18</a:t>
            </a:r>
            <a:endParaRPr lang="en-US" sz="3100" dirty="0"/>
          </a:p>
        </p:txBody>
      </p:sp>
      <p:sp>
        <p:nvSpPr>
          <p:cNvPr id="3" name="Date Placeholder 2"/>
          <p:cNvSpPr>
            <a:spLocks noGrp="1"/>
          </p:cNvSpPr>
          <p:nvPr>
            <p:ph type="dt" sz="half" idx="2"/>
          </p:nvPr>
        </p:nvSpPr>
        <p:spPr/>
        <p:txBody>
          <a:bodyPr/>
          <a:lstStyle/>
          <a:p>
            <a:r>
              <a:rPr lang="el-GR" smtClean="0"/>
              <a:t>Feb 2019-SIG-MARCOMMS ppt</a:t>
            </a:r>
            <a:endParaRPr lang="en-US"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13</a:t>
            </a:fld>
            <a:endParaRPr lang="en-US" dirty="0"/>
          </a:p>
        </p:txBody>
      </p:sp>
    </p:spTree>
    <p:extLst>
      <p:ext uri="{BB962C8B-B14F-4D97-AF65-F5344CB8AC3E}">
        <p14:creationId xmlns:p14="http://schemas.microsoft.com/office/powerpoint/2010/main" val="3192030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53752"/>
            <a:ext cx="8229600" cy="1143000"/>
          </a:xfrm>
        </p:spPr>
        <p:txBody>
          <a:bodyPr>
            <a:noAutofit/>
          </a:bodyPr>
          <a:lstStyle/>
          <a:p>
            <a:pPr algn="l"/>
            <a:r>
              <a:rPr lang="en-US" sz="3200" dirty="0" smtClean="0"/>
              <a:t>Revised plan/Budget/Resources</a:t>
            </a:r>
            <a:endParaRPr lang="el-GR" sz="3200" dirty="0"/>
          </a:p>
        </p:txBody>
      </p:sp>
      <p:sp>
        <p:nvSpPr>
          <p:cNvPr id="3" name="Content Placeholder 2"/>
          <p:cNvSpPr>
            <a:spLocks noGrp="1"/>
          </p:cNvSpPr>
          <p:nvPr>
            <p:ph idx="1"/>
          </p:nvPr>
        </p:nvSpPr>
        <p:spPr>
          <a:xfrm>
            <a:off x="179512" y="980728"/>
            <a:ext cx="8784976" cy="5539531"/>
          </a:xfrm>
        </p:spPr>
        <p:txBody>
          <a:bodyPr>
            <a:noAutofit/>
          </a:bodyPr>
          <a:lstStyle/>
          <a:p>
            <a:pPr marL="0" indent="0">
              <a:buNone/>
            </a:pPr>
            <a:r>
              <a:rPr lang="en-US" sz="2000" dirty="0" smtClean="0">
                <a:solidFill>
                  <a:srgbClr val="E46C0A"/>
                </a:solidFill>
              </a:rPr>
              <a:t>Priorities selected for</a:t>
            </a:r>
            <a:r>
              <a:rPr lang="el-GR" sz="2000" dirty="0" smtClean="0">
                <a:solidFill>
                  <a:srgbClr val="E46C0A"/>
                </a:solidFill>
              </a:rPr>
              <a:t> </a:t>
            </a:r>
            <a:r>
              <a:rPr lang="el-GR" sz="2000" dirty="0">
                <a:solidFill>
                  <a:srgbClr val="E46C0A"/>
                </a:solidFill>
              </a:rPr>
              <a:t>12 </a:t>
            </a:r>
            <a:r>
              <a:rPr lang="en-US" sz="2000" dirty="0" smtClean="0">
                <a:solidFill>
                  <a:srgbClr val="E46C0A"/>
                </a:solidFill>
              </a:rPr>
              <a:t>months (2</a:t>
            </a:r>
            <a:r>
              <a:rPr lang="el-GR" sz="2000" dirty="0" smtClean="0">
                <a:solidFill>
                  <a:srgbClr val="E46C0A"/>
                </a:solidFill>
              </a:rPr>
              <a:t>017-18</a:t>
            </a:r>
            <a:r>
              <a:rPr lang="el-GR" sz="2000" dirty="0">
                <a:solidFill>
                  <a:srgbClr val="E46C0A"/>
                </a:solidFill>
              </a:rPr>
              <a:t>)  (</a:t>
            </a:r>
            <a:r>
              <a:rPr lang="en-US" sz="2000" dirty="0">
                <a:solidFill>
                  <a:srgbClr val="E46C0A"/>
                </a:solidFill>
              </a:rPr>
              <a:t>version 2) </a:t>
            </a:r>
            <a:endParaRPr lang="el-GR" sz="2000" dirty="0" smtClean="0">
              <a:solidFill>
                <a:srgbClr val="E46C0A"/>
              </a:solidFill>
            </a:endParaRPr>
          </a:p>
          <a:p>
            <a:r>
              <a:rPr lang="en-US" sz="1800" dirty="0" smtClean="0"/>
              <a:t>Resources recalculation</a:t>
            </a:r>
          </a:p>
          <a:p>
            <a:pPr lvl="1"/>
            <a:r>
              <a:rPr lang="en-US" sz="1200" dirty="0" err="1" smtClean="0"/>
              <a:t>Manhours</a:t>
            </a:r>
            <a:r>
              <a:rPr lang="el-GR" sz="1200" dirty="0" smtClean="0"/>
              <a:t>: </a:t>
            </a:r>
            <a:r>
              <a:rPr lang="el-GR" sz="1400" dirty="0" smtClean="0"/>
              <a:t>2.4</a:t>
            </a:r>
            <a:r>
              <a:rPr lang="en-US" sz="1400" dirty="0"/>
              <a:t>7</a:t>
            </a:r>
            <a:r>
              <a:rPr lang="el-GR" sz="1400" dirty="0"/>
              <a:t> Μ</a:t>
            </a:r>
            <a:r>
              <a:rPr lang="en-US" sz="1400" dirty="0"/>
              <a:t>RKT</a:t>
            </a:r>
            <a:r>
              <a:rPr lang="el-GR" sz="1400" dirty="0"/>
              <a:t> </a:t>
            </a:r>
            <a:r>
              <a:rPr lang="en-US" sz="1400" dirty="0"/>
              <a:t>FTEs </a:t>
            </a:r>
            <a:r>
              <a:rPr lang="en-US" sz="1400" dirty="0" smtClean="0"/>
              <a:t>marketing, </a:t>
            </a:r>
            <a:r>
              <a:rPr lang="el-GR" sz="1400" dirty="0" smtClean="0"/>
              <a:t>0,67 </a:t>
            </a:r>
            <a:r>
              <a:rPr lang="en-US" sz="1400" dirty="0"/>
              <a:t>FTE </a:t>
            </a:r>
            <a:r>
              <a:rPr lang="en-US" sz="1400" dirty="0" smtClean="0"/>
              <a:t>from different departments</a:t>
            </a:r>
            <a:r>
              <a:rPr lang="el-GR" sz="1400" dirty="0" smtClean="0"/>
              <a:t>: </a:t>
            </a:r>
            <a:r>
              <a:rPr lang="en-US" sz="1400" dirty="0" smtClean="0"/>
              <a:t>GM/SM/PMs/</a:t>
            </a:r>
            <a:r>
              <a:rPr lang="el-GR" sz="1400" dirty="0"/>
              <a:t>ΝΟ</a:t>
            </a:r>
            <a:r>
              <a:rPr lang="en-US" sz="1400" dirty="0"/>
              <a:t>C</a:t>
            </a:r>
            <a:r>
              <a:rPr lang="el-GR" sz="1400" dirty="0"/>
              <a:t>/</a:t>
            </a:r>
            <a:r>
              <a:rPr lang="en-US" sz="1400" dirty="0" smtClean="0"/>
              <a:t>CC</a:t>
            </a:r>
          </a:p>
          <a:p>
            <a:pPr lvl="1"/>
            <a:r>
              <a:rPr lang="en-US" sz="1200" dirty="0" smtClean="0"/>
              <a:t>Third party expenses</a:t>
            </a:r>
            <a:r>
              <a:rPr lang="el-GR" sz="1200" dirty="0" smtClean="0"/>
              <a:t>:</a:t>
            </a:r>
            <a:r>
              <a:rPr lang="en-US" sz="1200" dirty="0" smtClean="0"/>
              <a:t> is reduced to 1/3 of initial estimate </a:t>
            </a:r>
            <a:r>
              <a:rPr lang="el-GR" sz="1200" dirty="0" smtClean="0"/>
              <a:t>€</a:t>
            </a:r>
            <a:endParaRPr lang="el-GR" sz="1200" dirty="0"/>
          </a:p>
          <a:p>
            <a:pPr marL="0" lvl="0" indent="0">
              <a:buNone/>
            </a:pPr>
            <a:endParaRPr lang="en-US" sz="300" dirty="0" smtClean="0">
              <a:solidFill>
                <a:srgbClr val="E46C0A"/>
              </a:solidFill>
            </a:endParaRPr>
          </a:p>
          <a:p>
            <a:pPr marL="0" indent="0">
              <a:buNone/>
            </a:pPr>
            <a:r>
              <a:rPr lang="en-US" sz="2000" dirty="0" smtClean="0">
                <a:solidFill>
                  <a:srgbClr val="E46C0A"/>
                </a:solidFill>
              </a:rPr>
              <a:t>Highlights</a:t>
            </a:r>
            <a:endParaRPr lang="en-US" sz="2000" dirty="0">
              <a:solidFill>
                <a:srgbClr val="E46C0A"/>
              </a:solidFill>
            </a:endParaRPr>
          </a:p>
          <a:p>
            <a:pPr marL="0" lvl="0" indent="0">
              <a:buNone/>
            </a:pPr>
            <a:r>
              <a:rPr lang="en-US" sz="1400" b="1" u="sng" dirty="0" smtClean="0"/>
              <a:t>Corporate</a:t>
            </a:r>
            <a:endParaRPr lang="el-GR" sz="1400" b="1" u="sng" dirty="0" smtClean="0"/>
          </a:p>
          <a:p>
            <a:pPr lvl="0"/>
            <a:r>
              <a:rPr lang="en-US" sz="1400" dirty="0" smtClean="0"/>
              <a:t>online</a:t>
            </a:r>
            <a:r>
              <a:rPr lang="el-GR" sz="1400" dirty="0" smtClean="0"/>
              <a:t>/</a:t>
            </a:r>
            <a:r>
              <a:rPr lang="en-US" sz="1400" dirty="0" smtClean="0"/>
              <a:t>digital and printed brochures (website, </a:t>
            </a:r>
            <a:r>
              <a:rPr lang="en-US" sz="1400" dirty="0"/>
              <a:t>SEO/Keyword strategy, blog</a:t>
            </a:r>
            <a:r>
              <a:rPr lang="en-US" sz="1400" dirty="0" smtClean="0"/>
              <a:t>,</a:t>
            </a:r>
            <a:r>
              <a:rPr lang="el-GR" sz="1400" dirty="0" smtClean="0"/>
              <a:t> </a:t>
            </a:r>
            <a:r>
              <a:rPr lang="en-US" sz="1400" dirty="0" smtClean="0"/>
              <a:t>success stories, news, company profile (video, brochure) vertical sectors</a:t>
            </a:r>
            <a:r>
              <a:rPr lang="el-GR" sz="1400" dirty="0" smtClean="0"/>
              <a:t>/</a:t>
            </a:r>
            <a:r>
              <a:rPr lang="en-US" sz="1400" dirty="0" err="1" smtClean="0"/>
              <a:t>ppt</a:t>
            </a:r>
            <a:r>
              <a:rPr lang="en-US" sz="1400" dirty="0" smtClean="0"/>
              <a:t>/service catalogue, by type of user</a:t>
            </a:r>
            <a:r>
              <a:rPr lang="el-GR" sz="1400" dirty="0" smtClean="0"/>
              <a:t>, </a:t>
            </a:r>
            <a:r>
              <a:rPr lang="en-US" sz="1400" dirty="0" smtClean="0"/>
              <a:t>express interest form</a:t>
            </a:r>
            <a:r>
              <a:rPr lang="el-GR" sz="1400" dirty="0" smtClean="0"/>
              <a:t>,</a:t>
            </a:r>
            <a:r>
              <a:rPr lang="en-US" sz="1400" dirty="0" smtClean="0"/>
              <a:t> service/project brochures</a:t>
            </a:r>
            <a:r>
              <a:rPr lang="el-GR" sz="1400" dirty="0" smtClean="0"/>
              <a:t>, </a:t>
            </a:r>
            <a:r>
              <a:rPr lang="en-US" sz="1400" dirty="0" smtClean="0"/>
              <a:t>project/service portals, social media</a:t>
            </a:r>
            <a:r>
              <a:rPr lang="el-GR" sz="1400" dirty="0" smtClean="0"/>
              <a:t> </a:t>
            </a:r>
            <a:r>
              <a:rPr lang="en-US" sz="1400" dirty="0" smtClean="0"/>
              <a:t>strategy and content, campaigns, presentations</a:t>
            </a:r>
            <a:r>
              <a:rPr lang="el-GR" sz="1400" dirty="0" smtClean="0"/>
              <a:t>,</a:t>
            </a:r>
            <a:r>
              <a:rPr lang="en-US" sz="1400" dirty="0" smtClean="0"/>
              <a:t> logos-</a:t>
            </a:r>
            <a:r>
              <a:rPr lang="en-US" sz="1400" dirty="0" err="1" smtClean="0"/>
              <a:t>motos</a:t>
            </a:r>
            <a:r>
              <a:rPr lang="el-GR" sz="1400" dirty="0" smtClean="0"/>
              <a:t>, </a:t>
            </a:r>
            <a:r>
              <a:rPr lang="en-US" sz="1400" dirty="0" smtClean="0"/>
              <a:t>Press Releases</a:t>
            </a:r>
            <a:r>
              <a:rPr lang="el-GR" sz="1400" dirty="0" smtClean="0"/>
              <a:t>) </a:t>
            </a:r>
          </a:p>
          <a:p>
            <a:pPr lvl="0"/>
            <a:r>
              <a:rPr lang="en-US" sz="1400" dirty="0" smtClean="0"/>
              <a:t>Technology Symposium</a:t>
            </a:r>
            <a:endParaRPr lang="el-GR" sz="1400" dirty="0" smtClean="0"/>
          </a:p>
          <a:p>
            <a:pPr lvl="0"/>
            <a:endParaRPr lang="el-GR" sz="1400" dirty="0"/>
          </a:p>
          <a:p>
            <a:pPr marL="0" lvl="0" indent="0">
              <a:buNone/>
            </a:pPr>
            <a:r>
              <a:rPr lang="en-US" sz="1400" b="1" u="sng" dirty="0" smtClean="0"/>
              <a:t>Product</a:t>
            </a:r>
            <a:r>
              <a:rPr lang="el-GR" sz="1400" dirty="0" smtClean="0"/>
              <a:t> (</a:t>
            </a:r>
            <a:r>
              <a:rPr lang="en-US" sz="1400" dirty="0" smtClean="0"/>
              <a:t>Infrastructures/Services/Projects</a:t>
            </a:r>
            <a:r>
              <a:rPr lang="el-GR" sz="1400" dirty="0" smtClean="0"/>
              <a:t>)</a:t>
            </a:r>
            <a:r>
              <a:rPr lang="en-US" sz="1400" dirty="0" smtClean="0"/>
              <a:t> </a:t>
            </a:r>
            <a:endParaRPr lang="el-GR" sz="1400" dirty="0" smtClean="0"/>
          </a:p>
          <a:p>
            <a:pPr marL="0" lvl="0" indent="0">
              <a:buNone/>
            </a:pPr>
            <a:r>
              <a:rPr lang="en-US" sz="1400" dirty="0" smtClean="0"/>
              <a:t>Will include the above and additional targeted actions per service/project</a:t>
            </a:r>
          </a:p>
          <a:p>
            <a:pPr marL="0" indent="0">
              <a:buNone/>
            </a:pPr>
            <a:r>
              <a:rPr lang="en-US" sz="1400" dirty="0" smtClean="0"/>
              <a:t>DIAVLOS, AAI, </a:t>
            </a:r>
            <a:r>
              <a:rPr lang="en-US" sz="1400" dirty="0" err="1" smtClean="0"/>
              <a:t>eduroam</a:t>
            </a:r>
            <a:r>
              <a:rPr lang="en-US" sz="1400" dirty="0" smtClean="0"/>
              <a:t>, e:Presence, ~</a:t>
            </a:r>
            <a:r>
              <a:rPr lang="en-US" sz="1400" dirty="0" err="1" smtClean="0"/>
              <a:t>okeanos</a:t>
            </a:r>
            <a:r>
              <a:rPr lang="en-US" sz="1400" dirty="0" smtClean="0"/>
              <a:t>, </a:t>
            </a:r>
            <a:r>
              <a:rPr lang="en-US" sz="1400" dirty="0" err="1" smtClean="0"/>
              <a:t>ViMa</a:t>
            </a:r>
            <a:r>
              <a:rPr lang="en-US" sz="1400" dirty="0" smtClean="0"/>
              <a:t>, HPC, Health sector services,</a:t>
            </a:r>
            <a:r>
              <a:rPr lang="el-GR" sz="1400" dirty="0" smtClean="0"/>
              <a:t> GR-IX, </a:t>
            </a:r>
            <a:r>
              <a:rPr lang="en-US" sz="1400" dirty="0" smtClean="0"/>
              <a:t>every-where</a:t>
            </a:r>
            <a:r>
              <a:rPr lang="el-GR" sz="1400" dirty="0" smtClean="0"/>
              <a:t>, </a:t>
            </a:r>
            <a:endParaRPr lang="en-US" sz="1400" dirty="0" smtClean="0"/>
          </a:p>
          <a:p>
            <a:pPr marL="0" indent="0">
              <a:buNone/>
            </a:pPr>
            <a:r>
              <a:rPr lang="en-US" sz="1400" dirty="0" smtClean="0"/>
              <a:t>National</a:t>
            </a:r>
            <a:r>
              <a:rPr lang="en-US" sz="1400" dirty="0"/>
              <a:t>,</a:t>
            </a:r>
            <a:r>
              <a:rPr lang="en-US" sz="1400" dirty="0" smtClean="0"/>
              <a:t> European and International projects/ infrastructures promotion and re-</a:t>
            </a:r>
            <a:r>
              <a:rPr lang="en-US" sz="1400" dirty="0" err="1" smtClean="0"/>
              <a:t>prioritise</a:t>
            </a:r>
            <a:r>
              <a:rPr lang="en-US" sz="1400" dirty="0" smtClean="0"/>
              <a:t> on demand, </a:t>
            </a:r>
          </a:p>
          <a:p>
            <a:pPr marL="0" indent="0">
              <a:buNone/>
            </a:pPr>
            <a:r>
              <a:rPr lang="en-US" sz="1400" dirty="0" err="1" smtClean="0"/>
              <a:t>Pyxida</a:t>
            </a:r>
            <a:r>
              <a:rPr lang="en-US" sz="1400" dirty="0" smtClean="0"/>
              <a:t>, on line training material portal, where applicable</a:t>
            </a:r>
            <a:endParaRPr lang="el-GR" sz="1400" dirty="0"/>
          </a:p>
        </p:txBody>
      </p:sp>
      <p:sp>
        <p:nvSpPr>
          <p:cNvPr id="4" name="Footer Placeholder 3"/>
          <p:cNvSpPr>
            <a:spLocks noGrp="1"/>
          </p:cNvSpPr>
          <p:nvPr>
            <p:ph type="ftr" sz="quarter" idx="3"/>
          </p:nvPr>
        </p:nvSpPr>
        <p:spPr/>
        <p:txBody>
          <a:bodyPr/>
          <a:lstStyle/>
          <a:p>
            <a:r>
              <a:rPr lang="en-US" smtClean="0"/>
              <a:t>GRNET: Marketing Strategy and Communication Plan 2017-2018</a:t>
            </a:r>
            <a:endParaRPr lang="en-US" dirty="0"/>
          </a:p>
        </p:txBody>
      </p:sp>
      <p:sp>
        <p:nvSpPr>
          <p:cNvPr id="5" name="Date Placeholder 4"/>
          <p:cNvSpPr>
            <a:spLocks noGrp="1"/>
          </p:cNvSpPr>
          <p:nvPr>
            <p:ph type="dt" sz="half" idx="2"/>
          </p:nvPr>
        </p:nvSpPr>
        <p:spPr/>
        <p:txBody>
          <a:bodyPr/>
          <a:lstStyle/>
          <a:p>
            <a:r>
              <a:rPr lang="el-GR" dirty="0" err="1" smtClean="0"/>
              <a:t>Feb</a:t>
            </a:r>
            <a:r>
              <a:rPr lang="el-GR" dirty="0" smtClean="0"/>
              <a:t> 2019-SIG-MARCOMMS </a:t>
            </a:r>
            <a:r>
              <a:rPr lang="el-GR" dirty="0" err="1" smtClean="0"/>
              <a:t>ppt</a:t>
            </a:r>
            <a:endParaRPr lang="en-US" dirty="0"/>
          </a:p>
        </p:txBody>
      </p:sp>
      <p:sp>
        <p:nvSpPr>
          <p:cNvPr id="7" name="Slide Number Placeholder 6"/>
          <p:cNvSpPr>
            <a:spLocks noGrp="1"/>
          </p:cNvSpPr>
          <p:nvPr>
            <p:ph type="sldNum" sz="quarter" idx="4"/>
          </p:nvPr>
        </p:nvSpPr>
        <p:spPr/>
        <p:txBody>
          <a:bodyPr/>
          <a:lstStyle/>
          <a:p>
            <a:fld id="{81C7A8D8-18CB-0546-B1F2-116B30F6CA42}" type="slidenum">
              <a:rPr lang="en-US" smtClean="0"/>
              <a:pPr/>
              <a:t>14</a:t>
            </a:fld>
            <a:endParaRPr lang="en-US" dirty="0"/>
          </a:p>
        </p:txBody>
      </p:sp>
    </p:spTree>
    <p:extLst>
      <p:ext uri="{BB962C8B-B14F-4D97-AF65-F5344CB8AC3E}">
        <p14:creationId xmlns:p14="http://schemas.microsoft.com/office/powerpoint/2010/main" val="3066424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4624"/>
            <a:ext cx="8229600" cy="1143000"/>
          </a:xfrm>
        </p:spPr>
        <p:txBody>
          <a:bodyPr>
            <a:noAutofit/>
          </a:bodyPr>
          <a:lstStyle/>
          <a:p>
            <a:pPr algn="l"/>
            <a:r>
              <a:rPr lang="en-US" sz="3200" dirty="0" smtClean="0">
                <a:solidFill>
                  <a:srgbClr val="E46C0A"/>
                </a:solidFill>
              </a:rPr>
              <a:t>Success Factors</a:t>
            </a:r>
            <a:endParaRPr lang="en-US" sz="3200" dirty="0">
              <a:solidFill>
                <a:srgbClr val="E46C0A"/>
              </a:solidFill>
            </a:endParaRPr>
          </a:p>
        </p:txBody>
      </p:sp>
      <p:pic>
        <p:nvPicPr>
          <p:cNvPr id="16" name="Content Placeholder 11"/>
          <p:cNvPicPr>
            <a:picLocks noGrp="1" noChangeAspect="1"/>
          </p:cNvPicPr>
          <p:nvPr>
            <p:ph idx="1"/>
          </p:nvPr>
        </p:nvPicPr>
        <p:blipFill rotWithShape="1">
          <a:blip r:embed="rId3">
            <a:extLst>
              <a:ext uri="{28A0092B-C50C-407E-A947-70E740481C1C}">
                <a14:useLocalDpi xmlns:a14="http://schemas.microsoft.com/office/drawing/2010/main" val="0"/>
              </a:ext>
            </a:extLst>
          </a:blip>
          <a:srcRect r="3133" b="8885"/>
          <a:stretch/>
        </p:blipFill>
        <p:spPr>
          <a:xfrm>
            <a:off x="1403648" y="1004706"/>
            <a:ext cx="6082335" cy="4440518"/>
          </a:xfrm>
        </p:spPr>
      </p:pic>
      <p:sp>
        <p:nvSpPr>
          <p:cNvPr id="15" name="TextBox 14"/>
          <p:cNvSpPr txBox="1"/>
          <p:nvPr/>
        </p:nvSpPr>
        <p:spPr>
          <a:xfrm>
            <a:off x="2123728" y="5301208"/>
            <a:ext cx="4464495" cy="1200329"/>
          </a:xfrm>
          <a:prstGeom prst="rect">
            <a:avLst/>
          </a:prstGeom>
          <a:solidFill>
            <a:schemeClr val="accent6"/>
          </a:solidFill>
        </p:spPr>
        <p:txBody>
          <a:bodyPr wrap="square" rtlCol="0">
            <a:spAutoFit/>
          </a:bodyPr>
          <a:lstStyle/>
          <a:p>
            <a:pPr algn="ctr"/>
            <a:r>
              <a:rPr lang="en-US" dirty="0" smtClean="0">
                <a:solidFill>
                  <a:schemeClr val="bg1"/>
                </a:solidFill>
              </a:rPr>
              <a:t>Coming together is a beginning;</a:t>
            </a:r>
          </a:p>
          <a:p>
            <a:pPr algn="ctr"/>
            <a:r>
              <a:rPr lang="en-US" dirty="0" smtClean="0">
                <a:solidFill>
                  <a:schemeClr val="bg1"/>
                </a:solidFill>
              </a:rPr>
              <a:t>Keeping together is progress;</a:t>
            </a:r>
          </a:p>
          <a:p>
            <a:pPr algn="ctr"/>
            <a:r>
              <a:rPr lang="en-US" dirty="0" smtClean="0">
                <a:solidFill>
                  <a:schemeClr val="bg1"/>
                </a:solidFill>
              </a:rPr>
              <a:t>Working together is success.</a:t>
            </a:r>
          </a:p>
          <a:p>
            <a:pPr algn="ctr"/>
            <a:r>
              <a:rPr lang="en-US" dirty="0" smtClean="0">
                <a:solidFill>
                  <a:schemeClr val="bg1"/>
                </a:solidFill>
              </a:rPr>
              <a:t>Henry Ford</a:t>
            </a:r>
            <a:endParaRPr lang="en-US" dirty="0">
              <a:solidFill>
                <a:schemeClr val="bg1"/>
              </a:solidFill>
            </a:endParaRPr>
          </a:p>
        </p:txBody>
      </p:sp>
      <p:sp>
        <p:nvSpPr>
          <p:cNvPr id="17" name="Footer Placeholder 4"/>
          <p:cNvSpPr>
            <a:spLocks noGrp="1"/>
          </p:cNvSpPr>
          <p:nvPr>
            <p:ph type="ftr" sz="quarter" idx="3"/>
          </p:nvPr>
        </p:nvSpPr>
        <p:spPr>
          <a:xfrm>
            <a:off x="2699792" y="6448251"/>
            <a:ext cx="3960440"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3" name="Date Placeholder 2"/>
          <p:cNvSpPr>
            <a:spLocks noGrp="1"/>
          </p:cNvSpPr>
          <p:nvPr>
            <p:ph type="dt" sz="half" idx="2"/>
          </p:nvPr>
        </p:nvSpPr>
        <p:spPr/>
        <p:txBody>
          <a:bodyPr/>
          <a:lstStyle/>
          <a:p>
            <a:r>
              <a:rPr lang="el-GR" smtClean="0"/>
              <a:t>Feb 2019-SIG-MARCOMMS ppt</a:t>
            </a:r>
            <a:endParaRPr lang="en-US"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15</a:t>
            </a:fld>
            <a:endParaRPr lang="en-US" dirty="0"/>
          </a:p>
        </p:txBody>
      </p:sp>
    </p:spTree>
    <p:extLst>
      <p:ext uri="{BB962C8B-B14F-4D97-AF65-F5344CB8AC3E}">
        <p14:creationId xmlns:p14="http://schemas.microsoft.com/office/powerpoint/2010/main" val="925721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39" y="1059309"/>
            <a:ext cx="9036496" cy="5494660"/>
          </a:xfrm>
        </p:spPr>
        <p:txBody>
          <a:bodyPr>
            <a:noAutofit/>
          </a:bodyPr>
          <a:lstStyle/>
          <a:p>
            <a:pPr lvl="0"/>
            <a:r>
              <a:rPr lang="en-US" sz="2400" dirty="0" smtClean="0"/>
              <a:t>Co-operation of Marketing &amp; all Departments/Management</a:t>
            </a:r>
            <a:endParaRPr lang="el-GR" sz="2400" dirty="0"/>
          </a:p>
          <a:p>
            <a:pPr lvl="1"/>
            <a:r>
              <a:rPr lang="en-US" sz="1800" dirty="0" smtClean="0"/>
              <a:t>Set priorities together, </a:t>
            </a:r>
            <a:r>
              <a:rPr lang="en-US" sz="1800" dirty="0" err="1" smtClean="0"/>
              <a:t>finalise</a:t>
            </a:r>
            <a:r>
              <a:rPr lang="en-US" sz="1800" dirty="0" smtClean="0"/>
              <a:t> execution plan of actions and create </a:t>
            </a:r>
            <a:r>
              <a:rPr lang="en-US" sz="1800" dirty="0" err="1" smtClean="0"/>
              <a:t>calendarization</a:t>
            </a:r>
            <a:r>
              <a:rPr lang="en-US" sz="1800" dirty="0" smtClean="0"/>
              <a:t> </a:t>
            </a:r>
            <a:endParaRPr lang="el-GR" sz="1800" dirty="0"/>
          </a:p>
          <a:p>
            <a:pPr lvl="1"/>
            <a:r>
              <a:rPr lang="en-US" sz="1800" dirty="0" smtClean="0"/>
              <a:t>Budget allocation: Staff internal (time and money), external expenses/subcontractors</a:t>
            </a:r>
            <a:endParaRPr lang="el-GR" sz="1800" dirty="0"/>
          </a:p>
          <a:p>
            <a:pPr lvl="1"/>
            <a:r>
              <a:rPr lang="en-US" sz="1800" dirty="0" smtClean="0"/>
              <a:t>Set</a:t>
            </a:r>
            <a:r>
              <a:rPr lang="el-GR" sz="1800" dirty="0" smtClean="0"/>
              <a:t> </a:t>
            </a:r>
            <a:r>
              <a:rPr lang="en-US" sz="1800" dirty="0"/>
              <a:t>KPIs</a:t>
            </a:r>
            <a:r>
              <a:rPr lang="el-GR" sz="1800" dirty="0"/>
              <a:t>, </a:t>
            </a:r>
            <a:r>
              <a:rPr lang="en-US" sz="1800" dirty="0" smtClean="0"/>
              <a:t>&amp;</a:t>
            </a:r>
            <a:r>
              <a:rPr lang="el-GR" sz="1800" dirty="0" smtClean="0"/>
              <a:t> </a:t>
            </a:r>
            <a:r>
              <a:rPr lang="en-US" sz="1800" dirty="0"/>
              <a:t>lead generation process-account management</a:t>
            </a:r>
          </a:p>
          <a:p>
            <a:pPr lvl="1"/>
            <a:r>
              <a:rPr lang="en-US" sz="1800" dirty="0" smtClean="0"/>
              <a:t>Progress reporting and possible adjustment of priorities /quarter</a:t>
            </a:r>
            <a:endParaRPr lang="el-GR" sz="1800" dirty="0"/>
          </a:p>
          <a:p>
            <a:r>
              <a:rPr lang="en-US" sz="2400" dirty="0" smtClean="0"/>
              <a:t>Tools:</a:t>
            </a:r>
            <a:r>
              <a:rPr lang="el-GR" sz="2400" dirty="0" smtClean="0"/>
              <a:t> </a:t>
            </a:r>
            <a:r>
              <a:rPr lang="en-US" sz="2400" dirty="0"/>
              <a:t>CRM </a:t>
            </a:r>
            <a:r>
              <a:rPr lang="en-US" sz="2400" dirty="0" smtClean="0"/>
              <a:t>with integrated campaign </a:t>
            </a:r>
            <a:r>
              <a:rPr lang="en-US" sz="2400" dirty="0"/>
              <a:t>management, Social Media Management &amp; Landing Pages Tools, </a:t>
            </a:r>
            <a:r>
              <a:rPr lang="en-US" sz="2400" dirty="0" smtClean="0"/>
              <a:t>Photo Library</a:t>
            </a:r>
            <a:r>
              <a:rPr lang="el-GR" sz="2400" dirty="0" smtClean="0"/>
              <a:t>, </a:t>
            </a:r>
            <a:r>
              <a:rPr lang="en-US" sz="2400" dirty="0"/>
              <a:t>Google Analytics, Keyword/SEO, </a:t>
            </a:r>
            <a:r>
              <a:rPr lang="en-US" sz="2400" dirty="0" smtClean="0"/>
              <a:t>KPI, Graphic Designer</a:t>
            </a:r>
            <a:r>
              <a:rPr lang="el-GR" sz="2400" dirty="0" smtClean="0"/>
              <a:t>/</a:t>
            </a:r>
            <a:r>
              <a:rPr lang="en-US" sz="2400" dirty="0" smtClean="0"/>
              <a:t>animator/</a:t>
            </a:r>
            <a:r>
              <a:rPr lang="el-GR" sz="2400" dirty="0" smtClean="0"/>
              <a:t>Τ</a:t>
            </a:r>
            <a:r>
              <a:rPr lang="en-US" sz="2400" dirty="0" err="1" smtClean="0"/>
              <a:t>ranslator</a:t>
            </a:r>
            <a:r>
              <a:rPr lang="el-GR" sz="2400" dirty="0" smtClean="0"/>
              <a:t> </a:t>
            </a:r>
            <a:endParaRPr lang="el-GR" sz="2400" dirty="0"/>
          </a:p>
          <a:p>
            <a:r>
              <a:rPr lang="en-US" sz="2400" dirty="0" smtClean="0"/>
              <a:t>Execution</a:t>
            </a:r>
            <a:r>
              <a:rPr lang="el-GR" sz="2400" dirty="0" smtClean="0"/>
              <a:t>:  </a:t>
            </a:r>
            <a:r>
              <a:rPr lang="en-US" sz="2400" dirty="0" smtClean="0"/>
              <a:t>systems, procedures</a:t>
            </a:r>
            <a:r>
              <a:rPr lang="el-GR" sz="2400" dirty="0" smtClean="0"/>
              <a:t>, </a:t>
            </a:r>
            <a:r>
              <a:rPr lang="en-US" sz="2400" dirty="0" smtClean="0"/>
              <a:t>templates</a:t>
            </a:r>
            <a:r>
              <a:rPr lang="el-GR" sz="2400" dirty="0" smtClean="0"/>
              <a:t>, </a:t>
            </a:r>
            <a:r>
              <a:rPr lang="en-US" sz="2400" dirty="0" err="1" smtClean="0"/>
              <a:t>calendarisation</a:t>
            </a:r>
            <a:r>
              <a:rPr lang="en-US" sz="2400" dirty="0" smtClean="0"/>
              <a:t> of activities</a:t>
            </a:r>
            <a:r>
              <a:rPr lang="el-GR" sz="2400" dirty="0" smtClean="0"/>
              <a:t>, </a:t>
            </a:r>
            <a:r>
              <a:rPr lang="en-US" sz="2400" dirty="0" smtClean="0"/>
              <a:t>360 communication with all departments</a:t>
            </a:r>
            <a:endParaRPr lang="en-US" sz="2400" dirty="0"/>
          </a:p>
          <a:p>
            <a:pPr lvl="1"/>
            <a:endParaRPr lang="en-US" sz="1800" dirty="0" smtClean="0">
              <a:solidFill>
                <a:schemeClr val="tx1"/>
              </a:solidFill>
            </a:endParaRPr>
          </a:p>
          <a:p>
            <a:endParaRPr lang="el-GR" sz="1800" dirty="0">
              <a:solidFill>
                <a:schemeClr val="tx1"/>
              </a:solidFill>
            </a:endParaRPr>
          </a:p>
        </p:txBody>
      </p:sp>
      <p:sp>
        <p:nvSpPr>
          <p:cNvPr id="7" name="Title 1"/>
          <p:cNvSpPr>
            <a:spLocks noGrp="1"/>
          </p:cNvSpPr>
          <p:nvPr>
            <p:ph type="title"/>
          </p:nvPr>
        </p:nvSpPr>
        <p:spPr>
          <a:xfrm>
            <a:off x="35496" y="-99392"/>
            <a:ext cx="8229600" cy="1143000"/>
          </a:xfrm>
        </p:spPr>
        <p:txBody>
          <a:bodyPr>
            <a:normAutofit/>
          </a:bodyPr>
          <a:lstStyle/>
          <a:p>
            <a:pPr algn="l">
              <a:defRPr/>
            </a:pPr>
            <a:r>
              <a:rPr lang="en-US" sz="2800" dirty="0" smtClean="0">
                <a:solidFill>
                  <a:srgbClr val="E46C0A"/>
                </a:solidFill>
              </a:rPr>
              <a:t>Marketing Plan 2017-2018:</a:t>
            </a:r>
            <a:r>
              <a:rPr lang="el-GR" sz="2800" dirty="0" smtClean="0">
                <a:solidFill>
                  <a:srgbClr val="E46C0A"/>
                </a:solidFill>
              </a:rPr>
              <a:t> </a:t>
            </a:r>
            <a:r>
              <a:rPr lang="en-US" sz="2800" dirty="0" smtClean="0">
                <a:solidFill>
                  <a:srgbClr val="E46C0A"/>
                </a:solidFill>
              </a:rPr>
              <a:t/>
            </a:r>
            <a:br>
              <a:rPr lang="en-US" sz="2800" dirty="0" smtClean="0">
                <a:solidFill>
                  <a:srgbClr val="E46C0A"/>
                </a:solidFill>
              </a:rPr>
            </a:br>
            <a:r>
              <a:rPr lang="en-US" sz="2800" dirty="0" smtClean="0">
                <a:solidFill>
                  <a:srgbClr val="E46C0A"/>
                </a:solidFill>
              </a:rPr>
              <a:t>Important Factors for Success		</a:t>
            </a:r>
            <a:endParaRPr lang="en-US" sz="2800" dirty="0">
              <a:solidFill>
                <a:srgbClr val="E46C0A"/>
              </a:solidFill>
            </a:endParaRPr>
          </a:p>
        </p:txBody>
      </p:sp>
      <p:sp>
        <p:nvSpPr>
          <p:cNvPr id="5" name="Footer Placeholder 4"/>
          <p:cNvSpPr>
            <a:spLocks noGrp="1"/>
          </p:cNvSpPr>
          <p:nvPr>
            <p:ph type="ftr" sz="quarter" idx="3"/>
          </p:nvPr>
        </p:nvSpPr>
        <p:spPr>
          <a:xfrm>
            <a:off x="3124200" y="6520259"/>
            <a:ext cx="3896072" cy="365125"/>
          </a:xfrm>
        </p:spPr>
        <p:txBody>
          <a:bodyPr/>
          <a:lstStyle/>
          <a:p>
            <a:r>
              <a:rPr lang="en-US" dirty="0" smtClean="0"/>
              <a:t>GRNET: Marketing Strategy and Communication Plan 2017-2018</a:t>
            </a:r>
            <a:endParaRPr lang="en-US" dirty="0"/>
          </a:p>
        </p:txBody>
      </p:sp>
      <p:sp>
        <p:nvSpPr>
          <p:cNvPr id="2" name="Date Placeholder 1"/>
          <p:cNvSpPr>
            <a:spLocks noGrp="1"/>
          </p:cNvSpPr>
          <p:nvPr>
            <p:ph type="dt" sz="half" idx="2"/>
          </p:nvPr>
        </p:nvSpPr>
        <p:spPr/>
        <p:txBody>
          <a:bodyPr/>
          <a:lstStyle/>
          <a:p>
            <a:r>
              <a:rPr lang="el-GR" smtClean="0"/>
              <a:t>Feb 2019-SIG-MARCOMMS ppt</a:t>
            </a:r>
            <a:endParaRPr lang="en-US"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16</a:t>
            </a:fld>
            <a:endParaRPr lang="en-US" dirty="0"/>
          </a:p>
        </p:txBody>
      </p:sp>
    </p:spTree>
    <p:extLst>
      <p:ext uri="{BB962C8B-B14F-4D97-AF65-F5344CB8AC3E}">
        <p14:creationId xmlns:p14="http://schemas.microsoft.com/office/powerpoint/2010/main" val="3920053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Execution Highlights</a:t>
            </a:r>
            <a:endParaRPr lang="el-GR" dirty="0"/>
          </a:p>
        </p:txBody>
      </p:sp>
      <p:sp>
        <p:nvSpPr>
          <p:cNvPr id="3" name="Text Placeholder 2"/>
          <p:cNvSpPr>
            <a:spLocks noGrp="1"/>
          </p:cNvSpPr>
          <p:nvPr>
            <p:ph type="body" idx="1"/>
          </p:nvPr>
        </p:nvSpPr>
        <p:spPr/>
        <p:txBody>
          <a:bodyPr/>
          <a:lstStyle/>
          <a:p>
            <a:endParaRPr lang="el-GR" dirty="0"/>
          </a:p>
        </p:txBody>
      </p:sp>
      <p:sp>
        <p:nvSpPr>
          <p:cNvPr id="5" name="Footer Placeholder 4"/>
          <p:cNvSpPr>
            <a:spLocks noGrp="1"/>
          </p:cNvSpPr>
          <p:nvPr>
            <p:ph type="ftr" sz="quarter" idx="3"/>
          </p:nvPr>
        </p:nvSpPr>
        <p:spPr>
          <a:xfrm>
            <a:off x="3124200" y="6520259"/>
            <a:ext cx="4040088" cy="365125"/>
          </a:xfrm>
        </p:spPr>
        <p:txBody>
          <a:bodyPr/>
          <a:lstStyle/>
          <a:p>
            <a:r>
              <a:rPr lang="en-US" dirty="0" smtClean="0"/>
              <a:t>GRNET: Marketing Strategy and Communication Plan 2017-2018</a:t>
            </a:r>
            <a:endParaRPr lang="en-US" dirty="0"/>
          </a:p>
        </p:txBody>
      </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7" name="Slide Number Placeholder 6"/>
          <p:cNvSpPr>
            <a:spLocks noGrp="1"/>
          </p:cNvSpPr>
          <p:nvPr>
            <p:ph type="sldNum" sz="quarter" idx="4"/>
          </p:nvPr>
        </p:nvSpPr>
        <p:spPr/>
        <p:txBody>
          <a:bodyPr/>
          <a:lstStyle/>
          <a:p>
            <a:fld id="{81C7A8D8-18CB-0546-B1F2-116B30F6CA42}" type="slidenum">
              <a:rPr lang="en-US" smtClean="0"/>
              <a:pPr/>
              <a:t>17</a:t>
            </a:fld>
            <a:endParaRPr lang="en-US" dirty="0"/>
          </a:p>
        </p:txBody>
      </p:sp>
    </p:spTree>
    <p:extLst>
      <p:ext uri="{BB962C8B-B14F-4D97-AF65-F5344CB8AC3E}">
        <p14:creationId xmlns:p14="http://schemas.microsoft.com/office/powerpoint/2010/main" val="1858782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031" y="44624"/>
            <a:ext cx="8229600" cy="1143000"/>
          </a:xfrm>
        </p:spPr>
        <p:txBody>
          <a:bodyPr>
            <a:normAutofit/>
          </a:bodyPr>
          <a:lstStyle/>
          <a:p>
            <a:pPr algn="l"/>
            <a:r>
              <a:rPr lang="en-US" sz="3600" dirty="0"/>
              <a:t>2017-2018 e</a:t>
            </a:r>
            <a:r>
              <a:rPr lang="en-US" sz="3600" dirty="0" smtClean="0"/>
              <a:t>xecution highlights</a:t>
            </a:r>
            <a:endParaRPr lang="el-GR" sz="3600" dirty="0"/>
          </a:p>
        </p:txBody>
      </p:sp>
      <p:sp>
        <p:nvSpPr>
          <p:cNvPr id="3" name="Content Placeholder 2"/>
          <p:cNvSpPr>
            <a:spLocks noGrp="1"/>
          </p:cNvSpPr>
          <p:nvPr>
            <p:ph idx="1"/>
          </p:nvPr>
        </p:nvSpPr>
        <p:spPr>
          <a:xfrm>
            <a:off x="251336" y="1170318"/>
            <a:ext cx="8712968" cy="5026496"/>
          </a:xfrm>
        </p:spPr>
        <p:txBody>
          <a:bodyPr>
            <a:normAutofit fontScale="55000" lnSpcReduction="20000"/>
          </a:bodyPr>
          <a:lstStyle/>
          <a:p>
            <a:pPr>
              <a:buFont typeface="Wingdings" panose="05000000000000000000" pitchFamily="2" charset="2"/>
              <a:buChar char="ü"/>
            </a:pPr>
            <a:r>
              <a:rPr lang="en-US" dirty="0"/>
              <a:t>Corporate Video (EN &amp; GR)</a:t>
            </a:r>
          </a:p>
          <a:p>
            <a:pPr>
              <a:buFont typeface="Wingdings" panose="05000000000000000000" pitchFamily="2" charset="2"/>
              <a:buChar char="ü"/>
            </a:pPr>
            <a:r>
              <a:rPr lang="en-US" dirty="0"/>
              <a:t>Corporate Brochure (GR &amp; </a:t>
            </a:r>
            <a:r>
              <a:rPr lang="en-US" dirty="0" smtClean="0"/>
              <a:t>EN) </a:t>
            </a:r>
          </a:p>
          <a:p>
            <a:pPr>
              <a:buFont typeface="Wingdings" panose="05000000000000000000" pitchFamily="2" charset="2"/>
              <a:buChar char="ü"/>
            </a:pPr>
            <a:r>
              <a:rPr lang="en-US" dirty="0" smtClean="0"/>
              <a:t>Corporate banners (GR &amp; EN)</a:t>
            </a:r>
            <a:endParaRPr lang="en-US" dirty="0"/>
          </a:p>
          <a:p>
            <a:pPr>
              <a:buFont typeface="Wingdings" panose="05000000000000000000" pitchFamily="2" charset="2"/>
              <a:buChar char="ü"/>
            </a:pPr>
            <a:r>
              <a:rPr lang="en-US" dirty="0"/>
              <a:t>Success stories (4)</a:t>
            </a:r>
          </a:p>
          <a:p>
            <a:pPr>
              <a:buFont typeface="Wingdings" panose="05000000000000000000" pitchFamily="2" charset="2"/>
              <a:buChar char="ü"/>
            </a:pPr>
            <a:r>
              <a:rPr lang="en-US" dirty="0" smtClean="0"/>
              <a:t>Logos</a:t>
            </a:r>
            <a:r>
              <a:rPr lang="en-US" dirty="0"/>
              <a:t>: </a:t>
            </a:r>
            <a:endParaRPr lang="en-US" dirty="0" smtClean="0"/>
          </a:p>
          <a:p>
            <a:pPr lvl="1">
              <a:buFont typeface="Wingdings" panose="05000000000000000000" pitchFamily="2" charset="2"/>
              <a:buChar char="ü"/>
            </a:pPr>
            <a:r>
              <a:rPr lang="en-US" dirty="0" smtClean="0"/>
              <a:t>4 </a:t>
            </a:r>
            <a:r>
              <a:rPr lang="en-US" dirty="0"/>
              <a:t>vertical sectors, </a:t>
            </a:r>
            <a:r>
              <a:rPr lang="en-US" dirty="0" smtClean="0"/>
              <a:t>services </a:t>
            </a:r>
            <a:endParaRPr lang="en-US" dirty="0"/>
          </a:p>
          <a:p>
            <a:pPr lvl="1">
              <a:buFont typeface="Wingdings" panose="05000000000000000000" pitchFamily="2" charset="2"/>
              <a:buChar char="ü"/>
            </a:pPr>
            <a:r>
              <a:rPr lang="en-US" dirty="0" smtClean="0"/>
              <a:t>Services: powered by </a:t>
            </a:r>
            <a:r>
              <a:rPr lang="en-US" dirty="0" err="1" smtClean="0"/>
              <a:t>grnet</a:t>
            </a:r>
            <a:r>
              <a:rPr lang="en-US" dirty="0" smtClean="0"/>
              <a:t> </a:t>
            </a:r>
          </a:p>
          <a:p>
            <a:pPr>
              <a:buFont typeface="Wingdings" panose="05000000000000000000" pitchFamily="2" charset="2"/>
              <a:buChar char="ü"/>
            </a:pPr>
            <a:endParaRPr lang="en-US" dirty="0" smtClean="0"/>
          </a:p>
          <a:p>
            <a:pPr>
              <a:buFont typeface="Wingdings" panose="05000000000000000000" pitchFamily="2" charset="2"/>
              <a:buChar char="ü"/>
            </a:pPr>
            <a:endParaRPr lang="en-US" dirty="0"/>
          </a:p>
          <a:p>
            <a:pPr>
              <a:buFont typeface="Wingdings" panose="05000000000000000000" pitchFamily="2" charset="2"/>
              <a:buChar char="ü"/>
            </a:pPr>
            <a:r>
              <a:rPr lang="en-US" dirty="0" smtClean="0"/>
              <a:t>GRNET </a:t>
            </a:r>
            <a:r>
              <a:rPr lang="en-US" dirty="0"/>
              <a:t>Technology Symposium (17k email, online campaigns, 700 registered, 380 attended, and another 1580 watched live, via livestreaming service, corporate gifts, </a:t>
            </a:r>
            <a:r>
              <a:rPr lang="en-US" dirty="0" err="1"/>
              <a:t>eduroam</a:t>
            </a:r>
            <a:r>
              <a:rPr lang="en-US" dirty="0"/>
              <a:t> stickers)</a:t>
            </a:r>
          </a:p>
          <a:p>
            <a:pPr>
              <a:buFont typeface="Wingdings" panose="05000000000000000000" pitchFamily="2" charset="2"/>
              <a:buChar char="ü"/>
            </a:pPr>
            <a:r>
              <a:rPr lang="en-US" dirty="0" smtClean="0"/>
              <a:t>Website facelift/content improvement/vertical sectors</a:t>
            </a:r>
          </a:p>
          <a:p>
            <a:pPr>
              <a:buFont typeface="Wingdings" panose="05000000000000000000" pitchFamily="2" charset="2"/>
              <a:buChar char="ü"/>
            </a:pPr>
            <a:r>
              <a:rPr lang="en-US" dirty="0"/>
              <a:t>Signature branding: for staff to include social media </a:t>
            </a:r>
            <a:r>
              <a:rPr lang="en-US" dirty="0" smtClean="0"/>
              <a:t>stamps, and onto all user communications</a:t>
            </a:r>
            <a:endParaRPr lang="en-US" dirty="0"/>
          </a:p>
          <a:p>
            <a:pPr>
              <a:buFont typeface="Wingdings" panose="05000000000000000000" pitchFamily="2" charset="2"/>
              <a:buChar char="ü"/>
            </a:pPr>
            <a:r>
              <a:rPr lang="en-US" dirty="0" smtClean="0"/>
              <a:t>DM Campaigns – reaching 17k key market audience at least 2 times in 12 months for different reasons (excluding user update communication)</a:t>
            </a:r>
          </a:p>
          <a:p>
            <a:pPr>
              <a:buFont typeface="Wingdings" panose="05000000000000000000" pitchFamily="2" charset="2"/>
              <a:buChar char="ü"/>
            </a:pPr>
            <a:r>
              <a:rPr lang="en-US" dirty="0" smtClean="0"/>
              <a:t>Social Media enhanced usage</a:t>
            </a:r>
          </a:p>
          <a:p>
            <a:pPr>
              <a:buFont typeface="Wingdings" panose="05000000000000000000" pitchFamily="2" charset="2"/>
              <a:buChar char="ü"/>
            </a:pPr>
            <a:r>
              <a:rPr lang="en-US" dirty="0" smtClean="0"/>
              <a:t>KPIs</a:t>
            </a:r>
          </a:p>
          <a:p>
            <a:pPr>
              <a:buFont typeface="Wingdings" panose="05000000000000000000" pitchFamily="2" charset="2"/>
              <a:buChar char="ü"/>
            </a:pPr>
            <a:endParaRPr lang="en-US" dirty="0" smtClean="0"/>
          </a:p>
          <a:p>
            <a:pPr>
              <a:buFont typeface="Wingdings" panose="05000000000000000000" pitchFamily="2" charset="2"/>
              <a:buChar char="ü"/>
            </a:pPr>
            <a:endParaRPr lang="el-GR" dirty="0"/>
          </a:p>
        </p:txBody>
      </p:sp>
      <p:sp>
        <p:nvSpPr>
          <p:cNvPr id="5" name="Footer Placeholder 4"/>
          <p:cNvSpPr>
            <a:spLocks noGrp="1"/>
          </p:cNvSpPr>
          <p:nvPr>
            <p:ph type="ftr" sz="quarter" idx="3"/>
          </p:nvPr>
        </p:nvSpPr>
        <p:spPr>
          <a:xfrm>
            <a:off x="3124200" y="6520259"/>
            <a:ext cx="4544144" cy="365125"/>
          </a:xfrm>
        </p:spPr>
        <p:txBody>
          <a:bodyPr/>
          <a:lstStyle/>
          <a:p>
            <a:r>
              <a:rPr lang="en-US" dirty="0" smtClean="0"/>
              <a:t>GRNET: Marketing Strategy and Communication Plan 2017-2018</a:t>
            </a:r>
            <a:endParaRPr lang="en-US" dirty="0"/>
          </a:p>
        </p:txBody>
      </p:sp>
      <p:sp>
        <p:nvSpPr>
          <p:cNvPr id="7" name="Date Placeholder 6"/>
          <p:cNvSpPr>
            <a:spLocks noGrp="1"/>
          </p:cNvSpPr>
          <p:nvPr>
            <p:ph type="dt" sz="half" idx="2"/>
          </p:nvPr>
        </p:nvSpPr>
        <p:spPr/>
        <p:txBody>
          <a:bodyPr/>
          <a:lstStyle/>
          <a:p>
            <a:r>
              <a:rPr lang="el-GR" smtClean="0"/>
              <a:t>Feb 2019-SIG-MARCOMMS ppt</a:t>
            </a:r>
            <a:endParaRPr lang="en-US" dirty="0"/>
          </a:p>
        </p:txBody>
      </p:sp>
      <p:sp>
        <p:nvSpPr>
          <p:cNvPr id="8" name="Slide Number Placeholder 7"/>
          <p:cNvSpPr>
            <a:spLocks noGrp="1"/>
          </p:cNvSpPr>
          <p:nvPr>
            <p:ph type="sldNum" sz="quarter" idx="4"/>
          </p:nvPr>
        </p:nvSpPr>
        <p:spPr/>
        <p:txBody>
          <a:bodyPr/>
          <a:lstStyle/>
          <a:p>
            <a:fld id="{81C7A8D8-18CB-0546-B1F2-116B30F6CA42}" type="slidenum">
              <a:rPr lang="en-US" smtClean="0"/>
              <a:pPr/>
              <a:t>18</a:t>
            </a:fld>
            <a:endParaRPr lang="en-US" dirty="0"/>
          </a:p>
        </p:txBody>
      </p:sp>
      <p:sp>
        <p:nvSpPr>
          <p:cNvPr id="4" name="Rectangle 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6" name="Rectangle 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800" b="0" i="0" u="none" strike="noStrike" cap="none" normalizeH="0" baseline="0" smtClean="0">
                <a:ln>
                  <a:noFill/>
                </a:ln>
                <a:solidFill>
                  <a:schemeClr val="tx1"/>
                </a:solidFill>
                <a:effectLst/>
                <a:latin typeface="Arial" panose="020B0604020202020204" pitchFamily="34" charset="0"/>
              </a:rPr>
              <a:t/>
            </a:r>
            <a:br>
              <a:rPr kumimoji="0" lang="el-GR" altLang="el-GR" sz="1800" b="0" i="0" u="none" strike="noStrike" cap="none" normalizeH="0" baseline="0" smtClean="0">
                <a:ln>
                  <a:noFill/>
                </a:ln>
                <a:solidFill>
                  <a:schemeClr val="tx1"/>
                </a:solidFill>
                <a:effectLst/>
                <a:latin typeface="Arial" panose="020B0604020202020204" pitchFamily="34" charset="0"/>
              </a:rPr>
            </a:br>
            <a:endParaRPr kumimoji="0" lang="el-GR" altLang="el-GR"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anose="020B0604020202020204" pitchFamily="34" charset="0"/>
            </a:endParaRPr>
          </a:p>
        </p:txBody>
      </p:sp>
      <p:pic>
        <p:nvPicPr>
          <p:cNvPr id="18"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6284" y="2456681"/>
            <a:ext cx="1508125" cy="3556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7105" y="2421502"/>
            <a:ext cx="1395413" cy="3651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5373" y="2456681"/>
            <a:ext cx="1484313" cy="3302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08701" y="2429439"/>
            <a:ext cx="1336676" cy="3571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616" y="3121710"/>
            <a:ext cx="1647800" cy="327500"/>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97721" y="3022346"/>
            <a:ext cx="1065299" cy="496740"/>
          </a:xfrm>
          <a:prstGeom prst="rect">
            <a:avLst/>
          </a:prstGeom>
        </p:spPr>
      </p:pic>
      <p:pic>
        <p:nvPicPr>
          <p:cNvPr id="17" name="grnet-logo only">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7020273" y="57012"/>
            <a:ext cx="2123727" cy="1194596"/>
          </a:xfrm>
          <a:prstGeom prst="rect">
            <a:avLst/>
          </a:prstGeom>
        </p:spPr>
      </p:pic>
    </p:spTree>
    <p:extLst>
      <p:ext uri="{BB962C8B-B14F-4D97-AF65-F5344CB8AC3E}">
        <p14:creationId xmlns:p14="http://schemas.microsoft.com/office/powerpoint/2010/main" val="104447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70"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7"/>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l-GR"/>
          </a:p>
        </p:txBody>
      </p:sp>
      <p:sp>
        <p:nvSpPr>
          <p:cNvPr id="4" name="Slide Number Placeholder 3"/>
          <p:cNvSpPr>
            <a:spLocks noGrp="1"/>
          </p:cNvSpPr>
          <p:nvPr>
            <p:ph type="sldNum" sz="quarter" idx="4"/>
          </p:nvPr>
        </p:nvSpPr>
        <p:spPr/>
        <p:txBody>
          <a:bodyPr/>
          <a:lstStyle/>
          <a:p>
            <a:fld id="{81C7A8D8-18CB-0546-B1F2-116B30F6CA42}" type="slidenum">
              <a:rPr lang="en-US" smtClean="0"/>
              <a:pPr/>
              <a:t>19</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44" y="-1116"/>
            <a:ext cx="4271883"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32" y="1124744"/>
            <a:ext cx="4197297" cy="6858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5767" y="27384"/>
            <a:ext cx="4184754" cy="68580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1526" y="1124744"/>
            <a:ext cx="4228995" cy="6858000"/>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0720" y="2196032"/>
            <a:ext cx="2811689" cy="2524006"/>
          </a:xfrm>
          <a:prstGeom prst="rect">
            <a:avLst/>
          </a:prstGeom>
        </p:spPr>
      </p:pic>
    </p:spTree>
    <p:extLst>
      <p:ext uri="{BB962C8B-B14F-4D97-AF65-F5344CB8AC3E}">
        <p14:creationId xmlns:p14="http://schemas.microsoft.com/office/powerpoint/2010/main" val="130856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314" y="-61937"/>
            <a:ext cx="9265313" cy="5142443"/>
          </a:xfrm>
          <a:prstGeom prst="rect">
            <a:avLst/>
          </a:prstGeom>
        </p:spPr>
      </p:pic>
      <p:sp>
        <p:nvSpPr>
          <p:cNvPr id="4" name="Rectangle 3"/>
          <p:cNvSpPr/>
          <p:nvPr/>
        </p:nvSpPr>
        <p:spPr>
          <a:xfrm>
            <a:off x="-252536" y="5013176"/>
            <a:ext cx="9406447" cy="1844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50CB4D0-510D-4055-8D97-2A21A9A75702}"/>
              </a:ext>
            </a:extLst>
          </p:cNvPr>
          <p:cNvPicPr>
            <a:picLocks noChangeAspect="1"/>
          </p:cNvPicPr>
          <p:nvPr/>
        </p:nvPicPr>
        <p:blipFill>
          <a:blip r:embed="rId5"/>
          <a:stretch>
            <a:fillRect/>
          </a:stretch>
        </p:blipFill>
        <p:spPr>
          <a:xfrm>
            <a:off x="2479515" y="5114131"/>
            <a:ext cx="3143250" cy="1238250"/>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4208" y="5948502"/>
            <a:ext cx="1709928" cy="403879"/>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12160" y="5902293"/>
            <a:ext cx="1691640" cy="443049"/>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4208" y="5314261"/>
            <a:ext cx="1784370" cy="397100"/>
          </a:xfrm>
          <a:prstGeom prst="rect">
            <a:avLst/>
          </a:prstGeom>
        </p:spPr>
      </p:pic>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12160" y="5287457"/>
            <a:ext cx="1588476" cy="423904"/>
          </a:xfrm>
          <a:prstGeom prst="rect">
            <a:avLst/>
          </a:prstGeom>
        </p:spPr>
      </p:pic>
      <p:pic>
        <p:nvPicPr>
          <p:cNvPr id="7" name="GRNET Corporate Video 2018 sma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7552839" y="4875008"/>
            <a:ext cx="1591161" cy="895028"/>
          </a:xfrm>
          <a:prstGeom prst="rect">
            <a:avLst/>
          </a:prstGeom>
        </p:spPr>
      </p:pic>
    </p:spTree>
    <p:extLst>
      <p:ext uri="{BB962C8B-B14F-4D97-AF65-F5344CB8AC3E}">
        <p14:creationId xmlns:p14="http://schemas.microsoft.com/office/powerpoint/2010/main" val="3389340928"/>
      </p:ext>
    </p:extLst>
  </p:cSld>
  <p:clrMapOvr>
    <a:masterClrMapping/>
  </p:clrMapOvr>
  <mc:AlternateContent xmlns:mc="http://schemas.openxmlformats.org/markup-compatibility/2006" xmlns:p14="http://schemas.microsoft.com/office/powerpoint/2010/main">
    <mc:Choice Requires="p14">
      <p:transition spd="slow" p14:dur="1500" advClick="0">
        <p14:flash/>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par>
                                <p:cTn id="8" presetID="6"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par>
                                <p:cTn id="11" presetID="6" presetClass="entr" presetSubtype="16"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ircle(in)">
                                      <p:cBhvr>
                                        <p:cTn id="13" dur="2000"/>
                                        <p:tgtEl>
                                          <p:spTgt spid="12"/>
                                        </p:tgtEl>
                                      </p:cBhvr>
                                    </p:animEffect>
                                  </p:childTnLst>
                                </p:cTn>
                              </p:par>
                              <p:par>
                                <p:cTn id="14" presetID="6" presetClass="entr" presetSubtype="16"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par>
                                <p:cTn id="17" presetID="6" presetClass="entr" presetSubtype="16"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ircle(in)">
                                      <p:cBhvr>
                                        <p:cTn id="19" dur="2000"/>
                                        <p:tgtEl>
                                          <p:spTgt spid="10"/>
                                        </p:tgtEl>
                                      </p:cBhvr>
                                    </p:animEffect>
                                  </p:childTnLst>
                                </p:cTn>
                              </p:par>
                              <p:par>
                                <p:cTn id="20" presetID="6"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ircle(in)">
                                      <p:cBhvr>
                                        <p:cTn id="22" dur="2000"/>
                                        <p:tgtEl>
                                          <p:spTgt spid="12"/>
                                        </p:tgtEl>
                                      </p:cBhvr>
                                    </p:animEffect>
                                  </p:childTnLst>
                                </p:cTn>
                              </p:par>
                              <p:par>
                                <p:cTn id="23" presetID="6" presetClass="entr" presetSubtype="16"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circle(in)">
                                      <p:cBhvr>
                                        <p:cTn id="2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26" fill="hold" display="0">
                  <p:stCondLst>
                    <p:cond delay="indefinite"/>
                  </p:stCondLst>
                </p:cTn>
                <p:tgtEl>
                  <p:spTgt spid="7"/>
                </p:tgtEl>
              </p:cMediaNode>
            </p:video>
            <p:seq concurrent="1" nextAc="seek">
              <p:cTn id="27" restart="whenNotActive" fill="hold" evtFilter="cancelBubble" nodeType="interactiveSeq">
                <p:stCondLst>
                  <p:cond evt="onClick" delay="0">
                    <p:tgtEl>
                      <p:spTgt spid="7"/>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116566"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49" y="-19007"/>
            <a:ext cx="8229600" cy="1143000"/>
          </a:xfrm>
        </p:spPr>
        <p:txBody>
          <a:bodyPr>
            <a:normAutofit/>
          </a:bodyPr>
          <a:lstStyle/>
          <a:p>
            <a:pPr algn="l"/>
            <a:r>
              <a:rPr lang="en-US" sz="2800" dirty="0" smtClean="0"/>
              <a:t>2017-2018 execution highlights, measurements</a:t>
            </a:r>
            <a:endParaRPr lang="el-GR" sz="2800" dirty="0"/>
          </a:p>
        </p:txBody>
      </p:sp>
      <p:sp>
        <p:nvSpPr>
          <p:cNvPr id="3" name="Content Placeholder 2"/>
          <p:cNvSpPr>
            <a:spLocks noGrp="1"/>
          </p:cNvSpPr>
          <p:nvPr>
            <p:ph idx="1"/>
          </p:nvPr>
        </p:nvSpPr>
        <p:spPr/>
        <p:txBody>
          <a:bodyPr>
            <a:normAutofit fontScale="92500" lnSpcReduction="10000"/>
          </a:bodyPr>
          <a:lstStyle/>
          <a:p>
            <a:r>
              <a:rPr lang="en-US" dirty="0" smtClean="0"/>
              <a:t>Online </a:t>
            </a:r>
          </a:p>
          <a:p>
            <a:pPr lvl="1"/>
            <a:r>
              <a:rPr lang="en-US" dirty="0" smtClean="0"/>
              <a:t>website</a:t>
            </a:r>
            <a:r>
              <a:rPr lang="el-GR" dirty="0" smtClean="0"/>
              <a:t> – </a:t>
            </a:r>
            <a:r>
              <a:rPr lang="en-US" dirty="0" smtClean="0"/>
              <a:t>increase of visitors </a:t>
            </a:r>
            <a:r>
              <a:rPr lang="en-US" dirty="0"/>
              <a:t>by </a:t>
            </a:r>
            <a:r>
              <a:rPr lang="en-US" dirty="0" smtClean="0"/>
              <a:t>64,02%: </a:t>
            </a:r>
          </a:p>
          <a:p>
            <a:pPr lvl="2"/>
            <a:r>
              <a:rPr lang="en-US" dirty="0" smtClean="0"/>
              <a:t>direct by 47,62%,  organic/google by 21,21%</a:t>
            </a:r>
            <a:endParaRPr lang="en-US" dirty="0"/>
          </a:p>
          <a:p>
            <a:pPr lvl="1"/>
            <a:r>
              <a:rPr lang="en-US" dirty="0" smtClean="0"/>
              <a:t>Social media – point in time comparisons </a:t>
            </a:r>
          </a:p>
          <a:p>
            <a:pPr marL="457200" lvl="1" indent="0">
              <a:buNone/>
            </a:pPr>
            <a:r>
              <a:rPr lang="en-US" dirty="0"/>
              <a:t>	</a:t>
            </a:r>
            <a:r>
              <a:rPr lang="en-US" dirty="0" smtClean="0"/>
              <a:t>(5month current to last): </a:t>
            </a:r>
          </a:p>
          <a:p>
            <a:pPr lvl="2"/>
            <a:r>
              <a:rPr lang="en-US" dirty="0" smtClean="0"/>
              <a:t>Facebook: increase of followers 2,27 times, increase of posts 5.3 times, increase of interactions 5 times</a:t>
            </a:r>
          </a:p>
          <a:p>
            <a:pPr lvl="2"/>
            <a:r>
              <a:rPr lang="en-US" dirty="0" smtClean="0"/>
              <a:t>Twitter</a:t>
            </a:r>
            <a:r>
              <a:rPr lang="el-GR" dirty="0" smtClean="0"/>
              <a:t>: </a:t>
            </a:r>
            <a:r>
              <a:rPr lang="en-US" dirty="0" smtClean="0"/>
              <a:t>increase of posts by 4 times, increase of clicks 2,31, increase of retweets, likes 1,92</a:t>
            </a:r>
          </a:p>
          <a:p>
            <a:pPr lvl="2"/>
            <a:r>
              <a:rPr lang="en-US" dirty="0" smtClean="0"/>
              <a:t>LinkedIn: increase of followers posts 1,38 times, increase of impressions 1,05 times, increase clicks on posts 3,16 times, and increase of likes/shares 5,11 times</a:t>
            </a:r>
          </a:p>
          <a:p>
            <a:pPr marL="0" indent="0">
              <a:buNone/>
            </a:pPr>
            <a:endParaRPr lang="el-GR"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20</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spTree>
    <p:extLst>
      <p:ext uri="{BB962C8B-B14F-4D97-AF65-F5344CB8AC3E}">
        <p14:creationId xmlns:p14="http://schemas.microsoft.com/office/powerpoint/2010/main" val="644106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8" y="-171400"/>
            <a:ext cx="8229600" cy="1143000"/>
          </a:xfrm>
        </p:spPr>
        <p:txBody>
          <a:bodyPr/>
          <a:lstStyle/>
          <a:p>
            <a:pPr algn="l"/>
            <a:r>
              <a:rPr lang="en-US" dirty="0" smtClean="0"/>
              <a:t>GRNET Website comparison</a:t>
            </a:r>
            <a:endParaRPr lang="el-GR" dirty="0"/>
          </a:p>
        </p:txBody>
      </p:sp>
      <p:sp>
        <p:nvSpPr>
          <p:cNvPr id="3" name="Content Placeholder 2"/>
          <p:cNvSpPr>
            <a:spLocks noGrp="1"/>
          </p:cNvSpPr>
          <p:nvPr>
            <p:ph idx="1"/>
          </p:nvPr>
        </p:nvSpPr>
        <p:spPr/>
        <p:txBody>
          <a:bodyPr/>
          <a:lstStyle/>
          <a:p>
            <a:endParaRPr lang="el-GR"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21</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pic>
        <p:nvPicPr>
          <p:cNvPr id="7" name="Picture 6"/>
          <p:cNvPicPr>
            <a:picLocks noChangeAspect="1"/>
          </p:cNvPicPr>
          <p:nvPr/>
        </p:nvPicPr>
        <p:blipFill rotWithShape="1">
          <a:blip r:embed="rId2"/>
          <a:srcRect l="13989" t="27733" b="8567"/>
          <a:stretch/>
        </p:blipFill>
        <p:spPr>
          <a:xfrm>
            <a:off x="-64106" y="764704"/>
            <a:ext cx="9251589" cy="3854043"/>
          </a:xfrm>
          <a:prstGeom prst="rect">
            <a:avLst/>
          </a:prstGeom>
        </p:spPr>
      </p:pic>
      <p:pic>
        <p:nvPicPr>
          <p:cNvPr id="9" name="Picture 8"/>
          <p:cNvPicPr>
            <a:picLocks noChangeAspect="1"/>
          </p:cNvPicPr>
          <p:nvPr/>
        </p:nvPicPr>
        <p:blipFill rotWithShape="1">
          <a:blip r:embed="rId3"/>
          <a:srcRect l="13781" t="17952" b="4101"/>
          <a:stretch/>
        </p:blipFill>
        <p:spPr>
          <a:xfrm>
            <a:off x="-125811" y="2132856"/>
            <a:ext cx="9291778" cy="4725144"/>
          </a:xfrm>
          <a:prstGeom prst="rect">
            <a:avLst/>
          </a:prstGeom>
        </p:spPr>
      </p:pic>
    </p:spTree>
    <p:extLst>
      <p:ext uri="{BB962C8B-B14F-4D97-AF65-F5344CB8AC3E}">
        <p14:creationId xmlns:p14="http://schemas.microsoft.com/office/powerpoint/2010/main" val="82355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71" y="12050"/>
            <a:ext cx="8229600" cy="1143000"/>
          </a:xfrm>
        </p:spPr>
        <p:txBody>
          <a:bodyPr>
            <a:normAutofit/>
          </a:bodyPr>
          <a:lstStyle/>
          <a:p>
            <a:pPr algn="l"/>
            <a:r>
              <a:rPr lang="en-US" sz="3600" dirty="0" smtClean="0"/>
              <a:t>Social media: point in time comparison</a:t>
            </a:r>
            <a:endParaRPr lang="el-GR" sz="3600"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22</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3684923944"/>
              </p:ext>
            </p:extLst>
          </p:nvPr>
        </p:nvGraphicFramePr>
        <p:xfrm>
          <a:off x="4427985" y="750880"/>
          <a:ext cx="4716016" cy="25406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830980593"/>
              </p:ext>
            </p:extLst>
          </p:nvPr>
        </p:nvGraphicFramePr>
        <p:xfrm>
          <a:off x="4834361" y="3216179"/>
          <a:ext cx="4274317" cy="1575435"/>
        </p:xfrm>
        <a:graphic>
          <a:graphicData uri="http://schemas.openxmlformats.org/drawingml/2006/table">
            <a:tbl>
              <a:tblPr firstRow="1" firstCol="1">
                <a:tableStyleId>{5C22544A-7EE6-4342-B048-85BDC9FD1C3A}</a:tableStyleId>
              </a:tblPr>
              <a:tblGrid>
                <a:gridCol w="1069027">
                  <a:extLst>
                    <a:ext uri="{9D8B030D-6E8A-4147-A177-3AD203B41FA5}">
                      <a16:colId xmlns:a16="http://schemas.microsoft.com/office/drawing/2014/main" val="2830034579"/>
                    </a:ext>
                  </a:extLst>
                </a:gridCol>
                <a:gridCol w="943964">
                  <a:extLst>
                    <a:ext uri="{9D8B030D-6E8A-4147-A177-3AD203B41FA5}">
                      <a16:colId xmlns:a16="http://schemas.microsoft.com/office/drawing/2014/main" val="4012017467"/>
                    </a:ext>
                  </a:extLst>
                </a:gridCol>
                <a:gridCol w="1146242">
                  <a:extLst>
                    <a:ext uri="{9D8B030D-6E8A-4147-A177-3AD203B41FA5}">
                      <a16:colId xmlns:a16="http://schemas.microsoft.com/office/drawing/2014/main" val="4294181230"/>
                    </a:ext>
                  </a:extLst>
                </a:gridCol>
                <a:gridCol w="606834">
                  <a:extLst>
                    <a:ext uri="{9D8B030D-6E8A-4147-A177-3AD203B41FA5}">
                      <a16:colId xmlns:a16="http://schemas.microsoft.com/office/drawing/2014/main" val="2693745893"/>
                    </a:ext>
                  </a:extLst>
                </a:gridCol>
                <a:gridCol w="508250">
                  <a:extLst>
                    <a:ext uri="{9D8B030D-6E8A-4147-A177-3AD203B41FA5}">
                      <a16:colId xmlns:a16="http://schemas.microsoft.com/office/drawing/2014/main" val="2498905834"/>
                    </a:ext>
                  </a:extLst>
                </a:gridCol>
              </a:tblGrid>
              <a:tr h="253137">
                <a:tc>
                  <a:txBody>
                    <a:bodyPr/>
                    <a:lstStyle/>
                    <a:p>
                      <a:pPr algn="l" fontAlgn="ctr"/>
                      <a:r>
                        <a:rPr lang="en-US" sz="1100" u="none" strike="noStrike" dirty="0" smtClean="0">
                          <a:effectLst/>
                        </a:rPr>
                        <a:t>Twitter</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el-GR" sz="1100" u="none" strike="noStrike">
                          <a:effectLst/>
                        </a:rPr>
                        <a:t>09/2017 - 01/2018</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l-GR" sz="1100" u="none" strike="noStrike">
                          <a:effectLst/>
                        </a:rPr>
                        <a:t>09/2018 - 01/2019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100" u="none" strike="noStrike" dirty="0">
                          <a:effectLst/>
                        </a:rPr>
                        <a:t>% Increase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Increase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6028217"/>
                  </a:ext>
                </a:extLst>
              </a:tr>
              <a:tr h="130065">
                <a:tc>
                  <a:txBody>
                    <a:bodyPr/>
                    <a:lstStyle/>
                    <a:p>
                      <a:pPr algn="l" fontAlgn="ctr"/>
                      <a:r>
                        <a:rPr lang="en-US" sz="1100" u="none" strike="noStrike" dirty="0">
                          <a:effectLst/>
                        </a:rPr>
                        <a:t>Followers</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1790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2027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13,24%</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1,13</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532001"/>
                  </a:ext>
                </a:extLst>
              </a:tr>
              <a:tr h="130065">
                <a:tc>
                  <a:txBody>
                    <a:bodyPr/>
                    <a:lstStyle/>
                    <a:p>
                      <a:pPr algn="l" fontAlgn="ctr"/>
                      <a:r>
                        <a:rPr lang="en-US" sz="1100" u="none" strike="noStrike">
                          <a:effectLst/>
                        </a:rPr>
                        <a:t>Tweets</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36</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300,00%</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4,00</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44015515"/>
                  </a:ext>
                </a:extLst>
              </a:tr>
              <a:tr h="130065">
                <a:tc>
                  <a:txBody>
                    <a:bodyPr/>
                    <a:lstStyle/>
                    <a:p>
                      <a:pPr algn="l" fontAlgn="ctr"/>
                      <a:r>
                        <a:rPr lang="en-US" sz="1100" u="none" strike="noStrike" dirty="0" smtClean="0">
                          <a:effectLst/>
                        </a:rPr>
                        <a:t>Impressions</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35063</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51842</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47,85%</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1,48</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0037686"/>
                  </a:ext>
                </a:extLst>
              </a:tr>
              <a:tr h="130065">
                <a:tc>
                  <a:txBody>
                    <a:bodyPr/>
                    <a:lstStyle/>
                    <a:p>
                      <a:pPr algn="l" fontAlgn="ctr"/>
                      <a:r>
                        <a:rPr lang="en-US" sz="1100" u="none" strike="noStrike" dirty="0">
                          <a:effectLst/>
                        </a:rPr>
                        <a:t>Link Clicks</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192</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272</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41,67%</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1,42</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59972694"/>
                  </a:ext>
                </a:extLst>
              </a:tr>
              <a:tr h="242399">
                <a:tc>
                  <a:txBody>
                    <a:bodyPr/>
                    <a:lstStyle/>
                    <a:p>
                      <a:pPr algn="l" fontAlgn="ctr"/>
                      <a:r>
                        <a:rPr lang="en-US" sz="1100" u="none" strike="noStrike" dirty="0">
                          <a:effectLst/>
                        </a:rPr>
                        <a:t>Engagement </a:t>
                      </a:r>
                      <a:r>
                        <a:rPr lang="en-US" sz="1100" u="none" strike="noStrike" dirty="0" smtClean="0">
                          <a:effectLst/>
                        </a:rPr>
                        <a:t>-clicks</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dirty="0">
                          <a:effectLst/>
                        </a:rPr>
                        <a:t>484</a:t>
                      </a:r>
                      <a:endParaRPr lang="el-GR"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1118</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130,99%</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2,31</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48607592"/>
                  </a:ext>
                </a:extLst>
              </a:tr>
              <a:tr h="130065">
                <a:tc>
                  <a:txBody>
                    <a:bodyPr/>
                    <a:lstStyle/>
                    <a:p>
                      <a:pPr algn="l" fontAlgn="ctr"/>
                      <a:r>
                        <a:rPr lang="en-US" sz="1100" u="none" strike="noStrike" dirty="0">
                          <a:effectLst/>
                        </a:rPr>
                        <a:t>Retweets/Likes</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168</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323</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92,26%</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1,92</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7838021"/>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897113414"/>
              </p:ext>
            </p:extLst>
          </p:nvPr>
        </p:nvGraphicFramePr>
        <p:xfrm>
          <a:off x="7216" y="3083229"/>
          <a:ext cx="4780808" cy="1217587"/>
        </p:xfrm>
        <a:graphic>
          <a:graphicData uri="http://schemas.openxmlformats.org/drawingml/2006/table">
            <a:tbl>
              <a:tblPr firstRow="1" firstCol="1">
                <a:tableStyleId>{5C22544A-7EE6-4342-B048-85BDC9FD1C3A}</a:tableStyleId>
              </a:tblPr>
              <a:tblGrid>
                <a:gridCol w="934606">
                  <a:extLst>
                    <a:ext uri="{9D8B030D-6E8A-4147-A177-3AD203B41FA5}">
                      <a16:colId xmlns:a16="http://schemas.microsoft.com/office/drawing/2014/main" val="2485492519"/>
                    </a:ext>
                  </a:extLst>
                </a:gridCol>
                <a:gridCol w="1131236">
                  <a:extLst>
                    <a:ext uri="{9D8B030D-6E8A-4147-A177-3AD203B41FA5}">
                      <a16:colId xmlns:a16="http://schemas.microsoft.com/office/drawing/2014/main" val="1440853803"/>
                    </a:ext>
                  </a:extLst>
                </a:gridCol>
                <a:gridCol w="1171619">
                  <a:extLst>
                    <a:ext uri="{9D8B030D-6E8A-4147-A177-3AD203B41FA5}">
                      <a16:colId xmlns:a16="http://schemas.microsoft.com/office/drawing/2014/main" val="3658243619"/>
                    </a:ext>
                  </a:extLst>
                </a:gridCol>
                <a:gridCol w="687314">
                  <a:extLst>
                    <a:ext uri="{9D8B030D-6E8A-4147-A177-3AD203B41FA5}">
                      <a16:colId xmlns:a16="http://schemas.microsoft.com/office/drawing/2014/main" val="4260772629"/>
                    </a:ext>
                  </a:extLst>
                </a:gridCol>
                <a:gridCol w="856033">
                  <a:extLst>
                    <a:ext uri="{9D8B030D-6E8A-4147-A177-3AD203B41FA5}">
                      <a16:colId xmlns:a16="http://schemas.microsoft.com/office/drawing/2014/main" val="1526828630"/>
                    </a:ext>
                  </a:extLst>
                </a:gridCol>
              </a:tblGrid>
              <a:tr h="323617">
                <a:tc>
                  <a:txBody>
                    <a:bodyPr/>
                    <a:lstStyle/>
                    <a:p>
                      <a:pPr algn="l" fontAlgn="b"/>
                      <a:r>
                        <a:rPr lang="en-US" sz="1100" b="1" u="none" strike="noStrike" kern="1200" dirty="0" smtClean="0">
                          <a:solidFill>
                            <a:schemeClr val="bg1"/>
                          </a:solidFill>
                          <a:effectLst/>
                          <a:latin typeface="+mn-lt"/>
                          <a:ea typeface="+mn-ea"/>
                          <a:cs typeface="+mn-cs"/>
                        </a:rPr>
                        <a:t>Facebook</a:t>
                      </a:r>
                      <a:endParaRPr lang="en-US" sz="1100" b="1" u="none" strike="noStrike" kern="1200" dirty="0">
                        <a:solidFill>
                          <a:schemeClr val="bg1"/>
                        </a:solidFill>
                        <a:effectLst/>
                        <a:latin typeface="+mn-lt"/>
                        <a:ea typeface="+mn-ea"/>
                        <a:cs typeface="+mn-cs"/>
                      </a:endParaRPr>
                    </a:p>
                  </a:txBody>
                  <a:tcPr marL="9525" marR="9525" marT="9525" marB="0" anchor="b"/>
                </a:tc>
                <a:tc>
                  <a:txBody>
                    <a:bodyPr/>
                    <a:lstStyle/>
                    <a:p>
                      <a:pPr algn="l" fontAlgn="b"/>
                      <a:r>
                        <a:rPr lang="en-US" sz="1100" b="1" u="none" strike="noStrike" kern="1200" dirty="0" smtClean="0">
                          <a:solidFill>
                            <a:schemeClr val="bg1"/>
                          </a:solidFill>
                          <a:effectLst/>
                          <a:latin typeface="+mn-lt"/>
                          <a:ea typeface="+mn-ea"/>
                          <a:cs typeface="+mn-cs"/>
                        </a:rPr>
                        <a:t>09/2017-01/2018</a:t>
                      </a:r>
                      <a:endParaRPr lang="en-US" sz="1100" b="1" u="none" strike="noStrike" kern="1200" dirty="0">
                        <a:solidFill>
                          <a:schemeClr val="bg1"/>
                        </a:solidFill>
                        <a:effectLst/>
                        <a:latin typeface="+mn-lt"/>
                        <a:ea typeface="+mn-ea"/>
                        <a:cs typeface="+mn-cs"/>
                      </a:endParaRPr>
                    </a:p>
                  </a:txBody>
                  <a:tcPr marL="9525" marR="9525" marT="9525" marB="0" anchor="b"/>
                </a:tc>
                <a:tc>
                  <a:txBody>
                    <a:bodyPr/>
                    <a:lstStyle/>
                    <a:p>
                      <a:pPr algn="l" fontAlgn="b"/>
                      <a:r>
                        <a:rPr lang="en-US" sz="1100" b="1" u="none" strike="noStrike" kern="1200" dirty="0" smtClean="0">
                          <a:solidFill>
                            <a:schemeClr val="bg1"/>
                          </a:solidFill>
                          <a:effectLst/>
                          <a:latin typeface="+mn-lt"/>
                          <a:ea typeface="+mn-ea"/>
                          <a:cs typeface="+mn-cs"/>
                        </a:rPr>
                        <a:t>09/2018-01/2019</a:t>
                      </a:r>
                      <a:endParaRPr lang="en-US" sz="1100" b="1" u="none" strike="noStrike" kern="1200" dirty="0">
                        <a:solidFill>
                          <a:schemeClr val="bg1"/>
                        </a:solidFill>
                        <a:effectLst/>
                        <a:latin typeface="+mn-lt"/>
                        <a:ea typeface="+mn-ea"/>
                        <a:cs typeface="+mn-cs"/>
                      </a:endParaRPr>
                    </a:p>
                  </a:txBody>
                  <a:tcPr marL="9525" marR="9525" marT="9525" marB="0" anchor="b"/>
                </a:tc>
                <a:tc>
                  <a:txBody>
                    <a:bodyPr/>
                    <a:lstStyle/>
                    <a:p>
                      <a:pPr algn="l" fontAlgn="b"/>
                      <a:r>
                        <a:rPr lang="en-US" sz="1100" b="1" u="none" strike="noStrike" kern="1200" dirty="0">
                          <a:solidFill>
                            <a:schemeClr val="bg1"/>
                          </a:solidFill>
                          <a:effectLst/>
                          <a:latin typeface="+mn-lt"/>
                          <a:ea typeface="+mn-ea"/>
                          <a:cs typeface="+mn-cs"/>
                        </a:rPr>
                        <a:t>% Increase</a:t>
                      </a:r>
                    </a:p>
                  </a:txBody>
                  <a:tcPr marL="9525" marR="9525" marT="9525" marB="0" anchor="b"/>
                </a:tc>
                <a:tc>
                  <a:txBody>
                    <a:bodyPr/>
                    <a:lstStyle/>
                    <a:p>
                      <a:pPr algn="l" fontAlgn="b"/>
                      <a:r>
                        <a:rPr lang="en-US" sz="1100" b="1" u="none" strike="noStrike" kern="1200" dirty="0">
                          <a:solidFill>
                            <a:schemeClr val="bg1"/>
                          </a:solidFill>
                          <a:effectLst/>
                          <a:latin typeface="+mn-lt"/>
                          <a:ea typeface="+mn-ea"/>
                          <a:cs typeface="+mn-cs"/>
                        </a:rPr>
                        <a:t># Increase</a:t>
                      </a:r>
                    </a:p>
                  </a:txBody>
                  <a:tcPr marL="9525" marR="9525" marT="9525" marB="0" anchor="b"/>
                </a:tc>
                <a:extLst>
                  <a:ext uri="{0D108BD9-81ED-4DB2-BD59-A6C34878D82A}">
                    <a16:rowId xmlns:a16="http://schemas.microsoft.com/office/drawing/2014/main" val="3963877740"/>
                  </a:ext>
                </a:extLst>
              </a:tr>
              <a:tr h="178794">
                <a:tc>
                  <a:txBody>
                    <a:bodyPr/>
                    <a:lstStyle/>
                    <a:p>
                      <a:pPr algn="l" fontAlgn="b"/>
                      <a:r>
                        <a:rPr lang="en-US" sz="1100" u="none" strike="noStrike">
                          <a:effectLst/>
                        </a:rPr>
                        <a:t>Followers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300</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680</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126,67%</a:t>
                      </a:r>
                      <a:endParaRPr lang="el-G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2,27</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61100137"/>
                  </a:ext>
                </a:extLst>
              </a:tr>
              <a:tr h="178794">
                <a:tc>
                  <a:txBody>
                    <a:bodyPr/>
                    <a:lstStyle/>
                    <a:p>
                      <a:pPr algn="l" fontAlgn="b"/>
                      <a:r>
                        <a:rPr lang="en-US" sz="1100" u="none" strike="noStrike" dirty="0">
                          <a:effectLst/>
                        </a:rPr>
                        <a:t>Posts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11</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58</a:t>
                      </a:r>
                      <a:endParaRPr lang="el-G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427,27%</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5,27</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31307578"/>
                  </a:ext>
                </a:extLst>
              </a:tr>
              <a:tr h="178794">
                <a:tc>
                  <a:txBody>
                    <a:bodyPr/>
                    <a:lstStyle/>
                    <a:p>
                      <a:pPr algn="l" fontAlgn="b"/>
                      <a:r>
                        <a:rPr lang="en-US" sz="1100" u="none" strike="noStrike" dirty="0">
                          <a:effectLst/>
                        </a:rPr>
                        <a:t>Total reach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7528</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28285</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275,73%</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3,76</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9034473"/>
                  </a:ext>
                </a:extLst>
              </a:tr>
              <a:tr h="178794">
                <a:tc>
                  <a:txBody>
                    <a:bodyPr/>
                    <a:lstStyle/>
                    <a:p>
                      <a:pPr algn="l" fontAlgn="b"/>
                      <a:r>
                        <a:rPr lang="en-US" sz="1100" u="none" strike="noStrike" dirty="0">
                          <a:effectLst/>
                        </a:rPr>
                        <a:t>Clicks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612</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2576</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320,92%</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4,21</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46952896"/>
                  </a:ext>
                </a:extLst>
              </a:tr>
              <a:tr h="178794">
                <a:tc>
                  <a:txBody>
                    <a:bodyPr/>
                    <a:lstStyle/>
                    <a:p>
                      <a:pPr algn="l" fontAlgn="b"/>
                      <a:r>
                        <a:rPr lang="en-US" sz="1100" u="none" strike="noStrike" dirty="0">
                          <a:effectLst/>
                        </a:rPr>
                        <a:t>Shared/Liked</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219</a:t>
                      </a:r>
                      <a:endParaRPr lang="el-G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1111</a:t>
                      </a:r>
                      <a:endParaRPr lang="el-G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407,31%</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5,07</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12077451"/>
                  </a:ext>
                </a:extLst>
              </a:tr>
            </a:tbl>
          </a:graphicData>
        </a:graphic>
      </p:graphicFrame>
      <p:graphicFrame>
        <p:nvGraphicFramePr>
          <p:cNvPr id="13" name="Chart 12"/>
          <p:cNvGraphicFramePr>
            <a:graphicFrameLocks/>
          </p:cNvGraphicFramePr>
          <p:nvPr>
            <p:extLst>
              <p:ext uri="{D42A27DB-BD31-4B8C-83A1-F6EECF244321}">
                <p14:modId xmlns:p14="http://schemas.microsoft.com/office/powerpoint/2010/main" val="2003180670"/>
              </p:ext>
            </p:extLst>
          </p:nvPr>
        </p:nvGraphicFramePr>
        <p:xfrm>
          <a:off x="7217" y="750881"/>
          <a:ext cx="4780807" cy="24153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a:graphicFrameLocks/>
          </p:cNvGraphicFramePr>
          <p:nvPr>
            <p:extLst>
              <p:ext uri="{D42A27DB-BD31-4B8C-83A1-F6EECF244321}">
                <p14:modId xmlns:p14="http://schemas.microsoft.com/office/powerpoint/2010/main" val="4264960766"/>
              </p:ext>
            </p:extLst>
          </p:nvPr>
        </p:nvGraphicFramePr>
        <p:xfrm>
          <a:off x="5730" y="4300816"/>
          <a:ext cx="4782294" cy="258456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92132812"/>
              </p:ext>
            </p:extLst>
          </p:nvPr>
        </p:nvGraphicFramePr>
        <p:xfrm>
          <a:off x="4838131" y="5405516"/>
          <a:ext cx="4274317" cy="1297305"/>
        </p:xfrm>
        <a:graphic>
          <a:graphicData uri="http://schemas.openxmlformats.org/drawingml/2006/table">
            <a:tbl>
              <a:tblPr firstRow="1" firstCol="1" bandRow="1">
                <a:tableStyleId>{5C22544A-7EE6-4342-B048-85BDC9FD1C3A}</a:tableStyleId>
              </a:tblPr>
              <a:tblGrid>
                <a:gridCol w="1105792">
                  <a:extLst>
                    <a:ext uri="{9D8B030D-6E8A-4147-A177-3AD203B41FA5}">
                      <a16:colId xmlns:a16="http://schemas.microsoft.com/office/drawing/2014/main" val="806599866"/>
                    </a:ext>
                  </a:extLst>
                </a:gridCol>
                <a:gridCol w="894097">
                  <a:extLst>
                    <a:ext uri="{9D8B030D-6E8A-4147-A177-3AD203B41FA5}">
                      <a16:colId xmlns:a16="http://schemas.microsoft.com/office/drawing/2014/main" val="2755583617"/>
                    </a:ext>
                  </a:extLst>
                </a:gridCol>
                <a:gridCol w="1122127">
                  <a:extLst>
                    <a:ext uri="{9D8B030D-6E8A-4147-A177-3AD203B41FA5}">
                      <a16:colId xmlns:a16="http://schemas.microsoft.com/office/drawing/2014/main" val="2548777864"/>
                    </a:ext>
                  </a:extLst>
                </a:gridCol>
                <a:gridCol w="576064">
                  <a:extLst>
                    <a:ext uri="{9D8B030D-6E8A-4147-A177-3AD203B41FA5}">
                      <a16:colId xmlns:a16="http://schemas.microsoft.com/office/drawing/2014/main" val="3789875895"/>
                    </a:ext>
                  </a:extLst>
                </a:gridCol>
                <a:gridCol w="576237">
                  <a:extLst>
                    <a:ext uri="{9D8B030D-6E8A-4147-A177-3AD203B41FA5}">
                      <a16:colId xmlns:a16="http://schemas.microsoft.com/office/drawing/2014/main" val="1666451656"/>
                    </a:ext>
                  </a:extLst>
                </a:gridCol>
              </a:tblGrid>
              <a:tr h="0">
                <a:tc>
                  <a:txBody>
                    <a:bodyPr/>
                    <a:lstStyle/>
                    <a:p>
                      <a:pPr algn="l" fontAlgn="ctr"/>
                      <a:r>
                        <a:rPr lang="el-GR" sz="1100" u="none" strike="noStrike">
                          <a:effectLst/>
                        </a:rPr>
                        <a:t>LinkedIn</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l-GR" sz="1100" u="none" strike="noStrike">
                          <a:effectLst/>
                        </a:rPr>
                        <a:t>01/2018 -05/2018</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l-GR" sz="1100" u="none" strike="noStrike">
                          <a:effectLst/>
                        </a:rPr>
                        <a:t>09/2018 - 01/2019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l-GR" sz="1100" u="none" strike="noStrike">
                          <a:effectLst/>
                        </a:rPr>
                        <a:t>% Increase</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l-GR" sz="1100" u="none" strike="noStrike">
                          <a:effectLst/>
                        </a:rPr>
                        <a:t># Increase</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96563290"/>
                  </a:ext>
                </a:extLst>
              </a:tr>
              <a:tr h="190500">
                <a:tc>
                  <a:txBody>
                    <a:bodyPr/>
                    <a:lstStyle/>
                    <a:p>
                      <a:pPr algn="l" fontAlgn="ctr"/>
                      <a:r>
                        <a:rPr lang="el-GR" sz="1100" u="none" strike="noStrike">
                          <a:effectLst/>
                        </a:rPr>
                        <a:t>Followers</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2500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3447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37,88%</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1,38</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8080897"/>
                  </a:ext>
                </a:extLst>
              </a:tr>
              <a:tr h="190500">
                <a:tc>
                  <a:txBody>
                    <a:bodyPr/>
                    <a:lstStyle/>
                    <a:p>
                      <a:pPr algn="l" fontAlgn="ctr"/>
                      <a:r>
                        <a:rPr lang="el-GR" sz="1100" u="none" strike="noStrike">
                          <a:effectLst/>
                        </a:rPr>
                        <a:t>Posts</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29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3,45%</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1,03</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39734622"/>
                  </a:ext>
                </a:extLst>
              </a:tr>
              <a:tr h="190500">
                <a:tc>
                  <a:txBody>
                    <a:bodyPr/>
                    <a:lstStyle/>
                    <a:p>
                      <a:pPr algn="l" fontAlgn="ctr"/>
                      <a:r>
                        <a:rPr lang="el-GR" sz="1100" u="none" strike="noStrike">
                          <a:effectLst/>
                        </a:rPr>
                        <a:t>impressions</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67143</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70227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4,59%</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1,05</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61216481"/>
                  </a:ext>
                </a:extLst>
              </a:tr>
              <a:tr h="190500">
                <a:tc>
                  <a:txBody>
                    <a:bodyPr/>
                    <a:lstStyle/>
                    <a:p>
                      <a:pPr algn="l" fontAlgn="ctr"/>
                      <a:r>
                        <a:rPr lang="el-GR" sz="1100" u="none" strike="noStrike">
                          <a:effectLst/>
                        </a:rPr>
                        <a:t>Clicks on post</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459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1449</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215,69%</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3,16</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08356214"/>
                  </a:ext>
                </a:extLst>
              </a:tr>
              <a:tr h="190500">
                <a:tc>
                  <a:txBody>
                    <a:bodyPr/>
                    <a:lstStyle/>
                    <a:p>
                      <a:pPr algn="l" fontAlgn="ctr"/>
                      <a:r>
                        <a:rPr lang="el-GR" sz="1100" u="none" strike="noStrike">
                          <a:effectLst/>
                        </a:rPr>
                        <a:t>Likes/Shares</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372</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ctr"/>
                      <a:r>
                        <a:rPr lang="el-GR" sz="1100" u="none" strike="noStrike">
                          <a:effectLst/>
                        </a:rPr>
                        <a:t>1900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410,75%</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5,11</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56737631"/>
                  </a:ext>
                </a:extLst>
              </a:tr>
            </a:tbl>
          </a:graphicData>
        </a:graphic>
      </p:graphicFrame>
    </p:spTree>
    <p:extLst>
      <p:ext uri="{BB962C8B-B14F-4D97-AF65-F5344CB8AC3E}">
        <p14:creationId xmlns:p14="http://schemas.microsoft.com/office/powerpoint/2010/main" val="87713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13" grpId="0">
        <p:bldAsOne/>
      </p:bldGraphic>
      <p:bldGraphic spid="14"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229600" cy="1143000"/>
          </a:xfrm>
        </p:spPr>
        <p:txBody>
          <a:bodyPr>
            <a:normAutofit/>
          </a:bodyPr>
          <a:lstStyle/>
          <a:p>
            <a:pPr algn="l"/>
            <a:r>
              <a:rPr lang="en-US" sz="2800" dirty="0"/>
              <a:t>2017-2018 </a:t>
            </a:r>
            <a:r>
              <a:rPr lang="en-US" sz="2800" dirty="0" smtClean="0"/>
              <a:t>execution highlights: measurements</a:t>
            </a:r>
            <a:endParaRPr lang="el-GR" sz="2800" dirty="0"/>
          </a:p>
        </p:txBody>
      </p:sp>
      <p:sp>
        <p:nvSpPr>
          <p:cNvPr id="3" name="Content Placeholder 2"/>
          <p:cNvSpPr>
            <a:spLocks noGrp="1"/>
          </p:cNvSpPr>
          <p:nvPr>
            <p:ph idx="1"/>
          </p:nvPr>
        </p:nvSpPr>
        <p:spPr/>
        <p:txBody>
          <a:bodyPr>
            <a:normAutofit/>
          </a:bodyPr>
          <a:lstStyle/>
          <a:p>
            <a:r>
              <a:rPr lang="en-US" dirty="0" smtClean="0"/>
              <a:t>SEO/KPIs-google analytics for campaign monitoring vs services user </a:t>
            </a:r>
            <a:r>
              <a:rPr lang="en-US" dirty="0" err="1" smtClean="0"/>
              <a:t>behaviour</a:t>
            </a:r>
            <a:r>
              <a:rPr lang="en-US" dirty="0" smtClean="0"/>
              <a:t> </a:t>
            </a:r>
          </a:p>
          <a:p>
            <a:pPr lvl="1"/>
            <a:r>
              <a:rPr lang="en-US" dirty="0" smtClean="0"/>
              <a:t>Measuring change in user numbers per service, a direct or indirect influence by </a:t>
            </a:r>
            <a:r>
              <a:rPr lang="en-US" dirty="0" err="1" smtClean="0"/>
              <a:t>marcomms</a:t>
            </a:r>
            <a:r>
              <a:rPr lang="en-US" dirty="0" smtClean="0"/>
              <a:t> activities</a:t>
            </a:r>
            <a:endParaRPr lang="el-GR"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23</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dirty="0" smtClean="0"/>
              <a:t>GRNET: Marketing Strategy and Communication Plan 2017-2018</a:t>
            </a:r>
            <a:endParaRPr lang="en-US" dirty="0"/>
          </a:p>
        </p:txBody>
      </p:sp>
    </p:spTree>
    <p:extLst>
      <p:ext uri="{BB962C8B-B14F-4D97-AF65-F5344CB8AC3E}">
        <p14:creationId xmlns:p14="http://schemas.microsoft.com/office/powerpoint/2010/main" val="1657348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23" y="12080"/>
            <a:ext cx="8229600" cy="1143000"/>
          </a:xfrm>
        </p:spPr>
        <p:txBody>
          <a:bodyPr>
            <a:normAutofit/>
          </a:bodyPr>
          <a:lstStyle/>
          <a:p>
            <a:pPr algn="l"/>
            <a:r>
              <a:rPr lang="en-US" sz="3200" dirty="0" smtClean="0"/>
              <a:t>Sample statistics for services promoted</a:t>
            </a:r>
            <a:endParaRPr lang="el-GR" sz="3200"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24</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12" name="TextBox 11"/>
          <p:cNvSpPr txBox="1"/>
          <p:nvPr/>
        </p:nvSpPr>
        <p:spPr>
          <a:xfrm>
            <a:off x="4935634" y="3753081"/>
            <a:ext cx="3994745" cy="738664"/>
          </a:xfrm>
          <a:prstGeom prst="rect">
            <a:avLst/>
          </a:prstGeom>
          <a:noFill/>
        </p:spPr>
        <p:txBody>
          <a:bodyPr wrap="square" rtlCol="0">
            <a:spAutoFit/>
          </a:bodyPr>
          <a:lstStyle/>
          <a:p>
            <a:r>
              <a:rPr lang="en-US" sz="1400" dirty="0">
                <a:solidFill>
                  <a:schemeClr val="tx1">
                    <a:lumMod val="65000"/>
                    <a:lumOff val="35000"/>
                  </a:schemeClr>
                </a:solidFill>
              </a:rPr>
              <a:t>Online campaign </a:t>
            </a:r>
            <a:r>
              <a:rPr lang="en-US" sz="1400" dirty="0" smtClean="0">
                <a:solidFill>
                  <a:schemeClr val="tx1">
                    <a:lumMod val="65000"/>
                    <a:lumOff val="35000"/>
                  </a:schemeClr>
                </a:solidFill>
              </a:rPr>
              <a:t>on 20th </a:t>
            </a:r>
            <a:r>
              <a:rPr lang="en-US" sz="1400" dirty="0">
                <a:solidFill>
                  <a:schemeClr val="tx1">
                    <a:lumMod val="65000"/>
                    <a:lumOff val="35000"/>
                  </a:schemeClr>
                </a:solidFill>
              </a:rPr>
              <a:t>of December each </a:t>
            </a:r>
            <a:r>
              <a:rPr lang="en-US" sz="1400" dirty="0" smtClean="0">
                <a:solidFill>
                  <a:schemeClr val="tx1">
                    <a:lumMod val="65000"/>
                    <a:lumOff val="35000"/>
                  </a:schemeClr>
                </a:solidFill>
              </a:rPr>
              <a:t>academic year: 2017-18 vs 2018-19</a:t>
            </a:r>
            <a:endParaRPr lang="en-US" sz="1400" dirty="0" smtClean="0">
              <a:solidFill>
                <a:schemeClr val="tx1">
                  <a:lumMod val="65000"/>
                  <a:lumOff val="35000"/>
                </a:schemeClr>
              </a:solidFill>
            </a:endParaRPr>
          </a:p>
          <a:p>
            <a:r>
              <a:rPr lang="en-US" sz="1400" dirty="0" smtClean="0">
                <a:solidFill>
                  <a:schemeClr val="tx1">
                    <a:lumMod val="65000"/>
                    <a:lumOff val="35000"/>
                  </a:schemeClr>
                </a:solidFill>
              </a:rPr>
              <a:t>(email, social </a:t>
            </a:r>
            <a:r>
              <a:rPr lang="en-US" sz="1400" dirty="0" smtClean="0">
                <a:solidFill>
                  <a:schemeClr val="tx1">
                    <a:lumMod val="65000"/>
                    <a:lumOff val="35000"/>
                  </a:schemeClr>
                </a:solidFill>
              </a:rPr>
              <a:t>media)</a:t>
            </a:r>
            <a:endParaRPr lang="el-GR" sz="1400" dirty="0">
              <a:solidFill>
                <a:schemeClr val="tx1">
                  <a:lumMod val="65000"/>
                  <a:lumOff val="35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686190881"/>
              </p:ext>
            </p:extLst>
          </p:nvPr>
        </p:nvGraphicFramePr>
        <p:xfrm>
          <a:off x="5004048" y="1284705"/>
          <a:ext cx="3365500" cy="1438275"/>
        </p:xfrm>
        <a:graphic>
          <a:graphicData uri="http://schemas.openxmlformats.org/drawingml/2006/table">
            <a:tbl>
              <a:tblPr firstRow="1" firstCol="1">
                <a:tableStyleId>{5C22544A-7EE6-4342-B048-85BDC9FD1C3A}</a:tableStyleId>
              </a:tblPr>
              <a:tblGrid>
                <a:gridCol w="927100">
                  <a:extLst>
                    <a:ext uri="{9D8B030D-6E8A-4147-A177-3AD203B41FA5}">
                      <a16:colId xmlns:a16="http://schemas.microsoft.com/office/drawing/2014/main" val="4144524144"/>
                    </a:ext>
                  </a:extLst>
                </a:gridCol>
                <a:gridCol w="609600">
                  <a:extLst>
                    <a:ext uri="{9D8B030D-6E8A-4147-A177-3AD203B41FA5}">
                      <a16:colId xmlns:a16="http://schemas.microsoft.com/office/drawing/2014/main" val="1657842697"/>
                    </a:ext>
                  </a:extLst>
                </a:gridCol>
                <a:gridCol w="609600">
                  <a:extLst>
                    <a:ext uri="{9D8B030D-6E8A-4147-A177-3AD203B41FA5}">
                      <a16:colId xmlns:a16="http://schemas.microsoft.com/office/drawing/2014/main" val="4090128629"/>
                    </a:ext>
                  </a:extLst>
                </a:gridCol>
                <a:gridCol w="609600">
                  <a:extLst>
                    <a:ext uri="{9D8B030D-6E8A-4147-A177-3AD203B41FA5}">
                      <a16:colId xmlns:a16="http://schemas.microsoft.com/office/drawing/2014/main" val="1362350630"/>
                    </a:ext>
                  </a:extLst>
                </a:gridCol>
                <a:gridCol w="609600">
                  <a:extLst>
                    <a:ext uri="{9D8B030D-6E8A-4147-A177-3AD203B41FA5}">
                      <a16:colId xmlns:a16="http://schemas.microsoft.com/office/drawing/2014/main" val="2908335307"/>
                    </a:ext>
                  </a:extLst>
                </a:gridCol>
              </a:tblGrid>
              <a:tr h="285258">
                <a:tc>
                  <a:txBody>
                    <a:bodyPr/>
                    <a:lstStyle/>
                    <a:p>
                      <a:pPr algn="r" fontAlgn="ctr"/>
                      <a:r>
                        <a:rPr lang="en-US" sz="1100" u="none" strike="noStrike" dirty="0" err="1" smtClean="0">
                          <a:solidFill>
                            <a:schemeClr val="bg1">
                              <a:lumMod val="95000"/>
                            </a:schemeClr>
                          </a:solidFill>
                          <a:effectLst/>
                        </a:rPr>
                        <a:t>eduroam</a:t>
                      </a:r>
                      <a:endParaRPr lang="en-US" sz="1100" b="0" i="0" u="none" strike="noStrike" dirty="0">
                        <a:solidFill>
                          <a:schemeClr val="bg1">
                            <a:lumMod val="95000"/>
                          </a:schemeClr>
                        </a:solidFill>
                        <a:effectLst/>
                        <a:latin typeface="Calibri" panose="020F0502020204030204" pitchFamily="34" charset="0"/>
                      </a:endParaRPr>
                    </a:p>
                  </a:txBody>
                  <a:tcPr marL="9525" marR="9525" marT="9525" marB="0" anchor="ctr"/>
                </a:tc>
                <a:tc>
                  <a:txBody>
                    <a:bodyPr/>
                    <a:lstStyle/>
                    <a:p>
                      <a:pPr algn="r" fontAlgn="ctr"/>
                      <a:r>
                        <a:rPr lang="el-GR" sz="1100" u="none" strike="noStrike" dirty="0">
                          <a:solidFill>
                            <a:schemeClr val="bg1">
                              <a:lumMod val="95000"/>
                            </a:schemeClr>
                          </a:solidFill>
                          <a:effectLst/>
                        </a:rPr>
                        <a:t>Ιαν-18</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tc>
                <a:tc>
                  <a:txBody>
                    <a:bodyPr/>
                    <a:lstStyle/>
                    <a:p>
                      <a:pPr algn="r" fontAlgn="ctr"/>
                      <a:r>
                        <a:rPr lang="el-GR" sz="1100" u="none" strike="noStrike">
                          <a:solidFill>
                            <a:schemeClr val="bg1">
                              <a:lumMod val="95000"/>
                            </a:schemeClr>
                          </a:solidFill>
                          <a:effectLst/>
                        </a:rPr>
                        <a:t>Ιαν-19</a:t>
                      </a:r>
                      <a:endParaRPr lang="el-GR" sz="1100" b="0" i="0" u="none" strike="noStrike">
                        <a:solidFill>
                          <a:schemeClr val="bg1">
                            <a:lumMod val="95000"/>
                          </a:schemeClr>
                        </a:solidFill>
                        <a:effectLst/>
                        <a:latin typeface="Calibri" panose="020F0502020204030204" pitchFamily="34" charset="0"/>
                      </a:endParaRPr>
                    </a:p>
                  </a:txBody>
                  <a:tcPr marL="9525" marR="9525" marT="9525" marB="0" anchor="ctr"/>
                </a:tc>
                <a:tc>
                  <a:txBody>
                    <a:bodyPr/>
                    <a:lstStyle/>
                    <a:p>
                      <a:pPr algn="r" fontAlgn="b"/>
                      <a:r>
                        <a:rPr lang="en-US" sz="1100" u="none" strike="noStrike">
                          <a:solidFill>
                            <a:schemeClr val="bg1">
                              <a:lumMod val="95000"/>
                            </a:schemeClr>
                          </a:solidFill>
                          <a:effectLst/>
                        </a:rPr>
                        <a:t>% increase</a:t>
                      </a:r>
                      <a:endParaRPr lang="en-US" sz="1100" b="0" i="0" u="none" strike="noStrike">
                        <a:solidFill>
                          <a:schemeClr val="bg1">
                            <a:lumMod val="95000"/>
                          </a:schemeClr>
                        </a:solidFill>
                        <a:effectLst/>
                        <a:latin typeface="Calibri" panose="020F0502020204030204" pitchFamily="34" charset="0"/>
                      </a:endParaRPr>
                    </a:p>
                  </a:txBody>
                  <a:tcPr marL="9525" marR="9525" marT="9525" marB="0" anchor="ctr"/>
                </a:tc>
                <a:tc>
                  <a:txBody>
                    <a:bodyPr/>
                    <a:lstStyle/>
                    <a:p>
                      <a:pPr algn="r" fontAlgn="b"/>
                      <a:r>
                        <a:rPr lang="en-US" sz="1100" u="none" strike="noStrike">
                          <a:solidFill>
                            <a:schemeClr val="bg1">
                              <a:lumMod val="95000"/>
                            </a:schemeClr>
                          </a:solidFill>
                          <a:effectLst/>
                        </a:rPr>
                        <a:t># increase</a:t>
                      </a:r>
                      <a:endParaRPr lang="en-US" sz="1100" b="0" i="0" u="none" strike="noStrike">
                        <a:solidFill>
                          <a:schemeClr val="bg1">
                            <a:lumMod val="95000"/>
                          </a:schemeClr>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7596251"/>
                  </a:ext>
                </a:extLst>
              </a:tr>
              <a:tr h="200025">
                <a:tc>
                  <a:txBody>
                    <a:bodyPr/>
                    <a:lstStyle/>
                    <a:p>
                      <a:pPr algn="r" fontAlgn="b"/>
                      <a:r>
                        <a:rPr lang="en-US" sz="1100" u="none" strike="noStrike" dirty="0">
                          <a:solidFill>
                            <a:schemeClr val="bg1">
                              <a:lumMod val="95000"/>
                            </a:schemeClr>
                          </a:solidFill>
                          <a:effectLst/>
                        </a:rPr>
                        <a:t>Total www.eduroam.gr visitors</a:t>
                      </a:r>
                      <a:endParaRPr lang="en-US"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tx2">
                        <a:lumMod val="60000"/>
                        <a:lumOff val="40000"/>
                      </a:schemeClr>
                    </a:solidFill>
                  </a:tcPr>
                </a:tc>
                <a:tc>
                  <a:txBody>
                    <a:bodyPr/>
                    <a:lstStyle/>
                    <a:p>
                      <a:pPr algn="r" fontAlgn="ctr"/>
                      <a:r>
                        <a:rPr lang="el-GR" sz="1100" u="none" strike="noStrike" dirty="0">
                          <a:solidFill>
                            <a:schemeClr val="bg1">
                              <a:lumMod val="95000"/>
                            </a:schemeClr>
                          </a:solidFill>
                          <a:effectLst/>
                        </a:rPr>
                        <a:t>14,708</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tx2">
                        <a:lumMod val="60000"/>
                        <a:lumOff val="40000"/>
                      </a:schemeClr>
                    </a:solidFill>
                  </a:tcPr>
                </a:tc>
                <a:tc>
                  <a:txBody>
                    <a:bodyPr/>
                    <a:lstStyle/>
                    <a:p>
                      <a:pPr algn="r" fontAlgn="ctr"/>
                      <a:r>
                        <a:rPr lang="el-GR" sz="1100" u="none" strike="noStrike" dirty="0">
                          <a:solidFill>
                            <a:schemeClr val="bg1">
                              <a:lumMod val="95000"/>
                            </a:schemeClr>
                          </a:solidFill>
                          <a:effectLst/>
                        </a:rPr>
                        <a:t>17,272</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tx2">
                        <a:lumMod val="60000"/>
                        <a:lumOff val="40000"/>
                      </a:schemeClr>
                    </a:solidFill>
                  </a:tcPr>
                </a:tc>
                <a:tc>
                  <a:txBody>
                    <a:bodyPr/>
                    <a:lstStyle/>
                    <a:p>
                      <a:pPr algn="r" fontAlgn="b"/>
                      <a:r>
                        <a:rPr lang="el-GR" sz="1100" u="none" strike="noStrike" dirty="0">
                          <a:solidFill>
                            <a:schemeClr val="bg1">
                              <a:lumMod val="95000"/>
                            </a:schemeClr>
                          </a:solidFill>
                          <a:effectLst/>
                        </a:rPr>
                        <a:t>17,43%</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tx2">
                        <a:lumMod val="60000"/>
                        <a:lumOff val="40000"/>
                      </a:schemeClr>
                    </a:solidFill>
                  </a:tcPr>
                </a:tc>
                <a:tc>
                  <a:txBody>
                    <a:bodyPr/>
                    <a:lstStyle/>
                    <a:p>
                      <a:pPr algn="r" fontAlgn="b"/>
                      <a:r>
                        <a:rPr lang="el-GR" sz="1100" u="none" strike="noStrike" dirty="0">
                          <a:solidFill>
                            <a:schemeClr val="bg1">
                              <a:lumMod val="95000"/>
                            </a:schemeClr>
                          </a:solidFill>
                          <a:effectLst/>
                        </a:rPr>
                        <a:t>1,17</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tx2">
                        <a:lumMod val="60000"/>
                        <a:lumOff val="40000"/>
                      </a:schemeClr>
                    </a:solidFill>
                  </a:tcPr>
                </a:tc>
                <a:extLst>
                  <a:ext uri="{0D108BD9-81ED-4DB2-BD59-A6C34878D82A}">
                    <a16:rowId xmlns:a16="http://schemas.microsoft.com/office/drawing/2014/main" val="2158084894"/>
                  </a:ext>
                </a:extLst>
              </a:tr>
              <a:tr h="581025">
                <a:tc>
                  <a:txBody>
                    <a:bodyPr/>
                    <a:lstStyle/>
                    <a:p>
                      <a:pPr algn="r" rtl="0" fontAlgn="b"/>
                      <a:r>
                        <a:rPr lang="en-US" sz="1100" u="none" strike="noStrike" dirty="0">
                          <a:solidFill>
                            <a:schemeClr val="bg1">
                              <a:lumMod val="95000"/>
                            </a:schemeClr>
                          </a:solidFill>
                          <a:effectLst/>
                        </a:rPr>
                        <a:t>Total Connections on </a:t>
                      </a:r>
                      <a:r>
                        <a:rPr lang="en-US" sz="1100" u="none" strike="noStrike" dirty="0" err="1">
                          <a:solidFill>
                            <a:schemeClr val="bg1">
                              <a:lumMod val="95000"/>
                            </a:schemeClr>
                          </a:solidFill>
                          <a:effectLst/>
                        </a:rPr>
                        <a:t>eduroam</a:t>
                      </a:r>
                      <a:endParaRPr lang="en-US"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accent2"/>
                    </a:solidFill>
                  </a:tcPr>
                </a:tc>
                <a:tc>
                  <a:txBody>
                    <a:bodyPr/>
                    <a:lstStyle/>
                    <a:p>
                      <a:pPr algn="r" rtl="0" fontAlgn="ctr"/>
                      <a:r>
                        <a:rPr lang="el-GR" sz="1100" u="none" strike="noStrike" dirty="0" smtClean="0">
                          <a:solidFill>
                            <a:schemeClr val="bg1">
                              <a:lumMod val="95000"/>
                            </a:schemeClr>
                          </a:solidFill>
                          <a:effectLst/>
                        </a:rPr>
                        <a:t>352</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000</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accent2"/>
                    </a:solidFill>
                  </a:tcPr>
                </a:tc>
                <a:tc>
                  <a:txBody>
                    <a:bodyPr/>
                    <a:lstStyle/>
                    <a:p>
                      <a:pPr algn="r" fontAlgn="b"/>
                      <a:r>
                        <a:rPr lang="el-GR" sz="1000" u="none" strike="noStrike" dirty="0" smtClean="0">
                          <a:solidFill>
                            <a:schemeClr val="bg1">
                              <a:lumMod val="95000"/>
                            </a:schemeClr>
                          </a:solidFill>
                          <a:effectLst/>
                        </a:rPr>
                        <a:t>399</a:t>
                      </a:r>
                      <a:r>
                        <a:rPr lang="en-US" sz="1000" u="none" strike="noStrike" dirty="0" smtClean="0">
                          <a:solidFill>
                            <a:schemeClr val="bg1">
                              <a:lumMod val="95000"/>
                            </a:schemeClr>
                          </a:solidFill>
                          <a:effectLst/>
                        </a:rPr>
                        <a:t>,</a:t>
                      </a:r>
                      <a:r>
                        <a:rPr lang="el-GR" sz="1000" u="none" strike="noStrike" dirty="0" smtClean="0">
                          <a:solidFill>
                            <a:schemeClr val="bg1">
                              <a:lumMod val="95000"/>
                            </a:schemeClr>
                          </a:solidFill>
                          <a:effectLst/>
                        </a:rPr>
                        <a:t>370</a:t>
                      </a:r>
                      <a:endParaRPr lang="el-GR" sz="1000" b="0" i="0" u="none" strike="noStrike" dirty="0">
                        <a:solidFill>
                          <a:schemeClr val="bg1">
                            <a:lumMod val="95000"/>
                          </a:schemeClr>
                        </a:solidFill>
                        <a:effectLst/>
                        <a:latin typeface="Arial" panose="020B0604020202020204" pitchFamily="34" charset="0"/>
                      </a:endParaRPr>
                    </a:p>
                  </a:txBody>
                  <a:tcPr marL="9525" marR="9525" marT="9525" marB="0" anchor="ctr">
                    <a:solidFill>
                      <a:schemeClr val="accent2"/>
                    </a:solidFill>
                  </a:tcPr>
                </a:tc>
                <a:tc>
                  <a:txBody>
                    <a:bodyPr/>
                    <a:lstStyle/>
                    <a:p>
                      <a:pPr algn="r" fontAlgn="ctr"/>
                      <a:r>
                        <a:rPr lang="el-GR" sz="1100" u="none" strike="noStrike" dirty="0">
                          <a:solidFill>
                            <a:schemeClr val="bg1">
                              <a:lumMod val="95000"/>
                            </a:schemeClr>
                          </a:solidFill>
                          <a:effectLst/>
                        </a:rPr>
                        <a:t>13,46%</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accent2"/>
                    </a:solidFill>
                  </a:tcPr>
                </a:tc>
                <a:tc>
                  <a:txBody>
                    <a:bodyPr/>
                    <a:lstStyle/>
                    <a:p>
                      <a:pPr algn="r" fontAlgn="b"/>
                      <a:r>
                        <a:rPr lang="el-GR" sz="1100" u="none" strike="noStrike" dirty="0">
                          <a:solidFill>
                            <a:schemeClr val="bg1">
                              <a:lumMod val="95000"/>
                            </a:schemeClr>
                          </a:solidFill>
                          <a:effectLst/>
                        </a:rPr>
                        <a:t>1,13</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ctr">
                    <a:solidFill>
                      <a:schemeClr val="accent2"/>
                    </a:solidFill>
                  </a:tcPr>
                </a:tc>
                <a:extLst>
                  <a:ext uri="{0D108BD9-81ED-4DB2-BD59-A6C34878D82A}">
                    <a16:rowId xmlns:a16="http://schemas.microsoft.com/office/drawing/2014/main" val="3008824257"/>
                  </a:ext>
                </a:extLst>
              </a:tr>
            </a:tbl>
          </a:graphicData>
        </a:graphic>
      </p:graphicFrame>
      <p:graphicFrame>
        <p:nvGraphicFramePr>
          <p:cNvPr id="13" name="Chart 12"/>
          <p:cNvGraphicFramePr>
            <a:graphicFrameLocks/>
          </p:cNvGraphicFramePr>
          <p:nvPr>
            <p:extLst>
              <p:ext uri="{D42A27DB-BD31-4B8C-83A1-F6EECF244321}">
                <p14:modId xmlns:p14="http://schemas.microsoft.com/office/powerpoint/2010/main" val="2653065361"/>
              </p:ext>
            </p:extLst>
          </p:nvPr>
        </p:nvGraphicFramePr>
        <p:xfrm>
          <a:off x="170652" y="1025192"/>
          <a:ext cx="4572000" cy="2552700"/>
        </p:xfrm>
        <a:graphic>
          <a:graphicData uri="http://schemas.openxmlformats.org/drawingml/2006/chart">
            <c:chart xmlns:c="http://schemas.openxmlformats.org/drawingml/2006/chart" xmlns:r="http://schemas.openxmlformats.org/officeDocument/2006/relationships" r:id="rId2"/>
          </a:graphicData>
        </a:graphic>
      </p:graphicFrame>
      <p:sp>
        <p:nvSpPr>
          <p:cNvPr id="11" name="Footer Placeholder 5"/>
          <p:cNvSpPr>
            <a:spLocks noGrp="1"/>
          </p:cNvSpPr>
          <p:nvPr>
            <p:ph type="ftr" sz="quarter" idx="3"/>
          </p:nvPr>
        </p:nvSpPr>
        <p:spPr>
          <a:xfrm>
            <a:off x="3124200" y="6520259"/>
            <a:ext cx="4191000" cy="365125"/>
          </a:xfrm>
        </p:spPr>
        <p:txBody>
          <a:bodyPr/>
          <a:lstStyle/>
          <a:p>
            <a:r>
              <a:rPr lang="en-US" dirty="0" smtClean="0"/>
              <a:t>GRNET: Marketing Strategy and Communication Plan 2017-2018</a:t>
            </a:r>
            <a:endParaRPr lang="en-US" dirty="0"/>
          </a:p>
        </p:txBody>
      </p:sp>
      <p:graphicFrame>
        <p:nvGraphicFramePr>
          <p:cNvPr id="15" name="Chart 14"/>
          <p:cNvGraphicFramePr>
            <a:graphicFrameLocks/>
          </p:cNvGraphicFramePr>
          <p:nvPr>
            <p:extLst>
              <p:ext uri="{D42A27DB-BD31-4B8C-83A1-F6EECF244321}">
                <p14:modId xmlns:p14="http://schemas.microsoft.com/office/powerpoint/2010/main" val="59048365"/>
              </p:ext>
            </p:extLst>
          </p:nvPr>
        </p:nvGraphicFramePr>
        <p:xfrm>
          <a:off x="170653" y="3683466"/>
          <a:ext cx="4572000" cy="27312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27150123"/>
              </p:ext>
            </p:extLst>
          </p:nvPr>
        </p:nvGraphicFramePr>
        <p:xfrm>
          <a:off x="4841700" y="4610153"/>
          <a:ext cx="4182615" cy="916305"/>
        </p:xfrm>
        <a:graphic>
          <a:graphicData uri="http://schemas.openxmlformats.org/drawingml/2006/table">
            <a:tbl>
              <a:tblPr firstRow="1" firstCol="1">
                <a:tableStyleId>{5C22544A-7EE6-4342-B048-85BDC9FD1C3A}</a:tableStyleId>
              </a:tblPr>
              <a:tblGrid>
                <a:gridCol w="1242110">
                  <a:extLst>
                    <a:ext uri="{9D8B030D-6E8A-4147-A177-3AD203B41FA5}">
                      <a16:colId xmlns:a16="http://schemas.microsoft.com/office/drawing/2014/main" val="4004162470"/>
                    </a:ext>
                  </a:extLst>
                </a:gridCol>
                <a:gridCol w="901305">
                  <a:extLst>
                    <a:ext uri="{9D8B030D-6E8A-4147-A177-3AD203B41FA5}">
                      <a16:colId xmlns:a16="http://schemas.microsoft.com/office/drawing/2014/main" val="2599034274"/>
                    </a:ext>
                  </a:extLst>
                </a:gridCol>
                <a:gridCol w="957636">
                  <a:extLst>
                    <a:ext uri="{9D8B030D-6E8A-4147-A177-3AD203B41FA5}">
                      <a16:colId xmlns:a16="http://schemas.microsoft.com/office/drawing/2014/main" val="1775496459"/>
                    </a:ext>
                  </a:extLst>
                </a:gridCol>
                <a:gridCol w="540782">
                  <a:extLst>
                    <a:ext uri="{9D8B030D-6E8A-4147-A177-3AD203B41FA5}">
                      <a16:colId xmlns:a16="http://schemas.microsoft.com/office/drawing/2014/main" val="1658983104"/>
                    </a:ext>
                  </a:extLst>
                </a:gridCol>
                <a:gridCol w="540782">
                  <a:extLst>
                    <a:ext uri="{9D8B030D-6E8A-4147-A177-3AD203B41FA5}">
                      <a16:colId xmlns:a16="http://schemas.microsoft.com/office/drawing/2014/main" val="328856275"/>
                    </a:ext>
                  </a:extLst>
                </a:gridCol>
              </a:tblGrid>
              <a:tr h="190500">
                <a:tc>
                  <a:txBody>
                    <a:bodyPr/>
                    <a:lstStyle/>
                    <a:p>
                      <a:pPr algn="r" fontAlgn="b"/>
                      <a:r>
                        <a:rPr lang="en-US" sz="1100" u="none" strike="noStrike" dirty="0">
                          <a:effectLst/>
                        </a:rPr>
                        <a:t>every-where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solidFill>
                            <a:schemeClr val="bg1">
                              <a:lumMod val="95000"/>
                            </a:schemeClr>
                          </a:solidFill>
                          <a:effectLst/>
                        </a:rPr>
                        <a:t>12/2017-01/2018</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b">
                    <a:solidFill>
                      <a:schemeClr val="accent2">
                        <a:lumMod val="60000"/>
                        <a:lumOff val="40000"/>
                      </a:schemeClr>
                    </a:solidFill>
                  </a:tcPr>
                </a:tc>
                <a:tc>
                  <a:txBody>
                    <a:bodyPr/>
                    <a:lstStyle/>
                    <a:p>
                      <a:pPr algn="r" fontAlgn="b"/>
                      <a:r>
                        <a:rPr lang="el-GR" sz="1100" u="none" strike="noStrike" dirty="0">
                          <a:solidFill>
                            <a:schemeClr val="bg1">
                              <a:lumMod val="95000"/>
                            </a:schemeClr>
                          </a:solidFill>
                          <a:effectLst/>
                        </a:rPr>
                        <a:t>12/2018-01/2019</a:t>
                      </a:r>
                      <a:endParaRPr lang="el-GR" sz="1100" b="0" i="0" u="none" strike="noStrike" dirty="0">
                        <a:solidFill>
                          <a:schemeClr val="bg1">
                            <a:lumMod val="95000"/>
                          </a:schemeClr>
                        </a:solidFill>
                        <a:effectLst/>
                        <a:latin typeface="Calibri" panose="020F0502020204030204" pitchFamily="34" charset="0"/>
                      </a:endParaRPr>
                    </a:p>
                  </a:txBody>
                  <a:tcPr marL="9525" marR="9525" marT="9525" marB="0" anchor="b">
                    <a:solidFill>
                      <a:srgbClr val="0070C0"/>
                    </a:solidFill>
                  </a:tcPr>
                </a:tc>
                <a:tc>
                  <a:txBody>
                    <a:bodyPr/>
                    <a:lstStyle/>
                    <a:p>
                      <a:pPr algn="r" fontAlgn="b"/>
                      <a:r>
                        <a:rPr lang="en-US" sz="1100" u="none" strike="noStrike">
                          <a:effectLst/>
                        </a:rPr>
                        <a:t>% Increase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 Increase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37663168"/>
                  </a:ext>
                </a:extLst>
              </a:tr>
              <a:tr h="190500">
                <a:tc>
                  <a:txBody>
                    <a:bodyPr/>
                    <a:lstStyle/>
                    <a:p>
                      <a:pPr algn="r" fontAlgn="b"/>
                      <a:r>
                        <a:rPr lang="en-US" sz="1100" u="none" strike="noStrike">
                          <a:effectLst/>
                        </a:rPr>
                        <a:t>Portal visits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ctr"/>
                      <a:r>
                        <a:rPr lang="el-GR" sz="1100" u="none" strike="noStrike" dirty="0" smtClean="0">
                          <a:solidFill>
                            <a:schemeClr val="bg1">
                              <a:lumMod val="95000"/>
                            </a:schemeClr>
                          </a:solidFill>
                          <a:effectLst/>
                        </a:rPr>
                        <a:t>7</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592</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r" fontAlgn="ctr"/>
                      <a:r>
                        <a:rPr lang="el-GR" sz="1100" u="none" strike="noStrike" dirty="0" smtClean="0">
                          <a:solidFill>
                            <a:schemeClr val="bg1">
                              <a:lumMod val="95000"/>
                            </a:schemeClr>
                          </a:solidFill>
                          <a:effectLst/>
                        </a:rPr>
                        <a:t>17</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805</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rgbClr val="0070C0"/>
                    </a:solidFill>
                  </a:tcPr>
                </a:tc>
                <a:tc>
                  <a:txBody>
                    <a:bodyPr/>
                    <a:lstStyle/>
                    <a:p>
                      <a:pPr algn="r" fontAlgn="b"/>
                      <a:r>
                        <a:rPr lang="el-GR" sz="1100" u="none" strike="noStrike">
                          <a:effectLst/>
                        </a:rPr>
                        <a:t>134,52%</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2,35</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06824209"/>
                  </a:ext>
                </a:extLst>
              </a:tr>
              <a:tr h="190500">
                <a:tc>
                  <a:txBody>
                    <a:bodyPr/>
                    <a:lstStyle/>
                    <a:p>
                      <a:pPr algn="r" fontAlgn="b"/>
                      <a:r>
                        <a:rPr lang="en-US" sz="1100" u="none" strike="noStrike">
                          <a:effectLst/>
                        </a:rPr>
                        <a:t>Service registrations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ctr"/>
                      <a:r>
                        <a:rPr lang="el-GR" sz="1100" u="none" strike="noStrike" dirty="0" smtClean="0">
                          <a:solidFill>
                            <a:schemeClr val="bg1">
                              <a:lumMod val="95000"/>
                            </a:schemeClr>
                          </a:solidFill>
                          <a:effectLst/>
                        </a:rPr>
                        <a:t>1</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584</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r" fontAlgn="ctr"/>
                      <a:r>
                        <a:rPr lang="el-GR" sz="1100" u="none" strike="noStrike" dirty="0" smtClean="0">
                          <a:solidFill>
                            <a:schemeClr val="bg1">
                              <a:lumMod val="95000"/>
                            </a:schemeClr>
                          </a:solidFill>
                          <a:effectLst/>
                        </a:rPr>
                        <a:t>4</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280</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rgbClr val="0070C0"/>
                    </a:solidFill>
                  </a:tcPr>
                </a:tc>
                <a:tc>
                  <a:txBody>
                    <a:bodyPr/>
                    <a:lstStyle/>
                    <a:p>
                      <a:pPr algn="r" fontAlgn="b"/>
                      <a:r>
                        <a:rPr lang="el-GR" sz="1100" u="none" strike="noStrike">
                          <a:effectLst/>
                        </a:rPr>
                        <a:t>170,20%</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a:effectLst/>
                        </a:rPr>
                        <a:t>2,70</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68263814"/>
                  </a:ext>
                </a:extLst>
              </a:tr>
              <a:tr h="190500">
                <a:tc>
                  <a:txBody>
                    <a:bodyPr/>
                    <a:lstStyle/>
                    <a:p>
                      <a:pPr algn="r" fontAlgn="b"/>
                      <a:r>
                        <a:rPr lang="en-US" sz="1100" u="none" strike="noStrike">
                          <a:effectLst/>
                        </a:rPr>
                        <a:t>#email campaign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ctr"/>
                      <a:r>
                        <a:rPr lang="el-GR" sz="1100" u="none" strike="noStrike" dirty="0" smtClean="0">
                          <a:solidFill>
                            <a:schemeClr val="bg1">
                              <a:lumMod val="95000"/>
                            </a:schemeClr>
                          </a:solidFill>
                          <a:effectLst/>
                        </a:rPr>
                        <a:t>59</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102</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r" fontAlgn="ctr"/>
                      <a:r>
                        <a:rPr lang="el-GR" sz="1100" u="none" strike="noStrike" dirty="0" smtClean="0">
                          <a:solidFill>
                            <a:schemeClr val="bg1">
                              <a:lumMod val="95000"/>
                            </a:schemeClr>
                          </a:solidFill>
                          <a:effectLst/>
                        </a:rPr>
                        <a:t>66</a:t>
                      </a:r>
                      <a:r>
                        <a:rPr lang="en-US" sz="1100" u="none" strike="noStrike" dirty="0" smtClean="0">
                          <a:solidFill>
                            <a:schemeClr val="bg1">
                              <a:lumMod val="95000"/>
                            </a:schemeClr>
                          </a:solidFill>
                          <a:effectLst/>
                        </a:rPr>
                        <a:t>,</a:t>
                      </a:r>
                      <a:r>
                        <a:rPr lang="el-GR" sz="1100" u="none" strike="noStrike" dirty="0" smtClean="0">
                          <a:solidFill>
                            <a:schemeClr val="bg1">
                              <a:lumMod val="95000"/>
                            </a:schemeClr>
                          </a:solidFill>
                          <a:effectLst/>
                        </a:rPr>
                        <a:t>529</a:t>
                      </a:r>
                      <a:endParaRPr lang="el-GR" sz="1100" b="0" i="0" u="none" strike="noStrike" dirty="0">
                        <a:solidFill>
                          <a:schemeClr val="bg1">
                            <a:lumMod val="95000"/>
                          </a:schemeClr>
                        </a:solidFill>
                        <a:effectLst/>
                        <a:latin typeface="Times New Roman" panose="02020603050405020304" pitchFamily="18" charset="0"/>
                      </a:endParaRPr>
                    </a:p>
                  </a:txBody>
                  <a:tcPr marL="9525" marR="9525" marT="9525" marB="0" anchor="ctr">
                    <a:solidFill>
                      <a:srgbClr val="0070C0"/>
                    </a:solidFill>
                  </a:tcPr>
                </a:tc>
                <a:tc>
                  <a:txBody>
                    <a:bodyPr/>
                    <a:lstStyle/>
                    <a:p>
                      <a:pPr algn="r" fontAlgn="b"/>
                      <a:r>
                        <a:rPr lang="el-GR" sz="1100" u="none" strike="noStrike">
                          <a:effectLst/>
                        </a:rPr>
                        <a:t>12,57%</a:t>
                      </a:r>
                      <a:endParaRPr lang="el-G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effectLst/>
                        </a:rPr>
                        <a:t>1,13</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22774015"/>
                  </a:ext>
                </a:extLst>
              </a:tr>
            </a:tbl>
          </a:graphicData>
        </a:graphic>
      </p:graphicFrame>
    </p:spTree>
    <p:extLst>
      <p:ext uri="{BB962C8B-B14F-4D97-AF65-F5344CB8AC3E}">
        <p14:creationId xmlns:p14="http://schemas.microsoft.com/office/powerpoint/2010/main" val="386764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1C7A8D8-18CB-0546-B1F2-116B30F6CA42}" type="slidenum">
              <a:rPr lang="en-US" smtClean="0"/>
              <a:pPr/>
              <a:t>25</a:t>
            </a:fld>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pic>
        <p:nvPicPr>
          <p:cNvPr id="7" name="Picture 6"/>
          <p:cNvPicPr>
            <a:picLocks noChangeAspect="1"/>
          </p:cNvPicPr>
          <p:nvPr/>
        </p:nvPicPr>
        <p:blipFill rotWithShape="1">
          <a:blip r:embed="rId2"/>
          <a:srcRect l="14962" t="14702" b="3396"/>
          <a:stretch/>
        </p:blipFill>
        <p:spPr>
          <a:xfrm>
            <a:off x="-45656" y="585"/>
            <a:ext cx="9169734" cy="4967704"/>
          </a:xfrm>
          <a:prstGeom prst="rect">
            <a:avLst/>
          </a:prstGeom>
        </p:spPr>
      </p:pic>
      <p:graphicFrame>
        <p:nvGraphicFramePr>
          <p:cNvPr id="9" name="Chart 8"/>
          <p:cNvGraphicFramePr>
            <a:graphicFrameLocks/>
          </p:cNvGraphicFramePr>
          <p:nvPr>
            <p:extLst>
              <p:ext uri="{D42A27DB-BD31-4B8C-83A1-F6EECF244321}">
                <p14:modId xmlns:p14="http://schemas.microsoft.com/office/powerpoint/2010/main" val="684126683"/>
              </p:ext>
            </p:extLst>
          </p:nvPr>
        </p:nvGraphicFramePr>
        <p:xfrm>
          <a:off x="5652119" y="4968289"/>
          <a:ext cx="3488549" cy="18897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3589988768"/>
              </p:ext>
            </p:extLst>
          </p:nvPr>
        </p:nvGraphicFramePr>
        <p:xfrm>
          <a:off x="2934384" y="4968289"/>
          <a:ext cx="2743943" cy="1889711"/>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a:xfrm>
            <a:off x="611560" y="-128996"/>
            <a:ext cx="8229600" cy="1143000"/>
          </a:xfrm>
        </p:spPr>
        <p:txBody>
          <a:bodyPr>
            <a:normAutofit/>
          </a:bodyPr>
          <a:lstStyle/>
          <a:p>
            <a:pPr algn="r"/>
            <a:r>
              <a:rPr lang="en-US" sz="3600" dirty="0" smtClean="0"/>
              <a:t>DIAVLOS: platform visitors</a:t>
            </a:r>
            <a:endParaRPr lang="el-GR" sz="3600" dirty="0"/>
          </a:p>
        </p:txBody>
      </p:sp>
      <p:graphicFrame>
        <p:nvGraphicFramePr>
          <p:cNvPr id="14" name="Table 13"/>
          <p:cNvGraphicFramePr>
            <a:graphicFrameLocks noGrp="1"/>
          </p:cNvGraphicFramePr>
          <p:nvPr>
            <p:extLst>
              <p:ext uri="{D42A27DB-BD31-4B8C-83A1-F6EECF244321}">
                <p14:modId xmlns:p14="http://schemas.microsoft.com/office/powerpoint/2010/main" val="1276221895"/>
              </p:ext>
            </p:extLst>
          </p:nvPr>
        </p:nvGraphicFramePr>
        <p:xfrm>
          <a:off x="4750196" y="2895068"/>
          <a:ext cx="4313788" cy="2059305"/>
        </p:xfrm>
        <a:graphic>
          <a:graphicData uri="http://schemas.openxmlformats.org/drawingml/2006/table">
            <a:tbl>
              <a:tblPr firstRow="1" firstCol="1">
                <a:tableStyleId>{5C22544A-7EE6-4342-B048-85BDC9FD1C3A}</a:tableStyleId>
              </a:tblPr>
              <a:tblGrid>
                <a:gridCol w="1611540">
                  <a:extLst>
                    <a:ext uri="{9D8B030D-6E8A-4147-A177-3AD203B41FA5}">
                      <a16:colId xmlns:a16="http://schemas.microsoft.com/office/drawing/2014/main" val="615782806"/>
                    </a:ext>
                  </a:extLst>
                </a:gridCol>
                <a:gridCol w="678542">
                  <a:extLst>
                    <a:ext uri="{9D8B030D-6E8A-4147-A177-3AD203B41FA5}">
                      <a16:colId xmlns:a16="http://schemas.microsoft.com/office/drawing/2014/main" val="2476874410"/>
                    </a:ext>
                  </a:extLst>
                </a:gridCol>
                <a:gridCol w="593724">
                  <a:extLst>
                    <a:ext uri="{9D8B030D-6E8A-4147-A177-3AD203B41FA5}">
                      <a16:colId xmlns:a16="http://schemas.microsoft.com/office/drawing/2014/main" val="1930105364"/>
                    </a:ext>
                  </a:extLst>
                </a:gridCol>
                <a:gridCol w="678542">
                  <a:extLst>
                    <a:ext uri="{9D8B030D-6E8A-4147-A177-3AD203B41FA5}">
                      <a16:colId xmlns:a16="http://schemas.microsoft.com/office/drawing/2014/main" val="4261971923"/>
                    </a:ext>
                  </a:extLst>
                </a:gridCol>
                <a:gridCol w="751440">
                  <a:extLst>
                    <a:ext uri="{9D8B030D-6E8A-4147-A177-3AD203B41FA5}">
                      <a16:colId xmlns:a16="http://schemas.microsoft.com/office/drawing/2014/main" val="957448974"/>
                    </a:ext>
                  </a:extLst>
                </a:gridCol>
              </a:tblGrid>
              <a:tr h="190500">
                <a:tc>
                  <a:txBody>
                    <a:bodyPr/>
                    <a:lstStyle/>
                    <a:p>
                      <a:pPr algn="l" fontAlgn="b"/>
                      <a:r>
                        <a:rPr lang="en-US" sz="1100" u="none" strike="noStrike">
                          <a:effectLst/>
                        </a:rPr>
                        <a:t>DIAVLOS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ctr"/>
                      <a:r>
                        <a:rPr lang="el-GR" sz="1100" u="none" strike="noStrike" dirty="0">
                          <a:effectLst/>
                        </a:rPr>
                        <a:t>2017</a:t>
                      </a:r>
                      <a:endParaRPr lang="el-GR" sz="1100" b="0" i="0" u="none" strike="noStrike" dirty="0">
                        <a:solidFill>
                          <a:srgbClr val="000000"/>
                        </a:solidFill>
                        <a:effectLst/>
                        <a:latin typeface="Calibri" panose="020F0502020204030204" pitchFamily="34" charset="0"/>
                      </a:endParaRPr>
                    </a:p>
                  </a:txBody>
                  <a:tcPr marL="9525" marR="9525" marT="9525" marB="0" anchor="ctr">
                    <a:solidFill>
                      <a:schemeClr val="accent1">
                        <a:lumMod val="75000"/>
                      </a:schemeClr>
                    </a:solidFill>
                  </a:tcPr>
                </a:tc>
                <a:tc>
                  <a:txBody>
                    <a:bodyPr/>
                    <a:lstStyle/>
                    <a:p>
                      <a:pPr algn="r" fontAlgn="ctr"/>
                      <a:r>
                        <a:rPr lang="el-GR" sz="1100" u="none" strike="noStrike" dirty="0">
                          <a:solidFill>
                            <a:schemeClr val="bg1"/>
                          </a:solidFill>
                          <a:effectLst/>
                        </a:rPr>
                        <a:t>2018</a:t>
                      </a:r>
                      <a:endParaRPr lang="el-GR" sz="1100" b="0" i="0" u="none" strike="noStrike" dirty="0">
                        <a:solidFill>
                          <a:schemeClr val="bg1"/>
                        </a:solidFill>
                        <a:effectLst/>
                        <a:latin typeface="Calibri" panose="020F0502020204030204" pitchFamily="34" charset="0"/>
                      </a:endParaRPr>
                    </a:p>
                  </a:txBody>
                  <a:tcPr marL="9525" marR="9525" marT="9525" marB="0" anchor="ctr">
                    <a:solidFill>
                      <a:schemeClr val="accent2">
                        <a:lumMod val="75000"/>
                      </a:schemeClr>
                    </a:solidFill>
                  </a:tcPr>
                </a:tc>
                <a:tc>
                  <a:txBody>
                    <a:bodyPr/>
                    <a:lstStyle/>
                    <a:p>
                      <a:pPr algn="l" fontAlgn="b"/>
                      <a:r>
                        <a:rPr lang="en-US" sz="1100" u="none" strike="noStrike">
                          <a:effectLst/>
                        </a:rPr>
                        <a:t>% change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increase</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9684458"/>
                  </a:ext>
                </a:extLst>
              </a:tr>
              <a:tr h="190500">
                <a:tc>
                  <a:txBody>
                    <a:bodyPr/>
                    <a:lstStyle/>
                    <a:p>
                      <a:pPr algn="l" fontAlgn="b"/>
                      <a:r>
                        <a:rPr lang="en-US" sz="1100" u="none" strike="noStrike">
                          <a:effectLst/>
                        </a:rPr>
                        <a:t>#broacasts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solidFill>
                            <a:schemeClr val="bg1"/>
                          </a:solidFill>
                          <a:effectLst/>
                        </a:rPr>
                        <a:t>213</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a:solidFill>
                            <a:schemeClr val="bg1"/>
                          </a:solidFill>
                          <a:effectLst/>
                        </a:rPr>
                        <a:t>260</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22,07%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1,22</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337964"/>
                  </a:ext>
                </a:extLst>
              </a:tr>
              <a:tr h="190500">
                <a:tc>
                  <a:txBody>
                    <a:bodyPr/>
                    <a:lstStyle/>
                    <a:p>
                      <a:pPr algn="l" fontAlgn="b"/>
                      <a:r>
                        <a:rPr lang="en-US" sz="1100" u="none" strike="noStrike">
                          <a:effectLst/>
                        </a:rPr>
                        <a:t>#countries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solidFill>
                            <a:schemeClr val="bg1"/>
                          </a:solidFill>
                          <a:effectLst/>
                        </a:rPr>
                        <a:t>41</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a:solidFill>
                            <a:schemeClr val="bg1"/>
                          </a:solidFill>
                          <a:effectLst/>
                        </a:rPr>
                        <a:t>42</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2,44%</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1,02</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74953073"/>
                  </a:ext>
                </a:extLst>
              </a:tr>
              <a:tr h="190500">
                <a:tc>
                  <a:txBody>
                    <a:bodyPr/>
                    <a:lstStyle/>
                    <a:p>
                      <a:pPr algn="l" fontAlgn="b"/>
                      <a:r>
                        <a:rPr lang="en-US" sz="1100" u="none" strike="noStrike">
                          <a:effectLst/>
                        </a:rPr>
                        <a:t>Partners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solidFill>
                            <a:schemeClr val="bg1"/>
                          </a:solidFill>
                          <a:effectLst/>
                        </a:rPr>
                        <a:t>24</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a:solidFill>
                            <a:schemeClr val="bg1"/>
                          </a:solidFill>
                          <a:effectLst/>
                        </a:rPr>
                        <a:t>30</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25,00%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dirty="0">
                          <a:effectLst/>
                        </a:rPr>
                        <a:t>1,25</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2982202"/>
                  </a:ext>
                </a:extLst>
              </a:tr>
              <a:tr h="190500">
                <a:tc>
                  <a:txBody>
                    <a:bodyPr/>
                    <a:lstStyle/>
                    <a:p>
                      <a:pPr algn="l" fontAlgn="b"/>
                      <a:r>
                        <a:rPr lang="en-US" sz="1100" u="none" strike="noStrike">
                          <a:effectLst/>
                        </a:rPr>
                        <a:t>#VonD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a:solidFill>
                            <a:schemeClr val="bg1"/>
                          </a:solidFill>
                          <a:effectLst/>
                        </a:rPr>
                        <a:t>153</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a:solidFill>
                            <a:schemeClr val="bg1"/>
                          </a:solidFill>
                          <a:effectLst/>
                        </a:rPr>
                        <a:t>199</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30,07%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1,30</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33083107"/>
                  </a:ext>
                </a:extLst>
              </a:tr>
              <a:tr h="190500">
                <a:tc>
                  <a:txBody>
                    <a:bodyPr/>
                    <a:lstStyle/>
                    <a:p>
                      <a:pPr algn="l" fontAlgn="ctr"/>
                      <a:r>
                        <a:rPr lang="en-US" sz="1100" u="none" strike="noStrike">
                          <a:effectLst/>
                        </a:rPr>
                        <a:t>Views</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dirty="0" smtClean="0">
                          <a:solidFill>
                            <a:schemeClr val="bg1"/>
                          </a:solidFill>
                          <a:effectLst/>
                        </a:rPr>
                        <a:t>30</a:t>
                      </a:r>
                      <a:r>
                        <a:rPr lang="en-US" sz="1100" u="none" strike="noStrike" dirty="0" smtClean="0">
                          <a:solidFill>
                            <a:schemeClr val="bg1"/>
                          </a:solidFill>
                          <a:effectLst/>
                        </a:rPr>
                        <a:t>,</a:t>
                      </a:r>
                      <a:r>
                        <a:rPr lang="el-GR" sz="1100" u="none" strike="noStrike" dirty="0" smtClean="0">
                          <a:solidFill>
                            <a:schemeClr val="bg1"/>
                          </a:solidFill>
                          <a:effectLst/>
                        </a:rPr>
                        <a:t>6291</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smtClean="0">
                          <a:solidFill>
                            <a:schemeClr val="bg1"/>
                          </a:solidFill>
                          <a:effectLst/>
                        </a:rPr>
                        <a:t>434</a:t>
                      </a:r>
                      <a:r>
                        <a:rPr lang="en-US" sz="1100" u="none" strike="noStrike" dirty="0" smtClean="0">
                          <a:solidFill>
                            <a:schemeClr val="bg1"/>
                          </a:solidFill>
                          <a:effectLst/>
                        </a:rPr>
                        <a:t>,</a:t>
                      </a:r>
                      <a:r>
                        <a:rPr lang="el-GR" sz="1100" u="none" strike="noStrike" dirty="0" smtClean="0">
                          <a:solidFill>
                            <a:schemeClr val="bg1"/>
                          </a:solidFill>
                          <a:effectLst/>
                        </a:rPr>
                        <a:t>560</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41,88%</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1,42</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2984836"/>
                  </a:ext>
                </a:extLst>
              </a:tr>
              <a:tr h="255028">
                <a:tc>
                  <a:txBody>
                    <a:bodyPr/>
                    <a:lstStyle/>
                    <a:p>
                      <a:pPr algn="l" fontAlgn="b"/>
                      <a:r>
                        <a:rPr lang="en-US" sz="1100" u="none" strike="noStrike">
                          <a:effectLst/>
                        </a:rPr>
                        <a:t>Subscriptions GDPR compliant</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smtClean="0">
                          <a:solidFill>
                            <a:schemeClr val="bg1"/>
                          </a:solidFill>
                          <a:effectLst/>
                        </a:rPr>
                        <a:t>50</a:t>
                      </a:r>
                      <a:r>
                        <a:rPr lang="en-US" sz="1100" u="none" strike="noStrike" dirty="0" smtClean="0">
                          <a:solidFill>
                            <a:schemeClr val="bg1"/>
                          </a:solidFill>
                          <a:effectLst/>
                        </a:rPr>
                        <a:t>,</a:t>
                      </a:r>
                      <a:r>
                        <a:rPr lang="el-GR" sz="1100" u="none" strike="noStrike" dirty="0" smtClean="0">
                          <a:solidFill>
                            <a:schemeClr val="bg1"/>
                          </a:solidFill>
                          <a:effectLst/>
                        </a:rPr>
                        <a:t>105</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smtClean="0">
                          <a:solidFill>
                            <a:schemeClr val="bg1"/>
                          </a:solidFill>
                          <a:effectLst/>
                        </a:rPr>
                        <a:t>10</a:t>
                      </a:r>
                      <a:r>
                        <a:rPr lang="en-US" sz="1100" u="none" strike="noStrike" dirty="0" smtClean="0">
                          <a:solidFill>
                            <a:schemeClr val="bg1"/>
                          </a:solidFill>
                          <a:effectLst/>
                        </a:rPr>
                        <a:t>,</a:t>
                      </a:r>
                      <a:r>
                        <a:rPr lang="el-GR" sz="1100" u="none" strike="noStrike" dirty="0" smtClean="0">
                          <a:solidFill>
                            <a:schemeClr val="bg1"/>
                          </a:solidFill>
                          <a:effectLst/>
                        </a:rPr>
                        <a:t>508</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dirty="0">
                          <a:effectLst/>
                        </a:rPr>
                        <a:t>-79,03%</a:t>
                      </a:r>
                      <a:endParaRPr lang="el-G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100" b="0" i="0" u="none" strike="noStrike" dirty="0" smtClean="0">
                          <a:solidFill>
                            <a:srgbClr val="000000"/>
                          </a:solidFill>
                          <a:effectLst/>
                          <a:latin typeface="Calibri" panose="020F0502020204030204" pitchFamily="34" charset="0"/>
                        </a:rPr>
                        <a:t>-</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9375525"/>
                  </a:ext>
                </a:extLst>
              </a:tr>
              <a:tr h="190500">
                <a:tc>
                  <a:txBody>
                    <a:bodyPr/>
                    <a:lstStyle/>
                    <a:p>
                      <a:pPr algn="l" fontAlgn="b"/>
                      <a:r>
                        <a:rPr lang="en-US" sz="1100" u="none" strike="noStrike">
                          <a:effectLst/>
                        </a:rPr>
                        <a:t>Portal visit:Referral</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smtClean="0">
                          <a:solidFill>
                            <a:schemeClr val="bg1"/>
                          </a:solidFill>
                          <a:effectLst/>
                        </a:rPr>
                        <a:t>30</a:t>
                      </a:r>
                      <a:r>
                        <a:rPr lang="en-US" sz="1100" u="none" strike="noStrike" dirty="0" smtClean="0">
                          <a:solidFill>
                            <a:schemeClr val="bg1"/>
                          </a:solidFill>
                          <a:effectLst/>
                        </a:rPr>
                        <a:t>,</a:t>
                      </a:r>
                      <a:r>
                        <a:rPr lang="el-GR" sz="1100" u="none" strike="noStrike" dirty="0" smtClean="0">
                          <a:solidFill>
                            <a:schemeClr val="bg1"/>
                          </a:solidFill>
                          <a:effectLst/>
                        </a:rPr>
                        <a:t>048</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smtClean="0">
                          <a:solidFill>
                            <a:schemeClr val="bg1"/>
                          </a:solidFill>
                          <a:effectLst/>
                        </a:rPr>
                        <a:t>63</a:t>
                      </a:r>
                      <a:r>
                        <a:rPr lang="en-US" sz="1100" u="none" strike="noStrike" dirty="0" smtClean="0">
                          <a:solidFill>
                            <a:schemeClr val="bg1"/>
                          </a:solidFill>
                          <a:effectLst/>
                        </a:rPr>
                        <a:t>,</a:t>
                      </a:r>
                      <a:r>
                        <a:rPr lang="el-GR" sz="1100" u="none" strike="noStrike" dirty="0" smtClean="0">
                          <a:solidFill>
                            <a:schemeClr val="bg1"/>
                          </a:solidFill>
                          <a:effectLst/>
                        </a:rPr>
                        <a:t>711</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dirty="0">
                          <a:effectLst/>
                        </a:rPr>
                        <a:t>112,03%</a:t>
                      </a:r>
                      <a:endParaRPr lang="el-GR"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2,12</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2839906"/>
                  </a:ext>
                </a:extLst>
              </a:tr>
              <a:tr h="190500">
                <a:tc>
                  <a:txBody>
                    <a:bodyPr/>
                    <a:lstStyle/>
                    <a:p>
                      <a:pPr algn="l" fontAlgn="b"/>
                      <a:r>
                        <a:rPr lang="en-US" sz="1100" u="none" strike="noStrike">
                          <a:effectLst/>
                        </a:rPr>
                        <a:t>Portal visit: Direct</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smtClean="0">
                          <a:solidFill>
                            <a:schemeClr val="bg1"/>
                          </a:solidFill>
                          <a:effectLst/>
                        </a:rPr>
                        <a:t>34</a:t>
                      </a:r>
                      <a:r>
                        <a:rPr lang="en-US" sz="1100" u="none" strike="noStrike" dirty="0" smtClean="0">
                          <a:solidFill>
                            <a:schemeClr val="bg1"/>
                          </a:solidFill>
                          <a:effectLst/>
                        </a:rPr>
                        <a:t>,</a:t>
                      </a:r>
                      <a:r>
                        <a:rPr lang="el-GR" sz="1100" u="none" strike="noStrike" dirty="0" smtClean="0">
                          <a:solidFill>
                            <a:schemeClr val="bg1"/>
                          </a:solidFill>
                          <a:effectLst/>
                        </a:rPr>
                        <a:t>758</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smtClean="0">
                          <a:solidFill>
                            <a:schemeClr val="bg1"/>
                          </a:solidFill>
                          <a:effectLst/>
                        </a:rPr>
                        <a:t>37</a:t>
                      </a:r>
                      <a:r>
                        <a:rPr lang="en-US" sz="1100" u="none" strike="noStrike" dirty="0" smtClean="0">
                          <a:solidFill>
                            <a:schemeClr val="bg1"/>
                          </a:solidFill>
                          <a:effectLst/>
                        </a:rPr>
                        <a:t>,</a:t>
                      </a:r>
                      <a:r>
                        <a:rPr lang="el-GR" sz="1100" u="none" strike="noStrike" dirty="0" smtClean="0">
                          <a:solidFill>
                            <a:schemeClr val="bg1"/>
                          </a:solidFill>
                          <a:effectLst/>
                        </a:rPr>
                        <a:t>470</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7,80%</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a:effectLst/>
                        </a:rPr>
                        <a:t>1,08</a:t>
                      </a:r>
                      <a:endParaRPr lang="el-G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7978124"/>
                  </a:ext>
                </a:extLst>
              </a:tr>
              <a:tr h="190500">
                <a:tc>
                  <a:txBody>
                    <a:bodyPr/>
                    <a:lstStyle/>
                    <a:p>
                      <a:pPr algn="l" fontAlgn="b"/>
                      <a:r>
                        <a:rPr lang="en-US" sz="1100" u="none" strike="noStrike">
                          <a:effectLst/>
                        </a:rPr>
                        <a:t>Portal visit: Organic Search</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l-GR" sz="1100" u="none" strike="noStrike" dirty="0" smtClean="0">
                          <a:solidFill>
                            <a:schemeClr val="bg1"/>
                          </a:solidFill>
                          <a:effectLst/>
                        </a:rPr>
                        <a:t>11</a:t>
                      </a:r>
                      <a:r>
                        <a:rPr lang="en-US" sz="1100" u="none" strike="noStrike" dirty="0" smtClean="0">
                          <a:solidFill>
                            <a:schemeClr val="bg1"/>
                          </a:solidFill>
                          <a:effectLst/>
                        </a:rPr>
                        <a:t>,</a:t>
                      </a:r>
                      <a:r>
                        <a:rPr lang="el-GR" sz="1100" u="none" strike="noStrike" dirty="0" smtClean="0">
                          <a:solidFill>
                            <a:schemeClr val="bg1"/>
                          </a:solidFill>
                          <a:effectLst/>
                        </a:rPr>
                        <a:t>603</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1">
                        <a:lumMod val="75000"/>
                      </a:schemeClr>
                    </a:solidFill>
                  </a:tcPr>
                </a:tc>
                <a:tc>
                  <a:txBody>
                    <a:bodyPr/>
                    <a:lstStyle/>
                    <a:p>
                      <a:pPr algn="r" fontAlgn="b"/>
                      <a:r>
                        <a:rPr lang="el-GR" sz="1100" u="none" strike="noStrike" dirty="0" smtClean="0">
                          <a:solidFill>
                            <a:schemeClr val="bg1"/>
                          </a:solidFill>
                          <a:effectLst/>
                        </a:rPr>
                        <a:t>17</a:t>
                      </a:r>
                      <a:r>
                        <a:rPr lang="en-US" sz="1100" u="none" strike="noStrike" dirty="0" smtClean="0">
                          <a:solidFill>
                            <a:schemeClr val="bg1"/>
                          </a:solidFill>
                          <a:effectLst/>
                        </a:rPr>
                        <a:t>,</a:t>
                      </a:r>
                      <a:r>
                        <a:rPr lang="el-GR" sz="1100" u="none" strike="noStrike" dirty="0" smtClean="0">
                          <a:solidFill>
                            <a:schemeClr val="bg1"/>
                          </a:solidFill>
                          <a:effectLst/>
                        </a:rPr>
                        <a:t>355</a:t>
                      </a:r>
                      <a:endParaRPr lang="el-GR" sz="1100" b="0" i="0" u="none" strike="noStrike" dirty="0">
                        <a:solidFill>
                          <a:schemeClr val="bg1"/>
                        </a:solidFill>
                        <a:effectLst/>
                        <a:latin typeface="Calibri" panose="020F0502020204030204" pitchFamily="34" charset="0"/>
                      </a:endParaRPr>
                    </a:p>
                  </a:txBody>
                  <a:tcPr marL="9525" marR="9525" marT="9525" marB="0" anchor="b">
                    <a:solidFill>
                      <a:schemeClr val="accent2">
                        <a:lumMod val="75000"/>
                      </a:schemeClr>
                    </a:solidFill>
                  </a:tcPr>
                </a:tc>
                <a:tc>
                  <a:txBody>
                    <a:bodyPr/>
                    <a:lstStyle/>
                    <a:p>
                      <a:pPr algn="r" fontAlgn="ctr"/>
                      <a:r>
                        <a:rPr lang="el-GR" sz="1100" u="none" strike="noStrike">
                          <a:effectLst/>
                        </a:rPr>
                        <a:t>49,57%</a:t>
                      </a:r>
                      <a:endParaRPr lang="el-GR" sz="11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el-GR" sz="1100" u="none" strike="noStrike" dirty="0">
                          <a:effectLst/>
                        </a:rPr>
                        <a:t>1,50</a:t>
                      </a:r>
                      <a:endParaRPr lang="el-G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8160082"/>
                  </a:ext>
                </a:extLst>
              </a:tr>
            </a:tbl>
          </a:graphicData>
        </a:graphic>
      </p:graphicFrame>
      <p:graphicFrame>
        <p:nvGraphicFramePr>
          <p:cNvPr id="16" name="Chart 15"/>
          <p:cNvGraphicFramePr>
            <a:graphicFrameLocks/>
          </p:cNvGraphicFramePr>
          <p:nvPr>
            <p:extLst>
              <p:ext uri="{D42A27DB-BD31-4B8C-83A1-F6EECF244321}">
                <p14:modId xmlns:p14="http://schemas.microsoft.com/office/powerpoint/2010/main" val="2641957009"/>
              </p:ext>
            </p:extLst>
          </p:nvPr>
        </p:nvGraphicFramePr>
        <p:xfrm>
          <a:off x="-17825" y="4968289"/>
          <a:ext cx="2962789" cy="189521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114233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20" y="6805"/>
            <a:ext cx="8229600" cy="1143000"/>
          </a:xfrm>
        </p:spPr>
        <p:txBody>
          <a:bodyPr/>
          <a:lstStyle/>
          <a:p>
            <a:pPr algn="l"/>
            <a:r>
              <a:rPr lang="en-US" dirty="0" smtClean="0"/>
              <a:t>GRNET Symposium 2018</a:t>
            </a:r>
            <a:endParaRPr lang="el-GR" dirty="0"/>
          </a:p>
        </p:txBody>
      </p:sp>
      <p:sp>
        <p:nvSpPr>
          <p:cNvPr id="3" name="Content Placeholder 2"/>
          <p:cNvSpPr>
            <a:spLocks noGrp="1"/>
          </p:cNvSpPr>
          <p:nvPr>
            <p:ph idx="1"/>
          </p:nvPr>
        </p:nvSpPr>
        <p:spPr>
          <a:xfrm>
            <a:off x="107504" y="1052737"/>
            <a:ext cx="5616624" cy="3960440"/>
          </a:xfrm>
        </p:spPr>
        <p:txBody>
          <a:bodyPr>
            <a:noAutofit/>
          </a:bodyPr>
          <a:lstStyle/>
          <a:p>
            <a:pPr marL="0" indent="0">
              <a:buNone/>
            </a:pPr>
            <a:r>
              <a:rPr lang="en-US" sz="2000" dirty="0" smtClean="0"/>
              <a:t>Pre event </a:t>
            </a:r>
          </a:p>
          <a:p>
            <a:r>
              <a:rPr lang="en-US" sz="2000" dirty="0" smtClean="0"/>
              <a:t>Plan and Coordinate</a:t>
            </a:r>
          </a:p>
          <a:p>
            <a:r>
              <a:rPr lang="en-US" sz="2000" dirty="0" smtClean="0"/>
              <a:t>Committees</a:t>
            </a:r>
            <a:endParaRPr lang="en-US" sz="2000" dirty="0"/>
          </a:p>
          <a:p>
            <a:r>
              <a:rPr lang="en-US" sz="2000" dirty="0" smtClean="0"/>
              <a:t>Branding: </a:t>
            </a:r>
            <a:r>
              <a:rPr lang="en-US" sz="2000" b="1" dirty="0"/>
              <a:t>“GRNET Digital Technology Symposium: </a:t>
            </a:r>
            <a:r>
              <a:rPr lang="en-US" sz="2000" b="1" dirty="0" err="1"/>
              <a:t>Νew</a:t>
            </a:r>
            <a:r>
              <a:rPr lang="en-US" sz="2000" b="1" dirty="0"/>
              <a:t> dimensions for Research and Education</a:t>
            </a:r>
            <a:r>
              <a:rPr lang="en-US" sz="2000" b="1" dirty="0" smtClean="0"/>
              <a:t>”</a:t>
            </a:r>
            <a:endParaRPr lang="el-GR" sz="2000" b="1" dirty="0"/>
          </a:p>
          <a:p>
            <a:r>
              <a:rPr lang="en-US" sz="2000" dirty="0" smtClean="0"/>
              <a:t>Timeline of </a:t>
            </a:r>
            <a:r>
              <a:rPr lang="en-US" sz="2000" dirty="0" err="1" smtClean="0"/>
              <a:t>marcomms</a:t>
            </a:r>
            <a:r>
              <a:rPr lang="en-US" sz="2000" dirty="0" smtClean="0"/>
              <a:t> actions </a:t>
            </a:r>
          </a:p>
          <a:p>
            <a:r>
              <a:rPr lang="en-US" sz="2000" dirty="0" smtClean="0"/>
              <a:t>Campaign: online, #</a:t>
            </a:r>
            <a:r>
              <a:rPr lang="en-US" sz="2000" dirty="0" err="1" smtClean="0"/>
              <a:t>GRNETsymposium</a:t>
            </a:r>
            <a:endParaRPr lang="en-US" sz="2000" dirty="0" smtClean="0"/>
          </a:p>
          <a:p>
            <a:pPr lvl="1"/>
            <a:r>
              <a:rPr lang="en-US" sz="1800" dirty="0"/>
              <a:t>17k email, online campaigns, 700 registered, 380 attended, and another 1580 watched live, via livestreaming service, corporate gifts, </a:t>
            </a:r>
            <a:r>
              <a:rPr lang="en-US" sz="1800" dirty="0" err="1"/>
              <a:t>eduroam</a:t>
            </a:r>
            <a:r>
              <a:rPr lang="en-US" sz="1800" dirty="0"/>
              <a:t> stickers</a:t>
            </a:r>
            <a:r>
              <a:rPr lang="en-US" sz="1800" dirty="0" smtClean="0"/>
              <a:t>), live social media feed #</a:t>
            </a:r>
            <a:r>
              <a:rPr lang="en-US" sz="1800" dirty="0" err="1" smtClean="0"/>
              <a:t>happeningnow</a:t>
            </a:r>
            <a:endParaRPr lang="en-US" sz="1800" dirty="0"/>
          </a:p>
          <a:p>
            <a:r>
              <a:rPr lang="en-US" sz="2000" dirty="0" smtClean="0"/>
              <a:t>Lobbying</a:t>
            </a:r>
          </a:p>
          <a:p>
            <a:r>
              <a:rPr lang="en-US" sz="2000" dirty="0" smtClean="0"/>
              <a:t>2 days, 60 presentations, 53 presenters</a:t>
            </a:r>
          </a:p>
          <a:p>
            <a:r>
              <a:rPr lang="en-US" sz="2000" dirty="0" smtClean="0"/>
              <a:t>Feedback forms with evaluation </a:t>
            </a:r>
          </a:p>
          <a:p>
            <a:pPr marL="0" indent="0">
              <a:buNone/>
            </a:pPr>
            <a:r>
              <a:rPr lang="en-US" sz="2000" dirty="0" smtClean="0"/>
              <a:t>Post event marketing</a:t>
            </a:r>
          </a:p>
          <a:p>
            <a:endParaRPr lang="en-US" sz="2000" dirty="0" smtClean="0"/>
          </a:p>
          <a:p>
            <a:endParaRPr lang="el-GR" sz="2000"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26</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5715420" y="1460934"/>
            <a:ext cx="3428580" cy="2613299"/>
          </a:xfrm>
          <a:prstGeom prst="rect">
            <a:avLst/>
          </a:prstGeom>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5715420" y="4025216"/>
            <a:ext cx="3437288" cy="244209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7472" y="31279"/>
            <a:ext cx="1686197" cy="1686197"/>
          </a:xfrm>
          <a:prstGeom prst="rect">
            <a:avLst/>
          </a:prstGeom>
        </p:spPr>
      </p:pic>
    </p:spTree>
    <p:extLst>
      <p:ext uri="{BB962C8B-B14F-4D97-AF65-F5344CB8AC3E}">
        <p14:creationId xmlns:p14="http://schemas.microsoft.com/office/powerpoint/2010/main" val="319958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9" dur="500"/>
                                        <p:tgtEl>
                                          <p:spTgt spid="3">
                                            <p:txEl>
                                              <p:pRg st="4" end="4"/>
                                            </p:txEl>
                                          </p:spTgt>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2" dur="500"/>
                                        <p:tgtEl>
                                          <p:spTgt spid="3">
                                            <p:txEl>
                                              <p:pRg st="5" end="5"/>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5" dur="500"/>
                                        <p:tgtEl>
                                          <p:spTgt spid="3">
                                            <p:txEl>
                                              <p:pRg st="6" end="6"/>
                                            </p:txEl>
                                          </p:spTgt>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8" dur="500"/>
                                        <p:tgtEl>
                                          <p:spTgt spid="3">
                                            <p:txEl>
                                              <p:pRg st="7" end="7"/>
                                            </p:txEl>
                                          </p:spTgt>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1" dur="500"/>
                                        <p:tgtEl>
                                          <p:spTgt spid="3">
                                            <p:txEl>
                                              <p:pRg st="8" end="8"/>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randombar(horizontal)">
                                      <p:cBhvr>
                                        <p:cTn id="34" dur="500"/>
                                        <p:tgtEl>
                                          <p:spTgt spid="3">
                                            <p:txEl>
                                              <p:pRg st="9" end="9"/>
                                            </p:tx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37" dur="500"/>
                                        <p:tgtEl>
                                          <p:spTgt spid="3">
                                            <p:txEl>
                                              <p:pRg st="10" end="10"/>
                                            </p:txEl>
                                          </p:spTgt>
                                        </p:tgtEl>
                                      </p:cBhvr>
                                    </p:animEffect>
                                  </p:childTnLst>
                                </p:cTn>
                              </p:par>
                            </p:childTnLst>
                          </p:cTn>
                        </p:par>
                        <p:par>
                          <p:cTn id="38" fill="hold">
                            <p:stCondLst>
                              <p:cond delay="500"/>
                            </p:stCondLst>
                            <p:childTnLst>
                              <p:par>
                                <p:cTn id="39" presetID="31"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style.rotation</p:attrName>
                                        </p:attrNameLst>
                                      </p:cBhvr>
                                      <p:tavLst>
                                        <p:tav tm="0">
                                          <p:val>
                                            <p:fltVal val="90"/>
                                          </p:val>
                                        </p:tav>
                                        <p:tav tm="100000">
                                          <p:val>
                                            <p:fltVal val="0"/>
                                          </p:val>
                                        </p:tav>
                                      </p:tavLst>
                                    </p:anim>
                                    <p:animEffect transition="in" filter="fade">
                                      <p:cBhvr>
                                        <p:cTn id="44" dur="1000"/>
                                        <p:tgtEl>
                                          <p:spTgt spid="8"/>
                                        </p:tgtEl>
                                      </p:cBhvr>
                                    </p:animEffect>
                                  </p:childTnLst>
                                </p:cTn>
                              </p:par>
                            </p:childTnLst>
                          </p:cTn>
                        </p:par>
                        <p:par>
                          <p:cTn id="45" fill="hold">
                            <p:stCondLst>
                              <p:cond delay="1500"/>
                            </p:stCondLst>
                            <p:childTnLst>
                              <p:par>
                                <p:cTn id="46" presetID="6" presetClass="entr" presetSubtype="16"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circle(in)">
                                      <p:cBhvr>
                                        <p:cTn id="4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93" y="10808"/>
            <a:ext cx="8229600" cy="1143000"/>
          </a:xfrm>
        </p:spPr>
        <p:txBody>
          <a:bodyPr>
            <a:normAutofit/>
          </a:bodyPr>
          <a:lstStyle/>
          <a:p>
            <a:pPr algn="l"/>
            <a:r>
              <a:rPr lang="en-US" sz="3600" dirty="0" smtClean="0"/>
              <a:t>Direct email campaign: Symposium </a:t>
            </a:r>
            <a:endParaRPr lang="el-GR" sz="3600" dirty="0"/>
          </a:p>
        </p:txBody>
      </p:sp>
      <p:sp>
        <p:nvSpPr>
          <p:cNvPr id="3" name="Content Placeholder 2"/>
          <p:cNvSpPr>
            <a:spLocks noGrp="1"/>
          </p:cNvSpPr>
          <p:nvPr>
            <p:ph idx="1"/>
          </p:nvPr>
        </p:nvSpPr>
        <p:spPr/>
        <p:txBody>
          <a:bodyPr/>
          <a:lstStyle/>
          <a:p>
            <a:endParaRPr lang="el-GR"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27</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pic>
        <p:nvPicPr>
          <p:cNvPr id="7" name="Picture 6"/>
          <p:cNvPicPr>
            <a:picLocks noChangeAspect="1"/>
          </p:cNvPicPr>
          <p:nvPr/>
        </p:nvPicPr>
        <p:blipFill rotWithShape="1">
          <a:blip r:embed="rId2"/>
          <a:srcRect l="14545" t="24500" b="22025"/>
          <a:stretch/>
        </p:blipFill>
        <p:spPr>
          <a:xfrm>
            <a:off x="0" y="908720"/>
            <a:ext cx="9205627" cy="3240359"/>
          </a:xfrm>
          <a:prstGeom prst="rect">
            <a:avLst/>
          </a:prstGeom>
        </p:spPr>
      </p:pic>
      <p:pic>
        <p:nvPicPr>
          <p:cNvPr id="8" name="Picture 7"/>
          <p:cNvPicPr>
            <a:picLocks noChangeAspect="1"/>
          </p:cNvPicPr>
          <p:nvPr/>
        </p:nvPicPr>
        <p:blipFill rotWithShape="1">
          <a:blip r:embed="rId3"/>
          <a:srcRect l="37405" t="20187" r="38182" b="47275"/>
          <a:stretch/>
        </p:blipFill>
        <p:spPr>
          <a:xfrm>
            <a:off x="3113450" y="4041866"/>
            <a:ext cx="3756247" cy="2816134"/>
          </a:xfrm>
          <a:prstGeom prst="rect">
            <a:avLst/>
          </a:prstGeom>
        </p:spPr>
      </p:pic>
    </p:spTree>
    <p:extLst>
      <p:ext uri="{BB962C8B-B14F-4D97-AF65-F5344CB8AC3E}">
        <p14:creationId xmlns:p14="http://schemas.microsoft.com/office/powerpoint/2010/main" val="1195571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a:graphicFrameLocks/>
          </p:cNvGraphicFramePr>
          <p:nvPr>
            <p:extLst>
              <p:ext uri="{D42A27DB-BD31-4B8C-83A1-F6EECF244321}">
                <p14:modId xmlns:p14="http://schemas.microsoft.com/office/powerpoint/2010/main" val="3238012924"/>
              </p:ext>
            </p:extLst>
          </p:nvPr>
        </p:nvGraphicFramePr>
        <p:xfrm>
          <a:off x="0" y="908720"/>
          <a:ext cx="9180512" cy="554461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540568" y="0"/>
            <a:ext cx="8229600" cy="1143000"/>
          </a:xfrm>
        </p:spPr>
        <p:txBody>
          <a:bodyPr>
            <a:normAutofit/>
          </a:bodyPr>
          <a:lstStyle/>
          <a:p>
            <a:r>
              <a:rPr lang="en-US" sz="3600" dirty="0" smtClean="0"/>
              <a:t>GRNET 2018 Symposium </a:t>
            </a:r>
            <a:r>
              <a:rPr lang="en-US" sz="3600" dirty="0"/>
              <a:t>Portal </a:t>
            </a:r>
            <a:r>
              <a:rPr lang="en-US" sz="3600" dirty="0" smtClean="0"/>
              <a:t>Stats</a:t>
            </a:r>
            <a:endParaRPr lang="el-GR"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49309253"/>
              </p:ext>
            </p:extLst>
          </p:nvPr>
        </p:nvGraphicFramePr>
        <p:xfrm>
          <a:off x="7164288" y="2227711"/>
          <a:ext cx="1857400" cy="3094113"/>
        </p:xfrm>
        <a:graphic>
          <a:graphicData uri="http://schemas.openxmlformats.org/drawingml/2006/table">
            <a:tbl>
              <a:tblPr firstRow="1" firstCol="1">
                <a:tableStyleId>{10A1B5D5-9B99-4C35-A422-299274C87663}</a:tableStyleId>
              </a:tblPr>
              <a:tblGrid>
                <a:gridCol w="1348420">
                  <a:extLst>
                    <a:ext uri="{9D8B030D-6E8A-4147-A177-3AD203B41FA5}">
                      <a16:colId xmlns:a16="http://schemas.microsoft.com/office/drawing/2014/main" val="1750021109"/>
                    </a:ext>
                  </a:extLst>
                </a:gridCol>
                <a:gridCol w="508980">
                  <a:extLst>
                    <a:ext uri="{9D8B030D-6E8A-4147-A177-3AD203B41FA5}">
                      <a16:colId xmlns:a16="http://schemas.microsoft.com/office/drawing/2014/main" val="3672372751"/>
                    </a:ext>
                  </a:extLst>
                </a:gridCol>
              </a:tblGrid>
              <a:tr h="409201">
                <a:tc>
                  <a:txBody>
                    <a:bodyPr/>
                    <a:lstStyle/>
                    <a:p>
                      <a:pPr algn="l" fontAlgn="b"/>
                      <a:r>
                        <a:rPr lang="en-US" sz="1200" u="none" strike="noStrike" kern="1200" dirty="0" smtClean="0">
                          <a:ln>
                            <a:noFill/>
                          </a:ln>
                          <a:effectLst/>
                        </a:rPr>
                        <a:t>Medium</a:t>
                      </a:r>
                      <a:r>
                        <a:rPr lang="el-GR" sz="1200" u="none" strike="noStrike" kern="1200" dirty="0" smtClean="0">
                          <a:ln>
                            <a:noFill/>
                          </a:ln>
                          <a:effectLst/>
                        </a:rPr>
                        <a:t> </a:t>
                      </a:r>
                    </a:p>
                    <a:p>
                      <a:pPr algn="l" fontAlgn="b"/>
                      <a:r>
                        <a:rPr lang="el-GR" sz="1200" u="none" strike="noStrike" kern="1200" dirty="0" smtClean="0">
                          <a:ln>
                            <a:noFill/>
                          </a:ln>
                          <a:effectLst/>
                        </a:rPr>
                        <a:t>(15/10-30/12</a:t>
                      </a:r>
                      <a:r>
                        <a:rPr lang="en-US" sz="1200" u="none" strike="noStrike" kern="1200" dirty="0" smtClean="0">
                          <a:ln>
                            <a:noFill/>
                          </a:ln>
                          <a:effectLst/>
                        </a:rPr>
                        <a:t>/2018</a:t>
                      </a:r>
                      <a:r>
                        <a:rPr lang="el-GR" sz="1200" u="none" strike="noStrike" kern="1200" dirty="0" smtClean="0">
                          <a:ln>
                            <a:noFill/>
                          </a:ln>
                          <a:effectLst/>
                        </a:rPr>
                        <a:t>)</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n-US" sz="1200" u="none" strike="noStrike" kern="1200" dirty="0">
                          <a:ln>
                            <a:noFill/>
                          </a:ln>
                          <a:effectLst/>
                        </a:rPr>
                        <a:t>Visitors</a:t>
                      </a:r>
                      <a:endParaRPr lang="en-US"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69572498"/>
                  </a:ext>
                </a:extLst>
              </a:tr>
              <a:tr h="187457">
                <a:tc>
                  <a:txBody>
                    <a:bodyPr/>
                    <a:lstStyle/>
                    <a:p>
                      <a:pPr algn="l" fontAlgn="b"/>
                      <a:r>
                        <a:rPr lang="en-US" sz="1200" u="none" strike="noStrike" kern="1200" dirty="0">
                          <a:ln>
                            <a:noFill/>
                          </a:ln>
                          <a:effectLst/>
                        </a:rPr>
                        <a:t>(</a:t>
                      </a:r>
                      <a:r>
                        <a:rPr lang="en-US" sz="1200" u="none" strike="noStrike" kern="1200" dirty="0" smtClean="0">
                          <a:ln>
                            <a:noFill/>
                          </a:ln>
                          <a:effectLst/>
                        </a:rPr>
                        <a:t>direct email) </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1342</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669028517"/>
                  </a:ext>
                </a:extLst>
              </a:tr>
              <a:tr h="200025">
                <a:tc>
                  <a:txBody>
                    <a:bodyPr/>
                    <a:lstStyle/>
                    <a:p>
                      <a:pPr algn="l" fontAlgn="b"/>
                      <a:r>
                        <a:rPr lang="en-US" sz="1200" u="none" strike="noStrike" kern="1200" dirty="0">
                          <a:ln>
                            <a:noFill/>
                          </a:ln>
                          <a:effectLst/>
                        </a:rPr>
                        <a:t>google / organic</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276</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986415670"/>
                  </a:ext>
                </a:extLst>
              </a:tr>
              <a:tr h="200025">
                <a:tc>
                  <a:txBody>
                    <a:bodyPr/>
                    <a:lstStyle/>
                    <a:p>
                      <a:pPr algn="l" fontAlgn="b"/>
                      <a:r>
                        <a:rPr lang="en-US" sz="1200" u="none" strike="noStrike" kern="1200" dirty="0" err="1">
                          <a:ln>
                            <a:noFill/>
                          </a:ln>
                          <a:effectLst/>
                        </a:rPr>
                        <a:t>grnetsite</a:t>
                      </a:r>
                      <a:r>
                        <a:rPr lang="en-US" sz="1200" u="none" strike="noStrike" kern="1200" dirty="0">
                          <a:ln>
                            <a:noFill/>
                          </a:ln>
                          <a:effectLst/>
                        </a:rPr>
                        <a:t> / email</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195</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000461857"/>
                  </a:ext>
                </a:extLst>
              </a:tr>
              <a:tr h="200025">
                <a:tc>
                  <a:txBody>
                    <a:bodyPr/>
                    <a:lstStyle/>
                    <a:p>
                      <a:pPr algn="l" fontAlgn="b"/>
                      <a:r>
                        <a:rPr lang="en-US" sz="1200" u="none" strike="noStrike" kern="1200" dirty="0">
                          <a:ln>
                            <a:noFill/>
                          </a:ln>
                          <a:effectLst/>
                        </a:rPr>
                        <a:t>ekt.gr / referral</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116</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084110539"/>
                  </a:ext>
                </a:extLst>
              </a:tr>
              <a:tr h="200025">
                <a:tc>
                  <a:txBody>
                    <a:bodyPr/>
                    <a:lstStyle/>
                    <a:p>
                      <a:pPr algn="l" fontAlgn="b"/>
                      <a:r>
                        <a:rPr lang="en-US" sz="1200" u="none" strike="noStrike" kern="1200" dirty="0">
                          <a:ln>
                            <a:noFill/>
                          </a:ln>
                          <a:effectLst/>
                        </a:rPr>
                        <a:t>eduguide.gr / referral</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44</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839475210"/>
                  </a:ext>
                </a:extLst>
              </a:tr>
              <a:tr h="200025">
                <a:tc>
                  <a:txBody>
                    <a:bodyPr/>
                    <a:lstStyle/>
                    <a:p>
                      <a:pPr algn="l" fontAlgn="b"/>
                      <a:r>
                        <a:rPr lang="en-US" sz="1200" u="none" strike="noStrike" kern="1200" dirty="0">
                          <a:ln>
                            <a:noFill/>
                          </a:ln>
                          <a:effectLst/>
                        </a:rPr>
                        <a:t>events / </a:t>
                      </a:r>
                      <a:r>
                        <a:rPr lang="en-US" sz="1200" u="none" strike="noStrike" kern="1200" dirty="0" err="1">
                          <a:ln>
                            <a:noFill/>
                          </a:ln>
                          <a:effectLst/>
                        </a:rPr>
                        <a:t>linkedin</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39</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932179058"/>
                  </a:ext>
                </a:extLst>
              </a:tr>
              <a:tr h="200025">
                <a:tc>
                  <a:txBody>
                    <a:bodyPr/>
                    <a:lstStyle/>
                    <a:p>
                      <a:pPr algn="l" fontAlgn="b"/>
                      <a:r>
                        <a:rPr lang="en-US" sz="1200" u="none" strike="noStrike" kern="1200" dirty="0">
                          <a:ln>
                            <a:noFill/>
                          </a:ln>
                          <a:effectLst/>
                        </a:rPr>
                        <a:t>mail.google.com / referral</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32</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745580346"/>
                  </a:ext>
                </a:extLst>
              </a:tr>
              <a:tr h="200025">
                <a:tc>
                  <a:txBody>
                    <a:bodyPr/>
                    <a:lstStyle/>
                    <a:p>
                      <a:pPr algn="l" fontAlgn="b"/>
                      <a:r>
                        <a:rPr lang="en-US" sz="1200" u="none" strike="noStrike" kern="1200">
                          <a:ln>
                            <a:noFill/>
                          </a:ln>
                          <a:effectLst/>
                        </a:rPr>
                        <a:t>events / fb</a:t>
                      </a:r>
                      <a:endParaRPr lang="en-US" sz="1200" u="none" strike="noStrike" kern="120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28</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139088174"/>
                  </a:ext>
                </a:extLst>
              </a:tr>
              <a:tr h="200025">
                <a:tc>
                  <a:txBody>
                    <a:bodyPr/>
                    <a:lstStyle/>
                    <a:p>
                      <a:pPr algn="l" fontAlgn="b"/>
                      <a:r>
                        <a:rPr lang="en-US" sz="1200" u="none" strike="noStrike" kern="1200" dirty="0">
                          <a:ln>
                            <a:noFill/>
                          </a:ln>
                          <a:effectLst/>
                        </a:rPr>
                        <a:t>m.facebook.com / referral</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23</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1713647450"/>
                  </a:ext>
                </a:extLst>
              </a:tr>
              <a:tr h="200025">
                <a:tc>
                  <a:txBody>
                    <a:bodyPr/>
                    <a:lstStyle/>
                    <a:p>
                      <a:pPr algn="l" fontAlgn="b"/>
                      <a:r>
                        <a:rPr lang="en-US" sz="1200" u="none" strike="noStrike" kern="1200" dirty="0">
                          <a:ln>
                            <a:noFill/>
                          </a:ln>
                          <a:effectLst/>
                        </a:rPr>
                        <a:t>events / twitter</a:t>
                      </a:r>
                      <a:endParaRPr lang="en-US"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17</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4093584739"/>
                  </a:ext>
                </a:extLst>
              </a:tr>
              <a:tr h="200025">
                <a:tc>
                  <a:txBody>
                    <a:bodyPr/>
                    <a:lstStyle/>
                    <a:p>
                      <a:pPr algn="l" fontAlgn="b"/>
                      <a:r>
                        <a:rPr lang="en-US" sz="1200" u="none" strike="noStrike" kern="1200" dirty="0" smtClean="0">
                          <a:ln>
                            <a:noFill/>
                          </a:ln>
                          <a:effectLst/>
                        </a:rPr>
                        <a:t>Total</a:t>
                      </a:r>
                      <a:endParaRPr lang="el-GR" sz="1200" u="none" strike="noStrike" kern="1200" dirty="0">
                        <a:ln>
                          <a:noFill/>
                        </a:ln>
                        <a:solidFill>
                          <a:schemeClr val="dk1"/>
                        </a:solidFill>
                        <a:effectLst/>
                        <a:latin typeface="+mn-lt"/>
                        <a:ea typeface="+mn-ea"/>
                        <a:cs typeface="+mn-cs"/>
                      </a:endParaRPr>
                    </a:p>
                  </a:txBody>
                  <a:tcPr marL="0" marR="0" marT="0" marB="0" anchor="b"/>
                </a:tc>
                <a:tc>
                  <a:txBody>
                    <a:bodyPr/>
                    <a:lstStyle/>
                    <a:p>
                      <a:pPr algn="l" fontAlgn="b"/>
                      <a:r>
                        <a:rPr lang="el-GR" sz="1200" u="none" strike="noStrike" kern="1200" dirty="0">
                          <a:ln>
                            <a:noFill/>
                          </a:ln>
                          <a:effectLst/>
                        </a:rPr>
                        <a:t>2281</a:t>
                      </a:r>
                      <a:endParaRPr lang="el-GR" sz="1200" u="none" strike="noStrike" kern="1200" dirty="0">
                        <a:ln>
                          <a:noFill/>
                        </a:ln>
                        <a:solidFill>
                          <a:schemeClr val="dk1"/>
                        </a:solidFill>
                        <a:effectLst/>
                        <a:latin typeface="+mn-lt"/>
                        <a:ea typeface="+mn-ea"/>
                        <a:cs typeface="+mn-cs"/>
                      </a:endParaRPr>
                    </a:p>
                  </a:txBody>
                  <a:tcPr marL="0" marR="0" marT="0" marB="0" anchor="b"/>
                </a:tc>
                <a:extLst>
                  <a:ext uri="{0D108BD9-81ED-4DB2-BD59-A6C34878D82A}">
                    <a16:rowId xmlns:a16="http://schemas.microsoft.com/office/drawing/2014/main" val="2384528938"/>
                  </a:ext>
                </a:extLst>
              </a:tr>
            </a:tbl>
          </a:graphicData>
        </a:graphic>
      </p:graphicFrame>
      <p:sp>
        <p:nvSpPr>
          <p:cNvPr id="4" name="Slide Number Placeholder 3"/>
          <p:cNvSpPr>
            <a:spLocks noGrp="1"/>
          </p:cNvSpPr>
          <p:nvPr>
            <p:ph type="sldNum" sz="quarter" idx="4"/>
          </p:nvPr>
        </p:nvSpPr>
        <p:spPr/>
        <p:txBody>
          <a:bodyPr/>
          <a:lstStyle/>
          <a:p>
            <a:fld id="{81C7A8D8-18CB-0546-B1F2-116B30F6CA42}" type="slidenum">
              <a:rPr lang="en-US" smtClean="0"/>
              <a:pPr/>
              <a:t>28</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spTree>
    <p:extLst>
      <p:ext uri="{BB962C8B-B14F-4D97-AF65-F5344CB8AC3E}">
        <p14:creationId xmlns:p14="http://schemas.microsoft.com/office/powerpoint/2010/main" val="42078988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outcomes</a:t>
            </a:r>
            <a:endParaRPr lang="el-GR" dirty="0"/>
          </a:p>
        </p:txBody>
      </p:sp>
      <p:sp>
        <p:nvSpPr>
          <p:cNvPr id="3" name="Text Placeholder 2"/>
          <p:cNvSpPr>
            <a:spLocks noGrp="1"/>
          </p:cNvSpPr>
          <p:nvPr>
            <p:ph type="body" idx="1"/>
          </p:nvPr>
        </p:nvSpPr>
        <p:spPr/>
        <p:txBody>
          <a:bodyPr/>
          <a:lstStyle/>
          <a:p>
            <a:endParaRPr lang="el-GR" dirty="0"/>
          </a:p>
        </p:txBody>
      </p:sp>
      <p:sp>
        <p:nvSpPr>
          <p:cNvPr id="5" name="Footer Placeholder 4"/>
          <p:cNvSpPr>
            <a:spLocks noGrp="1"/>
          </p:cNvSpPr>
          <p:nvPr>
            <p:ph type="ftr" sz="quarter" idx="3"/>
          </p:nvPr>
        </p:nvSpPr>
        <p:spPr>
          <a:xfrm>
            <a:off x="3124200" y="6520259"/>
            <a:ext cx="4040088" cy="365125"/>
          </a:xfrm>
        </p:spPr>
        <p:txBody>
          <a:bodyPr/>
          <a:lstStyle/>
          <a:p>
            <a:r>
              <a:rPr lang="en-US" dirty="0" smtClean="0"/>
              <a:t>GRNET: Marketing Strategy and Communication Plan 2017-2018</a:t>
            </a:r>
            <a:endParaRPr lang="en-US" dirty="0"/>
          </a:p>
        </p:txBody>
      </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7" name="Slide Number Placeholder 6"/>
          <p:cNvSpPr>
            <a:spLocks noGrp="1"/>
          </p:cNvSpPr>
          <p:nvPr>
            <p:ph type="sldNum" sz="quarter" idx="4"/>
          </p:nvPr>
        </p:nvSpPr>
        <p:spPr/>
        <p:txBody>
          <a:bodyPr/>
          <a:lstStyle/>
          <a:p>
            <a:fld id="{81C7A8D8-18CB-0546-B1F2-116B30F6CA42}" type="slidenum">
              <a:rPr lang="en-US" smtClean="0"/>
              <a:pPr/>
              <a:t>29</a:t>
            </a:fld>
            <a:endParaRPr lang="en-US" dirty="0"/>
          </a:p>
        </p:txBody>
      </p:sp>
    </p:spTree>
    <p:extLst>
      <p:ext uri="{BB962C8B-B14F-4D97-AF65-F5344CB8AC3E}">
        <p14:creationId xmlns:p14="http://schemas.microsoft.com/office/powerpoint/2010/main" val="1912904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869" y="-2588"/>
            <a:ext cx="8229600" cy="1143000"/>
          </a:xfrm>
        </p:spPr>
        <p:txBody>
          <a:bodyPr/>
          <a:lstStyle/>
          <a:p>
            <a:pPr algn="l"/>
            <a:r>
              <a:rPr lang="en-US" dirty="0" smtClean="0"/>
              <a:t>Agenda</a:t>
            </a:r>
            <a:endParaRPr lang="el-GR" dirty="0"/>
          </a:p>
        </p:txBody>
      </p:sp>
      <p:sp>
        <p:nvSpPr>
          <p:cNvPr id="3" name="Content Placeholder 2"/>
          <p:cNvSpPr>
            <a:spLocks noGrp="1"/>
          </p:cNvSpPr>
          <p:nvPr>
            <p:ph idx="1"/>
          </p:nvPr>
        </p:nvSpPr>
        <p:spPr>
          <a:xfrm>
            <a:off x="251520" y="1340768"/>
            <a:ext cx="9001000" cy="5179491"/>
          </a:xfrm>
        </p:spPr>
        <p:txBody>
          <a:bodyPr>
            <a:normAutofit/>
          </a:bodyPr>
          <a:lstStyle/>
          <a:p>
            <a:pPr marL="514350" indent="-514350">
              <a:buFont typeface="+mj-lt"/>
              <a:buAutoNum type="arabicPeriod"/>
            </a:pPr>
            <a:r>
              <a:rPr lang="en-US" dirty="0" smtClean="0"/>
              <a:t>Formulating </a:t>
            </a:r>
            <a:r>
              <a:rPr lang="en-US" dirty="0" err="1" smtClean="0"/>
              <a:t>MarComms</a:t>
            </a:r>
            <a:r>
              <a:rPr lang="en-US" dirty="0" smtClean="0"/>
              <a:t> Strategy</a:t>
            </a:r>
          </a:p>
          <a:p>
            <a:pPr marL="514350" indent="-514350">
              <a:buFont typeface="+mj-lt"/>
              <a:buAutoNum type="arabicPeriod"/>
            </a:pPr>
            <a:r>
              <a:rPr lang="en-US" dirty="0" smtClean="0"/>
              <a:t>Execution Plan </a:t>
            </a:r>
          </a:p>
          <a:p>
            <a:pPr marL="514350" indent="-514350">
              <a:buFont typeface="+mj-lt"/>
              <a:buAutoNum type="arabicPeriod"/>
            </a:pPr>
            <a:r>
              <a:rPr lang="en-US" dirty="0" smtClean="0"/>
              <a:t>Execution highlights</a:t>
            </a:r>
          </a:p>
          <a:p>
            <a:pPr marL="514350" indent="-514350">
              <a:buFont typeface="+mj-lt"/>
              <a:buAutoNum type="arabicPeriod"/>
            </a:pPr>
            <a:r>
              <a:rPr lang="en-US" dirty="0" smtClean="0"/>
              <a:t>Learning outcomes – feeding 2019 </a:t>
            </a:r>
            <a:r>
              <a:rPr lang="en-US" dirty="0" err="1" smtClean="0"/>
              <a:t>MarComms</a:t>
            </a:r>
            <a:r>
              <a:rPr lang="en-US" dirty="0" smtClean="0"/>
              <a:t> plan</a:t>
            </a:r>
            <a:endParaRPr lang="el-GR" dirty="0"/>
          </a:p>
        </p:txBody>
      </p:sp>
      <p:sp>
        <p:nvSpPr>
          <p:cNvPr id="11" name="Footer Placeholder 5"/>
          <p:cNvSpPr>
            <a:spLocks noGrp="1"/>
          </p:cNvSpPr>
          <p:nvPr>
            <p:ph type="ftr" sz="quarter" idx="3"/>
          </p:nvPr>
        </p:nvSpPr>
        <p:spPr>
          <a:xfrm>
            <a:off x="3124200" y="6520259"/>
            <a:ext cx="4191000" cy="365125"/>
          </a:xfrm>
        </p:spPr>
        <p:txBody>
          <a:bodyPr/>
          <a:lstStyle/>
          <a:p>
            <a:r>
              <a:rPr lang="en-US" smtClean="0"/>
              <a:t>GRNET: Marketing Strategy and Communication Plan 2017-2018</a:t>
            </a:r>
            <a:endParaRPr lang="en-US" dirty="0"/>
          </a:p>
        </p:txBody>
      </p:sp>
      <p:sp>
        <p:nvSpPr>
          <p:cNvPr id="12" name="Date Placeholder 11"/>
          <p:cNvSpPr>
            <a:spLocks noGrp="1"/>
          </p:cNvSpPr>
          <p:nvPr>
            <p:ph type="dt" sz="half" idx="2"/>
          </p:nvPr>
        </p:nvSpPr>
        <p:spPr/>
        <p:txBody>
          <a:bodyPr/>
          <a:lstStyle/>
          <a:p>
            <a:r>
              <a:rPr lang="el-GR" smtClean="0"/>
              <a:t>Feb 2019-SIG-MARCOMMS ppt</a:t>
            </a:r>
            <a:endParaRPr lang="en-US" dirty="0"/>
          </a:p>
        </p:txBody>
      </p:sp>
      <p:sp>
        <p:nvSpPr>
          <p:cNvPr id="13" name="Slide Number Placeholder 12"/>
          <p:cNvSpPr>
            <a:spLocks noGrp="1"/>
          </p:cNvSpPr>
          <p:nvPr>
            <p:ph type="sldNum" sz="quarter" idx="4"/>
          </p:nvPr>
        </p:nvSpPr>
        <p:spPr/>
        <p:txBody>
          <a:bodyPr/>
          <a:lstStyle/>
          <a:p>
            <a:fld id="{81C7A8D8-18CB-0546-B1F2-116B30F6CA42}" type="slidenum">
              <a:rPr lang="en-US" smtClean="0"/>
              <a:pPr/>
              <a:t>3</a:t>
            </a:fld>
            <a:endParaRPr lang="en-US" dirty="0"/>
          </a:p>
        </p:txBody>
      </p:sp>
    </p:spTree>
    <p:extLst>
      <p:ext uri="{BB962C8B-B14F-4D97-AF65-F5344CB8AC3E}">
        <p14:creationId xmlns:p14="http://schemas.microsoft.com/office/powerpoint/2010/main" val="16173055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2114"/>
            <a:ext cx="8480967" cy="1095011"/>
          </a:xfrm>
        </p:spPr>
        <p:txBody>
          <a:bodyPr>
            <a:normAutofit/>
          </a:bodyPr>
          <a:lstStyle/>
          <a:p>
            <a:pPr algn="l"/>
            <a:r>
              <a:rPr lang="en-US" sz="3200" dirty="0" smtClean="0"/>
              <a:t>Learning outcomes: </a:t>
            </a:r>
            <a:r>
              <a:rPr lang="en-US" sz="2400" dirty="0" smtClean="0"/>
              <a:t>feeding 2019</a:t>
            </a:r>
            <a:endParaRPr lang="el-GR" sz="2400" dirty="0"/>
          </a:p>
        </p:txBody>
      </p:sp>
      <p:sp>
        <p:nvSpPr>
          <p:cNvPr id="3" name="Content Placeholder 2"/>
          <p:cNvSpPr>
            <a:spLocks noGrp="1"/>
          </p:cNvSpPr>
          <p:nvPr>
            <p:ph idx="1"/>
          </p:nvPr>
        </p:nvSpPr>
        <p:spPr>
          <a:xfrm>
            <a:off x="179512" y="1052736"/>
            <a:ext cx="8796294" cy="5544616"/>
          </a:xfrm>
        </p:spPr>
        <p:txBody>
          <a:bodyPr>
            <a:noAutofit/>
          </a:bodyPr>
          <a:lstStyle/>
          <a:p>
            <a:r>
              <a:rPr lang="en-US" sz="2000" dirty="0" smtClean="0"/>
              <a:t>Internal</a:t>
            </a:r>
          </a:p>
          <a:p>
            <a:pPr lvl="1"/>
            <a:r>
              <a:rPr lang="en-US" sz="1600" dirty="0"/>
              <a:t>Key systems/ resources/processes need to be in </a:t>
            </a:r>
            <a:r>
              <a:rPr lang="en-US" sz="1600" dirty="0" smtClean="0"/>
              <a:t>place</a:t>
            </a:r>
            <a:endParaRPr lang="en-US" sz="1600" dirty="0"/>
          </a:p>
          <a:p>
            <a:pPr lvl="1"/>
            <a:r>
              <a:rPr lang="en-US" sz="1600" dirty="0" smtClean="0"/>
              <a:t>Monitor</a:t>
            </a:r>
            <a:r>
              <a:rPr lang="en-US" sz="1600" dirty="0"/>
              <a:t>. Measure. Report progress. Define &amp; Re define </a:t>
            </a:r>
            <a:r>
              <a:rPr lang="en-US" sz="1600" dirty="0" smtClean="0"/>
              <a:t>plan </a:t>
            </a:r>
          </a:p>
          <a:p>
            <a:pPr lvl="1"/>
            <a:r>
              <a:rPr lang="en-US" sz="1600" dirty="0" smtClean="0"/>
              <a:t>Stay </a:t>
            </a:r>
            <a:r>
              <a:rPr lang="en-US" sz="1600" dirty="0"/>
              <a:t>focused on mission and key aspects of the </a:t>
            </a:r>
            <a:r>
              <a:rPr lang="en-US" sz="1600" dirty="0" smtClean="0"/>
              <a:t>plan to fulfill goals</a:t>
            </a:r>
            <a:endParaRPr lang="en-US" sz="1600" dirty="0"/>
          </a:p>
          <a:p>
            <a:pPr lvl="2"/>
            <a:r>
              <a:rPr lang="en-US" sz="1400" dirty="0"/>
              <a:t>Propose ideas. Be creative. Be realistic. Lead</a:t>
            </a:r>
            <a:r>
              <a:rPr lang="en-US" sz="1400" dirty="0" smtClean="0"/>
              <a:t>. Keep it simple</a:t>
            </a:r>
            <a:endParaRPr lang="en-US" sz="1400" dirty="0"/>
          </a:p>
          <a:p>
            <a:pPr lvl="2"/>
            <a:r>
              <a:rPr lang="en-US" sz="1400" dirty="0" smtClean="0"/>
              <a:t>A </a:t>
            </a:r>
            <a:r>
              <a:rPr lang="en-US" sz="1400" dirty="0"/>
              <a:t>master plan of specific deadlines/</a:t>
            </a:r>
            <a:r>
              <a:rPr lang="en-US" sz="1400" dirty="0" err="1"/>
              <a:t>calendarisation</a:t>
            </a:r>
            <a:r>
              <a:rPr lang="en-US" sz="1400" dirty="0"/>
              <a:t> for all activities, and assign task lead </a:t>
            </a:r>
            <a:r>
              <a:rPr lang="en-US" sz="1400" dirty="0" smtClean="0"/>
              <a:t>roles</a:t>
            </a:r>
            <a:endParaRPr lang="en-US" sz="1400" dirty="0"/>
          </a:p>
          <a:p>
            <a:pPr lvl="2"/>
            <a:r>
              <a:rPr lang="en-US" sz="1400" dirty="0"/>
              <a:t>Proceed with online/social media content calendar plan</a:t>
            </a:r>
          </a:p>
          <a:p>
            <a:pPr lvl="1"/>
            <a:r>
              <a:rPr lang="en-US" sz="1600" dirty="0" smtClean="0"/>
              <a:t>Engage stakeholders (quarter/annual/daily)</a:t>
            </a:r>
          </a:p>
          <a:p>
            <a:pPr lvl="2"/>
            <a:r>
              <a:rPr lang="en-US" sz="1400" dirty="0" smtClean="0"/>
              <a:t>Management: Corporate, Project, Services, Infrastructure, NOC, call center/customer services reps.</a:t>
            </a:r>
          </a:p>
          <a:p>
            <a:pPr lvl="2"/>
            <a:r>
              <a:rPr lang="en-US" sz="1400" dirty="0" smtClean="0"/>
              <a:t>Lobbying with key Partners institutions and Board of Directors</a:t>
            </a:r>
          </a:p>
          <a:p>
            <a:r>
              <a:rPr lang="en-US" sz="2000" dirty="0" smtClean="0"/>
              <a:t>External</a:t>
            </a:r>
            <a:endParaRPr lang="en-US" sz="2400" dirty="0"/>
          </a:p>
          <a:p>
            <a:pPr lvl="1"/>
            <a:r>
              <a:rPr lang="en-US" sz="1600" dirty="0" smtClean="0"/>
              <a:t>Target audience variances. </a:t>
            </a:r>
            <a:r>
              <a:rPr lang="en-US" sz="1600" dirty="0"/>
              <a:t>GDPR compliance. </a:t>
            </a:r>
            <a:r>
              <a:rPr lang="en-US" sz="1600" dirty="0" smtClean="0"/>
              <a:t>Trends.</a:t>
            </a:r>
            <a:endParaRPr lang="en-US" sz="1600" dirty="0"/>
          </a:p>
          <a:p>
            <a:pPr lvl="1"/>
            <a:r>
              <a:rPr lang="en-US" sz="1600" dirty="0" smtClean="0"/>
              <a:t>User behavior</a:t>
            </a:r>
          </a:p>
          <a:p>
            <a:pPr lvl="2"/>
            <a:r>
              <a:rPr lang="en-US" sz="1400" dirty="0" smtClean="0"/>
              <a:t>Ask for their input/feedback</a:t>
            </a:r>
          </a:p>
          <a:p>
            <a:pPr lvl="2"/>
            <a:r>
              <a:rPr lang="en-US" sz="1400" dirty="0" smtClean="0"/>
              <a:t>Promote ‘the offering matrix”, as an important provision for them at all times</a:t>
            </a:r>
          </a:p>
        </p:txBody>
      </p:sp>
      <p:sp>
        <p:nvSpPr>
          <p:cNvPr id="4" name="Slide Number Placeholder 3"/>
          <p:cNvSpPr>
            <a:spLocks noGrp="1"/>
          </p:cNvSpPr>
          <p:nvPr>
            <p:ph type="sldNum" sz="quarter" idx="4"/>
          </p:nvPr>
        </p:nvSpPr>
        <p:spPr/>
        <p:txBody>
          <a:bodyPr/>
          <a:lstStyle/>
          <a:p>
            <a:fld id="{81C7A8D8-18CB-0546-B1F2-116B30F6CA42}" type="slidenum">
              <a:rPr lang="en-US" smtClean="0"/>
              <a:pPr/>
              <a:t>30</a:t>
            </a:fld>
            <a:endParaRPr lang="en-US" dirty="0"/>
          </a:p>
        </p:txBody>
      </p:sp>
      <p:sp>
        <p:nvSpPr>
          <p:cNvPr id="5" name="Date Placeholder 4"/>
          <p:cNvSpPr>
            <a:spLocks noGrp="1"/>
          </p:cNvSpPr>
          <p:nvPr>
            <p:ph type="dt" sz="half" idx="2"/>
          </p:nvPr>
        </p:nvSpPr>
        <p:spPr/>
        <p:txBody>
          <a:bodyPr/>
          <a:lstStyle/>
          <a:p>
            <a:r>
              <a:rPr lang="el-GR" dirty="0" err="1" smtClean="0"/>
              <a:t>Feb</a:t>
            </a:r>
            <a:r>
              <a:rPr lang="el-GR" dirty="0" smtClean="0"/>
              <a:t> 2019-SIG-MARCOMMS </a:t>
            </a:r>
            <a:r>
              <a:rPr lang="el-GR" dirty="0" err="1" smtClean="0"/>
              <a:t>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spTree>
    <p:extLst>
      <p:ext uri="{BB962C8B-B14F-4D97-AF65-F5344CB8AC3E}">
        <p14:creationId xmlns:p14="http://schemas.microsoft.com/office/powerpoint/2010/main" val="16454451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80528" y="4581128"/>
            <a:ext cx="9505056" cy="2376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18" y="-27384"/>
            <a:ext cx="9223075" cy="4639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613424" y="4953000"/>
            <a:ext cx="4378176" cy="646331"/>
          </a:xfrm>
          <a:prstGeom prst="rect">
            <a:avLst/>
          </a:prstGeom>
        </p:spPr>
        <p:txBody>
          <a:bodyPr wrap="square">
            <a:spAutoFit/>
          </a:bodyPr>
          <a:lstStyle/>
          <a:p>
            <a:pPr lvl="0">
              <a:spcBef>
                <a:spcPct val="0"/>
              </a:spcBef>
              <a:defRPr/>
            </a:pPr>
            <a:r>
              <a:rPr lang="en-US" b="1" dirty="0">
                <a:solidFill>
                  <a:srgbClr val="F68304"/>
                </a:solidFill>
              </a:rPr>
              <a:t>Greek Research and Technology Network </a:t>
            </a:r>
          </a:p>
          <a:p>
            <a:pPr lvl="0" algn="ctr">
              <a:spcBef>
                <a:spcPct val="0"/>
              </a:spcBef>
              <a:defRPr/>
            </a:pPr>
            <a:r>
              <a:rPr lang="en-US" b="1" dirty="0">
                <a:solidFill>
                  <a:srgbClr val="0070C0"/>
                </a:solidFill>
              </a:rPr>
              <a:t>www.grnet.gr</a:t>
            </a:r>
            <a:endParaRPr lang="el-GR" b="1" dirty="0">
              <a:solidFill>
                <a:srgbClr val="0070C0"/>
              </a:solidFill>
            </a:endParaRPr>
          </a:p>
        </p:txBody>
      </p:sp>
      <p:pic>
        <p:nvPicPr>
          <p:cNvPr id="1026" name="Picture 2" descr="https://encrypted-tbn3.gstatic.com/images?q=tbn:ANd9GcQCnISneQ2WwyzMKUI6FFQFMM3IAov2VEOmF8i4waaPMLpkzxq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59436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Αποτέλεσμα εικόνας για youtub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http://cdn2.hubspot.net/hubfs/446699/Images/YouTube_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6508140"/>
            <a:ext cx="462793" cy="34688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72200" y="5943600"/>
            <a:ext cx="1977606" cy="307777"/>
          </a:xfrm>
          <a:prstGeom prst="rect">
            <a:avLst/>
          </a:prstGeom>
        </p:spPr>
        <p:txBody>
          <a:bodyPr wrap="square">
            <a:spAutoFit/>
          </a:bodyPr>
          <a:lstStyle/>
          <a:p>
            <a:pPr lvl="0" algn="ctr">
              <a:spcBef>
                <a:spcPct val="0"/>
              </a:spcBef>
              <a:defRPr/>
            </a:pPr>
            <a:r>
              <a:rPr lang="el-GR" sz="1400" b="1" dirty="0">
                <a:solidFill>
                  <a:srgbClr val="0070C0"/>
                </a:solidFill>
              </a:rPr>
              <a:t>  </a:t>
            </a:r>
            <a:r>
              <a:rPr lang="en-US" sz="1400" b="1" dirty="0" err="1">
                <a:solidFill>
                  <a:srgbClr val="0070C0"/>
                </a:solidFill>
              </a:rPr>
              <a:t>grnet_gr</a:t>
            </a:r>
            <a:endParaRPr lang="el-GR" sz="1400" b="1" dirty="0">
              <a:solidFill>
                <a:srgbClr val="0070C0"/>
              </a:solidFill>
            </a:endParaRPr>
          </a:p>
        </p:txBody>
      </p:sp>
      <p:sp>
        <p:nvSpPr>
          <p:cNvPr id="9" name="Rectangle 8"/>
          <p:cNvSpPr/>
          <p:nvPr/>
        </p:nvSpPr>
        <p:spPr>
          <a:xfrm>
            <a:off x="6328194" y="6550223"/>
            <a:ext cx="1977606" cy="307777"/>
          </a:xfrm>
          <a:prstGeom prst="rect">
            <a:avLst/>
          </a:prstGeom>
        </p:spPr>
        <p:txBody>
          <a:bodyPr wrap="square">
            <a:spAutoFit/>
          </a:bodyPr>
          <a:lstStyle/>
          <a:p>
            <a:pPr lvl="0" algn="ctr">
              <a:spcBef>
                <a:spcPct val="0"/>
              </a:spcBef>
              <a:defRPr/>
            </a:pPr>
            <a:r>
              <a:rPr lang="en-US" sz="1400" b="1" dirty="0">
                <a:solidFill>
                  <a:srgbClr val="0070C0"/>
                </a:solidFill>
              </a:rPr>
              <a:t> GRNET EDET</a:t>
            </a:r>
            <a:endParaRPr lang="el-GR" sz="1400" b="1" dirty="0">
              <a:solidFill>
                <a:srgbClr val="0070C0"/>
              </a:solidFill>
            </a:endParaRPr>
          </a:p>
        </p:txBody>
      </p:sp>
      <p:sp>
        <p:nvSpPr>
          <p:cNvPr id="3" name="AutoShape 2" descr="Αποτέλεσμα εικόνας για linked i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Αποτέλεσμα εικόνας για linked i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https://yt3.ggpht.com/-CepHHHB3l1Y/AAAAAAAAAAI/AAAAAAAAAAA/Z8MftqWbEqA/s900-c-k-no/phot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94510" y="6248400"/>
            <a:ext cx="319356" cy="31935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6251994" y="6262956"/>
            <a:ext cx="1977606" cy="307777"/>
          </a:xfrm>
          <a:prstGeom prst="rect">
            <a:avLst/>
          </a:prstGeom>
        </p:spPr>
        <p:txBody>
          <a:bodyPr wrap="square">
            <a:spAutoFit/>
          </a:bodyPr>
          <a:lstStyle/>
          <a:p>
            <a:pPr lvl="0" algn="ctr">
              <a:spcBef>
                <a:spcPct val="0"/>
              </a:spcBef>
              <a:defRPr/>
            </a:pPr>
            <a:r>
              <a:rPr lang="en-US" sz="1400" b="1" dirty="0">
                <a:solidFill>
                  <a:srgbClr val="0070C0"/>
                </a:solidFill>
              </a:rPr>
              <a:t>GRNET SA</a:t>
            </a:r>
            <a:endParaRPr lang="el-GR" sz="1400" b="1" dirty="0">
              <a:solidFill>
                <a:srgbClr val="0070C0"/>
              </a:solidFill>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0566" y="5640156"/>
            <a:ext cx="227244" cy="227244"/>
          </a:xfrm>
          <a:prstGeom prst="rect">
            <a:avLst/>
          </a:prstGeom>
        </p:spPr>
      </p:pic>
      <p:sp>
        <p:nvSpPr>
          <p:cNvPr id="15" name="Rectangle 14"/>
          <p:cNvSpPr/>
          <p:nvPr/>
        </p:nvSpPr>
        <p:spPr>
          <a:xfrm>
            <a:off x="6175794" y="5638800"/>
            <a:ext cx="1977606" cy="307777"/>
          </a:xfrm>
          <a:prstGeom prst="rect">
            <a:avLst/>
          </a:prstGeom>
        </p:spPr>
        <p:txBody>
          <a:bodyPr wrap="square">
            <a:spAutoFit/>
          </a:bodyPr>
          <a:lstStyle/>
          <a:p>
            <a:pPr lvl="0" algn="ctr">
              <a:spcBef>
                <a:spcPct val="0"/>
              </a:spcBef>
              <a:defRPr/>
            </a:pPr>
            <a:r>
              <a:rPr lang="en-US" sz="1400" b="1" dirty="0">
                <a:solidFill>
                  <a:srgbClr val="0070C0"/>
                </a:solidFill>
              </a:rPr>
              <a:t>grnet.gr</a:t>
            </a:r>
            <a:endParaRPr lang="el-GR" sz="1400" b="1" dirty="0">
              <a:solidFill>
                <a:srgbClr val="0070C0"/>
              </a:solidFill>
            </a:endParaRPr>
          </a:p>
        </p:txBody>
      </p:sp>
      <p:pic>
        <p:nvPicPr>
          <p:cNvPr id="14" name="Picture 13">
            <a:extLst>
              <a:ext uri="{FF2B5EF4-FFF2-40B4-BE49-F238E27FC236}">
                <a16:creationId xmlns:a16="http://schemas.microsoft.com/office/drawing/2014/main" id="{CA0B72F4-8BFC-450E-B682-A9D8E338AC0B}"/>
              </a:ext>
            </a:extLst>
          </p:cNvPr>
          <p:cNvPicPr>
            <a:picLocks noChangeAspect="1"/>
          </p:cNvPicPr>
          <p:nvPr/>
        </p:nvPicPr>
        <p:blipFill>
          <a:blip r:embed="rId8"/>
          <a:stretch>
            <a:fillRect/>
          </a:stretch>
        </p:blipFill>
        <p:spPr>
          <a:xfrm>
            <a:off x="644823" y="5248275"/>
            <a:ext cx="3143250" cy="1238250"/>
          </a:xfrm>
          <a:prstGeom prst="rect">
            <a:avLst/>
          </a:prstGeom>
        </p:spPr>
      </p:pic>
      <p:sp>
        <p:nvSpPr>
          <p:cNvPr id="16" name="Rectangle 15"/>
          <p:cNvSpPr/>
          <p:nvPr/>
        </p:nvSpPr>
        <p:spPr>
          <a:xfrm>
            <a:off x="155575" y="3163341"/>
            <a:ext cx="4572000" cy="646331"/>
          </a:xfrm>
          <a:prstGeom prst="rect">
            <a:avLst/>
          </a:prstGeom>
        </p:spPr>
        <p:txBody>
          <a:bodyPr>
            <a:spAutoFit/>
          </a:bodyPr>
          <a:lstStyle/>
          <a:p>
            <a:r>
              <a:rPr lang="en-US" dirty="0">
                <a:solidFill>
                  <a:srgbClr val="E46C0A"/>
                </a:solidFill>
              </a:rPr>
              <a:t>Thank you</a:t>
            </a:r>
            <a:br>
              <a:rPr lang="en-US" dirty="0">
                <a:solidFill>
                  <a:srgbClr val="E46C0A"/>
                </a:solidFill>
              </a:rPr>
            </a:br>
            <a:r>
              <a:rPr lang="en-US" dirty="0" smtClean="0">
                <a:solidFill>
                  <a:srgbClr val="E46C0A"/>
                </a:solidFill>
              </a:rPr>
              <a:t>Q </a:t>
            </a:r>
            <a:r>
              <a:rPr lang="en-US" dirty="0">
                <a:solidFill>
                  <a:srgbClr val="E46C0A"/>
                </a:solidFill>
              </a:rPr>
              <a:t>&amp; A</a:t>
            </a:r>
            <a:r>
              <a:rPr lang="el-GR" dirty="0">
                <a:solidFill>
                  <a:srgbClr val="E46C0A"/>
                </a:solidFill>
              </a:rPr>
              <a:t> </a:t>
            </a:r>
            <a:endParaRPr lang="el-GR" dirty="0"/>
          </a:p>
        </p:txBody>
      </p:sp>
    </p:spTree>
    <p:extLst>
      <p:ext uri="{BB962C8B-B14F-4D97-AF65-F5344CB8AC3E}">
        <p14:creationId xmlns:p14="http://schemas.microsoft.com/office/powerpoint/2010/main" val="601346836"/>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Vertical)">
                                      <p:cBhvr>
                                        <p:cTn id="10" dur="500"/>
                                        <p:tgtEl>
                                          <p:spTgt spid="4">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heel(1)">
                                      <p:cBhvr>
                                        <p:cTn id="13" dur="2000"/>
                                        <p:tgtEl>
                                          <p:spTgt spid="1026"/>
                                        </p:tgtEl>
                                      </p:cBhvr>
                                    </p:animEffect>
                                  </p:childTnLst>
                                </p:cTn>
                              </p:par>
                              <p:par>
                                <p:cTn id="14" presetID="21" presetClass="entr" presetSubtype="1" fill="hold" nodeType="withEffect">
                                  <p:stCondLst>
                                    <p:cond delay="0"/>
                                  </p:stCondLst>
                                  <p:childTnLst>
                                    <p:set>
                                      <p:cBhvr>
                                        <p:cTn id="15" dur="1" fill="hold">
                                          <p:stCondLst>
                                            <p:cond delay="0"/>
                                          </p:stCondLst>
                                        </p:cTn>
                                        <p:tgtEl>
                                          <p:spTgt spid="1030"/>
                                        </p:tgtEl>
                                        <p:attrNameLst>
                                          <p:attrName>style.visibility</p:attrName>
                                        </p:attrNameLst>
                                      </p:cBhvr>
                                      <p:to>
                                        <p:strVal val="visible"/>
                                      </p:to>
                                    </p:set>
                                    <p:animEffect transition="in" filter="wheel(1)">
                                      <p:cBhvr>
                                        <p:cTn id="16" dur="2000"/>
                                        <p:tgtEl>
                                          <p:spTgt spid="1030"/>
                                        </p:tgtEl>
                                      </p:cBhvr>
                                    </p:animEffect>
                                  </p:childTnLst>
                                </p:cTn>
                              </p:par>
                              <p:par>
                                <p:cTn id="17" presetID="21" presetClass="entr" presetSubtype="1"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heel(1)">
                                      <p:cBhvr>
                                        <p:cTn id="25" dur="2000"/>
                                        <p:tgtEl>
                                          <p:spTgt spid="13"/>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2000"/>
                                        <p:tgtEl>
                                          <p:spTgt spid="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par>
                                <p:cTn id="32" presetID="21" presetClass="entr" presetSubtype="1"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heel(1)">
                                      <p:cBhvr>
                                        <p:cTn id="3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46C0A"/>
                </a:solidFill>
              </a:rPr>
              <a:t>Formulating </a:t>
            </a:r>
            <a:r>
              <a:rPr lang="en-US" dirty="0" err="1" smtClean="0">
                <a:solidFill>
                  <a:srgbClr val="E46C0A"/>
                </a:solidFill>
              </a:rPr>
              <a:t>marcomms</a:t>
            </a:r>
            <a:r>
              <a:rPr lang="en-US" dirty="0" smtClean="0">
                <a:solidFill>
                  <a:srgbClr val="E46C0A"/>
                </a:solidFill>
              </a:rPr>
              <a:t> strategy</a:t>
            </a:r>
            <a:endParaRPr lang="el-GR" dirty="0">
              <a:solidFill>
                <a:srgbClr val="E46C0A"/>
              </a:solidFill>
            </a:endParaRPr>
          </a:p>
        </p:txBody>
      </p:sp>
      <p:sp>
        <p:nvSpPr>
          <p:cNvPr id="3" name="Text Placeholder 2"/>
          <p:cNvSpPr>
            <a:spLocks noGrp="1"/>
          </p:cNvSpPr>
          <p:nvPr>
            <p:ph type="body" idx="1"/>
          </p:nvPr>
        </p:nvSpPr>
        <p:spPr/>
        <p:txBody>
          <a:bodyPr/>
          <a:lstStyle/>
          <a:p>
            <a:endParaRPr lang="el-GR" dirty="0"/>
          </a:p>
        </p:txBody>
      </p:sp>
      <p:sp>
        <p:nvSpPr>
          <p:cNvPr id="5" name="Footer Placeholder 4"/>
          <p:cNvSpPr>
            <a:spLocks noGrp="1"/>
          </p:cNvSpPr>
          <p:nvPr>
            <p:ph type="ftr" sz="quarter" idx="3"/>
          </p:nvPr>
        </p:nvSpPr>
        <p:spPr/>
        <p:txBody>
          <a:bodyPr/>
          <a:lstStyle/>
          <a:p>
            <a:r>
              <a:rPr lang="en-US" smtClean="0"/>
              <a:t>GRNET: Marketing Strategy and Communication Plan 2017-2018</a:t>
            </a:r>
            <a:endParaRPr lang="en-US" dirty="0"/>
          </a:p>
        </p:txBody>
      </p:sp>
      <p:sp>
        <p:nvSpPr>
          <p:cNvPr id="6" name="Date Placeholder 5"/>
          <p:cNvSpPr>
            <a:spLocks noGrp="1"/>
          </p:cNvSpPr>
          <p:nvPr>
            <p:ph type="dt" sz="half" idx="2"/>
          </p:nvPr>
        </p:nvSpPr>
        <p:spPr/>
        <p:txBody>
          <a:bodyPr/>
          <a:lstStyle/>
          <a:p>
            <a:r>
              <a:rPr lang="el-GR" smtClean="0"/>
              <a:t>Feb 2019-SIG-MARCOMMS ppt</a:t>
            </a:r>
            <a:endParaRPr lang="en-US" dirty="0"/>
          </a:p>
        </p:txBody>
      </p:sp>
      <p:sp>
        <p:nvSpPr>
          <p:cNvPr id="7" name="Slide Number Placeholder 6"/>
          <p:cNvSpPr>
            <a:spLocks noGrp="1"/>
          </p:cNvSpPr>
          <p:nvPr>
            <p:ph type="sldNum" sz="quarter" idx="4"/>
          </p:nvPr>
        </p:nvSpPr>
        <p:spPr/>
        <p:txBody>
          <a:bodyPr/>
          <a:lstStyle/>
          <a:p>
            <a:fld id="{81C7A8D8-18CB-0546-B1F2-116B30F6CA42}" type="slidenum">
              <a:rPr lang="en-US" smtClean="0"/>
              <a:pPr/>
              <a:t>4</a:t>
            </a:fld>
            <a:endParaRPr lang="en-US" dirty="0"/>
          </a:p>
        </p:txBody>
      </p:sp>
    </p:spTree>
    <p:extLst>
      <p:ext uri="{BB962C8B-B14F-4D97-AF65-F5344CB8AC3E}">
        <p14:creationId xmlns:p14="http://schemas.microsoft.com/office/powerpoint/2010/main" val="275975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5082"/>
            <a:ext cx="8229600" cy="1143000"/>
          </a:xfrm>
        </p:spPr>
        <p:txBody>
          <a:bodyPr>
            <a:noAutofit/>
          </a:bodyPr>
          <a:lstStyle/>
          <a:p>
            <a:pPr algn="l"/>
            <a:r>
              <a:rPr lang="en-US" sz="3200" dirty="0" smtClean="0"/>
              <a:t>Challenge: thinking outside the ‘Strategy Box’</a:t>
            </a:r>
            <a:endParaRPr lang="el-GR" sz="3200" dirty="0"/>
          </a:p>
        </p:txBody>
      </p:sp>
      <p:sp>
        <p:nvSpPr>
          <p:cNvPr id="4" name="Slide Number Placeholder 3"/>
          <p:cNvSpPr>
            <a:spLocks noGrp="1"/>
          </p:cNvSpPr>
          <p:nvPr>
            <p:ph type="sldNum" sz="quarter" idx="4"/>
          </p:nvPr>
        </p:nvSpPr>
        <p:spPr/>
        <p:txBody>
          <a:bodyPr/>
          <a:lstStyle/>
          <a:p>
            <a:fld id="{81C7A8D8-18CB-0546-B1F2-116B30F6CA42}" type="slidenum">
              <a:rPr lang="en-US" smtClean="0"/>
              <a:pPr/>
              <a:t>5</a:t>
            </a:fld>
            <a:endParaRPr lang="en-US" dirty="0"/>
          </a:p>
        </p:txBody>
      </p:sp>
      <p:sp>
        <p:nvSpPr>
          <p:cNvPr id="5" name="Date Placeholder 4"/>
          <p:cNvSpPr>
            <a:spLocks noGrp="1"/>
          </p:cNvSpPr>
          <p:nvPr>
            <p:ph type="dt" sz="half" idx="2"/>
          </p:nvPr>
        </p:nvSpPr>
        <p:spPr/>
        <p:txBody>
          <a:bodyPr/>
          <a:lstStyle/>
          <a:p>
            <a:r>
              <a:rPr lang="el-GR" smtClean="0"/>
              <a:t>Feb 2019-SIG-MARCOMMS ppt</a:t>
            </a:r>
            <a:endParaRPr lang="en-US" dirty="0"/>
          </a:p>
        </p:txBody>
      </p:sp>
      <p:sp>
        <p:nvSpPr>
          <p:cNvPr id="6" name="Footer Placeholder 5"/>
          <p:cNvSpPr>
            <a:spLocks noGrp="1"/>
          </p:cNvSpPr>
          <p:nvPr>
            <p:ph type="ftr" sz="quarter" idx="3"/>
          </p:nvPr>
        </p:nvSpPr>
        <p:spPr/>
        <p:txBody>
          <a:bodyPr/>
          <a:lstStyle/>
          <a:p>
            <a:r>
              <a:rPr lang="en-US" smtClean="0"/>
              <a:t>GRNET: Marketing Strategy and Communication Plan 2017-2018</a:t>
            </a:r>
            <a:endParaRPr lang="en-US" dirty="0"/>
          </a:p>
        </p:txBody>
      </p:sp>
      <p:sp>
        <p:nvSpPr>
          <p:cNvPr id="7" name="Content Placeholder 6"/>
          <p:cNvSpPr txBox="1">
            <a:spLocks noGrp="1"/>
          </p:cNvSpPr>
          <p:nvPr>
            <p:ph idx="1"/>
          </p:nvPr>
        </p:nvSpPr>
        <p:spPr>
          <a:xfrm>
            <a:off x="179512" y="908720"/>
            <a:ext cx="8784976" cy="5841599"/>
          </a:xfrm>
          <a:prstGeom prst="rect">
            <a:avLst/>
          </a:prstGeom>
          <a:noFill/>
        </p:spPr>
        <p:txBody>
          <a:bodyPr wrap="square" rtlCol="0">
            <a:spAutoFit/>
          </a:bodyPr>
          <a:lstStyle/>
          <a:p>
            <a:r>
              <a:rPr lang="en-US" sz="2400" dirty="0" smtClean="0"/>
              <a:t>Non standard </a:t>
            </a:r>
            <a:r>
              <a:rPr lang="en-US" sz="2400" dirty="0" err="1" smtClean="0"/>
              <a:t>Marcomms</a:t>
            </a:r>
            <a:r>
              <a:rPr lang="en-US" sz="2400" dirty="0" smtClean="0"/>
              <a:t> Strategy formulation, due to non profit nature</a:t>
            </a:r>
          </a:p>
          <a:p>
            <a:r>
              <a:rPr lang="en-US" sz="2400" dirty="0" smtClean="0"/>
              <a:t>Shaping: Involving key internal stakeholders </a:t>
            </a:r>
          </a:p>
          <a:p>
            <a:r>
              <a:rPr lang="en-US" sz="2400" dirty="0" smtClean="0"/>
              <a:t>Drafting &amp; Presenting: one-on-one, group, educating, getting feedback, revising.</a:t>
            </a:r>
          </a:p>
          <a:p>
            <a:r>
              <a:rPr lang="en-US" sz="2400" dirty="0" smtClean="0"/>
              <a:t>Leader</a:t>
            </a:r>
            <a:r>
              <a:rPr lang="en-US" sz="2400" dirty="0"/>
              <a:t>: </a:t>
            </a:r>
            <a:r>
              <a:rPr lang="en-US" sz="2400" dirty="0" err="1"/>
              <a:t>marcomms</a:t>
            </a:r>
            <a:r>
              <a:rPr lang="en-US" sz="2400" dirty="0"/>
              <a:t> </a:t>
            </a:r>
            <a:r>
              <a:rPr lang="en-US" sz="2400" dirty="0" smtClean="0"/>
              <a:t>professional</a:t>
            </a:r>
            <a:endParaRPr lang="en-US" sz="2400" dirty="0"/>
          </a:p>
          <a:p>
            <a:r>
              <a:rPr lang="en-US" sz="2400" dirty="0"/>
              <a:t>Strategy </a:t>
            </a:r>
            <a:r>
              <a:rPr lang="en-US" sz="2400" dirty="0" err="1"/>
              <a:t>marcomms</a:t>
            </a:r>
            <a:r>
              <a:rPr lang="en-US" sz="2400" dirty="0"/>
              <a:t> matrix formulation elements</a:t>
            </a:r>
          </a:p>
          <a:p>
            <a:pPr lvl="1"/>
            <a:r>
              <a:rPr lang="en-US" sz="2000" dirty="0"/>
              <a:t>Corporate &amp; Product (Infrastructures. Services. Projects.) </a:t>
            </a:r>
            <a:endParaRPr lang="en-US" sz="2000" dirty="0" smtClean="0"/>
          </a:p>
          <a:p>
            <a:pPr lvl="1"/>
            <a:r>
              <a:rPr lang="en-US" sz="2000" dirty="0" smtClean="0"/>
              <a:t>Target </a:t>
            </a:r>
            <a:r>
              <a:rPr lang="en-US" sz="2000" dirty="0"/>
              <a:t>audiences: Institutions &amp; roles within</a:t>
            </a:r>
          </a:p>
          <a:p>
            <a:pPr lvl="1"/>
            <a:r>
              <a:rPr lang="en-US" sz="2000" dirty="0"/>
              <a:t>Target markets: </a:t>
            </a:r>
            <a:r>
              <a:rPr lang="en-US" sz="2000" dirty="0" smtClean="0"/>
              <a:t>horizontal/vertical </a:t>
            </a:r>
            <a:endParaRPr lang="en-US" sz="2000" dirty="0"/>
          </a:p>
          <a:p>
            <a:pPr lvl="1"/>
            <a:r>
              <a:rPr lang="en-US" sz="2000" dirty="0"/>
              <a:t>Dissemination challenges: CRM; GDPR; </a:t>
            </a:r>
            <a:r>
              <a:rPr lang="en-US" sz="2000" dirty="0" smtClean="0"/>
              <a:t>external influences, resources </a:t>
            </a:r>
            <a:r>
              <a:rPr lang="en-US" sz="2000" dirty="0"/>
              <a:t>(# of specialized </a:t>
            </a:r>
            <a:r>
              <a:rPr lang="en-US" sz="2000" dirty="0" smtClean="0"/>
              <a:t>staff/budget)</a:t>
            </a:r>
          </a:p>
          <a:p>
            <a:pPr lvl="1"/>
            <a:r>
              <a:rPr lang="en-US" sz="2000" dirty="0" smtClean="0"/>
              <a:t>Devise strategy and plan: document (full &amp; brief); </a:t>
            </a:r>
            <a:r>
              <a:rPr lang="en-US" sz="2000" dirty="0" err="1" smtClean="0"/>
              <a:t>ppt</a:t>
            </a:r>
            <a:r>
              <a:rPr lang="en-US" sz="2000" dirty="0" smtClean="0"/>
              <a:t>; excel matrix for reprioritization</a:t>
            </a:r>
            <a:endParaRPr lang="en-US" sz="2000" dirty="0"/>
          </a:p>
          <a:p>
            <a:endParaRPr lang="en-US" sz="2200" dirty="0" smtClean="0"/>
          </a:p>
        </p:txBody>
      </p:sp>
    </p:spTree>
    <p:extLst>
      <p:ext uri="{BB962C8B-B14F-4D97-AF65-F5344CB8AC3E}">
        <p14:creationId xmlns:p14="http://schemas.microsoft.com/office/powerpoint/2010/main" val="626815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16" y="44624"/>
            <a:ext cx="8229600" cy="1143000"/>
          </a:xfrm>
        </p:spPr>
        <p:txBody>
          <a:bodyPr>
            <a:noAutofit/>
          </a:bodyPr>
          <a:lstStyle/>
          <a:p>
            <a:pPr lvl="2" algn="l" rtl="0">
              <a:spcBef>
                <a:spcPct val="0"/>
              </a:spcBef>
            </a:pPr>
            <a:r>
              <a:rPr lang="en-US" sz="3200" kern="1200" dirty="0" smtClean="0">
                <a:solidFill>
                  <a:schemeClr val="accent6">
                    <a:lumMod val="75000"/>
                  </a:schemeClr>
                </a:solidFill>
                <a:latin typeface="+mj-lt"/>
                <a:ea typeface="+mj-ea"/>
                <a:cs typeface="+mj-cs"/>
              </a:rPr>
              <a:t>Current situational analysis</a:t>
            </a:r>
            <a:endParaRPr lang="en-US" sz="3200" kern="1200" dirty="0">
              <a:solidFill>
                <a:schemeClr val="accent6">
                  <a:lumMod val="75000"/>
                </a:schemeClr>
              </a:solidFill>
              <a:latin typeface="+mj-lt"/>
              <a:ea typeface="+mj-ea"/>
              <a:cs typeface="+mj-cs"/>
            </a:endParaRPr>
          </a:p>
        </p:txBody>
      </p:sp>
      <p:sp>
        <p:nvSpPr>
          <p:cNvPr id="3" name="Content Placeholder 2"/>
          <p:cNvSpPr>
            <a:spLocks noGrp="1"/>
          </p:cNvSpPr>
          <p:nvPr>
            <p:ph idx="1"/>
          </p:nvPr>
        </p:nvSpPr>
        <p:spPr>
          <a:xfrm>
            <a:off x="179512" y="1340768"/>
            <a:ext cx="8964488" cy="4752528"/>
          </a:xfrm>
        </p:spPr>
        <p:txBody>
          <a:bodyPr>
            <a:noAutofit/>
          </a:bodyPr>
          <a:lstStyle/>
          <a:p>
            <a:r>
              <a:rPr lang="en-US" sz="1800" dirty="0" smtClean="0"/>
              <a:t>SWOT</a:t>
            </a:r>
          </a:p>
          <a:p>
            <a:r>
              <a:rPr lang="en-US" sz="1800" dirty="0" smtClean="0"/>
              <a:t>International/European market trends</a:t>
            </a:r>
            <a:endParaRPr lang="el-GR" sz="1800" dirty="0" smtClean="0"/>
          </a:p>
          <a:p>
            <a:pPr lvl="1"/>
            <a:r>
              <a:rPr lang="en-US" sz="1400" dirty="0"/>
              <a:t>GÉANT</a:t>
            </a:r>
            <a:r>
              <a:rPr lang="en-US" sz="1400" dirty="0" smtClean="0"/>
              <a:t> new technologies, projects and trends &amp; other national/European and International Projects,  NRNEs</a:t>
            </a:r>
            <a:endParaRPr lang="en-US" sz="1400" dirty="0"/>
          </a:p>
          <a:p>
            <a:r>
              <a:rPr lang="en-US" sz="1800" dirty="0" smtClean="0"/>
              <a:t>Marketing trends and international best practices taking into consideration the special characteristics of the Greek market, industry GRNET operates in</a:t>
            </a:r>
            <a:r>
              <a:rPr lang="en-US" sz="1800" dirty="0"/>
              <a:t> </a:t>
            </a:r>
            <a:r>
              <a:rPr lang="en-US" sz="1800" dirty="0" smtClean="0"/>
              <a:t>&amp; its public sector/non profit nature</a:t>
            </a:r>
            <a:r>
              <a:rPr lang="el-GR" sz="1800" dirty="0" smtClean="0"/>
              <a:t>:</a:t>
            </a:r>
          </a:p>
          <a:p>
            <a:pPr lvl="1"/>
            <a:r>
              <a:rPr lang="en-US" sz="1600" dirty="0" smtClean="0"/>
              <a:t>Open Calls</a:t>
            </a:r>
            <a:r>
              <a:rPr lang="el-GR" sz="1600" dirty="0" smtClean="0"/>
              <a:t>, </a:t>
            </a:r>
            <a:r>
              <a:rPr lang="en-US" sz="1600" dirty="0" smtClean="0"/>
              <a:t>Events, Trainings, workshops and Technology info sessions to R&amp;E Institutions; </a:t>
            </a:r>
          </a:p>
          <a:p>
            <a:pPr lvl="1"/>
            <a:r>
              <a:rPr lang="en-US" sz="1600" dirty="0" smtClean="0"/>
              <a:t>Intensify the already existing online presence (SEO</a:t>
            </a:r>
            <a:r>
              <a:rPr lang="el-GR" sz="1600" dirty="0" smtClean="0"/>
              <a:t>/</a:t>
            </a:r>
            <a:r>
              <a:rPr lang="en-US" sz="1600" dirty="0" smtClean="0"/>
              <a:t>website uplift/social</a:t>
            </a:r>
            <a:r>
              <a:rPr lang="el-GR" sz="1600" dirty="0" smtClean="0"/>
              <a:t> </a:t>
            </a:r>
            <a:r>
              <a:rPr lang="en-US" sz="1600" dirty="0" smtClean="0"/>
              <a:t>media marketing-enhance/engage/encourage ‘conversation’ with key audiences)</a:t>
            </a:r>
            <a:endParaRPr lang="el-GR" sz="1600" dirty="0"/>
          </a:p>
          <a:p>
            <a:pPr lvl="1"/>
            <a:r>
              <a:rPr lang="en-US" sz="1600" dirty="0" smtClean="0"/>
              <a:t>Corporate Video &amp; Brochure, Success Stories, company news, articles, testimonials or email promotional campaigns in Greece and </a:t>
            </a:r>
            <a:r>
              <a:rPr lang="en-US" sz="1600" dirty="0"/>
              <a:t>abroad </a:t>
            </a:r>
            <a:r>
              <a:rPr lang="el-GR" sz="1600" dirty="0" smtClean="0"/>
              <a:t>(</a:t>
            </a:r>
            <a:r>
              <a:rPr lang="en-US" sz="1600" dirty="0" smtClean="0"/>
              <a:t>in the field stories, connect,</a:t>
            </a:r>
            <a:r>
              <a:rPr lang="el-GR" sz="1600" dirty="0" smtClean="0"/>
              <a:t> </a:t>
            </a:r>
            <a:r>
              <a:rPr lang="nl-NL" sz="1600" dirty="0" smtClean="0">
                <a:hlinkClick r:id="rId3"/>
              </a:rPr>
              <a:t>https</a:t>
            </a:r>
            <a:r>
              <a:rPr lang="nl-NL" sz="1600" dirty="0">
                <a:hlinkClick r:id="rId3"/>
              </a:rPr>
              <a:t>://inform.tmforum.org/</a:t>
            </a:r>
            <a:r>
              <a:rPr lang="el-GR" sz="1600" dirty="0" smtClean="0"/>
              <a:t>)</a:t>
            </a:r>
            <a:endParaRPr lang="en-US" sz="1600" dirty="0" smtClean="0"/>
          </a:p>
          <a:p>
            <a:pPr lvl="1"/>
            <a:r>
              <a:rPr lang="en-US" sz="1600" dirty="0" smtClean="0"/>
              <a:t>create educational material, common concept project /service portal characteristics</a:t>
            </a:r>
            <a:r>
              <a:rPr lang="el-GR" sz="1600" dirty="0" smtClean="0"/>
              <a:t> </a:t>
            </a:r>
            <a:r>
              <a:rPr lang="en-US" sz="1600" dirty="0" smtClean="0"/>
              <a:t>for easier user experience around the different services it provides, and European /International projects that GRNET participates for the local communities it serves, by target audience, by sector, by project.</a:t>
            </a:r>
          </a:p>
          <a:p>
            <a:r>
              <a:rPr lang="en-US" sz="2200" dirty="0" smtClean="0"/>
              <a:t>Current country economic/policy/legal status</a:t>
            </a:r>
            <a:endParaRPr lang="en-US" sz="2200" dirty="0"/>
          </a:p>
        </p:txBody>
      </p:sp>
      <p:sp>
        <p:nvSpPr>
          <p:cNvPr id="7" name="Footer Placeholder 4"/>
          <p:cNvSpPr>
            <a:spLocks noGrp="1"/>
          </p:cNvSpPr>
          <p:nvPr>
            <p:ph type="ftr" sz="quarter" idx="3"/>
          </p:nvPr>
        </p:nvSpPr>
        <p:spPr>
          <a:xfrm>
            <a:off x="3124200" y="6448251"/>
            <a:ext cx="3608040" cy="365125"/>
          </a:xfrm>
          <a:prstGeom prst="rect">
            <a:avLst/>
          </a:prstGeom>
        </p:spPr>
        <p:txBody>
          <a:bodyPr/>
          <a:lstStyle>
            <a:lvl1pPr>
              <a:defRPr sz="1100"/>
            </a:lvl1pPr>
          </a:lstStyle>
          <a:p>
            <a:r>
              <a:rPr lang="en-US" smtClean="0"/>
              <a:t>GRNET: Marketing Strategy and Communication Plan 2017-2018</a:t>
            </a:r>
            <a:endParaRPr lang="en-US" dirty="0"/>
          </a:p>
        </p:txBody>
      </p:sp>
      <p:sp>
        <p:nvSpPr>
          <p:cNvPr id="8" name="Rectangle 7"/>
          <p:cNvSpPr/>
          <p:nvPr/>
        </p:nvSpPr>
        <p:spPr>
          <a:xfrm>
            <a:off x="179512" y="908720"/>
            <a:ext cx="7252306" cy="461665"/>
          </a:xfrm>
          <a:prstGeom prst="rect">
            <a:avLst/>
          </a:prstGeom>
        </p:spPr>
        <p:txBody>
          <a:bodyPr wrap="none">
            <a:spAutoFit/>
          </a:bodyPr>
          <a:lstStyle/>
          <a:p>
            <a:r>
              <a:rPr lang="en-US" sz="2400" b="1" dirty="0">
                <a:solidFill>
                  <a:schemeClr val="tx2"/>
                </a:solidFill>
              </a:rPr>
              <a:t>SWOT, Trends, Best Practices, Marketing </a:t>
            </a:r>
            <a:r>
              <a:rPr lang="en-US" sz="2400" b="1" dirty="0" smtClean="0">
                <a:solidFill>
                  <a:schemeClr val="tx2"/>
                </a:solidFill>
              </a:rPr>
              <a:t>&amp; Competition</a:t>
            </a:r>
            <a:endParaRPr lang="en-US" sz="2400" b="1" dirty="0">
              <a:solidFill>
                <a:schemeClr val="tx2"/>
              </a:solidFill>
            </a:endParaRPr>
          </a:p>
        </p:txBody>
      </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5" name="Slide Number Placeholder 4"/>
          <p:cNvSpPr>
            <a:spLocks noGrp="1"/>
          </p:cNvSpPr>
          <p:nvPr>
            <p:ph type="sldNum" sz="quarter" idx="4"/>
          </p:nvPr>
        </p:nvSpPr>
        <p:spPr/>
        <p:txBody>
          <a:bodyPr/>
          <a:lstStyle/>
          <a:p>
            <a:fld id="{81C7A8D8-18CB-0546-B1F2-116B30F6CA42}" type="slidenum">
              <a:rPr lang="en-US" smtClean="0"/>
              <a:pPr/>
              <a:t>6</a:t>
            </a:fld>
            <a:endParaRPr lang="en-US" dirty="0"/>
          </a:p>
        </p:txBody>
      </p:sp>
    </p:spTree>
    <p:extLst>
      <p:ext uri="{BB962C8B-B14F-4D97-AF65-F5344CB8AC3E}">
        <p14:creationId xmlns:p14="http://schemas.microsoft.com/office/powerpoint/2010/main" val="4113273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6"/>
          <p:cNvSpPr txBox="1">
            <a:spLocks/>
          </p:cNvSpPr>
          <p:nvPr/>
        </p:nvSpPr>
        <p:spPr>
          <a:xfrm>
            <a:off x="685800" y="2371960"/>
            <a:ext cx="7772400" cy="1814524"/>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3200" b="1" i="0" u="none" strike="noStrike" kern="1200" cap="none" spc="0" normalizeH="0" baseline="0" noProof="0" dirty="0">
              <a:ln>
                <a:noFill/>
              </a:ln>
              <a:solidFill>
                <a:srgbClr val="F68304"/>
              </a:solidFill>
              <a:effectLst/>
              <a:uLnTx/>
              <a:uFillTx/>
              <a:latin typeface="+mj-lt"/>
              <a:ea typeface="+mj-ea"/>
              <a:cs typeface="+mj-cs"/>
            </a:endParaRPr>
          </a:p>
        </p:txBody>
      </p:sp>
      <p:sp>
        <p:nvSpPr>
          <p:cNvPr id="4" name="Rectangle 3"/>
          <p:cNvSpPr txBox="1">
            <a:spLocks noChangeArrowheads="1"/>
          </p:cNvSpPr>
          <p:nvPr/>
        </p:nvSpPr>
        <p:spPr>
          <a:xfrm>
            <a:off x="1907704" y="1196752"/>
            <a:ext cx="7056784" cy="1656184"/>
          </a:xfrm>
          <a:prstGeom prst="rect">
            <a:avLst/>
          </a:prstGeom>
        </p:spPr>
        <p:txBody>
          <a:bodyPr vert="horz" lIns="91440" tIns="45720" rIns="91440" bIns="45720" rtlCol="0">
            <a:normAutofit fontScale="25000" lnSpcReduction="20000"/>
          </a:bodyPr>
          <a:lstStyle>
            <a:lvl1pPr marL="0" indent="0" algn="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9600" i="1" dirty="0" smtClean="0">
                <a:solidFill>
                  <a:schemeClr val="tx1">
                    <a:lumMod val="65000"/>
                    <a:lumOff val="35000"/>
                  </a:schemeClr>
                </a:solidFill>
              </a:rPr>
              <a:t>Promote the GRNET brand and the key characteristics and benefits associated with the utilization of existing infrastructure and services by the Research and Education communities, Health and Culture organizations.  Contributing to new Service and Infrastructure strategy formulation and promotion</a:t>
            </a:r>
            <a:r>
              <a:rPr lang="el-GR" sz="9600" i="1" dirty="0" smtClean="0">
                <a:solidFill>
                  <a:schemeClr val="tx1">
                    <a:lumMod val="65000"/>
                    <a:lumOff val="35000"/>
                  </a:schemeClr>
                </a:solidFill>
              </a:rPr>
              <a:t> </a:t>
            </a:r>
            <a:r>
              <a:rPr lang="en-US" sz="9600" i="1" dirty="0" smtClean="0">
                <a:solidFill>
                  <a:schemeClr val="tx1">
                    <a:lumMod val="65000"/>
                    <a:lumOff val="35000"/>
                  </a:schemeClr>
                </a:solidFill>
              </a:rPr>
              <a:t>towards market growth</a:t>
            </a:r>
            <a:r>
              <a:rPr lang="el-GR" sz="7200" i="1" dirty="0" smtClean="0">
                <a:solidFill>
                  <a:schemeClr val="tx1">
                    <a:lumMod val="65000"/>
                    <a:lumOff val="35000"/>
                  </a:schemeClr>
                </a:solidFill>
              </a:rPr>
              <a:t>. </a:t>
            </a:r>
            <a:endParaRPr lang="en-US" sz="7200" i="1" dirty="0">
              <a:solidFill>
                <a:schemeClr val="tx1">
                  <a:lumMod val="65000"/>
                  <a:lumOff val="35000"/>
                </a:schemeClr>
              </a:solidFill>
            </a:endParaRPr>
          </a:p>
          <a:p>
            <a:pPr lvl="0" algn="l"/>
            <a:endParaRPr lang="el-GR" sz="7200" b="1" i="1" dirty="0" smtClean="0">
              <a:solidFill>
                <a:schemeClr val="tx1">
                  <a:lumMod val="65000"/>
                  <a:lumOff val="35000"/>
                </a:schemeClr>
              </a:solidFill>
            </a:endParaRPr>
          </a:p>
          <a:p>
            <a:pPr algn="l"/>
            <a:endParaRPr lang="en-US" sz="4000" i="1" dirty="0">
              <a:solidFill>
                <a:schemeClr val="tx1">
                  <a:lumMod val="65000"/>
                  <a:lumOff val="35000"/>
                </a:schemeClr>
              </a:solidFill>
            </a:endParaRPr>
          </a:p>
        </p:txBody>
      </p:sp>
      <p:sp>
        <p:nvSpPr>
          <p:cNvPr id="5" name="Rectangle 2"/>
          <p:cNvSpPr txBox="1">
            <a:spLocks noChangeArrowheads="1"/>
          </p:cNvSpPr>
          <p:nvPr/>
        </p:nvSpPr>
        <p:spPr>
          <a:xfrm>
            <a:off x="105823" y="81578"/>
            <a:ext cx="7215206" cy="10001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3200" dirty="0">
                <a:solidFill>
                  <a:schemeClr val="accent6">
                    <a:lumMod val="75000"/>
                  </a:schemeClr>
                </a:solidFill>
              </a:rPr>
              <a:t>Marketing Mission</a:t>
            </a:r>
            <a:r>
              <a:rPr lang="el-GR" sz="3200" dirty="0">
                <a:solidFill>
                  <a:schemeClr val="accent6">
                    <a:lumMod val="75000"/>
                  </a:schemeClr>
                </a:solidFill>
              </a:rPr>
              <a:t> </a:t>
            </a:r>
          </a:p>
        </p:txBody>
      </p:sp>
      <p:pic>
        <p:nvPicPr>
          <p:cNvPr id="1026" name="Picture 2" descr="http://www.kingdomvoiceuniversity.com/miss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367319"/>
            <a:ext cx="1428750" cy="14287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9353" y="3450538"/>
            <a:ext cx="6682887" cy="2954655"/>
          </a:xfrm>
          <a:prstGeom prst="rect">
            <a:avLst/>
          </a:prstGeom>
          <a:noFill/>
        </p:spPr>
        <p:txBody>
          <a:bodyPr wrap="square" rtlCol="0">
            <a:spAutoFit/>
          </a:bodyPr>
          <a:lstStyle/>
          <a:p>
            <a:pPr lvl="0" algn="ctr"/>
            <a:r>
              <a:rPr lang="en-US" sz="2400" i="1" dirty="0" smtClean="0">
                <a:solidFill>
                  <a:schemeClr val="tx1">
                    <a:lumMod val="65000"/>
                    <a:lumOff val="35000"/>
                  </a:schemeClr>
                </a:solidFill>
              </a:rPr>
              <a:t>Direct goal</a:t>
            </a:r>
            <a:endParaRPr lang="el-GR" sz="2400" i="1" dirty="0">
              <a:solidFill>
                <a:schemeClr val="tx1">
                  <a:lumMod val="65000"/>
                  <a:lumOff val="35000"/>
                </a:schemeClr>
              </a:solidFill>
            </a:endParaRPr>
          </a:p>
          <a:p>
            <a:pPr marL="324000" lvl="0" indent="-216000">
              <a:buFont typeface="Arial" panose="020B0604020202020204" pitchFamily="34" charset="0"/>
              <a:buChar char="•"/>
            </a:pPr>
            <a:r>
              <a:rPr lang="en-US" sz="1600" dirty="0" smtClean="0">
                <a:solidFill>
                  <a:schemeClr val="tx1">
                    <a:lumMod val="65000"/>
                    <a:lumOff val="35000"/>
                  </a:schemeClr>
                </a:solidFill>
              </a:rPr>
              <a:t>Increase number of Institutions and end users from all different target audience groups and sub groups, who use existing and new services and infrastructures </a:t>
            </a:r>
            <a:endParaRPr lang="en-US" sz="1600" dirty="0">
              <a:solidFill>
                <a:schemeClr val="tx1">
                  <a:lumMod val="65000"/>
                  <a:lumOff val="35000"/>
                </a:schemeClr>
              </a:solidFill>
            </a:endParaRPr>
          </a:p>
          <a:p>
            <a:pPr marL="324000" lvl="0" indent="-216000">
              <a:buFont typeface="Arial" panose="020B0604020202020204" pitchFamily="34" charset="0"/>
              <a:buChar char="•"/>
            </a:pPr>
            <a:r>
              <a:rPr lang="en-US" sz="1600" dirty="0" smtClean="0">
                <a:solidFill>
                  <a:schemeClr val="tx1">
                    <a:lumMod val="65000"/>
                    <a:lumOff val="35000"/>
                  </a:schemeClr>
                </a:solidFill>
              </a:rPr>
              <a:t>Increase the number of services utilized per existing Institution/user</a:t>
            </a:r>
            <a:r>
              <a:rPr lang="el-GR" sz="1600" dirty="0" smtClean="0">
                <a:solidFill>
                  <a:schemeClr val="tx1">
                    <a:lumMod val="65000"/>
                    <a:lumOff val="35000"/>
                  </a:schemeClr>
                </a:solidFill>
              </a:rPr>
              <a:t>. </a:t>
            </a:r>
            <a:endParaRPr lang="en-US" sz="1600" dirty="0" smtClean="0">
              <a:solidFill>
                <a:schemeClr val="tx1">
                  <a:lumMod val="65000"/>
                  <a:lumOff val="35000"/>
                </a:schemeClr>
              </a:solidFill>
            </a:endParaRPr>
          </a:p>
          <a:p>
            <a:pPr marL="324000" lvl="0" indent="-216000">
              <a:buFont typeface="Arial" panose="020B0604020202020204" pitchFamily="34" charset="0"/>
              <a:buChar char="•"/>
            </a:pPr>
            <a:endParaRPr lang="el-GR" sz="1600" dirty="0" smtClean="0">
              <a:solidFill>
                <a:schemeClr val="tx1">
                  <a:lumMod val="65000"/>
                  <a:lumOff val="35000"/>
                </a:schemeClr>
              </a:solidFill>
            </a:endParaRPr>
          </a:p>
          <a:p>
            <a:pPr marL="108000" algn="ctr"/>
            <a:r>
              <a:rPr lang="en-US" sz="2400" i="1" dirty="0" smtClean="0">
                <a:solidFill>
                  <a:schemeClr val="tx1">
                    <a:lumMod val="65000"/>
                    <a:lumOff val="35000"/>
                  </a:schemeClr>
                </a:solidFill>
              </a:rPr>
              <a:t>Indirect</a:t>
            </a:r>
            <a:r>
              <a:rPr lang="el-GR" sz="2400" i="1" smtClean="0">
                <a:solidFill>
                  <a:schemeClr val="tx1">
                    <a:lumMod val="65000"/>
                    <a:lumOff val="35000"/>
                  </a:schemeClr>
                </a:solidFill>
              </a:rPr>
              <a:t> </a:t>
            </a:r>
            <a:r>
              <a:rPr lang="en-US" sz="2400" i="1" smtClean="0">
                <a:solidFill>
                  <a:schemeClr val="tx1">
                    <a:lumMod val="65000"/>
                    <a:lumOff val="35000"/>
                  </a:schemeClr>
                </a:solidFill>
              </a:rPr>
              <a:t>goal</a:t>
            </a:r>
            <a:endParaRPr lang="el-GR" sz="2400" i="1" dirty="0">
              <a:solidFill>
                <a:schemeClr val="tx1">
                  <a:lumMod val="65000"/>
                  <a:lumOff val="35000"/>
                </a:schemeClr>
              </a:solidFill>
            </a:endParaRPr>
          </a:p>
          <a:p>
            <a:pPr marL="324000" indent="-216000">
              <a:buFont typeface="Arial" panose="020B0604020202020204" pitchFamily="34" charset="0"/>
              <a:buChar char="•"/>
            </a:pPr>
            <a:r>
              <a:rPr lang="en-US" sz="1600" dirty="0" smtClean="0">
                <a:solidFill>
                  <a:schemeClr val="tx1">
                    <a:lumMod val="65000"/>
                    <a:lumOff val="35000"/>
                  </a:schemeClr>
                </a:solidFill>
              </a:rPr>
              <a:t>Strengthening of corporate GRNET’s name/brand </a:t>
            </a:r>
            <a:r>
              <a:rPr lang="el-GR" sz="1600" dirty="0" smtClean="0">
                <a:solidFill>
                  <a:schemeClr val="tx1">
                    <a:lumMod val="65000"/>
                    <a:lumOff val="35000"/>
                  </a:schemeClr>
                </a:solidFill>
              </a:rPr>
              <a:t>(</a:t>
            </a:r>
            <a:r>
              <a:rPr lang="el-GR" sz="1600" dirty="0" err="1">
                <a:solidFill>
                  <a:schemeClr val="tx1">
                    <a:lumMod val="65000"/>
                    <a:lumOff val="35000"/>
                  </a:schemeClr>
                </a:solidFill>
              </a:rPr>
              <a:t>enhance</a:t>
            </a:r>
            <a:r>
              <a:rPr lang="el-GR" sz="1600" dirty="0">
                <a:solidFill>
                  <a:schemeClr val="tx1">
                    <a:lumMod val="65000"/>
                    <a:lumOff val="35000"/>
                  </a:schemeClr>
                </a:solidFill>
              </a:rPr>
              <a:t> </a:t>
            </a:r>
            <a:r>
              <a:rPr lang="el-GR" sz="1600" dirty="0" err="1">
                <a:solidFill>
                  <a:schemeClr val="tx1">
                    <a:lumMod val="65000"/>
                    <a:lumOff val="35000"/>
                  </a:schemeClr>
                </a:solidFill>
              </a:rPr>
              <a:t>brand</a:t>
            </a:r>
            <a:r>
              <a:rPr lang="el-GR" sz="1600" dirty="0">
                <a:solidFill>
                  <a:schemeClr val="tx1">
                    <a:lumMod val="65000"/>
                    <a:lumOff val="35000"/>
                  </a:schemeClr>
                </a:solidFill>
              </a:rPr>
              <a:t> </a:t>
            </a:r>
            <a:r>
              <a:rPr lang="el-GR" sz="1600" dirty="0" err="1">
                <a:solidFill>
                  <a:schemeClr val="tx1">
                    <a:lumMod val="65000"/>
                    <a:lumOff val="35000"/>
                  </a:schemeClr>
                </a:solidFill>
              </a:rPr>
              <a:t>identity</a:t>
            </a:r>
            <a:r>
              <a:rPr lang="el-GR" sz="1600" dirty="0">
                <a:solidFill>
                  <a:schemeClr val="tx1">
                    <a:lumMod val="65000"/>
                    <a:lumOff val="35000"/>
                  </a:schemeClr>
                </a:solidFill>
              </a:rPr>
              <a:t> &amp; </a:t>
            </a:r>
            <a:r>
              <a:rPr lang="el-GR" sz="1600" dirty="0" err="1">
                <a:solidFill>
                  <a:schemeClr val="tx1">
                    <a:lumMod val="65000"/>
                    <a:lumOff val="35000"/>
                  </a:schemeClr>
                </a:solidFill>
              </a:rPr>
              <a:t>awareness</a:t>
            </a:r>
            <a:r>
              <a:rPr lang="el-GR" sz="1600" dirty="0">
                <a:solidFill>
                  <a:schemeClr val="tx1">
                    <a:lumMod val="65000"/>
                    <a:lumOff val="35000"/>
                  </a:schemeClr>
                </a:solidFill>
              </a:rPr>
              <a:t>) </a:t>
            </a:r>
            <a:r>
              <a:rPr lang="el-GR" sz="1600" dirty="0" smtClean="0">
                <a:solidFill>
                  <a:schemeClr val="tx1">
                    <a:lumMod val="65000"/>
                    <a:lumOff val="35000"/>
                  </a:schemeClr>
                </a:solidFill>
              </a:rPr>
              <a:t>– </a:t>
            </a:r>
            <a:r>
              <a:rPr lang="en-US" sz="1600" dirty="0" smtClean="0">
                <a:solidFill>
                  <a:schemeClr val="tx1">
                    <a:lumMod val="65000"/>
                    <a:lumOff val="35000"/>
                  </a:schemeClr>
                </a:solidFill>
              </a:rPr>
              <a:t>direct association to services/infrastructure it provides.</a:t>
            </a:r>
            <a:endParaRPr lang="en-US" sz="1600" dirty="0">
              <a:solidFill>
                <a:schemeClr val="tx1">
                  <a:lumMod val="65000"/>
                  <a:lumOff val="35000"/>
                </a:schemeClr>
              </a:solidFill>
            </a:endParaRPr>
          </a:p>
          <a:p>
            <a:endParaRPr lang="en-US" sz="1000" dirty="0">
              <a:solidFill>
                <a:schemeClr val="tx1">
                  <a:lumMod val="65000"/>
                  <a:lumOff val="35000"/>
                </a:schemeClr>
              </a:solidFill>
            </a:endParaRPr>
          </a:p>
          <a:p>
            <a:endParaRPr lang="el-GR" sz="1600" dirty="0">
              <a:solidFill>
                <a:schemeClr val="tx1">
                  <a:lumMod val="65000"/>
                  <a:lumOff val="35000"/>
                </a:schemeClr>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561874" y="4005064"/>
            <a:ext cx="2402614" cy="1944216"/>
          </a:xfrm>
          <a:prstGeom prst="rect">
            <a:avLst/>
          </a:prstGeom>
        </p:spPr>
      </p:pic>
      <p:sp>
        <p:nvSpPr>
          <p:cNvPr id="6" name="Date Placeholder 5"/>
          <p:cNvSpPr>
            <a:spLocks noGrp="1"/>
          </p:cNvSpPr>
          <p:nvPr>
            <p:ph type="dt" sz="half" idx="2"/>
          </p:nvPr>
        </p:nvSpPr>
        <p:spPr/>
        <p:txBody>
          <a:bodyPr/>
          <a:lstStyle/>
          <a:p>
            <a:r>
              <a:rPr lang="el-GR" smtClean="0"/>
              <a:t>Feb 2019-SIG-MARCOMMS ppt</a:t>
            </a:r>
            <a:endParaRPr lang="en-US" dirty="0"/>
          </a:p>
        </p:txBody>
      </p:sp>
      <p:sp>
        <p:nvSpPr>
          <p:cNvPr id="7" name="Footer Placeholder 6"/>
          <p:cNvSpPr>
            <a:spLocks noGrp="1"/>
          </p:cNvSpPr>
          <p:nvPr>
            <p:ph type="ftr" sz="quarter" idx="3"/>
          </p:nvPr>
        </p:nvSpPr>
        <p:spPr/>
        <p:txBody>
          <a:bodyPr/>
          <a:lstStyle/>
          <a:p>
            <a:r>
              <a:rPr lang="en-US" smtClean="0"/>
              <a:t>GRNET: Marketing Strategy and Communication Plan 2017-2018</a:t>
            </a:r>
            <a:endParaRPr lang="en-US" dirty="0"/>
          </a:p>
        </p:txBody>
      </p:sp>
      <p:sp>
        <p:nvSpPr>
          <p:cNvPr id="8" name="Slide Number Placeholder 7"/>
          <p:cNvSpPr>
            <a:spLocks noGrp="1"/>
          </p:cNvSpPr>
          <p:nvPr>
            <p:ph type="sldNum" sz="quarter" idx="12"/>
          </p:nvPr>
        </p:nvSpPr>
        <p:spPr/>
        <p:txBody>
          <a:bodyPr/>
          <a:lstStyle/>
          <a:p>
            <a:fld id="{81C7A8D8-18CB-0546-B1F2-116B30F6CA42}" type="slidenum">
              <a:rPr lang="en-US" smtClean="0"/>
              <a:pPr/>
              <a:t>7</a:t>
            </a:fld>
            <a:endParaRPr lang="en-US"/>
          </a:p>
        </p:txBody>
      </p:sp>
    </p:spTree>
    <p:extLst>
      <p:ext uri="{BB962C8B-B14F-4D97-AF65-F5344CB8AC3E}">
        <p14:creationId xmlns:p14="http://schemas.microsoft.com/office/powerpoint/2010/main" val="4017243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6" y="44624"/>
            <a:ext cx="8229600" cy="1143000"/>
          </a:xfrm>
        </p:spPr>
        <p:txBody>
          <a:bodyPr>
            <a:noAutofit/>
          </a:bodyPr>
          <a:lstStyle/>
          <a:p>
            <a:pPr algn="l"/>
            <a:r>
              <a:rPr lang="en-US" sz="2400" dirty="0"/>
              <a:t>Marketing Strategy</a:t>
            </a:r>
            <a:r>
              <a:rPr lang="el-GR" sz="2400" dirty="0" smtClean="0"/>
              <a:t> </a:t>
            </a:r>
            <a:r>
              <a:rPr lang="el-GR" sz="2400" dirty="0"/>
              <a:t>&amp; </a:t>
            </a:r>
            <a:r>
              <a:rPr lang="en-US" sz="2400" dirty="0" smtClean="0"/>
              <a:t>Execution Plan</a:t>
            </a:r>
            <a:r>
              <a:rPr lang="el-GR" sz="2400" dirty="0" smtClean="0"/>
              <a:t> </a:t>
            </a:r>
            <a:r>
              <a:rPr lang="el-GR" sz="2400" dirty="0" smtClean="0">
                <a:sym typeface="Wingdings" panose="05000000000000000000" pitchFamily="2" charset="2"/>
              </a:rPr>
              <a:t></a:t>
            </a:r>
            <a:r>
              <a:rPr lang="el-GR" sz="2400" dirty="0" smtClean="0"/>
              <a:t> </a:t>
            </a:r>
            <a:r>
              <a:rPr lang="en-US" sz="2400" dirty="0" smtClean="0"/>
              <a:t>MATRIX: Axis, Actions</a:t>
            </a:r>
            <a:endParaRPr lang="el-GR" sz="2400" dirty="0"/>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2360552046"/>
              </p:ext>
            </p:extLst>
          </p:nvPr>
        </p:nvGraphicFramePr>
        <p:xfrm>
          <a:off x="250825" y="1341438"/>
          <a:ext cx="8785672" cy="3498469"/>
        </p:xfrm>
        <a:graphic>
          <a:graphicData uri="http://schemas.openxmlformats.org/drawingml/2006/table">
            <a:tbl>
              <a:tblPr firstRow="1" bandRow="1">
                <a:tableStyleId>{5C22544A-7EE6-4342-B048-85BDC9FD1C3A}</a:tableStyleId>
              </a:tblPr>
              <a:tblGrid>
                <a:gridCol w="2025534">
                  <a:extLst>
                    <a:ext uri="{9D8B030D-6E8A-4147-A177-3AD203B41FA5}">
                      <a16:colId xmlns:a16="http://schemas.microsoft.com/office/drawing/2014/main" val="20000"/>
                    </a:ext>
                  </a:extLst>
                </a:gridCol>
                <a:gridCol w="1863593">
                  <a:extLst>
                    <a:ext uri="{9D8B030D-6E8A-4147-A177-3AD203B41FA5}">
                      <a16:colId xmlns:a16="http://schemas.microsoft.com/office/drawing/2014/main" val="20001"/>
                    </a:ext>
                  </a:extLst>
                </a:gridCol>
                <a:gridCol w="165618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584177">
                  <a:extLst>
                    <a:ext uri="{9D8B030D-6E8A-4147-A177-3AD203B41FA5}">
                      <a16:colId xmlns:a16="http://schemas.microsoft.com/office/drawing/2014/main" val="20004"/>
                    </a:ext>
                  </a:extLst>
                </a:gridCol>
              </a:tblGrid>
              <a:tr h="370840">
                <a:tc>
                  <a:txBody>
                    <a:bodyPr/>
                    <a:lstStyle/>
                    <a:p>
                      <a:r>
                        <a:rPr lang="en-US" baseline="0" dirty="0" smtClean="0"/>
                        <a:t>MATRIX:</a:t>
                      </a:r>
                    </a:p>
                    <a:p>
                      <a:r>
                        <a:rPr lang="en-US" dirty="0" smtClean="0"/>
                        <a:t>Main Lines</a:t>
                      </a:r>
                      <a:r>
                        <a:rPr lang="en-US" baseline="0" dirty="0" smtClean="0"/>
                        <a:t> of Activity</a:t>
                      </a:r>
                      <a:endParaRPr lang="en-US" dirty="0"/>
                    </a:p>
                  </a:txBody>
                  <a:tcPr/>
                </a:tc>
                <a:tc>
                  <a:txBody>
                    <a:bodyPr/>
                    <a:lstStyle/>
                    <a:p>
                      <a:r>
                        <a:rPr lang="en-US" b="1" dirty="0" smtClean="0"/>
                        <a:t>Sub-lines of activities</a:t>
                      </a:r>
                      <a:endParaRPr lang="en-US" b="1" dirty="0"/>
                    </a:p>
                  </a:txBody>
                  <a:tcPr/>
                </a:tc>
                <a:tc>
                  <a:txBody>
                    <a:bodyPr/>
                    <a:lstStyle/>
                    <a:p>
                      <a:pPr marL="0" marR="0" algn="ctr">
                        <a:lnSpc>
                          <a:spcPct val="114000"/>
                        </a:lnSpc>
                        <a:spcBef>
                          <a:spcPts val="0"/>
                        </a:spcBef>
                        <a:spcAft>
                          <a:spcPts val="0"/>
                        </a:spcAft>
                      </a:pPr>
                      <a:r>
                        <a:rPr lang="en-US" dirty="0" smtClean="0"/>
                        <a:t>Axis</a:t>
                      </a:r>
                      <a:r>
                        <a:rPr lang="el-GR" dirty="0" smtClean="0"/>
                        <a:t> 1 </a:t>
                      </a:r>
                    </a:p>
                    <a:p>
                      <a:pPr marL="0" marR="0" algn="ctr" defTabSz="914400" rtl="0" eaLnBrk="1" latinLnBrk="0" hangingPunct="1">
                        <a:lnSpc>
                          <a:spcPct val="114000"/>
                        </a:lnSpc>
                        <a:spcBef>
                          <a:spcPts val="0"/>
                        </a:spcBef>
                        <a:spcAft>
                          <a:spcPts val="0"/>
                        </a:spcAft>
                      </a:pPr>
                      <a:r>
                        <a:rPr lang="el-GR" sz="1200" b="1" kern="1200" dirty="0" smtClean="0">
                          <a:solidFill>
                            <a:schemeClr val="lt1"/>
                          </a:solidFill>
                          <a:effectLst/>
                          <a:latin typeface="+mn-lt"/>
                          <a:ea typeface="+mn-ea"/>
                          <a:cs typeface="+mn-cs"/>
                        </a:rPr>
                        <a:t>ΜΑ</a:t>
                      </a:r>
                      <a:r>
                        <a:rPr lang="en-US" sz="1200" b="1" kern="1200" dirty="0" smtClean="0">
                          <a:solidFill>
                            <a:schemeClr val="lt1"/>
                          </a:solidFill>
                          <a:effectLst/>
                          <a:latin typeface="+mn-lt"/>
                          <a:ea typeface="+mn-ea"/>
                          <a:cs typeface="+mn-cs"/>
                        </a:rPr>
                        <a:t>RKETING Collateral Material</a:t>
                      </a:r>
                      <a:r>
                        <a:rPr lang="el-GR" sz="1200" b="1" kern="1200" dirty="0" smtClean="0">
                          <a:solidFill>
                            <a:schemeClr val="lt1"/>
                          </a:solidFill>
                          <a:effectLst/>
                          <a:latin typeface="+mn-lt"/>
                          <a:ea typeface="+mn-ea"/>
                          <a:cs typeface="+mn-cs"/>
                        </a:rPr>
                        <a:t> </a:t>
                      </a:r>
                      <a:endParaRPr lang="en-US" sz="1200" b="1" kern="1200" dirty="0" smtClean="0">
                        <a:solidFill>
                          <a:schemeClr val="lt1"/>
                        </a:solidFill>
                        <a:effectLst/>
                        <a:latin typeface="+mn-lt"/>
                        <a:ea typeface="+mn-ea"/>
                        <a:cs typeface="+mn-cs"/>
                      </a:endParaRPr>
                    </a:p>
                    <a:p>
                      <a:pPr marL="0" marR="0" algn="ctr" defTabSz="914400" rtl="0" eaLnBrk="1" latinLnBrk="0" hangingPunct="1">
                        <a:lnSpc>
                          <a:spcPct val="114000"/>
                        </a:lnSpc>
                        <a:spcBef>
                          <a:spcPts val="0"/>
                        </a:spcBef>
                        <a:spcAft>
                          <a:spcPts val="0"/>
                        </a:spcAft>
                      </a:pPr>
                      <a:r>
                        <a:rPr lang="en-US" sz="1200" b="1" kern="1200" dirty="0" smtClean="0">
                          <a:solidFill>
                            <a:schemeClr val="lt1"/>
                          </a:solidFill>
                          <a:effectLst/>
                          <a:latin typeface="+mn-lt"/>
                          <a:ea typeface="+mn-ea"/>
                          <a:cs typeface="+mn-cs"/>
                        </a:rPr>
                        <a:t>(Print</a:t>
                      </a:r>
                      <a:r>
                        <a:rPr lang="el-GR" sz="1200" b="1" kern="1200" dirty="0" smtClean="0">
                          <a:solidFill>
                            <a:schemeClr val="lt1"/>
                          </a:solidFill>
                          <a:effectLst/>
                          <a:latin typeface="+mn-lt"/>
                          <a:ea typeface="+mn-ea"/>
                          <a:cs typeface="+mn-cs"/>
                        </a:rPr>
                        <a:t> &amp; </a:t>
                      </a:r>
                      <a:r>
                        <a:rPr lang="en-US" sz="1200" b="1" kern="1200" dirty="0" smtClean="0">
                          <a:solidFill>
                            <a:schemeClr val="lt1"/>
                          </a:solidFill>
                          <a:effectLst/>
                          <a:latin typeface="+mn-lt"/>
                          <a:ea typeface="+mn-ea"/>
                          <a:cs typeface="+mn-cs"/>
                        </a:rPr>
                        <a:t>Electronic)</a:t>
                      </a:r>
                    </a:p>
                  </a:txBody>
                  <a:tcPr/>
                </a:tc>
                <a:tc>
                  <a:txBody>
                    <a:bodyPr/>
                    <a:lstStyle/>
                    <a:p>
                      <a:pPr algn="ctr">
                        <a:lnSpc>
                          <a:spcPct val="114000"/>
                        </a:lnSpc>
                      </a:pPr>
                      <a:r>
                        <a:rPr lang="en-US" dirty="0" smtClean="0"/>
                        <a:t>Axis</a:t>
                      </a:r>
                      <a:r>
                        <a:rPr lang="el-GR" dirty="0" smtClean="0"/>
                        <a:t> 2</a:t>
                      </a:r>
                    </a:p>
                    <a:p>
                      <a:pPr algn="ctr">
                        <a:lnSpc>
                          <a:spcPct val="114000"/>
                        </a:lnSpc>
                      </a:pPr>
                      <a:r>
                        <a:rPr lang="en-US" sz="1200" b="1" kern="1200" dirty="0" smtClean="0">
                          <a:solidFill>
                            <a:schemeClr val="lt1"/>
                          </a:solidFill>
                          <a:effectLst/>
                          <a:latin typeface="+mn-lt"/>
                          <a:ea typeface="+mn-ea"/>
                          <a:cs typeface="+mn-cs"/>
                        </a:rPr>
                        <a:t>Advertising</a:t>
                      </a:r>
                      <a:r>
                        <a:rPr lang="el-GR" sz="1200" b="1" kern="1200" dirty="0" smtClean="0">
                          <a:solidFill>
                            <a:schemeClr val="lt1"/>
                          </a:solidFill>
                          <a:effectLst/>
                          <a:latin typeface="+mn-lt"/>
                          <a:ea typeface="+mn-ea"/>
                          <a:cs typeface="+mn-cs"/>
                        </a:rPr>
                        <a:t> &amp; </a:t>
                      </a:r>
                      <a:r>
                        <a:rPr lang="en-US" sz="1200" b="1" kern="1200" baseline="0" dirty="0" smtClean="0">
                          <a:solidFill>
                            <a:schemeClr val="lt1"/>
                          </a:solidFill>
                          <a:effectLst/>
                          <a:latin typeface="+mn-lt"/>
                          <a:ea typeface="+mn-ea"/>
                          <a:cs typeface="+mn-cs"/>
                        </a:rPr>
                        <a:t>Promotion</a:t>
                      </a:r>
                      <a:r>
                        <a:rPr lang="el-GR" sz="1200" b="1" kern="1200" dirty="0" smtClean="0">
                          <a:solidFill>
                            <a:schemeClr val="lt1"/>
                          </a:solidFill>
                          <a:effectLst/>
                          <a:latin typeface="+mn-lt"/>
                          <a:ea typeface="+mn-ea"/>
                          <a:cs typeface="+mn-cs"/>
                        </a:rPr>
                        <a:t> (</a:t>
                      </a:r>
                      <a:r>
                        <a:rPr lang="en-US" sz="1200" b="1" kern="1200" dirty="0" smtClean="0">
                          <a:solidFill>
                            <a:schemeClr val="lt1"/>
                          </a:solidFill>
                          <a:effectLst/>
                          <a:latin typeface="+mn-lt"/>
                          <a:ea typeface="+mn-ea"/>
                          <a:cs typeface="+mn-cs"/>
                        </a:rPr>
                        <a:t>Campaigns</a:t>
                      </a:r>
                      <a:r>
                        <a:rPr lang="en-US" sz="1200" b="1" kern="1200" baseline="0" dirty="0" smtClean="0">
                          <a:solidFill>
                            <a:schemeClr val="lt1"/>
                          </a:solidFill>
                          <a:effectLst/>
                          <a:latin typeface="+mn-lt"/>
                          <a:ea typeface="+mn-ea"/>
                          <a:cs typeface="+mn-cs"/>
                        </a:rPr>
                        <a:t> and </a:t>
                      </a:r>
                      <a:r>
                        <a:rPr lang="en-US" sz="1200" b="1" kern="1200" dirty="0" smtClean="0">
                          <a:solidFill>
                            <a:schemeClr val="lt1"/>
                          </a:solidFill>
                          <a:effectLst/>
                          <a:latin typeface="+mn-lt"/>
                          <a:ea typeface="+mn-ea"/>
                          <a:cs typeface="+mn-cs"/>
                        </a:rPr>
                        <a:t>Actions</a:t>
                      </a:r>
                      <a:r>
                        <a:rPr lang="el-GR" sz="1200" b="1" kern="1200" dirty="0" smtClean="0">
                          <a:solidFill>
                            <a:schemeClr val="lt1"/>
                          </a:solidFill>
                          <a:effectLst/>
                          <a:latin typeface="+mn-lt"/>
                          <a:ea typeface="+mn-ea"/>
                          <a:cs typeface="+mn-cs"/>
                        </a:rPr>
                        <a:t>)</a:t>
                      </a:r>
                      <a:endParaRPr lang="en-US" sz="1200" dirty="0"/>
                    </a:p>
                  </a:txBody>
                  <a:tcPr/>
                </a:tc>
                <a:tc>
                  <a:txBody>
                    <a:bodyPr/>
                    <a:lstStyle/>
                    <a:p>
                      <a:pPr algn="ctr"/>
                      <a:r>
                        <a:rPr lang="en-US" dirty="0" smtClean="0"/>
                        <a:t>Axis</a:t>
                      </a:r>
                      <a:r>
                        <a:rPr lang="el-GR" dirty="0" smtClean="0"/>
                        <a:t> 3</a:t>
                      </a:r>
                    </a:p>
                    <a:p>
                      <a:pPr algn="ctr"/>
                      <a:r>
                        <a:rPr lang="en-US" sz="1400" dirty="0" smtClean="0"/>
                        <a:t>Horizontal Support Tools and Activities</a:t>
                      </a:r>
                      <a:endParaRPr lang="en-US" sz="1400" dirty="0"/>
                    </a:p>
                  </a:txBody>
                  <a:tcPr/>
                </a:tc>
                <a:extLst>
                  <a:ext uri="{0D108BD9-81ED-4DB2-BD59-A6C34878D82A}">
                    <a16:rowId xmlns:a16="http://schemas.microsoft.com/office/drawing/2014/main" val="10000"/>
                  </a:ext>
                </a:extLst>
              </a:tr>
              <a:tr h="370840">
                <a:tc>
                  <a:txBody>
                    <a:bodyPr/>
                    <a:lstStyle/>
                    <a:p>
                      <a:r>
                        <a:rPr lang="en-US" b="1" dirty="0" smtClean="0"/>
                        <a:t>Corporate</a:t>
                      </a:r>
                      <a:endParaRPr lang="en-US" b="1" dirty="0"/>
                    </a:p>
                  </a:txBody>
                  <a:tcPr/>
                </a:tc>
                <a:tc>
                  <a:txBody>
                    <a:bodyPr/>
                    <a:lstStyle/>
                    <a:p>
                      <a:pPr marL="285750" indent="-285750">
                        <a:buFont typeface="Arial" panose="020B0604020202020204" pitchFamily="34" charset="0"/>
                        <a:buChar char="•"/>
                      </a:pPr>
                      <a:r>
                        <a:rPr lang="en-US" b="1" dirty="0" smtClean="0"/>
                        <a:t>Strategy</a:t>
                      </a:r>
                      <a:endParaRPr lang="el-GR" b="1" baseline="0" dirty="0" smtClean="0"/>
                    </a:p>
                    <a:p>
                      <a:pPr marL="285750" indent="-285750">
                        <a:buFont typeface="Arial" panose="020B0604020202020204" pitchFamily="34" charset="0"/>
                        <a:buChar char="•"/>
                      </a:pPr>
                      <a:r>
                        <a:rPr lang="en-US" b="1" baseline="0" dirty="0" smtClean="0"/>
                        <a:t>Plan</a:t>
                      </a:r>
                      <a:endParaRPr lang="el-GR" b="1" baseline="0" dirty="0" smtClean="0"/>
                    </a:p>
                    <a:p>
                      <a:pPr marL="0" indent="0">
                        <a:buFont typeface="Arial" panose="020B0604020202020204" pitchFamily="34" charset="0"/>
                        <a:buNone/>
                      </a:pPr>
                      <a:endParaRPr lang="en-US" b="1"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1"/>
                  </a:ext>
                </a:extLst>
              </a:tr>
              <a:tr h="370840">
                <a:tc rowSpan="2">
                  <a:txBody>
                    <a:bodyPr/>
                    <a:lstStyle/>
                    <a:p>
                      <a:r>
                        <a:rPr lang="en-US" b="1" dirty="0" smtClean="0"/>
                        <a:t>Service/ </a:t>
                      </a:r>
                    </a:p>
                    <a:p>
                      <a:r>
                        <a:rPr lang="en-US" b="1" dirty="0" smtClean="0"/>
                        <a:t>Infrastructure/</a:t>
                      </a:r>
                    </a:p>
                    <a:p>
                      <a:r>
                        <a:rPr lang="en-US" b="1" dirty="0" smtClean="0"/>
                        <a:t>Project</a:t>
                      </a:r>
                      <a:endParaRPr lang="en-US" b="1"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1" kern="1200" baseline="0" dirty="0" smtClean="0">
                          <a:solidFill>
                            <a:schemeClr val="dk1"/>
                          </a:solidFill>
                          <a:effectLst/>
                          <a:latin typeface="+mn-lt"/>
                          <a:ea typeface="+mn-ea"/>
                          <a:cs typeface="+mn-cs"/>
                        </a:rPr>
                        <a:t>Customer service experience</a:t>
                      </a:r>
                      <a:endParaRPr lang="en-US" sz="1800" b="1" kern="1200" dirty="0" smtClean="0">
                        <a:solidFill>
                          <a:schemeClr val="dk1"/>
                        </a:solidFill>
                        <a:effectLst/>
                        <a:latin typeface="+mn-lt"/>
                        <a:ea typeface="+mn-ea"/>
                        <a:cs typeface="+mn-cs"/>
                      </a:endParaRPr>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2"/>
                  </a:ext>
                </a:extLst>
              </a:tr>
              <a:tr h="370840">
                <a:tc vMerge="1">
                  <a:txBody>
                    <a:bodyPr/>
                    <a:lstStyle/>
                    <a:p>
                      <a:endParaRPr lang="en-US"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1" kern="1200" dirty="0" smtClean="0">
                          <a:solidFill>
                            <a:schemeClr val="dk1"/>
                          </a:solidFill>
                          <a:effectLst/>
                          <a:latin typeface="+mn-lt"/>
                          <a:ea typeface="+mn-ea"/>
                          <a:cs typeface="+mn-cs"/>
                        </a:rPr>
                        <a:t>Strategy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1" kern="1200" dirty="0" smtClean="0">
                          <a:solidFill>
                            <a:schemeClr val="dk1"/>
                          </a:solidFill>
                          <a:effectLst/>
                          <a:latin typeface="+mn-lt"/>
                          <a:ea typeface="+mn-ea"/>
                          <a:cs typeface="+mn-cs"/>
                        </a:rPr>
                        <a:t>Plan</a:t>
                      </a:r>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3"/>
                  </a:ext>
                </a:extLst>
              </a:tr>
            </a:tbl>
          </a:graphicData>
        </a:graphic>
      </p:graphicFrame>
      <p:sp>
        <p:nvSpPr>
          <p:cNvPr id="11" name="Rectangle 10"/>
          <p:cNvSpPr/>
          <p:nvPr/>
        </p:nvSpPr>
        <p:spPr>
          <a:xfrm>
            <a:off x="1773936" y="3151800"/>
            <a:ext cx="5596128" cy="554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228600" lvl="1" indent="-228600" algn="l" defTabSz="1111250">
              <a:lnSpc>
                <a:spcPct val="90000"/>
              </a:lnSpc>
              <a:spcBef>
                <a:spcPct val="0"/>
              </a:spcBef>
              <a:spcAft>
                <a:spcPct val="15000"/>
              </a:spcAft>
              <a:buChar char="••"/>
            </a:pPr>
            <a:endParaRPr lang="en-US" sz="2500" kern="1200" dirty="0"/>
          </a:p>
        </p:txBody>
      </p:sp>
      <p:sp>
        <p:nvSpPr>
          <p:cNvPr id="13" name="Pentagon 12"/>
          <p:cNvSpPr/>
          <p:nvPr/>
        </p:nvSpPr>
        <p:spPr>
          <a:xfrm rot="5400000">
            <a:off x="3059832" y="3429000"/>
            <a:ext cx="3816424" cy="1656184"/>
          </a:xfrm>
          <a:prstGeom prst="homePlat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entagon 15"/>
          <p:cNvSpPr/>
          <p:nvPr/>
        </p:nvSpPr>
        <p:spPr>
          <a:xfrm rot="5400000">
            <a:off x="4716016" y="3429000"/>
            <a:ext cx="3816424" cy="1656184"/>
          </a:xfrm>
          <a:prstGeom prst="homePlat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entagon 16"/>
          <p:cNvSpPr/>
          <p:nvPr/>
        </p:nvSpPr>
        <p:spPr>
          <a:xfrm rot="5400000">
            <a:off x="6336196" y="3465004"/>
            <a:ext cx="3816426" cy="1584177"/>
          </a:xfrm>
          <a:prstGeom prst="homePlat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5400000">
            <a:off x="3634544" y="3569722"/>
            <a:ext cx="2667000" cy="369332"/>
          </a:xfrm>
          <a:prstGeom prst="rect">
            <a:avLst/>
          </a:prstGeom>
          <a:noFill/>
        </p:spPr>
        <p:txBody>
          <a:bodyPr wrap="square" rtlCol="0">
            <a:spAutoFit/>
          </a:bodyPr>
          <a:lstStyle/>
          <a:p>
            <a:r>
              <a:rPr lang="en-US" dirty="0" smtClean="0"/>
              <a:t>Activities</a:t>
            </a:r>
            <a:r>
              <a:rPr lang="el-GR" dirty="0" smtClean="0"/>
              <a:t> </a:t>
            </a:r>
            <a:r>
              <a:rPr lang="el-GR" dirty="0" smtClean="0">
                <a:sym typeface="Wingdings" panose="05000000000000000000" pitchFamily="2" charset="2"/>
              </a:rPr>
              <a:t> </a:t>
            </a:r>
            <a:r>
              <a:rPr lang="en-US" dirty="0" smtClean="0"/>
              <a:t>Actions</a:t>
            </a:r>
            <a:endParaRPr lang="en-US" dirty="0"/>
          </a:p>
        </p:txBody>
      </p:sp>
      <p:sp>
        <p:nvSpPr>
          <p:cNvPr id="19" name="TextBox 18"/>
          <p:cNvSpPr txBox="1"/>
          <p:nvPr/>
        </p:nvSpPr>
        <p:spPr>
          <a:xfrm rot="5400000">
            <a:off x="5290728" y="3569722"/>
            <a:ext cx="2667000" cy="369332"/>
          </a:xfrm>
          <a:prstGeom prst="rect">
            <a:avLst/>
          </a:prstGeom>
          <a:noFill/>
        </p:spPr>
        <p:txBody>
          <a:bodyPr wrap="square" rtlCol="0">
            <a:spAutoFit/>
          </a:bodyPr>
          <a:lstStyle/>
          <a:p>
            <a:r>
              <a:rPr lang="en-US" dirty="0" smtClean="0"/>
              <a:t>Activities</a:t>
            </a:r>
            <a:r>
              <a:rPr lang="el-GR" dirty="0" smtClean="0"/>
              <a:t> </a:t>
            </a:r>
            <a:r>
              <a:rPr lang="el-GR" dirty="0" smtClean="0">
                <a:sym typeface="Wingdings" panose="05000000000000000000" pitchFamily="2" charset="2"/>
              </a:rPr>
              <a:t> </a:t>
            </a:r>
            <a:r>
              <a:rPr lang="en-US" dirty="0" smtClean="0"/>
              <a:t>Actions</a:t>
            </a:r>
            <a:endParaRPr lang="en-US" dirty="0"/>
          </a:p>
        </p:txBody>
      </p:sp>
      <p:sp>
        <p:nvSpPr>
          <p:cNvPr id="20" name="TextBox 19"/>
          <p:cNvSpPr txBox="1"/>
          <p:nvPr/>
        </p:nvSpPr>
        <p:spPr>
          <a:xfrm rot="5400000">
            <a:off x="6655585" y="3856402"/>
            <a:ext cx="3240361" cy="369332"/>
          </a:xfrm>
          <a:prstGeom prst="rect">
            <a:avLst/>
          </a:prstGeom>
          <a:noFill/>
        </p:spPr>
        <p:txBody>
          <a:bodyPr wrap="square" rtlCol="0">
            <a:spAutoFit/>
          </a:bodyPr>
          <a:lstStyle/>
          <a:p>
            <a:r>
              <a:rPr lang="en-US" dirty="0" smtClean="0"/>
              <a:t>Support Actions</a:t>
            </a:r>
            <a:endParaRPr lang="en-US" dirty="0"/>
          </a:p>
        </p:txBody>
      </p:sp>
      <p:sp>
        <p:nvSpPr>
          <p:cNvPr id="15" name="Footer Placeholder 4"/>
          <p:cNvSpPr>
            <a:spLocks noGrp="1"/>
          </p:cNvSpPr>
          <p:nvPr>
            <p:ph type="ftr" sz="quarter" idx="3"/>
          </p:nvPr>
        </p:nvSpPr>
        <p:spPr>
          <a:xfrm>
            <a:off x="3124200" y="6525344"/>
            <a:ext cx="4040088"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4" name="Date Placeholder 3"/>
          <p:cNvSpPr>
            <a:spLocks noGrp="1"/>
          </p:cNvSpPr>
          <p:nvPr>
            <p:ph type="dt" sz="half" idx="2"/>
          </p:nvPr>
        </p:nvSpPr>
        <p:spPr/>
        <p:txBody>
          <a:bodyPr/>
          <a:lstStyle/>
          <a:p>
            <a:r>
              <a:rPr lang="el-GR" smtClean="0"/>
              <a:t>Feb 2019-SIG-MARCOMMS ppt</a:t>
            </a:r>
            <a:endParaRPr lang="en-US" dirty="0"/>
          </a:p>
        </p:txBody>
      </p:sp>
      <p:sp>
        <p:nvSpPr>
          <p:cNvPr id="5" name="Slide Number Placeholder 4"/>
          <p:cNvSpPr>
            <a:spLocks noGrp="1"/>
          </p:cNvSpPr>
          <p:nvPr>
            <p:ph type="sldNum" sz="quarter" idx="4"/>
          </p:nvPr>
        </p:nvSpPr>
        <p:spPr/>
        <p:txBody>
          <a:bodyPr/>
          <a:lstStyle/>
          <a:p>
            <a:fld id="{81C7A8D8-18CB-0546-B1F2-116B30F6CA42}" type="slidenum">
              <a:rPr lang="en-US" smtClean="0"/>
              <a:pPr/>
              <a:t>8</a:t>
            </a:fld>
            <a:endParaRPr lang="en-US" dirty="0"/>
          </a:p>
        </p:txBody>
      </p:sp>
    </p:spTree>
    <p:extLst>
      <p:ext uri="{BB962C8B-B14F-4D97-AF65-F5344CB8AC3E}">
        <p14:creationId xmlns:p14="http://schemas.microsoft.com/office/powerpoint/2010/main" val="3142333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3"/>
          </p:nvPr>
        </p:nvSpPr>
        <p:spPr>
          <a:xfrm>
            <a:off x="3124200" y="6520259"/>
            <a:ext cx="4193534" cy="365125"/>
          </a:xfrm>
          <a:prstGeom prst="rect">
            <a:avLst/>
          </a:prstGeom>
        </p:spPr>
        <p:txBody>
          <a:bodyPr/>
          <a:lstStyle>
            <a:lvl1pPr>
              <a:defRPr sz="1100"/>
            </a:lvl1pPr>
          </a:lstStyle>
          <a:p>
            <a:r>
              <a:rPr lang="en-US" dirty="0" smtClean="0"/>
              <a:t>GRNET: Marketing Strategy and Communication Plan 2017-2018</a:t>
            </a:r>
            <a:endParaRPr lang="en-US" dirty="0"/>
          </a:p>
        </p:txBody>
      </p:sp>
      <p:sp>
        <p:nvSpPr>
          <p:cNvPr id="2" name="Title 1"/>
          <p:cNvSpPr>
            <a:spLocks noGrp="1"/>
          </p:cNvSpPr>
          <p:nvPr>
            <p:ph type="title"/>
          </p:nvPr>
        </p:nvSpPr>
        <p:spPr>
          <a:xfrm>
            <a:off x="158824" y="-27384"/>
            <a:ext cx="8229600" cy="1143000"/>
          </a:xfrm>
        </p:spPr>
        <p:txBody>
          <a:bodyPr>
            <a:normAutofit/>
          </a:bodyPr>
          <a:lstStyle/>
          <a:p>
            <a:pPr algn="l"/>
            <a:r>
              <a:rPr lang="en-US" sz="3200" dirty="0" smtClean="0"/>
              <a:t>Target Audience</a:t>
            </a:r>
            <a:r>
              <a:rPr lang="el-GR" sz="3200" dirty="0" smtClean="0"/>
              <a:t>: </a:t>
            </a:r>
            <a:r>
              <a:rPr lang="en-US" sz="3200" dirty="0" smtClean="0"/>
              <a:t>market groups/sub-groups</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73760450"/>
              </p:ext>
            </p:extLst>
          </p:nvPr>
        </p:nvGraphicFramePr>
        <p:xfrm>
          <a:off x="450996" y="764704"/>
          <a:ext cx="8693004" cy="6093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rot="16200000">
            <a:off x="-2552146" y="3480972"/>
            <a:ext cx="5544617" cy="400110"/>
          </a:xfrm>
          <a:prstGeom prst="rect">
            <a:avLst/>
          </a:prstGeom>
          <a:solidFill>
            <a:schemeClr val="accent1">
              <a:lumMod val="20000"/>
              <a:lumOff val="80000"/>
            </a:schemeClr>
          </a:solidFill>
        </p:spPr>
        <p:txBody>
          <a:bodyPr wrap="square">
            <a:spAutoFit/>
          </a:bodyPr>
          <a:lstStyle/>
          <a:p>
            <a:pPr algn="ctr"/>
            <a:r>
              <a:rPr lang="en-US" sz="2000" b="1" dirty="0">
                <a:solidFill>
                  <a:schemeClr val="accent6">
                    <a:lumMod val="75000"/>
                  </a:schemeClr>
                </a:solidFill>
                <a:latin typeface="+mj-lt"/>
                <a:ea typeface="+mj-ea"/>
                <a:cs typeface="+mj-cs"/>
              </a:rPr>
              <a:t>market segmentation strategy</a:t>
            </a:r>
          </a:p>
        </p:txBody>
      </p:sp>
      <p:grpSp>
        <p:nvGrpSpPr>
          <p:cNvPr id="10" name="Group 9"/>
          <p:cNvGrpSpPr/>
          <p:nvPr/>
        </p:nvGrpSpPr>
        <p:grpSpPr>
          <a:xfrm>
            <a:off x="6521793" y="2564904"/>
            <a:ext cx="2876872" cy="1062415"/>
            <a:chOff x="2286000" y="2545733"/>
            <a:chExt cx="4572000" cy="1766533"/>
          </a:xfrm>
          <a:solidFill>
            <a:schemeClr val="accent6"/>
          </a:solidFill>
        </p:grpSpPr>
        <p:grpSp>
          <p:nvGrpSpPr>
            <p:cNvPr id="7" name="Group 6"/>
            <p:cNvGrpSpPr/>
            <p:nvPr/>
          </p:nvGrpSpPr>
          <p:grpSpPr>
            <a:xfrm>
              <a:off x="3550930" y="2545733"/>
              <a:ext cx="2042139" cy="1766533"/>
              <a:chOff x="3029779" y="1667997"/>
              <a:chExt cx="2042139" cy="1766533"/>
            </a:xfrm>
            <a:grpFill/>
          </p:grpSpPr>
          <p:sp>
            <p:nvSpPr>
              <p:cNvPr id="8" name="Hexagon 7"/>
              <p:cNvSpPr/>
              <p:nvPr/>
            </p:nvSpPr>
            <p:spPr>
              <a:xfrm>
                <a:off x="3029779" y="1667997"/>
                <a:ext cx="2042139" cy="1766533"/>
              </a:xfrm>
              <a:prstGeom prst="hexagon">
                <a:avLst>
                  <a:gd name="adj" fmla="val 2857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Hexagon 4"/>
              <p:cNvSpPr/>
              <p:nvPr/>
            </p:nvSpPr>
            <p:spPr>
              <a:xfrm>
                <a:off x="3368190" y="1960736"/>
                <a:ext cx="1365317" cy="118105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en-US" sz="1050" kern="1200" dirty="0"/>
              </a:p>
            </p:txBody>
          </p:sp>
        </p:grpSp>
        <p:sp>
          <p:nvSpPr>
            <p:cNvPr id="4" name="Rectangle 3"/>
            <p:cNvSpPr/>
            <p:nvPr/>
          </p:nvSpPr>
          <p:spPr>
            <a:xfrm>
              <a:off x="2286000" y="3105834"/>
              <a:ext cx="4572000" cy="511757"/>
            </a:xfrm>
            <a:prstGeom prst="rect">
              <a:avLst/>
            </a:prstGeom>
            <a:noFill/>
          </p:spPr>
          <p:txBody>
            <a:bodyPr>
              <a:spAutoFit/>
            </a:bodyPr>
            <a:lstStyle/>
            <a:p>
              <a:pPr algn="ctr"/>
              <a:r>
                <a:rPr lang="en-US" sz="1400" b="1" dirty="0"/>
                <a:t>Target </a:t>
              </a:r>
              <a:r>
                <a:rPr lang="en-US" sz="1400" b="1" dirty="0" smtClean="0"/>
                <a:t>Market</a:t>
              </a:r>
              <a:endParaRPr lang="en-US" sz="1400" b="1" dirty="0"/>
            </a:p>
          </p:txBody>
        </p:sp>
      </p:grpSp>
      <p:sp>
        <p:nvSpPr>
          <p:cNvPr id="12" name="Date Placeholder 11"/>
          <p:cNvSpPr>
            <a:spLocks noGrp="1"/>
          </p:cNvSpPr>
          <p:nvPr>
            <p:ph type="dt" sz="half" idx="2"/>
          </p:nvPr>
        </p:nvSpPr>
        <p:spPr/>
        <p:txBody>
          <a:bodyPr/>
          <a:lstStyle/>
          <a:p>
            <a:r>
              <a:rPr lang="el-GR" smtClean="0"/>
              <a:t>Feb 2019-SIG-MARCOMMS ppt</a:t>
            </a:r>
            <a:endParaRPr lang="en-US" dirty="0"/>
          </a:p>
        </p:txBody>
      </p:sp>
      <p:sp>
        <p:nvSpPr>
          <p:cNvPr id="13" name="Slide Number Placeholder 12"/>
          <p:cNvSpPr>
            <a:spLocks noGrp="1"/>
          </p:cNvSpPr>
          <p:nvPr>
            <p:ph type="sldNum" sz="quarter" idx="4"/>
          </p:nvPr>
        </p:nvSpPr>
        <p:spPr/>
        <p:txBody>
          <a:bodyPr/>
          <a:lstStyle/>
          <a:p>
            <a:fld id="{81C7A8D8-18CB-0546-B1F2-116B30F6CA42}" type="slidenum">
              <a:rPr lang="en-US" smtClean="0"/>
              <a:pPr/>
              <a:t>9</a:t>
            </a:fld>
            <a:endParaRPr lang="en-US" dirty="0"/>
          </a:p>
        </p:txBody>
      </p:sp>
    </p:spTree>
    <p:extLst>
      <p:ext uri="{BB962C8B-B14F-4D97-AF65-F5344CB8AC3E}">
        <p14:creationId xmlns:p14="http://schemas.microsoft.com/office/powerpoint/2010/main" val="1878255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14206</TotalTime>
  <Words>2555</Words>
  <Application>Microsoft Office PowerPoint</Application>
  <PresentationFormat>On-screen Show (4:3)</PresentationFormat>
  <Paragraphs>606</Paragraphs>
  <Slides>31</Slides>
  <Notes>19</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Times New Roman</vt:lpstr>
      <vt:lpstr>Wingdings</vt:lpstr>
      <vt:lpstr>Office Theme</vt:lpstr>
      <vt:lpstr>Greek Research &amp; Technology Network</vt:lpstr>
      <vt:lpstr>PowerPoint Presentation</vt:lpstr>
      <vt:lpstr>Agenda</vt:lpstr>
      <vt:lpstr>Formulating marcomms strategy</vt:lpstr>
      <vt:lpstr>Challenge: thinking outside the ‘Strategy Box’</vt:lpstr>
      <vt:lpstr>Current situational analysis</vt:lpstr>
      <vt:lpstr>PowerPoint Presentation</vt:lpstr>
      <vt:lpstr>Marketing Strategy &amp; Execution Plan  MATRIX: Axis, Actions</vt:lpstr>
      <vt:lpstr>Target Audience: market groups/sub-groups</vt:lpstr>
      <vt:lpstr>Scientific Sectors and Fields</vt:lpstr>
      <vt:lpstr>Performance: KPIs</vt:lpstr>
      <vt:lpstr>Execution Plan</vt:lpstr>
      <vt:lpstr>Marketing Plan: @ a glance 2017-18</vt:lpstr>
      <vt:lpstr>Revised plan/Budget/Resources</vt:lpstr>
      <vt:lpstr>Success Factors</vt:lpstr>
      <vt:lpstr>Marketing Plan 2017-2018:  Important Factors for Success  </vt:lpstr>
      <vt:lpstr>Execution Highlights</vt:lpstr>
      <vt:lpstr>2017-2018 execution highlights</vt:lpstr>
      <vt:lpstr>PowerPoint Presentation</vt:lpstr>
      <vt:lpstr>2017-2018 execution highlights, measurements</vt:lpstr>
      <vt:lpstr>GRNET Website comparison</vt:lpstr>
      <vt:lpstr>Social media: point in time comparison</vt:lpstr>
      <vt:lpstr>2017-2018 execution highlights: measurements</vt:lpstr>
      <vt:lpstr>Sample statistics for services promoted</vt:lpstr>
      <vt:lpstr>DIAVLOS: platform visitors</vt:lpstr>
      <vt:lpstr>GRNET Symposium 2018</vt:lpstr>
      <vt:lpstr>Direct email campaign: Symposium </vt:lpstr>
      <vt:lpstr>GRNET 2018 Symposium Portal Stats</vt:lpstr>
      <vt:lpstr>Learning outcomes</vt:lpstr>
      <vt:lpstr>Learning outcomes: feeding 2019</vt:lpstr>
      <vt:lpstr>PowerPoint Presentation</vt:lpstr>
    </vt:vector>
  </TitlesOfParts>
  <Company>GRNET 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apsarianou (Artemis Psarianou)</dc:creator>
  <cp:lastModifiedBy>Artemis Psarianou</cp:lastModifiedBy>
  <cp:revision>999</cp:revision>
  <cp:lastPrinted>2017-07-06T14:23:09Z</cp:lastPrinted>
  <dcterms:created xsi:type="dcterms:W3CDTF">2008-02-13T11:14:36Z</dcterms:created>
  <dcterms:modified xsi:type="dcterms:W3CDTF">2019-02-01T08:53:31Z</dcterms:modified>
</cp:coreProperties>
</file>