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  <p:sldMasterId id="2147483648" r:id="rId2"/>
    <p:sldMasterId id="2147483652" r:id="rId3"/>
    <p:sldMasterId id="2147483662" r:id="rId4"/>
    <p:sldMasterId id="2147483693" r:id="rId5"/>
    <p:sldMasterId id="2147483698" r:id="rId6"/>
    <p:sldMasterId id="2147483665" r:id="rId7"/>
  </p:sldMasterIdLst>
  <p:notesMasterIdLst>
    <p:notesMasterId r:id="rId20"/>
  </p:notesMasterIdLst>
  <p:handoutMasterIdLst>
    <p:handoutMasterId r:id="rId21"/>
  </p:handoutMasterIdLst>
  <p:sldIdLst>
    <p:sldId id="256" r:id="rId8"/>
    <p:sldId id="268" r:id="rId9"/>
    <p:sldId id="287" r:id="rId10"/>
    <p:sldId id="288" r:id="rId11"/>
    <p:sldId id="261" r:id="rId12"/>
    <p:sldId id="262" r:id="rId13"/>
    <p:sldId id="289" r:id="rId14"/>
    <p:sldId id="290" r:id="rId15"/>
    <p:sldId id="292" r:id="rId16"/>
    <p:sldId id="293" r:id="rId17"/>
    <p:sldId id="295" r:id="rId18"/>
    <p:sldId id="294" r:id="rId19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599" userDrawn="1">
          <p15:clr>
            <a:srgbClr val="A4A3A4"/>
          </p15:clr>
        </p15:guide>
        <p15:guide id="7" orient="horz" pos="17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224C"/>
    <a:srgbClr val="003D50"/>
    <a:srgbClr val="2A4898"/>
    <a:srgbClr val="384973"/>
    <a:srgbClr val="007FB3"/>
    <a:srgbClr val="8E1558"/>
    <a:srgbClr val="A74977"/>
    <a:srgbClr val="F8A900"/>
    <a:srgbClr val="FED9A2"/>
    <a:srgbClr val="007D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24" autoAdjust="0"/>
    <p:restoredTop sz="70791" autoAdjust="0"/>
  </p:normalViewPr>
  <p:slideViewPr>
    <p:cSldViewPr snapToGrid="0" snapToObjects="1" showGuides="1">
      <p:cViewPr varScale="1">
        <p:scale>
          <a:sx n="191" d="100"/>
          <a:sy n="191" d="100"/>
        </p:scale>
        <p:origin x="2984" y="184"/>
      </p:cViewPr>
      <p:guideLst>
        <p:guide pos="5239"/>
        <p:guide pos="2880"/>
        <p:guide orient="horz" pos="599"/>
        <p:guide orient="horz" pos="17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55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350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dirty="0"/>
              <a:t>- Already talked about importance of feedback</a:t>
            </a:r>
          </a:p>
          <a:p>
            <a:pPr marL="0" lvl="0" indent="0">
              <a:buFontTx/>
              <a:buNone/>
            </a:pPr>
            <a:r>
              <a:rPr lang="en-GB" dirty="0"/>
              <a:t>- Open ‘call for papers’ at a number of events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- Have members on our steering groups</a:t>
            </a:r>
          </a:p>
          <a:p>
            <a:pPr marL="514350" lvl="1" indent="-171450">
              <a:buFontTx/>
              <a:buChar char="-"/>
            </a:pPr>
            <a:endParaRPr lang="en-GB" dirty="0"/>
          </a:p>
          <a:p>
            <a:pPr marL="514350" lvl="1" indent="-171450">
              <a:buFontTx/>
              <a:buChar char="-"/>
            </a:pPr>
            <a:r>
              <a:rPr lang="en-GB" dirty="0"/>
              <a:t>We always encourage working with members, avoid ‘Jisc only’ sessions  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Rather than a product demo, we ask members to talk about how they are using products and the impact it makes.  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Shine a light on the excellent work in the sector 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A safe and trusted environment - Members share war stories at events like security conference and </a:t>
            </a:r>
            <a:r>
              <a:rPr lang="en-GB" dirty="0" err="1"/>
              <a:t>Networkshop</a:t>
            </a:r>
            <a:endParaRPr lang="en-GB" dirty="0"/>
          </a:p>
          <a:p>
            <a:pPr marL="514350" lvl="1" indent="-171450">
              <a:buFontTx/>
              <a:buChar char="-"/>
            </a:pPr>
            <a:endParaRPr lang="en-GB" dirty="0"/>
          </a:p>
          <a:p>
            <a:pPr marL="171450" lvl="0" indent="-171450">
              <a:buFontTx/>
              <a:buChar char="-"/>
            </a:pPr>
            <a:r>
              <a:rPr lang="en-GB" dirty="0"/>
              <a:t>Want to finish with a short film, of the opening performance at last years </a:t>
            </a:r>
            <a:r>
              <a:rPr lang="en-GB" dirty="0" err="1"/>
              <a:t>Digifest</a:t>
            </a:r>
            <a:r>
              <a:rPr lang="en-GB" dirty="0"/>
              <a:t>,</a:t>
            </a:r>
          </a:p>
          <a:p>
            <a:pPr marL="171450" lvl="0" indent="-171450">
              <a:buFontTx/>
              <a:buChar char="-"/>
            </a:pPr>
            <a:r>
              <a:rPr lang="en-GB" dirty="0"/>
              <a:t>A </a:t>
            </a:r>
            <a:r>
              <a:rPr lang="en-GB" dirty="0" err="1"/>
              <a:t>LoLa</a:t>
            </a:r>
            <a:r>
              <a:rPr lang="en-GB" dirty="0"/>
              <a:t> performance – we installed a Janet connection at the ICC and wanted to demonstrate the speed and power of the network.  </a:t>
            </a:r>
          </a:p>
          <a:p>
            <a:pPr marL="171450" lvl="0" indent="-171450">
              <a:buFontTx/>
              <a:buChar char="-"/>
            </a:pPr>
            <a:r>
              <a:rPr lang="en-GB" dirty="0"/>
              <a:t>Worked with Royal College of Music (composer and on stage orchestra) and Edinburgh Napier (band down the line) and they combined in a live, fully </a:t>
            </a:r>
            <a:r>
              <a:rPr lang="en-GB" dirty="0" err="1"/>
              <a:t>synchromised</a:t>
            </a:r>
            <a:r>
              <a:rPr lang="en-GB" dirty="0"/>
              <a:t> performance, including multimedia, which had our members at the very heart.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1573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dirty="0"/>
              <a:t>- Already talked about importance of feedback</a:t>
            </a:r>
          </a:p>
          <a:p>
            <a:pPr marL="0" lvl="0" indent="0">
              <a:buFontTx/>
              <a:buNone/>
            </a:pPr>
            <a:r>
              <a:rPr lang="en-GB" dirty="0"/>
              <a:t>- Open ‘call for papers’ at a number of events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- Have members on our steering groups</a:t>
            </a:r>
          </a:p>
          <a:p>
            <a:pPr marL="514350" lvl="1" indent="-171450">
              <a:buFontTx/>
              <a:buChar char="-"/>
            </a:pPr>
            <a:endParaRPr lang="en-GB" dirty="0"/>
          </a:p>
          <a:p>
            <a:pPr marL="514350" lvl="1" indent="-171450">
              <a:buFontTx/>
              <a:buChar char="-"/>
            </a:pPr>
            <a:r>
              <a:rPr lang="en-GB" dirty="0"/>
              <a:t>We always encourage working with members, avoid ‘Jisc only’ sessions  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Rather than a product demo, we ask members to talk about how they are using products and the impact it makes.  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Shine a light on the excellent work in the sector 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A safe and trusted environment - Members share war stories at events like security conference and </a:t>
            </a:r>
            <a:r>
              <a:rPr lang="en-GB" dirty="0" err="1"/>
              <a:t>Networkshop</a:t>
            </a:r>
            <a:endParaRPr lang="en-GB" dirty="0"/>
          </a:p>
          <a:p>
            <a:pPr marL="514350" lvl="1" indent="-171450">
              <a:buFontTx/>
              <a:buChar char="-"/>
            </a:pPr>
            <a:endParaRPr lang="en-GB" dirty="0"/>
          </a:p>
          <a:p>
            <a:pPr marL="171450" lvl="0" indent="-171450">
              <a:buFontTx/>
              <a:buChar char="-"/>
            </a:pPr>
            <a:r>
              <a:rPr lang="en-GB" dirty="0"/>
              <a:t>Want to finish with a short film, of the opening performance at last years </a:t>
            </a:r>
            <a:r>
              <a:rPr lang="en-GB" dirty="0" err="1"/>
              <a:t>Digifest</a:t>
            </a:r>
            <a:r>
              <a:rPr lang="en-GB" dirty="0"/>
              <a:t>,</a:t>
            </a:r>
          </a:p>
          <a:p>
            <a:pPr marL="171450" lvl="0" indent="-171450">
              <a:buFontTx/>
              <a:buChar char="-"/>
            </a:pPr>
            <a:r>
              <a:rPr lang="en-GB" dirty="0"/>
              <a:t>A </a:t>
            </a:r>
            <a:r>
              <a:rPr lang="en-GB" dirty="0" err="1"/>
              <a:t>LoLa</a:t>
            </a:r>
            <a:r>
              <a:rPr lang="en-GB" dirty="0"/>
              <a:t> performance – we installed a Janet connection at the ICC and wanted to demonstrate the speed and power of the network.  </a:t>
            </a:r>
          </a:p>
          <a:p>
            <a:pPr marL="171450" lvl="0" indent="-171450">
              <a:buFontTx/>
              <a:buChar char="-"/>
            </a:pPr>
            <a:r>
              <a:rPr lang="en-GB" dirty="0"/>
              <a:t>Worked with Royal College of Music (composer and on stage orchestra) and Edinburgh Napier (band down the line) and they combined in a live, fully </a:t>
            </a:r>
            <a:r>
              <a:rPr lang="en-GB" dirty="0" err="1"/>
              <a:t>synchromised</a:t>
            </a:r>
            <a:r>
              <a:rPr lang="en-GB" dirty="0"/>
              <a:t> performance, including multimedia, which had our members at the very heart.</a:t>
            </a:r>
          </a:p>
          <a:p>
            <a:pPr marL="514350" lvl="1" indent="-171450">
              <a:buFontTx/>
              <a:buChar char="-"/>
            </a:pP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286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Going to talk about </a:t>
            </a:r>
          </a:p>
          <a:p>
            <a:pPr marL="171450" indent="-171450">
              <a:buFontTx/>
              <a:buChar char="-"/>
            </a:pPr>
            <a:r>
              <a:rPr lang="en-GB" dirty="0"/>
              <a:t>how we have managed the introduction of GDPR regulations in regards to events.  </a:t>
            </a:r>
          </a:p>
          <a:p>
            <a:pPr marL="171450" indent="-171450">
              <a:buFontTx/>
              <a:buChar char="-"/>
            </a:pPr>
            <a:r>
              <a:rPr lang="en-GB" dirty="0"/>
              <a:t>And some of the actions we had to take</a:t>
            </a:r>
          </a:p>
          <a:p>
            <a:pPr marL="171450" indent="-171450">
              <a:buFontTx/>
              <a:buChar char="-"/>
            </a:pPr>
            <a:r>
              <a:rPr lang="en-GB" dirty="0"/>
              <a:t>Some of the impacts (expected and unexpected)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739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456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Prior to GDPR we had a number of well maintained but long standing mailing lists</a:t>
            </a:r>
          </a:p>
          <a:p>
            <a:r>
              <a:rPr lang="en-GB" dirty="0"/>
              <a:t>We had to establish what we had to do with each of these. </a:t>
            </a:r>
          </a:p>
          <a:p>
            <a:pPr marL="171450" indent="-171450">
              <a:buFontTx/>
              <a:buChar char="-"/>
            </a:pPr>
            <a:r>
              <a:rPr lang="en-GB" dirty="0"/>
              <a:t>Strategic contacts – nominated by members – legitimate interest – no need to revisit</a:t>
            </a:r>
          </a:p>
          <a:p>
            <a:pPr marL="171450" indent="-171450">
              <a:buFontTx/>
              <a:buChar char="-"/>
            </a:pPr>
            <a:r>
              <a:rPr lang="en-GB" dirty="0"/>
              <a:t>Those who had registered for recent events and consented to being contacted – no need to revisit</a:t>
            </a:r>
          </a:p>
          <a:p>
            <a:pPr marL="171450" indent="-171450">
              <a:buFontTx/>
              <a:buChar char="-"/>
            </a:pPr>
            <a:r>
              <a:rPr lang="en-GB" dirty="0"/>
              <a:t>Those who had given consent previously – We needed to contact, and establish ‘new’ consent.</a:t>
            </a:r>
          </a:p>
          <a:p>
            <a:endParaRPr lang="en-US" dirty="0"/>
          </a:p>
          <a:p>
            <a:r>
              <a:rPr lang="en-GB" dirty="0"/>
              <a:t>Sent a mail to all of those on that list in the run up to GDPR introduction. </a:t>
            </a:r>
          </a:p>
          <a:p>
            <a:r>
              <a:rPr lang="en-GB" dirty="0"/>
              <a:t>3500 contacts</a:t>
            </a:r>
          </a:p>
          <a:p>
            <a:r>
              <a:rPr lang="en-GB" dirty="0"/>
              <a:t>40% open rate, 77% click through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256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 our terms and conditions we place the onus on our exhibitors to comply with GDPR in terms of their use of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007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415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Going to talk about </a:t>
            </a:r>
          </a:p>
          <a:p>
            <a:pPr marL="171450" indent="-171450">
              <a:buFontTx/>
              <a:buChar char="-"/>
            </a:pPr>
            <a:r>
              <a:rPr lang="en-GB" dirty="0"/>
              <a:t>how we have managed the introduction of GDPR regulations in regards to events.  </a:t>
            </a:r>
          </a:p>
          <a:p>
            <a:pPr marL="171450" indent="-171450">
              <a:buFontTx/>
              <a:buChar char="-"/>
            </a:pPr>
            <a:r>
              <a:rPr lang="en-GB" dirty="0"/>
              <a:t>And some of the actions we had to take</a:t>
            </a:r>
          </a:p>
          <a:p>
            <a:pPr marL="171450" indent="-171450">
              <a:buFontTx/>
              <a:buChar char="-"/>
            </a:pPr>
            <a:r>
              <a:rPr lang="en-GB" dirty="0"/>
              <a:t>Some of the impacts (expected and unexpected)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156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We run basic evaluation questionnaire for all events</a:t>
            </a:r>
          </a:p>
          <a:p>
            <a:pPr marL="171450" indent="-171450">
              <a:buFontTx/>
              <a:buChar char="-"/>
            </a:pPr>
            <a:r>
              <a:rPr lang="en-GB" dirty="0"/>
              <a:t>More thorough evaluation of priority events, specific for delegates, speakers, exhibitors and staff</a:t>
            </a:r>
          </a:p>
          <a:p>
            <a:pPr marL="171450" indent="-171450">
              <a:buFontTx/>
              <a:buChar char="-"/>
            </a:pPr>
            <a:r>
              <a:rPr lang="en-GB" dirty="0"/>
              <a:t>NWS case study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2 day event run over 3 days (Tues lunch – </a:t>
            </a:r>
            <a:r>
              <a:rPr lang="en-GB" dirty="0" err="1"/>
              <a:t>Thur</a:t>
            </a:r>
            <a:r>
              <a:rPr lang="en-GB" dirty="0"/>
              <a:t> lunch)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Carried out research with delegates to establish appetite for shifting to two days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Response neutral/slightly in favour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2018 event run over two days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Delegate feedback strongly in favour of returning to three day. – Peak time travel, reduced networking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Returning to a three day format in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0370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err="1"/>
              <a:t>Digilab</a:t>
            </a:r>
            <a:r>
              <a:rPr lang="en-GB" dirty="0"/>
              <a:t> – showcase of emerging tech used at many Jisc events</a:t>
            </a:r>
          </a:p>
          <a:p>
            <a:pPr marL="514350" lvl="1" indent="-171450">
              <a:buFontTx/>
              <a:buChar char="-"/>
            </a:pPr>
            <a:r>
              <a:rPr lang="en-GB" dirty="0" err="1"/>
              <a:t>Emrging</a:t>
            </a:r>
            <a:r>
              <a:rPr lang="en-GB" dirty="0"/>
              <a:t> tech being used in educational setting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Horizon tech that ‘could’ have applications</a:t>
            </a:r>
          </a:p>
          <a:p>
            <a:pPr marL="171450" lvl="0" indent="-171450">
              <a:buFontTx/>
              <a:buChar char="-"/>
            </a:pPr>
            <a:r>
              <a:rPr lang="en-GB" dirty="0"/>
              <a:t>Event App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Used in different ways for different events</a:t>
            </a:r>
          </a:p>
          <a:p>
            <a:pPr marL="857250" lvl="2" indent="-171450">
              <a:buFontTx/>
              <a:buChar char="-"/>
            </a:pPr>
            <a:r>
              <a:rPr lang="en-GB" dirty="0" err="1"/>
              <a:t>Digifest</a:t>
            </a:r>
            <a:r>
              <a:rPr lang="en-GB" dirty="0"/>
              <a:t> – newsfeed really active, discussion in sessions also heavily used</a:t>
            </a:r>
          </a:p>
          <a:p>
            <a:pPr marL="857250" lvl="2" indent="-171450">
              <a:buFontTx/>
              <a:buChar char="-"/>
            </a:pPr>
            <a:r>
              <a:rPr lang="en-GB" dirty="0"/>
              <a:t>NWS – Used as an event companion, timetable and logistics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Can also be used in sessions, live polls for debates</a:t>
            </a:r>
          </a:p>
          <a:p>
            <a:pPr marL="514350" lvl="1" indent="-171450">
              <a:buFontTx/>
              <a:buChar char="-"/>
            </a:pPr>
            <a:r>
              <a:rPr lang="en-GB" dirty="0"/>
              <a:t>Also use things like </a:t>
            </a:r>
            <a:r>
              <a:rPr lang="en-GB" dirty="0" err="1"/>
              <a:t>mentimeter</a:t>
            </a:r>
            <a:r>
              <a:rPr lang="en-GB" dirty="0"/>
              <a:t> to make more sessions interactive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43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services@jisc.ac.uk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hyperlink" Target="jisc.ac.uk" TargetMode="Externa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C63D7DD-00F8-D245-86DE-750E393A7E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2550" y="0"/>
            <a:ext cx="9196550" cy="51435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3239D9C-EA5C-4DDB-ACFA-8E457CD8E0F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222" y="248356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background image (via slide master)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2995886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1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algn="r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 dirty="0"/>
              <a:t>Date / publication (white/black)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105351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AA5A0A-CA6F-154B-98D8-55E27E5EA7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8064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29152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1813095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4330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2626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930350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7925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BBF1310-C6E8-4747-8F27-E8B3BAE2C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2001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68455E-248E-4A62-84CB-1504411DD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29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423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OFF /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5C3DB1F-2F5F-4A41-8446-2FC2ADB977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6018" y="0"/>
            <a:ext cx="5537982" cy="51435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848E224-0843-40D6-A276-7E4F01A610D6}"/>
              </a:ext>
            </a:extLst>
          </p:cNvPr>
          <p:cNvSpPr/>
          <p:nvPr userDrawn="1"/>
        </p:nvSpPr>
        <p:spPr>
          <a:xfrm>
            <a:off x="877" y="0"/>
            <a:ext cx="3641970" cy="5143498"/>
          </a:xfrm>
          <a:prstGeom prst="rect">
            <a:avLst/>
          </a:prstGeom>
          <a:solidFill>
            <a:srgbClr val="F8A8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83C6179-DD0A-490F-BDCC-39DCE0DD2E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34878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7789889-646E-4B2E-9D5C-573B0D05460D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58774" y="140097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02652D3B-FC2F-4D4C-BC2F-484950BD270E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774" y="176531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:a16="http://schemas.microsoft.com/office/drawing/2014/main" id="{87C38241-24AF-4CE0-980A-71A16D93C1C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65955" y="2249488"/>
            <a:ext cx="29520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1A88A6C-BDD3-4D52-BD09-C40E6D3C83A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65955" y="2468230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One </a:t>
            </a:r>
            <a:r>
              <a:rPr lang="en-GB" dirty="0" err="1"/>
              <a:t>Castlepark</a:t>
            </a:r>
            <a:r>
              <a:rPr lang="en-GB" dirty="0"/>
              <a:t> Tower Hill Bristol BS2 0JA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1AA825B-E050-4FEA-9752-6FAEE5EBA66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65955" y="2849077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T 020 3697 5800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582BB2-CAF7-4EC8-851F-180E70D5FB8B}"/>
              </a:ext>
            </a:extLst>
          </p:cNvPr>
          <p:cNvSpPr txBox="1"/>
          <p:nvPr userDrawn="1"/>
        </p:nvSpPr>
        <p:spPr>
          <a:xfrm>
            <a:off x="365955" y="3305908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>
                <a:solidFill>
                  <a:srgbClr val="2A4898"/>
                </a:solidFill>
                <a:latin typeface="+mn-lt"/>
                <a:ea typeface="Roboto Medium" panose="020000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customerservices@jisc.ac.uk</a:t>
            </a:r>
            <a:endParaRPr lang="en-GB" sz="1200" b="1" dirty="0">
              <a:solidFill>
                <a:srgbClr val="2A4898"/>
              </a:solidFill>
              <a:latin typeface="+mn-lt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DF8DAE-180A-4A80-948F-DF49A8732151}"/>
              </a:ext>
            </a:extLst>
          </p:cNvPr>
          <p:cNvSpPr txBox="1"/>
          <p:nvPr userDrawn="1"/>
        </p:nvSpPr>
        <p:spPr>
          <a:xfrm>
            <a:off x="365955" y="3612192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>
                <a:solidFill>
                  <a:srgbClr val="2A4898"/>
                </a:solidFill>
                <a:latin typeface="+mn-lt"/>
                <a:ea typeface="Roboto Medium" panose="02000000000000000000" pitchFamily="2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jisc.ac.uk</a:t>
            </a:r>
            <a:endParaRPr lang="en-GB" sz="1200" b="1" dirty="0">
              <a:solidFill>
                <a:srgbClr val="2A4898"/>
              </a:solidFill>
              <a:latin typeface="+mn-lt"/>
              <a:ea typeface="Roboto Med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794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691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02810A4-96FB-42BF-AA7B-3057FF99A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051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8648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1423191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9555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DA157DE-7020-4FC1-84EC-74C89F24A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C013441-BF5B-4FB2-9553-87D53D6A7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1708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0714538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3416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67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3331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9599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4433537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e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emf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.emf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.emf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49" r:id="rId2"/>
    <p:sldLayoutId id="2147483650" r:id="rId3"/>
    <p:sldLayoutId id="2147483651" r:id="rId4"/>
    <p:sldLayoutId id="2147483675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4" r:id="rId2"/>
    <p:sldLayoutId id="2147483676" r:id="rId3"/>
    <p:sldLayoutId id="2147483690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4" r:id="rId2"/>
    <p:sldLayoutId id="2147483677" r:id="rId3"/>
    <p:sldLayoutId id="2147483691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48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0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67" r:id="rId2"/>
    <p:sldLayoutId id="2147483678" r:id="rId3"/>
    <p:sldLayoutId id="214748369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p2nKlQe5EwA?feature=oembed" TargetMode="External"/><Relationship Id="rId5" Type="http://schemas.openxmlformats.org/officeDocument/2006/relationships/image" Target="../media/image1.emf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7AA6CB-5D21-4674-86F5-DE40783F2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571750"/>
            <a:ext cx="4267817" cy="881134"/>
          </a:xfrm>
        </p:spPr>
        <p:txBody>
          <a:bodyPr/>
          <a:lstStyle/>
          <a:p>
            <a:r>
              <a:rPr lang="en-GB" dirty="0"/>
              <a:t>Adapting to GDPR around events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71AAEF-59C6-4153-987B-510C3B2B2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February 2019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F15ED4-4BE3-444F-B7F2-B6D6ECB5CC1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3562873"/>
            <a:ext cx="6518277" cy="255741"/>
          </a:xfrm>
        </p:spPr>
        <p:txBody>
          <a:bodyPr/>
          <a:lstStyle/>
          <a:p>
            <a:r>
              <a:rPr lang="en-GB" dirty="0"/>
              <a:t>Paola Davis</a:t>
            </a:r>
          </a:p>
        </p:txBody>
      </p:sp>
    </p:spTree>
    <p:extLst>
      <p:ext uri="{BB962C8B-B14F-4D97-AF65-F5344CB8AC3E}">
        <p14:creationId xmlns:p14="http://schemas.microsoft.com/office/powerpoint/2010/main" val="1168070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467C3-59A3-4979-92E0-0F0DBD5EC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86A976-84CC-4DE0-8098-F4376D797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10</a:t>
            </a:fld>
            <a:endParaRPr lang="en-GB"/>
          </a:p>
        </p:txBody>
      </p:sp>
      <p:pic>
        <p:nvPicPr>
          <p:cNvPr id="8" name="Content Placeholder 13">
            <a:extLst>
              <a:ext uri="{FF2B5EF4-FFF2-40B4-BE49-F238E27FC236}">
                <a16:creationId xmlns:a16="http://schemas.microsoft.com/office/drawing/2014/main" id="{70B9AC36-9AFC-AE41-82D8-861A0058D5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775" y="1729187"/>
            <a:ext cx="4341883" cy="2894589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7700B6A-11E6-C14F-ACE4-4882559493C4}"/>
              </a:ext>
            </a:extLst>
          </p:cNvPr>
          <p:cNvSpPr txBox="1"/>
          <p:nvPr/>
        </p:nvSpPr>
        <p:spPr>
          <a:xfrm>
            <a:off x="5756933" y="1729187"/>
            <a:ext cx="2846066" cy="9576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sz="1700" dirty="0" err="1">
                <a:solidFill>
                  <a:schemeClr val="bg1"/>
                </a:solidFill>
              </a:rPr>
              <a:t>Digilab</a:t>
            </a:r>
            <a:endParaRPr lang="en-GB" sz="1700" dirty="0">
              <a:solidFill>
                <a:schemeClr val="bg1"/>
              </a:solidFill>
            </a:endParaRPr>
          </a:p>
        </p:txBody>
      </p:sp>
      <p:sp>
        <p:nvSpPr>
          <p:cNvPr id="16" name="Title 7">
            <a:extLst>
              <a:ext uri="{FF2B5EF4-FFF2-40B4-BE49-F238E27FC236}">
                <a16:creationId xmlns:a16="http://schemas.microsoft.com/office/drawing/2014/main" id="{8F8A0A48-A63E-2742-9DBA-F27B4938D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3" y="339725"/>
            <a:ext cx="7958139" cy="341572"/>
          </a:xfrm>
        </p:spPr>
        <p:txBody>
          <a:bodyPr/>
          <a:lstStyle/>
          <a:p>
            <a:r>
              <a:rPr lang="en-GB" dirty="0"/>
              <a:t>Building events which are interactive and experiential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3D258A22-1C28-C74A-91CA-B2D999AA87E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7958139" cy="321925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A1749B-29D0-9F4B-BCF7-62ACC754FE9D}"/>
              </a:ext>
            </a:extLst>
          </p:cNvPr>
          <p:cNvSpPr txBox="1"/>
          <p:nvPr/>
        </p:nvSpPr>
        <p:spPr>
          <a:xfrm>
            <a:off x="5756933" y="2683281"/>
            <a:ext cx="2846066" cy="97200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r>
              <a:rPr lang="en-GB" sz="1700" dirty="0">
                <a:solidFill>
                  <a:schemeClr val="bg1"/>
                </a:solidFill>
              </a:rPr>
              <a:t>Event app use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90B10E-40B4-0546-848B-3C838A70EC6F}"/>
              </a:ext>
            </a:extLst>
          </p:cNvPr>
          <p:cNvSpPr txBox="1"/>
          <p:nvPr/>
        </p:nvSpPr>
        <p:spPr>
          <a:xfrm>
            <a:off x="5756933" y="3651775"/>
            <a:ext cx="2846066" cy="9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sz="1700" dirty="0">
                <a:solidFill>
                  <a:schemeClr val="bg1"/>
                </a:solidFill>
              </a:rPr>
              <a:t>Interaction in sessions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A7D54D-E24C-4549-AB03-C425746D7FF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9576" y="1729186"/>
            <a:ext cx="1797357" cy="28945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E1A6D1-A6D2-5547-BD29-CB00AB31B7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6819" y="3169281"/>
            <a:ext cx="1508768" cy="145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454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467C3-59A3-4979-92E0-0F0DBD5EC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86A976-84CC-4DE0-8098-F4376D797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11</a:t>
            </a:fld>
            <a:endParaRPr lang="en-GB"/>
          </a:p>
        </p:txBody>
      </p:sp>
      <p:pic>
        <p:nvPicPr>
          <p:cNvPr id="8" name="Content Placeholder 13">
            <a:extLst>
              <a:ext uri="{FF2B5EF4-FFF2-40B4-BE49-F238E27FC236}">
                <a16:creationId xmlns:a16="http://schemas.microsoft.com/office/drawing/2014/main" id="{70B9AC36-9AFC-AE41-82D8-861A0058D5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58775" y="1729186"/>
            <a:ext cx="5398158" cy="2894589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7700B6A-11E6-C14F-ACE4-4882559493C4}"/>
              </a:ext>
            </a:extLst>
          </p:cNvPr>
          <p:cNvSpPr txBox="1"/>
          <p:nvPr/>
        </p:nvSpPr>
        <p:spPr>
          <a:xfrm>
            <a:off x="5756933" y="1729187"/>
            <a:ext cx="2846066" cy="9576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sz="1700" dirty="0">
                <a:solidFill>
                  <a:schemeClr val="bg1"/>
                </a:solidFill>
              </a:rPr>
              <a:t>Our members build our events</a:t>
            </a:r>
          </a:p>
          <a:p>
            <a:endParaRPr lang="en-GB" sz="1700" dirty="0">
              <a:solidFill>
                <a:schemeClr val="bg1"/>
              </a:solidFill>
            </a:endParaRPr>
          </a:p>
        </p:txBody>
      </p:sp>
      <p:sp>
        <p:nvSpPr>
          <p:cNvPr id="16" name="Title 7">
            <a:extLst>
              <a:ext uri="{FF2B5EF4-FFF2-40B4-BE49-F238E27FC236}">
                <a16:creationId xmlns:a16="http://schemas.microsoft.com/office/drawing/2014/main" id="{8F8A0A48-A63E-2742-9DBA-F27B4938D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3" y="339725"/>
            <a:ext cx="7958139" cy="341572"/>
          </a:xfrm>
        </p:spPr>
        <p:txBody>
          <a:bodyPr/>
          <a:lstStyle/>
          <a:p>
            <a:r>
              <a:rPr lang="en-GB" dirty="0"/>
              <a:t>Members at the heart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3D258A22-1C28-C74A-91CA-B2D999AA87E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7958139" cy="321925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A1749B-29D0-9F4B-BCF7-62ACC754FE9D}"/>
              </a:ext>
            </a:extLst>
          </p:cNvPr>
          <p:cNvSpPr txBox="1"/>
          <p:nvPr/>
        </p:nvSpPr>
        <p:spPr>
          <a:xfrm>
            <a:off x="5756933" y="2683281"/>
            <a:ext cx="2846066" cy="97200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r>
              <a:rPr lang="en-GB" sz="1700" dirty="0">
                <a:solidFill>
                  <a:schemeClr val="bg1"/>
                </a:solidFill>
              </a:rPr>
              <a:t>Members bring inspiration and impact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90B10E-40B4-0546-848B-3C838A70EC6F}"/>
              </a:ext>
            </a:extLst>
          </p:cNvPr>
          <p:cNvSpPr txBox="1"/>
          <p:nvPr/>
        </p:nvSpPr>
        <p:spPr>
          <a:xfrm>
            <a:off x="5756933" y="3651775"/>
            <a:ext cx="2846066" cy="972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sz="1700" dirty="0">
                <a:solidFill>
                  <a:schemeClr val="bg1"/>
                </a:solidFill>
              </a:rPr>
              <a:t>Collaboration in practice</a:t>
            </a:r>
          </a:p>
        </p:txBody>
      </p:sp>
    </p:spTree>
    <p:extLst>
      <p:ext uri="{BB962C8B-B14F-4D97-AF65-F5344CB8AC3E}">
        <p14:creationId xmlns:p14="http://schemas.microsoft.com/office/powerpoint/2010/main" val="929859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Jisc's LoLa performance - Digifest 2018">
            <a:hlinkClick r:id="" action="ppaction://media"/>
            <a:extLst>
              <a:ext uri="{FF2B5EF4-FFF2-40B4-BE49-F238E27FC236}">
                <a16:creationId xmlns:a16="http://schemas.microsoft.com/office/drawing/2014/main" id="{D7A0F52C-B8B1-8D49-8074-6F2DFFEE041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E6D3C5-EAF4-124A-84B5-9698E2B99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B637E4-CDCF-5C45-8054-DD2C4BD23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E4BE8B-817A-F545-96F6-059EAC26447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437D0B8-C862-4C45-B273-F2AE4CA0EC09}"/>
              </a:ext>
            </a:extLst>
          </p:cNvPr>
          <p:cNvSpPr txBox="1">
            <a:spLocks/>
          </p:cNvSpPr>
          <p:nvPr/>
        </p:nvSpPr>
        <p:spPr>
          <a:xfrm>
            <a:off x="358774" y="339724"/>
            <a:ext cx="8020295" cy="1102213"/>
          </a:xfrm>
          <a:prstGeom prst="rect">
            <a:avLst/>
          </a:prstGeom>
        </p:spPr>
        <p:txBody>
          <a:bodyPr lIns="0" tIns="0" rIns="0" bIns="0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>
                <a:solidFill>
                  <a:schemeClr val="bg1"/>
                </a:solidFill>
              </a:rPr>
              <a:t>LoLa</a:t>
            </a:r>
            <a:r>
              <a:rPr lang="en-GB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931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921128-EA8F-496E-833C-D2E5FB5D98CD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/>
              <a:t>GDPR and events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0A4249-3C55-44CD-8989-371D8A1EE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563" indent="-182563"/>
            <a:r>
              <a:rPr lang="en-GB" sz="1700" dirty="0"/>
              <a:t>Ensuring delegates give the right consents</a:t>
            </a:r>
          </a:p>
          <a:p>
            <a:pPr marL="182563" indent="-182563"/>
            <a:r>
              <a:rPr lang="en-GB" sz="1700" dirty="0"/>
              <a:t>Updating privacy policy</a:t>
            </a:r>
          </a:p>
          <a:p>
            <a:pPr marL="182563" indent="-182563"/>
            <a:r>
              <a:rPr lang="en-GB" sz="1700" dirty="0"/>
              <a:t>Promotion of events – updating mailing lists</a:t>
            </a:r>
          </a:p>
          <a:p>
            <a:pPr marL="182563" indent="-182563"/>
            <a:r>
              <a:rPr lang="en-GB" sz="1700" dirty="0"/>
              <a:t>Exhibition and sponsorships – how our partners behave with data</a:t>
            </a:r>
          </a:p>
          <a:p>
            <a:pPr marL="182563" indent="-182563"/>
            <a:r>
              <a:rPr lang="en-GB" sz="1700" dirty="0"/>
              <a:t>Impacts – expected and unexpected</a:t>
            </a:r>
          </a:p>
          <a:p>
            <a:pPr marL="182563" indent="-182563"/>
            <a:endParaRPr lang="en-GB" sz="17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00AF21-C2E1-49AA-AD15-6B7BB2CA2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40634A-34EF-464A-9270-7BCDF67AF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438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F33EF-E9B2-0242-989A-D0EC729C9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Ensuring delegates give the right consents</a:t>
            </a:r>
            <a:br>
              <a:rPr lang="en-GB" dirty="0"/>
            </a:br>
            <a:r>
              <a:rPr lang="en-GB" dirty="0"/>
              <a:t>Updating privacy policy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A5653B-5604-A345-A660-F82ED65FB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9B1C1A-1C08-4549-8E09-FCA15CBF6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3</a:t>
            </a:fld>
            <a:endParaRPr lang="en-GB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6D9A8527-69D5-FC42-BF53-1479BDF6FCB3}"/>
              </a:ext>
            </a:extLst>
          </p:cNvPr>
          <p:cNvSpPr txBox="1">
            <a:spLocks/>
          </p:cNvSpPr>
          <p:nvPr/>
        </p:nvSpPr>
        <p:spPr>
          <a:xfrm>
            <a:off x="406009" y="1323832"/>
            <a:ext cx="8128782" cy="323513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image / infographic</a:t>
            </a:r>
            <a:endParaRPr lang="en-GB" dirty="0"/>
          </a:p>
        </p:txBody>
      </p:sp>
      <p:pic>
        <p:nvPicPr>
          <p:cNvPr id="18" name="Content Placeholder 11">
            <a:extLst>
              <a:ext uri="{FF2B5EF4-FFF2-40B4-BE49-F238E27FC236}">
                <a16:creationId xmlns:a16="http://schemas.microsoft.com/office/drawing/2014/main" id="{1E5525E8-28D4-7243-AF1E-9BC0D026B6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188089" y="1224962"/>
            <a:ext cx="3235137" cy="343287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38924FC-4592-F84C-A905-5B0BFAECAD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376" y="1323829"/>
            <a:ext cx="4547980" cy="323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6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5ADE1-F13C-AF41-80F9-8551B084D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Promotion of events – updating mailing lists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D3C274-1D67-9B44-9ADA-31A433B23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5F2EB-38E5-D84F-BC87-131B79AD1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4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DEC989-B8D1-FD4F-B486-7DC7D631638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6" y="1047262"/>
            <a:ext cx="3544152" cy="255741"/>
          </a:xfrm>
        </p:spPr>
        <p:txBody>
          <a:bodyPr/>
          <a:lstStyle/>
          <a:p>
            <a:r>
              <a:rPr lang="en-GB" dirty="0"/>
              <a:t>Gaining consent from those already on the ‘lists’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98D6A8D-6E77-944A-B473-EB552373931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2580" y="1095270"/>
            <a:ext cx="3843160" cy="3463698"/>
          </a:xfr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9FF8530-67DF-8F47-B58A-9A957906E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668968"/>
            <a:ext cx="3450481" cy="277444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Jisc had a number of lists of contacts: </a:t>
            </a:r>
          </a:p>
          <a:p>
            <a:r>
              <a:rPr lang="en-GB" dirty="0"/>
              <a:t>Strategic contact (nominated role) for whom there is ‘assumed consent’ as a legitimate interest </a:t>
            </a:r>
          </a:p>
          <a:p>
            <a:r>
              <a:rPr lang="en-GB" dirty="0"/>
              <a:t>Those who have registered for events previously </a:t>
            </a:r>
          </a:p>
          <a:p>
            <a:r>
              <a:rPr lang="en-GB" dirty="0"/>
              <a:t>Those on existing list for direct mailing list – </a:t>
            </a:r>
            <a:br>
              <a:rPr lang="en-GB" dirty="0"/>
            </a:br>
            <a:r>
              <a:rPr lang="en-GB" dirty="0"/>
              <a:t>we had to revisit these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C7946B-E73C-8F45-A2A6-A257DA79C675}"/>
              </a:ext>
            </a:extLst>
          </p:cNvPr>
          <p:cNvSpPr txBox="1"/>
          <p:nvPr/>
        </p:nvSpPr>
        <p:spPr>
          <a:xfrm>
            <a:off x="3995178" y="1972972"/>
            <a:ext cx="255740" cy="2557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/>
              <a:t>✓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19F7B6-1178-8644-8EA6-C29C10175E03}"/>
              </a:ext>
            </a:extLst>
          </p:cNvPr>
          <p:cNvSpPr txBox="1"/>
          <p:nvPr/>
        </p:nvSpPr>
        <p:spPr>
          <a:xfrm>
            <a:off x="3995178" y="2390659"/>
            <a:ext cx="255740" cy="2557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dirty="0"/>
              <a:t>✓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4FF141-88AD-AD42-8996-836CF98557F5}"/>
              </a:ext>
            </a:extLst>
          </p:cNvPr>
          <p:cNvSpPr txBox="1"/>
          <p:nvPr/>
        </p:nvSpPr>
        <p:spPr>
          <a:xfrm>
            <a:off x="3995178" y="2745218"/>
            <a:ext cx="255740" cy="2557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97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5303939-3D05-4BAD-8CF3-18123746C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339725"/>
            <a:ext cx="4213226" cy="341572"/>
          </a:xfrm>
        </p:spPr>
        <p:txBody>
          <a:bodyPr/>
          <a:lstStyle/>
          <a:p>
            <a:r>
              <a:rPr lang="en-GB" dirty="0"/>
              <a:t>Exhibition and sponsorships – how our partners behave with data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BB8BBA-0634-1342-8F2B-8AC40902A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06B63A-9404-5D4B-8925-6DAA00BF0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5</a:t>
            </a:fld>
            <a:endParaRPr lang="en-GB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AE230AE-9E91-9F47-805C-720E3E115D2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2308" y="1000138"/>
            <a:ext cx="3553432" cy="3554278"/>
          </a:xfrm>
          <a:ln w="76200"/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5FB9F9-B476-794A-A370-B90A3A1DD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724472"/>
            <a:ext cx="3959998" cy="271894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Update booking form and terms and conditions</a:t>
            </a:r>
          </a:p>
          <a:p>
            <a:r>
              <a:rPr lang="en-GB" dirty="0"/>
              <a:t>To ensure we are compliant with GDPR</a:t>
            </a:r>
          </a:p>
          <a:p>
            <a:r>
              <a:rPr lang="en-GB" dirty="0"/>
              <a:t>To ensure they are committing to being compliant with the data they get as a result of engagement with us</a:t>
            </a:r>
          </a:p>
          <a:p>
            <a:r>
              <a:rPr lang="en-GB" dirty="0"/>
              <a:t>Offering some guidance/best practice around use of data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593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D57FB77-8E92-4A92-B0CC-ACAAF9C91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Unexpected impacts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61BC06-39F6-5147-B2FD-62E9D6188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E68219-3B41-5645-81DA-02FDD1E63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6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884E5B4-DBFB-4A00-8C33-0CEDF3342919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0F8BEC-BE71-E84B-9AA0-96E1C9D3F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SENSITIVE data: </a:t>
            </a:r>
          </a:p>
          <a:p>
            <a:r>
              <a:rPr lang="en-GB" dirty="0"/>
              <a:t>Accessibility and dietary requirements constitute sensitive info</a:t>
            </a:r>
          </a:p>
          <a:p>
            <a:r>
              <a:rPr lang="en-GB" dirty="0"/>
              <a:t>Sharing data within the organisation</a:t>
            </a:r>
          </a:p>
          <a:p>
            <a:r>
              <a:rPr lang="en-GB" dirty="0"/>
              <a:t>Areas where social has less impact, (security/tech) made it more challenging</a:t>
            </a:r>
          </a:p>
          <a:p>
            <a:endParaRPr lang="en-US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1EDC87A9-AD49-2D4C-A959-C67B7F3B227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13"/>
          <a:stretch/>
        </p:blipFill>
        <p:spPr>
          <a:xfrm>
            <a:off x="4692580" y="1095270"/>
            <a:ext cx="3843160" cy="3463698"/>
          </a:xfrm>
          <a:ln w="76200"/>
        </p:spPr>
      </p:pic>
    </p:spTree>
    <p:extLst>
      <p:ext uri="{BB962C8B-B14F-4D97-AF65-F5344CB8AC3E}">
        <p14:creationId xmlns:p14="http://schemas.microsoft.com/office/powerpoint/2010/main" val="219363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7286422-F996-8549-AC4D-7C3803ECDAA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9144001" cy="5143501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E6D3C5-EAF4-124A-84B5-9698E2B99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B637E4-CDCF-5C45-8054-DD2C4BD23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E4BE8B-817A-F545-96F6-059EAC2644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437D0B8-C862-4C45-B273-F2AE4CA0EC09}"/>
              </a:ext>
            </a:extLst>
          </p:cNvPr>
          <p:cNvSpPr txBox="1">
            <a:spLocks/>
          </p:cNvSpPr>
          <p:nvPr/>
        </p:nvSpPr>
        <p:spPr>
          <a:xfrm>
            <a:off x="358775" y="339724"/>
            <a:ext cx="4213226" cy="1645193"/>
          </a:xfrm>
          <a:prstGeom prst="rect">
            <a:avLst/>
          </a:prstGeom>
        </p:spPr>
        <p:txBody>
          <a:bodyPr lIns="0" tIns="0" rIns="0" bIns="0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bg1"/>
                </a:solidFill>
              </a:rPr>
              <a:t>Member led and participatory events</a:t>
            </a:r>
          </a:p>
        </p:txBody>
      </p:sp>
    </p:spTree>
    <p:extLst>
      <p:ext uri="{BB962C8B-B14F-4D97-AF65-F5344CB8AC3E}">
        <p14:creationId xmlns:p14="http://schemas.microsoft.com/office/powerpoint/2010/main" val="3483398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121B4C-A873-1040-89BA-C0B7C5F55F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775" y="356715"/>
            <a:ext cx="6399787" cy="4266524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360CC5C5-009C-4347-B4F6-17778DB5D731}"/>
              </a:ext>
            </a:extLst>
          </p:cNvPr>
          <p:cNvSpPr txBox="1">
            <a:spLocks/>
          </p:cNvSpPr>
          <p:nvPr/>
        </p:nvSpPr>
        <p:spPr>
          <a:xfrm>
            <a:off x="488516" y="474759"/>
            <a:ext cx="3649509" cy="3226752"/>
          </a:xfrm>
          <a:prstGeom prst="rect">
            <a:avLst/>
          </a:prstGeom>
        </p:spPr>
        <p:txBody>
          <a:bodyPr lIns="0" tIns="0" rIns="0" bIns="0"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+mn-lt"/>
                <a:ea typeface="Roboto Black" panose="02000000000000000000" pitchFamily="2" charset="0"/>
                <a:cs typeface="+mj-cs"/>
              </a:defRPr>
            </a:lvl1pPr>
          </a:lstStyle>
          <a:p>
            <a:r>
              <a:rPr lang="en-GB" sz="2700" dirty="0">
                <a:solidFill>
                  <a:schemeClr val="bg1"/>
                </a:solidFill>
              </a:rPr>
              <a:t>Member led and participatory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467C3-59A3-4979-92E0-0F0DBD5EC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86A976-84CC-4DE0-8098-F4376D797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8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466969-48DD-0D4F-ADFB-FACC3C4CFC43}"/>
              </a:ext>
            </a:extLst>
          </p:cNvPr>
          <p:cNvSpPr/>
          <p:nvPr/>
        </p:nvSpPr>
        <p:spPr>
          <a:xfrm>
            <a:off x="6467350" y="348225"/>
            <a:ext cx="2142000" cy="214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chemeClr val="bg1"/>
                </a:solidFill>
              </a:rPr>
              <a:t>Member feedback shapes events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988F0E-1C9E-D745-BF06-3CFC4BB15E0C}"/>
              </a:ext>
            </a:extLst>
          </p:cNvPr>
          <p:cNvSpPr/>
          <p:nvPr/>
        </p:nvSpPr>
        <p:spPr>
          <a:xfrm>
            <a:off x="4327096" y="2482447"/>
            <a:ext cx="2142000" cy="214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chemeClr val="bg1"/>
                </a:solidFill>
              </a:rPr>
              <a:t>Building events which are interactive and experiential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CFF0F3-F527-5548-A831-9A56875AF689}"/>
              </a:ext>
            </a:extLst>
          </p:cNvPr>
          <p:cNvSpPr/>
          <p:nvPr/>
        </p:nvSpPr>
        <p:spPr>
          <a:xfrm>
            <a:off x="6467350" y="2482447"/>
            <a:ext cx="2142000" cy="214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chemeClr val="bg1"/>
                </a:solidFill>
              </a:rPr>
              <a:t>Members at </a:t>
            </a:r>
            <a:br>
              <a:rPr lang="en-GB" sz="1700" dirty="0">
                <a:solidFill>
                  <a:schemeClr val="bg1"/>
                </a:solidFill>
              </a:rPr>
            </a:br>
            <a:r>
              <a:rPr lang="en-GB" sz="1700" dirty="0">
                <a:solidFill>
                  <a:schemeClr val="bg1"/>
                </a:solidFill>
              </a:rPr>
              <a:t>the heart</a:t>
            </a:r>
          </a:p>
        </p:txBody>
      </p:sp>
    </p:spTree>
    <p:extLst>
      <p:ext uri="{BB962C8B-B14F-4D97-AF65-F5344CB8AC3E}">
        <p14:creationId xmlns:p14="http://schemas.microsoft.com/office/powerpoint/2010/main" val="1673408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467C3-59A3-4979-92E0-0F0DBD5EC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Adapting to GDPR around events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86A976-84CC-4DE0-8098-F4376D797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9</a:t>
            </a:fld>
            <a:endParaRPr lang="en-GB"/>
          </a:p>
        </p:txBody>
      </p:sp>
      <p:pic>
        <p:nvPicPr>
          <p:cNvPr id="8" name="Content Placeholder 13">
            <a:extLst>
              <a:ext uri="{FF2B5EF4-FFF2-40B4-BE49-F238E27FC236}">
                <a16:creationId xmlns:a16="http://schemas.microsoft.com/office/drawing/2014/main" id="{70B9AC36-9AFC-AE41-82D8-861A0058D5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58773" y="1729186"/>
            <a:ext cx="5398159" cy="2894589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7700B6A-11E6-C14F-ACE4-4882559493C4}"/>
              </a:ext>
            </a:extLst>
          </p:cNvPr>
          <p:cNvSpPr txBox="1"/>
          <p:nvPr/>
        </p:nvSpPr>
        <p:spPr>
          <a:xfrm>
            <a:off x="5756933" y="1729187"/>
            <a:ext cx="2846066" cy="9576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Autofit/>
          </a:bodyPr>
          <a:lstStyle/>
          <a:p>
            <a:r>
              <a:rPr lang="en-GB" sz="1700" dirty="0">
                <a:solidFill>
                  <a:schemeClr val="bg1"/>
                </a:solidFill>
              </a:rPr>
              <a:t>Feedback fundamental in Jisc events </a:t>
            </a:r>
          </a:p>
        </p:txBody>
      </p:sp>
      <p:sp>
        <p:nvSpPr>
          <p:cNvPr id="16" name="Title 7">
            <a:extLst>
              <a:ext uri="{FF2B5EF4-FFF2-40B4-BE49-F238E27FC236}">
                <a16:creationId xmlns:a16="http://schemas.microsoft.com/office/drawing/2014/main" id="{8F8A0A48-A63E-2742-9DBA-F27B4938D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</p:spPr>
        <p:txBody>
          <a:bodyPr/>
          <a:lstStyle/>
          <a:p>
            <a:r>
              <a:rPr lang="en-GB" dirty="0"/>
              <a:t>Member feedback shapes events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3D258A22-1C28-C74A-91CA-B2D999AA87E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7958139" cy="32192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“It sounded like a good idea, but in practice it was lacking something”</a:t>
            </a:r>
          </a:p>
          <a:p>
            <a:pPr>
              <a:spcBef>
                <a:spcPts val="0"/>
              </a:spcBef>
            </a:pPr>
            <a:r>
              <a:rPr lang="en-GB" b="0" dirty="0"/>
              <a:t>Delegate NWS 56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A1749B-29D0-9F4B-BCF7-62ACC754FE9D}"/>
              </a:ext>
            </a:extLst>
          </p:cNvPr>
          <p:cNvSpPr txBox="1"/>
          <p:nvPr/>
        </p:nvSpPr>
        <p:spPr>
          <a:xfrm>
            <a:off x="5756933" y="2683281"/>
            <a:ext cx="2846066" cy="972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sz="1700" dirty="0">
                <a:solidFill>
                  <a:schemeClr val="bg1"/>
                </a:solidFill>
              </a:rPr>
              <a:t>Shape everything from format to content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90B10E-40B4-0546-848B-3C838A70EC6F}"/>
              </a:ext>
            </a:extLst>
          </p:cNvPr>
          <p:cNvSpPr txBox="1"/>
          <p:nvPr/>
        </p:nvSpPr>
        <p:spPr>
          <a:xfrm>
            <a:off x="5756933" y="3651775"/>
            <a:ext cx="2846066" cy="972000"/>
          </a:xfrm>
          <a:prstGeom prst="rect">
            <a:avLst/>
          </a:prstGeom>
          <a:solidFill>
            <a:schemeClr val="accent1">
              <a:lumMod val="75000"/>
              <a:lumOff val="25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sz="1700" dirty="0" err="1">
                <a:solidFill>
                  <a:schemeClr val="bg1"/>
                </a:solidFill>
              </a:rPr>
              <a:t>Networkshop</a:t>
            </a:r>
            <a:r>
              <a:rPr lang="en-GB" sz="1700" dirty="0">
                <a:solidFill>
                  <a:schemeClr val="bg1"/>
                </a:solidFill>
              </a:rPr>
              <a:t> case study</a:t>
            </a:r>
          </a:p>
        </p:txBody>
      </p:sp>
    </p:spTree>
    <p:extLst>
      <p:ext uri="{BB962C8B-B14F-4D97-AF65-F5344CB8AC3E}">
        <p14:creationId xmlns:p14="http://schemas.microsoft.com/office/powerpoint/2010/main" val="232265658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JAN19_16x9" id="{D2BC972C-00E3-4C28-B7F0-2218449DFB46}" vid="{6F1BE734-CEE4-43DC-B4CD-C1E61AB3F1D8}"/>
    </a:ext>
  </a:extLst>
</a:theme>
</file>

<file path=ppt/theme/theme2.xml><?xml version="1.0" encoding="utf-8"?>
<a:theme xmlns:a="http://schemas.openxmlformats.org/drawingml/2006/main" name="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JAN19_16x9" id="{D2BC972C-00E3-4C28-B7F0-2218449DFB46}" vid="{B3AE11AA-9E77-4397-9D08-5623920E9069}"/>
    </a:ext>
  </a:extLst>
</a:theme>
</file>

<file path=ppt/theme/theme3.xml><?xml version="1.0" encoding="utf-8"?>
<a:theme xmlns:a="http://schemas.openxmlformats.org/drawingml/2006/main" name="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JAN19_16x9" id="{D2BC972C-00E3-4C28-B7F0-2218449DFB46}" vid="{79E3DEE8-C3C9-4608-B493-DA25B3897D09}"/>
    </a:ext>
  </a:extLst>
</a:theme>
</file>

<file path=ppt/theme/theme4.xml><?xml version="1.0" encoding="utf-8"?>
<a:theme xmlns:a="http://schemas.openxmlformats.org/drawingml/2006/main" name="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JAN19_16x9" id="{D2BC972C-00E3-4C28-B7F0-2218449DFB46}" vid="{1EDEA6CB-5324-4B8C-9203-15F6899E2549}"/>
    </a:ext>
  </a:extLst>
</a:theme>
</file>

<file path=ppt/theme/theme5.xml><?xml version="1.0" encoding="utf-8"?>
<a:theme xmlns:a="http://schemas.openxmlformats.org/drawingml/2006/main" name="PURPL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JAN19_16x9" id="{D2BC972C-00E3-4C28-B7F0-2218449DFB46}" vid="{28153546-5072-4E0E-8F75-76C397718E7A}"/>
    </a:ext>
  </a:extLst>
</a:theme>
</file>

<file path=ppt/theme/theme6.xml><?xml version="1.0" encoding="utf-8"?>
<a:theme xmlns:a="http://schemas.openxmlformats.org/drawingml/2006/main" name="GRAP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JAN19_16x9" id="{D2BC972C-00E3-4C28-B7F0-2218449DFB46}" vid="{33BCB67D-4A8F-4831-BC87-E44A974DE4A3}"/>
    </a:ext>
  </a:extLst>
</a:theme>
</file>

<file path=ppt/theme/theme7.xml><?xml version="1.0" encoding="utf-8"?>
<a:theme xmlns:a="http://schemas.openxmlformats.org/drawingml/2006/main" name="PALE YELLOW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JAN19_16x9" id="{D2BC972C-00E3-4C28-B7F0-2218449DFB46}" vid="{DB311ADF-3D1F-48FB-92BA-E4DB727B051C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COVERS</Template>
  <TotalTime>306</TotalTime>
  <Words>1099</Words>
  <Application>Microsoft Office PowerPoint</Application>
  <PresentationFormat>On-screen Show (16:9)</PresentationFormat>
  <Paragraphs>143</Paragraphs>
  <Slides>12</Slides>
  <Notes>11</Notes>
  <HiddenSlides>0</HiddenSlides>
  <MMClips>1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COVERS</vt:lpstr>
      <vt:lpstr>PLAIN</vt:lpstr>
      <vt:lpstr>NAVY</vt:lpstr>
      <vt:lpstr>JADE</vt:lpstr>
      <vt:lpstr>PURPLE</vt:lpstr>
      <vt:lpstr>GRAPE</vt:lpstr>
      <vt:lpstr>PALE YELLOW</vt:lpstr>
      <vt:lpstr>Adapting to GDPR around events</vt:lpstr>
      <vt:lpstr>GDPR and events</vt:lpstr>
      <vt:lpstr>Ensuring delegates give the right consents Updating privacy policy</vt:lpstr>
      <vt:lpstr>Promotion of events – updating mailing lists</vt:lpstr>
      <vt:lpstr>Exhibition and sponsorships – how our partners behave with data</vt:lpstr>
      <vt:lpstr>Unexpected impacts</vt:lpstr>
      <vt:lpstr>PowerPoint Presentation</vt:lpstr>
      <vt:lpstr>PowerPoint Presentation</vt:lpstr>
      <vt:lpstr>Member feedback shapes events</vt:lpstr>
      <vt:lpstr>Building events which are interactive and experiential</vt:lpstr>
      <vt:lpstr>Members at the heart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consectetur adipiscing elit.</dc:title>
  <dc:creator>Microsoft Office User</dc:creator>
  <cp:lastModifiedBy>Rich Daniel</cp:lastModifiedBy>
  <cp:revision>35</cp:revision>
  <cp:lastPrinted>2018-08-23T11:32:46Z</cp:lastPrinted>
  <dcterms:created xsi:type="dcterms:W3CDTF">2019-01-29T14:21:10Z</dcterms:created>
  <dcterms:modified xsi:type="dcterms:W3CDTF">2019-02-01T18:03:58Z</dcterms:modified>
</cp:coreProperties>
</file>