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trictFirstAndLastChars="0" saveSubsetFonts="1" autoCompressPictures="0">
  <p:sldMasterIdLst>
    <p:sldMasterId id="2147483660" r:id="rId1"/>
  </p:sldMasterIdLst>
  <p:notesMasterIdLst>
    <p:notesMasterId r:id="rId18"/>
  </p:notesMasterIdLst>
  <p:handoutMasterIdLst>
    <p:handoutMasterId r:id="rId19"/>
  </p:handoutMasterIdLst>
  <p:sldIdLst>
    <p:sldId id="256" r:id="rId2"/>
    <p:sldId id="301" r:id="rId3"/>
    <p:sldId id="297" r:id="rId4"/>
    <p:sldId id="299" r:id="rId5"/>
    <p:sldId id="296" r:id="rId6"/>
    <p:sldId id="298" r:id="rId7"/>
    <p:sldId id="302" r:id="rId8"/>
    <p:sldId id="303" r:id="rId9"/>
    <p:sldId id="295" r:id="rId10"/>
    <p:sldId id="292" r:id="rId11"/>
    <p:sldId id="304" r:id="rId12"/>
    <p:sldId id="290" r:id="rId13"/>
    <p:sldId id="291" r:id="rId14"/>
    <p:sldId id="293" r:id="rId15"/>
    <p:sldId id="294" r:id="rId16"/>
    <p:sldId id="289" r:id="rId17"/>
  </p:sldIdLst>
  <p:sldSz cx="10691813" cy="7559675"/>
  <p:notesSz cx="6858000" cy="9144000"/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None/>
      <a:defRPr sz="2129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None/>
      <a:defRPr sz="2129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None/>
      <a:defRPr sz="2129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None/>
      <a:defRPr sz="2129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None/>
      <a:defRPr sz="2129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None/>
      <a:defRPr sz="2129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None/>
      <a:defRPr sz="2129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None/>
      <a:defRPr sz="2129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None/>
      <a:defRPr sz="2129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381" userDrawn="1">
          <p15:clr>
            <a:srgbClr val="A4A3A4"/>
          </p15:clr>
        </p15:guide>
        <p15:guide id="2" pos="3368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Marjolein Oorsprong" initials="MO" lastIdx="64" clrIdx="0">
    <p:extLst>
      <p:ext uri="{19B8F6BF-5375-455C-9EA6-DF929625EA0E}">
        <p15:presenceInfo xmlns:p15="http://schemas.microsoft.com/office/powerpoint/2012/main" userId="S-1-5-21-397953076-4138036344-3703450374-118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6B19"/>
    <a:srgbClr val="FF9900"/>
    <a:srgbClr val="19317B"/>
    <a:srgbClr val="3399FF"/>
    <a:srgbClr val="84CE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B09D78C-826D-45B1-8920-0FF9560DB7F7}">
  <a:tblStyle styleId="{5B09D78C-826D-45B1-8920-0FF9560DB7F7}" styleName="Table_0">
    <a:wholeTbl>
      <a:tcStyle>
        <a:tcBdr>
          <a:lef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left>
          <a:right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right>
          <a:top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top>
          <a:bottom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bottom>
          <a:insideH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H>
          <a:insideV>
            <a:ln w="952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a:insideV>
        </a:tcBdr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121" autoAdjust="0"/>
    <p:restoredTop sz="84925" autoAdjust="0"/>
  </p:normalViewPr>
  <p:slideViewPr>
    <p:cSldViewPr showGuides="1">
      <p:cViewPr varScale="1">
        <p:scale>
          <a:sx n="90" d="100"/>
          <a:sy n="90" d="100"/>
        </p:scale>
        <p:origin x="1632" y="84"/>
      </p:cViewPr>
      <p:guideLst>
        <p:guide orient="horz" pos="2381"/>
        <p:guide pos="3368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howGuides="1">
      <p:cViewPr varScale="1">
        <p:scale>
          <a:sx n="125" d="100"/>
          <a:sy n="125" d="100"/>
        </p:scale>
        <p:origin x="3736" y="17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2078BA1-844C-4C2E-8589-B87A0C1555E4}" type="datetimeFigureOut">
              <a:rPr lang="sl-SI" smtClean="0"/>
              <a:t>31.1.2019</a:t>
            </a:fld>
            <a:endParaRPr lang="sl-SI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sl-SI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686D600-ED1E-48DD-B2DE-1388276FD476}" type="slidenum">
              <a:rPr lang="sl-SI" smtClean="0"/>
              <a:t>‹#›</a:t>
            </a:fld>
            <a:endParaRPr lang="sl-SI"/>
          </a:p>
        </p:txBody>
      </p:sp>
    </p:spTree>
    <p:extLst>
      <p:ext uri="{BB962C8B-B14F-4D97-AF65-F5344CB8AC3E}">
        <p14:creationId xmlns:p14="http://schemas.microsoft.com/office/powerpoint/2010/main" val="215482945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hape 3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8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4" name="Shape 4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lvl="0">
              <a:spcBef>
                <a:spcPts val="0"/>
              </a:spcBef>
              <a:defRPr sz="1100"/>
            </a:lvl1pPr>
            <a:lvl2pPr lvl="1">
              <a:spcBef>
                <a:spcPts val="0"/>
              </a:spcBef>
              <a:defRPr sz="1100"/>
            </a:lvl2pPr>
            <a:lvl3pPr lvl="2">
              <a:spcBef>
                <a:spcPts val="0"/>
              </a:spcBef>
              <a:defRPr sz="1100"/>
            </a:lvl3pPr>
            <a:lvl4pPr lvl="3">
              <a:spcBef>
                <a:spcPts val="0"/>
              </a:spcBef>
              <a:defRPr sz="1100"/>
            </a:lvl4pPr>
            <a:lvl5pPr lvl="4">
              <a:spcBef>
                <a:spcPts val="0"/>
              </a:spcBef>
              <a:defRPr sz="1100"/>
            </a:lvl5pPr>
            <a:lvl6pPr lvl="5">
              <a:spcBef>
                <a:spcPts val="0"/>
              </a:spcBef>
              <a:defRPr sz="1100"/>
            </a:lvl6pPr>
            <a:lvl7pPr lvl="6">
              <a:spcBef>
                <a:spcPts val="0"/>
              </a:spcBef>
              <a:defRPr sz="1100"/>
            </a:lvl7pPr>
            <a:lvl8pPr lvl="7">
              <a:spcBef>
                <a:spcPts val="0"/>
              </a:spcBef>
              <a:defRPr sz="1100"/>
            </a:lvl8pPr>
            <a:lvl9pPr lvl="8">
              <a:spcBef>
                <a:spcPts val="0"/>
              </a:spcBef>
              <a:defRPr sz="1100"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534364837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1390419" rtl="0" eaLnBrk="1" latinLnBrk="0" hangingPunct="1">
      <a:defRPr sz="1825" kern="1200">
        <a:solidFill>
          <a:schemeClr val="tx1"/>
        </a:solidFill>
        <a:latin typeface="+mn-lt"/>
        <a:ea typeface="+mn-ea"/>
        <a:cs typeface="+mn-cs"/>
      </a:defRPr>
    </a:lvl1pPr>
    <a:lvl2pPr marL="695209" algn="l" defTabSz="1390419" rtl="0" eaLnBrk="1" latinLnBrk="0" hangingPunct="1">
      <a:defRPr sz="1825" kern="1200">
        <a:solidFill>
          <a:schemeClr val="tx1"/>
        </a:solidFill>
        <a:latin typeface="+mn-lt"/>
        <a:ea typeface="+mn-ea"/>
        <a:cs typeface="+mn-cs"/>
      </a:defRPr>
    </a:lvl2pPr>
    <a:lvl3pPr marL="1390419" algn="l" defTabSz="1390419" rtl="0" eaLnBrk="1" latinLnBrk="0" hangingPunct="1">
      <a:defRPr sz="1825" kern="1200">
        <a:solidFill>
          <a:schemeClr val="tx1"/>
        </a:solidFill>
        <a:latin typeface="+mn-lt"/>
        <a:ea typeface="+mn-ea"/>
        <a:cs typeface="+mn-cs"/>
      </a:defRPr>
    </a:lvl3pPr>
    <a:lvl4pPr marL="2085626" algn="l" defTabSz="1390419" rtl="0" eaLnBrk="1" latinLnBrk="0" hangingPunct="1">
      <a:defRPr sz="1825" kern="1200">
        <a:solidFill>
          <a:schemeClr val="tx1"/>
        </a:solidFill>
        <a:latin typeface="+mn-lt"/>
        <a:ea typeface="+mn-ea"/>
        <a:cs typeface="+mn-cs"/>
      </a:defRPr>
    </a:lvl4pPr>
    <a:lvl5pPr marL="2780836" algn="l" defTabSz="1390419" rtl="0" eaLnBrk="1" latinLnBrk="0" hangingPunct="1">
      <a:defRPr sz="1825" kern="1200">
        <a:solidFill>
          <a:schemeClr val="tx1"/>
        </a:solidFill>
        <a:latin typeface="+mn-lt"/>
        <a:ea typeface="+mn-ea"/>
        <a:cs typeface="+mn-cs"/>
      </a:defRPr>
    </a:lvl5pPr>
    <a:lvl6pPr marL="3476045" algn="l" defTabSz="1390419" rtl="0" eaLnBrk="1" latinLnBrk="0" hangingPunct="1">
      <a:defRPr sz="1825" kern="1200">
        <a:solidFill>
          <a:schemeClr val="tx1"/>
        </a:solidFill>
        <a:latin typeface="+mn-lt"/>
        <a:ea typeface="+mn-ea"/>
        <a:cs typeface="+mn-cs"/>
      </a:defRPr>
    </a:lvl6pPr>
    <a:lvl7pPr marL="4171253" algn="l" defTabSz="1390419" rtl="0" eaLnBrk="1" latinLnBrk="0" hangingPunct="1">
      <a:defRPr sz="1825" kern="1200">
        <a:solidFill>
          <a:schemeClr val="tx1"/>
        </a:solidFill>
        <a:latin typeface="+mn-lt"/>
        <a:ea typeface="+mn-ea"/>
        <a:cs typeface="+mn-cs"/>
      </a:defRPr>
    </a:lvl7pPr>
    <a:lvl8pPr marL="4866462" algn="l" defTabSz="1390419" rtl="0" eaLnBrk="1" latinLnBrk="0" hangingPunct="1">
      <a:defRPr sz="1825" kern="1200">
        <a:solidFill>
          <a:schemeClr val="tx1"/>
        </a:solidFill>
        <a:latin typeface="+mn-lt"/>
        <a:ea typeface="+mn-ea"/>
        <a:cs typeface="+mn-cs"/>
      </a:defRPr>
    </a:lvl8pPr>
    <a:lvl9pPr marL="5561670" algn="l" defTabSz="1390419" rtl="0" eaLnBrk="1" latinLnBrk="0" hangingPunct="1">
      <a:defRPr sz="1825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Shape 62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8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Shape 63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 i="1" dirty="0"/>
          </a:p>
        </p:txBody>
      </p:sp>
    </p:spTree>
    <p:extLst>
      <p:ext uri="{BB962C8B-B14F-4D97-AF65-F5344CB8AC3E}">
        <p14:creationId xmlns:p14="http://schemas.microsoft.com/office/powerpoint/2010/main" val="64723688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918490038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1100" b="0" i="0" u="none" strike="noStrike" cap="none" baseline="0" dirty="0" smtClean="0">
              <a:solidFill>
                <a:schemeClr val="dk1"/>
              </a:solidFill>
              <a:latin typeface="+mn-lt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36377973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328231358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92881497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22530689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139041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GB" b="0" dirty="0" smtClean="0"/>
          </a:p>
        </p:txBody>
      </p:sp>
    </p:spTree>
    <p:extLst>
      <p:ext uri="{BB962C8B-B14F-4D97-AF65-F5344CB8AC3E}">
        <p14:creationId xmlns:p14="http://schemas.microsoft.com/office/powerpoint/2010/main" val="714432956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3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8" name="Shape 388"/>
          <p:cNvSpPr>
            <a:spLocks noGrp="1" noRot="1" noChangeAspect="1"/>
          </p:cNvSpPr>
          <p:nvPr>
            <p:ph type="sldImg" idx="2"/>
          </p:nvPr>
        </p:nvSpPr>
        <p:spPr>
          <a:xfrm>
            <a:off x="1004888" y="685800"/>
            <a:ext cx="4848225" cy="3429000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389" name="Shape 389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399" cy="41148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26310647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82811284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baseline="0" dirty="0" smtClean="0"/>
          </a:p>
        </p:txBody>
      </p:sp>
    </p:spTree>
    <p:extLst>
      <p:ext uri="{BB962C8B-B14F-4D97-AF65-F5344CB8AC3E}">
        <p14:creationId xmlns:p14="http://schemas.microsoft.com/office/powerpoint/2010/main" val="2073424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654442564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6B19"/>
              </a:buClr>
              <a:buSzPts val="1680"/>
              <a:buFont typeface="Merriweather Sans"/>
              <a:buNone/>
            </a:pPr>
            <a:endParaRPr lang="en-US" sz="1100" b="0" i="0" u="none" strike="noStrike" cap="none" baseline="0" dirty="0" smtClean="0">
              <a:solidFill>
                <a:schemeClr val="dk1"/>
              </a:solidFill>
              <a:latin typeface="+mn-lt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412498824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sz="1100" b="0" i="0" u="none" strike="noStrike" cap="none" baseline="0" dirty="0" smtClean="0">
              <a:solidFill>
                <a:schemeClr val="dk1"/>
              </a:solidFill>
              <a:latin typeface="+mn-lt"/>
              <a:ea typeface="Arial"/>
              <a:cs typeface="Arial"/>
              <a:sym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158829812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8651691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188736490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 smtClean="0"/>
          </a:p>
        </p:txBody>
      </p:sp>
    </p:spTree>
    <p:extLst>
      <p:ext uri="{BB962C8B-B14F-4D97-AF65-F5344CB8AC3E}">
        <p14:creationId xmlns:p14="http://schemas.microsoft.com/office/powerpoint/2010/main" val="214922029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hape 15"/>
          <p:cNvSpPr txBox="1">
            <a:spLocks noGrp="1"/>
          </p:cNvSpPr>
          <p:nvPr>
            <p:ph type="ctrTitle"/>
          </p:nvPr>
        </p:nvSpPr>
        <p:spPr>
          <a:xfrm>
            <a:off x="462489" y="2615667"/>
            <a:ext cx="6314764" cy="1151706"/>
          </a:xfrm>
          <a:prstGeom prst="rect">
            <a:avLst/>
          </a:prstGeom>
        </p:spPr>
        <p:txBody>
          <a:bodyPr lIns="91425" tIns="91425" rIns="91425" bIns="91425" anchor="b" anchorCtr="0"/>
          <a:lstStyle>
            <a:lvl1pPr lvl="0" rtl="0">
              <a:spcBef>
                <a:spcPts val="0"/>
              </a:spcBef>
              <a:buSzPct val="100000"/>
              <a:defRPr sz="3307">
                <a:solidFill>
                  <a:srgbClr val="19317B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lvl="1" rtl="0">
              <a:spcBef>
                <a:spcPts val="0"/>
              </a:spcBef>
              <a:buSzPct val="100000"/>
              <a:defRPr sz="3307"/>
            </a:lvl2pPr>
            <a:lvl3pPr lvl="2" rtl="0">
              <a:spcBef>
                <a:spcPts val="0"/>
              </a:spcBef>
              <a:buSzPct val="100000"/>
              <a:defRPr sz="3307"/>
            </a:lvl3pPr>
            <a:lvl4pPr lvl="3" rtl="0">
              <a:spcBef>
                <a:spcPts val="0"/>
              </a:spcBef>
              <a:buSzPct val="100000"/>
              <a:defRPr sz="3307"/>
            </a:lvl4pPr>
            <a:lvl5pPr lvl="4" rtl="0">
              <a:spcBef>
                <a:spcPts val="0"/>
              </a:spcBef>
              <a:buSzPct val="100000"/>
              <a:defRPr sz="3307"/>
            </a:lvl5pPr>
            <a:lvl6pPr lvl="5" rtl="0">
              <a:spcBef>
                <a:spcPts val="0"/>
              </a:spcBef>
              <a:buSzPct val="100000"/>
              <a:defRPr sz="3307"/>
            </a:lvl6pPr>
            <a:lvl7pPr lvl="6" rtl="0">
              <a:spcBef>
                <a:spcPts val="0"/>
              </a:spcBef>
              <a:buSzPct val="100000"/>
              <a:defRPr sz="3307"/>
            </a:lvl7pPr>
            <a:lvl8pPr lvl="7" rtl="0">
              <a:spcBef>
                <a:spcPts val="0"/>
              </a:spcBef>
              <a:buSzPct val="100000"/>
              <a:defRPr sz="3307"/>
            </a:lvl8pPr>
            <a:lvl9pPr lvl="8" rtl="0">
              <a:spcBef>
                <a:spcPts val="0"/>
              </a:spcBef>
              <a:buSzPct val="100000"/>
              <a:defRPr sz="3307"/>
            </a:lvl9pPr>
          </a:lstStyle>
          <a:p>
            <a:endParaRPr dirty="0"/>
          </a:p>
        </p:txBody>
      </p:sp>
      <p:cxnSp>
        <p:nvCxnSpPr>
          <p:cNvPr id="42" name="Straight Connector 41"/>
          <p:cNvCxnSpPr/>
          <p:nvPr userDrawn="1"/>
        </p:nvCxnSpPr>
        <p:spPr>
          <a:xfrm>
            <a:off x="462489" y="4118960"/>
            <a:ext cx="420984" cy="0"/>
          </a:xfrm>
          <a:prstGeom prst="line">
            <a:avLst/>
          </a:prstGeom>
          <a:ln w="12700">
            <a:solidFill>
              <a:srgbClr val="FF6B1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le + 1 column">
    <p:spTree>
      <p:nvGrpSpPr>
        <p:cNvPr id="1" name="Shape 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hape 34"/>
          <p:cNvSpPr txBox="1">
            <a:spLocks noGrp="1"/>
          </p:cNvSpPr>
          <p:nvPr>
            <p:ph type="title"/>
          </p:nvPr>
        </p:nvSpPr>
        <p:spPr>
          <a:xfrm>
            <a:off x="1136063" y="1524899"/>
            <a:ext cx="8503883" cy="895575"/>
          </a:xfrm>
          <a:prstGeom prst="rect">
            <a:avLst/>
          </a:prstGeom>
        </p:spPr>
        <p:txBody>
          <a:bodyPr lIns="91425" tIns="91425" rIns="91425" bIns="91425" anchor="b" anchorCtr="0">
            <a:noAutofit/>
          </a:bodyPr>
          <a:lstStyle>
            <a:lvl1pPr lvl="0">
              <a:spcBef>
                <a:spcPts val="0"/>
              </a:spcBef>
              <a:defRPr sz="2205">
                <a:solidFill>
                  <a:srgbClr val="19317B"/>
                </a:solidFill>
                <a:latin typeface="+mn-lt"/>
              </a:defRPr>
            </a:lvl1pPr>
            <a:lvl2pPr lvl="1">
              <a:spcBef>
                <a:spcPts val="0"/>
              </a:spcBef>
              <a:defRPr/>
            </a:lvl2pPr>
            <a:lvl3pPr lvl="2">
              <a:spcBef>
                <a:spcPts val="0"/>
              </a:spcBef>
              <a:defRPr/>
            </a:lvl3pPr>
            <a:lvl4pPr lvl="3">
              <a:spcBef>
                <a:spcPts val="0"/>
              </a:spcBef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 dirty="0"/>
          </a:p>
        </p:txBody>
      </p:sp>
      <p:sp>
        <p:nvSpPr>
          <p:cNvPr id="35" name="Shape 35"/>
          <p:cNvSpPr txBox="1">
            <a:spLocks noGrp="1"/>
          </p:cNvSpPr>
          <p:nvPr>
            <p:ph type="body" idx="1"/>
          </p:nvPr>
        </p:nvSpPr>
        <p:spPr>
          <a:xfrm>
            <a:off x="1136063" y="2721498"/>
            <a:ext cx="8503883" cy="3915857"/>
          </a:xfrm>
          <a:prstGeom prst="rect">
            <a:avLst/>
          </a:prstGeom>
        </p:spPr>
        <p:txBody>
          <a:bodyPr lIns="91425" tIns="91425" rIns="91425" bIns="91425" anchor="t" anchorCtr="0"/>
          <a:lstStyle>
            <a:lvl1pPr marL="285750" lvl="0" indent="-285750">
              <a:lnSpc>
                <a:spcPct val="150000"/>
              </a:lnSpc>
              <a:spcBef>
                <a:spcPts val="0"/>
              </a:spcBef>
              <a:buClr>
                <a:srgbClr val="FF6B19"/>
              </a:buClr>
              <a:buSzPct val="70000"/>
              <a:buFont typeface="LucidaGrande" charset="0"/>
              <a:buChar char="▶"/>
              <a:defRPr>
                <a:latin typeface="+mn-lt"/>
              </a:defRPr>
            </a:lvl1pPr>
            <a:lvl2pPr marL="742950" lvl="1" indent="-285750">
              <a:lnSpc>
                <a:spcPct val="150000"/>
              </a:lnSpc>
              <a:spcBef>
                <a:spcPts val="0"/>
              </a:spcBef>
              <a:buSzPct val="60000"/>
              <a:buFont typeface="LucidaGrande" charset="0"/>
              <a:buChar char="▶"/>
              <a:defRPr baseline="0"/>
            </a:lvl2pPr>
            <a:lvl3pPr marL="1200150" lvl="2" indent="-285750">
              <a:lnSpc>
                <a:spcPct val="150000"/>
              </a:lnSpc>
              <a:spcBef>
                <a:spcPts val="0"/>
              </a:spcBef>
              <a:buSzPct val="50000"/>
              <a:buFont typeface="LucidaGrande" charset="0"/>
              <a:buChar char="▶"/>
              <a:defRPr baseline="0"/>
            </a:lvl3pPr>
            <a:lvl4pPr marL="1657350" lvl="3" indent="-285750">
              <a:lnSpc>
                <a:spcPct val="150000"/>
              </a:lnSpc>
              <a:spcBef>
                <a:spcPts val="0"/>
              </a:spcBef>
              <a:buClr>
                <a:srgbClr val="19317B"/>
              </a:buClr>
              <a:buSzPct val="40000"/>
              <a:buFont typeface="LucidaGrande" charset="0"/>
              <a:buChar char="▶"/>
              <a:defRPr/>
            </a:lvl4pPr>
            <a:lvl5pPr lvl="4">
              <a:spcBef>
                <a:spcPts val="0"/>
              </a:spcBef>
              <a:defRPr/>
            </a:lvl5pPr>
            <a:lvl6pPr lvl="5">
              <a:spcBef>
                <a:spcPts val="0"/>
              </a:spcBef>
              <a:defRPr/>
            </a:lvl6pPr>
            <a:lvl7pPr lvl="6">
              <a:spcBef>
                <a:spcPts val="0"/>
              </a:spcBef>
              <a:defRPr/>
            </a:lvl7pPr>
            <a:lvl8pPr lvl="7">
              <a:spcBef>
                <a:spcPts val="0"/>
              </a:spcBef>
              <a:defRPr/>
            </a:lvl8pPr>
            <a:lvl9pPr lvl="8">
              <a:spcBef>
                <a:spcPts val="0"/>
              </a:spcBef>
              <a:defRPr/>
            </a:lvl9pPr>
          </a:lstStyle>
          <a:p>
            <a:endParaRPr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hyperlink" Target="http://www.prace-ri.eu/" TargetMode="Externa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 Number Placeholder 5"/>
          <p:cNvSpPr txBox="1">
            <a:spLocks/>
          </p:cNvSpPr>
          <p:nvPr userDrawn="1"/>
        </p:nvSpPr>
        <p:spPr>
          <a:xfrm>
            <a:off x="448134" y="7023036"/>
            <a:ext cx="687932" cy="536644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fld id="{36052F6A-383D-4658-9E2E-503D22466366}" type="slidenum">
              <a:rPr lang="en-GB" sz="992" baseline="0" smtClean="0">
                <a:solidFill>
                  <a:srgbClr val="19317B"/>
                </a:solidFill>
              </a:rPr>
              <a:pPr/>
              <a:t>‹#›</a:t>
            </a:fld>
            <a:endParaRPr lang="en-GB" sz="992" baseline="0" dirty="0">
              <a:solidFill>
                <a:srgbClr val="19317B"/>
              </a:solidFill>
            </a:endParaRPr>
          </a:p>
        </p:txBody>
      </p:sp>
      <p:cxnSp>
        <p:nvCxnSpPr>
          <p:cNvPr id="14" name="Straight Connector 13"/>
          <p:cNvCxnSpPr/>
          <p:nvPr userDrawn="1"/>
        </p:nvCxnSpPr>
        <p:spPr>
          <a:xfrm>
            <a:off x="462490" y="6954857"/>
            <a:ext cx="9766836" cy="0"/>
          </a:xfrm>
          <a:prstGeom prst="line">
            <a:avLst/>
          </a:prstGeom>
          <a:ln w="12700">
            <a:solidFill>
              <a:srgbClr val="FF6B19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Date Placeholder 3">
            <a:hlinkClick r:id="rId5"/>
          </p:cNvPr>
          <p:cNvSpPr txBox="1">
            <a:spLocks/>
          </p:cNvSpPr>
          <p:nvPr userDrawn="1"/>
        </p:nvSpPr>
        <p:spPr>
          <a:xfrm>
            <a:off x="8966371" y="7023036"/>
            <a:ext cx="1262953" cy="536644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r"/>
            <a:r>
              <a:rPr lang="en-GB" sz="992" baseline="0" dirty="0" err="1" smtClean="0">
                <a:solidFill>
                  <a:srgbClr val="FF6B19"/>
                </a:solidFill>
                <a:hlinkClick r:id="rId5"/>
              </a:rPr>
              <a:t>www.prace-ri.eu</a:t>
            </a:r>
            <a:endParaRPr lang="en-GB" sz="992" baseline="0" dirty="0">
              <a:solidFill>
                <a:srgbClr val="FF6B19"/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 userDrawn="1"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77" y="0"/>
            <a:ext cx="10688636" cy="1204253"/>
          </a:xfrm>
          <a:prstGeom prst="rect">
            <a:avLst/>
          </a:prstGeom>
        </p:spPr>
      </p:pic>
      <p:sp>
        <p:nvSpPr>
          <p:cNvPr id="6" name="Title Placeholder 5"/>
          <p:cNvSpPr>
            <a:spLocks noGrp="1"/>
          </p:cNvSpPr>
          <p:nvPr>
            <p:ph type="title"/>
          </p:nvPr>
        </p:nvSpPr>
        <p:spPr>
          <a:xfrm>
            <a:off x="534592" y="1401123"/>
            <a:ext cx="9622632" cy="14605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sl-SI" dirty="0" smtClean="0"/>
              <a:t>Click to edit Master title style</a:t>
            </a:r>
            <a:endParaRPr lang="en-US" dirty="0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534592" y="3058851"/>
            <a:ext cx="9694732" cy="360130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sl-SI" dirty="0" smtClean="0"/>
              <a:t>First level bullets</a:t>
            </a:r>
          </a:p>
          <a:p>
            <a:pPr lvl="1"/>
            <a:r>
              <a:rPr lang="sl-SI" dirty="0" smtClean="0"/>
              <a:t>Second level bullets</a:t>
            </a:r>
          </a:p>
          <a:p>
            <a:pPr lvl="2"/>
            <a:r>
              <a:rPr lang="sl-SI" dirty="0" smtClean="0"/>
              <a:t>Third level bullets</a:t>
            </a:r>
          </a:p>
          <a:p>
            <a:pPr lvl="3"/>
            <a:r>
              <a:rPr lang="sl-SI" dirty="0" smtClean="0"/>
              <a:t>Forth level bullets</a:t>
            </a:r>
          </a:p>
          <a:p>
            <a:pPr lvl="3"/>
            <a:endParaRPr lang="sl-SI" dirty="0" smtClean="0"/>
          </a:p>
        </p:txBody>
      </p:sp>
      <p:sp>
        <p:nvSpPr>
          <p:cNvPr id="20" name="Footer Placeholder 4"/>
          <p:cNvSpPr txBox="1">
            <a:spLocks/>
          </p:cNvSpPr>
          <p:nvPr userDrawn="1"/>
        </p:nvSpPr>
        <p:spPr>
          <a:xfrm>
            <a:off x="1025426" y="7023033"/>
            <a:ext cx="7940945" cy="536644"/>
          </a:xfrm>
          <a:prstGeom prst="rect">
            <a:avLst/>
          </a:prstGeom>
        </p:spPr>
        <p:txBody>
          <a:bodyPr/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GB" sz="992" baseline="0" dirty="0" smtClean="0">
                <a:solidFill>
                  <a:srgbClr val="FF6B19"/>
                </a:solidFill>
              </a:rPr>
              <a:t>SIG-</a:t>
            </a:r>
            <a:r>
              <a:rPr lang="en-GB" sz="992" baseline="0" dirty="0" err="1" smtClean="0">
                <a:solidFill>
                  <a:srgbClr val="FF6B19"/>
                </a:solidFill>
              </a:rPr>
              <a:t>Marcomms</a:t>
            </a:r>
            <a:r>
              <a:rPr lang="en-GB" sz="992" baseline="0" dirty="0" smtClean="0">
                <a:solidFill>
                  <a:srgbClr val="FF6B19"/>
                </a:solidFill>
              </a:rPr>
              <a:t> spring meeting - 4-6 February 2019, London, United Kingdom</a:t>
            </a:r>
            <a:endParaRPr lang="en-GB" sz="992" baseline="0" dirty="0">
              <a:solidFill>
                <a:srgbClr val="FF6B19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3" r:id="rId2"/>
    <p:sldLayoutId id="2147483658" r:id="rId3"/>
  </p:sldLayoutIdLst>
  <p:timing>
    <p:tnLst>
      <p:par>
        <p:cTn id="1" dur="indefinite" restart="never" nodeType="tmRoot"/>
      </p:par>
    </p:tnLst>
  </p:timing>
  <p:hf hdr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2205" b="0" i="0" u="none" strike="noStrike" cap="none">
          <a:solidFill>
            <a:srgbClr val="19317B"/>
          </a:solidFill>
          <a:latin typeface="+mn-lt"/>
          <a:ea typeface="Arial" panose="020B0604020202020204" pitchFamily="34" charset="0"/>
          <a:cs typeface="Arial" panose="020B0604020202020204" pitchFamily="34" charset="0"/>
          <a:sym typeface="Arial"/>
        </a:defRPr>
      </a:lvl1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L="285750" marR="0" lvl="0" indent="-285750" algn="l" rtl="0">
        <a:lnSpc>
          <a:spcPct val="150000"/>
        </a:lnSpc>
        <a:spcBef>
          <a:spcPts val="0"/>
        </a:spcBef>
        <a:spcAft>
          <a:spcPts val="0"/>
        </a:spcAft>
        <a:buClr>
          <a:srgbClr val="FF6B19"/>
        </a:buClr>
        <a:buSzPct val="70000"/>
        <a:buFont typeface="LucidaGrande" charset="0"/>
        <a:buChar char="▶"/>
        <a:defRPr sz="1543" b="0" i="0" u="none" strike="noStrike" cap="none" baseline="0" dirty="0">
          <a:solidFill>
            <a:srgbClr val="19317B"/>
          </a:solidFill>
          <a:latin typeface="+mn-lt"/>
          <a:ea typeface="Arial" panose="020B0604020202020204" pitchFamily="34" charset="0"/>
          <a:cs typeface="Arial" panose="020B0604020202020204" pitchFamily="34" charset="0"/>
          <a:sym typeface="Arial"/>
        </a:defRPr>
      </a:lvl1pPr>
      <a:lvl2pPr marL="742950" marR="0" lvl="1" indent="-285750" algn="l" rtl="0">
        <a:lnSpc>
          <a:spcPct val="150000"/>
        </a:lnSpc>
        <a:spcBef>
          <a:spcPts val="0"/>
        </a:spcBef>
        <a:spcAft>
          <a:spcPts val="0"/>
        </a:spcAft>
        <a:buClr>
          <a:srgbClr val="19317B"/>
        </a:buClr>
        <a:buSzPct val="60000"/>
        <a:buFont typeface="LucidaGrande" charset="0"/>
        <a:buChar char="▶"/>
        <a:defRPr sz="1543" b="0" i="0" u="none" strike="noStrike" cap="none">
          <a:solidFill>
            <a:srgbClr val="19317B"/>
          </a:solidFill>
          <a:latin typeface="Arial"/>
          <a:ea typeface="Arial"/>
          <a:cs typeface="Arial"/>
          <a:sym typeface="Arial"/>
        </a:defRPr>
      </a:lvl2pPr>
      <a:lvl3pPr marL="1200150" marR="0" lvl="2" indent="-285750" algn="l" rtl="0">
        <a:lnSpc>
          <a:spcPct val="150000"/>
        </a:lnSpc>
        <a:spcBef>
          <a:spcPts val="0"/>
        </a:spcBef>
        <a:spcAft>
          <a:spcPts val="0"/>
        </a:spcAft>
        <a:buSzPct val="50000"/>
        <a:buFont typeface="LucidaGrande" charset="0"/>
        <a:buChar char="▶"/>
        <a:defRPr sz="1543" b="0" i="0" u="none" strike="noStrike" cap="none">
          <a:solidFill>
            <a:srgbClr val="19317B"/>
          </a:solidFill>
          <a:latin typeface="Arial"/>
          <a:ea typeface="Arial"/>
          <a:cs typeface="Arial"/>
          <a:sym typeface="Arial"/>
        </a:defRPr>
      </a:lvl3pPr>
      <a:lvl4pPr marL="1657350" marR="0" lvl="3" indent="-285750" algn="l" defTabSz="914400" rtl="0" eaLnBrk="1" fontAlgn="auto" latinLnBrk="0" hangingPunct="1">
        <a:lnSpc>
          <a:spcPct val="150000"/>
        </a:lnSpc>
        <a:spcBef>
          <a:spcPts val="0"/>
        </a:spcBef>
        <a:spcAft>
          <a:spcPts val="0"/>
        </a:spcAft>
        <a:buClrTx/>
        <a:buSzPct val="40000"/>
        <a:buFont typeface="LucidaGrande" charset="0"/>
        <a:buChar char="▶"/>
        <a:tabLst/>
        <a:defRPr sz="1543" b="0" i="0" u="none" strike="noStrike" cap="none">
          <a:solidFill>
            <a:srgbClr val="19317B"/>
          </a:solidFill>
          <a:latin typeface="Arial"/>
          <a:ea typeface="Arial"/>
          <a:cs typeface="Arial"/>
          <a:sym typeface="Arial"/>
        </a:defRPr>
      </a:lvl4pPr>
      <a:lvl5pPr marL="0" marR="0" lvl="4" indent="0" algn="l" rtl="0">
        <a:lnSpc>
          <a:spcPct val="100000"/>
        </a:lnSpc>
        <a:spcBef>
          <a:spcPts val="0"/>
        </a:spcBef>
        <a:spcAft>
          <a:spcPts val="0"/>
        </a:spcAft>
        <a:buSzPct val="50000"/>
        <a:buFont typeface="LucidaGrande" charset="0"/>
        <a:buNone/>
        <a:defRPr sz="1543" b="0" i="0" u="none" strike="noStrike" cap="none">
          <a:solidFill>
            <a:srgbClr val="19317B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54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L="285750" marR="0" lvl="6" indent="-285750" algn="l" rtl="0">
        <a:lnSpc>
          <a:spcPct val="100000"/>
        </a:lnSpc>
        <a:spcBef>
          <a:spcPts val="0"/>
        </a:spcBef>
        <a:spcAft>
          <a:spcPts val="0"/>
        </a:spcAft>
        <a:buSzPct val="50000"/>
        <a:buFont typeface="LucidaGrande" charset="0"/>
        <a:buChar char="▶"/>
        <a:defRPr sz="1543" b="0" i="0" u="none" strike="noStrike" cap="none">
          <a:solidFill>
            <a:srgbClr val="19317B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54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54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None/>
        <a:defRPr sz="154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None/>
        <a:defRPr sz="154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None/>
        <a:defRPr sz="154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None/>
        <a:defRPr sz="154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None/>
        <a:defRPr sz="154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None/>
        <a:defRPr sz="154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None/>
        <a:defRPr sz="154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None/>
        <a:defRPr sz="154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None/>
        <a:defRPr sz="1543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sc-hpc.com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events.eage.org/2019/EAGE%20Annual%202019" TargetMode="External"/><Relationship Id="rId5" Type="http://schemas.openxmlformats.org/officeDocument/2006/relationships/hyperlink" Target="https://www.digitalinfrastructures.eu/" TargetMode="External"/><Relationship Id="rId4" Type="http://schemas.openxmlformats.org/officeDocument/2006/relationships/hyperlink" Target="https://sc19.supercomputing.org/" TargetMode="Externa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s://sproutsocial.com/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isis.stfc.ac.uk/Pages/PARI2019.aspx" TargetMode="External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omeninhpc.org/" TargetMode="Externa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hyperlink" Target="mailto:sig-training@prace-ri.eu" TargetMode="External"/><Relationship Id="rId3" Type="http://schemas.openxmlformats.org/officeDocument/2006/relationships/hyperlink" Target="mailto:sig-operation@prace-ri.eu" TargetMode="External"/><Relationship Id="rId7" Type="http://schemas.openxmlformats.org/officeDocument/2006/relationships/hyperlink" Target="mailto:sig-marcomms@prace-ri.eu" TargetMode="External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6" Type="http://schemas.openxmlformats.org/officeDocument/2006/relationships/hyperlink" Target="mailto:sig-application-enabling@prace-ri.eu" TargetMode="External"/><Relationship Id="rId5" Type="http://schemas.openxmlformats.org/officeDocument/2006/relationships/hyperlink" Target="mailto:sig-industry@prace-ri.eu" TargetMode="External"/><Relationship Id="rId4" Type="http://schemas.openxmlformats.org/officeDocument/2006/relationships/hyperlink" Target="mailto:sig-new-tech@prace-ri.eu" TargetMode="Externa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mailto:M.Oorsprong@staff.prace-ri.eu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3.xml"/><Relationship Id="rId5" Type="http://schemas.openxmlformats.org/officeDocument/2006/relationships/hyperlink" Target="http://www.linkedin.com/company/prace" TargetMode="External"/><Relationship Id="rId4" Type="http://schemas.openxmlformats.org/officeDocument/2006/relationships/hyperlink" Target="http://www.prace-ri.eu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prace-ri.eu/" TargetMode="Externa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www.exdci.eu/" TargetMode="External"/><Relationship Id="rId4" Type="http://schemas.openxmlformats.org/officeDocument/2006/relationships/hyperlink" Target="http://www.training.prace-ri.eu/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ctrTitle"/>
          </p:nvPr>
        </p:nvSpPr>
        <p:spPr>
          <a:xfrm>
            <a:off x="450332" y="2555701"/>
            <a:ext cx="10081120" cy="1296858"/>
          </a:xfrm>
        </p:spPr>
        <p:txBody>
          <a:bodyPr>
            <a:noAutofit/>
          </a:bodyPr>
          <a:lstStyle/>
          <a:p>
            <a:r>
              <a:rPr lang="en-US" sz="4000" b="1" dirty="0" smtClean="0"/>
              <a:t>PRACE Communications Overview</a:t>
            </a:r>
            <a:endParaRPr lang="en-US" sz="4000" b="1" dirty="0"/>
          </a:p>
        </p:txBody>
      </p:sp>
      <p:sp>
        <p:nvSpPr>
          <p:cNvPr id="27" name="Shape 65"/>
          <p:cNvSpPr txBox="1">
            <a:spLocks/>
          </p:cNvSpPr>
          <p:nvPr/>
        </p:nvSpPr>
        <p:spPr>
          <a:xfrm>
            <a:off x="462489" y="4652969"/>
            <a:ext cx="4325153" cy="446173"/>
          </a:xfrm>
          <a:prstGeom prst="rect">
            <a:avLst/>
          </a:prstGeom>
        </p:spPr>
        <p:txBody>
          <a:bodyPr vert="horz" lIns="100779" tIns="100779" rIns="100779" bIns="100779" rtlCol="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600" b="0" i="0" u="none" strike="noStrike" cap="none">
                <a:solidFill>
                  <a:schemeClr val="bg1">
                    <a:lumMod val="50000"/>
                  </a:schemeClr>
                </a:solidFill>
                <a:latin typeface="+mj-lt"/>
                <a:ea typeface="Arial" panose="020B0604020202020204" pitchFamily="34" charset="0"/>
                <a:cs typeface="Arial" panose="020B0604020202020204" pitchFamily="34" charset="0"/>
                <a:sym typeface="Arial"/>
              </a:defRPr>
            </a:lvl1pPr>
            <a:lvl2pPr lvl="1">
              <a:spcBef>
                <a:spcPts val="0"/>
              </a:spcBef>
              <a:buSzPct val="100000"/>
              <a:defRPr sz="3600"/>
            </a:lvl2pPr>
            <a:lvl3pPr lvl="2">
              <a:spcBef>
                <a:spcPts val="0"/>
              </a:spcBef>
              <a:buSzPct val="100000"/>
              <a:defRPr sz="3600"/>
            </a:lvl3pPr>
            <a:lvl4pPr lvl="3">
              <a:spcBef>
                <a:spcPts val="0"/>
              </a:spcBef>
              <a:buSzPct val="100000"/>
              <a:defRPr sz="3600"/>
            </a:lvl4pPr>
            <a:lvl5pPr lvl="4">
              <a:spcBef>
                <a:spcPts val="0"/>
              </a:spcBef>
              <a:buSzPct val="100000"/>
              <a:defRPr sz="3600"/>
            </a:lvl5pPr>
            <a:lvl6pPr lvl="5">
              <a:spcBef>
                <a:spcPts val="0"/>
              </a:spcBef>
              <a:buSzPct val="100000"/>
              <a:defRPr sz="3600"/>
            </a:lvl6pPr>
            <a:lvl7pPr lvl="6">
              <a:spcBef>
                <a:spcPts val="0"/>
              </a:spcBef>
              <a:buSzPct val="100000"/>
              <a:defRPr sz="3600"/>
            </a:lvl7pPr>
            <a:lvl8pPr lvl="7">
              <a:spcBef>
                <a:spcPts val="0"/>
              </a:spcBef>
              <a:buSzPct val="100000"/>
              <a:defRPr sz="3600"/>
            </a:lvl8pPr>
            <a:lvl9pPr lvl="8">
              <a:spcBef>
                <a:spcPts val="0"/>
              </a:spcBef>
              <a:buSzPct val="100000"/>
              <a:defRPr sz="3600"/>
            </a:lvl9pPr>
          </a:lstStyle>
          <a:p>
            <a:r>
              <a:rPr lang="en-GB" sz="1323" i="1" dirty="0" smtClean="0">
                <a:solidFill>
                  <a:srgbClr val="19317B"/>
                </a:solidFill>
              </a:rPr>
              <a:t>PRACE aisbl</a:t>
            </a:r>
            <a:endParaRPr lang="en" sz="1323" i="1" dirty="0">
              <a:solidFill>
                <a:srgbClr val="19317B"/>
              </a:solidFill>
            </a:endParaRPr>
          </a:p>
        </p:txBody>
      </p:sp>
      <p:sp>
        <p:nvSpPr>
          <p:cNvPr id="28" name="Shape 65"/>
          <p:cNvSpPr txBox="1">
            <a:spLocks/>
          </p:cNvSpPr>
          <p:nvPr/>
        </p:nvSpPr>
        <p:spPr>
          <a:xfrm>
            <a:off x="462489" y="4335465"/>
            <a:ext cx="4325153" cy="446173"/>
          </a:xfrm>
          <a:prstGeom prst="rect">
            <a:avLst/>
          </a:prstGeom>
        </p:spPr>
        <p:txBody>
          <a:bodyPr vert="horz" lIns="100779" tIns="100779" rIns="100779" bIns="100779" rtlCol="0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100000"/>
              <a:buNone/>
              <a:defRPr sz="3600" b="0" i="0" u="none" strike="noStrike" cap="none">
                <a:solidFill>
                  <a:schemeClr val="bg1">
                    <a:lumMod val="50000"/>
                  </a:schemeClr>
                </a:solidFill>
                <a:latin typeface="+mj-lt"/>
                <a:ea typeface="Arial" panose="020B0604020202020204" pitchFamily="34" charset="0"/>
                <a:cs typeface="Arial" panose="020B0604020202020204" pitchFamily="34" charset="0"/>
                <a:sym typeface="Arial"/>
              </a:defRPr>
            </a:lvl1pPr>
            <a:lvl2pPr lvl="1">
              <a:spcBef>
                <a:spcPts val="0"/>
              </a:spcBef>
              <a:buSzPct val="100000"/>
              <a:defRPr sz="3600"/>
            </a:lvl2pPr>
            <a:lvl3pPr lvl="2">
              <a:spcBef>
                <a:spcPts val="0"/>
              </a:spcBef>
              <a:buSzPct val="100000"/>
              <a:defRPr sz="3600"/>
            </a:lvl3pPr>
            <a:lvl4pPr lvl="3">
              <a:spcBef>
                <a:spcPts val="0"/>
              </a:spcBef>
              <a:buSzPct val="100000"/>
              <a:defRPr sz="3600"/>
            </a:lvl4pPr>
            <a:lvl5pPr lvl="4">
              <a:spcBef>
                <a:spcPts val="0"/>
              </a:spcBef>
              <a:buSzPct val="100000"/>
              <a:defRPr sz="3600"/>
            </a:lvl5pPr>
            <a:lvl6pPr lvl="5">
              <a:spcBef>
                <a:spcPts val="0"/>
              </a:spcBef>
              <a:buSzPct val="100000"/>
              <a:defRPr sz="3600"/>
            </a:lvl6pPr>
            <a:lvl7pPr lvl="6">
              <a:spcBef>
                <a:spcPts val="0"/>
              </a:spcBef>
              <a:buSzPct val="100000"/>
              <a:defRPr sz="3600"/>
            </a:lvl7pPr>
            <a:lvl8pPr lvl="7">
              <a:spcBef>
                <a:spcPts val="0"/>
              </a:spcBef>
              <a:buSzPct val="100000"/>
              <a:defRPr sz="3600"/>
            </a:lvl8pPr>
            <a:lvl9pPr lvl="8">
              <a:spcBef>
                <a:spcPts val="0"/>
              </a:spcBef>
              <a:buSzPct val="100000"/>
              <a:defRPr sz="3600"/>
            </a:lvl9pPr>
          </a:lstStyle>
          <a:p>
            <a:r>
              <a:rPr lang="en-GB" sz="2205" dirty="0" smtClean="0">
                <a:solidFill>
                  <a:srgbClr val="19317B"/>
                </a:solidFill>
              </a:rPr>
              <a:t>Marjolein Oorsprong</a:t>
            </a:r>
            <a:endParaRPr lang="en" sz="2205" dirty="0">
              <a:solidFill>
                <a:srgbClr val="19317B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346" y="1403573"/>
            <a:ext cx="10081120" cy="895575"/>
          </a:xfrm>
        </p:spPr>
        <p:txBody>
          <a:bodyPr/>
          <a:lstStyle/>
          <a:p>
            <a:r>
              <a:rPr lang="en-GB" sz="4000" b="1" dirty="0" smtClean="0"/>
              <a:t>PRACE Communications | </a:t>
            </a:r>
            <a:r>
              <a:rPr lang="en-GB" sz="4000" b="1" dirty="0" smtClean="0">
                <a:solidFill>
                  <a:srgbClr val="FF6B19"/>
                </a:solidFill>
              </a:rPr>
              <a:t>Events</a:t>
            </a:r>
            <a:endParaRPr lang="en-GB" sz="4000" b="1" dirty="0">
              <a:solidFill>
                <a:srgbClr val="FF6B19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346" y="2331578"/>
            <a:ext cx="10081120" cy="4328579"/>
          </a:xfrm>
        </p:spPr>
        <p:txBody>
          <a:bodyPr>
            <a:normAutofit/>
          </a:bodyPr>
          <a:lstStyle/>
          <a:p>
            <a:r>
              <a:rPr lang="en-GB" sz="2400" dirty="0" smtClean="0"/>
              <a:t>EuroHPC Summit Week &amp; PRACEdays</a:t>
            </a:r>
          </a:p>
          <a:p>
            <a:r>
              <a:rPr lang="en-GB" sz="2400" dirty="0"/>
              <a:t>ISC &gt; </a:t>
            </a:r>
            <a:r>
              <a:rPr lang="en-GB" sz="2400" dirty="0" smtClean="0">
                <a:hlinkClick r:id="rId3"/>
              </a:rPr>
              <a:t>www.isc-hpc.com</a:t>
            </a:r>
            <a:endParaRPr lang="en-GB" sz="2400" dirty="0" smtClean="0"/>
          </a:p>
          <a:p>
            <a:r>
              <a:rPr lang="en-GB" sz="2400" dirty="0"/>
              <a:t>SC &gt; </a:t>
            </a:r>
            <a:r>
              <a:rPr lang="en-GB" sz="2400" dirty="0" smtClean="0">
                <a:hlinkClick r:id="rId4"/>
              </a:rPr>
              <a:t>sc19.supercomputing.org/</a:t>
            </a:r>
            <a:endParaRPr lang="en-GB" sz="2400" dirty="0" smtClean="0"/>
          </a:p>
          <a:p>
            <a:r>
              <a:rPr lang="en-GB" sz="2400" dirty="0" smtClean="0"/>
              <a:t>DI4R </a:t>
            </a:r>
            <a:r>
              <a:rPr lang="en-GB" sz="2400" dirty="0" smtClean="0"/>
              <a:t>&gt; </a:t>
            </a:r>
            <a:r>
              <a:rPr lang="en-GB" sz="2400" dirty="0" smtClean="0">
                <a:hlinkClick r:id="rId5"/>
              </a:rPr>
              <a:t>www.digitalinfrastructures.eu</a:t>
            </a:r>
            <a:endParaRPr lang="en-GB" sz="2400" dirty="0" smtClean="0"/>
          </a:p>
          <a:p>
            <a:r>
              <a:rPr lang="en-GB" sz="2400" dirty="0" smtClean="0"/>
              <a:t>EAGE </a:t>
            </a:r>
            <a:r>
              <a:rPr lang="en-GB" sz="2400" dirty="0"/>
              <a:t>&gt; </a:t>
            </a:r>
            <a:r>
              <a:rPr lang="en-GB" sz="2400" dirty="0" smtClean="0">
                <a:hlinkClick r:id="rId6"/>
              </a:rPr>
              <a:t>events.eage.org/2019/EAGE%20Annual%202019</a:t>
            </a:r>
            <a:endParaRPr lang="en-GB" sz="2400" dirty="0" smtClean="0"/>
          </a:p>
          <a:p>
            <a:r>
              <a:rPr lang="en-GB" sz="2400" dirty="0" smtClean="0"/>
              <a:t>Other </a:t>
            </a:r>
            <a:r>
              <a:rPr lang="en-GB" sz="2400" dirty="0" smtClean="0"/>
              <a:t>events such as: ICT, ICRI, BDEC, </a:t>
            </a:r>
            <a:r>
              <a:rPr lang="en-GB" sz="2400" dirty="0" err="1" smtClean="0"/>
              <a:t>HiPEAC</a:t>
            </a:r>
            <a:r>
              <a:rPr lang="en-GB" sz="2400" dirty="0" smtClean="0"/>
              <a:t>, PARI, etc.</a:t>
            </a:r>
          </a:p>
          <a:p>
            <a:endParaRPr lang="en-GB" sz="2400" dirty="0"/>
          </a:p>
          <a:p>
            <a:endParaRPr lang="fr-FR" sz="2400" dirty="0" smtClean="0"/>
          </a:p>
          <a:p>
            <a:pPr marL="0" indent="0">
              <a:buNone/>
            </a:pPr>
            <a:endParaRPr lang="fr-FR" sz="2400" dirty="0"/>
          </a:p>
          <a:p>
            <a:pPr lvl="1"/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327903310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346" y="1403573"/>
            <a:ext cx="10081120" cy="895575"/>
          </a:xfrm>
        </p:spPr>
        <p:txBody>
          <a:bodyPr/>
          <a:lstStyle/>
          <a:p>
            <a:r>
              <a:rPr lang="en-GB" sz="3400" b="1" dirty="0" smtClean="0"/>
              <a:t>PRACE Communications | </a:t>
            </a:r>
            <a:r>
              <a:rPr lang="en-GB" sz="3400" b="1" dirty="0" smtClean="0">
                <a:solidFill>
                  <a:srgbClr val="FF6B19"/>
                </a:solidFill>
              </a:rPr>
              <a:t>Outreach</a:t>
            </a:r>
            <a:endParaRPr lang="en-GB" sz="3400" b="1" dirty="0">
              <a:solidFill>
                <a:srgbClr val="FF6B19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346" y="2331578"/>
            <a:ext cx="10081120" cy="4328579"/>
          </a:xfrm>
        </p:spPr>
        <p:txBody>
          <a:bodyPr>
            <a:normAutofit/>
          </a:bodyPr>
          <a:lstStyle/>
          <a:p>
            <a:pPr lvl="0">
              <a:buSzPts val="1680"/>
            </a:pPr>
            <a:r>
              <a:rPr lang="en-US" sz="2400" dirty="0" smtClean="0"/>
              <a:t>Outreach </a:t>
            </a:r>
            <a:r>
              <a:rPr lang="en-US" sz="2400" dirty="0"/>
              <a:t>to </a:t>
            </a:r>
            <a:r>
              <a:rPr lang="en-US" sz="2400" dirty="0" smtClean="0"/>
              <a:t>universities</a:t>
            </a:r>
          </a:p>
          <a:p>
            <a:pPr lvl="0">
              <a:buSzPts val="1680"/>
            </a:pPr>
            <a:r>
              <a:rPr lang="en-US" sz="2400" dirty="0" smtClean="0"/>
              <a:t>Outreach to industry</a:t>
            </a:r>
          </a:p>
          <a:p>
            <a:pPr lvl="0">
              <a:buSzPts val="1680"/>
            </a:pPr>
            <a:endParaRPr lang="en-US" sz="2400" dirty="0"/>
          </a:p>
          <a:p>
            <a:pPr marL="0" lvl="0" indent="0">
              <a:buSzPts val="1680"/>
              <a:buNone/>
            </a:pPr>
            <a:r>
              <a:rPr lang="en-US" sz="2400" dirty="0"/>
              <a:t>Outreach does not take the form of a </a:t>
            </a:r>
            <a:r>
              <a:rPr lang="en-US" sz="2400" dirty="0" smtClean="0"/>
              <a:t>campaign, </a:t>
            </a:r>
            <a:r>
              <a:rPr lang="en-US" sz="2400" dirty="0"/>
              <a:t>but rather of an aggregator </a:t>
            </a:r>
            <a:r>
              <a:rPr lang="en-US" sz="2400" dirty="0" smtClean="0"/>
              <a:t>channel (</a:t>
            </a:r>
            <a:r>
              <a:rPr lang="en-US" sz="2400" i="1" dirty="0" smtClean="0"/>
              <a:t>landing page on website</a:t>
            </a:r>
            <a:r>
              <a:rPr lang="en-US" sz="2400" dirty="0" smtClean="0"/>
              <a:t>)</a:t>
            </a:r>
            <a:endParaRPr lang="fr-FR" sz="2400" dirty="0" smtClean="0"/>
          </a:p>
          <a:p>
            <a:pPr lvl="1"/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189965313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346" y="1403573"/>
            <a:ext cx="10081120" cy="895575"/>
          </a:xfrm>
        </p:spPr>
        <p:txBody>
          <a:bodyPr/>
          <a:lstStyle/>
          <a:p>
            <a:r>
              <a:rPr lang="en-GB" sz="4000" b="1" dirty="0" smtClean="0"/>
              <a:t>PRACE Communications | </a:t>
            </a:r>
            <a:r>
              <a:rPr lang="en-GB" sz="4000" b="1" dirty="0" smtClean="0">
                <a:solidFill>
                  <a:srgbClr val="FF6B19"/>
                </a:solidFill>
              </a:rPr>
              <a:t>Awards</a:t>
            </a:r>
            <a:endParaRPr lang="en-GB" sz="4000" b="1" dirty="0">
              <a:solidFill>
                <a:srgbClr val="FF6B19"/>
              </a:solidFill>
            </a:endParaRPr>
          </a:p>
        </p:txBody>
      </p:sp>
      <p:sp>
        <p:nvSpPr>
          <p:cNvPr id="5" name="Shape 357"/>
          <p:cNvSpPr txBox="1">
            <a:spLocks noGrp="1"/>
          </p:cNvSpPr>
          <p:nvPr>
            <p:ph type="body" idx="1"/>
          </p:nvPr>
        </p:nvSpPr>
        <p:spPr>
          <a:xfrm>
            <a:off x="373894" y="2342965"/>
            <a:ext cx="4972806" cy="357953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marR="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6B19"/>
              </a:buClr>
              <a:buSzPts val="1680"/>
              <a:buFont typeface="Merriweather Sans"/>
              <a:buChar char="▶"/>
            </a:pPr>
            <a:r>
              <a:rPr lang="en-GB" sz="2200" b="0" i="0" u="none" strike="noStrike" cap="none" dirty="0">
                <a:solidFill>
                  <a:srgbClr val="19317B"/>
                </a:solidFill>
                <a:sym typeface="Arial"/>
              </a:rPr>
              <a:t>PRACEdays17 Awards</a:t>
            </a:r>
            <a:endParaRPr sz="2200" b="0" i="0" u="none" strike="noStrike" cap="none" dirty="0">
              <a:solidFill>
                <a:srgbClr val="19317B"/>
              </a:solidFill>
              <a:sym typeface="Arial"/>
            </a:endParaRPr>
          </a:p>
          <a:p>
            <a:pPr marL="742950" marR="0" lvl="1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9317B"/>
              </a:buClr>
              <a:buSzPts val="1440"/>
              <a:buFont typeface="Merriweather Sans"/>
              <a:buChar char="▶"/>
            </a:pPr>
            <a:r>
              <a:rPr lang="en-GB" sz="2200" b="0" i="0" u="none" strike="noStrike" cap="none" dirty="0">
                <a:solidFill>
                  <a:srgbClr val="19317B"/>
                </a:solidFill>
                <a:sym typeface="Arial"/>
              </a:rPr>
              <a:t>Best Student Poster</a:t>
            </a:r>
            <a:endParaRPr sz="2200" dirty="0"/>
          </a:p>
          <a:p>
            <a:pPr marL="742950" marR="0" lvl="1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9317B"/>
              </a:buClr>
              <a:buSzPts val="1440"/>
              <a:buFont typeface="Merriweather Sans"/>
              <a:buChar char="▶"/>
            </a:pPr>
            <a:r>
              <a:rPr lang="en-GB" sz="2200" b="0" i="0" u="none" strike="noStrike" cap="none" dirty="0">
                <a:solidFill>
                  <a:srgbClr val="19317B"/>
                </a:solidFill>
                <a:sym typeface="Arial"/>
              </a:rPr>
              <a:t>Best Poster</a:t>
            </a:r>
            <a:endParaRPr sz="2200" dirty="0"/>
          </a:p>
          <a:p>
            <a:pPr marL="742950" marR="0" lvl="1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9317B"/>
              </a:buClr>
              <a:buSzPts val="1440"/>
              <a:buFont typeface="Merriweather Sans"/>
              <a:buChar char="▶"/>
            </a:pPr>
            <a:r>
              <a:rPr lang="en-GB" sz="2200" b="0" i="0" u="none" strike="noStrike" cap="none" dirty="0">
                <a:solidFill>
                  <a:srgbClr val="19317B"/>
                </a:solidFill>
                <a:sym typeface="Arial"/>
              </a:rPr>
              <a:t>Best Industrial Presentation</a:t>
            </a:r>
            <a:endParaRPr sz="2200" dirty="0"/>
          </a:p>
          <a:p>
            <a:pPr marL="742950" marR="0" lvl="1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9317B"/>
              </a:buClr>
              <a:buSzPts val="1440"/>
              <a:buFont typeface="Merriweather Sans"/>
              <a:buChar char="▶"/>
            </a:pPr>
            <a:r>
              <a:rPr lang="en-GB" sz="2200" b="0" i="0" u="none" strike="noStrike" cap="none" dirty="0">
                <a:solidFill>
                  <a:srgbClr val="19317B"/>
                </a:solidFill>
                <a:sym typeface="Arial"/>
              </a:rPr>
              <a:t>Best Scientific Presentation</a:t>
            </a:r>
            <a:endParaRPr sz="2200" dirty="0"/>
          </a:p>
          <a:p>
            <a:pPr marL="742950" marR="0" lvl="1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9317B"/>
              </a:buClr>
              <a:buSzPts val="1440"/>
              <a:buFont typeface="Merriweather Sans"/>
              <a:buChar char="▶"/>
            </a:pPr>
            <a:r>
              <a:rPr lang="en-GB" sz="2200" b="0" i="0" u="none" strike="noStrike" cap="none" dirty="0">
                <a:solidFill>
                  <a:srgbClr val="FF6B19"/>
                </a:solidFill>
                <a:sym typeface="Arial"/>
              </a:rPr>
              <a:t>PRACE Ada Lovelace Award for HPC</a:t>
            </a:r>
            <a:endParaRPr sz="2200" b="0" i="0" u="none" strike="noStrike" cap="none" dirty="0">
              <a:solidFill>
                <a:srgbClr val="FF6B19"/>
              </a:solidFill>
              <a:sym typeface="Arial"/>
            </a:endParaRPr>
          </a:p>
        </p:txBody>
      </p:sp>
      <p:sp>
        <p:nvSpPr>
          <p:cNvPr id="6" name="Shape 358"/>
          <p:cNvSpPr txBox="1"/>
          <p:nvPr/>
        </p:nvSpPr>
        <p:spPr>
          <a:xfrm>
            <a:off x="5346700" y="2315698"/>
            <a:ext cx="4972806" cy="36068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285750" marR="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6B19"/>
              </a:buClr>
              <a:buSzPts val="1680"/>
              <a:buFont typeface="Merriweather Sans"/>
              <a:buChar char="▶"/>
            </a:pPr>
            <a:r>
              <a:rPr lang="en-GB" sz="2200" b="0" i="0" u="none" strike="noStrike" cap="none" dirty="0">
                <a:solidFill>
                  <a:srgbClr val="19317B"/>
                </a:solidFill>
                <a:sym typeface="Arial"/>
              </a:rPr>
              <a:t>PRACE-ISC Research Poster Award</a:t>
            </a:r>
            <a:endParaRPr sz="2200" dirty="0"/>
          </a:p>
          <a:p>
            <a:pPr marL="285750" marR="0" lvl="0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FF6B19"/>
              </a:buClr>
              <a:buSzPts val="1680"/>
              <a:buFont typeface="Merriweather Sans"/>
              <a:buChar char="▶"/>
            </a:pPr>
            <a:r>
              <a:rPr lang="en-GB" sz="2200" b="0" i="0" u="none" strike="noStrike" cap="none" dirty="0">
                <a:solidFill>
                  <a:srgbClr val="19317B"/>
                </a:solidFill>
                <a:sym typeface="Arial"/>
              </a:rPr>
              <a:t>PRACE Summer of HPC</a:t>
            </a:r>
            <a:endParaRPr sz="2200" dirty="0"/>
          </a:p>
          <a:p>
            <a:pPr marL="742950" marR="0" lvl="1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9317B"/>
              </a:buClr>
              <a:buSzPts val="1440"/>
              <a:buFont typeface="Merriweather Sans"/>
              <a:buChar char="▶"/>
            </a:pPr>
            <a:r>
              <a:rPr lang="en-GB" sz="2200" b="0" i="0" u="none" strike="noStrike" cap="none" dirty="0">
                <a:solidFill>
                  <a:srgbClr val="19317B"/>
                </a:solidFill>
                <a:sym typeface="Arial"/>
              </a:rPr>
              <a:t>Ambassador</a:t>
            </a:r>
            <a:endParaRPr sz="2200" dirty="0"/>
          </a:p>
          <a:p>
            <a:pPr marL="742950" marR="0" lvl="1" indent="-28575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19317B"/>
              </a:buClr>
              <a:buSzPts val="1440"/>
              <a:buFont typeface="Merriweather Sans"/>
              <a:buChar char="▶"/>
            </a:pPr>
            <a:r>
              <a:rPr lang="en-GB" sz="2200" b="0" i="0" u="none" strike="noStrike" cap="none" dirty="0">
                <a:solidFill>
                  <a:srgbClr val="19317B"/>
                </a:solidFill>
                <a:sym typeface="Arial"/>
              </a:rPr>
              <a:t>Best Visualisation</a:t>
            </a:r>
            <a:endParaRPr sz="2200" b="0" i="0" u="none" strike="noStrike" cap="none" dirty="0">
              <a:solidFill>
                <a:srgbClr val="19317B"/>
              </a:solidFill>
              <a:sym typeface="Arial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97466" y="6040215"/>
            <a:ext cx="10098467" cy="707886"/>
          </a:xfrm>
          <a:prstGeom prst="rect">
            <a:avLst/>
          </a:prstGeom>
          <a:solidFill>
            <a:srgbClr val="84CEEF"/>
          </a:solidFill>
        </p:spPr>
        <p:txBody>
          <a:bodyPr wrap="square" rtlCol="0">
            <a:spAutoFit/>
          </a:bodyPr>
          <a:lstStyle/>
          <a:p>
            <a:r>
              <a:rPr lang="en-GB" sz="2000" dirty="0" smtClean="0">
                <a:solidFill>
                  <a:srgbClr val="19317B"/>
                </a:solidFill>
              </a:rPr>
              <a:t>Awards are meant to celebrate </a:t>
            </a:r>
            <a:r>
              <a:rPr lang="en-GB" sz="2000" dirty="0" smtClean="0">
                <a:solidFill>
                  <a:srgbClr val="FF6B19"/>
                </a:solidFill>
              </a:rPr>
              <a:t>excellent</a:t>
            </a:r>
            <a:r>
              <a:rPr lang="en-GB" sz="2000" dirty="0" smtClean="0">
                <a:solidFill>
                  <a:srgbClr val="19317B"/>
                </a:solidFill>
              </a:rPr>
              <a:t> HPC-supported </a:t>
            </a:r>
            <a:r>
              <a:rPr lang="en-GB" sz="2000" dirty="0" smtClean="0">
                <a:solidFill>
                  <a:srgbClr val="FF6B19"/>
                </a:solidFill>
              </a:rPr>
              <a:t>research &amp; innovation</a:t>
            </a:r>
            <a:r>
              <a:rPr lang="en-GB" sz="2000" dirty="0" smtClean="0">
                <a:solidFill>
                  <a:srgbClr val="19317B"/>
                </a:solidFill>
              </a:rPr>
              <a:t>, as well as to encourage </a:t>
            </a:r>
            <a:r>
              <a:rPr lang="en-GB" sz="2000" dirty="0" smtClean="0">
                <a:solidFill>
                  <a:srgbClr val="FF6B19"/>
                </a:solidFill>
              </a:rPr>
              <a:t>students</a:t>
            </a:r>
            <a:r>
              <a:rPr lang="en-GB" sz="2000" dirty="0" smtClean="0">
                <a:solidFill>
                  <a:srgbClr val="19317B"/>
                </a:solidFill>
              </a:rPr>
              <a:t> and </a:t>
            </a:r>
            <a:r>
              <a:rPr lang="en-GB" sz="2000" dirty="0" smtClean="0">
                <a:solidFill>
                  <a:srgbClr val="FF6B19"/>
                </a:solidFill>
              </a:rPr>
              <a:t>women</a:t>
            </a:r>
            <a:r>
              <a:rPr lang="en-GB" sz="2000" dirty="0" smtClean="0">
                <a:solidFill>
                  <a:srgbClr val="19317B"/>
                </a:solidFill>
              </a:rPr>
              <a:t> in HPC.</a:t>
            </a:r>
            <a:endParaRPr lang="en-GB" sz="2000" dirty="0">
              <a:solidFill>
                <a:srgbClr val="19317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89977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346" y="1403573"/>
            <a:ext cx="10081120" cy="895575"/>
          </a:xfrm>
        </p:spPr>
        <p:txBody>
          <a:bodyPr/>
          <a:lstStyle/>
          <a:p>
            <a:r>
              <a:rPr lang="en-GB" sz="4000" b="1" dirty="0" smtClean="0"/>
              <a:t>PRACE Communications | </a:t>
            </a:r>
            <a:r>
              <a:rPr lang="en-GB" sz="4000" b="1" dirty="0" smtClean="0">
                <a:solidFill>
                  <a:srgbClr val="FF6B19"/>
                </a:solidFill>
              </a:rPr>
              <a:t>Media</a:t>
            </a:r>
            <a:endParaRPr lang="en-GB" sz="4000" b="1" dirty="0">
              <a:solidFill>
                <a:srgbClr val="FF6B19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346" y="2331578"/>
            <a:ext cx="10081120" cy="4328579"/>
          </a:xfrm>
        </p:spPr>
        <p:txBody>
          <a:bodyPr>
            <a:normAutofit lnSpcReduction="10000"/>
          </a:bodyPr>
          <a:lstStyle/>
          <a:p>
            <a:r>
              <a:rPr lang="en-GB" sz="2400" dirty="0" smtClean="0"/>
              <a:t>Press releases</a:t>
            </a:r>
          </a:p>
          <a:p>
            <a:r>
              <a:rPr lang="en-GB" sz="2400" dirty="0" smtClean="0"/>
              <a:t>Advertisements / Banners</a:t>
            </a:r>
          </a:p>
          <a:p>
            <a:pPr lvl="1"/>
            <a:r>
              <a:rPr lang="en-GB" sz="2400" dirty="0" smtClean="0"/>
              <a:t>Scientific Computing World, The Parliament Magazine, Science Node, </a:t>
            </a:r>
            <a:r>
              <a:rPr lang="en-GB" sz="2400" dirty="0" err="1" smtClean="0"/>
              <a:t>HPCwire</a:t>
            </a:r>
            <a:r>
              <a:rPr lang="en-GB" sz="2400" dirty="0" smtClean="0"/>
              <a:t>, The Next Platform, etc.</a:t>
            </a:r>
          </a:p>
          <a:p>
            <a:r>
              <a:rPr lang="en-GB" sz="2400" dirty="0" smtClean="0"/>
              <a:t>Social media</a:t>
            </a:r>
          </a:p>
          <a:p>
            <a:pPr lvl="1"/>
            <a:r>
              <a:rPr lang="en-GB" sz="2400" dirty="0" smtClean="0"/>
              <a:t>Twitter (@PRACE_RI), LinkedIn (company page), Facebook (only for </a:t>
            </a:r>
            <a:r>
              <a:rPr lang="en-GB" sz="2400" dirty="0" err="1" smtClean="0"/>
              <a:t>SoHPC</a:t>
            </a:r>
            <a:r>
              <a:rPr lang="en-GB" sz="2400" dirty="0" smtClean="0"/>
              <a:t>)</a:t>
            </a:r>
          </a:p>
          <a:p>
            <a:pPr lvl="1"/>
            <a:r>
              <a:rPr lang="en-GB" sz="2400" dirty="0"/>
              <a:t>Sprout &gt; </a:t>
            </a:r>
            <a:r>
              <a:rPr lang="en-GB" sz="2400" dirty="0" smtClean="0">
                <a:hlinkClick r:id="rId3"/>
              </a:rPr>
              <a:t>sproutsocial.com</a:t>
            </a:r>
            <a:endParaRPr lang="en-GB" sz="2400" dirty="0"/>
          </a:p>
          <a:p>
            <a:endParaRPr lang="fr-FR" sz="2400" dirty="0" smtClean="0"/>
          </a:p>
          <a:p>
            <a:pPr marL="0" indent="0">
              <a:buNone/>
            </a:pPr>
            <a:endParaRPr lang="fr-FR" sz="2400" dirty="0"/>
          </a:p>
          <a:p>
            <a:pPr lvl="1"/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70388894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346" y="1403573"/>
            <a:ext cx="8503883" cy="895575"/>
          </a:xfrm>
        </p:spPr>
        <p:txBody>
          <a:bodyPr/>
          <a:lstStyle/>
          <a:p>
            <a:r>
              <a:rPr lang="en-GB" sz="4000" b="1" dirty="0" smtClean="0"/>
              <a:t>Connect | </a:t>
            </a:r>
            <a:r>
              <a:rPr lang="en-GB" sz="4000" b="1" dirty="0" smtClean="0">
                <a:solidFill>
                  <a:srgbClr val="FF6B19"/>
                </a:solidFill>
              </a:rPr>
              <a:t>Networks &amp; Groups</a:t>
            </a:r>
            <a:endParaRPr lang="en-GB" sz="4000" b="1" dirty="0">
              <a:solidFill>
                <a:srgbClr val="FF6B19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346" y="2331578"/>
            <a:ext cx="10081120" cy="4328579"/>
          </a:xfrm>
        </p:spPr>
        <p:txBody>
          <a:bodyPr>
            <a:normAutofit/>
          </a:bodyPr>
          <a:lstStyle/>
          <a:p>
            <a:r>
              <a:rPr lang="en-GB" sz="2400" dirty="0" smtClean="0"/>
              <a:t>Public Awareness of Research Infrastructures (PARI)</a:t>
            </a:r>
          </a:p>
          <a:p>
            <a:pPr lvl="1"/>
            <a:r>
              <a:rPr lang="en-GB" sz="2400" dirty="0" smtClean="0"/>
              <a:t>Next conference from 8 to 10 April </a:t>
            </a:r>
            <a:r>
              <a:rPr lang="en-GB" sz="2400" dirty="0"/>
              <a:t>in </a:t>
            </a:r>
            <a:r>
              <a:rPr lang="en-GB" sz="2400" dirty="0" smtClean="0"/>
              <a:t>the United Kingdom </a:t>
            </a:r>
            <a:r>
              <a:rPr lang="en-GB" sz="2400" dirty="0" smtClean="0"/>
              <a:t>(</a:t>
            </a:r>
            <a:r>
              <a:rPr lang="en-GB" sz="2400" dirty="0" smtClean="0">
                <a:hlinkClick r:id="rId3"/>
              </a:rPr>
              <a:t>www.isis.stfc.ac.uk/Pages/PARI2019.aspx</a:t>
            </a:r>
            <a:r>
              <a:rPr lang="en-GB" sz="2400" dirty="0" smtClean="0"/>
              <a:t>)</a:t>
            </a:r>
          </a:p>
          <a:p>
            <a:r>
              <a:rPr lang="en-GB" sz="2400" dirty="0" smtClean="0"/>
              <a:t>Women in HPC</a:t>
            </a:r>
          </a:p>
          <a:p>
            <a:pPr lvl="1"/>
            <a:r>
              <a:rPr lang="en-GB" sz="2400" dirty="0" smtClean="0"/>
              <a:t>Activities at various conferences </a:t>
            </a:r>
            <a:r>
              <a:rPr lang="en-GB" sz="2400" dirty="0"/>
              <a:t>and Newsletter </a:t>
            </a:r>
            <a:r>
              <a:rPr lang="en-GB" sz="2400" dirty="0" smtClean="0"/>
              <a:t>(</a:t>
            </a:r>
            <a:r>
              <a:rPr lang="en-GB" sz="2400" dirty="0" smtClean="0">
                <a:hlinkClick r:id="rId4"/>
              </a:rPr>
              <a:t>womeninhpc.org</a:t>
            </a:r>
            <a:r>
              <a:rPr lang="en-GB" sz="2400" dirty="0" smtClean="0">
                <a:hlinkClick r:id="rId4"/>
              </a:rPr>
              <a:t>/</a:t>
            </a:r>
            <a:r>
              <a:rPr lang="en-GB" sz="2400" dirty="0" smtClean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323496459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346" y="1403573"/>
            <a:ext cx="10081120" cy="895575"/>
          </a:xfrm>
        </p:spPr>
        <p:txBody>
          <a:bodyPr/>
          <a:lstStyle/>
          <a:p>
            <a:r>
              <a:rPr lang="en-GB" sz="4000" b="1" dirty="0" smtClean="0"/>
              <a:t>Connect | </a:t>
            </a:r>
            <a:r>
              <a:rPr lang="en-GB" sz="4000" b="1" dirty="0" smtClean="0">
                <a:solidFill>
                  <a:srgbClr val="FF6B19"/>
                </a:solidFill>
              </a:rPr>
              <a:t>Sign-up</a:t>
            </a:r>
            <a:endParaRPr lang="en-GB" sz="4000" b="1" dirty="0">
              <a:solidFill>
                <a:srgbClr val="FF6B19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346" y="2331578"/>
            <a:ext cx="10081120" cy="4328579"/>
          </a:xfrm>
        </p:spPr>
        <p:txBody>
          <a:bodyPr>
            <a:normAutofit fontScale="77500" lnSpcReduction="20000"/>
          </a:bodyPr>
          <a:lstStyle/>
          <a:p>
            <a:r>
              <a:rPr lang="en-GB" sz="2400" dirty="0" smtClean="0"/>
              <a:t>PRACE mailing lists</a:t>
            </a:r>
          </a:p>
          <a:p>
            <a:pPr lvl="1"/>
            <a:r>
              <a:rPr lang="en-GB" sz="2400" dirty="0" smtClean="0"/>
              <a:t>Info Bulletin (general PRACE News &amp; Announcements)</a:t>
            </a:r>
          </a:p>
          <a:p>
            <a:pPr lvl="1"/>
            <a:r>
              <a:rPr lang="en-GB" sz="2400" dirty="0" smtClean="0"/>
              <a:t>Training Bulletin</a:t>
            </a:r>
          </a:p>
          <a:p>
            <a:pPr lvl="1"/>
            <a:r>
              <a:rPr lang="en-GB" sz="2400" dirty="0" smtClean="0"/>
              <a:t>Outreach to Universities</a:t>
            </a:r>
          </a:p>
          <a:p>
            <a:r>
              <a:rPr lang="en-GB" sz="2400" dirty="0" smtClean="0"/>
              <a:t>PRACE SIG Mailing Lists</a:t>
            </a:r>
          </a:p>
          <a:p>
            <a:pPr lvl="1"/>
            <a:r>
              <a:rPr lang="en-US" sz="2400" u="sng" kern="1200" dirty="0">
                <a:solidFill>
                  <a:schemeClr val="tx1"/>
                </a:solidFill>
                <a:hlinkClick r:id="rId3"/>
              </a:rPr>
              <a:t>sig-operation@prace-ri.eu</a:t>
            </a:r>
            <a:endParaRPr lang="en-GB" sz="2400" kern="1200" dirty="0">
              <a:solidFill>
                <a:schemeClr val="tx1"/>
              </a:solidFill>
            </a:endParaRPr>
          </a:p>
          <a:p>
            <a:pPr lvl="1"/>
            <a:r>
              <a:rPr lang="en-US" sz="2400" u="sng" kern="1200" dirty="0">
                <a:solidFill>
                  <a:schemeClr val="tx1"/>
                </a:solidFill>
                <a:hlinkClick r:id="rId4"/>
              </a:rPr>
              <a:t>sig-new-tech@prace-ri.eu</a:t>
            </a:r>
            <a:endParaRPr lang="en-GB" sz="2400" kern="1200" dirty="0">
              <a:solidFill>
                <a:schemeClr val="tx1"/>
              </a:solidFill>
            </a:endParaRPr>
          </a:p>
          <a:p>
            <a:pPr lvl="1"/>
            <a:r>
              <a:rPr lang="en-US" sz="2400" u="sng" kern="1200" dirty="0">
                <a:solidFill>
                  <a:schemeClr val="tx1"/>
                </a:solidFill>
                <a:hlinkClick r:id="rId5"/>
              </a:rPr>
              <a:t>sig-industry@prace-ri.eu</a:t>
            </a:r>
            <a:endParaRPr lang="en-GB" sz="2400" kern="1200" dirty="0">
              <a:solidFill>
                <a:schemeClr val="tx1"/>
              </a:solidFill>
            </a:endParaRPr>
          </a:p>
          <a:p>
            <a:pPr lvl="1"/>
            <a:r>
              <a:rPr lang="en-US" sz="2400" u="sng" kern="1200" dirty="0">
                <a:solidFill>
                  <a:schemeClr val="tx1"/>
                </a:solidFill>
                <a:hlinkClick r:id="rId6"/>
              </a:rPr>
              <a:t>sig-application-enabling@prace-ri.eu</a:t>
            </a:r>
            <a:endParaRPr lang="en-GB" sz="2400" kern="1200" dirty="0">
              <a:solidFill>
                <a:schemeClr val="tx1"/>
              </a:solidFill>
            </a:endParaRPr>
          </a:p>
          <a:p>
            <a:pPr lvl="1"/>
            <a:r>
              <a:rPr lang="en-US" sz="2400" u="sng" kern="1200" dirty="0">
                <a:solidFill>
                  <a:schemeClr val="tx1"/>
                </a:solidFill>
                <a:hlinkClick r:id="rId7"/>
              </a:rPr>
              <a:t>sig-marcomms@prace-ri.eu</a:t>
            </a:r>
            <a:endParaRPr lang="en-GB" sz="2400" kern="1200" dirty="0">
              <a:solidFill>
                <a:schemeClr val="tx1"/>
              </a:solidFill>
            </a:endParaRPr>
          </a:p>
          <a:p>
            <a:pPr lvl="1"/>
            <a:r>
              <a:rPr lang="en-US" sz="2400" u="sng" kern="1200" dirty="0">
                <a:solidFill>
                  <a:schemeClr val="tx1"/>
                </a:solidFill>
                <a:hlinkClick r:id="rId8"/>
              </a:rPr>
              <a:t>sig-training@prace-ri.eu</a:t>
            </a:r>
            <a:endParaRPr lang="en-GB" sz="2400" dirty="0"/>
          </a:p>
          <a:p>
            <a:endParaRPr lang="en-GB" sz="2400" dirty="0" smtClean="0"/>
          </a:p>
          <a:p>
            <a:endParaRPr lang="en-GB" sz="2400" dirty="0" smtClean="0"/>
          </a:p>
          <a:p>
            <a:endParaRPr lang="en-GB" sz="2400" dirty="0"/>
          </a:p>
          <a:p>
            <a:endParaRPr lang="fr-FR" sz="2400" dirty="0" smtClean="0"/>
          </a:p>
          <a:p>
            <a:pPr marL="0" indent="0">
              <a:buNone/>
            </a:pPr>
            <a:endParaRPr lang="fr-FR" sz="2400" dirty="0"/>
          </a:p>
          <a:p>
            <a:pPr lvl="1"/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57662936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3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1" name="Shape 391"/>
          <p:cNvSpPr txBox="1">
            <a:spLocks noGrp="1"/>
          </p:cNvSpPr>
          <p:nvPr>
            <p:ph type="ctrTitle" idx="4294967295"/>
          </p:nvPr>
        </p:nvSpPr>
        <p:spPr>
          <a:xfrm>
            <a:off x="738188" y="2339677"/>
            <a:ext cx="9217024" cy="874059"/>
          </a:xfrm>
          <a:prstGeom prst="rect">
            <a:avLst/>
          </a:prstGeom>
        </p:spPr>
        <p:txBody>
          <a:bodyPr vert="horz" lIns="100779" tIns="100779" rIns="100779" bIns="100779" rtlCol="0" anchor="b" anchorCtr="0">
            <a:noAutofit/>
          </a:bodyPr>
          <a:lstStyle/>
          <a:p>
            <a:r>
              <a:rPr lang="sl-SI" sz="4000" b="1" dirty="0" smtClean="0">
                <a:solidFill>
                  <a:srgbClr val="FF6B19"/>
                </a:solidFill>
              </a:rPr>
              <a:t>THANK YOU </a:t>
            </a:r>
            <a:r>
              <a:rPr lang="sl-SI" sz="4000" b="1" dirty="0" smtClean="0">
                <a:solidFill>
                  <a:srgbClr val="19317B"/>
                </a:solidFill>
              </a:rPr>
              <a:t>FOR YOUR ATTENTION</a:t>
            </a:r>
            <a:endParaRPr lang="en-US" sz="4000" b="1" dirty="0">
              <a:solidFill>
                <a:srgbClr val="19317B"/>
              </a:solidFill>
            </a:endParaRPr>
          </a:p>
        </p:txBody>
      </p:sp>
      <p:sp>
        <p:nvSpPr>
          <p:cNvPr id="12" name="Shape 100"/>
          <p:cNvSpPr txBox="1">
            <a:spLocks/>
          </p:cNvSpPr>
          <p:nvPr/>
        </p:nvSpPr>
        <p:spPr>
          <a:xfrm>
            <a:off x="1026220" y="3347789"/>
            <a:ext cx="8640960" cy="2736304"/>
          </a:xfrm>
          <a:prstGeom prst="rect">
            <a:avLst/>
          </a:prstGeom>
        </p:spPr>
        <p:txBody>
          <a:bodyPr lIns="100779" tIns="100779" rIns="100779" bIns="100779" anchor="b" anchorCtr="0">
            <a:noAutofit/>
          </a:bodyPr>
          <a:lstStyle>
            <a:def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R="0" lvl="5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R="0" lvl="6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R="0" lvl="7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R="0" lvl="8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algn="ctr"/>
            <a:r>
              <a:rPr lang="en-US" sz="1800" b="1" dirty="0">
                <a:solidFill>
                  <a:srgbClr val="1931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Marjolein </a:t>
            </a:r>
            <a:r>
              <a:rPr lang="en-US" sz="1800" b="1" dirty="0" smtClean="0">
                <a:solidFill>
                  <a:srgbClr val="1931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Oorsprong</a:t>
            </a:r>
            <a:endParaRPr lang="en-US" sz="1800" b="1" dirty="0">
              <a:solidFill>
                <a:srgbClr val="19317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800" i="1" dirty="0">
                <a:solidFill>
                  <a:srgbClr val="1931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Communications Officer</a:t>
            </a:r>
          </a:p>
          <a:p>
            <a:pPr algn="ctr"/>
            <a:endParaRPr lang="en-US" sz="1800" dirty="0">
              <a:solidFill>
                <a:srgbClr val="19317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800" dirty="0" smtClean="0">
                <a:solidFill>
                  <a:srgbClr val="19317B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M.Oorsprong@staff.prace-ri.eu</a:t>
            </a:r>
            <a:endParaRPr lang="en-US" sz="1800" dirty="0" smtClean="0">
              <a:solidFill>
                <a:srgbClr val="19317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1800" dirty="0" smtClean="0">
              <a:solidFill>
                <a:srgbClr val="19317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800" dirty="0" smtClean="0">
                <a:solidFill>
                  <a:srgbClr val="19317B"/>
                </a:solidFill>
                <a:latin typeface="Arial" panose="020B0604020202020204" pitchFamily="34" charset="0"/>
                <a:cs typeface="Arial" panose="020B0604020202020204" pitchFamily="34" charset="0"/>
                <a:hlinkClick r:id="rId4"/>
              </a:rPr>
              <a:t>www.prace-ri.eu</a:t>
            </a:r>
            <a:endParaRPr lang="en-US" sz="1800" dirty="0" smtClean="0">
              <a:solidFill>
                <a:srgbClr val="19317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endParaRPr lang="en-US" sz="1800" dirty="0" smtClean="0">
              <a:solidFill>
                <a:srgbClr val="19317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ctr"/>
            <a:r>
              <a:rPr lang="en-US" sz="1800" dirty="0" smtClean="0">
                <a:solidFill>
                  <a:srgbClr val="1931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Twitter</a:t>
            </a:r>
            <a:r>
              <a:rPr lang="en-US" sz="1800" dirty="0">
                <a:solidFill>
                  <a:srgbClr val="1931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: @PRACE_RI</a:t>
            </a:r>
          </a:p>
          <a:p>
            <a:pPr algn="ctr"/>
            <a:r>
              <a:rPr lang="en-US" sz="1800" dirty="0">
                <a:solidFill>
                  <a:srgbClr val="1931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LinkedIn: </a:t>
            </a:r>
            <a:r>
              <a:rPr lang="en-US" sz="1800" dirty="0" smtClean="0">
                <a:solidFill>
                  <a:srgbClr val="19317B"/>
                </a:solidFill>
                <a:latin typeface="Arial" panose="020B0604020202020204" pitchFamily="34" charset="0"/>
                <a:cs typeface="Arial" panose="020B0604020202020204" pitchFamily="34" charset="0"/>
                <a:hlinkClick r:id="rId5"/>
              </a:rPr>
              <a:t>www.linkedin.com/company/prace</a:t>
            </a:r>
            <a:endParaRPr lang="en-US" sz="1800" dirty="0" smtClean="0">
              <a:solidFill>
                <a:srgbClr val="19317B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1812981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346" y="1403573"/>
            <a:ext cx="10081120" cy="895575"/>
          </a:xfrm>
        </p:spPr>
        <p:txBody>
          <a:bodyPr/>
          <a:lstStyle/>
          <a:p>
            <a:r>
              <a:rPr lang="en-GB" sz="3400" b="1" dirty="0" smtClean="0">
                <a:solidFill>
                  <a:srgbClr val="FF6B19"/>
                </a:solidFill>
              </a:rPr>
              <a:t>Partnership for Advanced Computing in Europe</a:t>
            </a:r>
            <a:endParaRPr lang="en-GB" sz="3400" b="1" dirty="0">
              <a:solidFill>
                <a:srgbClr val="FF6B19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346" y="2331578"/>
            <a:ext cx="10081120" cy="4328579"/>
          </a:xfrm>
        </p:spPr>
        <p:txBody>
          <a:bodyPr>
            <a:normAutofit fontScale="85000" lnSpcReduction="10000"/>
          </a:bodyPr>
          <a:lstStyle/>
          <a:p>
            <a:r>
              <a:rPr lang="en-US" sz="2400" dirty="0"/>
              <a:t>The mission of PRACE (Partnership for Advanced Computing in Europe) is to enable high-impact scientific discovery and engineering research and development across all disciplines to enhance European competitiveness for the benefit of society. PRACE seeks to </a:t>
            </a:r>
            <a:r>
              <a:rPr lang="en-US" sz="2400" dirty="0" err="1"/>
              <a:t>realise</a:t>
            </a:r>
            <a:r>
              <a:rPr lang="en-US" sz="2400" dirty="0"/>
              <a:t> this mission by offering world class computing and data management resources and services through a peer review process.</a:t>
            </a:r>
          </a:p>
          <a:p>
            <a:endParaRPr lang="en-US" sz="2400" dirty="0"/>
          </a:p>
          <a:p>
            <a:r>
              <a:rPr lang="en-US" sz="2400" dirty="0"/>
              <a:t>PRACE also seeks to strengthen the European users of HPC in industry through various initiatives. PRACE has a strong interest in improving energy efficiency of computing systems and reducing their environmental impact</a:t>
            </a:r>
            <a:r>
              <a:rPr lang="en-US" sz="2400" dirty="0" smtClean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666388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346" y="1403573"/>
            <a:ext cx="10081120" cy="895575"/>
          </a:xfrm>
        </p:spPr>
        <p:txBody>
          <a:bodyPr/>
          <a:lstStyle/>
          <a:p>
            <a:r>
              <a:rPr lang="en-GB" sz="4000" b="1" dirty="0" smtClean="0"/>
              <a:t>PRACE Communications | </a:t>
            </a:r>
            <a:r>
              <a:rPr lang="en-GB" sz="4000" b="1" dirty="0" smtClean="0">
                <a:solidFill>
                  <a:srgbClr val="FF6B19"/>
                </a:solidFill>
              </a:rPr>
              <a:t>Teams</a:t>
            </a:r>
            <a:endParaRPr lang="en-GB" sz="4000" b="1" dirty="0">
              <a:solidFill>
                <a:srgbClr val="FF6B19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346" y="2331578"/>
            <a:ext cx="10081120" cy="4328579"/>
          </a:xfrm>
        </p:spPr>
        <p:txBody>
          <a:bodyPr>
            <a:normAutofit lnSpcReduction="10000"/>
          </a:bodyPr>
          <a:lstStyle/>
          <a:p>
            <a:r>
              <a:rPr lang="en-GB" sz="2400" dirty="0" smtClean="0"/>
              <a:t>Teams</a:t>
            </a:r>
          </a:p>
          <a:p>
            <a:pPr lvl="1"/>
            <a:r>
              <a:rPr lang="en-GB" sz="2400" dirty="0" smtClean="0"/>
              <a:t>PRACE aisbl office in Brussels</a:t>
            </a:r>
          </a:p>
          <a:p>
            <a:pPr lvl="2"/>
            <a:r>
              <a:rPr lang="en-GB" sz="2400" dirty="0" smtClean="0"/>
              <a:t>Interaction with PRACE Members</a:t>
            </a:r>
          </a:p>
          <a:p>
            <a:pPr lvl="2"/>
            <a:r>
              <a:rPr lang="en-GB" sz="2400" dirty="0" smtClean="0"/>
              <a:t>Interaction with European Commission</a:t>
            </a:r>
          </a:p>
          <a:p>
            <a:pPr lvl="2"/>
            <a:r>
              <a:rPr lang="en-GB" sz="2400" dirty="0" smtClean="0"/>
              <a:t>Interaction with stakeholders outside project frameworks</a:t>
            </a:r>
          </a:p>
          <a:p>
            <a:pPr lvl="1"/>
            <a:r>
              <a:rPr lang="en-GB" sz="2400" dirty="0" smtClean="0"/>
              <a:t>PRACE-</a:t>
            </a:r>
            <a:r>
              <a:rPr lang="en-GB" sz="2400" dirty="0" err="1" smtClean="0"/>
              <a:t>xIP</a:t>
            </a:r>
            <a:r>
              <a:rPr lang="en-GB" sz="2400" dirty="0" smtClean="0"/>
              <a:t> Project WP3</a:t>
            </a:r>
          </a:p>
          <a:p>
            <a:pPr lvl="1"/>
            <a:r>
              <a:rPr lang="en-GB" sz="2400" dirty="0" smtClean="0"/>
              <a:t>Other project and topical teams, such as EXDCI-2, HPC-GIG, BDEC, </a:t>
            </a:r>
            <a:r>
              <a:rPr lang="en-GB" sz="2400" dirty="0" err="1" smtClean="0"/>
              <a:t>FocusCoE</a:t>
            </a:r>
            <a:r>
              <a:rPr lang="en-GB" sz="2400" dirty="0" smtClean="0"/>
              <a:t>, </a:t>
            </a:r>
            <a:r>
              <a:rPr lang="en-GB" sz="2400" dirty="0" err="1" smtClean="0"/>
              <a:t>eInfraCentral</a:t>
            </a:r>
            <a:r>
              <a:rPr lang="en-GB" sz="2400" dirty="0" smtClean="0"/>
              <a:t>, </a:t>
            </a:r>
            <a:r>
              <a:rPr lang="en-GB" sz="2400" dirty="0" smtClean="0"/>
              <a:t>Women in HPC, etc</a:t>
            </a:r>
            <a:r>
              <a:rPr lang="en-GB" sz="2400" dirty="0" smtClean="0"/>
              <a:t>.</a:t>
            </a:r>
            <a:endParaRPr lang="fr-FR" sz="2400" dirty="0"/>
          </a:p>
          <a:p>
            <a:pPr lvl="1"/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399529125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346" y="1403573"/>
            <a:ext cx="10081120" cy="895575"/>
          </a:xfrm>
        </p:spPr>
        <p:txBody>
          <a:bodyPr/>
          <a:lstStyle/>
          <a:p>
            <a:r>
              <a:rPr lang="en-GB" sz="4000" b="1" dirty="0" smtClean="0"/>
              <a:t>PRACE Communications | </a:t>
            </a:r>
            <a:r>
              <a:rPr lang="en-GB" sz="4000" b="1" dirty="0" smtClean="0">
                <a:solidFill>
                  <a:srgbClr val="FF6B19"/>
                </a:solidFill>
              </a:rPr>
              <a:t>Calendar</a:t>
            </a:r>
            <a:endParaRPr lang="en-GB" sz="4000" b="1" dirty="0">
              <a:solidFill>
                <a:srgbClr val="FF6B19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346" y="2331578"/>
            <a:ext cx="10081120" cy="4328579"/>
          </a:xfrm>
        </p:spPr>
        <p:txBody>
          <a:bodyPr>
            <a:normAutofit lnSpcReduction="10000"/>
          </a:bodyPr>
          <a:lstStyle/>
          <a:p>
            <a:pPr>
              <a:buSzPts val="1680"/>
            </a:pPr>
            <a:r>
              <a:rPr lang="en-US" sz="2400" dirty="0">
                <a:solidFill>
                  <a:srgbClr val="FF6B19"/>
                </a:solidFill>
              </a:rPr>
              <a:t>Timely</a:t>
            </a:r>
            <a:r>
              <a:rPr lang="en-US" sz="2400" dirty="0"/>
              <a:t>, </a:t>
            </a:r>
            <a:r>
              <a:rPr lang="en-US" sz="2400" dirty="0">
                <a:solidFill>
                  <a:srgbClr val="FF6B19"/>
                </a:solidFill>
              </a:rPr>
              <a:t>complete</a:t>
            </a:r>
            <a:r>
              <a:rPr lang="en-US" sz="2400" dirty="0"/>
              <a:t>, and </a:t>
            </a:r>
            <a:r>
              <a:rPr lang="en-US" sz="2400" dirty="0">
                <a:solidFill>
                  <a:srgbClr val="FF6B19"/>
                </a:solidFill>
              </a:rPr>
              <a:t>correct</a:t>
            </a:r>
            <a:r>
              <a:rPr lang="en-US" sz="2400" dirty="0"/>
              <a:t> announcement of Calls for Proposals, and relevant push to channels and subscribers</a:t>
            </a:r>
          </a:p>
          <a:p>
            <a:pPr lvl="0">
              <a:buSzPts val="1680"/>
              <a:buFont typeface="Merriweather Sans"/>
              <a:buChar char="▶"/>
            </a:pPr>
            <a:r>
              <a:rPr lang="en-US" sz="2400" dirty="0"/>
              <a:t>Magazine published </a:t>
            </a:r>
            <a:r>
              <a:rPr lang="en-US" sz="2400" dirty="0">
                <a:solidFill>
                  <a:srgbClr val="FF6B19"/>
                </a:solidFill>
              </a:rPr>
              <a:t>twice per year</a:t>
            </a:r>
            <a:r>
              <a:rPr lang="en-US" sz="2400" dirty="0"/>
              <a:t> (Annual Report in May and Digest in November)</a:t>
            </a:r>
          </a:p>
          <a:p>
            <a:pPr lvl="0">
              <a:buSzPts val="1680"/>
              <a:buFont typeface="Merriweather Sans"/>
              <a:buChar char="▶"/>
            </a:pPr>
            <a:r>
              <a:rPr lang="en-US" sz="2400" dirty="0"/>
              <a:t>Largest events in May (PRACEdays), June (ISC) and November (SC) – </a:t>
            </a:r>
            <a:r>
              <a:rPr lang="en-US" sz="2400" dirty="0">
                <a:solidFill>
                  <a:srgbClr val="FF6B19"/>
                </a:solidFill>
              </a:rPr>
              <a:t>coinciding with the publication dates</a:t>
            </a:r>
          </a:p>
          <a:p>
            <a:pPr lvl="0">
              <a:buSzPts val="1680"/>
              <a:buFont typeface="Merriweather Sans"/>
              <a:buChar char="▶"/>
            </a:pPr>
            <a:r>
              <a:rPr lang="en-US" sz="2400" dirty="0"/>
              <a:t>Throughout the year a steady </a:t>
            </a:r>
            <a:r>
              <a:rPr lang="en-US" sz="2400" dirty="0">
                <a:solidFill>
                  <a:srgbClr val="FF6B19"/>
                </a:solidFill>
              </a:rPr>
              <a:t>flow</a:t>
            </a:r>
            <a:r>
              <a:rPr lang="en-US" sz="2400" dirty="0"/>
              <a:t> of success stories, press releases, announcements, Info Bulletins</a:t>
            </a:r>
          </a:p>
          <a:p>
            <a:pPr lvl="1"/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27647426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346" y="1403573"/>
            <a:ext cx="10081120" cy="895575"/>
          </a:xfrm>
        </p:spPr>
        <p:txBody>
          <a:bodyPr/>
          <a:lstStyle/>
          <a:p>
            <a:r>
              <a:rPr lang="en-GB" sz="3800" b="1" dirty="0" smtClean="0"/>
              <a:t>PRACE Communications | </a:t>
            </a:r>
            <a:r>
              <a:rPr lang="en-GB" sz="3800" b="1" dirty="0" smtClean="0">
                <a:solidFill>
                  <a:srgbClr val="FF6B19"/>
                </a:solidFill>
              </a:rPr>
              <a:t>Target Groups</a:t>
            </a:r>
            <a:endParaRPr lang="en-GB" sz="3800" b="1" dirty="0">
              <a:solidFill>
                <a:srgbClr val="FF6B19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346" y="2331578"/>
            <a:ext cx="10081120" cy="4328579"/>
          </a:xfrm>
        </p:spPr>
        <p:txBody>
          <a:bodyPr>
            <a:normAutofit fontScale="92500" lnSpcReduction="20000"/>
          </a:bodyPr>
          <a:lstStyle/>
          <a:p>
            <a:pPr lvl="0">
              <a:buSzPts val="1680"/>
              <a:buFont typeface="Merriweather Sans"/>
              <a:buChar char="▶"/>
            </a:pPr>
            <a:r>
              <a:rPr lang="en-US" sz="2400" b="1" dirty="0"/>
              <a:t>Scientific Communities</a:t>
            </a:r>
            <a:r>
              <a:rPr lang="en-US" sz="2400" dirty="0"/>
              <a:t>: past &amp; current </a:t>
            </a:r>
            <a:r>
              <a:rPr lang="en-US" sz="2400" dirty="0">
                <a:solidFill>
                  <a:srgbClr val="FF6B19"/>
                </a:solidFill>
              </a:rPr>
              <a:t>users</a:t>
            </a:r>
            <a:r>
              <a:rPr lang="en-US" sz="2400" dirty="0"/>
              <a:t>, potential &amp; future </a:t>
            </a:r>
            <a:r>
              <a:rPr lang="en-US" sz="2400" dirty="0">
                <a:solidFill>
                  <a:srgbClr val="FF6B19"/>
                </a:solidFill>
              </a:rPr>
              <a:t>users</a:t>
            </a:r>
            <a:r>
              <a:rPr lang="en-US" sz="2400" dirty="0"/>
              <a:t>, </a:t>
            </a:r>
            <a:r>
              <a:rPr lang="en-US" sz="2400" dirty="0">
                <a:solidFill>
                  <a:srgbClr val="FF6B19"/>
                </a:solidFill>
              </a:rPr>
              <a:t>FET HPC Projects</a:t>
            </a:r>
            <a:r>
              <a:rPr lang="en-US" sz="2400" dirty="0"/>
              <a:t>, </a:t>
            </a:r>
            <a:r>
              <a:rPr lang="en-US" sz="2400" dirty="0" err="1">
                <a:solidFill>
                  <a:srgbClr val="FF6B19"/>
                </a:solidFill>
              </a:rPr>
              <a:t>CoEs</a:t>
            </a:r>
            <a:r>
              <a:rPr lang="en-US" sz="2400" dirty="0"/>
              <a:t> (</a:t>
            </a:r>
            <a:r>
              <a:rPr lang="en-US" sz="2400" i="1" dirty="0"/>
              <a:t>in co-operation with EXDCI Project</a:t>
            </a:r>
            <a:r>
              <a:rPr lang="en-US" sz="2400" dirty="0"/>
              <a:t>)</a:t>
            </a:r>
          </a:p>
          <a:p>
            <a:pPr lvl="0">
              <a:buSzPts val="1680"/>
              <a:buFont typeface="Merriweather Sans"/>
              <a:buChar char="▶"/>
            </a:pPr>
            <a:r>
              <a:rPr lang="en-US" sz="2400" b="1" dirty="0"/>
              <a:t>Industrial Communities</a:t>
            </a:r>
            <a:r>
              <a:rPr lang="en-US" sz="2400" dirty="0"/>
              <a:t>: </a:t>
            </a:r>
            <a:r>
              <a:rPr lang="en-US" sz="2400" dirty="0">
                <a:solidFill>
                  <a:srgbClr val="FF6B19"/>
                </a:solidFill>
              </a:rPr>
              <a:t>large companies</a:t>
            </a:r>
            <a:r>
              <a:rPr lang="en-US" sz="2400" dirty="0"/>
              <a:t>, </a:t>
            </a:r>
            <a:r>
              <a:rPr lang="en-US" sz="2400" dirty="0">
                <a:solidFill>
                  <a:srgbClr val="FF6B19"/>
                </a:solidFill>
              </a:rPr>
              <a:t>SMEs</a:t>
            </a:r>
            <a:r>
              <a:rPr lang="en-US" sz="2400" dirty="0"/>
              <a:t>, Hardware &amp; Software Vendors</a:t>
            </a:r>
          </a:p>
          <a:p>
            <a:pPr lvl="0">
              <a:buSzPts val="1680"/>
              <a:buFont typeface="Merriweather Sans"/>
              <a:buChar char="▶"/>
            </a:pPr>
            <a:r>
              <a:rPr lang="en-US" sz="2400" b="1" dirty="0"/>
              <a:t>Education</a:t>
            </a:r>
            <a:r>
              <a:rPr lang="en-US" sz="2400" dirty="0"/>
              <a:t>: Universities (</a:t>
            </a:r>
            <a:r>
              <a:rPr lang="en-US" sz="2400" i="1" dirty="0"/>
              <a:t>including teachers</a:t>
            </a:r>
            <a:r>
              <a:rPr lang="en-US" sz="2400" dirty="0"/>
              <a:t>), Students (</a:t>
            </a:r>
            <a:r>
              <a:rPr lang="en-US" sz="2400" i="1" dirty="0"/>
              <a:t>next generation</a:t>
            </a:r>
            <a:r>
              <a:rPr lang="en-US" sz="2400" dirty="0"/>
              <a:t>)</a:t>
            </a:r>
          </a:p>
          <a:p>
            <a:pPr lvl="0">
              <a:buSzPts val="1680"/>
              <a:buFont typeface="Merriweather Sans"/>
              <a:buChar char="▶"/>
            </a:pPr>
            <a:r>
              <a:rPr lang="en-US" sz="2400" b="1" dirty="0"/>
              <a:t>Policy Makers &amp; Funders</a:t>
            </a:r>
            <a:r>
              <a:rPr lang="en-US" sz="2400" dirty="0"/>
              <a:t>: European and national level </a:t>
            </a:r>
          </a:p>
          <a:p>
            <a:pPr lvl="0">
              <a:buSzPts val="1680"/>
              <a:buFont typeface="Merriweather Sans"/>
              <a:buChar char="▶"/>
            </a:pPr>
            <a:r>
              <a:rPr lang="en-US" sz="2400" b="1" dirty="0"/>
              <a:t>General Public</a:t>
            </a:r>
            <a:r>
              <a:rPr lang="en-US" sz="2400" dirty="0"/>
              <a:t>: including school children</a:t>
            </a:r>
          </a:p>
          <a:p>
            <a:pPr>
              <a:buSzPts val="1680"/>
            </a:pPr>
            <a:r>
              <a:rPr lang="en-US" sz="2400" dirty="0"/>
              <a:t>Special attention is paid to attracting more </a:t>
            </a:r>
            <a:r>
              <a:rPr lang="en-US" sz="2400" dirty="0">
                <a:solidFill>
                  <a:srgbClr val="FF6B19"/>
                </a:solidFill>
              </a:rPr>
              <a:t>female</a:t>
            </a:r>
            <a:r>
              <a:rPr lang="en-US" sz="2400" dirty="0"/>
              <a:t> researchers into </a:t>
            </a:r>
            <a:r>
              <a:rPr lang="en-US" sz="2400" dirty="0" smtClean="0"/>
              <a:t>HPC &gt; PRACE is an Affiliate of </a:t>
            </a:r>
            <a:r>
              <a:rPr lang="en-US" sz="2400" dirty="0" smtClean="0">
                <a:solidFill>
                  <a:srgbClr val="FF6B19"/>
                </a:solidFill>
              </a:rPr>
              <a:t>Women in HPC</a:t>
            </a:r>
            <a:endParaRPr lang="en-US" sz="2400" dirty="0">
              <a:solidFill>
                <a:srgbClr val="FF6B19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562765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346" y="1403573"/>
            <a:ext cx="10081120" cy="895575"/>
          </a:xfrm>
        </p:spPr>
        <p:txBody>
          <a:bodyPr/>
          <a:lstStyle/>
          <a:p>
            <a:r>
              <a:rPr lang="en-GB" sz="3400" b="1" dirty="0" smtClean="0"/>
              <a:t>PRACE Communications | </a:t>
            </a:r>
            <a:r>
              <a:rPr lang="en-GB" sz="3400" b="1" dirty="0" smtClean="0">
                <a:solidFill>
                  <a:srgbClr val="FF6B19"/>
                </a:solidFill>
              </a:rPr>
              <a:t>Channels</a:t>
            </a:r>
            <a:endParaRPr lang="en-GB" sz="3400" b="1" dirty="0">
              <a:solidFill>
                <a:srgbClr val="FF6B19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346" y="2331578"/>
            <a:ext cx="10081120" cy="4328579"/>
          </a:xfrm>
        </p:spPr>
        <p:txBody>
          <a:bodyPr>
            <a:normAutofit/>
          </a:bodyPr>
          <a:lstStyle/>
          <a:p>
            <a:pPr lvl="0">
              <a:buSzPts val="1680"/>
              <a:buFont typeface="Merriweather Sans"/>
              <a:buChar char="▶"/>
            </a:pPr>
            <a:r>
              <a:rPr lang="en-US" sz="2400" dirty="0" smtClean="0"/>
              <a:t>Website</a:t>
            </a:r>
            <a:endParaRPr lang="en-US" sz="2400" dirty="0"/>
          </a:p>
          <a:p>
            <a:pPr lvl="0">
              <a:buSzPts val="1680"/>
              <a:buFont typeface="Merriweather Sans"/>
              <a:buChar char="▶"/>
            </a:pPr>
            <a:r>
              <a:rPr lang="en-US" sz="2400" dirty="0"/>
              <a:t>Social media, videos, Info Bulletin</a:t>
            </a:r>
          </a:p>
          <a:p>
            <a:pPr lvl="0">
              <a:buSzPts val="1680"/>
              <a:buFont typeface="Merriweather Sans"/>
              <a:buChar char="▶"/>
            </a:pPr>
            <a:r>
              <a:rPr lang="en-US" sz="2400" dirty="0"/>
              <a:t>Publications, press releases, advertisements, Fact Sheets</a:t>
            </a:r>
          </a:p>
          <a:p>
            <a:pPr lvl="0">
              <a:buSzPts val="1680"/>
              <a:buFont typeface="Merriweather Sans"/>
              <a:buChar char="▶"/>
            </a:pPr>
            <a:r>
              <a:rPr lang="en-US" sz="2400" dirty="0"/>
              <a:t>Events, science fairs, exhibitions</a:t>
            </a:r>
          </a:p>
          <a:p>
            <a:pPr lvl="0">
              <a:buSzPts val="1680"/>
              <a:buFont typeface="Merriweather Sans"/>
              <a:buChar char="▶"/>
            </a:pPr>
            <a:r>
              <a:rPr lang="en-US" sz="2400" dirty="0"/>
              <a:t>Promotional materials, </a:t>
            </a:r>
            <a:r>
              <a:rPr lang="en-US" sz="2400" dirty="0" smtClean="0"/>
              <a:t>giveaways, posters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2855903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346" y="1403573"/>
            <a:ext cx="10081120" cy="895575"/>
          </a:xfrm>
        </p:spPr>
        <p:txBody>
          <a:bodyPr/>
          <a:lstStyle/>
          <a:p>
            <a:r>
              <a:rPr lang="en-GB" sz="3400" b="1" dirty="0" smtClean="0"/>
              <a:t>PRACE Communications | </a:t>
            </a:r>
            <a:r>
              <a:rPr lang="en-GB" sz="3400" b="1" dirty="0" smtClean="0">
                <a:solidFill>
                  <a:srgbClr val="FF6B19"/>
                </a:solidFill>
              </a:rPr>
              <a:t>Metrics</a:t>
            </a:r>
            <a:endParaRPr lang="en-GB" sz="3400" b="1" dirty="0">
              <a:solidFill>
                <a:srgbClr val="FF6B19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346" y="2331578"/>
            <a:ext cx="10081120" cy="4328579"/>
          </a:xfrm>
        </p:spPr>
        <p:txBody>
          <a:bodyPr>
            <a:normAutofit/>
          </a:bodyPr>
          <a:lstStyle/>
          <a:p>
            <a:pPr lvl="0">
              <a:buSzPts val="1680"/>
              <a:buFont typeface="Merriweather Sans"/>
              <a:buChar char="▶"/>
            </a:pPr>
            <a:r>
              <a:rPr lang="en-US" sz="2400" dirty="0">
                <a:ea typeface="Arial"/>
                <a:cs typeface="Arial"/>
              </a:rPr>
              <a:t>Google Analytics (website visitors and most visited pages)</a:t>
            </a:r>
            <a:endParaRPr lang="en-US" sz="2000" dirty="0"/>
          </a:p>
          <a:p>
            <a:pPr lvl="0">
              <a:buSzPts val="1680"/>
              <a:buFont typeface="Merriweather Sans"/>
              <a:buChar char="▶"/>
            </a:pPr>
            <a:r>
              <a:rPr lang="en-US" sz="2400" dirty="0">
                <a:ea typeface="Arial"/>
                <a:cs typeface="Arial"/>
              </a:rPr>
              <a:t>Followers on social media</a:t>
            </a:r>
          </a:p>
          <a:p>
            <a:pPr lvl="0">
              <a:buSzPts val="1680"/>
              <a:buFont typeface="Merriweather Sans"/>
              <a:buChar char="▶"/>
            </a:pPr>
            <a:r>
              <a:rPr lang="en-US" sz="2400" dirty="0"/>
              <a:t>Subscribers to our mailing lists</a:t>
            </a:r>
            <a:endParaRPr lang="en-US" sz="2000" dirty="0"/>
          </a:p>
          <a:p>
            <a:pPr lvl="0">
              <a:buSzPts val="1680"/>
              <a:buFont typeface="Merriweather Sans"/>
              <a:buChar char="▶"/>
            </a:pPr>
            <a:r>
              <a:rPr lang="en-US" sz="2400" dirty="0">
                <a:ea typeface="Arial"/>
                <a:cs typeface="Arial"/>
              </a:rPr>
              <a:t>Media statistics from print </a:t>
            </a:r>
            <a:r>
              <a:rPr lang="en-US" sz="2400" dirty="0" smtClean="0">
                <a:ea typeface="Arial"/>
                <a:cs typeface="Arial"/>
              </a:rPr>
              <a:t>media (generic readership)</a:t>
            </a:r>
            <a:endParaRPr lang="en-US" sz="2000" dirty="0"/>
          </a:p>
          <a:p>
            <a:pPr lvl="0">
              <a:buSzPts val="1680"/>
              <a:buFont typeface="Merriweather Sans"/>
              <a:buChar char="▶"/>
            </a:pPr>
            <a:r>
              <a:rPr lang="en-US" sz="2400" dirty="0">
                <a:ea typeface="Arial"/>
                <a:cs typeface="Arial"/>
              </a:rPr>
              <a:t>Registration &amp; attendance to PRACEdays (and EHPCSW)</a:t>
            </a:r>
          </a:p>
          <a:p>
            <a:pPr lvl="0">
              <a:buSzPts val="1680"/>
              <a:buFont typeface="Merriweather Sans"/>
              <a:buChar char="▶"/>
            </a:pPr>
            <a:r>
              <a:rPr lang="en-US" sz="2400" dirty="0">
                <a:ea typeface="Arial"/>
                <a:cs typeface="Arial"/>
              </a:rPr>
              <a:t>Visitors to the PRACE booth at ISC, SC</a:t>
            </a:r>
          </a:p>
          <a:p>
            <a:pPr lvl="0">
              <a:buSzPts val="1680"/>
              <a:buFont typeface="Merriweather Sans"/>
              <a:buChar char="▶"/>
            </a:pPr>
            <a:r>
              <a:rPr lang="en-US" sz="2400" dirty="0"/>
              <a:t>Number of events, science fairs, exhibitions participated </a:t>
            </a:r>
            <a:r>
              <a:rPr lang="en-US" sz="2400" dirty="0" smtClean="0"/>
              <a:t>in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40540499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346" y="1403573"/>
            <a:ext cx="10081120" cy="895575"/>
          </a:xfrm>
        </p:spPr>
        <p:txBody>
          <a:bodyPr/>
          <a:lstStyle/>
          <a:p>
            <a:r>
              <a:rPr lang="en-GB" sz="4000" b="1" dirty="0" smtClean="0"/>
              <a:t>PRACE Communications | </a:t>
            </a:r>
            <a:r>
              <a:rPr lang="en-GB" sz="4000" b="1" dirty="0" smtClean="0">
                <a:solidFill>
                  <a:srgbClr val="FF6B19"/>
                </a:solidFill>
              </a:rPr>
              <a:t>Website</a:t>
            </a:r>
            <a:endParaRPr lang="en-GB" sz="4000" b="1" dirty="0">
              <a:solidFill>
                <a:srgbClr val="FF6B19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346" y="2331578"/>
            <a:ext cx="10081120" cy="4328579"/>
          </a:xfrm>
        </p:spPr>
        <p:txBody>
          <a:bodyPr>
            <a:normAutofit/>
          </a:bodyPr>
          <a:lstStyle/>
          <a:p>
            <a:r>
              <a:rPr lang="en-GB" sz="2400" dirty="0" smtClean="0">
                <a:hlinkClick r:id="rId3"/>
              </a:rPr>
              <a:t>www.prace-ri.eu</a:t>
            </a:r>
            <a:r>
              <a:rPr lang="en-GB" sz="2400" dirty="0" smtClean="0"/>
              <a:t> &gt; main website for all of PRACE</a:t>
            </a:r>
          </a:p>
          <a:p>
            <a:pPr lvl="1"/>
            <a:r>
              <a:rPr lang="en-GB" sz="2400" dirty="0" smtClean="0"/>
              <a:t>Subdomains and sites such </a:t>
            </a:r>
            <a:r>
              <a:rPr lang="en-GB" sz="2400" dirty="0"/>
              <a:t>as </a:t>
            </a:r>
            <a:r>
              <a:rPr lang="en-GB" sz="2400" dirty="0" smtClean="0">
                <a:hlinkClick r:id="rId4"/>
              </a:rPr>
              <a:t>www.training.prace-ri.eu/</a:t>
            </a:r>
            <a:endParaRPr lang="en-GB" sz="2400" dirty="0" smtClean="0"/>
          </a:p>
          <a:p>
            <a:pPr lvl="1"/>
            <a:r>
              <a:rPr lang="en-GB" sz="2400" dirty="0" smtClean="0"/>
              <a:t>Project-focussed websites such as </a:t>
            </a:r>
            <a:r>
              <a:rPr lang="en-GB" sz="2400" dirty="0" smtClean="0">
                <a:hlinkClick r:id="rId5"/>
              </a:rPr>
              <a:t>www.exdci.eu</a:t>
            </a:r>
            <a:endParaRPr lang="en-GB" sz="2400" dirty="0" smtClean="0"/>
          </a:p>
          <a:p>
            <a:endParaRPr lang="en-GB" sz="2400" dirty="0" smtClean="0"/>
          </a:p>
          <a:p>
            <a:endParaRPr lang="en-GB" sz="2400" dirty="0"/>
          </a:p>
          <a:p>
            <a:endParaRPr lang="fr-FR" sz="2400" dirty="0" smtClean="0"/>
          </a:p>
          <a:p>
            <a:pPr marL="0" indent="0">
              <a:buNone/>
            </a:pPr>
            <a:endParaRPr lang="fr-FR" sz="2400" dirty="0"/>
          </a:p>
          <a:p>
            <a:pPr lvl="1"/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293046996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5346" y="1403573"/>
            <a:ext cx="10081120" cy="895575"/>
          </a:xfrm>
        </p:spPr>
        <p:txBody>
          <a:bodyPr/>
          <a:lstStyle/>
          <a:p>
            <a:r>
              <a:rPr lang="en-GB" sz="4000" b="1" dirty="0" smtClean="0"/>
              <a:t>PRACE Communications | </a:t>
            </a:r>
            <a:r>
              <a:rPr lang="en-GB" sz="4000" b="1" dirty="0" smtClean="0">
                <a:solidFill>
                  <a:srgbClr val="FF6B19"/>
                </a:solidFill>
              </a:rPr>
              <a:t>Publications</a:t>
            </a:r>
            <a:endParaRPr lang="en-GB" sz="4000" b="1" dirty="0">
              <a:solidFill>
                <a:srgbClr val="FF6B19"/>
              </a:solidFill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5346" y="2331578"/>
            <a:ext cx="10081120" cy="4328579"/>
          </a:xfrm>
        </p:spPr>
        <p:txBody>
          <a:bodyPr>
            <a:normAutofit/>
          </a:bodyPr>
          <a:lstStyle/>
          <a:p>
            <a:r>
              <a:rPr lang="en-GB" sz="2400" dirty="0" smtClean="0"/>
              <a:t>Publications</a:t>
            </a:r>
          </a:p>
          <a:p>
            <a:pPr lvl="1"/>
            <a:r>
              <a:rPr lang="en-GB" sz="2400" dirty="0" smtClean="0"/>
              <a:t>Annual Report (6+1)</a:t>
            </a:r>
          </a:p>
          <a:p>
            <a:pPr lvl="1"/>
            <a:r>
              <a:rPr lang="en-GB" sz="2400" dirty="0" smtClean="0"/>
              <a:t>Digest magazine (8)</a:t>
            </a:r>
          </a:p>
          <a:p>
            <a:pPr lvl="1"/>
            <a:r>
              <a:rPr lang="en-GB" sz="2400" dirty="0" smtClean="0"/>
              <a:t>Stand-alone articles (10+)</a:t>
            </a:r>
          </a:p>
          <a:p>
            <a:pPr lvl="1"/>
            <a:r>
              <a:rPr lang="en-GB" sz="2400" dirty="0" smtClean="0"/>
              <a:t>Fact Sheets (12)</a:t>
            </a:r>
          </a:p>
          <a:p>
            <a:pPr lvl="1"/>
            <a:r>
              <a:rPr lang="en-GB" sz="2400" dirty="0" smtClean="0"/>
              <a:t>Scientific Case (2)</a:t>
            </a:r>
          </a:p>
          <a:p>
            <a:pPr lvl="1"/>
            <a:r>
              <a:rPr lang="en-GB" sz="2400" dirty="0" smtClean="0"/>
              <a:t>Position Paper (1)</a:t>
            </a:r>
          </a:p>
          <a:p>
            <a:endParaRPr lang="en-GB" sz="2400" dirty="0"/>
          </a:p>
          <a:p>
            <a:endParaRPr lang="fr-FR" sz="2400" dirty="0" smtClean="0"/>
          </a:p>
          <a:p>
            <a:pPr marL="0" indent="0">
              <a:buNone/>
            </a:pPr>
            <a:endParaRPr lang="fr-FR" sz="2400" dirty="0"/>
          </a:p>
          <a:p>
            <a:pPr lvl="1"/>
            <a:endParaRPr lang="fr-FR" sz="2400" dirty="0"/>
          </a:p>
        </p:txBody>
      </p:sp>
    </p:spTree>
    <p:extLst>
      <p:ext uri="{BB962C8B-B14F-4D97-AF65-F5344CB8AC3E}">
        <p14:creationId xmlns:p14="http://schemas.microsoft.com/office/powerpoint/2010/main" val="1173025076"/>
      </p:ext>
    </p:extLst>
  </p:cSld>
  <p:clrMapOvr>
    <a:masterClrMapping/>
  </p:clrMapOvr>
</p:sld>
</file>

<file path=ppt/theme/theme1.xml><?xml version="1.0" encoding="utf-8"?>
<a:theme xmlns:a="http://schemas.openxmlformats.org/drawingml/2006/main" name="Arvirargus template">
  <a:themeElements>
    <a:clrScheme name="Custom 347">
      <a:dk1>
        <a:srgbClr val="000000"/>
      </a:dk1>
      <a:lt1>
        <a:srgbClr val="FFFFFF"/>
      </a:lt1>
      <a:dk2>
        <a:srgbClr val="666666"/>
      </a:dk2>
      <a:lt2>
        <a:srgbClr val="CCCCCC"/>
      </a:lt2>
      <a:accent1>
        <a:srgbClr val="3A81BA"/>
      </a:accent1>
      <a:accent2>
        <a:srgbClr val="D89F39"/>
      </a:accent2>
      <a:accent3>
        <a:srgbClr val="8BAB42"/>
      </a:accent3>
      <a:accent4>
        <a:srgbClr val="57A7B5"/>
      </a:accent4>
      <a:accent5>
        <a:srgbClr val="8B81D2"/>
      </a:accent5>
      <a:accent6>
        <a:srgbClr val="963334"/>
      </a:accent6>
      <a:hlink>
        <a:srgbClr val="1155CC"/>
      </a:hlink>
      <a:folHlink>
        <a:srgbClr val="6611CC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8494</TotalTime>
  <Words>737</Words>
  <Application>Microsoft Office PowerPoint</Application>
  <PresentationFormat>Custom</PresentationFormat>
  <Paragraphs>123</Paragraphs>
  <Slides>16</Slides>
  <Notes>16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0" baseType="lpstr">
      <vt:lpstr>Arial</vt:lpstr>
      <vt:lpstr>LucidaGrande</vt:lpstr>
      <vt:lpstr>Merriweather Sans</vt:lpstr>
      <vt:lpstr>Arvirargus template</vt:lpstr>
      <vt:lpstr>PRACE Communications Overview</vt:lpstr>
      <vt:lpstr>Partnership for Advanced Computing in Europe</vt:lpstr>
      <vt:lpstr>PRACE Communications | Teams</vt:lpstr>
      <vt:lpstr>PRACE Communications | Calendar</vt:lpstr>
      <vt:lpstr>PRACE Communications | Target Groups</vt:lpstr>
      <vt:lpstr>PRACE Communications | Channels</vt:lpstr>
      <vt:lpstr>PRACE Communications | Metrics</vt:lpstr>
      <vt:lpstr>PRACE Communications | Website</vt:lpstr>
      <vt:lpstr>PRACE Communications | Publications</vt:lpstr>
      <vt:lpstr>PRACE Communications | Events</vt:lpstr>
      <vt:lpstr>PRACE Communications | Outreach</vt:lpstr>
      <vt:lpstr>PRACE Communications | Awards</vt:lpstr>
      <vt:lpstr>PRACE Communications | Media</vt:lpstr>
      <vt:lpstr>Connect | Networks &amp; Groups</vt:lpstr>
      <vt:lpstr>Connect | Sign-up</vt:lpstr>
      <vt:lpstr>THANK YOU FOR YOUR ATTENTION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THIS IS YOUR PRESENTATION TITLE</dc:title>
  <dc:creator>miha arvaj</dc:creator>
  <cp:lastModifiedBy>Marjolein Oorsprong</cp:lastModifiedBy>
  <cp:revision>314</cp:revision>
  <cp:lastPrinted>2017-05-09T12:34:47Z</cp:lastPrinted>
  <dcterms:modified xsi:type="dcterms:W3CDTF">2019-01-31T16:23:20Z</dcterms:modified>
</cp:coreProperties>
</file>