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Lst>
  <p:notesMasterIdLst>
    <p:notesMasterId r:id="rId22"/>
  </p:notesMasterIdLst>
  <p:handoutMasterIdLst>
    <p:handoutMasterId r:id="rId23"/>
  </p:handoutMasterIdLst>
  <p:sldIdLst>
    <p:sldId id="557" r:id="rId6"/>
    <p:sldId id="563" r:id="rId7"/>
    <p:sldId id="569" r:id="rId8"/>
    <p:sldId id="568" r:id="rId9"/>
    <p:sldId id="567" r:id="rId10"/>
    <p:sldId id="562" r:id="rId11"/>
    <p:sldId id="564" r:id="rId12"/>
    <p:sldId id="566" r:id="rId13"/>
    <p:sldId id="565" r:id="rId14"/>
    <p:sldId id="570" r:id="rId15"/>
    <p:sldId id="271" r:id="rId16"/>
    <p:sldId id="261" r:id="rId17"/>
    <p:sldId id="559" r:id="rId18"/>
    <p:sldId id="572" r:id="rId19"/>
    <p:sldId id="560" r:id="rId20"/>
    <p:sldId id="57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urice" initials="PM" lastIdx="2" clrIdx="0">
    <p:extLst>
      <p:ext uri="{19B8F6BF-5375-455C-9EA6-DF929625EA0E}">
        <p15:presenceInfo xmlns:p15="http://schemas.microsoft.com/office/powerpoint/2012/main" userId="S::Paul.Maurice@geant.org::fb2df4cf-970e-414d-9fed-0c2a13b162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597C"/>
    <a:srgbClr val="003F5E"/>
    <a:srgbClr val="E80403"/>
    <a:srgbClr val="F83E54"/>
    <a:srgbClr val="267296"/>
    <a:srgbClr val="FFC000"/>
    <a:srgbClr val="124E6A"/>
    <a:srgbClr val="C0425A"/>
    <a:srgbClr val="5D9CD5"/>
    <a:srgbClr val="88B6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096" autoAdjust="0"/>
    <p:restoredTop sz="94899" autoAdjust="0"/>
  </p:normalViewPr>
  <p:slideViewPr>
    <p:cSldViewPr snapToGrid="0">
      <p:cViewPr varScale="1">
        <p:scale>
          <a:sx n="92" d="100"/>
          <a:sy n="92" d="100"/>
        </p:scale>
        <p:origin x="90" y="576"/>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5" d="100"/>
          <a:sy n="85" d="100"/>
        </p:scale>
        <p:origin x="37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a:t>GN4-1 EC Review</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a:t>Activity Title</a:t>
            </a:r>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31/01/2019</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a:solidFill>
                  <a:schemeClr val="bg1"/>
                </a:solidFill>
                <a:latin typeface="Arial" charset="0"/>
              </a:rPr>
              <a:t>GN4-1 EC Review</a:t>
            </a:r>
          </a:p>
          <a:p>
            <a:pPr algn="r">
              <a:spcBef>
                <a:spcPct val="20000"/>
              </a:spcBef>
              <a:buClr>
                <a:srgbClr val="B4D100"/>
              </a:buClr>
              <a:buSzPct val="80000"/>
            </a:pPr>
            <a:r>
              <a:rPr lang="en-GB" sz="1800" dirty="0">
                <a:solidFill>
                  <a:schemeClr val="bg1"/>
                </a:solidFill>
                <a:latin typeface="Arial" charset="0"/>
              </a:rPr>
              <a:t>TBC 2016</a:t>
            </a:r>
          </a:p>
          <a:p>
            <a:pPr algn="r" eaLnBrk="1" hangingPunct="1">
              <a:spcBef>
                <a:spcPct val="20000"/>
              </a:spcBef>
              <a:buClr>
                <a:srgbClr val="B4D100"/>
              </a:buClr>
              <a:buSzPct val="80000"/>
            </a:pPr>
            <a:r>
              <a:rPr lang="en-US" sz="1800" dirty="0">
                <a:solidFill>
                  <a:schemeClr val="bg1"/>
                </a:solidFill>
                <a:latin typeface="Arial" charset="0"/>
              </a:rPr>
              <a:t>Brussels</a:t>
            </a: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GN4-2 Period 1 EC Review</a:t>
            </a:r>
          </a:p>
          <a:p>
            <a:pPr>
              <a:spcBef>
                <a:spcPct val="20000"/>
              </a:spcBef>
              <a:buClr>
                <a:srgbClr val="B4D100"/>
              </a:buClr>
              <a:buSzPct val="80000"/>
            </a:pPr>
            <a:r>
              <a:rPr lang="en-GB" sz="1800" dirty="0">
                <a:solidFill>
                  <a:schemeClr val="bg1"/>
                </a:solidFill>
                <a:latin typeface="+mn-lt"/>
              </a:rPr>
              <a:t>November 2017</a:t>
            </a:r>
          </a:p>
          <a:p>
            <a:pPr eaLnBrk="1" hangingPunct="1">
              <a:spcBef>
                <a:spcPct val="20000"/>
              </a:spcBef>
              <a:buClr>
                <a:srgbClr val="B4D100"/>
              </a:buClr>
              <a:buSzPct val="80000"/>
            </a:pPr>
            <a:r>
              <a:rPr lang="en-US" sz="1800" dirty="0">
                <a:solidFill>
                  <a:schemeClr val="bg1"/>
                </a:solidFill>
                <a:latin typeface="+mn-lt"/>
              </a:rPr>
              <a:t>Brussels</a:t>
            </a:r>
          </a:p>
          <a:p>
            <a:pPr eaLnBrk="1" hangingPunct="1">
              <a:spcBef>
                <a:spcPct val="20000"/>
              </a:spcBef>
              <a:buClr>
                <a:srgbClr val="B4D100"/>
              </a:buClr>
              <a:buSzPct val="80000"/>
            </a:pPr>
            <a:endParaRPr lang="en-US" sz="1800" dirty="0">
              <a:solidFill>
                <a:schemeClr val="bg1"/>
              </a:solidFill>
              <a:latin typeface="+mn-lt"/>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Mark Johnston,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WP4 / SA1: </a:t>
            </a:r>
          </a:p>
          <a:p>
            <a:r>
              <a:rPr lang="en-GB" sz="3200" b="1" dirty="0">
                <a:solidFill>
                  <a:schemeClr val="accent4"/>
                </a:solidFill>
                <a:latin typeface="+mn-lt"/>
              </a:rPr>
              <a:t>Ne</a:t>
            </a:r>
            <a:r>
              <a:rPr lang="en-GB" sz="3200" b="1" dirty="0">
                <a:solidFill>
                  <a:srgbClr val="FFC000"/>
                </a:solidFill>
                <a:latin typeface="+mn-lt"/>
              </a:rPr>
              <a:t>t</a:t>
            </a:r>
            <a:r>
              <a:rPr lang="en-GB" sz="3200" b="1" dirty="0">
                <a:solidFill>
                  <a:schemeClr val="accent4"/>
                </a:solidFill>
                <a:latin typeface="+mn-lt"/>
              </a:rPr>
              <a:t>work Infrastructure and Services Operations</a:t>
            </a:r>
          </a:p>
        </p:txBody>
      </p:sp>
    </p:spTree>
    <p:extLst>
      <p:ext uri="{BB962C8B-B14F-4D97-AF65-F5344CB8AC3E}">
        <p14:creationId xmlns:p14="http://schemas.microsoft.com/office/powerpoint/2010/main" val="1234564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884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143262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11" name="Rectangle 10"/>
          <p:cNvSpPr/>
          <p:nvPr userDrawn="1"/>
        </p:nvSpPr>
        <p:spPr>
          <a:xfrm>
            <a:off x="51817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a:solidFill>
                  <a:srgbClr val="004360"/>
                </a:solidFill>
              </a:rPr>
              <a:t>Objectives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
        <p:nvSpPr>
          <p:cNvPr id="16" name="Down Arrow 15"/>
          <p:cNvSpPr/>
          <p:nvPr userDrawn="1"/>
        </p:nvSpPr>
        <p:spPr>
          <a:xfrm rot="10800000">
            <a:off x="1108340" y="6419644"/>
            <a:ext cx="225954" cy="139425"/>
          </a:xfrm>
          <a:prstGeom prst="downArrow">
            <a:avLst>
              <a:gd name="adj1" fmla="val 50000"/>
              <a:gd name="adj2"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56385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2248" y="1503151"/>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Rectangle 11"/>
          <p:cNvSpPr/>
          <p:nvPr userDrawn="1"/>
        </p:nvSpPr>
        <p:spPr>
          <a:xfrm>
            <a:off x="2690730"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271063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Challenges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
        <p:nvSpPr>
          <p:cNvPr id="15" name="Down Arrow 14"/>
          <p:cNvSpPr/>
          <p:nvPr userDrawn="1"/>
        </p:nvSpPr>
        <p:spPr>
          <a:xfrm rot="10800000">
            <a:off x="3308554" y="6419644"/>
            <a:ext cx="225954" cy="139425"/>
          </a:xfrm>
          <a:prstGeom prst="downArrow">
            <a:avLst>
              <a:gd name="adj1" fmla="val 50000"/>
              <a:gd name="adj2"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781687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39738" y="1493931"/>
            <a:ext cx="1129506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5" name="Down Arrow 14"/>
          <p:cNvSpPr/>
          <p:nvPr userDrawn="1"/>
        </p:nvSpPr>
        <p:spPr>
          <a:xfrm rot="10800000">
            <a:off x="5861314" y="6419644"/>
            <a:ext cx="225954" cy="139425"/>
          </a:xfrm>
          <a:prstGeom prst="downArrow">
            <a:avLst>
              <a:gd name="adj1" fmla="val 50000"/>
              <a:gd name="adj2"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57914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chievement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605" y="-974"/>
            <a:ext cx="12192000" cy="1333948"/>
          </a:xfrm>
          <a:prstGeom prst="rect">
            <a:avLst/>
          </a:prstGeom>
        </p:spPr>
      </p:pic>
      <p:sp>
        <p:nvSpPr>
          <p:cNvPr id="15" name="Oval 14"/>
          <p:cNvSpPr/>
          <p:nvPr userDrawn="1"/>
        </p:nvSpPr>
        <p:spPr>
          <a:xfrm>
            <a:off x="11238739" y="1021510"/>
            <a:ext cx="1065404" cy="1065404"/>
          </a:xfrm>
          <a:prstGeom prst="ellipse">
            <a:avLst/>
          </a:prstGeom>
          <a:solidFill>
            <a:srgbClr val="124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507040" y="1544285"/>
            <a:ext cx="918389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Rectangle 10"/>
          <p:cNvSpPr/>
          <p:nvPr userDrawn="1"/>
        </p:nvSpPr>
        <p:spPr>
          <a:xfrm>
            <a:off x="5253757"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Achievements</a:t>
            </a:r>
          </a:p>
        </p:txBody>
      </p:sp>
      <p:sp>
        <p:nvSpPr>
          <p:cNvPr id="4" name="Title 3"/>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8" name="Oval 17"/>
          <p:cNvSpPr/>
          <p:nvPr userDrawn="1"/>
        </p:nvSpPr>
        <p:spPr>
          <a:xfrm>
            <a:off x="11979756" y="2086914"/>
            <a:ext cx="424487" cy="424487"/>
          </a:xfrm>
          <a:prstGeom prst="ellipse">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p:cNvSpPr/>
          <p:nvPr userDrawn="1"/>
        </p:nvSpPr>
        <p:spPr>
          <a:xfrm>
            <a:off x="11724327" y="2511401"/>
            <a:ext cx="216503" cy="216503"/>
          </a:xfrm>
          <a:prstGeom prst="ellipse">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Down Arrow 15"/>
          <p:cNvSpPr/>
          <p:nvPr userDrawn="1"/>
        </p:nvSpPr>
        <p:spPr>
          <a:xfrm rot="10800000">
            <a:off x="5843922" y="6419644"/>
            <a:ext cx="225954" cy="139425"/>
          </a:xfrm>
          <a:prstGeom prst="downArrow">
            <a:avLst>
              <a:gd name="adj1" fmla="val 50000"/>
              <a:gd name="adj2"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94147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clusions">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a:solidFill>
                  <a:schemeClr val="bg1"/>
                </a:solidFill>
              </a:rPr>
              <a:t>Objectives</a:t>
            </a: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Achievements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Challenges</a:t>
            </a:r>
          </a:p>
        </p:txBody>
      </p:sp>
      <p:sp>
        <p:nvSpPr>
          <p:cNvPr id="28" name="Content Placeholder 2"/>
          <p:cNvSpPr>
            <a:spLocks noGrp="1"/>
          </p:cNvSpPr>
          <p:nvPr>
            <p:ph idx="1"/>
          </p:nvPr>
        </p:nvSpPr>
        <p:spPr>
          <a:xfrm>
            <a:off x="460698" y="1502899"/>
            <a:ext cx="10515600" cy="4351338"/>
          </a:xfrm>
        </p:spPr>
        <p:txBody>
          <a:bodyPr/>
          <a:lstStyle>
            <a:lvl1pPr>
              <a:buClr>
                <a:schemeClr val="accent5">
                  <a:lumMod val="50000"/>
                </a:schemeClr>
              </a:buClr>
              <a:defRPr/>
            </a:lvl1pPr>
            <a:lvl2pPr>
              <a:buClr>
                <a:schemeClr val="accent5">
                  <a:lumMod val="50000"/>
                </a:schemeClr>
              </a:buClr>
              <a:defRPr/>
            </a:lvl2pPr>
            <a:lvl3pPr>
              <a:buClr>
                <a:schemeClr val="accent5">
                  <a:lumMod val="50000"/>
                </a:schemeClr>
              </a:buClr>
              <a:defRPr/>
            </a:lvl3pPr>
            <a:lvl4pPr>
              <a:buClr>
                <a:schemeClr val="accent5">
                  <a:lumMod val="50000"/>
                </a:schemeClr>
              </a:buClr>
              <a:defRPr/>
            </a:lvl4pPr>
            <a:lvl5pPr>
              <a:buClr>
                <a:schemeClr val="accent5">
                  <a:lumMod val="50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Rectangle 17"/>
          <p:cNvSpPr/>
          <p:nvPr userDrawn="1"/>
        </p:nvSpPr>
        <p:spPr>
          <a:xfrm>
            <a:off x="7492758" y="6528141"/>
            <a:ext cx="1406285" cy="3298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userDrawn="1"/>
        </p:nvSpPr>
        <p:spPr bwMode="auto">
          <a:xfrm>
            <a:off x="7503040"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Conclusions</a:t>
            </a:r>
          </a:p>
        </p:txBody>
      </p:sp>
      <p:sp>
        <p:nvSpPr>
          <p:cNvPr id="4" name="Title 3"/>
          <p:cNvSpPr>
            <a:spLocks noGrp="1"/>
          </p:cNvSpPr>
          <p:nvPr>
            <p:ph type="title"/>
          </p:nvPr>
        </p:nvSpPr>
        <p:spPr/>
        <p:txBody>
          <a:bodyPr/>
          <a:lstStyle/>
          <a:p>
            <a:r>
              <a:rPr lang="en-US"/>
              <a:t>Click to edit Master title style</a:t>
            </a:r>
            <a:endParaRPr lang="en-GB" dirty="0"/>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3" name="Down Arrow 12"/>
          <p:cNvSpPr/>
          <p:nvPr userDrawn="1"/>
        </p:nvSpPr>
        <p:spPr>
          <a:xfrm rot="10800000">
            <a:off x="8062069" y="6419644"/>
            <a:ext cx="225954" cy="139425"/>
          </a:xfrm>
          <a:prstGeom prst="downArrow">
            <a:avLst>
              <a:gd name="adj1" fmla="val 50000"/>
              <a:gd name="adj2"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810024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0"/>
          <p:cNvSpPr>
            <a:spLocks noGrp="1"/>
          </p:cNvSpPr>
          <p:nvPr>
            <p:ph type="title"/>
          </p:nvPr>
        </p:nvSpPr>
        <p:spPr/>
        <p:txBody>
          <a:bodyPr/>
          <a:lstStyle/>
          <a:p>
            <a:r>
              <a:rPr lang="en-US"/>
              <a:t>Click to edit Master title style</a:t>
            </a:r>
            <a:endParaRPr lang="en-GB" dirty="0"/>
          </a:p>
        </p:txBody>
      </p:sp>
      <p:sp>
        <p:nvSpPr>
          <p:cNvPr id="12" name="Slide Number Placeholder 11"/>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593037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828" y="0"/>
            <a:ext cx="12226828" cy="6928593"/>
          </a:xfrm>
          <a:prstGeom prst="rect">
            <a:avLst/>
          </a:prstGeom>
        </p:spPr>
      </p:pic>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9" name="Rectangle 3"/>
          <p:cNvSpPr txBox="1">
            <a:spLocks noChangeArrowheads="1"/>
          </p:cNvSpPr>
          <p:nvPr userDrawn="1"/>
        </p:nvSpPr>
        <p:spPr bwMode="auto">
          <a:xfrm>
            <a:off x="848735" y="2859292"/>
            <a:ext cx="4400273" cy="710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0" name="Rectangle 2"/>
          <p:cNvSpPr txBox="1">
            <a:spLocks noChangeArrowheads="1"/>
          </p:cNvSpPr>
          <p:nvPr userDrawn="1"/>
        </p:nvSpPr>
        <p:spPr bwMode="auto">
          <a:xfrm>
            <a:off x="848735" y="2072426"/>
            <a:ext cx="5397326" cy="1017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rgbClr val="FFC000"/>
                </a:solidFill>
                <a:latin typeface="+mn-lt"/>
              </a:rPr>
              <a:t>Thank</a:t>
            </a:r>
            <a:r>
              <a:rPr lang="en-GB" sz="4800" b="1" dirty="0">
                <a:solidFill>
                  <a:schemeClr val="accent4"/>
                </a:solidFill>
                <a:latin typeface="+mn-lt"/>
              </a:rPr>
              <a:t> you</a:t>
            </a:r>
          </a:p>
        </p:txBody>
      </p:sp>
    </p:spTree>
    <p:extLst>
      <p:ext uri="{BB962C8B-B14F-4D97-AF65-F5344CB8AC3E}">
        <p14:creationId xmlns:p14="http://schemas.microsoft.com/office/powerpoint/2010/main" val="947297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dirty="0"/>
          </a:p>
        </p:txBody>
      </p:sp>
      <p:pic>
        <p:nvPicPr>
          <p:cNvPr id="9" name="Picture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86" r:id="rId6"/>
    <p:sldLayoutId id="2147483673" r:id="rId7"/>
    <p:sldLayoutId id="2147483682" r:id="rId8"/>
    <p:sldLayoutId id="2147483674" r:id="rId9"/>
    <p:sldLayoutId id="2147483683" r:id="rId10"/>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595" userDrawn="1">
          <p15:clr>
            <a:srgbClr val="F26B43"/>
          </p15:clr>
        </p15:guide>
        <p15:guide id="2" pos="347">
          <p15:clr>
            <a:srgbClr val="F26B43"/>
          </p15:clr>
        </p15:guide>
        <p15:guide id="3" orient="horz" pos="1139" userDrawn="1">
          <p15:clr>
            <a:srgbClr val="F26B43"/>
          </p15:clr>
        </p15:guide>
        <p15:guide id="4" orient="horz" pos="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2.jpeg"/><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blog.wpdev.geant.org/"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blog.wpdev.geant.org/" TargetMode="Externa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gi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
        <p:nvSpPr>
          <p:cNvPr id="7" name="Rectangle 2"/>
          <p:cNvSpPr txBox="1">
            <a:spLocks noChangeArrowheads="1"/>
          </p:cNvSpPr>
          <p:nvPr/>
        </p:nvSpPr>
        <p:spPr bwMode="auto">
          <a:xfrm>
            <a:off x="840188" y="1218190"/>
            <a:ext cx="5397326" cy="6621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GÉANT web presences </a:t>
            </a:r>
            <a:endParaRPr lang="en-US" sz="3200" b="1" dirty="0">
              <a:solidFill>
                <a:schemeClr val="accent4"/>
              </a:solidFill>
              <a:latin typeface="+mn-lt"/>
            </a:endParaRPr>
          </a:p>
        </p:txBody>
      </p:sp>
      <p:sp>
        <p:nvSpPr>
          <p:cNvPr id="8" name="Rectangle 3"/>
          <p:cNvSpPr txBox="1">
            <a:spLocks noChangeArrowheads="1"/>
          </p:cNvSpPr>
          <p:nvPr/>
        </p:nvSpPr>
        <p:spPr bwMode="auto">
          <a:xfrm>
            <a:off x="848735" y="1752317"/>
            <a:ext cx="5099304" cy="12565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Paul Maurice, GÉANT</a:t>
            </a:r>
            <a:endParaRPr lang="en-US" sz="1800" dirty="0">
              <a:solidFill>
                <a:schemeClr val="bg1"/>
              </a:solidFill>
              <a:latin typeface="Arial" charset="0"/>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Tree>
    <p:extLst>
      <p:ext uri="{BB962C8B-B14F-4D97-AF65-F5344CB8AC3E}">
        <p14:creationId xmlns:p14="http://schemas.microsoft.com/office/powerpoint/2010/main" val="774538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2D16C8-811D-45F8-9F63-F66C70DAA201}"/>
              </a:ext>
            </a:extLst>
          </p:cNvPr>
          <p:cNvSpPr>
            <a:spLocks noGrp="1"/>
          </p:cNvSpPr>
          <p:nvPr>
            <p:ph idx="1"/>
          </p:nvPr>
        </p:nvSpPr>
        <p:spPr/>
        <p:txBody>
          <a:bodyPr/>
          <a:lstStyle/>
          <a:p>
            <a:r>
              <a:rPr lang="en-GB" dirty="0"/>
              <a:t>Now we are focusing on: </a:t>
            </a:r>
          </a:p>
          <a:p>
            <a:pPr lvl="1"/>
            <a:r>
              <a:rPr lang="en-GB" dirty="0"/>
              <a:t>Research engagement (impact) </a:t>
            </a:r>
          </a:p>
          <a:p>
            <a:pPr lvl="1"/>
            <a:r>
              <a:rPr lang="en-GB" b="1" dirty="0"/>
              <a:t>Community (connect) </a:t>
            </a:r>
          </a:p>
          <a:p>
            <a:pPr lvl="1"/>
            <a:r>
              <a:rPr lang="en-GB" dirty="0"/>
              <a:t>Network (coming soon) </a:t>
            </a:r>
          </a:p>
          <a:p>
            <a:endParaRPr lang="en-GB" dirty="0"/>
          </a:p>
        </p:txBody>
      </p:sp>
      <p:sp>
        <p:nvSpPr>
          <p:cNvPr id="3" name="Title 2">
            <a:extLst>
              <a:ext uri="{FF2B5EF4-FFF2-40B4-BE49-F238E27FC236}">
                <a16:creationId xmlns:a16="http://schemas.microsoft.com/office/drawing/2014/main" id="{425CF674-4D16-4E99-8500-A0AE2D5D6D36}"/>
              </a:ext>
            </a:extLst>
          </p:cNvPr>
          <p:cNvSpPr>
            <a:spLocks noGrp="1"/>
          </p:cNvSpPr>
          <p:nvPr>
            <p:ph type="title"/>
          </p:nvPr>
        </p:nvSpPr>
        <p:spPr/>
        <p:txBody>
          <a:bodyPr/>
          <a:lstStyle/>
          <a:p>
            <a:r>
              <a:rPr lang="en-GB" dirty="0"/>
              <a:t>So what’s next? </a:t>
            </a:r>
          </a:p>
        </p:txBody>
      </p:sp>
      <p:sp>
        <p:nvSpPr>
          <p:cNvPr id="4" name="Slide Number Placeholder 3">
            <a:extLst>
              <a:ext uri="{FF2B5EF4-FFF2-40B4-BE49-F238E27FC236}">
                <a16:creationId xmlns:a16="http://schemas.microsoft.com/office/drawing/2014/main" id="{AB96B9DA-59B9-4C24-8BAA-9EBC274D2A2D}"/>
              </a:ext>
            </a:extLst>
          </p:cNvPr>
          <p:cNvSpPr>
            <a:spLocks noGrp="1"/>
          </p:cNvSpPr>
          <p:nvPr>
            <p:ph type="sldNum" sz="quarter" idx="10"/>
          </p:nvPr>
        </p:nvSpPr>
        <p:spPr/>
        <p:txBody>
          <a:bodyPr/>
          <a:lstStyle/>
          <a:p>
            <a:pPr defTabSz="914377"/>
            <a:fld id="{99DB5B91-B4E4-4EE4-BE5C-3E09032CE5EC}" type="slidenum">
              <a:rPr lang="en-GB" smtClean="0"/>
              <a:pPr defTabSz="914377"/>
              <a:t>10</a:t>
            </a:fld>
            <a:endParaRPr lang="en-GB" dirty="0"/>
          </a:p>
        </p:txBody>
      </p:sp>
    </p:spTree>
    <p:extLst>
      <p:ext uri="{BB962C8B-B14F-4D97-AF65-F5344CB8AC3E}">
        <p14:creationId xmlns:p14="http://schemas.microsoft.com/office/powerpoint/2010/main" val="3984967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028A6-577C-4C89-BF63-B0841FBD407C}"/>
              </a:ext>
            </a:extLst>
          </p:cNvPr>
          <p:cNvSpPr>
            <a:spLocks noGrp="1"/>
          </p:cNvSpPr>
          <p:nvPr>
            <p:ph type="title"/>
          </p:nvPr>
        </p:nvSpPr>
        <p:spPr/>
        <p:txBody>
          <a:bodyPr/>
          <a:lstStyle/>
          <a:p>
            <a:r>
              <a:rPr lang="en-GB" dirty="0"/>
              <a:t>Moving from all of these: </a:t>
            </a:r>
          </a:p>
        </p:txBody>
      </p:sp>
      <p:sp>
        <p:nvSpPr>
          <p:cNvPr id="9" name="Rectangle 8">
            <a:extLst>
              <a:ext uri="{FF2B5EF4-FFF2-40B4-BE49-F238E27FC236}">
                <a16:creationId xmlns:a16="http://schemas.microsoft.com/office/drawing/2014/main" id="{FBC1E5E8-3BBC-417A-A472-5C57A1D9BC4D}"/>
              </a:ext>
            </a:extLst>
          </p:cNvPr>
          <p:cNvSpPr/>
          <p:nvPr/>
        </p:nvSpPr>
        <p:spPr>
          <a:xfrm>
            <a:off x="838200" y="1622268"/>
            <a:ext cx="10515600" cy="369332"/>
          </a:xfrm>
          <a:prstGeom prst="rect">
            <a:avLst/>
          </a:prstGeom>
        </p:spPr>
        <p:txBody>
          <a:bodyPr wrap="square">
            <a:spAutoFit/>
          </a:bodyPr>
          <a:lstStyle/>
          <a:p>
            <a:r>
              <a:rPr lang="en-US" dirty="0"/>
              <a:t>Blog site + PeaR newsletter + CONNECT magazine + ISSUU + CONNECT section of website… </a:t>
            </a:r>
            <a:endParaRPr lang="en-GB" dirty="0"/>
          </a:p>
        </p:txBody>
      </p:sp>
      <p:pic>
        <p:nvPicPr>
          <p:cNvPr id="13" name="Picture 2" descr="connect_cover_small.jpg">
            <a:extLst>
              <a:ext uri="{FF2B5EF4-FFF2-40B4-BE49-F238E27FC236}">
                <a16:creationId xmlns:a16="http://schemas.microsoft.com/office/drawing/2014/main" id="{78B6A1E9-594D-4F2B-BE3C-46B6D11E33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6742" y="2138240"/>
            <a:ext cx="1632898" cy="2310552"/>
          </a:xfrm>
          <a:prstGeom prst="rect">
            <a:avLst/>
          </a:prstGeom>
          <a:noFill/>
          <a:ln w="88900">
            <a:solidFill>
              <a:schemeClr val="bg1"/>
            </a:solidFill>
            <a:miter lim="800000"/>
          </a:ln>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9DC58EFA-FE79-4F44-8345-6CDDE14932B5}"/>
              </a:ext>
            </a:extLst>
          </p:cNvPr>
          <p:cNvPicPr>
            <a:picLocks noChangeAspect="1"/>
          </p:cNvPicPr>
          <p:nvPr/>
        </p:nvPicPr>
        <p:blipFill rotWithShape="1">
          <a:blip r:embed="rId3"/>
          <a:srcRect b="2992"/>
          <a:stretch/>
        </p:blipFill>
        <p:spPr>
          <a:xfrm>
            <a:off x="401216" y="2138240"/>
            <a:ext cx="4226767" cy="2221006"/>
          </a:xfrm>
          <a:prstGeom prst="rect">
            <a:avLst/>
          </a:prstGeom>
        </p:spPr>
      </p:pic>
      <p:pic>
        <p:nvPicPr>
          <p:cNvPr id="10" name="Picture 9">
            <a:extLst>
              <a:ext uri="{FF2B5EF4-FFF2-40B4-BE49-F238E27FC236}">
                <a16:creationId xmlns:a16="http://schemas.microsoft.com/office/drawing/2014/main" id="{FE5850E3-3F82-4AE7-9B44-D1BEAE9FFF21}"/>
              </a:ext>
            </a:extLst>
          </p:cNvPr>
          <p:cNvPicPr>
            <a:picLocks noChangeAspect="1"/>
          </p:cNvPicPr>
          <p:nvPr/>
        </p:nvPicPr>
        <p:blipFill rotWithShape="1">
          <a:blip r:embed="rId4"/>
          <a:srcRect l="32796" t="12814" r="33432" b="1"/>
          <a:stretch/>
        </p:blipFill>
        <p:spPr>
          <a:xfrm>
            <a:off x="3564294" y="3584057"/>
            <a:ext cx="1831251" cy="2564687"/>
          </a:xfrm>
          <a:prstGeom prst="rect">
            <a:avLst/>
          </a:prstGeom>
        </p:spPr>
      </p:pic>
      <p:pic>
        <p:nvPicPr>
          <p:cNvPr id="15" name="Picture 14">
            <a:extLst>
              <a:ext uri="{FF2B5EF4-FFF2-40B4-BE49-F238E27FC236}">
                <a16:creationId xmlns:a16="http://schemas.microsoft.com/office/drawing/2014/main" id="{70199D8A-F9E5-4A37-8C43-D68F6D2C033B}"/>
              </a:ext>
            </a:extLst>
          </p:cNvPr>
          <p:cNvPicPr>
            <a:picLocks noChangeAspect="1"/>
          </p:cNvPicPr>
          <p:nvPr/>
        </p:nvPicPr>
        <p:blipFill>
          <a:blip r:embed="rId5"/>
          <a:stretch>
            <a:fillRect/>
          </a:stretch>
        </p:blipFill>
        <p:spPr>
          <a:xfrm>
            <a:off x="8112555" y="2287092"/>
            <a:ext cx="3550711" cy="1923302"/>
          </a:xfrm>
          <a:prstGeom prst="rect">
            <a:avLst/>
          </a:prstGeom>
        </p:spPr>
      </p:pic>
      <p:pic>
        <p:nvPicPr>
          <p:cNvPr id="16" name="Picture 15">
            <a:extLst>
              <a:ext uri="{FF2B5EF4-FFF2-40B4-BE49-F238E27FC236}">
                <a16:creationId xmlns:a16="http://schemas.microsoft.com/office/drawing/2014/main" id="{1085E112-183A-4680-9ADC-B672F16DB910}"/>
              </a:ext>
            </a:extLst>
          </p:cNvPr>
          <p:cNvPicPr>
            <a:picLocks noChangeAspect="1"/>
          </p:cNvPicPr>
          <p:nvPr/>
        </p:nvPicPr>
        <p:blipFill rotWithShape="1">
          <a:blip r:embed="rId6"/>
          <a:srcRect l="23648" t="6339" r="24770" b="10725"/>
          <a:stretch/>
        </p:blipFill>
        <p:spPr>
          <a:xfrm>
            <a:off x="7430838" y="3761056"/>
            <a:ext cx="2944804" cy="2564688"/>
          </a:xfrm>
          <a:prstGeom prst="rect">
            <a:avLst/>
          </a:prstGeom>
        </p:spPr>
      </p:pic>
    </p:spTree>
    <p:extLst>
      <p:ext uri="{BB962C8B-B14F-4D97-AF65-F5344CB8AC3E}">
        <p14:creationId xmlns:p14="http://schemas.microsoft.com/office/powerpoint/2010/main" val="3910062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ocial media post&#10;&#10;Description generated with very high confidence">
            <a:extLst>
              <a:ext uri="{FF2B5EF4-FFF2-40B4-BE49-F238E27FC236}">
                <a16:creationId xmlns:a16="http://schemas.microsoft.com/office/drawing/2014/main" id="{FBE4CFCE-248D-4AAD-9B8A-C4AEF28C70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643" y="1552144"/>
            <a:ext cx="5113041" cy="5116199"/>
          </a:xfrm>
          <a:prstGeom prst="rect">
            <a:avLst/>
          </a:prstGeom>
        </p:spPr>
      </p:pic>
      <p:pic>
        <p:nvPicPr>
          <p:cNvPr id="1026" name="Picture 2" descr="connect_cover_small.jpg">
            <a:extLst>
              <a:ext uri="{FF2B5EF4-FFF2-40B4-BE49-F238E27FC236}">
                <a16:creationId xmlns:a16="http://schemas.microsoft.com/office/drawing/2014/main" id="{A40A71F9-99E1-4CCE-83F8-F892D06A47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1981" y="4264640"/>
            <a:ext cx="1540407" cy="2179677"/>
          </a:xfrm>
          <a:prstGeom prst="rect">
            <a:avLst/>
          </a:prstGeom>
          <a:noFill/>
          <a:ln w="88900">
            <a:solidFill>
              <a:schemeClr val="bg1"/>
            </a:solidFill>
            <a:miter lim="800000"/>
          </a:ln>
          <a:extLst>
            <a:ext uri="{909E8E84-426E-40DD-AFC4-6F175D3DCCD1}">
              <a14:hiddenFill xmlns:a14="http://schemas.microsoft.com/office/drawing/2010/main">
                <a:solidFill>
                  <a:srgbClr val="FFFFFF"/>
                </a:solidFill>
              </a14:hiddenFill>
            </a:ext>
          </a:extLst>
        </p:spPr>
      </p:pic>
      <p:pic>
        <p:nvPicPr>
          <p:cNvPr id="8" name="Picture 7" descr="A screenshot of a cell phone&#10;&#10;Description generated with very high confidence">
            <a:extLst>
              <a:ext uri="{FF2B5EF4-FFF2-40B4-BE49-F238E27FC236}">
                <a16:creationId xmlns:a16="http://schemas.microsoft.com/office/drawing/2014/main" id="{3D4FF21B-0A26-4128-9D2C-26CD3953BA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4338" y="3312367"/>
            <a:ext cx="1677989" cy="3355976"/>
          </a:xfrm>
          <a:prstGeom prst="rect">
            <a:avLst/>
          </a:prstGeom>
          <a:ln w="28575">
            <a:solidFill>
              <a:schemeClr val="bg1"/>
            </a:solidFill>
          </a:ln>
        </p:spPr>
      </p:pic>
      <p:sp>
        <p:nvSpPr>
          <p:cNvPr id="29" name="TextBox 28">
            <a:extLst>
              <a:ext uri="{FF2B5EF4-FFF2-40B4-BE49-F238E27FC236}">
                <a16:creationId xmlns:a16="http://schemas.microsoft.com/office/drawing/2014/main" id="{E8D28B61-8079-41F0-BEE2-65A1535F7BDF}"/>
              </a:ext>
            </a:extLst>
          </p:cNvPr>
          <p:cNvSpPr txBox="1"/>
          <p:nvPr/>
        </p:nvSpPr>
        <p:spPr>
          <a:xfrm>
            <a:off x="5690729" y="1546310"/>
            <a:ext cx="6401743" cy="1661993"/>
          </a:xfrm>
          <a:prstGeom prst="rect">
            <a:avLst/>
          </a:prstGeom>
          <a:noFill/>
        </p:spPr>
        <p:txBody>
          <a:bodyPr wrap="square" rtlCol="0">
            <a:spAutoFit/>
          </a:bodyPr>
          <a:lstStyle/>
          <a:p>
            <a:r>
              <a:rPr lang="en-GB" b="1" dirty="0">
                <a:solidFill>
                  <a:srgbClr val="0070C0"/>
                </a:solidFill>
              </a:rPr>
              <a:t>A website, newsletter and magazine. </a:t>
            </a:r>
          </a:p>
          <a:p>
            <a:r>
              <a:rPr lang="en-GB" sz="1400" b="1" dirty="0">
                <a:solidFill>
                  <a:srgbClr val="0070C0"/>
                </a:solidFill>
              </a:rPr>
              <a:t>The </a:t>
            </a:r>
            <a:r>
              <a:rPr lang="en-GB" sz="1400" b="1" dirty="0">
                <a:solidFill>
                  <a:srgbClr val="0070C0"/>
                </a:solidFill>
                <a:highlight>
                  <a:srgbClr val="FFFF00"/>
                </a:highlight>
              </a:rPr>
              <a:t>website</a:t>
            </a:r>
            <a:r>
              <a:rPr lang="en-GB" sz="1400" b="1" dirty="0">
                <a:solidFill>
                  <a:srgbClr val="0070C0"/>
                </a:solidFill>
              </a:rPr>
              <a:t> will replace blog.geant.org (all existing content will be moved over, plus old CONNECT magazine articles uploaded). Sections will reflect those in the magazine. Contributors can upload news items to the Community News section, and we can add features and interviews either from the magazine, or that subsequently go into the magazine. Includes an In The Field section, plus a true ‘blogging’ area for future use. </a:t>
            </a:r>
          </a:p>
        </p:txBody>
      </p:sp>
      <p:sp>
        <p:nvSpPr>
          <p:cNvPr id="31" name="TextBox 30">
            <a:extLst>
              <a:ext uri="{FF2B5EF4-FFF2-40B4-BE49-F238E27FC236}">
                <a16:creationId xmlns:a16="http://schemas.microsoft.com/office/drawing/2014/main" id="{5869566F-BD02-4AB5-BCC4-10A59E0BFBB2}"/>
              </a:ext>
            </a:extLst>
          </p:cNvPr>
          <p:cNvSpPr txBox="1"/>
          <p:nvPr/>
        </p:nvSpPr>
        <p:spPr>
          <a:xfrm>
            <a:off x="9542106" y="5227896"/>
            <a:ext cx="2550366" cy="738664"/>
          </a:xfrm>
          <a:prstGeom prst="rect">
            <a:avLst/>
          </a:prstGeom>
          <a:noFill/>
        </p:spPr>
        <p:txBody>
          <a:bodyPr wrap="square" rtlCol="0">
            <a:spAutoFit/>
          </a:bodyPr>
          <a:lstStyle/>
          <a:p>
            <a:pPr algn="ctr"/>
            <a:r>
              <a:rPr lang="en-GB" sz="1400" b="1" dirty="0">
                <a:solidFill>
                  <a:srgbClr val="0070C0"/>
                </a:solidFill>
              </a:rPr>
              <a:t>… and content feeds digital engagement on Twitter, Facebook, Flickr too!</a:t>
            </a:r>
            <a:endParaRPr lang="en-GB" b="1" dirty="0">
              <a:solidFill>
                <a:srgbClr val="0070C0"/>
              </a:solidFill>
            </a:endParaRPr>
          </a:p>
        </p:txBody>
      </p:sp>
      <p:sp>
        <p:nvSpPr>
          <p:cNvPr id="10" name="TextBox 9">
            <a:extLst>
              <a:ext uri="{FF2B5EF4-FFF2-40B4-BE49-F238E27FC236}">
                <a16:creationId xmlns:a16="http://schemas.microsoft.com/office/drawing/2014/main" id="{D98D67BC-CFA8-4677-A3C9-F09DAC10F2D8}"/>
              </a:ext>
            </a:extLst>
          </p:cNvPr>
          <p:cNvSpPr txBox="1"/>
          <p:nvPr/>
        </p:nvSpPr>
        <p:spPr>
          <a:xfrm>
            <a:off x="7592327" y="3312367"/>
            <a:ext cx="4500145" cy="738664"/>
          </a:xfrm>
          <a:prstGeom prst="rect">
            <a:avLst/>
          </a:prstGeom>
          <a:noFill/>
        </p:spPr>
        <p:txBody>
          <a:bodyPr wrap="square" rtlCol="0">
            <a:spAutoFit/>
          </a:bodyPr>
          <a:lstStyle/>
          <a:p>
            <a:r>
              <a:rPr lang="en-GB" sz="1400" b="1" dirty="0">
                <a:solidFill>
                  <a:srgbClr val="0070C0"/>
                </a:solidFill>
              </a:rPr>
              <a:t>The </a:t>
            </a:r>
            <a:r>
              <a:rPr lang="en-GB" sz="1400" b="1" dirty="0">
                <a:solidFill>
                  <a:srgbClr val="0070C0"/>
                </a:solidFill>
                <a:highlight>
                  <a:srgbClr val="FFFF00"/>
                </a:highlight>
              </a:rPr>
              <a:t>newsletter</a:t>
            </a:r>
            <a:r>
              <a:rPr lang="en-GB" sz="1400" b="1" dirty="0">
                <a:solidFill>
                  <a:srgbClr val="0070C0"/>
                </a:solidFill>
              </a:rPr>
              <a:t> is effectively a rebranded and redesigned PeaR to bring consistency and to improve the reader experience – more content but less scrolling. </a:t>
            </a:r>
          </a:p>
        </p:txBody>
      </p:sp>
      <p:sp>
        <p:nvSpPr>
          <p:cNvPr id="11" name="TextBox 10">
            <a:extLst>
              <a:ext uri="{FF2B5EF4-FFF2-40B4-BE49-F238E27FC236}">
                <a16:creationId xmlns:a16="http://schemas.microsoft.com/office/drawing/2014/main" id="{F5472D26-48FE-4736-B7F6-CF7A3D01BD3F}"/>
              </a:ext>
            </a:extLst>
          </p:cNvPr>
          <p:cNvSpPr txBox="1"/>
          <p:nvPr/>
        </p:nvSpPr>
        <p:spPr>
          <a:xfrm>
            <a:off x="9542106" y="4162410"/>
            <a:ext cx="2550366" cy="954107"/>
          </a:xfrm>
          <a:prstGeom prst="rect">
            <a:avLst/>
          </a:prstGeom>
          <a:noFill/>
        </p:spPr>
        <p:txBody>
          <a:bodyPr wrap="square" rtlCol="0">
            <a:spAutoFit/>
          </a:bodyPr>
          <a:lstStyle/>
          <a:p>
            <a:r>
              <a:rPr lang="en-GB" sz="1400" b="1" dirty="0">
                <a:solidFill>
                  <a:srgbClr val="0070C0"/>
                </a:solidFill>
              </a:rPr>
              <a:t>The </a:t>
            </a:r>
            <a:r>
              <a:rPr lang="en-GB" sz="1400" b="1" dirty="0">
                <a:solidFill>
                  <a:srgbClr val="0070C0"/>
                </a:solidFill>
                <a:highlight>
                  <a:srgbClr val="FFFF00"/>
                </a:highlight>
              </a:rPr>
              <a:t>magazine</a:t>
            </a:r>
            <a:r>
              <a:rPr lang="en-GB" sz="1400" b="1" dirty="0">
                <a:solidFill>
                  <a:srgbClr val="0070C0"/>
                </a:solidFill>
              </a:rPr>
              <a:t> continues in its current format, published 3-4 times per year to coincide with events such as TNC and DI4R. </a:t>
            </a:r>
          </a:p>
        </p:txBody>
      </p:sp>
      <p:sp>
        <p:nvSpPr>
          <p:cNvPr id="2" name="Title 1">
            <a:extLst>
              <a:ext uri="{FF2B5EF4-FFF2-40B4-BE49-F238E27FC236}">
                <a16:creationId xmlns:a16="http://schemas.microsoft.com/office/drawing/2014/main" id="{80B76ED4-9AED-463C-951B-FC3E12F658FC}"/>
              </a:ext>
            </a:extLst>
          </p:cNvPr>
          <p:cNvSpPr>
            <a:spLocks noGrp="1"/>
          </p:cNvSpPr>
          <p:nvPr>
            <p:ph type="title"/>
          </p:nvPr>
        </p:nvSpPr>
        <p:spPr/>
        <p:txBody>
          <a:bodyPr/>
          <a:lstStyle/>
          <a:p>
            <a:r>
              <a:rPr lang="en-GB" dirty="0"/>
              <a:t>To: CONNECT family – website, newsletter, magazine </a:t>
            </a:r>
          </a:p>
        </p:txBody>
      </p:sp>
    </p:spTree>
    <p:extLst>
      <p:ext uri="{BB962C8B-B14F-4D97-AF65-F5344CB8AC3E}">
        <p14:creationId xmlns:p14="http://schemas.microsoft.com/office/powerpoint/2010/main" val="4101913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EB93E3-C3F0-484F-897C-DA9C78A1F2B7}"/>
              </a:ext>
            </a:extLst>
          </p:cNvPr>
          <p:cNvSpPr>
            <a:spLocks noGrp="1"/>
          </p:cNvSpPr>
          <p:nvPr>
            <p:ph idx="1"/>
          </p:nvPr>
        </p:nvSpPr>
        <p:spPr/>
        <p:txBody>
          <a:bodyPr>
            <a:normAutofit fontScale="92500" lnSpcReduction="20000"/>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hlinkClick r:id="rId2"/>
            </a:endParaRPr>
          </a:p>
          <a:p>
            <a:endParaRPr lang="en-GB" dirty="0">
              <a:hlinkClick r:id="rId2"/>
            </a:endParaRPr>
          </a:p>
          <a:p>
            <a:endParaRPr lang="en-GB" dirty="0">
              <a:hlinkClick r:id="rId2"/>
            </a:endParaRPr>
          </a:p>
          <a:p>
            <a:r>
              <a:rPr lang="en-GB" dirty="0">
                <a:hlinkClick r:id="rId2"/>
              </a:rPr>
              <a:t>https://blog.wpdev.geant.org/</a:t>
            </a:r>
            <a:r>
              <a:rPr lang="en-GB" dirty="0"/>
              <a:t> </a:t>
            </a:r>
          </a:p>
        </p:txBody>
      </p:sp>
      <p:sp>
        <p:nvSpPr>
          <p:cNvPr id="3" name="Title 2">
            <a:extLst>
              <a:ext uri="{FF2B5EF4-FFF2-40B4-BE49-F238E27FC236}">
                <a16:creationId xmlns:a16="http://schemas.microsoft.com/office/drawing/2014/main" id="{6E55FC78-27F5-4241-96B5-CB3A1EA63FC3}"/>
              </a:ext>
            </a:extLst>
          </p:cNvPr>
          <p:cNvSpPr>
            <a:spLocks noGrp="1"/>
          </p:cNvSpPr>
          <p:nvPr>
            <p:ph type="title"/>
          </p:nvPr>
        </p:nvSpPr>
        <p:spPr/>
        <p:txBody>
          <a:bodyPr/>
          <a:lstStyle/>
          <a:p>
            <a:r>
              <a:rPr lang="en-GB" dirty="0"/>
              <a:t>connect.geant.org – development site</a:t>
            </a:r>
          </a:p>
        </p:txBody>
      </p:sp>
      <p:sp>
        <p:nvSpPr>
          <p:cNvPr id="4" name="Slide Number Placeholder 3">
            <a:extLst>
              <a:ext uri="{FF2B5EF4-FFF2-40B4-BE49-F238E27FC236}">
                <a16:creationId xmlns:a16="http://schemas.microsoft.com/office/drawing/2014/main" id="{2A1880D0-CE2E-4D87-BD97-C72733718F58}"/>
              </a:ext>
            </a:extLst>
          </p:cNvPr>
          <p:cNvSpPr>
            <a:spLocks noGrp="1"/>
          </p:cNvSpPr>
          <p:nvPr>
            <p:ph type="sldNum" sz="quarter" idx="10"/>
          </p:nvPr>
        </p:nvSpPr>
        <p:spPr/>
        <p:txBody>
          <a:bodyPr/>
          <a:lstStyle/>
          <a:p>
            <a:pPr defTabSz="914377"/>
            <a:fld id="{99DB5B91-B4E4-4EE4-BE5C-3E09032CE5EC}" type="slidenum">
              <a:rPr lang="en-GB" smtClean="0"/>
              <a:pPr defTabSz="914377"/>
              <a:t>13</a:t>
            </a:fld>
            <a:endParaRPr lang="en-GB" dirty="0"/>
          </a:p>
        </p:txBody>
      </p:sp>
      <p:pic>
        <p:nvPicPr>
          <p:cNvPr id="6" name="Picture 5">
            <a:extLst>
              <a:ext uri="{FF2B5EF4-FFF2-40B4-BE49-F238E27FC236}">
                <a16:creationId xmlns:a16="http://schemas.microsoft.com/office/drawing/2014/main" id="{9DF63496-95F2-4407-BE72-B7EB145569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525" y="1503937"/>
            <a:ext cx="4755032" cy="3850125"/>
          </a:xfrm>
          <a:prstGeom prst="rect">
            <a:avLst/>
          </a:prstGeom>
        </p:spPr>
      </p:pic>
      <p:sp>
        <p:nvSpPr>
          <p:cNvPr id="9" name="TextBox 8">
            <a:extLst>
              <a:ext uri="{FF2B5EF4-FFF2-40B4-BE49-F238E27FC236}">
                <a16:creationId xmlns:a16="http://schemas.microsoft.com/office/drawing/2014/main" id="{96D50F83-116A-44B6-A265-72D8EEA80D10}"/>
              </a:ext>
            </a:extLst>
          </p:cNvPr>
          <p:cNvSpPr txBox="1"/>
          <p:nvPr/>
        </p:nvSpPr>
        <p:spPr>
          <a:xfrm>
            <a:off x="5703858" y="1503936"/>
            <a:ext cx="5414415" cy="2862322"/>
          </a:xfrm>
          <a:prstGeom prst="rect">
            <a:avLst/>
          </a:prstGeom>
          <a:noFill/>
        </p:spPr>
        <p:txBody>
          <a:bodyPr wrap="square" rtlCol="0">
            <a:spAutoFit/>
          </a:bodyPr>
          <a:lstStyle/>
          <a:p>
            <a:pPr marL="285750" indent="-285750">
              <a:buFontTx/>
              <a:buChar char="-"/>
            </a:pPr>
            <a:r>
              <a:rPr lang="en-GB" sz="2000" dirty="0"/>
              <a:t>Replaces blog.geant.org </a:t>
            </a:r>
          </a:p>
          <a:p>
            <a:pPr marL="285750" indent="-285750">
              <a:buFontTx/>
              <a:buChar char="-"/>
            </a:pPr>
            <a:r>
              <a:rPr lang="en-GB" sz="2000" dirty="0"/>
              <a:t>All existing content will be moved over </a:t>
            </a:r>
          </a:p>
          <a:p>
            <a:pPr marL="285750" indent="-285750">
              <a:buFontTx/>
              <a:buChar char="-"/>
            </a:pPr>
            <a:r>
              <a:rPr lang="en-GB" sz="2000" dirty="0"/>
              <a:t>Sections for</a:t>
            </a:r>
          </a:p>
          <a:p>
            <a:pPr marL="742950" lvl="1" indent="-285750">
              <a:buFont typeface="Arial" panose="020B0604020202020204" pitchFamily="34" charset="0"/>
              <a:buChar char="•"/>
            </a:pPr>
            <a:r>
              <a:rPr lang="en-GB" sz="2000" dirty="0"/>
              <a:t>Community news (news stories)  </a:t>
            </a:r>
          </a:p>
          <a:p>
            <a:pPr marL="742950" lvl="1" indent="-285750">
              <a:buFont typeface="Arial" panose="020B0604020202020204" pitchFamily="34" charset="0"/>
              <a:buChar char="•"/>
            </a:pPr>
            <a:r>
              <a:rPr lang="en-GB" sz="2000" dirty="0"/>
              <a:t>In focus (articles) </a:t>
            </a:r>
          </a:p>
          <a:p>
            <a:pPr marL="742950" lvl="1" indent="-285750">
              <a:buFont typeface="Arial" panose="020B0604020202020204" pitchFamily="34" charset="0"/>
              <a:buChar char="•"/>
            </a:pPr>
            <a:r>
              <a:rPr lang="en-GB" sz="2000" dirty="0"/>
              <a:t>Interviews (including video interviews) </a:t>
            </a:r>
          </a:p>
          <a:p>
            <a:pPr marL="742950" lvl="1" indent="-285750">
              <a:buFont typeface="Arial" panose="020B0604020202020204" pitchFamily="34" charset="0"/>
              <a:buChar char="•"/>
            </a:pPr>
            <a:r>
              <a:rPr lang="en-GB" sz="2000" dirty="0"/>
              <a:t>Featured articles (hot topics) </a:t>
            </a:r>
          </a:p>
          <a:p>
            <a:r>
              <a:rPr lang="en-GB" sz="2000" dirty="0"/>
              <a:t>- Link to ITF site </a:t>
            </a:r>
          </a:p>
          <a:p>
            <a:r>
              <a:rPr lang="en-GB" sz="2000" dirty="0"/>
              <a:t>- Blogs (and Vlogs?) will come later</a:t>
            </a:r>
          </a:p>
        </p:txBody>
      </p:sp>
    </p:spTree>
    <p:extLst>
      <p:ext uri="{BB962C8B-B14F-4D97-AF65-F5344CB8AC3E}">
        <p14:creationId xmlns:p14="http://schemas.microsoft.com/office/powerpoint/2010/main" val="2932450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EB93E3-C3F0-484F-897C-DA9C78A1F2B7}"/>
              </a:ext>
            </a:extLst>
          </p:cNvPr>
          <p:cNvSpPr>
            <a:spLocks noGrp="1"/>
          </p:cNvSpPr>
          <p:nvPr>
            <p:ph idx="1"/>
          </p:nvPr>
        </p:nvSpPr>
        <p:spPr/>
        <p:txBody>
          <a:bodyPr>
            <a:norm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hlinkClick r:id="rId2"/>
            </a:endParaRPr>
          </a:p>
          <a:p>
            <a:endParaRPr lang="en-GB" dirty="0">
              <a:hlinkClick r:id="rId2"/>
            </a:endParaRPr>
          </a:p>
          <a:p>
            <a:pPr marL="0" indent="0">
              <a:buNone/>
            </a:pPr>
            <a:endParaRPr lang="en-GB" dirty="0">
              <a:hlinkClick r:id="rId2"/>
            </a:endParaRPr>
          </a:p>
        </p:txBody>
      </p:sp>
      <p:sp>
        <p:nvSpPr>
          <p:cNvPr id="3" name="Title 2">
            <a:extLst>
              <a:ext uri="{FF2B5EF4-FFF2-40B4-BE49-F238E27FC236}">
                <a16:creationId xmlns:a16="http://schemas.microsoft.com/office/drawing/2014/main" id="{6E55FC78-27F5-4241-96B5-CB3A1EA63FC3}"/>
              </a:ext>
            </a:extLst>
          </p:cNvPr>
          <p:cNvSpPr>
            <a:spLocks noGrp="1"/>
          </p:cNvSpPr>
          <p:nvPr>
            <p:ph type="title"/>
          </p:nvPr>
        </p:nvSpPr>
        <p:spPr/>
        <p:txBody>
          <a:bodyPr/>
          <a:lstStyle/>
          <a:p>
            <a:r>
              <a:rPr lang="en-GB" dirty="0"/>
              <a:t>connect newsletter</a:t>
            </a:r>
          </a:p>
        </p:txBody>
      </p:sp>
      <p:sp>
        <p:nvSpPr>
          <p:cNvPr id="4" name="Slide Number Placeholder 3">
            <a:extLst>
              <a:ext uri="{FF2B5EF4-FFF2-40B4-BE49-F238E27FC236}">
                <a16:creationId xmlns:a16="http://schemas.microsoft.com/office/drawing/2014/main" id="{2A1880D0-CE2E-4D87-BD97-C72733718F58}"/>
              </a:ext>
            </a:extLst>
          </p:cNvPr>
          <p:cNvSpPr>
            <a:spLocks noGrp="1"/>
          </p:cNvSpPr>
          <p:nvPr>
            <p:ph type="sldNum" sz="quarter" idx="10"/>
          </p:nvPr>
        </p:nvSpPr>
        <p:spPr/>
        <p:txBody>
          <a:bodyPr/>
          <a:lstStyle/>
          <a:p>
            <a:pPr defTabSz="914377"/>
            <a:fld id="{99DB5B91-B4E4-4EE4-BE5C-3E09032CE5EC}" type="slidenum">
              <a:rPr lang="en-GB" smtClean="0"/>
              <a:pPr defTabSz="914377"/>
              <a:t>14</a:t>
            </a:fld>
            <a:endParaRPr lang="en-GB" dirty="0"/>
          </a:p>
        </p:txBody>
      </p:sp>
      <p:pic>
        <p:nvPicPr>
          <p:cNvPr id="8" name="Picture 7" descr="A screenshot of a social media post&#10;&#10;Description automatically generated">
            <a:extLst>
              <a:ext uri="{FF2B5EF4-FFF2-40B4-BE49-F238E27FC236}">
                <a16:creationId xmlns:a16="http://schemas.microsoft.com/office/drawing/2014/main" id="{25B19B31-D330-4FFA-8DBA-A2CF5DD4EF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751" y="1503938"/>
            <a:ext cx="3643128" cy="3850125"/>
          </a:xfrm>
          <a:prstGeom prst="rect">
            <a:avLst/>
          </a:prstGeom>
        </p:spPr>
      </p:pic>
      <p:sp>
        <p:nvSpPr>
          <p:cNvPr id="10" name="TextBox 9">
            <a:extLst>
              <a:ext uri="{FF2B5EF4-FFF2-40B4-BE49-F238E27FC236}">
                <a16:creationId xmlns:a16="http://schemas.microsoft.com/office/drawing/2014/main" id="{9A652B9F-E95E-4D50-AD2F-A043F1330917}"/>
              </a:ext>
            </a:extLst>
          </p:cNvPr>
          <p:cNvSpPr txBox="1"/>
          <p:nvPr/>
        </p:nvSpPr>
        <p:spPr>
          <a:xfrm>
            <a:off x="5703858" y="1503936"/>
            <a:ext cx="5414415" cy="4708981"/>
          </a:xfrm>
          <a:prstGeom prst="rect">
            <a:avLst/>
          </a:prstGeom>
          <a:noFill/>
        </p:spPr>
        <p:txBody>
          <a:bodyPr wrap="square" rtlCol="0">
            <a:spAutoFit/>
          </a:bodyPr>
          <a:lstStyle/>
          <a:p>
            <a:pPr marL="285750" indent="-285750">
              <a:buFontTx/>
              <a:buChar char="-"/>
            </a:pPr>
            <a:r>
              <a:rPr lang="en-GB" sz="2000" dirty="0"/>
              <a:t>Replaces PeaR newsletter </a:t>
            </a:r>
          </a:p>
          <a:p>
            <a:pPr marL="285750" indent="-285750">
              <a:buFontTx/>
              <a:buChar char="-"/>
            </a:pPr>
            <a:r>
              <a:rPr lang="en-GB" sz="2000" dirty="0"/>
              <a:t>Linked to connect.geant.org, delivered via MailChimp </a:t>
            </a:r>
          </a:p>
          <a:p>
            <a:pPr marL="285750" indent="-285750">
              <a:buFontTx/>
              <a:buChar char="-"/>
            </a:pPr>
            <a:r>
              <a:rPr lang="en-GB" sz="2000" dirty="0"/>
              <a:t>Same functionality for users</a:t>
            </a:r>
          </a:p>
          <a:p>
            <a:pPr marL="285750" indent="-285750">
              <a:buFontTx/>
              <a:buChar char="-"/>
            </a:pPr>
            <a:r>
              <a:rPr lang="en-GB" sz="2000" dirty="0"/>
              <a:t>Each item has HEADLINE, image and URL only  </a:t>
            </a:r>
          </a:p>
          <a:p>
            <a:pPr marL="285750" indent="-285750">
              <a:buFontTx/>
              <a:buChar char="-"/>
            </a:pPr>
            <a:r>
              <a:rPr lang="en-GB" sz="2000" dirty="0"/>
              <a:t>Includes latest items added to: </a:t>
            </a:r>
          </a:p>
          <a:p>
            <a:pPr marL="742950" lvl="1" indent="-285750">
              <a:buFont typeface="Arial" panose="020B0604020202020204" pitchFamily="34" charset="0"/>
              <a:buChar char="•"/>
            </a:pPr>
            <a:r>
              <a:rPr lang="en-GB" sz="2000" dirty="0"/>
              <a:t>Community news (news stories)  </a:t>
            </a:r>
          </a:p>
          <a:p>
            <a:pPr marL="742950" lvl="1" indent="-285750">
              <a:buFont typeface="Arial" panose="020B0604020202020204" pitchFamily="34" charset="0"/>
              <a:buChar char="•"/>
            </a:pPr>
            <a:r>
              <a:rPr lang="en-GB" sz="2000" dirty="0"/>
              <a:t>In focus (articles) </a:t>
            </a:r>
          </a:p>
          <a:p>
            <a:pPr marL="742950" lvl="1" indent="-285750">
              <a:buFont typeface="Arial" panose="020B0604020202020204" pitchFamily="34" charset="0"/>
              <a:buChar char="•"/>
            </a:pPr>
            <a:r>
              <a:rPr lang="en-GB" sz="2000" dirty="0"/>
              <a:t>Interviews (including video interviews) </a:t>
            </a:r>
          </a:p>
          <a:p>
            <a:pPr marL="742950" lvl="1" indent="-285750">
              <a:buFont typeface="Arial" panose="020B0604020202020204" pitchFamily="34" charset="0"/>
              <a:buChar char="•"/>
            </a:pPr>
            <a:r>
              <a:rPr lang="en-GB" sz="2000" dirty="0"/>
              <a:t>Featured articles (hot topics) </a:t>
            </a:r>
          </a:p>
          <a:p>
            <a:r>
              <a:rPr lang="en-GB" sz="2000" dirty="0"/>
              <a:t>- Link to ITF site </a:t>
            </a:r>
          </a:p>
          <a:p>
            <a:pPr marL="342900" indent="-342900">
              <a:buFontTx/>
              <a:buChar char="-"/>
            </a:pPr>
            <a:r>
              <a:rPr lang="en-GB" sz="2000" dirty="0"/>
              <a:t>Highlights social media feeds – e.g. Tweet of the week etc. </a:t>
            </a:r>
          </a:p>
          <a:p>
            <a:pPr marL="342900" indent="-342900">
              <a:buFontTx/>
              <a:buChar char="-"/>
            </a:pPr>
            <a:endParaRPr lang="en-GB" sz="2000" dirty="0"/>
          </a:p>
          <a:p>
            <a:pPr marL="342900" indent="-342900">
              <a:buFontTx/>
              <a:buChar char="-"/>
            </a:pPr>
            <a:r>
              <a:rPr lang="en-GB" sz="2000" b="1" dirty="0"/>
              <a:t>We will be in touch with more information </a:t>
            </a:r>
          </a:p>
        </p:txBody>
      </p:sp>
    </p:spTree>
    <p:extLst>
      <p:ext uri="{BB962C8B-B14F-4D97-AF65-F5344CB8AC3E}">
        <p14:creationId xmlns:p14="http://schemas.microsoft.com/office/powerpoint/2010/main" val="1548504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EB93E3-C3F0-484F-897C-DA9C78A1F2B7}"/>
              </a:ext>
            </a:extLst>
          </p:cNvPr>
          <p:cNvSpPr>
            <a:spLocks noGrp="1"/>
          </p:cNvSpPr>
          <p:nvPr>
            <p:ph idx="1"/>
          </p:nvPr>
        </p:nvSpPr>
        <p:spPr/>
        <p:txBody>
          <a:bodyPr>
            <a:normAutofit/>
          </a:bodyPr>
          <a:lstStyle/>
          <a:p>
            <a:r>
              <a:rPr lang="en-GB" dirty="0"/>
              <a:t>Sign off on site design – February </a:t>
            </a:r>
          </a:p>
          <a:p>
            <a:r>
              <a:rPr lang="en-GB" dirty="0"/>
              <a:t>Sign off on newsletter design – February </a:t>
            </a:r>
          </a:p>
          <a:p>
            <a:r>
              <a:rPr lang="en-GB" dirty="0"/>
              <a:t>Let the community know about the changes </a:t>
            </a:r>
          </a:p>
          <a:p>
            <a:r>
              <a:rPr lang="en-GB" dirty="0"/>
              <a:t>Produce mini-guide to show people how to use the site and newsletter </a:t>
            </a:r>
          </a:p>
          <a:p>
            <a:r>
              <a:rPr lang="en-GB" dirty="0"/>
              <a:t>Invite beta testers – do you want to take part? </a:t>
            </a:r>
          </a:p>
          <a:p>
            <a:r>
              <a:rPr lang="en-GB" dirty="0"/>
              <a:t>Move all old blog.geant.org content over; add all old CONNECT articles </a:t>
            </a:r>
          </a:p>
          <a:p>
            <a:r>
              <a:rPr lang="en-GB" dirty="0"/>
              <a:t>Go live – would be nice to coincide with C31 magazine publish (March 6)… </a:t>
            </a:r>
          </a:p>
          <a:p>
            <a:endParaRPr lang="en-GB" dirty="0"/>
          </a:p>
        </p:txBody>
      </p:sp>
      <p:sp>
        <p:nvSpPr>
          <p:cNvPr id="3" name="Title 2">
            <a:extLst>
              <a:ext uri="{FF2B5EF4-FFF2-40B4-BE49-F238E27FC236}">
                <a16:creationId xmlns:a16="http://schemas.microsoft.com/office/drawing/2014/main" id="{6E55FC78-27F5-4241-96B5-CB3A1EA63FC3}"/>
              </a:ext>
            </a:extLst>
          </p:cNvPr>
          <p:cNvSpPr>
            <a:spLocks noGrp="1"/>
          </p:cNvSpPr>
          <p:nvPr>
            <p:ph type="title"/>
          </p:nvPr>
        </p:nvSpPr>
        <p:spPr/>
        <p:txBody>
          <a:bodyPr/>
          <a:lstStyle/>
          <a:p>
            <a:r>
              <a:rPr lang="en-GB" dirty="0"/>
              <a:t>connect.geant.org and newsletter – next steps </a:t>
            </a:r>
          </a:p>
        </p:txBody>
      </p:sp>
      <p:sp>
        <p:nvSpPr>
          <p:cNvPr id="4" name="Slide Number Placeholder 3">
            <a:extLst>
              <a:ext uri="{FF2B5EF4-FFF2-40B4-BE49-F238E27FC236}">
                <a16:creationId xmlns:a16="http://schemas.microsoft.com/office/drawing/2014/main" id="{2A1880D0-CE2E-4D87-BD97-C72733718F58}"/>
              </a:ext>
            </a:extLst>
          </p:cNvPr>
          <p:cNvSpPr>
            <a:spLocks noGrp="1"/>
          </p:cNvSpPr>
          <p:nvPr>
            <p:ph type="sldNum" sz="quarter" idx="10"/>
          </p:nvPr>
        </p:nvSpPr>
        <p:spPr/>
        <p:txBody>
          <a:bodyPr/>
          <a:lstStyle/>
          <a:p>
            <a:pPr defTabSz="914377"/>
            <a:fld id="{99DB5B91-B4E4-4EE4-BE5C-3E09032CE5EC}" type="slidenum">
              <a:rPr lang="en-GB" smtClean="0"/>
              <a:pPr defTabSz="914377"/>
              <a:t>15</a:t>
            </a:fld>
            <a:endParaRPr lang="en-GB" dirty="0"/>
          </a:p>
        </p:txBody>
      </p:sp>
    </p:spTree>
    <p:extLst>
      <p:ext uri="{BB962C8B-B14F-4D97-AF65-F5344CB8AC3E}">
        <p14:creationId xmlns:p14="http://schemas.microsoft.com/office/powerpoint/2010/main" val="3994380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9BBB391-9442-4E6F-A41E-DD3D34A644C8}"/>
              </a:ext>
            </a:extLst>
          </p:cNvPr>
          <p:cNvSpPr>
            <a:spLocks noGrp="1"/>
          </p:cNvSpPr>
          <p:nvPr>
            <p:ph type="sldNum" sz="quarter" idx="4294967295"/>
          </p:nvPr>
        </p:nvSpPr>
        <p:spPr>
          <a:xfrm>
            <a:off x="11622088" y="6524625"/>
            <a:ext cx="569912" cy="320675"/>
          </a:xfrm>
        </p:spPr>
        <p:txBody>
          <a:bodyPr/>
          <a:lstStyle/>
          <a:p>
            <a:pPr defTabSz="914377"/>
            <a:fld id="{99DB5B91-B4E4-4EE4-BE5C-3E09032CE5EC}" type="slidenum">
              <a:rPr lang="en-GB" smtClean="0"/>
              <a:pPr defTabSz="914377"/>
              <a:t>16</a:t>
            </a:fld>
            <a:endParaRPr lang="en-GB" dirty="0"/>
          </a:p>
        </p:txBody>
      </p:sp>
    </p:spTree>
    <p:extLst>
      <p:ext uri="{BB962C8B-B14F-4D97-AF65-F5344CB8AC3E}">
        <p14:creationId xmlns:p14="http://schemas.microsoft.com/office/powerpoint/2010/main" val="382168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612F9C-5ACD-46CA-A7ED-0CE8E37CE19B}"/>
              </a:ext>
            </a:extLst>
          </p:cNvPr>
          <p:cNvSpPr>
            <a:spLocks noGrp="1"/>
          </p:cNvSpPr>
          <p:nvPr>
            <p:ph idx="1"/>
          </p:nvPr>
        </p:nvSpPr>
        <p:spPr>
          <a:xfrm>
            <a:off x="446058" y="1503937"/>
            <a:ext cx="3523269" cy="4678654"/>
          </a:xfrm>
        </p:spPr>
        <p:txBody>
          <a:bodyPr>
            <a:normAutofit/>
          </a:bodyPr>
          <a:lstStyle/>
          <a:p>
            <a:r>
              <a:rPr lang="en-GB" dirty="0"/>
              <a:t>We have </a:t>
            </a:r>
            <a:r>
              <a:rPr lang="en-GB" b="1" dirty="0"/>
              <a:t>geant.org</a:t>
            </a:r>
            <a:r>
              <a:rPr lang="en-GB" dirty="0"/>
              <a:t> – covering everything (too much) </a:t>
            </a:r>
          </a:p>
          <a:p>
            <a:r>
              <a:rPr lang="en-GB" dirty="0"/>
              <a:t>Information can get lost beyond level 1 or level 2</a:t>
            </a:r>
          </a:p>
          <a:p>
            <a:endParaRPr lang="en-GB" dirty="0"/>
          </a:p>
          <a:p>
            <a:r>
              <a:rPr lang="en-GB" dirty="0"/>
              <a:t>Also, many aspects need their own web presence </a:t>
            </a:r>
          </a:p>
          <a:p>
            <a:pPr lvl="1"/>
            <a:r>
              <a:rPr lang="en-GB" dirty="0"/>
              <a:t>Services </a:t>
            </a:r>
          </a:p>
          <a:p>
            <a:pPr lvl="1"/>
            <a:r>
              <a:rPr lang="en-GB" dirty="0"/>
              <a:t>Events </a:t>
            </a:r>
          </a:p>
          <a:p>
            <a:pPr lvl="1"/>
            <a:r>
              <a:rPr lang="en-GB" dirty="0"/>
              <a:t>Publications  </a:t>
            </a:r>
          </a:p>
        </p:txBody>
      </p:sp>
      <p:sp>
        <p:nvSpPr>
          <p:cNvPr id="3" name="Title 2">
            <a:extLst>
              <a:ext uri="{FF2B5EF4-FFF2-40B4-BE49-F238E27FC236}">
                <a16:creationId xmlns:a16="http://schemas.microsoft.com/office/drawing/2014/main" id="{28BD6871-79B0-4C81-9487-3F8FF4CF08BA}"/>
              </a:ext>
            </a:extLst>
          </p:cNvPr>
          <p:cNvSpPr>
            <a:spLocks noGrp="1"/>
          </p:cNvSpPr>
          <p:nvPr>
            <p:ph type="title"/>
          </p:nvPr>
        </p:nvSpPr>
        <p:spPr/>
        <p:txBody>
          <a:bodyPr/>
          <a:lstStyle/>
          <a:p>
            <a:r>
              <a:rPr lang="en-GB" dirty="0"/>
              <a:t>Background </a:t>
            </a:r>
          </a:p>
        </p:txBody>
      </p:sp>
      <p:sp>
        <p:nvSpPr>
          <p:cNvPr id="4" name="Slide Number Placeholder 3">
            <a:extLst>
              <a:ext uri="{FF2B5EF4-FFF2-40B4-BE49-F238E27FC236}">
                <a16:creationId xmlns:a16="http://schemas.microsoft.com/office/drawing/2014/main" id="{2E7F91D4-1BC6-4765-B685-B9997D0CB198}"/>
              </a:ext>
            </a:extLst>
          </p:cNvPr>
          <p:cNvSpPr>
            <a:spLocks noGrp="1"/>
          </p:cNvSpPr>
          <p:nvPr>
            <p:ph type="sldNum" sz="quarter" idx="10"/>
          </p:nvPr>
        </p:nvSpPr>
        <p:spPr/>
        <p:txBody>
          <a:bodyPr/>
          <a:lstStyle/>
          <a:p>
            <a:pPr defTabSz="914377"/>
            <a:fld id="{99DB5B91-B4E4-4EE4-BE5C-3E09032CE5EC}" type="slidenum">
              <a:rPr lang="en-GB" smtClean="0"/>
              <a:pPr defTabSz="914377"/>
              <a:t>2</a:t>
            </a:fld>
            <a:endParaRPr lang="en-GB" dirty="0"/>
          </a:p>
        </p:txBody>
      </p:sp>
      <p:pic>
        <p:nvPicPr>
          <p:cNvPr id="9" name="Picture 8">
            <a:extLst>
              <a:ext uri="{FF2B5EF4-FFF2-40B4-BE49-F238E27FC236}">
                <a16:creationId xmlns:a16="http://schemas.microsoft.com/office/drawing/2014/main" id="{CD8C66AF-6BC2-434F-8BEE-2CDE9F342246}"/>
              </a:ext>
            </a:extLst>
          </p:cNvPr>
          <p:cNvPicPr>
            <a:picLocks noChangeAspect="1"/>
          </p:cNvPicPr>
          <p:nvPr/>
        </p:nvPicPr>
        <p:blipFill>
          <a:blip r:embed="rId2"/>
          <a:stretch>
            <a:fillRect/>
          </a:stretch>
        </p:blipFill>
        <p:spPr>
          <a:xfrm>
            <a:off x="5766954" y="1503938"/>
            <a:ext cx="4336531" cy="234895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46DA1C85-ACB7-442D-B672-2861F6D334C8}"/>
              </a:ext>
            </a:extLst>
          </p:cNvPr>
          <p:cNvPicPr>
            <a:picLocks noChangeAspect="1"/>
          </p:cNvPicPr>
          <p:nvPr/>
        </p:nvPicPr>
        <p:blipFill>
          <a:blip r:embed="rId3"/>
          <a:stretch>
            <a:fillRect/>
          </a:stretch>
        </p:blipFill>
        <p:spPr>
          <a:xfrm>
            <a:off x="5766954" y="4019868"/>
            <a:ext cx="4336531" cy="2348954"/>
          </a:xfrm>
          <a:prstGeom prst="rect">
            <a:avLst/>
          </a:prstGeom>
          <a:effectLst>
            <a:outerShdw blurRad="50800" dist="38100" dir="2700000" algn="tl" rotWithShape="0">
              <a:prstClr val="black">
                <a:alpha val="40000"/>
              </a:prstClr>
            </a:outerShdw>
          </a:effectLst>
        </p:spPr>
      </p:pic>
      <p:sp>
        <p:nvSpPr>
          <p:cNvPr id="11" name="Star: 5 Points 10">
            <a:extLst>
              <a:ext uri="{FF2B5EF4-FFF2-40B4-BE49-F238E27FC236}">
                <a16:creationId xmlns:a16="http://schemas.microsoft.com/office/drawing/2014/main" id="{158E06F1-3661-4573-8AC0-956477E3FF2F}"/>
              </a:ext>
            </a:extLst>
          </p:cNvPr>
          <p:cNvSpPr/>
          <p:nvPr/>
        </p:nvSpPr>
        <p:spPr>
          <a:xfrm rot="818829">
            <a:off x="4810990" y="2531252"/>
            <a:ext cx="2286000" cy="2166823"/>
          </a:xfrm>
          <a:prstGeom prst="star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a:t>600+ pages!</a:t>
            </a:r>
          </a:p>
        </p:txBody>
      </p:sp>
    </p:spTree>
    <p:extLst>
      <p:ext uri="{BB962C8B-B14F-4D97-AF65-F5344CB8AC3E}">
        <p14:creationId xmlns:p14="http://schemas.microsoft.com/office/powerpoint/2010/main" val="2327886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612F9C-5ACD-46CA-A7ED-0CE8E37CE19B}"/>
              </a:ext>
            </a:extLst>
          </p:cNvPr>
          <p:cNvSpPr>
            <a:spLocks noGrp="1"/>
          </p:cNvSpPr>
          <p:nvPr>
            <p:ph idx="1"/>
          </p:nvPr>
        </p:nvSpPr>
        <p:spPr>
          <a:xfrm>
            <a:off x="446058" y="1503937"/>
            <a:ext cx="3523269" cy="4678654"/>
          </a:xfrm>
        </p:spPr>
        <p:txBody>
          <a:bodyPr>
            <a:normAutofit/>
          </a:bodyPr>
          <a:lstStyle/>
          <a:p>
            <a:r>
              <a:rPr lang="en-GB" dirty="0"/>
              <a:t>So we are ‘lightening’ geant.org to make it simpler, and easier to find key information… </a:t>
            </a:r>
          </a:p>
          <a:p>
            <a:r>
              <a:rPr lang="en-GB" dirty="0"/>
              <a:t>… and strengthening identities of key areas by giving them their own web presence…</a:t>
            </a:r>
          </a:p>
          <a:p>
            <a:r>
              <a:rPr lang="en-GB" dirty="0"/>
              <a:t>… and this all feeds into our digital engagement on Twitter, Facebook, Flickr, Instagram etc. </a:t>
            </a:r>
          </a:p>
          <a:p>
            <a:endParaRPr lang="en-GB" dirty="0"/>
          </a:p>
          <a:p>
            <a:endParaRPr lang="en-GB" dirty="0"/>
          </a:p>
        </p:txBody>
      </p:sp>
      <p:sp>
        <p:nvSpPr>
          <p:cNvPr id="3" name="Title 2">
            <a:extLst>
              <a:ext uri="{FF2B5EF4-FFF2-40B4-BE49-F238E27FC236}">
                <a16:creationId xmlns:a16="http://schemas.microsoft.com/office/drawing/2014/main" id="{28BD6871-79B0-4C81-9487-3F8FF4CF08BA}"/>
              </a:ext>
            </a:extLst>
          </p:cNvPr>
          <p:cNvSpPr>
            <a:spLocks noGrp="1"/>
          </p:cNvSpPr>
          <p:nvPr>
            <p:ph type="title"/>
          </p:nvPr>
        </p:nvSpPr>
        <p:spPr/>
        <p:txBody>
          <a:bodyPr/>
          <a:lstStyle/>
          <a:p>
            <a:r>
              <a:rPr lang="en-GB" dirty="0"/>
              <a:t>Background </a:t>
            </a:r>
          </a:p>
        </p:txBody>
      </p:sp>
      <p:sp>
        <p:nvSpPr>
          <p:cNvPr id="4" name="Slide Number Placeholder 3">
            <a:extLst>
              <a:ext uri="{FF2B5EF4-FFF2-40B4-BE49-F238E27FC236}">
                <a16:creationId xmlns:a16="http://schemas.microsoft.com/office/drawing/2014/main" id="{2E7F91D4-1BC6-4765-B685-B9997D0CB198}"/>
              </a:ext>
            </a:extLst>
          </p:cNvPr>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pic>
        <p:nvPicPr>
          <p:cNvPr id="9" name="Picture 8">
            <a:extLst>
              <a:ext uri="{FF2B5EF4-FFF2-40B4-BE49-F238E27FC236}">
                <a16:creationId xmlns:a16="http://schemas.microsoft.com/office/drawing/2014/main" id="{CD8C66AF-6BC2-434F-8BEE-2CDE9F342246}"/>
              </a:ext>
            </a:extLst>
          </p:cNvPr>
          <p:cNvPicPr>
            <a:picLocks noChangeAspect="1"/>
          </p:cNvPicPr>
          <p:nvPr/>
        </p:nvPicPr>
        <p:blipFill>
          <a:blip r:embed="rId2"/>
          <a:stretch>
            <a:fillRect/>
          </a:stretch>
        </p:blipFill>
        <p:spPr>
          <a:xfrm>
            <a:off x="6096000" y="1503937"/>
            <a:ext cx="3027276" cy="1639774"/>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6A81175D-CFFE-4412-A321-0A8CAC67BAF6}"/>
              </a:ext>
            </a:extLst>
          </p:cNvPr>
          <p:cNvSpPr/>
          <p:nvPr/>
        </p:nvSpPr>
        <p:spPr>
          <a:xfrm>
            <a:off x="4634345" y="3626427"/>
            <a:ext cx="1028700" cy="7897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A5736BE-A27C-450F-871E-2DFE78457AF7}"/>
              </a:ext>
            </a:extLst>
          </p:cNvPr>
          <p:cNvSpPr/>
          <p:nvPr/>
        </p:nvSpPr>
        <p:spPr>
          <a:xfrm>
            <a:off x="9980467" y="3626426"/>
            <a:ext cx="1028700" cy="78970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02A5326-B368-4087-AE0E-0FDAD58451AC}"/>
              </a:ext>
            </a:extLst>
          </p:cNvPr>
          <p:cNvSpPr/>
          <p:nvPr/>
        </p:nvSpPr>
        <p:spPr>
          <a:xfrm>
            <a:off x="8648699" y="3626426"/>
            <a:ext cx="1028700" cy="7897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4957A94-FD4B-4CEE-B56C-99D0CFC1C304}"/>
              </a:ext>
            </a:extLst>
          </p:cNvPr>
          <p:cNvSpPr/>
          <p:nvPr/>
        </p:nvSpPr>
        <p:spPr>
          <a:xfrm>
            <a:off x="7316931" y="3626426"/>
            <a:ext cx="1028700" cy="78970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CB55A553-1C5D-452B-A04C-258DD7A960EB}"/>
              </a:ext>
            </a:extLst>
          </p:cNvPr>
          <p:cNvSpPr/>
          <p:nvPr/>
        </p:nvSpPr>
        <p:spPr>
          <a:xfrm>
            <a:off x="5985163" y="3626426"/>
            <a:ext cx="1028700" cy="78970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08851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612F9C-5ACD-46CA-A7ED-0CE8E37CE19B}"/>
              </a:ext>
            </a:extLst>
          </p:cNvPr>
          <p:cNvSpPr>
            <a:spLocks noGrp="1"/>
          </p:cNvSpPr>
          <p:nvPr>
            <p:ph idx="1"/>
          </p:nvPr>
        </p:nvSpPr>
        <p:spPr>
          <a:xfrm>
            <a:off x="446058" y="1503937"/>
            <a:ext cx="3830305" cy="4351338"/>
          </a:xfrm>
        </p:spPr>
        <p:txBody>
          <a:bodyPr>
            <a:normAutofit/>
          </a:bodyPr>
          <a:lstStyle/>
          <a:p>
            <a:r>
              <a:rPr lang="en-GB" dirty="0"/>
              <a:t>So we already have a number of independent websites – e.g. </a:t>
            </a:r>
          </a:p>
          <a:p>
            <a:pPr lvl="1"/>
            <a:r>
              <a:rPr lang="en-GB" dirty="0"/>
              <a:t>edugain.geant.org </a:t>
            </a:r>
          </a:p>
          <a:p>
            <a:pPr lvl="1"/>
            <a:r>
              <a:rPr lang="en-GB" dirty="0"/>
              <a:t>clouds.geant.org </a:t>
            </a:r>
          </a:p>
          <a:p>
            <a:pPr lvl="1"/>
            <a:r>
              <a:rPr lang="en-GB" dirty="0"/>
              <a:t>tnc.geant.org </a:t>
            </a:r>
          </a:p>
          <a:p>
            <a:pPr lvl="1"/>
            <a:r>
              <a:rPr lang="en-GB" dirty="0"/>
              <a:t>ar2018.geant.org </a:t>
            </a:r>
          </a:p>
          <a:p>
            <a:pPr lvl="1"/>
            <a:r>
              <a:rPr lang="en-GB" dirty="0"/>
              <a:t>compendium.geant.org</a:t>
            </a:r>
          </a:p>
          <a:p>
            <a:pPr lvl="1"/>
            <a:r>
              <a:rPr lang="en-GB" dirty="0"/>
              <a:t>etc. </a:t>
            </a:r>
          </a:p>
        </p:txBody>
      </p:sp>
      <p:sp>
        <p:nvSpPr>
          <p:cNvPr id="3" name="Title 2">
            <a:extLst>
              <a:ext uri="{FF2B5EF4-FFF2-40B4-BE49-F238E27FC236}">
                <a16:creationId xmlns:a16="http://schemas.microsoft.com/office/drawing/2014/main" id="{28BD6871-79B0-4C81-9487-3F8FF4CF08BA}"/>
              </a:ext>
            </a:extLst>
          </p:cNvPr>
          <p:cNvSpPr>
            <a:spLocks noGrp="1"/>
          </p:cNvSpPr>
          <p:nvPr>
            <p:ph type="title"/>
          </p:nvPr>
        </p:nvSpPr>
        <p:spPr/>
        <p:txBody>
          <a:bodyPr/>
          <a:lstStyle/>
          <a:p>
            <a:r>
              <a:rPr lang="en-GB" dirty="0"/>
              <a:t>Background </a:t>
            </a:r>
          </a:p>
        </p:txBody>
      </p:sp>
      <p:sp>
        <p:nvSpPr>
          <p:cNvPr id="4" name="Slide Number Placeholder 3">
            <a:extLst>
              <a:ext uri="{FF2B5EF4-FFF2-40B4-BE49-F238E27FC236}">
                <a16:creationId xmlns:a16="http://schemas.microsoft.com/office/drawing/2014/main" id="{2E7F91D4-1BC6-4765-B685-B9997D0CB198}"/>
              </a:ext>
            </a:extLst>
          </p:cNvPr>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pic>
        <p:nvPicPr>
          <p:cNvPr id="5" name="Picture 4">
            <a:extLst>
              <a:ext uri="{FF2B5EF4-FFF2-40B4-BE49-F238E27FC236}">
                <a16:creationId xmlns:a16="http://schemas.microsoft.com/office/drawing/2014/main" id="{65E13A7F-39EE-40FE-A88C-78C61987ED3B}"/>
              </a:ext>
            </a:extLst>
          </p:cNvPr>
          <p:cNvPicPr>
            <a:picLocks noChangeAspect="1"/>
          </p:cNvPicPr>
          <p:nvPr/>
        </p:nvPicPr>
        <p:blipFill rotWithShape="1">
          <a:blip r:embed="rId2"/>
          <a:srcRect l="18353" t="6932" r="19067"/>
          <a:stretch/>
        </p:blipFill>
        <p:spPr>
          <a:xfrm>
            <a:off x="4380598" y="2225633"/>
            <a:ext cx="2228020" cy="1794794"/>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7431760E-BDF5-4D79-AE5E-420E8CA91CEF}"/>
              </a:ext>
            </a:extLst>
          </p:cNvPr>
          <p:cNvPicPr>
            <a:picLocks noChangeAspect="1"/>
          </p:cNvPicPr>
          <p:nvPr/>
        </p:nvPicPr>
        <p:blipFill rotWithShape="1">
          <a:blip r:embed="rId3"/>
          <a:srcRect l="18409" t="3426" r="19205"/>
          <a:stretch/>
        </p:blipFill>
        <p:spPr>
          <a:xfrm>
            <a:off x="4520045" y="4168971"/>
            <a:ext cx="2545611" cy="2134480"/>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26D0EB63-B48E-4354-8477-FEC7DE225F0C}"/>
              </a:ext>
            </a:extLst>
          </p:cNvPr>
          <p:cNvPicPr>
            <a:picLocks noChangeAspect="1"/>
          </p:cNvPicPr>
          <p:nvPr/>
        </p:nvPicPr>
        <p:blipFill>
          <a:blip r:embed="rId4"/>
          <a:stretch>
            <a:fillRect/>
          </a:stretch>
        </p:blipFill>
        <p:spPr>
          <a:xfrm>
            <a:off x="6826335" y="1620582"/>
            <a:ext cx="4430482" cy="2399845"/>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E570E8ED-2C68-490A-8DEF-7E79B41A1ED1}"/>
              </a:ext>
            </a:extLst>
          </p:cNvPr>
          <p:cNvPicPr>
            <a:picLocks noChangeAspect="1"/>
          </p:cNvPicPr>
          <p:nvPr/>
        </p:nvPicPr>
        <p:blipFill>
          <a:blip r:embed="rId5"/>
          <a:stretch>
            <a:fillRect/>
          </a:stretch>
        </p:blipFill>
        <p:spPr>
          <a:xfrm>
            <a:off x="7309338" y="4168309"/>
            <a:ext cx="3947479" cy="2138218"/>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AD3D044B-97D0-40C1-9A03-413B1B34ECE4}"/>
              </a:ext>
            </a:extLst>
          </p:cNvPr>
          <p:cNvPicPr>
            <a:picLocks noChangeAspect="1"/>
          </p:cNvPicPr>
          <p:nvPr/>
        </p:nvPicPr>
        <p:blipFill rotWithShape="1">
          <a:blip r:embed="rId2"/>
          <a:srcRect l="18353" t="6932" r="19067"/>
          <a:stretch/>
        </p:blipFill>
        <p:spPr>
          <a:xfrm>
            <a:off x="4380598" y="2224971"/>
            <a:ext cx="2228020" cy="179479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E54C06F6-2150-40A0-807F-15E8AC87D3E4}"/>
              </a:ext>
            </a:extLst>
          </p:cNvPr>
          <p:cNvPicPr>
            <a:picLocks noChangeAspect="1"/>
          </p:cNvPicPr>
          <p:nvPr/>
        </p:nvPicPr>
        <p:blipFill rotWithShape="1">
          <a:blip r:embed="rId3"/>
          <a:srcRect l="18409" t="3426" r="19205"/>
          <a:stretch/>
        </p:blipFill>
        <p:spPr>
          <a:xfrm>
            <a:off x="4520045" y="4168309"/>
            <a:ext cx="2545611" cy="2134480"/>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9EA97F3E-AC81-451C-88DB-3B092E67659C}"/>
              </a:ext>
            </a:extLst>
          </p:cNvPr>
          <p:cNvPicPr>
            <a:picLocks noChangeAspect="1"/>
          </p:cNvPicPr>
          <p:nvPr/>
        </p:nvPicPr>
        <p:blipFill>
          <a:blip r:embed="rId4"/>
          <a:stretch>
            <a:fillRect/>
          </a:stretch>
        </p:blipFill>
        <p:spPr>
          <a:xfrm>
            <a:off x="6826335" y="1619920"/>
            <a:ext cx="4430482" cy="23998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314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2D16C8-811D-45F8-9F63-F66C70DAA201}"/>
              </a:ext>
            </a:extLst>
          </p:cNvPr>
          <p:cNvSpPr>
            <a:spLocks noGrp="1"/>
          </p:cNvSpPr>
          <p:nvPr>
            <p:ph idx="1"/>
          </p:nvPr>
        </p:nvSpPr>
        <p:spPr/>
        <p:txBody>
          <a:bodyPr/>
          <a:lstStyle/>
          <a:p>
            <a:r>
              <a:rPr lang="en-GB" dirty="0"/>
              <a:t>Now we are focusing on: </a:t>
            </a:r>
          </a:p>
          <a:p>
            <a:pPr lvl="1"/>
            <a:r>
              <a:rPr lang="en-GB" b="1" dirty="0"/>
              <a:t>Research engagement (impact) </a:t>
            </a:r>
          </a:p>
          <a:p>
            <a:pPr lvl="1"/>
            <a:r>
              <a:rPr lang="en-GB" dirty="0"/>
              <a:t>Community (connect) </a:t>
            </a:r>
          </a:p>
          <a:p>
            <a:pPr lvl="1"/>
            <a:r>
              <a:rPr lang="en-GB" dirty="0"/>
              <a:t>Network (coming soon)  </a:t>
            </a:r>
          </a:p>
          <a:p>
            <a:endParaRPr lang="en-GB" dirty="0"/>
          </a:p>
        </p:txBody>
      </p:sp>
      <p:sp>
        <p:nvSpPr>
          <p:cNvPr id="3" name="Title 2">
            <a:extLst>
              <a:ext uri="{FF2B5EF4-FFF2-40B4-BE49-F238E27FC236}">
                <a16:creationId xmlns:a16="http://schemas.microsoft.com/office/drawing/2014/main" id="{425CF674-4D16-4E99-8500-A0AE2D5D6D36}"/>
              </a:ext>
            </a:extLst>
          </p:cNvPr>
          <p:cNvSpPr>
            <a:spLocks noGrp="1"/>
          </p:cNvSpPr>
          <p:nvPr>
            <p:ph type="title"/>
          </p:nvPr>
        </p:nvSpPr>
        <p:spPr/>
        <p:txBody>
          <a:bodyPr/>
          <a:lstStyle/>
          <a:p>
            <a:r>
              <a:rPr lang="en-GB" dirty="0"/>
              <a:t>So what’s next? </a:t>
            </a:r>
          </a:p>
        </p:txBody>
      </p:sp>
      <p:sp>
        <p:nvSpPr>
          <p:cNvPr id="4" name="Slide Number Placeholder 3">
            <a:extLst>
              <a:ext uri="{FF2B5EF4-FFF2-40B4-BE49-F238E27FC236}">
                <a16:creationId xmlns:a16="http://schemas.microsoft.com/office/drawing/2014/main" id="{AB96B9DA-59B9-4C24-8BAA-9EBC274D2A2D}"/>
              </a:ext>
            </a:extLst>
          </p:cNvPr>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Tree>
    <p:extLst>
      <p:ext uri="{BB962C8B-B14F-4D97-AF65-F5344CB8AC3E}">
        <p14:creationId xmlns:p14="http://schemas.microsoft.com/office/powerpoint/2010/main" val="2525857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74DC54-99C9-40C8-993F-EDD71A368C91}"/>
              </a:ext>
            </a:extLst>
          </p:cNvPr>
          <p:cNvSpPr>
            <a:spLocks noGrp="1"/>
          </p:cNvSpPr>
          <p:nvPr>
            <p:ph type="title"/>
          </p:nvPr>
        </p:nvSpPr>
        <p:spPr/>
        <p:txBody>
          <a:bodyPr/>
          <a:lstStyle/>
          <a:p>
            <a:r>
              <a:rPr lang="en-GB" dirty="0"/>
              <a:t>impact.geant.org </a:t>
            </a:r>
          </a:p>
        </p:txBody>
      </p:sp>
      <p:sp>
        <p:nvSpPr>
          <p:cNvPr id="4" name="Slide Number Placeholder 3">
            <a:extLst>
              <a:ext uri="{FF2B5EF4-FFF2-40B4-BE49-F238E27FC236}">
                <a16:creationId xmlns:a16="http://schemas.microsoft.com/office/drawing/2014/main" id="{E911C0D1-5F5E-4174-AB75-6240C099E7F6}"/>
              </a:ext>
            </a:extLst>
          </p:cNvPr>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5" name="Content Placeholder 1">
            <a:extLst>
              <a:ext uri="{FF2B5EF4-FFF2-40B4-BE49-F238E27FC236}">
                <a16:creationId xmlns:a16="http://schemas.microsoft.com/office/drawing/2014/main" id="{C62245DF-EAF5-42DB-85A6-585E60FD5319}"/>
              </a:ext>
            </a:extLst>
          </p:cNvPr>
          <p:cNvSpPr txBox="1">
            <a:spLocks/>
          </p:cNvSpPr>
          <p:nvPr/>
        </p:nvSpPr>
        <p:spPr>
          <a:xfrm>
            <a:off x="439739" y="1809872"/>
            <a:ext cx="5704688" cy="43925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F83E54"/>
              </a:buClr>
              <a:buFont typeface="Arial" panose="020B0604020202020204" pitchFamily="34" charset="0"/>
              <a:buNone/>
              <a:defRPr/>
            </a:pPr>
            <a:r>
              <a:rPr lang="en-GB" sz="2000" b="1" dirty="0">
                <a:solidFill>
                  <a:schemeClr val="accent1"/>
                </a:solidFill>
              </a:rPr>
              <a:t>impact.geant.org</a:t>
            </a:r>
            <a:r>
              <a:rPr lang="en-GB" sz="2000" dirty="0">
                <a:solidFill>
                  <a:schemeClr val="accent1"/>
                </a:solidFill>
              </a:rPr>
              <a:t> </a:t>
            </a:r>
            <a:r>
              <a:rPr lang="en-GB" sz="2000" dirty="0"/>
              <a:t>launched to quickly and simply highlight some of the amazing projects supported by GÉANT and our NREN partners. </a:t>
            </a:r>
          </a:p>
          <a:p>
            <a:r>
              <a:rPr lang="en-GB" sz="2000" dirty="0"/>
              <a:t>Clear GÉANT value proposition on each page </a:t>
            </a:r>
          </a:p>
          <a:p>
            <a:r>
              <a:rPr lang="en-GB" sz="2000" dirty="0"/>
              <a:t>Simple, one-click access to project pages </a:t>
            </a:r>
          </a:p>
          <a:p>
            <a:r>
              <a:rPr lang="en-GB" sz="2000" dirty="0"/>
              <a:t>LHC, PRACE, SKA, EUMETSAT, Copernicus so far</a:t>
            </a:r>
          </a:p>
          <a:p>
            <a:pPr>
              <a:buClr>
                <a:srgbClr val="004359"/>
              </a:buClr>
              <a:defRPr/>
            </a:pPr>
            <a:r>
              <a:rPr lang="en-GB" sz="2000" dirty="0"/>
              <a:t>Used at events, and feeds digital engagement</a:t>
            </a:r>
          </a:p>
          <a:p>
            <a:pPr>
              <a:buClr>
                <a:srgbClr val="004359"/>
              </a:buClr>
              <a:defRPr/>
            </a:pPr>
            <a:r>
              <a:rPr lang="en-GB" sz="2000" dirty="0"/>
              <a:t>Follows the “Why, how, impact” approach </a:t>
            </a:r>
          </a:p>
          <a:p>
            <a:pPr>
              <a:buClr>
                <a:srgbClr val="004359"/>
              </a:buClr>
              <a:defRPr/>
            </a:pPr>
            <a:r>
              <a:rPr lang="en-GB" sz="2000" dirty="0"/>
              <a:t>900+ unique page views so far </a:t>
            </a:r>
          </a:p>
        </p:txBody>
      </p:sp>
      <p:pic>
        <p:nvPicPr>
          <p:cNvPr id="6" name="Picture 5">
            <a:extLst>
              <a:ext uri="{FF2B5EF4-FFF2-40B4-BE49-F238E27FC236}">
                <a16:creationId xmlns:a16="http://schemas.microsoft.com/office/drawing/2014/main" id="{0309C637-43B9-4DF7-8A98-7C51A9BC8A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1791" y="2165921"/>
            <a:ext cx="5552536" cy="2776268"/>
          </a:xfrm>
          <a:prstGeom prst="rect">
            <a:avLst/>
          </a:prstGeom>
        </p:spPr>
      </p:pic>
    </p:spTree>
    <p:extLst>
      <p:ext uri="{BB962C8B-B14F-4D97-AF65-F5344CB8AC3E}">
        <p14:creationId xmlns:p14="http://schemas.microsoft.com/office/powerpoint/2010/main" val="1551177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C042CAD-ACE4-41FA-B9FB-ADA717D770C3}"/>
              </a:ext>
            </a:extLst>
          </p:cNvPr>
          <p:cNvSpPr>
            <a:spLocks noGrp="1"/>
          </p:cNvSpPr>
          <p:nvPr>
            <p:ph idx="1"/>
          </p:nvPr>
        </p:nvSpPr>
        <p:spPr>
          <a:xfrm>
            <a:off x="446058" y="1503937"/>
            <a:ext cx="3673181" cy="4351338"/>
          </a:xfrm>
        </p:spPr>
        <p:txBody>
          <a:bodyPr/>
          <a:lstStyle/>
          <a:p>
            <a:r>
              <a:rPr lang="en-GB" dirty="0"/>
              <a:t>Campaign now running: </a:t>
            </a:r>
          </a:p>
          <a:p>
            <a:pPr lvl="1"/>
            <a:r>
              <a:rPr lang="en-GB" dirty="0"/>
              <a:t>Social media gifs </a:t>
            </a:r>
          </a:p>
          <a:p>
            <a:pPr lvl="1"/>
            <a:r>
              <a:rPr lang="en-GB" dirty="0"/>
              <a:t>Working with projects to expand our reach </a:t>
            </a:r>
          </a:p>
        </p:txBody>
      </p:sp>
      <p:sp>
        <p:nvSpPr>
          <p:cNvPr id="3" name="Title 2">
            <a:extLst>
              <a:ext uri="{FF2B5EF4-FFF2-40B4-BE49-F238E27FC236}">
                <a16:creationId xmlns:a16="http://schemas.microsoft.com/office/drawing/2014/main" id="{5774DC54-99C9-40C8-993F-EDD71A368C91}"/>
              </a:ext>
            </a:extLst>
          </p:cNvPr>
          <p:cNvSpPr>
            <a:spLocks noGrp="1"/>
          </p:cNvSpPr>
          <p:nvPr>
            <p:ph type="title"/>
          </p:nvPr>
        </p:nvSpPr>
        <p:spPr/>
        <p:txBody>
          <a:bodyPr/>
          <a:lstStyle/>
          <a:p>
            <a:r>
              <a:rPr lang="en-GB" dirty="0"/>
              <a:t>impact.geant.org </a:t>
            </a:r>
          </a:p>
        </p:txBody>
      </p:sp>
      <p:sp>
        <p:nvSpPr>
          <p:cNvPr id="4" name="Slide Number Placeholder 3">
            <a:extLst>
              <a:ext uri="{FF2B5EF4-FFF2-40B4-BE49-F238E27FC236}">
                <a16:creationId xmlns:a16="http://schemas.microsoft.com/office/drawing/2014/main" id="{E911C0D1-5F5E-4174-AB75-6240C099E7F6}"/>
              </a:ext>
            </a:extLst>
          </p:cNvPr>
          <p:cNvSpPr>
            <a:spLocks noGrp="1"/>
          </p:cNvSpPr>
          <p:nvPr>
            <p:ph type="sldNum" sz="quarter" idx="10"/>
          </p:nvPr>
        </p:nvSpPr>
        <p:spPr/>
        <p:txBody>
          <a:bodyPr/>
          <a:lstStyle/>
          <a:p>
            <a:fld id="{99DB5B91-B4E4-4EE4-BE5C-3E09032CE5EC}" type="slidenum">
              <a:rPr lang="en-GB" smtClean="0"/>
              <a:pPr/>
              <a:t>7</a:t>
            </a:fld>
            <a:endParaRPr lang="en-GB" dirty="0"/>
          </a:p>
        </p:txBody>
      </p:sp>
      <p:pic>
        <p:nvPicPr>
          <p:cNvPr id="10" name="Picture 9">
            <a:extLst>
              <a:ext uri="{FF2B5EF4-FFF2-40B4-BE49-F238E27FC236}">
                <a16:creationId xmlns:a16="http://schemas.microsoft.com/office/drawing/2014/main" id="{EAD675CA-D6C1-4BD8-BA41-B07C6747CE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4778" y="1633490"/>
            <a:ext cx="4497279" cy="4497279"/>
          </a:xfrm>
          <a:prstGeom prst="rect">
            <a:avLst/>
          </a:prstGeom>
        </p:spPr>
      </p:pic>
      <p:pic>
        <p:nvPicPr>
          <p:cNvPr id="11" name="Picture 10">
            <a:extLst>
              <a:ext uri="{FF2B5EF4-FFF2-40B4-BE49-F238E27FC236}">
                <a16:creationId xmlns:a16="http://schemas.microsoft.com/office/drawing/2014/main" id="{E06F87EB-2CD0-426A-836A-47F217D94E56}"/>
              </a:ext>
            </a:extLst>
          </p:cNvPr>
          <p:cNvPicPr>
            <a:picLocks noChangeAspect="1"/>
          </p:cNvPicPr>
          <p:nvPr/>
        </p:nvPicPr>
        <p:blipFill rotWithShape="1">
          <a:blip r:embed="rId3"/>
          <a:srcRect l="33153" t="8637" r="33786"/>
          <a:stretch/>
        </p:blipFill>
        <p:spPr>
          <a:xfrm>
            <a:off x="9227596" y="1633489"/>
            <a:ext cx="2520000" cy="37310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752655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C042CAD-ACE4-41FA-B9FB-ADA717D770C3}"/>
              </a:ext>
            </a:extLst>
          </p:cNvPr>
          <p:cNvSpPr>
            <a:spLocks noGrp="1"/>
          </p:cNvSpPr>
          <p:nvPr>
            <p:ph idx="1"/>
          </p:nvPr>
        </p:nvSpPr>
        <p:spPr>
          <a:xfrm>
            <a:off x="446058" y="1503937"/>
            <a:ext cx="3673181" cy="4351338"/>
          </a:xfrm>
        </p:spPr>
        <p:txBody>
          <a:bodyPr/>
          <a:lstStyle/>
          <a:p>
            <a:r>
              <a:rPr lang="en-GB" dirty="0"/>
              <a:t>Campaign now running: </a:t>
            </a:r>
          </a:p>
          <a:p>
            <a:pPr lvl="1"/>
            <a:r>
              <a:rPr lang="en-GB" dirty="0"/>
              <a:t>Social media gifs </a:t>
            </a:r>
          </a:p>
          <a:p>
            <a:pPr lvl="1"/>
            <a:r>
              <a:rPr lang="en-GB" dirty="0"/>
              <a:t>Working with projects to expand our reach </a:t>
            </a:r>
          </a:p>
        </p:txBody>
      </p:sp>
      <p:sp>
        <p:nvSpPr>
          <p:cNvPr id="3" name="Title 2">
            <a:extLst>
              <a:ext uri="{FF2B5EF4-FFF2-40B4-BE49-F238E27FC236}">
                <a16:creationId xmlns:a16="http://schemas.microsoft.com/office/drawing/2014/main" id="{5774DC54-99C9-40C8-993F-EDD71A368C91}"/>
              </a:ext>
            </a:extLst>
          </p:cNvPr>
          <p:cNvSpPr>
            <a:spLocks noGrp="1"/>
          </p:cNvSpPr>
          <p:nvPr>
            <p:ph type="title"/>
          </p:nvPr>
        </p:nvSpPr>
        <p:spPr/>
        <p:txBody>
          <a:bodyPr/>
          <a:lstStyle/>
          <a:p>
            <a:r>
              <a:rPr lang="en-GB" dirty="0"/>
              <a:t>impact.geant.org </a:t>
            </a:r>
          </a:p>
        </p:txBody>
      </p:sp>
      <p:sp>
        <p:nvSpPr>
          <p:cNvPr id="4" name="Slide Number Placeholder 3">
            <a:extLst>
              <a:ext uri="{FF2B5EF4-FFF2-40B4-BE49-F238E27FC236}">
                <a16:creationId xmlns:a16="http://schemas.microsoft.com/office/drawing/2014/main" id="{E911C0D1-5F5E-4174-AB75-6240C099E7F6}"/>
              </a:ext>
            </a:extLst>
          </p:cNvPr>
          <p:cNvSpPr>
            <a:spLocks noGrp="1"/>
          </p:cNvSpPr>
          <p:nvPr>
            <p:ph type="sldNum" sz="quarter" idx="10"/>
          </p:nvPr>
        </p:nvSpPr>
        <p:spPr/>
        <p:txBody>
          <a:bodyPr/>
          <a:lstStyle/>
          <a:p>
            <a:fld id="{99DB5B91-B4E4-4EE4-BE5C-3E09032CE5EC}" type="slidenum">
              <a:rPr lang="en-GB" smtClean="0"/>
              <a:pPr/>
              <a:t>8</a:t>
            </a:fld>
            <a:endParaRPr lang="en-GB" dirty="0"/>
          </a:p>
        </p:txBody>
      </p:sp>
      <p:pic>
        <p:nvPicPr>
          <p:cNvPr id="5" name="Picture 4">
            <a:extLst>
              <a:ext uri="{FF2B5EF4-FFF2-40B4-BE49-F238E27FC236}">
                <a16:creationId xmlns:a16="http://schemas.microsoft.com/office/drawing/2014/main" id="{E782DBE6-A2FD-496F-9FB3-6D8DE8EC8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4400" y="1634400"/>
            <a:ext cx="4496400" cy="4496400"/>
          </a:xfrm>
          <a:prstGeom prst="rect">
            <a:avLst/>
          </a:prstGeom>
        </p:spPr>
      </p:pic>
      <p:pic>
        <p:nvPicPr>
          <p:cNvPr id="6" name="Picture 5">
            <a:extLst>
              <a:ext uri="{FF2B5EF4-FFF2-40B4-BE49-F238E27FC236}">
                <a16:creationId xmlns:a16="http://schemas.microsoft.com/office/drawing/2014/main" id="{3515EDCC-541E-4B4F-B646-B97EB12ACF7C}"/>
              </a:ext>
            </a:extLst>
          </p:cNvPr>
          <p:cNvPicPr>
            <a:picLocks noChangeAspect="1"/>
          </p:cNvPicPr>
          <p:nvPr/>
        </p:nvPicPr>
        <p:blipFill rotWithShape="1">
          <a:blip r:embed="rId3"/>
          <a:srcRect l="34601" t="8004" r="35271" b="633"/>
          <a:stretch/>
        </p:blipFill>
        <p:spPr>
          <a:xfrm>
            <a:off x="9226800" y="1634400"/>
            <a:ext cx="2521406" cy="409647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91824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C042CAD-ACE4-41FA-B9FB-ADA717D770C3}"/>
              </a:ext>
            </a:extLst>
          </p:cNvPr>
          <p:cNvSpPr>
            <a:spLocks noGrp="1"/>
          </p:cNvSpPr>
          <p:nvPr>
            <p:ph idx="1"/>
          </p:nvPr>
        </p:nvSpPr>
        <p:spPr>
          <a:xfrm>
            <a:off x="446058" y="1503937"/>
            <a:ext cx="5794944" cy="4351338"/>
          </a:xfrm>
        </p:spPr>
        <p:txBody>
          <a:bodyPr/>
          <a:lstStyle/>
          <a:p>
            <a:r>
              <a:rPr lang="en-GB" dirty="0"/>
              <a:t>Next steps </a:t>
            </a:r>
          </a:p>
          <a:p>
            <a:pPr lvl="1"/>
            <a:r>
              <a:rPr lang="en-GB" dirty="0"/>
              <a:t>Produce more user stories! </a:t>
            </a:r>
          </a:p>
          <a:p>
            <a:pPr lvl="1"/>
            <a:r>
              <a:rPr lang="en-GB" dirty="0"/>
              <a:t>4-6 more this year </a:t>
            </a:r>
          </a:p>
          <a:p>
            <a:pPr lvl="1"/>
            <a:r>
              <a:rPr lang="en-GB" dirty="0"/>
              <a:t>Do you want to take part? </a:t>
            </a:r>
          </a:p>
          <a:p>
            <a:pPr lvl="1"/>
            <a:r>
              <a:rPr lang="en-GB" dirty="0"/>
              <a:t>Which projects do you want to see? </a:t>
            </a:r>
          </a:p>
        </p:txBody>
      </p:sp>
      <p:sp>
        <p:nvSpPr>
          <p:cNvPr id="3" name="Title 2">
            <a:extLst>
              <a:ext uri="{FF2B5EF4-FFF2-40B4-BE49-F238E27FC236}">
                <a16:creationId xmlns:a16="http://schemas.microsoft.com/office/drawing/2014/main" id="{5774DC54-99C9-40C8-993F-EDD71A368C91}"/>
              </a:ext>
            </a:extLst>
          </p:cNvPr>
          <p:cNvSpPr>
            <a:spLocks noGrp="1"/>
          </p:cNvSpPr>
          <p:nvPr>
            <p:ph type="title"/>
          </p:nvPr>
        </p:nvSpPr>
        <p:spPr/>
        <p:txBody>
          <a:bodyPr/>
          <a:lstStyle/>
          <a:p>
            <a:r>
              <a:rPr lang="en-GB" dirty="0"/>
              <a:t>impact.geant.org </a:t>
            </a:r>
          </a:p>
        </p:txBody>
      </p:sp>
      <p:sp>
        <p:nvSpPr>
          <p:cNvPr id="4" name="Slide Number Placeholder 3">
            <a:extLst>
              <a:ext uri="{FF2B5EF4-FFF2-40B4-BE49-F238E27FC236}">
                <a16:creationId xmlns:a16="http://schemas.microsoft.com/office/drawing/2014/main" id="{E911C0D1-5F5E-4174-AB75-6240C099E7F6}"/>
              </a:ext>
            </a:extLst>
          </p:cNvPr>
          <p:cNvSpPr>
            <a:spLocks noGrp="1"/>
          </p:cNvSpPr>
          <p:nvPr>
            <p:ph type="sldNum" sz="quarter" idx="10"/>
          </p:nvPr>
        </p:nvSpPr>
        <p:spPr/>
        <p:txBody>
          <a:bodyPr/>
          <a:lstStyle/>
          <a:p>
            <a:fld id="{99DB5B91-B4E4-4EE4-BE5C-3E09032CE5EC}" type="slidenum">
              <a:rPr lang="en-GB" smtClean="0"/>
              <a:pPr/>
              <a:t>9</a:t>
            </a:fld>
            <a:endParaRPr lang="en-GB" dirty="0"/>
          </a:p>
        </p:txBody>
      </p:sp>
    </p:spTree>
    <p:extLst>
      <p:ext uri="{BB962C8B-B14F-4D97-AF65-F5344CB8AC3E}">
        <p14:creationId xmlns:p14="http://schemas.microsoft.com/office/powerpoint/2010/main" val="3209859516"/>
      </p:ext>
    </p:extLst>
  </p:cSld>
  <p:clrMapOvr>
    <a:masterClrMapping/>
  </p:clrMapOvr>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4-2_Period-2_EC-Review_template_ph" id="{8BCCD395-376C-4123-BE84-A060E7B11F77}" vid="{79C7379C-CCB0-47E7-A2A4-14B4FC3C7C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65519F8D811D04CA3DCC8D1BAB7A630" ma:contentTypeVersion="1" ma:contentTypeDescription="Create a new document." ma:contentTypeScope="" ma:versionID="7b01e4a74c5c210c6a8093be93fa2e4b">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e1a02ba93cf82f7fdc7a65e9f5d656dc"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N7PTXPAKPZVS-511-21</_dlc_DocId>
    <Document_x0020_ID xmlns="33c70a20-266a-45ad-bf4a-dd457e1766dc" xsi:nil="true"/>
    <_dlc_DocIdUrl xmlns="e2e8627e-9120-4592-bf70-1c86d23ddb27">
      <Url>https://intranet.geant.org/gn4/1/Management/pmt/GN4-1ECReview/_layouts/15/DocIdRedir.aspx?ID=N7PTXPAKPZVS-511-21</Url>
      <Description>N7PTXPAKPZVS-511-21</Description>
    </_dlc_DocIdUrl>
  </documentManagement>
</p:properties>
</file>

<file path=customXml/itemProps1.xml><?xml version="1.0" encoding="utf-8"?>
<ds:datastoreItem xmlns:ds="http://schemas.openxmlformats.org/officeDocument/2006/customXml" ds:itemID="{D5FDE185-CAA1-433B-A977-AE9D6C1FFB42}">
  <ds:schemaRefs>
    <ds:schemaRef ds:uri="http://schemas.microsoft.com/sharepoint/events"/>
  </ds:schemaRefs>
</ds:datastoreItem>
</file>

<file path=customXml/itemProps2.xml><?xml version="1.0" encoding="utf-8"?>
<ds:datastoreItem xmlns:ds="http://schemas.openxmlformats.org/officeDocument/2006/customXml" ds:itemID="{7FB8DE6F-4723-47CC-BC82-1B35FF707730}">
  <ds:schemaRefs>
    <ds:schemaRef ds:uri="http://schemas.microsoft.com/sharepoint/v3/contenttype/forms"/>
  </ds:schemaRefs>
</ds:datastoreItem>
</file>

<file path=customXml/itemProps3.xml><?xml version="1.0" encoding="utf-8"?>
<ds:datastoreItem xmlns:ds="http://schemas.openxmlformats.org/officeDocument/2006/customXml" ds:itemID="{B82A8CAC-EDA0-4A53-A175-8C5016D198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FD943FB-BE63-4EA3-9350-2005CF76D58D}">
  <ds:schemaRefs>
    <ds:schemaRef ds:uri="http://schemas.microsoft.com/office/2006/documentManagement/types"/>
    <ds:schemaRef ds:uri="http://schemas.openxmlformats.org/package/2006/metadata/core-properties"/>
    <ds:schemaRef ds:uri="e2e8627e-9120-4592-bf70-1c86d23ddb27"/>
    <ds:schemaRef ds:uri="http://schemas.microsoft.com/sharepoint/v3"/>
    <ds:schemaRef ds:uri="http://purl.org/dc/elements/1.1/"/>
    <ds:schemaRef ds:uri="33c70a20-266a-45ad-bf4a-dd457e1766dc"/>
    <ds:schemaRef ds:uri="http://purl.org/dc/dcmitype/"/>
    <ds:schemaRef ds:uri="http://schemas.microsoft.com/office/2006/metadata/properties"/>
    <ds:schemaRef ds:uri="http://purl.org/dc/term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GN4-2_Period-2_EC-Review_template_ph</Template>
  <TotalTime>18555</TotalTime>
  <Words>778</Words>
  <Application>Microsoft Office PowerPoint</Application>
  <PresentationFormat>Widescreen</PresentationFormat>
  <Paragraphs>129</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GEANT EC Review</vt:lpstr>
      <vt:lpstr>PowerPoint Presentation</vt:lpstr>
      <vt:lpstr>Background </vt:lpstr>
      <vt:lpstr>Background </vt:lpstr>
      <vt:lpstr>Background </vt:lpstr>
      <vt:lpstr>So what’s next? </vt:lpstr>
      <vt:lpstr>impact.geant.org </vt:lpstr>
      <vt:lpstr>impact.geant.org </vt:lpstr>
      <vt:lpstr>impact.geant.org </vt:lpstr>
      <vt:lpstr>impact.geant.org </vt:lpstr>
      <vt:lpstr>So what’s next? </vt:lpstr>
      <vt:lpstr>Moving from all of these: </vt:lpstr>
      <vt:lpstr>To: CONNECT family – website, newsletter, magazine </vt:lpstr>
      <vt:lpstr>connect.geant.org – development site</vt:lpstr>
      <vt:lpstr>connect newsletter</vt:lpstr>
      <vt:lpstr>connect.geant.org and newsletter – next steps </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GN4-2 Period 2 EC Review slides GN4-2 Period 2: 1 September 2017 to 31 December 2018</dc:title>
  <dc:creator>Andrea Meloni</dc:creator>
  <cp:lastModifiedBy>Paul Maurice</cp:lastModifiedBy>
  <cp:revision>136</cp:revision>
  <cp:lastPrinted>2016-05-20T16:08:32Z</cp:lastPrinted>
  <dcterms:created xsi:type="dcterms:W3CDTF">2018-08-31T14:10:04Z</dcterms:created>
  <dcterms:modified xsi:type="dcterms:W3CDTF">2019-02-01T16:05:12Z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21940042-bfb9-461c-809f-b0837ff36859</vt:lpwstr>
  </property>
  <property fmtid="{D5CDD505-2E9C-101B-9397-08002B2CF9AE}" pid="3" name="ContentTypeId">
    <vt:lpwstr>0x010100F65519F8D811D04CA3DCC8D1BAB7A630</vt:lpwstr>
  </property>
</Properties>
</file>