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5"/>
  </p:sldMasterIdLst>
  <p:notesMasterIdLst>
    <p:notesMasterId r:id="rId18"/>
  </p:notesMasterIdLst>
  <p:handoutMasterIdLst>
    <p:handoutMasterId r:id="rId19"/>
  </p:handoutMasterIdLst>
  <p:sldIdLst>
    <p:sldId id="557" r:id="rId6"/>
    <p:sldId id="563" r:id="rId7"/>
    <p:sldId id="576" r:id="rId8"/>
    <p:sldId id="572" r:id="rId9"/>
    <p:sldId id="573" r:id="rId10"/>
    <p:sldId id="575" r:id="rId11"/>
    <p:sldId id="574" r:id="rId12"/>
    <p:sldId id="577" r:id="rId13"/>
    <p:sldId id="578" r:id="rId14"/>
    <p:sldId id="579" r:id="rId15"/>
    <p:sldId id="580" r:id="rId16"/>
    <p:sldId id="5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urice" initials="PM" lastIdx="2" clrIdx="0">
    <p:extLst>
      <p:ext uri="{19B8F6BF-5375-455C-9EA6-DF929625EA0E}">
        <p15:presenceInfo xmlns:p15="http://schemas.microsoft.com/office/powerpoint/2012/main" userId="S::Paul.Maurice@geant.org::fb2df4cf-970e-414d-9fed-0c2a13b162e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597C"/>
    <a:srgbClr val="003F5E"/>
    <a:srgbClr val="E80403"/>
    <a:srgbClr val="F83E54"/>
    <a:srgbClr val="267296"/>
    <a:srgbClr val="FFC000"/>
    <a:srgbClr val="124E6A"/>
    <a:srgbClr val="C0425A"/>
    <a:srgbClr val="5D9CD5"/>
    <a:srgbClr val="88B6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096" autoAdjust="0"/>
    <p:restoredTop sz="94899" autoAdjust="0"/>
  </p:normalViewPr>
  <p:slideViewPr>
    <p:cSldViewPr snapToGrid="0">
      <p:cViewPr varScale="1">
        <p:scale>
          <a:sx n="70" d="100"/>
          <a:sy n="70" d="100"/>
        </p:scale>
        <p:origin x="62" y="40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5" d="100"/>
          <a:sy n="85" d="100"/>
        </p:scale>
        <p:origin x="379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/>
              <a:t>GN4-1 EC Review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/>
              <a:t>Activity Title</a:t>
            </a:r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04/02/2019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 userDrawn="1"/>
        </p:nvSpPr>
        <p:spPr bwMode="auto">
          <a:xfrm>
            <a:off x="8111484" y="4779932"/>
            <a:ext cx="3523570" cy="1471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GN4-1 EC Review</a:t>
            </a:r>
          </a:p>
          <a:p>
            <a:pPr algn="r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Arial" charset="0"/>
              </a:rPr>
              <a:t>TBC 2016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Brussels</a:t>
            </a:r>
          </a:p>
          <a:p>
            <a:pPr algn="r"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  <p:sp>
        <p:nvSpPr>
          <p:cNvPr id="15" name="Rectangle 3"/>
          <p:cNvSpPr txBox="1">
            <a:spLocks noChangeArrowheads="1"/>
          </p:cNvSpPr>
          <p:nvPr userDrawn="1"/>
        </p:nvSpPr>
        <p:spPr bwMode="auto">
          <a:xfrm>
            <a:off x="848735" y="5076227"/>
            <a:ext cx="379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Arial" charset="0"/>
              </a:rPr>
              <a:t>Presenter Name, Organisation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 bwMode="auto">
          <a:xfrm>
            <a:off x="848735" y="3362037"/>
            <a:ext cx="3523570" cy="1039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GN4-2 Period 1 EC Review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GB" sz="1800" dirty="0">
                <a:solidFill>
                  <a:schemeClr val="bg1"/>
                </a:solidFill>
                <a:latin typeface="+mn-lt"/>
              </a:rPr>
              <a:t>November 2017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>
                <a:solidFill>
                  <a:schemeClr val="bg1"/>
                </a:solidFill>
                <a:latin typeface="+mn-lt"/>
              </a:rPr>
              <a:t>Brussels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264381"/>
            <a:ext cx="3798887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Mark Johnston, GÉANT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 userDrawn="1"/>
        </p:nvSpPr>
        <p:spPr bwMode="auto">
          <a:xfrm>
            <a:off x="848735" y="1246161"/>
            <a:ext cx="883159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WP4 / SA1: </a:t>
            </a:r>
          </a:p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Ne</a:t>
            </a:r>
            <a:r>
              <a:rPr lang="en-GB" sz="3200" b="1" dirty="0">
                <a:solidFill>
                  <a:srgbClr val="FFC000"/>
                </a:solidFill>
                <a:latin typeface="+mn-lt"/>
              </a:rPr>
              <a:t>t</a:t>
            </a:r>
            <a:r>
              <a:rPr lang="en-GB" sz="3200" b="1" dirty="0">
                <a:solidFill>
                  <a:schemeClr val="accent4"/>
                </a:solidFill>
                <a:latin typeface="+mn-lt"/>
              </a:rPr>
              <a:t>work Infrastructure and Services Operations</a:t>
            </a:r>
          </a:p>
        </p:txBody>
      </p:sp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9884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2858129" y="6544742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51817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518169" y="6530244"/>
            <a:ext cx="140629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Objectives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16" name="Down Arrow 15"/>
          <p:cNvSpPr/>
          <p:nvPr userDrawn="1"/>
        </p:nvSpPr>
        <p:spPr>
          <a:xfrm rot="10800000">
            <a:off x="1108340" y="6419644"/>
            <a:ext cx="225954" cy="1394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385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2690730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271063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Challenges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15" name="Down Arrow 14"/>
          <p:cNvSpPr/>
          <p:nvPr userDrawn="1"/>
        </p:nvSpPr>
        <p:spPr>
          <a:xfrm rot="10800000">
            <a:off x="3308554" y="6419644"/>
            <a:ext cx="225954" cy="1394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87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Achievements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5" name="Down Arrow 14"/>
          <p:cNvSpPr/>
          <p:nvPr userDrawn="1"/>
        </p:nvSpPr>
        <p:spPr>
          <a:xfrm rot="10800000">
            <a:off x="5861314" y="6419644"/>
            <a:ext cx="225954" cy="1394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9149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5" y="-974"/>
            <a:ext cx="12192000" cy="1333948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11238739" y="1021510"/>
            <a:ext cx="1065404" cy="1065404"/>
          </a:xfrm>
          <a:prstGeom prst="ellipse">
            <a:avLst/>
          </a:prstGeom>
          <a:solidFill>
            <a:srgbClr val="124E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507040" y="1544285"/>
            <a:ext cx="9183892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Achievements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8" name="Oval 17"/>
          <p:cNvSpPr/>
          <p:nvPr userDrawn="1"/>
        </p:nvSpPr>
        <p:spPr>
          <a:xfrm>
            <a:off x="11979756" y="2086914"/>
            <a:ext cx="424487" cy="424487"/>
          </a:xfrm>
          <a:prstGeom prst="ellipse">
            <a:avLst/>
          </a:prstGeom>
          <a:solidFill>
            <a:srgbClr val="00B0F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Oval 18"/>
          <p:cNvSpPr/>
          <p:nvPr userDrawn="1"/>
        </p:nvSpPr>
        <p:spPr>
          <a:xfrm>
            <a:off x="11724327" y="2511401"/>
            <a:ext cx="216503" cy="216503"/>
          </a:xfrm>
          <a:prstGeom prst="ellipse">
            <a:avLst/>
          </a:prstGeom>
          <a:solidFill>
            <a:srgbClr val="FFC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Down Arrow 15"/>
          <p:cNvSpPr/>
          <p:nvPr userDrawn="1"/>
        </p:nvSpPr>
        <p:spPr>
          <a:xfrm rot="10800000">
            <a:off x="5843922" y="6419644"/>
            <a:ext cx="225954" cy="1394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4147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Objectives</a:t>
            </a: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60698" y="1502899"/>
            <a:ext cx="10515600" cy="4351338"/>
          </a:xfrm>
        </p:spPr>
        <p:txBody>
          <a:bodyPr/>
          <a:lstStyle>
            <a:lvl1pPr>
              <a:buClr>
                <a:schemeClr val="accent5">
                  <a:lumMod val="50000"/>
                </a:schemeClr>
              </a:buClr>
              <a:defRPr/>
            </a:lvl1pPr>
            <a:lvl2pPr>
              <a:buClr>
                <a:schemeClr val="accent5">
                  <a:lumMod val="50000"/>
                </a:schemeClr>
              </a:buClr>
              <a:defRPr/>
            </a:lvl2pPr>
            <a:lvl3pPr>
              <a:buClr>
                <a:schemeClr val="accent5">
                  <a:lumMod val="50000"/>
                </a:schemeClr>
              </a:buClr>
              <a:defRPr/>
            </a:lvl3pPr>
            <a:lvl4pPr>
              <a:buClr>
                <a:schemeClr val="accent5">
                  <a:lumMod val="50000"/>
                </a:schemeClr>
              </a:buClr>
              <a:defRPr/>
            </a:lvl4pPr>
            <a:lvl5pPr>
              <a:buClr>
                <a:schemeClr val="accent5">
                  <a:lumMod val="50000"/>
                </a:schemeClr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7492758" y="6528141"/>
            <a:ext cx="1406285" cy="32985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750304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Conclusions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13" name="Down Arrow 12"/>
          <p:cNvSpPr/>
          <p:nvPr userDrawn="1"/>
        </p:nvSpPr>
        <p:spPr>
          <a:xfrm rot="10800000">
            <a:off x="8062069" y="6419644"/>
            <a:ext cx="225954" cy="139425"/>
          </a:xfrm>
          <a:prstGeom prst="downArrow">
            <a:avLst>
              <a:gd name="adj1" fmla="val 50000"/>
              <a:gd name="adj2" fmla="val 10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0024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3037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28" y="0"/>
            <a:ext cx="12226828" cy="6928593"/>
          </a:xfrm>
          <a:prstGeom prst="rect">
            <a:avLst/>
          </a:prstGeom>
        </p:spPr>
      </p:pic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 userDrawn="1"/>
        </p:nvSpPr>
        <p:spPr bwMode="auto">
          <a:xfrm>
            <a:off x="848735" y="2859292"/>
            <a:ext cx="4400273" cy="71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4800" dirty="0">
                <a:solidFill>
                  <a:schemeClr val="bg1"/>
                </a:solidFill>
                <a:latin typeface="+mn-lt"/>
              </a:rPr>
              <a:t>Any questions?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 userDrawn="1"/>
        </p:nvSpPr>
        <p:spPr bwMode="auto">
          <a:xfrm>
            <a:off x="848735" y="2072426"/>
            <a:ext cx="5397326" cy="10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4800" b="1" dirty="0">
                <a:solidFill>
                  <a:srgbClr val="FFC000"/>
                </a:solidFill>
                <a:latin typeface="+mn-lt"/>
              </a:rPr>
              <a:t>Thank</a:t>
            </a:r>
            <a:r>
              <a:rPr lang="en-GB" sz="4800" b="1" dirty="0">
                <a:solidFill>
                  <a:schemeClr val="accent4"/>
                </a:solidFill>
                <a:latin typeface="+mn-lt"/>
              </a:rPr>
              <a:t> you</a:t>
            </a:r>
          </a:p>
        </p:txBody>
      </p:sp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2" y="0"/>
            <a:ext cx="12206732" cy="133991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86" r:id="rId6"/>
    <p:sldLayoutId id="2147483673" r:id="rId7"/>
    <p:sldLayoutId id="2147483682" r:id="rId8"/>
    <p:sldLayoutId id="2147483674" r:id="rId9"/>
    <p:sldLayoutId id="2147483683" r:id="rId10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FFC000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003F5E"/>
        </a:buClr>
        <a:buSzPct val="120000"/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95" userDrawn="1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1139" userDrawn="1">
          <p15:clr>
            <a:srgbClr val="F26B43"/>
          </p15:clr>
        </p15:guide>
        <p15:guide id="4" orient="horz" pos="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706" y="0"/>
            <a:ext cx="12204706" cy="6916057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40188" y="1218190"/>
            <a:ext cx="5397326" cy="662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3200" b="1" dirty="0">
                <a:solidFill>
                  <a:schemeClr val="accent4"/>
                </a:solidFill>
                <a:latin typeface="+mn-lt"/>
              </a:rPr>
              <a:t>Metrics </a:t>
            </a:r>
            <a:endParaRPr lang="en-US" sz="32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848735" y="1752317"/>
            <a:ext cx="5099304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Paul Maurice, GÉANT</a:t>
            </a: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538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32D688-61FA-4000-BF0D-3866EA31FB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Success stories – it helps them to justify their funding </a:t>
            </a:r>
          </a:p>
          <a:p>
            <a:endParaRPr lang="en-GB" dirty="0"/>
          </a:p>
          <a:p>
            <a:r>
              <a:rPr lang="en-GB" dirty="0"/>
              <a:t>Easy to read, easily digestible information and stats</a:t>
            </a:r>
          </a:p>
          <a:p>
            <a:endParaRPr lang="en-GB" dirty="0"/>
          </a:p>
          <a:p>
            <a:r>
              <a:rPr lang="en-GB" dirty="0"/>
              <a:t>Infographics, customer quotes, benefits – all work </a:t>
            </a:r>
          </a:p>
          <a:p>
            <a:endParaRPr lang="en-GB" dirty="0"/>
          </a:p>
          <a:p>
            <a:r>
              <a:rPr lang="en-GB" dirty="0"/>
              <a:t>Doesn’t take long – extract the positive message from your metrics and deliver it simply and in a way that’s easy to understand </a:t>
            </a:r>
          </a:p>
          <a:p>
            <a:endParaRPr lang="en-GB" dirty="0"/>
          </a:p>
          <a:p>
            <a:r>
              <a:rPr lang="en-GB" dirty="0"/>
              <a:t>BUT – you can’t pull the wool over their eyes. They know what to ask, they know what to look for – you need to be prepared to back up your story!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044F9D-2E98-48A4-9E90-37A329A1E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does the EC want to see?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1D4C48-99C1-4CFC-A7EE-D607C0465C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1140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9C00E53-AB30-4D15-B57B-BC3CA4E85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 pager to support the EC review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9ACBA8-A965-4549-84B9-DEC85E2844E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11</a:t>
            </a:fld>
            <a:endParaRPr lang="en-GB" dirty="0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87D665C1-413C-4A2E-89CE-9F5D60F599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1686092"/>
              </p:ext>
            </p:extLst>
          </p:nvPr>
        </p:nvGraphicFramePr>
        <p:xfrm>
          <a:off x="454525" y="1142998"/>
          <a:ext cx="3829050" cy="541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Acrobat Document" r:id="rId3" imgW="5667321" imgH="8019496" progId="AcroExch.Document.DC">
                  <p:embed/>
                </p:oleObj>
              </mc:Choice>
              <mc:Fallback>
                <p:oleObj name="Acrobat Document" r:id="rId3" imgW="5667321" imgH="8019496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4525" y="1142998"/>
                        <a:ext cx="3829050" cy="5418138"/>
                      </a:xfrm>
                      <a:prstGeom prst="rect">
                        <a:avLst/>
                      </a:prstGeom>
                      <a:ln>
                        <a:solidFill>
                          <a:schemeClr val="bg2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9EC91863-E6A2-4663-A819-FCE77745BAA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3772" t="10393" r="34821" b="6777"/>
          <a:stretch/>
        </p:blipFill>
        <p:spPr>
          <a:xfrm>
            <a:off x="4629100" y="1142998"/>
            <a:ext cx="3894414" cy="5510628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861018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BBB391-9442-4E6F-A41E-DD3D34A644C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22088" y="6524625"/>
            <a:ext cx="569912" cy="320675"/>
          </a:xfrm>
        </p:spPr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168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612F9C-5ACD-46CA-A7ED-0CE8E37CE1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058" y="1503937"/>
            <a:ext cx="10993469" cy="4678654"/>
          </a:xfrm>
        </p:spPr>
        <p:txBody>
          <a:bodyPr>
            <a:normAutofit/>
          </a:bodyPr>
          <a:lstStyle/>
          <a:p>
            <a:r>
              <a:rPr lang="en-GB" dirty="0"/>
              <a:t>This is not a presentation about how to do metrics</a:t>
            </a:r>
          </a:p>
          <a:p>
            <a:endParaRPr lang="en-GB" dirty="0"/>
          </a:p>
          <a:p>
            <a:r>
              <a:rPr lang="en-GB" dirty="0"/>
              <a:t>This is just some of what we do! </a:t>
            </a:r>
          </a:p>
          <a:p>
            <a:endParaRPr lang="en-GB" dirty="0"/>
          </a:p>
          <a:p>
            <a:r>
              <a:rPr lang="en-GB" dirty="0"/>
              <a:t>You need to find what works best for you 	</a:t>
            </a:r>
          </a:p>
          <a:p>
            <a:pPr lvl="1"/>
            <a:r>
              <a:rPr lang="en-GB" dirty="0"/>
              <a:t>What are you trying to do/show? </a:t>
            </a:r>
          </a:p>
          <a:p>
            <a:pPr lvl="1"/>
            <a:r>
              <a:rPr lang="en-GB" dirty="0"/>
              <a:t>What are the best tools for that? </a:t>
            </a:r>
          </a:p>
          <a:p>
            <a:pPr lvl="1"/>
            <a:r>
              <a:rPr lang="en-GB" dirty="0"/>
              <a:t>Do they support the story you’re trying to tell? </a:t>
            </a:r>
          </a:p>
          <a:p>
            <a:pPr lvl="1"/>
            <a:r>
              <a:rPr lang="en-GB" dirty="0"/>
              <a:t>Do they identify areas for improvement? </a:t>
            </a:r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BD6871-79B0-4C81-9487-3F8FF4CF0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Metrics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7F91D4-1BC6-4765-B685-B9997D0CB1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886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6E0335-9923-40C8-B028-C287061D62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do we measure? </a:t>
            </a:r>
          </a:p>
          <a:p>
            <a:pPr lvl="1"/>
            <a:r>
              <a:rPr lang="en-GB" dirty="0"/>
              <a:t>Website visitors, page views, device type </a:t>
            </a:r>
          </a:p>
          <a:p>
            <a:pPr lvl="1"/>
            <a:r>
              <a:rPr lang="en-GB" dirty="0"/>
              <a:t>Number of articles published on the blog site </a:t>
            </a:r>
          </a:p>
          <a:p>
            <a:pPr lvl="1"/>
            <a:r>
              <a:rPr lang="en-GB" dirty="0"/>
              <a:t>How many CONNECT magazines distributed at events? </a:t>
            </a:r>
          </a:p>
          <a:p>
            <a:r>
              <a:rPr lang="en-GB" dirty="0"/>
              <a:t>Campaigns </a:t>
            </a:r>
          </a:p>
          <a:p>
            <a:pPr lvl="1"/>
            <a:r>
              <a:rPr lang="en-GB" dirty="0"/>
              <a:t>#Love2eduroam – level of engagement; website traffic etc. </a:t>
            </a:r>
          </a:p>
          <a:p>
            <a:pPr lvl="1"/>
            <a:r>
              <a:rPr lang="en-GB" dirty="0"/>
              <a:t>#road2TNC – level of engagement</a:t>
            </a:r>
          </a:p>
          <a:p>
            <a:pPr lvl="1"/>
            <a:endParaRPr lang="en-GB" dirty="0"/>
          </a:p>
          <a:p>
            <a:r>
              <a:rPr lang="en-GB" dirty="0"/>
              <a:t>Metrics don’t always give full picture – some things aren’t measurable with stats!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2200CA-2766-454E-BCB6-EBDD8F026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Metrics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F9AA62-3759-498C-887F-B8CBC11A6A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9031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8831D1-23ED-4DA4-8AAC-E1DF3C84CE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All GÉANT sites are set up for Google Analytics </a:t>
            </a:r>
          </a:p>
          <a:p>
            <a:r>
              <a:rPr lang="en-GB" dirty="0"/>
              <a:t>We can see: </a:t>
            </a:r>
          </a:p>
          <a:p>
            <a:pPr lvl="1"/>
            <a:r>
              <a:rPr lang="en-GB" dirty="0"/>
              <a:t>How many unique visitors? </a:t>
            </a:r>
          </a:p>
          <a:p>
            <a:pPr lvl="1"/>
            <a:r>
              <a:rPr lang="en-GB" dirty="0"/>
              <a:t>How many unique page views? </a:t>
            </a:r>
          </a:p>
          <a:p>
            <a:pPr lvl="1"/>
            <a:r>
              <a:rPr lang="en-GB" dirty="0"/>
              <a:t>Which countries do our web visitors come from? </a:t>
            </a:r>
          </a:p>
          <a:p>
            <a:pPr lvl="1"/>
            <a:r>
              <a:rPr lang="en-GB" dirty="0"/>
              <a:t>What pages do they look at? </a:t>
            </a:r>
          </a:p>
          <a:p>
            <a:pPr lvl="1"/>
            <a:r>
              <a:rPr lang="en-GB" dirty="0"/>
              <a:t>Etc.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A403D5-A798-41C9-9296-81D766BAC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Websites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F930B3-7EEC-4BD3-8B95-E626A294442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058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6E0335-9923-40C8-B028-C287061D62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Weekly newsletter (sent out via MailChimp) </a:t>
            </a:r>
          </a:p>
          <a:p>
            <a:pPr lvl="1"/>
            <a:r>
              <a:rPr lang="en-GB" dirty="0"/>
              <a:t>How many people is it sent to? </a:t>
            </a:r>
          </a:p>
          <a:p>
            <a:pPr lvl="1"/>
            <a:r>
              <a:rPr lang="en-GB" dirty="0"/>
              <a:t>How many people opened it? </a:t>
            </a:r>
          </a:p>
          <a:p>
            <a:pPr lvl="1"/>
            <a:r>
              <a:rPr lang="en-GB" dirty="0"/>
              <a:t>How many people clicked on a story? </a:t>
            </a:r>
          </a:p>
          <a:p>
            <a:pPr lvl="1"/>
            <a:r>
              <a:rPr lang="en-GB" dirty="0"/>
              <a:t>How many people forwarded this to a colleague?</a:t>
            </a:r>
          </a:p>
          <a:p>
            <a:pPr lvl="1"/>
            <a:endParaRPr lang="en-GB" dirty="0"/>
          </a:p>
          <a:p>
            <a:r>
              <a:rPr lang="en-GB" dirty="0"/>
              <a:t>What can we do with these metrics? </a:t>
            </a:r>
          </a:p>
          <a:p>
            <a:pPr lvl="1"/>
            <a:r>
              <a:rPr lang="en-GB" dirty="0"/>
              <a:t>Do metrics show that people are interested in particular topics? If yes, we can increase amount of content about those topics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2200CA-2766-454E-BCB6-EBDD8F026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Channels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F9AA62-3759-498C-887F-B8CBC11A6A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3671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6E0335-9923-40C8-B028-C287061D62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Twitter </a:t>
            </a:r>
          </a:p>
          <a:p>
            <a:pPr lvl="1"/>
            <a:r>
              <a:rPr lang="en-GB" dirty="0"/>
              <a:t>Level of activity – how many tweets are we doing per week? </a:t>
            </a:r>
          </a:p>
          <a:p>
            <a:pPr lvl="1"/>
            <a:r>
              <a:rPr lang="en-GB" dirty="0"/>
              <a:t>What sort of tweets brings the most engagement? </a:t>
            </a:r>
          </a:p>
          <a:p>
            <a:pPr lvl="1"/>
            <a:r>
              <a:rPr lang="en-GB" dirty="0"/>
              <a:t>What is our level of engagement? </a:t>
            </a:r>
          </a:p>
          <a:p>
            <a:pPr lvl="1"/>
            <a:r>
              <a:rPr lang="en-GB" dirty="0"/>
              <a:t>Who is re-tweeting us? </a:t>
            </a:r>
          </a:p>
          <a:p>
            <a:pPr lvl="1"/>
            <a:r>
              <a:rPr lang="en-GB" dirty="0"/>
              <a:t>Is our website traffic affected by this activity?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2200CA-2766-454E-BCB6-EBDD8F026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Channels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F9AA62-3759-498C-887F-B8CBC11A6A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9281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58F352-DF72-4188-AE6B-D364FAE3FF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Objectives </a:t>
            </a:r>
          </a:p>
          <a:p>
            <a:pPr lvl="1"/>
            <a:r>
              <a:rPr lang="en-GB" dirty="0"/>
              <a:t>“Increase effectiveness of social media as a channel” </a:t>
            </a:r>
          </a:p>
          <a:p>
            <a:r>
              <a:rPr lang="en-GB" dirty="0"/>
              <a:t>Plan </a:t>
            </a:r>
          </a:p>
          <a:p>
            <a:pPr lvl="1"/>
            <a:r>
              <a:rPr lang="en-GB" i="1" dirty="0"/>
              <a:t>How we are going to do that… </a:t>
            </a:r>
          </a:p>
          <a:p>
            <a:pPr lvl="2"/>
            <a:r>
              <a:rPr lang="en-GB" i="1" dirty="0"/>
              <a:t>A </a:t>
            </a:r>
          </a:p>
          <a:p>
            <a:pPr lvl="2"/>
            <a:r>
              <a:rPr lang="en-GB" i="1" dirty="0"/>
              <a:t>B</a:t>
            </a:r>
          </a:p>
          <a:p>
            <a:r>
              <a:rPr lang="en-GB" dirty="0"/>
              <a:t>KPIs (Key Performance Indicators) </a:t>
            </a:r>
          </a:p>
          <a:p>
            <a:pPr lvl="1"/>
            <a:r>
              <a:rPr lang="en-GB" dirty="0"/>
              <a:t>At least 50% of Twitter posts to achieve at least 2% engagement rate</a:t>
            </a:r>
          </a:p>
          <a:p>
            <a:pPr lvl="1"/>
            <a:r>
              <a:rPr lang="en-GB" dirty="0"/>
              <a:t>At least 25% of website traffic to arrive from social media sites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F71CBB-A427-411B-B76D-05D945B0B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Setting and reporting on metrics – some examples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E005BC-5D62-4A61-ABC5-9648841D82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3489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58F352-DF72-4188-AE6B-D364FAE3FF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Objectives </a:t>
            </a:r>
          </a:p>
          <a:p>
            <a:pPr lvl="1"/>
            <a:r>
              <a:rPr lang="en-GB" dirty="0"/>
              <a:t>“Demonstrate the impact of the marketing work for our project” </a:t>
            </a:r>
          </a:p>
          <a:p>
            <a:r>
              <a:rPr lang="en-GB" dirty="0"/>
              <a:t>Plan </a:t>
            </a:r>
          </a:p>
          <a:p>
            <a:pPr lvl="1"/>
            <a:r>
              <a:rPr lang="en-GB" i="1" dirty="0"/>
              <a:t>How we are going to do that… </a:t>
            </a:r>
          </a:p>
          <a:p>
            <a:pPr lvl="2"/>
            <a:r>
              <a:rPr lang="en-GB" i="1" dirty="0"/>
              <a:t>A </a:t>
            </a:r>
          </a:p>
          <a:p>
            <a:pPr lvl="2"/>
            <a:r>
              <a:rPr lang="en-GB" i="1" dirty="0"/>
              <a:t>B</a:t>
            </a:r>
          </a:p>
          <a:p>
            <a:r>
              <a:rPr lang="en-GB" dirty="0"/>
              <a:t>KPIs (Key Performance Indicators) – </a:t>
            </a:r>
            <a:r>
              <a:rPr lang="en-GB" dirty="0">
                <a:highlight>
                  <a:srgbClr val="FFFF00"/>
                </a:highlight>
              </a:rPr>
              <a:t>how can you measure something ‘vague’? </a:t>
            </a:r>
          </a:p>
          <a:p>
            <a:pPr lvl="1"/>
            <a:r>
              <a:rPr lang="en-GB" dirty="0"/>
              <a:t>Increase website visitors by 10% </a:t>
            </a:r>
          </a:p>
          <a:p>
            <a:pPr lvl="1"/>
            <a:r>
              <a:rPr lang="en-GB" dirty="0"/>
              <a:t>Grow social media followers by 20% </a:t>
            </a:r>
          </a:p>
          <a:p>
            <a:pPr lvl="1"/>
            <a:r>
              <a:rPr lang="en-GB" dirty="0"/>
              <a:t>Generate 2 case studies per research community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F71CBB-A427-411B-B76D-05D945B0B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Setting and reporting on metrics – some examples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E005BC-5D62-4A61-ABC5-9648841D82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94010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6D62AF-FA4E-4C9D-91D9-A633650655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Do you need to speak to funding bodies? </a:t>
            </a:r>
          </a:p>
          <a:p>
            <a:r>
              <a:rPr lang="en-GB" dirty="0"/>
              <a:t>It’s important to back up your story – how you choose to do this is up to you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Do you need to improve your effectiveness? </a:t>
            </a:r>
          </a:p>
          <a:p>
            <a:r>
              <a:rPr lang="en-GB" dirty="0"/>
              <a:t>Metrics can help to identify those tools that work – and those that don’t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Do you need to justify your marketing team/budget? </a:t>
            </a:r>
          </a:p>
          <a:p>
            <a:r>
              <a:rPr lang="en-GB" dirty="0"/>
              <a:t>Then you need stats, metrics and lots of success stories 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D7A2B5-C30E-4DA6-BDC0-376E29E0C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2AB1E4-FFBC-4EEB-87B0-5637394B5C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0809372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4-2_Period-2_EC-Review_template_ph" id="{8BCCD395-376C-4123-BE84-A060E7B11F77}" vid="{79C7379C-CCB0-47E7-A2A4-14B4FC3C7C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StartDate xmlns="http://schemas.microsoft.com/sharepoint/v3" xsi:nil="true"/>
    <PublishingExpirationDate xmlns="http://schemas.microsoft.com/sharepoint/v3" xsi:nil="true"/>
    <_dlc_DocId xmlns="e2e8627e-9120-4592-bf70-1c86d23ddb27">N7PTXPAKPZVS-511-21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https://intranet.geant.org/gn4/1/Management/pmt/GN4-1ECReview/_layouts/15/DocIdRedir.aspx?ID=N7PTXPAKPZVS-511-21</Url>
      <Description>N7PTXPAKPZVS-511-21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65519F8D811D04CA3DCC8D1BAB7A630" ma:contentTypeVersion="1" ma:contentTypeDescription="Create a new document." ma:contentTypeScope="" ma:versionID="7b01e4a74c5c210c6a8093be93fa2e4b">
  <xsd:schema xmlns:xsd="http://www.w3.org/2001/XMLSchema" xmlns:xs="http://www.w3.org/2001/XMLSchema" xmlns:p="http://schemas.microsoft.com/office/2006/metadata/properties" xmlns:ns1="http://schemas.microsoft.com/sharepoint/v3" xmlns:ns2="e2e8627e-9120-4592-bf70-1c86d23ddb27" xmlns:ns3="33c70a20-266a-45ad-bf4a-dd457e1766dc" targetNamespace="http://schemas.microsoft.com/office/2006/metadata/properties" ma:root="true" ma:fieldsID="e1a02ba93cf82f7fdc7a65e9f5d656dc" ns1:_="" ns2:_="" ns3:_="">
    <xsd:import namespace="http://schemas.microsoft.com/sharepoint/v3"/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2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3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3FD943FB-BE63-4EA3-9350-2005CF76D58D}">
  <ds:schemaRefs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schemas.microsoft.com/sharepoint/v3"/>
    <ds:schemaRef ds:uri="http://purl.org/dc/elements/1.1/"/>
    <ds:schemaRef ds:uri="http://schemas.microsoft.com/office/2006/documentManagement/types"/>
    <ds:schemaRef ds:uri="http://purl.org/dc/dcmitype/"/>
    <ds:schemaRef ds:uri="33c70a20-266a-45ad-bf4a-dd457e1766dc"/>
    <ds:schemaRef ds:uri="http://schemas.microsoft.com/office/infopath/2007/PartnerControls"/>
    <ds:schemaRef ds:uri="e2e8627e-9120-4592-bf70-1c86d23ddb27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B82A8CAC-EDA0-4A53-A175-8C5016D198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5FDE185-CAA1-433B-A977-AE9D6C1FFB42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GN4-2_Period-2_EC-Review_template_ph</Template>
  <TotalTime>20067</TotalTime>
  <Words>570</Words>
  <Application>Microsoft Office PowerPoint</Application>
  <PresentationFormat>Widescreen</PresentationFormat>
  <Paragraphs>98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GEANT EC Review</vt:lpstr>
      <vt:lpstr>Adobe Acrobat Document</vt:lpstr>
      <vt:lpstr>PowerPoint Presentation</vt:lpstr>
      <vt:lpstr>Metrics </vt:lpstr>
      <vt:lpstr>Metrics  </vt:lpstr>
      <vt:lpstr>Websites </vt:lpstr>
      <vt:lpstr>Channels </vt:lpstr>
      <vt:lpstr>Channels </vt:lpstr>
      <vt:lpstr>Setting and reporting on metrics – some examples</vt:lpstr>
      <vt:lpstr>Setting and reporting on metrics – some examples</vt:lpstr>
      <vt:lpstr>Summary </vt:lpstr>
      <vt:lpstr>What does the EC want to see? </vt:lpstr>
      <vt:lpstr>2 pager to support the EC review 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 for GN4-2 Period 2 EC Review slides GN4-2 Period 2: 1 September 2017 to 31 December 2018</dc:title>
  <dc:creator>Andrea Meloni</dc:creator>
  <cp:lastModifiedBy>Paul Maurice</cp:lastModifiedBy>
  <cp:revision>147</cp:revision>
  <cp:lastPrinted>2016-05-20T16:08:32Z</cp:lastPrinted>
  <dcterms:created xsi:type="dcterms:W3CDTF">2018-08-31T14:10:04Z</dcterms:created>
  <dcterms:modified xsi:type="dcterms:W3CDTF">2019-02-05T12:37:10Z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21940042-bfb9-461c-809f-b0837ff36859</vt:lpwstr>
  </property>
  <property fmtid="{D5CDD505-2E9C-101B-9397-08002B2CF9AE}" pid="3" name="ContentTypeId">
    <vt:lpwstr>0x010100F65519F8D811D04CA3DCC8D1BAB7A630</vt:lpwstr>
  </property>
</Properties>
</file>