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5"/>
    <p:sldMasterId id="2147483702" r:id="rId6"/>
  </p:sldMasterIdLst>
  <p:notesMasterIdLst>
    <p:notesMasterId r:id="rId13"/>
  </p:notesMasterIdLst>
  <p:handoutMasterIdLst>
    <p:handoutMasterId r:id="rId14"/>
  </p:handoutMasterIdLst>
  <p:sldIdLst>
    <p:sldId id="316" r:id="rId7"/>
    <p:sldId id="317" r:id="rId8"/>
    <p:sldId id="318" r:id="rId9"/>
    <p:sldId id="319" r:id="rId10"/>
    <p:sldId id="320" r:id="rId11"/>
    <p:sldId id="283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F5E"/>
    <a:srgbClr val="267296"/>
    <a:srgbClr val="613283"/>
    <a:srgbClr val="FFC000"/>
    <a:srgbClr val="EE507D"/>
    <a:srgbClr val="D2007D"/>
    <a:srgbClr val="C0425A"/>
    <a:srgbClr val="124E6A"/>
    <a:srgbClr val="F83E54"/>
    <a:srgbClr val="EE50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94" autoAdjust="0"/>
    <p:restoredTop sz="94899" autoAdjust="0"/>
  </p:normalViewPr>
  <p:slideViewPr>
    <p:cSldViewPr snapToGrid="0">
      <p:cViewPr varScale="1">
        <p:scale>
          <a:sx n="73" d="100"/>
          <a:sy n="73" d="100"/>
        </p:scale>
        <p:origin x="246" y="7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5" d="100"/>
          <a:sy n="85" d="100"/>
        </p:scale>
        <p:origin x="379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1.xml"/><Relationship Id="rId15" Type="http://schemas.openxmlformats.org/officeDocument/2006/relationships/presProps" Target="presProps.xml"/><Relationship Id="rId10" Type="http://schemas.openxmlformats.org/officeDocument/2006/relationships/slide" Target="slides/slide4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GB" dirty="0"/>
              <a:t>GN4-1 EC Review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GB" dirty="0"/>
              <a:t>Activity Title</a:t>
            </a:r>
          </a:p>
        </p:txBody>
      </p:sp>
    </p:spTree>
    <p:extLst>
      <p:ext uri="{BB962C8B-B14F-4D97-AF65-F5344CB8AC3E}">
        <p14:creationId xmlns:p14="http://schemas.microsoft.com/office/powerpoint/2010/main" val="32865639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180173-56AF-4385-B5A2-4FB13A8B9F78}" type="datetimeFigureOut">
              <a:rPr lang="en-GB" smtClean="0"/>
              <a:t>30/01/2019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5EAC0A-1A7B-42DA-8357-44C998E354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80808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1.jp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2.jp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3.jp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4.jpg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5.jpg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6.jp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 txBox="1">
            <a:spLocks noChangeArrowheads="1"/>
          </p:cNvSpPr>
          <p:nvPr userDrawn="1"/>
        </p:nvSpPr>
        <p:spPr bwMode="auto">
          <a:xfrm>
            <a:off x="8111484" y="4779932"/>
            <a:ext cx="3523570" cy="1471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Arial" charset="0"/>
              </a:rPr>
              <a:t>GN4-1 EC Review</a:t>
            </a:r>
          </a:p>
          <a:p>
            <a:pPr algn="r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GB" sz="1800" dirty="0">
                <a:solidFill>
                  <a:schemeClr val="bg1"/>
                </a:solidFill>
                <a:latin typeface="Arial" charset="0"/>
              </a:rPr>
              <a:t>TBC 2016</a:t>
            </a: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Arial" charset="0"/>
              </a:rPr>
              <a:t>Brussels</a:t>
            </a: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9292" y="287691"/>
            <a:ext cx="1674488" cy="952633"/>
          </a:xfrm>
          <a:prstGeom prst="rect">
            <a:avLst/>
          </a:prstGeom>
        </p:spPr>
      </p:pic>
      <p:sp>
        <p:nvSpPr>
          <p:cNvPr id="15" name="Rectangle 3"/>
          <p:cNvSpPr txBox="1">
            <a:spLocks noChangeArrowheads="1"/>
          </p:cNvSpPr>
          <p:nvPr userDrawn="1"/>
        </p:nvSpPr>
        <p:spPr bwMode="auto">
          <a:xfrm>
            <a:off x="848735" y="5076227"/>
            <a:ext cx="3798887" cy="1256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Arial" charset="0"/>
              </a:rPr>
              <a:t>Presenter Name, Organisation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-19160" y="-47949"/>
            <a:ext cx="12211160" cy="6844404"/>
          </a:xfrm>
          <a:prstGeom prst="rect">
            <a:avLst/>
          </a:prstGeom>
          <a:solidFill>
            <a:srgbClr val="003F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2072" y="564840"/>
            <a:ext cx="9969928" cy="5606618"/>
          </a:xfrm>
          <a:prstGeom prst="rect">
            <a:avLst/>
          </a:prstGeom>
        </p:spPr>
      </p:pic>
      <p:sp>
        <p:nvSpPr>
          <p:cNvPr id="8" name="Rectangle 3"/>
          <p:cNvSpPr txBox="1">
            <a:spLocks noChangeArrowheads="1"/>
          </p:cNvSpPr>
          <p:nvPr userDrawn="1"/>
        </p:nvSpPr>
        <p:spPr bwMode="auto">
          <a:xfrm>
            <a:off x="848735" y="3362037"/>
            <a:ext cx="3523570" cy="1039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+mn-lt"/>
              </a:rPr>
              <a:t>GN4-2 Period 1 EC Review</a:t>
            </a:r>
          </a:p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GB" sz="1800" dirty="0">
                <a:solidFill>
                  <a:schemeClr val="bg1"/>
                </a:solidFill>
                <a:latin typeface="+mn-lt"/>
              </a:rPr>
              <a:t>November 2017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+mn-lt"/>
              </a:rPr>
              <a:t>Brussels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 userDrawn="1"/>
        </p:nvSpPr>
        <p:spPr bwMode="auto">
          <a:xfrm>
            <a:off x="848735" y="2264381"/>
            <a:ext cx="3798887" cy="710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b="1" dirty="0">
                <a:solidFill>
                  <a:schemeClr val="bg1"/>
                </a:solidFill>
                <a:latin typeface="+mn-lt"/>
              </a:rPr>
              <a:t>Mark Johnston, GÉANT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3" name="Rectangle 2"/>
          <p:cNvSpPr txBox="1">
            <a:spLocks noChangeArrowheads="1"/>
          </p:cNvSpPr>
          <p:nvPr userDrawn="1"/>
        </p:nvSpPr>
        <p:spPr bwMode="auto">
          <a:xfrm>
            <a:off x="848735" y="1246161"/>
            <a:ext cx="8831596" cy="1017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r>
              <a:rPr lang="en-GB" sz="3200" b="1" dirty="0">
                <a:solidFill>
                  <a:schemeClr val="accent4"/>
                </a:solidFill>
                <a:latin typeface="+mn-lt"/>
              </a:rPr>
              <a:t>WP4 / SA1: </a:t>
            </a:r>
          </a:p>
          <a:p>
            <a:r>
              <a:rPr lang="en-GB" sz="3200" b="1" dirty="0">
                <a:solidFill>
                  <a:schemeClr val="accent4"/>
                </a:solidFill>
                <a:latin typeface="+mn-lt"/>
              </a:rPr>
              <a:t>Ne</a:t>
            </a:r>
            <a:r>
              <a:rPr lang="en-GB" sz="3200" b="1" dirty="0">
                <a:solidFill>
                  <a:srgbClr val="FFC000"/>
                </a:solidFill>
                <a:latin typeface="+mn-lt"/>
              </a:rPr>
              <a:t>t</a:t>
            </a:r>
            <a:r>
              <a:rPr lang="en-GB" sz="3200" b="1" dirty="0">
                <a:solidFill>
                  <a:schemeClr val="accent4"/>
                </a:solidFill>
                <a:latin typeface="+mn-lt"/>
              </a:rPr>
              <a:t>work Infrastructure and Services Operations</a:t>
            </a: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5644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98840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485004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3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34677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81756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748" y="-8626"/>
            <a:ext cx="2868252" cy="6866709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21066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78969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3180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29407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71818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0968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97110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4220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022" y="1502908"/>
            <a:ext cx="10515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262771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11318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08252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17948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8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4451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570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223834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73975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864006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35409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3180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871199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8579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23" name="Rounded Rectangle 22"/>
          <p:cNvSpPr/>
          <p:nvPr userDrawn="1"/>
        </p:nvSpPr>
        <p:spPr bwMode="auto">
          <a:xfrm>
            <a:off x="5046492" y="6530244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Achievements</a:t>
            </a: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284333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51989" y="1494700"/>
            <a:ext cx="11208788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2" name="Rounded Rectangle 11"/>
          <p:cNvSpPr/>
          <p:nvPr userDrawn="1"/>
        </p:nvSpPr>
        <p:spPr bwMode="auto">
          <a:xfrm>
            <a:off x="2858129" y="6544742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Challenges</a:t>
            </a:r>
          </a:p>
        </p:txBody>
      </p:sp>
      <p:sp>
        <p:nvSpPr>
          <p:cNvPr id="11" name="Rectangle 10"/>
          <p:cNvSpPr/>
          <p:nvPr userDrawn="1"/>
        </p:nvSpPr>
        <p:spPr>
          <a:xfrm>
            <a:off x="518178" y="6528141"/>
            <a:ext cx="1406285" cy="3298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ounded Rectangle 12"/>
          <p:cNvSpPr/>
          <p:nvPr userDrawn="1"/>
        </p:nvSpPr>
        <p:spPr bwMode="auto">
          <a:xfrm>
            <a:off x="518169" y="6530244"/>
            <a:ext cx="140629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>
                <a:solidFill>
                  <a:srgbClr val="004360"/>
                </a:solidFill>
              </a:rPr>
              <a:t>Objectives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638568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54571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930748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04093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451687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16392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17948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063462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4879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686271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5457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603336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-55418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89207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94024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056043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571175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9747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llen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Objectives</a:t>
            </a:r>
          </a:p>
        </p:txBody>
      </p:sp>
      <p:sp>
        <p:nvSpPr>
          <p:cNvPr id="23" name="Rounded Rectangle 22"/>
          <p:cNvSpPr/>
          <p:nvPr userDrawn="1"/>
        </p:nvSpPr>
        <p:spPr bwMode="auto">
          <a:xfrm>
            <a:off x="5046492" y="6530244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Achievements</a:t>
            </a: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284333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52248" y="1503151"/>
            <a:ext cx="10515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2" name="Rectangle 11"/>
          <p:cNvSpPr/>
          <p:nvPr userDrawn="1"/>
        </p:nvSpPr>
        <p:spPr>
          <a:xfrm>
            <a:off x="2690730" y="6528141"/>
            <a:ext cx="1406285" cy="3298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ounded Rectangle 12"/>
          <p:cNvSpPr/>
          <p:nvPr userDrawn="1"/>
        </p:nvSpPr>
        <p:spPr bwMode="auto">
          <a:xfrm>
            <a:off x="2710632" y="6530244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>
                <a:solidFill>
                  <a:srgbClr val="004360"/>
                </a:solidFill>
              </a:rPr>
              <a:t>Challenges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168719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nk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1" y="2"/>
            <a:ext cx="12206732" cy="133991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8" y="220264"/>
            <a:ext cx="1566983" cy="891472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023" y="1502908"/>
            <a:ext cx="10515600" cy="4351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0"/>
          </p:nvPr>
        </p:nvSpPr>
        <p:spPr>
          <a:xfrm>
            <a:off x="11439527" y="6523902"/>
            <a:ext cx="569600" cy="321399"/>
          </a:xfrm>
          <a:prstGeom prst="rect">
            <a:avLst/>
          </a:prstGeom>
        </p:spPr>
        <p:txBody>
          <a:bodyPr/>
          <a:lstStyle/>
          <a:p>
            <a:fld id="{9D471435-73FD-4BF9-BD71-1EE23B496B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501606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0" i="0">
                <a:latin typeface="Raleway Light" charset="0"/>
                <a:ea typeface="Raleway Light" charset="0"/>
                <a:cs typeface="Raleway Light" charset="0"/>
              </a:defRPr>
            </a:lvl1pPr>
            <a:lvl2pPr>
              <a:defRPr b="0" i="0">
                <a:latin typeface="Raleway Light" charset="0"/>
                <a:ea typeface="Raleway Light" charset="0"/>
                <a:cs typeface="Raleway Light" charset="0"/>
              </a:defRPr>
            </a:lvl2pPr>
            <a:lvl3pPr>
              <a:defRPr b="0" i="0">
                <a:latin typeface="Raleway Light" charset="0"/>
                <a:ea typeface="Raleway Light" charset="0"/>
                <a:cs typeface="Raleway Light" charset="0"/>
              </a:defRPr>
            </a:lvl3pPr>
            <a:lvl4pPr>
              <a:defRPr b="0" i="0">
                <a:latin typeface="Raleway Light" charset="0"/>
                <a:ea typeface="Raleway Light" charset="0"/>
                <a:cs typeface="Raleway Light" charset="0"/>
              </a:defRPr>
            </a:lvl4pPr>
            <a:lvl5pPr>
              <a:defRPr b="0" i="0">
                <a:latin typeface="Raleway Light" charset="0"/>
                <a:ea typeface="Raleway Light" charset="0"/>
                <a:cs typeface="Raleway Light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CD7E1A46-B7F6-4906-9854-4B5B1B957C6D}" type="datetimeFigureOut">
              <a:rPr lang="en-GB" smtClean="0"/>
              <a:t>30/01/2019</a:t>
            </a:fld>
            <a:endParaRPr lang="en-GB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endParaRPr lang="en-GB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9D471435-73FD-4BF9-BD71-1EE23B496B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914710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170D753-A5E8-4359-82BB-C15A12C055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C1D8F96-8F04-44B8-A1A7-C92538E8D6F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A5F2E169-4FE5-46A7-B686-FD80859D1D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A64F7AD5-EF36-48AD-AFB9-CB763A77CD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E1A46-B7F6-4906-9854-4B5B1B957C6D}" type="datetimeFigureOut">
              <a:rPr lang="en-GB" smtClean="0"/>
              <a:t>30/01/2019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10D89FA3-79ED-40B3-9F51-C3251ED217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02BA3665-6EAA-4572-9312-D5A692544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71435-73FD-4BF9-BD71-1EE23B496B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5710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hiev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Objectives</a:t>
            </a: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284333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774832" y="6534150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Challenges</a:t>
            </a: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39738" y="1493931"/>
            <a:ext cx="11295061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5253757" y="6528141"/>
            <a:ext cx="1406285" cy="3298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ounded Rectangle 11"/>
          <p:cNvSpPr/>
          <p:nvPr userDrawn="1"/>
        </p:nvSpPr>
        <p:spPr bwMode="auto">
          <a:xfrm>
            <a:off x="5289718" y="6530244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>
                <a:solidFill>
                  <a:srgbClr val="004360"/>
                </a:solidFill>
              </a:rPr>
              <a:t>Achievements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91496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chiev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05" y="-974"/>
            <a:ext cx="12192000" cy="1333948"/>
          </a:xfrm>
          <a:prstGeom prst="rect">
            <a:avLst/>
          </a:prstGeom>
        </p:spPr>
      </p:pic>
      <p:sp>
        <p:nvSpPr>
          <p:cNvPr id="15" name="Oval 14"/>
          <p:cNvSpPr/>
          <p:nvPr userDrawn="1"/>
        </p:nvSpPr>
        <p:spPr>
          <a:xfrm>
            <a:off x="11238739" y="1021510"/>
            <a:ext cx="1065404" cy="1065404"/>
          </a:xfrm>
          <a:prstGeom prst="ellipse">
            <a:avLst/>
          </a:prstGeom>
          <a:solidFill>
            <a:srgbClr val="124E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Objectives</a:t>
            </a: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284333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774832" y="6534150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Challenges</a:t>
            </a: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507040" y="1544285"/>
            <a:ext cx="9183892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5253757" y="6528141"/>
            <a:ext cx="1406285" cy="3298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ounded Rectangle 11"/>
          <p:cNvSpPr/>
          <p:nvPr userDrawn="1"/>
        </p:nvSpPr>
        <p:spPr bwMode="auto">
          <a:xfrm>
            <a:off x="5289718" y="6530244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>
                <a:solidFill>
                  <a:srgbClr val="004360"/>
                </a:solidFill>
              </a:rPr>
              <a:t>Achievements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18" name="Oval 17"/>
          <p:cNvSpPr/>
          <p:nvPr userDrawn="1"/>
        </p:nvSpPr>
        <p:spPr>
          <a:xfrm>
            <a:off x="11979756" y="2086914"/>
            <a:ext cx="424487" cy="424487"/>
          </a:xfrm>
          <a:prstGeom prst="ellipse">
            <a:avLst/>
          </a:prstGeom>
          <a:solidFill>
            <a:srgbClr val="00B0F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/>
          <p:cNvSpPr/>
          <p:nvPr userDrawn="1"/>
        </p:nvSpPr>
        <p:spPr>
          <a:xfrm>
            <a:off x="11724327" y="2511401"/>
            <a:ext cx="216503" cy="216503"/>
          </a:xfrm>
          <a:prstGeom prst="ellipse">
            <a:avLst/>
          </a:prstGeom>
          <a:solidFill>
            <a:srgbClr val="FFC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4147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lus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Objectives</a:t>
            </a:r>
          </a:p>
        </p:txBody>
      </p:sp>
      <p:sp>
        <p:nvSpPr>
          <p:cNvPr id="23" name="Rounded Rectangle 22"/>
          <p:cNvSpPr/>
          <p:nvPr userDrawn="1"/>
        </p:nvSpPr>
        <p:spPr bwMode="auto">
          <a:xfrm>
            <a:off x="5046492" y="6530244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Achievements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818294" y="6530244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Challenges</a:t>
            </a: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60698" y="1502899"/>
            <a:ext cx="10515600" cy="4351338"/>
          </a:xfrm>
        </p:spPr>
        <p:txBody>
          <a:bodyPr/>
          <a:lstStyle>
            <a:lvl1pPr>
              <a:buClr>
                <a:schemeClr val="accent5">
                  <a:lumMod val="50000"/>
                </a:schemeClr>
              </a:buClr>
              <a:defRPr/>
            </a:lvl1pPr>
            <a:lvl2pPr>
              <a:buClr>
                <a:schemeClr val="accent5">
                  <a:lumMod val="50000"/>
                </a:schemeClr>
              </a:buClr>
              <a:defRPr/>
            </a:lvl2pPr>
            <a:lvl3pPr>
              <a:buClr>
                <a:schemeClr val="accent5">
                  <a:lumMod val="50000"/>
                </a:schemeClr>
              </a:buClr>
              <a:defRPr/>
            </a:lvl3pPr>
            <a:lvl4pPr>
              <a:buClr>
                <a:schemeClr val="accent5">
                  <a:lumMod val="50000"/>
                </a:schemeClr>
              </a:buClr>
              <a:defRPr/>
            </a:lvl4pPr>
            <a:lvl5pPr>
              <a:buClr>
                <a:schemeClr val="accent5">
                  <a:lumMod val="50000"/>
                </a:schemeClr>
              </a:buCl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7492758" y="6528141"/>
            <a:ext cx="1406285" cy="3298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ounded Rectangle 18"/>
          <p:cNvSpPr/>
          <p:nvPr userDrawn="1"/>
        </p:nvSpPr>
        <p:spPr bwMode="auto">
          <a:xfrm>
            <a:off x="7503040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>
                <a:solidFill>
                  <a:srgbClr val="004360"/>
                </a:solidFill>
              </a:rPr>
              <a:t>Conclusions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024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3037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&amp;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3"/>
          <p:cNvSpPr txBox="1">
            <a:spLocks/>
          </p:cNvSpPr>
          <p:nvPr userDrawn="1"/>
        </p:nvSpPr>
        <p:spPr>
          <a:xfrm>
            <a:off x="8229601" y="2547258"/>
            <a:ext cx="2373086" cy="15232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endParaRPr lang="en-GB" sz="2100" b="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-61546" y="896"/>
            <a:ext cx="12255142" cy="6844404"/>
          </a:xfrm>
          <a:prstGeom prst="rect">
            <a:avLst/>
          </a:prstGeom>
          <a:solidFill>
            <a:srgbClr val="003F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2072" y="564841"/>
            <a:ext cx="9969928" cy="5606617"/>
          </a:xfrm>
          <a:prstGeom prst="rect">
            <a:avLst/>
          </a:prstGeom>
        </p:spPr>
      </p:pic>
      <p:sp>
        <p:nvSpPr>
          <p:cNvPr id="9" name="Rectangle 3"/>
          <p:cNvSpPr txBox="1">
            <a:spLocks noChangeArrowheads="1"/>
          </p:cNvSpPr>
          <p:nvPr userDrawn="1"/>
        </p:nvSpPr>
        <p:spPr bwMode="auto">
          <a:xfrm>
            <a:off x="848735" y="2859292"/>
            <a:ext cx="4400273" cy="710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4800" dirty="0">
                <a:solidFill>
                  <a:schemeClr val="bg1"/>
                </a:solidFill>
                <a:latin typeface="+mn-lt"/>
              </a:rPr>
              <a:t>Any questions?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 userDrawn="1"/>
        </p:nvSpPr>
        <p:spPr bwMode="auto">
          <a:xfrm>
            <a:off x="848735" y="2072426"/>
            <a:ext cx="5397326" cy="1017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r>
              <a:rPr lang="en-GB" sz="4800" b="1" dirty="0">
                <a:solidFill>
                  <a:schemeClr val="accent4"/>
                </a:solidFill>
                <a:latin typeface="+mn-lt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947297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18" Type="http://schemas.openxmlformats.org/officeDocument/2006/relationships/slideLayout" Target="../slideLayouts/slideLayout28.xml"/><Relationship Id="rId26" Type="http://schemas.openxmlformats.org/officeDocument/2006/relationships/slideLayout" Target="../slideLayouts/slideLayout36.xml"/><Relationship Id="rId3" Type="http://schemas.openxmlformats.org/officeDocument/2006/relationships/slideLayout" Target="../slideLayouts/slideLayout13.xml"/><Relationship Id="rId21" Type="http://schemas.openxmlformats.org/officeDocument/2006/relationships/slideLayout" Target="../slideLayouts/slideLayout31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17" Type="http://schemas.openxmlformats.org/officeDocument/2006/relationships/slideLayout" Target="../slideLayouts/slideLayout27.xml"/><Relationship Id="rId25" Type="http://schemas.openxmlformats.org/officeDocument/2006/relationships/slideLayout" Target="../slideLayouts/slideLayout35.xml"/><Relationship Id="rId33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6" Type="http://schemas.openxmlformats.org/officeDocument/2006/relationships/slideLayout" Target="../slideLayouts/slideLayout26.xml"/><Relationship Id="rId20" Type="http://schemas.openxmlformats.org/officeDocument/2006/relationships/slideLayout" Target="../slideLayouts/slideLayout30.xml"/><Relationship Id="rId29" Type="http://schemas.openxmlformats.org/officeDocument/2006/relationships/slideLayout" Target="../slideLayouts/slideLayout39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34.xml"/><Relationship Id="rId32" Type="http://schemas.openxmlformats.org/officeDocument/2006/relationships/slideLayout" Target="../slideLayouts/slideLayout42.xml"/><Relationship Id="rId5" Type="http://schemas.openxmlformats.org/officeDocument/2006/relationships/slideLayout" Target="../slideLayouts/slideLayout15.xml"/><Relationship Id="rId15" Type="http://schemas.openxmlformats.org/officeDocument/2006/relationships/slideLayout" Target="../slideLayouts/slideLayout25.xml"/><Relationship Id="rId23" Type="http://schemas.openxmlformats.org/officeDocument/2006/relationships/slideLayout" Target="../slideLayouts/slideLayout33.xml"/><Relationship Id="rId28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20.xml"/><Relationship Id="rId19" Type="http://schemas.openxmlformats.org/officeDocument/2006/relationships/slideLayout" Target="../slideLayouts/slideLayout29.xml"/><Relationship Id="rId31" Type="http://schemas.openxmlformats.org/officeDocument/2006/relationships/slideLayout" Target="../slideLayouts/slideLayout41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24.xml"/><Relationship Id="rId22" Type="http://schemas.openxmlformats.org/officeDocument/2006/relationships/slideLayout" Target="../slideLayouts/slideLayout32.xml"/><Relationship Id="rId27" Type="http://schemas.openxmlformats.org/officeDocument/2006/relationships/slideLayout" Target="../slideLayouts/slideLayout37.xml"/><Relationship Id="rId30" Type="http://schemas.openxmlformats.org/officeDocument/2006/relationships/slideLayout" Target="../slideLayouts/slideLayout4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6058" y="1503937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0" name="Rectangle 19"/>
          <p:cNvSpPr/>
          <p:nvPr userDrawn="1"/>
        </p:nvSpPr>
        <p:spPr>
          <a:xfrm>
            <a:off x="-37063" y="6528141"/>
            <a:ext cx="12229062" cy="329859"/>
          </a:xfrm>
          <a:prstGeom prst="rect">
            <a:avLst/>
          </a:prstGeom>
          <a:solidFill>
            <a:srgbClr val="0043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39527" y="6523901"/>
            <a:ext cx="569600" cy="321399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sp>
        <p:nvSpPr>
          <p:cNvPr id="26" name="Title Placeholder 25"/>
          <p:cNvSpPr>
            <a:spLocks noGrp="1"/>
          </p:cNvSpPr>
          <p:nvPr>
            <p:ph type="title"/>
          </p:nvPr>
        </p:nvSpPr>
        <p:spPr>
          <a:xfrm>
            <a:off x="454525" y="204374"/>
            <a:ext cx="10515600" cy="938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563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86" r:id="rId6"/>
    <p:sldLayoutId id="2147483673" r:id="rId7"/>
    <p:sldLayoutId id="2147483682" r:id="rId8"/>
    <p:sldLayoutId id="2147483674" r:id="rId9"/>
    <p:sldLayoutId id="2147483683" r:id="rId10"/>
  </p:sldLayoutIdLst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400" b="1" i="0" u="none" kern="1200" baseline="0">
          <a:solidFill>
            <a:srgbClr val="FFC000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595" userDrawn="1">
          <p15:clr>
            <a:srgbClr val="F26B43"/>
          </p15:clr>
        </p15:guide>
        <p15:guide id="2" pos="347">
          <p15:clr>
            <a:srgbClr val="F26B43"/>
          </p15:clr>
        </p15:guide>
        <p15:guide id="3" orient="horz" pos="1139" userDrawn="1">
          <p15:clr>
            <a:srgbClr val="F26B43"/>
          </p15:clr>
        </p15:guide>
        <p15:guide id="4" orient="horz" pos="36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2986" y="1353031"/>
            <a:ext cx="80728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215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  <p:sldLayoutId id="2147483716" r:id="rId14"/>
    <p:sldLayoutId id="2147483717" r:id="rId15"/>
    <p:sldLayoutId id="2147483718" r:id="rId16"/>
    <p:sldLayoutId id="2147483719" r:id="rId17"/>
    <p:sldLayoutId id="2147483720" r:id="rId18"/>
    <p:sldLayoutId id="2147483721" r:id="rId19"/>
    <p:sldLayoutId id="2147483722" r:id="rId20"/>
    <p:sldLayoutId id="2147483723" r:id="rId21"/>
    <p:sldLayoutId id="2147483724" r:id="rId22"/>
    <p:sldLayoutId id="2147483725" r:id="rId23"/>
    <p:sldLayoutId id="2147483726" r:id="rId24"/>
    <p:sldLayoutId id="2147483727" r:id="rId25"/>
    <p:sldLayoutId id="2147483728" r:id="rId26"/>
    <p:sldLayoutId id="2147483729" r:id="rId27"/>
    <p:sldLayoutId id="2147483730" r:id="rId28"/>
    <p:sldLayoutId id="2147483731" r:id="rId29"/>
    <p:sldLayoutId id="2147483732" r:id="rId30"/>
    <p:sldLayoutId id="2147483733" r:id="rId31"/>
    <p:sldLayoutId id="2147483734" r:id="rId3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-17564" y="896"/>
            <a:ext cx="12211160" cy="6844404"/>
          </a:xfrm>
          <a:prstGeom prst="rect">
            <a:avLst/>
          </a:prstGeom>
          <a:solidFill>
            <a:srgbClr val="003F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2072" y="564841"/>
            <a:ext cx="9969928" cy="5606617"/>
          </a:xfrm>
          <a:prstGeom prst="rect">
            <a:avLst/>
          </a:prstGeom>
        </p:spPr>
      </p:pic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840188" y="1218190"/>
            <a:ext cx="5397326" cy="662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r>
              <a:rPr lang="en-GB" sz="3200" b="1" dirty="0">
                <a:solidFill>
                  <a:schemeClr val="accent4"/>
                </a:solidFill>
                <a:latin typeface="+mn-lt"/>
              </a:rPr>
              <a:t>e</a:t>
            </a:r>
            <a:r>
              <a:rPr lang="en-GB" sz="3200" b="1" dirty="0" smtClean="0">
                <a:solidFill>
                  <a:schemeClr val="accent4"/>
                </a:solidFill>
                <a:latin typeface="+mn-lt"/>
              </a:rPr>
              <a:t>duroam promotion</a:t>
            </a:r>
            <a:endParaRPr lang="en-US" sz="3200" b="1" dirty="0">
              <a:solidFill>
                <a:schemeClr val="accent4"/>
              </a:solidFill>
              <a:latin typeface="+mn-lt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848735" y="1752317"/>
            <a:ext cx="3798887" cy="1256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b="1" dirty="0" smtClean="0">
                <a:solidFill>
                  <a:schemeClr val="bg1"/>
                </a:solidFill>
                <a:latin typeface="+mn-lt"/>
              </a:rPr>
              <a:t>Karl Meyer, </a:t>
            </a:r>
            <a:r>
              <a:rPr lang="en-US" b="1" dirty="0">
                <a:solidFill>
                  <a:schemeClr val="bg1"/>
                </a:solidFill>
                <a:latin typeface="+mn-lt"/>
              </a:rPr>
              <a:t>GÉANT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848735" y="2825857"/>
            <a:ext cx="3523570" cy="1039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GB" sz="1800" dirty="0">
                <a:solidFill>
                  <a:schemeClr val="bg1"/>
                </a:solidFill>
                <a:latin typeface="+mn-lt"/>
              </a:rPr>
              <a:t>January 2019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86272">
            <a:off x="5320259" y="965327"/>
            <a:ext cx="2388753" cy="2212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5893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004359"/>
              </a:buClr>
              <a:defRPr/>
            </a:pPr>
            <a:r>
              <a:rPr lang="en-GB" dirty="0"/>
              <a:t>“#love2eduroam” worldwide campaign was the strongest yet</a:t>
            </a:r>
          </a:p>
          <a:p>
            <a:pPr lvl="1">
              <a:buClr>
                <a:srgbClr val="004359"/>
              </a:buClr>
              <a:defRPr/>
            </a:pPr>
            <a:r>
              <a:rPr lang="en-GB" dirty="0"/>
              <a:t>31 NRENs across the world and many individual institutions, </a:t>
            </a:r>
            <a:endParaRPr lang="en-GB" dirty="0" smtClean="0"/>
          </a:p>
          <a:p>
            <a:pPr lvl="1">
              <a:buClr>
                <a:srgbClr val="004359"/>
              </a:buClr>
              <a:defRPr/>
            </a:pPr>
            <a:r>
              <a:rPr lang="en-GB" dirty="0" smtClean="0"/>
              <a:t>500,000 </a:t>
            </a:r>
            <a:r>
              <a:rPr lang="en-GB" dirty="0"/>
              <a:t>impressions </a:t>
            </a:r>
            <a:endParaRPr lang="en-GB" dirty="0" smtClean="0"/>
          </a:p>
          <a:p>
            <a:pPr lvl="1">
              <a:buClr>
                <a:srgbClr val="004359"/>
              </a:buClr>
              <a:defRPr/>
            </a:pPr>
            <a:r>
              <a:rPr lang="en-GB" dirty="0" smtClean="0"/>
              <a:t>&gt; </a:t>
            </a:r>
            <a:r>
              <a:rPr lang="en-GB" dirty="0"/>
              <a:t>20% increase in web visitors to the eduroam website</a:t>
            </a:r>
            <a:endParaRPr lang="en-GB" sz="2800" dirty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#love2eduroam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2</a:t>
            </a:fld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2911E30F-17D6-4965-A047-53846060387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0155" y="3566984"/>
            <a:ext cx="6365161" cy="2100390"/>
          </a:xfrm>
          <a:prstGeom prst="rect">
            <a:avLst/>
          </a:prstGeom>
        </p:spPr>
      </p:pic>
      <p:pic>
        <p:nvPicPr>
          <p:cNvPr id="6" name="Picture 4" descr="https://dl.boxcloud.com/api/2.0/internal_files/359588836060/versions/380066396860/representations/png_paged_2048x2048/content/1.png?access_token=1!S36Tv4gnT2cVZ_RNvOn2ttPgq-QDtCESR79XpqTMcnXPzVhD9atGWB1RRIX0zXA2NlufnI6DSESCP_sTk2xZ9sqTNPQjzrFy3PtAalt9Wf79SQzUc8toOr2bk36jlqagwxFe_jg4s64pXnSQUQiRzM4-JXjKBNv-RvXlm99oZlTf4yECRr0fRC8uJzoznbBKlxfiCyB0E_Ye7KCjPZ9oIPeTTxGDgQWgpg4Lg2K5iKnsy_Mn1OzETVtpoJQHyDAwlHuVLb_UAR5zkXeVBOTK3yzpm1_3Hb_FjwJ798mmj50h0c3yuef7KRm-IgY95RUlVbNvJx_o_pW-yo29hh8JkGPRL1KufzVembJN8snke-3gKA46upXUZTX8SR3PJvOTuGAB0S1eN3Y2ZOIBiaiPvFj2JpVoBBOgkZNEKJdajD0ofJ973yQXyHDAYBW-6uFvzcY6FXrlNTdMVUnedj5Dpd8GO9AMnzlKXrFpSDdWMPSz5SG_qwU9ka0wIGbuW0vxkI4stMoJH8J-b2TBA2RlOcWZmCWEYEWgHhhxFkc9B9aKcAgw4dB126cJVb9qz9Kh&amp;box_client_name=box-content-preview&amp;box_client_version=1.58.3">
            <a:extLst>
              <a:ext uri="{FF2B5EF4-FFF2-40B4-BE49-F238E27FC236}">
                <a16:creationId xmlns:a16="http://schemas.microsoft.com/office/drawing/2014/main" xmlns="" id="{CF38B44E-E9B7-4168-9C42-CA0919B19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0386" y="1847625"/>
            <a:ext cx="3111271" cy="3614061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2981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Great NREN engagement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3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9290" y="1439035"/>
            <a:ext cx="1888886" cy="267317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8886" y="3670169"/>
            <a:ext cx="1980212" cy="277985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63" t="1221" b="2098"/>
          <a:stretch/>
        </p:blipFill>
        <p:spPr>
          <a:xfrm>
            <a:off x="9303002" y="1367482"/>
            <a:ext cx="2888998" cy="346813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9468" y="1461722"/>
            <a:ext cx="2814996" cy="245872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183" y="1439035"/>
            <a:ext cx="2871395" cy="401814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993"/>
          <a:stretch/>
        </p:blipFill>
        <p:spPr>
          <a:xfrm>
            <a:off x="2997622" y="4090295"/>
            <a:ext cx="3343557" cy="2228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74218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Users getting involved!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4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6"/>
          <a:stretch/>
        </p:blipFill>
        <p:spPr>
          <a:xfrm>
            <a:off x="354227" y="1344844"/>
            <a:ext cx="2882768" cy="396651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1" t="1250" r="2577" b="1263"/>
          <a:stretch/>
        </p:blipFill>
        <p:spPr>
          <a:xfrm>
            <a:off x="7414530" y="2582781"/>
            <a:ext cx="2734963" cy="367407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2" t="1627" r="1870" b="2418"/>
          <a:stretch/>
        </p:blipFill>
        <p:spPr>
          <a:xfrm>
            <a:off x="3912973" y="1344844"/>
            <a:ext cx="2825578" cy="349284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2" t="1587" r="2627" b="2231"/>
          <a:stretch/>
        </p:blipFill>
        <p:spPr>
          <a:xfrm>
            <a:off x="10229951" y="1538659"/>
            <a:ext cx="1845275" cy="223245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7" t="2327" r="1880" b="12895"/>
          <a:stretch/>
        </p:blipFill>
        <p:spPr>
          <a:xfrm>
            <a:off x="3493081" y="3953696"/>
            <a:ext cx="3583459" cy="2570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19908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GB" sz="8800" dirty="0" smtClean="0"/>
          </a:p>
          <a:p>
            <a:pPr marL="0" indent="0" algn="ctr">
              <a:buNone/>
            </a:pPr>
            <a:r>
              <a:rPr lang="en-GB" sz="8800" dirty="0" smtClean="0"/>
              <a:t>Over to you!</a:t>
            </a:r>
            <a:endParaRPr lang="en-GB" sz="8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Where now?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25882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-61546" y="896"/>
            <a:ext cx="12255142" cy="6844404"/>
          </a:xfrm>
          <a:prstGeom prst="rect">
            <a:avLst/>
          </a:prstGeom>
          <a:solidFill>
            <a:srgbClr val="003F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2072" y="564841"/>
            <a:ext cx="9969928" cy="5606617"/>
          </a:xfrm>
          <a:prstGeom prst="rect">
            <a:avLst/>
          </a:prstGeom>
        </p:spPr>
      </p:pic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848735" y="2859292"/>
            <a:ext cx="4400273" cy="710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4800" dirty="0">
                <a:solidFill>
                  <a:schemeClr val="bg1"/>
                </a:solidFill>
                <a:latin typeface="+mn-lt"/>
              </a:rPr>
              <a:t>Any questions?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848735" y="2072426"/>
            <a:ext cx="5397326" cy="1017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r>
              <a:rPr lang="en-GB" sz="4800" b="1" dirty="0">
                <a:solidFill>
                  <a:schemeClr val="accent4"/>
                </a:solidFill>
                <a:latin typeface="+mn-lt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16105794"/>
      </p:ext>
    </p:extLst>
  </p:cSld>
  <p:clrMapOvr>
    <a:masterClrMapping/>
  </p:clrMapOvr>
</p:sld>
</file>

<file path=ppt/theme/theme1.xml><?xml version="1.0" encoding="utf-8"?>
<a:theme xmlns:a="http://schemas.openxmlformats.org/drawingml/2006/main" name="GEANT EC Review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uture work.potx" id="{0B3004D3-65EB-4DF1-BA12-07C53A96AB01}" vid="{6986EE3B-13C4-4F0D-B36C-70CF1D44C9CB}"/>
    </a:ext>
  </a:extLst>
</a:theme>
</file>

<file path=ppt/theme/theme2.xml><?xml version="1.0" encoding="utf-8"?>
<a:theme xmlns:a="http://schemas.openxmlformats.org/drawingml/2006/main" name="GEAN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6570B816-B039-1149-9E8E-B0935BF1B677}" vid="{4A12068A-FD2E-0B45-BB8F-F236C8AA2DA9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/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90C547B1D5DE94C9AC4357D82A4AA93" ma:contentTypeVersion="0" ma:contentTypeDescription="Create a new document." ma:contentTypeScope="" ma:versionID="e83571fbd9d0eab504ef43269d8e6252">
  <xsd:schema xmlns:xsd="http://www.w3.org/2001/XMLSchema" xmlns:xs="http://www.w3.org/2001/XMLSchema" xmlns:p="http://schemas.microsoft.com/office/2006/metadata/properties" xmlns:ns1="http://schemas.microsoft.com/sharepoint/v3" xmlns:ns2="e2e8627e-9120-4592-bf70-1c86d23ddb27" xmlns:ns3="33c70a20-266a-45ad-bf4a-dd457e1766dc" targetNamespace="http://schemas.microsoft.com/office/2006/metadata/properties" ma:root="true" ma:fieldsID="aeadc130a09a475bf14a130a350b4aae" ns1:_="" ns2:_="" ns3:_="">
    <xsd:import namespace="http://schemas.microsoft.com/sharepoint/v3"/>
    <xsd:import namespace="e2e8627e-9120-4592-bf70-1c86d23ddb27"/>
    <xsd:import namespace="33c70a20-266a-45ad-bf4a-dd457e1766dc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Document_x0020_ID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12" nillable="true" ma:displayName="Scheduling Start Date" ma:description="Scheduling Start Date is a site column created by the Publishing feature. It is used to specify the date and time on which this page will first appear to site visitors." ma:internalName="PublishingStartDate">
      <xsd:simpleType>
        <xsd:restriction base="dms:Unknown"/>
      </xsd:simpleType>
    </xsd:element>
    <xsd:element name="PublishingExpirationDate" ma:index="13" nillable="true" ma:displayName="Scheduling End Date" ma:description="Scheduling End Date is a site column created by the Publishing feature. It is used to specify the date and time on which this page will no longer appear to site visitors.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e8627e-9120-4592-bf70-1c86d23ddb27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c70a20-266a-45ad-bf4a-dd457e1766dc" elementFormDefault="qualified">
    <xsd:import namespace="http://schemas.microsoft.com/office/2006/documentManagement/types"/>
    <xsd:import namespace="http://schemas.microsoft.com/office/infopath/2007/PartnerControls"/>
    <xsd:element name="Document_x0020_ID" ma:index="11" nillable="true" ma:displayName="Document ID" ma:description="This column will be updated automatically 1 minute after the document is added." ma:internalName="Document_x0020_ID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StartDate xmlns="http://schemas.microsoft.com/sharepoint/v3" xsi:nil="true"/>
    <PublishingExpirationDate xmlns="http://schemas.microsoft.com/sharepoint/v3" xsi:nil="true"/>
    <_dlc_DocId xmlns="e2e8627e-9120-4592-bf70-1c86d23ddb27">N7PTXPAKPZVS-511-21</_dlc_DocId>
    <Document_x0020_ID xmlns="33c70a20-266a-45ad-bf4a-dd457e1766dc" xsi:nil="true"/>
    <_dlc_DocIdUrl xmlns="e2e8627e-9120-4592-bf70-1c86d23ddb27">
      <Url>https://intranet.geant.org/gn4/1/Management/pmt/GN4-1ECReview/_layouts/15/DocIdRedir.aspx?ID=N7PTXPAKPZVS-511-21</Url>
      <Description>N7PTXPAKPZVS-511-21</Description>
    </_dlc_DocIdUrl>
  </documentManagement>
</p:properties>
</file>

<file path=customXml/itemProps1.xml><?xml version="1.0" encoding="utf-8"?>
<ds:datastoreItem xmlns:ds="http://schemas.openxmlformats.org/officeDocument/2006/customXml" ds:itemID="{49DB1481-CF3A-4F17-A5F1-D69E11F989A4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A53FE90D-B401-46B7-942C-D86B10D7F6C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e2e8627e-9120-4592-bf70-1c86d23ddb27"/>
    <ds:schemaRef ds:uri="33c70a20-266a-45ad-bf4a-dd457e1766d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FB8DE6F-4723-47CC-BC82-1B35FF707730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3FD943FB-BE63-4EA3-9350-2005CF76D58D}">
  <ds:schemaRefs>
    <ds:schemaRef ds:uri="http://purl.org/dc/dcmitype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e2e8627e-9120-4592-bf70-1c86d23ddb27"/>
    <ds:schemaRef ds:uri="http://purl.org/dc/terms/"/>
    <ds:schemaRef ds:uri="http://purl.org/dc/elements/1.1/"/>
    <ds:schemaRef ds:uri="http://schemas.openxmlformats.org/package/2006/metadata/core-properties"/>
    <ds:schemaRef ds:uri="33c70a20-266a-45ad-bf4a-dd457e1766dc"/>
    <ds:schemaRef ds:uri="http://schemas.microsoft.com/sharepoint/v3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Tryfon_future work</Template>
  <TotalTime>2915</TotalTime>
  <Words>65</Words>
  <Application>Microsoft Office PowerPoint</Application>
  <PresentationFormat>Widescreen</PresentationFormat>
  <Paragraphs>19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Raleway</vt:lpstr>
      <vt:lpstr>Raleway Light</vt:lpstr>
      <vt:lpstr>Verdana</vt:lpstr>
      <vt:lpstr>GEANT EC Review</vt:lpstr>
      <vt:lpstr>GEANT</vt:lpstr>
      <vt:lpstr>PowerPoint Presentation</vt:lpstr>
      <vt:lpstr>#love2eduroam</vt:lpstr>
      <vt:lpstr>Great NREN engagement</vt:lpstr>
      <vt:lpstr>Users getting involved!</vt:lpstr>
      <vt:lpstr>Where now?</vt:lpstr>
      <vt:lpstr>PowerPoint Presentation</vt:lpstr>
    </vt:vector>
  </TitlesOfParts>
  <Company>DANTE Ltd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Bridget Hannigan</dc:creator>
  <cp:lastModifiedBy>Karl Meyer</cp:lastModifiedBy>
  <cp:revision>21</cp:revision>
  <cp:lastPrinted>2016-05-20T16:08:32Z</cp:lastPrinted>
  <dcterms:created xsi:type="dcterms:W3CDTF">2019-01-18T12:37:03Z</dcterms:created>
  <dcterms:modified xsi:type="dcterms:W3CDTF">2019-02-01T13:57:57Z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21940042-bfb9-461c-809f-b0837ff36859</vt:lpwstr>
  </property>
  <property fmtid="{D5CDD505-2E9C-101B-9397-08002B2CF9AE}" pid="3" name="ContentTypeId">
    <vt:lpwstr>0x010100290C547B1D5DE94C9AC4357D82A4AA93</vt:lpwstr>
  </property>
</Properties>
</file>