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321" r:id="rId2"/>
    <p:sldId id="341" r:id="rId3"/>
    <p:sldId id="350" r:id="rId4"/>
    <p:sldId id="351" r:id="rId5"/>
    <p:sldId id="352" r:id="rId6"/>
    <p:sldId id="354" r:id="rId7"/>
    <p:sldId id="353" r:id="rId8"/>
    <p:sldId id="28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59A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703"/>
    <p:restoredTop sz="94643"/>
  </p:normalViewPr>
  <p:slideViewPr>
    <p:cSldViewPr snapToGrid="0" snapToObjects="1">
      <p:cViewPr varScale="1">
        <p:scale>
          <a:sx n="160" d="100"/>
          <a:sy n="160" d="100"/>
        </p:scale>
        <p:origin x="632"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801283-AF62-1245-ACB0-5B336F5F8D8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F5E114A-12DB-3D4E-BD46-46CDD91137C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8192B6D-727C-AC46-AA3F-ACE12A9B6C29}"/>
              </a:ext>
            </a:extLst>
          </p:cNvPr>
          <p:cNvSpPr>
            <a:spLocks noGrp="1"/>
          </p:cNvSpPr>
          <p:nvPr>
            <p:ph type="dt" sz="half" idx="10"/>
          </p:nvPr>
        </p:nvSpPr>
        <p:spPr/>
        <p:txBody>
          <a:bodyPr/>
          <a:lstStyle/>
          <a:p>
            <a:fld id="{16E3146E-EBDC-3A4C-A95E-1E03C74CE8DB}" type="datetimeFigureOut">
              <a:rPr lang="en-US" smtClean="0"/>
              <a:t>1/30/19</a:t>
            </a:fld>
            <a:endParaRPr lang="en-US"/>
          </a:p>
        </p:txBody>
      </p:sp>
      <p:sp>
        <p:nvSpPr>
          <p:cNvPr id="5" name="Footer Placeholder 4">
            <a:extLst>
              <a:ext uri="{FF2B5EF4-FFF2-40B4-BE49-F238E27FC236}">
                <a16:creationId xmlns:a16="http://schemas.microsoft.com/office/drawing/2014/main" id="{68B7B5C8-CD71-8445-8F70-A38C61A4652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8D409CC-2506-EE4F-AB49-938019ADBCCC}"/>
              </a:ext>
            </a:extLst>
          </p:cNvPr>
          <p:cNvSpPr>
            <a:spLocks noGrp="1"/>
          </p:cNvSpPr>
          <p:nvPr>
            <p:ph type="sldNum" sz="quarter" idx="12"/>
          </p:nvPr>
        </p:nvSpPr>
        <p:spPr/>
        <p:txBody>
          <a:bodyPr/>
          <a:lstStyle/>
          <a:p>
            <a:fld id="{B6DFC994-9D31-EB45-8F1E-E1A5E79E31C2}" type="slidenum">
              <a:rPr lang="en-US" smtClean="0"/>
              <a:t>‹#›</a:t>
            </a:fld>
            <a:endParaRPr lang="en-US"/>
          </a:p>
        </p:txBody>
      </p:sp>
    </p:spTree>
    <p:extLst>
      <p:ext uri="{BB962C8B-B14F-4D97-AF65-F5344CB8AC3E}">
        <p14:creationId xmlns:p14="http://schemas.microsoft.com/office/powerpoint/2010/main" val="26412017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8E5754-CBD6-8E47-8F61-A5972022E70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BDBB9EC-FC5C-434B-B001-A1E3CCC1077E}"/>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A3B5BC7-4D6A-4143-83E7-A59005A29F58}"/>
              </a:ext>
            </a:extLst>
          </p:cNvPr>
          <p:cNvSpPr>
            <a:spLocks noGrp="1"/>
          </p:cNvSpPr>
          <p:nvPr>
            <p:ph type="dt" sz="half" idx="10"/>
          </p:nvPr>
        </p:nvSpPr>
        <p:spPr/>
        <p:txBody>
          <a:bodyPr/>
          <a:lstStyle/>
          <a:p>
            <a:fld id="{16E3146E-EBDC-3A4C-A95E-1E03C74CE8DB}" type="datetimeFigureOut">
              <a:rPr lang="en-US" smtClean="0"/>
              <a:t>1/30/19</a:t>
            </a:fld>
            <a:endParaRPr lang="en-US"/>
          </a:p>
        </p:txBody>
      </p:sp>
      <p:sp>
        <p:nvSpPr>
          <p:cNvPr id="5" name="Footer Placeholder 4">
            <a:extLst>
              <a:ext uri="{FF2B5EF4-FFF2-40B4-BE49-F238E27FC236}">
                <a16:creationId xmlns:a16="http://schemas.microsoft.com/office/drawing/2014/main" id="{096874F9-E6AA-2341-A463-12E77DB81B3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20CA459-F55D-DE44-A301-A4ADAC92A894}"/>
              </a:ext>
            </a:extLst>
          </p:cNvPr>
          <p:cNvSpPr>
            <a:spLocks noGrp="1"/>
          </p:cNvSpPr>
          <p:nvPr>
            <p:ph type="sldNum" sz="quarter" idx="12"/>
          </p:nvPr>
        </p:nvSpPr>
        <p:spPr/>
        <p:txBody>
          <a:bodyPr/>
          <a:lstStyle/>
          <a:p>
            <a:fld id="{B6DFC994-9D31-EB45-8F1E-E1A5E79E31C2}" type="slidenum">
              <a:rPr lang="en-US" smtClean="0"/>
              <a:t>‹#›</a:t>
            </a:fld>
            <a:endParaRPr lang="en-US"/>
          </a:p>
        </p:txBody>
      </p:sp>
    </p:spTree>
    <p:extLst>
      <p:ext uri="{BB962C8B-B14F-4D97-AF65-F5344CB8AC3E}">
        <p14:creationId xmlns:p14="http://schemas.microsoft.com/office/powerpoint/2010/main" val="4936924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52A67EB-A3D6-9F40-9974-B27843CE23D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ED991FF-5BCA-3A49-8269-CD7AC0718821}"/>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24097F3-5E8B-DB4E-BA7C-BE24E3286F7E}"/>
              </a:ext>
            </a:extLst>
          </p:cNvPr>
          <p:cNvSpPr>
            <a:spLocks noGrp="1"/>
          </p:cNvSpPr>
          <p:nvPr>
            <p:ph type="dt" sz="half" idx="10"/>
          </p:nvPr>
        </p:nvSpPr>
        <p:spPr/>
        <p:txBody>
          <a:bodyPr/>
          <a:lstStyle/>
          <a:p>
            <a:fld id="{16E3146E-EBDC-3A4C-A95E-1E03C74CE8DB}" type="datetimeFigureOut">
              <a:rPr lang="en-US" smtClean="0"/>
              <a:t>1/30/19</a:t>
            </a:fld>
            <a:endParaRPr lang="en-US"/>
          </a:p>
        </p:txBody>
      </p:sp>
      <p:sp>
        <p:nvSpPr>
          <p:cNvPr id="5" name="Footer Placeholder 4">
            <a:extLst>
              <a:ext uri="{FF2B5EF4-FFF2-40B4-BE49-F238E27FC236}">
                <a16:creationId xmlns:a16="http://schemas.microsoft.com/office/drawing/2014/main" id="{E0C98B41-8ADA-0445-82AC-E955938AEE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750E1FF-E62B-FC4F-9ECB-A3FF515CF05D}"/>
              </a:ext>
            </a:extLst>
          </p:cNvPr>
          <p:cNvSpPr>
            <a:spLocks noGrp="1"/>
          </p:cNvSpPr>
          <p:nvPr>
            <p:ph type="sldNum" sz="quarter" idx="12"/>
          </p:nvPr>
        </p:nvSpPr>
        <p:spPr/>
        <p:txBody>
          <a:bodyPr/>
          <a:lstStyle/>
          <a:p>
            <a:fld id="{B6DFC994-9D31-EB45-8F1E-E1A5E79E31C2}" type="slidenum">
              <a:rPr lang="en-US" smtClean="0"/>
              <a:t>‹#›</a:t>
            </a:fld>
            <a:endParaRPr lang="en-US"/>
          </a:p>
        </p:txBody>
      </p:sp>
    </p:spTree>
    <p:extLst>
      <p:ext uri="{BB962C8B-B14F-4D97-AF65-F5344CB8AC3E}">
        <p14:creationId xmlns:p14="http://schemas.microsoft.com/office/powerpoint/2010/main" val="15161266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lank Footer">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4732" y="0"/>
            <a:ext cx="12206732" cy="1339911"/>
          </a:xfrm>
          <a:prstGeom prst="rect">
            <a:avLst/>
          </a:prstGeom>
        </p:spPr>
      </p:pic>
      <p:pic>
        <p:nvPicPr>
          <p:cNvPr id="6" name="Picture 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235117" y="220264"/>
            <a:ext cx="1566983" cy="891472"/>
          </a:xfrm>
          <a:prstGeom prst="rect">
            <a:avLst/>
          </a:prstGeom>
        </p:spPr>
      </p:pic>
      <p:sp>
        <p:nvSpPr>
          <p:cNvPr id="3" name="Content Placeholder 2"/>
          <p:cNvSpPr>
            <a:spLocks noGrp="1"/>
          </p:cNvSpPr>
          <p:nvPr>
            <p:ph idx="1"/>
          </p:nvPr>
        </p:nvSpPr>
        <p:spPr>
          <a:xfrm>
            <a:off x="455022" y="1502908"/>
            <a:ext cx="10515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2" name="Title 11"/>
          <p:cNvSpPr>
            <a:spLocks noGrp="1"/>
          </p:cNvSpPr>
          <p:nvPr>
            <p:ph type="title"/>
          </p:nvPr>
        </p:nvSpPr>
        <p:spPr/>
        <p:txBody>
          <a:bodyPr/>
          <a:lstStyle>
            <a:lvl1pPr>
              <a:defRPr>
                <a:solidFill>
                  <a:srgbClr val="FFC000"/>
                </a:solidFill>
              </a:defRPr>
            </a:lvl1pPr>
          </a:lstStyle>
          <a:p>
            <a:r>
              <a:rPr lang="en-US"/>
              <a:t>Click to edit Master title style</a:t>
            </a:r>
            <a:endParaRPr lang="en-GB" dirty="0"/>
          </a:p>
        </p:txBody>
      </p:sp>
      <p:sp>
        <p:nvSpPr>
          <p:cNvPr id="13" name="Slide Number Placeholder 12"/>
          <p:cNvSpPr>
            <a:spLocks noGrp="1"/>
          </p:cNvSpPr>
          <p:nvPr>
            <p:ph type="sldNum" sz="quarter" idx="10"/>
          </p:nvPr>
        </p:nvSpPr>
        <p:spPr/>
        <p:txBody>
          <a:bodyPr/>
          <a:lstStyle/>
          <a:p>
            <a:pPr defTabSz="914377"/>
            <a:fld id="{99DB5B91-B4E4-4EE4-BE5C-3E09032CE5EC}" type="slidenum">
              <a:rPr lang="en-GB" smtClean="0"/>
              <a:pPr defTabSz="914377"/>
              <a:t>‹#›</a:t>
            </a:fld>
            <a:endParaRPr lang="en-GB" dirty="0"/>
          </a:p>
        </p:txBody>
      </p:sp>
    </p:spTree>
    <p:extLst>
      <p:ext uri="{BB962C8B-B14F-4D97-AF65-F5344CB8AC3E}">
        <p14:creationId xmlns:p14="http://schemas.microsoft.com/office/powerpoint/2010/main" val="2952609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Objectives">
    <p:spTree>
      <p:nvGrpSpPr>
        <p:cNvPr id="1" name=""/>
        <p:cNvGrpSpPr/>
        <p:nvPr/>
      </p:nvGrpSpPr>
      <p:grpSpPr>
        <a:xfrm>
          <a:off x="0" y="0"/>
          <a:ext cx="0" cy="0"/>
          <a:chOff x="0" y="0"/>
          <a:chExt cx="0" cy="0"/>
        </a:xfrm>
      </p:grpSpPr>
      <p:pic>
        <p:nvPicPr>
          <p:cNvPr id="14" name="Picture 13"/>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4732" y="0"/>
            <a:ext cx="12206732" cy="1339911"/>
          </a:xfrm>
          <a:prstGeom prst="rect">
            <a:avLst/>
          </a:prstGeom>
        </p:spPr>
      </p:pic>
      <p:pic>
        <p:nvPicPr>
          <p:cNvPr id="15" name="Picture 1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235117" y="220264"/>
            <a:ext cx="1566983" cy="891472"/>
          </a:xfrm>
          <a:prstGeom prst="rect">
            <a:avLst/>
          </a:prstGeom>
        </p:spPr>
      </p:pic>
      <p:sp>
        <p:nvSpPr>
          <p:cNvPr id="23" name="Rounded Rectangle 22"/>
          <p:cNvSpPr/>
          <p:nvPr userDrawn="1"/>
        </p:nvSpPr>
        <p:spPr bwMode="auto">
          <a:xfrm>
            <a:off x="5046492" y="6530244"/>
            <a:ext cx="1344012" cy="323850"/>
          </a:xfrm>
          <a:prstGeom prst="roundRect">
            <a:avLst/>
          </a:prstGeom>
          <a:noFill/>
          <a:ln w="3175" cmpd="sng">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Achievements</a:t>
            </a:r>
          </a:p>
        </p:txBody>
      </p:sp>
      <p:sp>
        <p:nvSpPr>
          <p:cNvPr id="24" name="Rounded Rectangle 23"/>
          <p:cNvSpPr/>
          <p:nvPr userDrawn="1"/>
        </p:nvSpPr>
        <p:spPr bwMode="auto">
          <a:xfrm>
            <a:off x="7284333" y="6530244"/>
            <a:ext cx="1344013"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Conclusions</a:t>
            </a:r>
          </a:p>
        </p:txBody>
      </p:sp>
      <p:sp>
        <p:nvSpPr>
          <p:cNvPr id="25" name="Rounded Rectangle 24"/>
          <p:cNvSpPr/>
          <p:nvPr userDrawn="1"/>
        </p:nvSpPr>
        <p:spPr bwMode="auto">
          <a:xfrm>
            <a:off x="9522176" y="6530244"/>
            <a:ext cx="1342816"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dirty="0">
                <a:solidFill>
                  <a:schemeClr val="bg1"/>
                </a:solidFill>
              </a:rPr>
              <a:t>Q&amp;A</a:t>
            </a:r>
          </a:p>
        </p:txBody>
      </p:sp>
      <p:sp>
        <p:nvSpPr>
          <p:cNvPr id="28" name="Content Placeholder 2"/>
          <p:cNvSpPr>
            <a:spLocks noGrp="1"/>
          </p:cNvSpPr>
          <p:nvPr>
            <p:ph idx="1"/>
          </p:nvPr>
        </p:nvSpPr>
        <p:spPr>
          <a:xfrm>
            <a:off x="451989" y="1494700"/>
            <a:ext cx="11208788"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2" name="Rounded Rectangle 11"/>
          <p:cNvSpPr/>
          <p:nvPr userDrawn="1"/>
        </p:nvSpPr>
        <p:spPr bwMode="auto">
          <a:xfrm>
            <a:off x="2858129" y="6544742"/>
            <a:ext cx="1344012" cy="323850"/>
          </a:xfrm>
          <a:prstGeom prst="roundRect">
            <a:avLst/>
          </a:prstGeom>
          <a:noFill/>
          <a:ln w="3175" cmpd="sng">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Challenges</a:t>
            </a:r>
          </a:p>
        </p:txBody>
      </p:sp>
      <p:sp>
        <p:nvSpPr>
          <p:cNvPr id="11" name="Rectangle 10"/>
          <p:cNvSpPr/>
          <p:nvPr userDrawn="1"/>
        </p:nvSpPr>
        <p:spPr>
          <a:xfrm>
            <a:off x="518178" y="6528141"/>
            <a:ext cx="1406285" cy="32985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Rounded Rectangle 12"/>
          <p:cNvSpPr/>
          <p:nvPr userDrawn="1"/>
        </p:nvSpPr>
        <p:spPr bwMode="auto">
          <a:xfrm>
            <a:off x="518169" y="6530244"/>
            <a:ext cx="1406296" cy="323850"/>
          </a:xfrm>
          <a:prstGeom prst="roundRect">
            <a:avLst/>
          </a:prstGeom>
          <a:no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lstStyle/>
          <a:p>
            <a:pPr algn="ctr" defTabSz="915988">
              <a:lnSpc>
                <a:spcPts val="1500"/>
              </a:lnSpc>
              <a:spcAft>
                <a:spcPts val="0"/>
              </a:spcAft>
              <a:defRPr/>
            </a:pPr>
            <a:r>
              <a:rPr lang="en-GB" sz="1200" b="1" dirty="0">
                <a:solidFill>
                  <a:srgbClr val="004360"/>
                </a:solidFill>
              </a:rPr>
              <a:t>Objectives</a:t>
            </a:r>
          </a:p>
        </p:txBody>
      </p:sp>
      <p:sp>
        <p:nvSpPr>
          <p:cNvPr id="4" name="Title 3"/>
          <p:cNvSpPr>
            <a:spLocks noGrp="1"/>
          </p:cNvSpPr>
          <p:nvPr>
            <p:ph type="title"/>
          </p:nvPr>
        </p:nvSpPr>
        <p:spPr/>
        <p:txBody>
          <a:bodyPr/>
          <a:lstStyle/>
          <a:p>
            <a:r>
              <a:rPr lang="en-US"/>
              <a:t>Click to edit Master title style</a:t>
            </a:r>
            <a:endParaRPr lang="en-GB" dirty="0"/>
          </a:p>
        </p:txBody>
      </p:sp>
      <p:sp>
        <p:nvSpPr>
          <p:cNvPr id="5" name="Slide Number Placeholder 4"/>
          <p:cNvSpPr>
            <a:spLocks noGrp="1"/>
          </p:cNvSpPr>
          <p:nvPr>
            <p:ph type="sldNum" sz="quarter" idx="10"/>
          </p:nvPr>
        </p:nvSpPr>
        <p:spPr/>
        <p:txBody>
          <a:bodyPr/>
          <a:lstStyle/>
          <a:p>
            <a:pPr defTabSz="914377"/>
            <a:fld id="{99DB5B91-B4E4-4EE4-BE5C-3E09032CE5EC}" type="slidenum">
              <a:rPr lang="en-GB" smtClean="0"/>
              <a:pPr defTabSz="914377"/>
              <a:t>‹#›</a:t>
            </a:fld>
            <a:endParaRPr lang="en-GB" dirty="0"/>
          </a:p>
        </p:txBody>
      </p:sp>
    </p:spTree>
    <p:extLst>
      <p:ext uri="{BB962C8B-B14F-4D97-AF65-F5344CB8AC3E}">
        <p14:creationId xmlns:p14="http://schemas.microsoft.com/office/powerpoint/2010/main" val="41889726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Q&amp;A">
    <p:spTree>
      <p:nvGrpSpPr>
        <p:cNvPr id="1" name=""/>
        <p:cNvGrpSpPr/>
        <p:nvPr/>
      </p:nvGrpSpPr>
      <p:grpSpPr>
        <a:xfrm>
          <a:off x="0" y="0"/>
          <a:ext cx="0" cy="0"/>
          <a:chOff x="0" y="0"/>
          <a:chExt cx="0" cy="0"/>
        </a:xfrm>
      </p:grpSpPr>
      <p:sp>
        <p:nvSpPr>
          <p:cNvPr id="19" name="Title 3"/>
          <p:cNvSpPr txBox="1">
            <a:spLocks/>
          </p:cNvSpPr>
          <p:nvPr userDrawn="1"/>
        </p:nvSpPr>
        <p:spPr>
          <a:xfrm>
            <a:off x="8229601" y="2547258"/>
            <a:ext cx="2373086" cy="152325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000" b="1" kern="1200" baseline="0">
                <a:solidFill>
                  <a:srgbClr val="004361"/>
                </a:solidFill>
                <a:latin typeface="Calibri"/>
                <a:ea typeface="Verdana" panose="020B0604030504040204" pitchFamily="34" charset="0"/>
                <a:cs typeface="Verdana" panose="020B0604030504040204" pitchFamily="34" charset="0"/>
              </a:defRPr>
            </a:lvl1pPr>
          </a:lstStyle>
          <a:p>
            <a:pPr algn="ctr"/>
            <a:endParaRPr lang="en-GB" sz="2100" b="0" dirty="0">
              <a:solidFill>
                <a:schemeClr val="bg1"/>
              </a:solidFill>
            </a:endParaRPr>
          </a:p>
        </p:txBody>
      </p:sp>
      <p:sp>
        <p:nvSpPr>
          <p:cNvPr id="7" name="Rectangle 6"/>
          <p:cNvSpPr/>
          <p:nvPr userDrawn="1"/>
        </p:nvSpPr>
        <p:spPr>
          <a:xfrm>
            <a:off x="-61546" y="896"/>
            <a:ext cx="12255142" cy="6844404"/>
          </a:xfrm>
          <a:prstGeom prst="rect">
            <a:avLst/>
          </a:prstGeom>
          <a:solidFill>
            <a:srgbClr val="003F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222072" y="564841"/>
            <a:ext cx="9969928" cy="5606617"/>
          </a:xfrm>
          <a:prstGeom prst="rect">
            <a:avLst/>
          </a:prstGeom>
        </p:spPr>
      </p:pic>
      <p:sp>
        <p:nvSpPr>
          <p:cNvPr id="9" name="Rectangle 3"/>
          <p:cNvSpPr txBox="1">
            <a:spLocks noChangeArrowheads="1"/>
          </p:cNvSpPr>
          <p:nvPr userDrawn="1"/>
        </p:nvSpPr>
        <p:spPr bwMode="auto">
          <a:xfrm>
            <a:off x="848735" y="2859292"/>
            <a:ext cx="4400273" cy="71017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a:spcBef>
                <a:spcPct val="20000"/>
              </a:spcBef>
              <a:buClr>
                <a:srgbClr val="B4D100"/>
              </a:buClr>
              <a:buSzPct val="80000"/>
            </a:pPr>
            <a:r>
              <a:rPr lang="en-US" sz="4800" dirty="0">
                <a:solidFill>
                  <a:schemeClr val="bg1"/>
                </a:solidFill>
                <a:latin typeface="+mn-lt"/>
              </a:rPr>
              <a:t>Any questions?</a:t>
            </a:r>
          </a:p>
          <a:p>
            <a:pPr eaLnBrk="1" hangingPunct="1">
              <a:spcBef>
                <a:spcPct val="20000"/>
              </a:spcBef>
              <a:buClr>
                <a:srgbClr val="B4D100"/>
              </a:buClr>
              <a:buSzPct val="80000"/>
            </a:pPr>
            <a:endParaRPr lang="en-US" sz="1800" dirty="0">
              <a:solidFill>
                <a:schemeClr val="bg1"/>
              </a:solidFill>
              <a:latin typeface="Arial" charset="0"/>
            </a:endParaRPr>
          </a:p>
        </p:txBody>
      </p:sp>
      <p:sp>
        <p:nvSpPr>
          <p:cNvPr id="10" name="Rectangle 2"/>
          <p:cNvSpPr txBox="1">
            <a:spLocks noChangeArrowheads="1"/>
          </p:cNvSpPr>
          <p:nvPr userDrawn="1"/>
        </p:nvSpPr>
        <p:spPr bwMode="auto">
          <a:xfrm>
            <a:off x="848735" y="2072426"/>
            <a:ext cx="5397326" cy="101795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r>
              <a:rPr lang="en-GB" sz="4800" b="1" dirty="0">
                <a:solidFill>
                  <a:schemeClr val="accent4"/>
                </a:solidFill>
                <a:latin typeface="+mn-lt"/>
              </a:rPr>
              <a:t>Thank you</a:t>
            </a:r>
          </a:p>
        </p:txBody>
      </p:sp>
    </p:spTree>
    <p:extLst>
      <p:ext uri="{BB962C8B-B14F-4D97-AF65-F5344CB8AC3E}">
        <p14:creationId xmlns:p14="http://schemas.microsoft.com/office/powerpoint/2010/main" val="19665282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55C572-841E-0148-8E83-8474FD020F1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E09C35B-B659-F546-934F-8E067DB0671D}"/>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8C60661-4BE3-234F-BFB7-3D0FCFDDD67E}"/>
              </a:ext>
            </a:extLst>
          </p:cNvPr>
          <p:cNvSpPr>
            <a:spLocks noGrp="1"/>
          </p:cNvSpPr>
          <p:nvPr>
            <p:ph type="dt" sz="half" idx="10"/>
          </p:nvPr>
        </p:nvSpPr>
        <p:spPr/>
        <p:txBody>
          <a:bodyPr/>
          <a:lstStyle/>
          <a:p>
            <a:fld id="{16E3146E-EBDC-3A4C-A95E-1E03C74CE8DB}" type="datetimeFigureOut">
              <a:rPr lang="en-US" smtClean="0"/>
              <a:t>1/30/19</a:t>
            </a:fld>
            <a:endParaRPr lang="en-US"/>
          </a:p>
        </p:txBody>
      </p:sp>
      <p:sp>
        <p:nvSpPr>
          <p:cNvPr id="5" name="Footer Placeholder 4">
            <a:extLst>
              <a:ext uri="{FF2B5EF4-FFF2-40B4-BE49-F238E27FC236}">
                <a16:creationId xmlns:a16="http://schemas.microsoft.com/office/drawing/2014/main" id="{159A846D-E6B6-E54D-AF86-B607DFCDCA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083F69-19AC-A74C-A39F-9B27896F6077}"/>
              </a:ext>
            </a:extLst>
          </p:cNvPr>
          <p:cNvSpPr>
            <a:spLocks noGrp="1"/>
          </p:cNvSpPr>
          <p:nvPr>
            <p:ph type="sldNum" sz="quarter" idx="12"/>
          </p:nvPr>
        </p:nvSpPr>
        <p:spPr/>
        <p:txBody>
          <a:bodyPr/>
          <a:lstStyle/>
          <a:p>
            <a:fld id="{B6DFC994-9D31-EB45-8F1E-E1A5E79E31C2}" type="slidenum">
              <a:rPr lang="en-US" smtClean="0"/>
              <a:t>‹#›</a:t>
            </a:fld>
            <a:endParaRPr lang="en-US"/>
          </a:p>
        </p:txBody>
      </p:sp>
    </p:spTree>
    <p:extLst>
      <p:ext uri="{BB962C8B-B14F-4D97-AF65-F5344CB8AC3E}">
        <p14:creationId xmlns:p14="http://schemas.microsoft.com/office/powerpoint/2010/main" val="390129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AC5DCC-E60F-4E4C-813E-CB511C84D7E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3F66DDF-EEDD-344F-A45E-F627FDF1013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C11296A0-8963-5B4D-8C02-3598B5B809C1}"/>
              </a:ext>
            </a:extLst>
          </p:cNvPr>
          <p:cNvSpPr>
            <a:spLocks noGrp="1"/>
          </p:cNvSpPr>
          <p:nvPr>
            <p:ph type="dt" sz="half" idx="10"/>
          </p:nvPr>
        </p:nvSpPr>
        <p:spPr/>
        <p:txBody>
          <a:bodyPr/>
          <a:lstStyle/>
          <a:p>
            <a:fld id="{16E3146E-EBDC-3A4C-A95E-1E03C74CE8DB}" type="datetimeFigureOut">
              <a:rPr lang="en-US" smtClean="0"/>
              <a:t>1/30/19</a:t>
            </a:fld>
            <a:endParaRPr lang="en-US"/>
          </a:p>
        </p:txBody>
      </p:sp>
      <p:sp>
        <p:nvSpPr>
          <p:cNvPr id="5" name="Footer Placeholder 4">
            <a:extLst>
              <a:ext uri="{FF2B5EF4-FFF2-40B4-BE49-F238E27FC236}">
                <a16:creationId xmlns:a16="http://schemas.microsoft.com/office/drawing/2014/main" id="{536A549A-AF9A-9E42-9593-8DB2C011749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2D7817F-D87A-1E4F-9B5A-470F2D731D84}"/>
              </a:ext>
            </a:extLst>
          </p:cNvPr>
          <p:cNvSpPr>
            <a:spLocks noGrp="1"/>
          </p:cNvSpPr>
          <p:nvPr>
            <p:ph type="sldNum" sz="quarter" idx="12"/>
          </p:nvPr>
        </p:nvSpPr>
        <p:spPr/>
        <p:txBody>
          <a:bodyPr/>
          <a:lstStyle/>
          <a:p>
            <a:fld id="{B6DFC994-9D31-EB45-8F1E-E1A5E79E31C2}" type="slidenum">
              <a:rPr lang="en-US" smtClean="0"/>
              <a:t>‹#›</a:t>
            </a:fld>
            <a:endParaRPr lang="en-US"/>
          </a:p>
        </p:txBody>
      </p:sp>
    </p:spTree>
    <p:extLst>
      <p:ext uri="{BB962C8B-B14F-4D97-AF65-F5344CB8AC3E}">
        <p14:creationId xmlns:p14="http://schemas.microsoft.com/office/powerpoint/2010/main" val="22749770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15FB13-466D-2B48-A92C-5A209AB6D2D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B5A66E8-731B-E34C-A828-B9731C48C5A3}"/>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F8683B4-167E-B248-A82A-E3688FC3916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3F425C6-0235-DE47-AE8B-6F2071ED35EF}"/>
              </a:ext>
            </a:extLst>
          </p:cNvPr>
          <p:cNvSpPr>
            <a:spLocks noGrp="1"/>
          </p:cNvSpPr>
          <p:nvPr>
            <p:ph type="dt" sz="half" idx="10"/>
          </p:nvPr>
        </p:nvSpPr>
        <p:spPr/>
        <p:txBody>
          <a:bodyPr/>
          <a:lstStyle/>
          <a:p>
            <a:fld id="{16E3146E-EBDC-3A4C-A95E-1E03C74CE8DB}" type="datetimeFigureOut">
              <a:rPr lang="en-US" smtClean="0"/>
              <a:t>1/30/19</a:t>
            </a:fld>
            <a:endParaRPr lang="en-US"/>
          </a:p>
        </p:txBody>
      </p:sp>
      <p:sp>
        <p:nvSpPr>
          <p:cNvPr id="6" name="Footer Placeholder 5">
            <a:extLst>
              <a:ext uri="{FF2B5EF4-FFF2-40B4-BE49-F238E27FC236}">
                <a16:creationId xmlns:a16="http://schemas.microsoft.com/office/drawing/2014/main" id="{ADE67CC1-064D-D54D-A3A9-24128A25FB5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3F083FD-615B-5F4D-941C-0C458B1BC121}"/>
              </a:ext>
            </a:extLst>
          </p:cNvPr>
          <p:cNvSpPr>
            <a:spLocks noGrp="1"/>
          </p:cNvSpPr>
          <p:nvPr>
            <p:ph type="sldNum" sz="quarter" idx="12"/>
          </p:nvPr>
        </p:nvSpPr>
        <p:spPr/>
        <p:txBody>
          <a:bodyPr/>
          <a:lstStyle/>
          <a:p>
            <a:fld id="{B6DFC994-9D31-EB45-8F1E-E1A5E79E31C2}" type="slidenum">
              <a:rPr lang="en-US" smtClean="0"/>
              <a:t>‹#›</a:t>
            </a:fld>
            <a:endParaRPr lang="en-US"/>
          </a:p>
        </p:txBody>
      </p:sp>
    </p:spTree>
    <p:extLst>
      <p:ext uri="{BB962C8B-B14F-4D97-AF65-F5344CB8AC3E}">
        <p14:creationId xmlns:p14="http://schemas.microsoft.com/office/powerpoint/2010/main" val="20736008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7C0CF8-5141-9E45-BDD2-7CDD9EB4B82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DE4FE9B-5E0A-564C-AB7E-92CB1991539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F1FD3303-AF51-0349-8AA3-FCC9507E2442}"/>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B9D0BA8-DDF5-FB42-A70B-BCEAA9237D8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0F19268-3F83-2844-915C-514A6CA0D6BB}"/>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E20FF5D-3D2D-724A-B56F-5F057E041981}"/>
              </a:ext>
            </a:extLst>
          </p:cNvPr>
          <p:cNvSpPr>
            <a:spLocks noGrp="1"/>
          </p:cNvSpPr>
          <p:nvPr>
            <p:ph type="dt" sz="half" idx="10"/>
          </p:nvPr>
        </p:nvSpPr>
        <p:spPr/>
        <p:txBody>
          <a:bodyPr/>
          <a:lstStyle/>
          <a:p>
            <a:fld id="{16E3146E-EBDC-3A4C-A95E-1E03C74CE8DB}" type="datetimeFigureOut">
              <a:rPr lang="en-US" smtClean="0"/>
              <a:t>1/30/19</a:t>
            </a:fld>
            <a:endParaRPr lang="en-US"/>
          </a:p>
        </p:txBody>
      </p:sp>
      <p:sp>
        <p:nvSpPr>
          <p:cNvPr id="8" name="Footer Placeholder 7">
            <a:extLst>
              <a:ext uri="{FF2B5EF4-FFF2-40B4-BE49-F238E27FC236}">
                <a16:creationId xmlns:a16="http://schemas.microsoft.com/office/drawing/2014/main" id="{33FE1D8D-F385-C144-BA8A-D466B8C633D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A76F636-1A76-2C4E-B8A7-17AD9059094E}"/>
              </a:ext>
            </a:extLst>
          </p:cNvPr>
          <p:cNvSpPr>
            <a:spLocks noGrp="1"/>
          </p:cNvSpPr>
          <p:nvPr>
            <p:ph type="sldNum" sz="quarter" idx="12"/>
          </p:nvPr>
        </p:nvSpPr>
        <p:spPr/>
        <p:txBody>
          <a:bodyPr/>
          <a:lstStyle/>
          <a:p>
            <a:fld id="{B6DFC994-9D31-EB45-8F1E-E1A5E79E31C2}" type="slidenum">
              <a:rPr lang="en-US" smtClean="0"/>
              <a:t>‹#›</a:t>
            </a:fld>
            <a:endParaRPr lang="en-US"/>
          </a:p>
        </p:txBody>
      </p:sp>
    </p:spTree>
    <p:extLst>
      <p:ext uri="{BB962C8B-B14F-4D97-AF65-F5344CB8AC3E}">
        <p14:creationId xmlns:p14="http://schemas.microsoft.com/office/powerpoint/2010/main" val="12284204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0DF009-B617-7D4C-987B-E5CB9AC9B8D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F6F0BF3-7C53-1040-89E2-43C2D7104C89}"/>
              </a:ext>
            </a:extLst>
          </p:cNvPr>
          <p:cNvSpPr>
            <a:spLocks noGrp="1"/>
          </p:cNvSpPr>
          <p:nvPr>
            <p:ph type="dt" sz="half" idx="10"/>
          </p:nvPr>
        </p:nvSpPr>
        <p:spPr/>
        <p:txBody>
          <a:bodyPr/>
          <a:lstStyle/>
          <a:p>
            <a:fld id="{16E3146E-EBDC-3A4C-A95E-1E03C74CE8DB}" type="datetimeFigureOut">
              <a:rPr lang="en-US" smtClean="0"/>
              <a:t>1/30/19</a:t>
            </a:fld>
            <a:endParaRPr lang="en-US"/>
          </a:p>
        </p:txBody>
      </p:sp>
      <p:sp>
        <p:nvSpPr>
          <p:cNvPr id="4" name="Footer Placeholder 3">
            <a:extLst>
              <a:ext uri="{FF2B5EF4-FFF2-40B4-BE49-F238E27FC236}">
                <a16:creationId xmlns:a16="http://schemas.microsoft.com/office/drawing/2014/main" id="{B963D2C6-085E-124E-AA94-D6621969901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BC04C0C-5141-6644-902D-B811F74B86C6}"/>
              </a:ext>
            </a:extLst>
          </p:cNvPr>
          <p:cNvSpPr>
            <a:spLocks noGrp="1"/>
          </p:cNvSpPr>
          <p:nvPr>
            <p:ph type="sldNum" sz="quarter" idx="12"/>
          </p:nvPr>
        </p:nvSpPr>
        <p:spPr/>
        <p:txBody>
          <a:bodyPr/>
          <a:lstStyle/>
          <a:p>
            <a:fld id="{B6DFC994-9D31-EB45-8F1E-E1A5E79E31C2}" type="slidenum">
              <a:rPr lang="en-US" smtClean="0"/>
              <a:t>‹#›</a:t>
            </a:fld>
            <a:endParaRPr lang="en-US"/>
          </a:p>
        </p:txBody>
      </p:sp>
    </p:spTree>
    <p:extLst>
      <p:ext uri="{BB962C8B-B14F-4D97-AF65-F5344CB8AC3E}">
        <p14:creationId xmlns:p14="http://schemas.microsoft.com/office/powerpoint/2010/main" val="7018915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53CD272-5EE5-8D4F-B4B8-A58F1C4AA59F}"/>
              </a:ext>
            </a:extLst>
          </p:cNvPr>
          <p:cNvSpPr>
            <a:spLocks noGrp="1"/>
          </p:cNvSpPr>
          <p:nvPr>
            <p:ph type="dt" sz="half" idx="10"/>
          </p:nvPr>
        </p:nvSpPr>
        <p:spPr/>
        <p:txBody>
          <a:bodyPr/>
          <a:lstStyle/>
          <a:p>
            <a:fld id="{16E3146E-EBDC-3A4C-A95E-1E03C74CE8DB}" type="datetimeFigureOut">
              <a:rPr lang="en-US" smtClean="0"/>
              <a:t>1/30/19</a:t>
            </a:fld>
            <a:endParaRPr lang="en-US"/>
          </a:p>
        </p:txBody>
      </p:sp>
      <p:sp>
        <p:nvSpPr>
          <p:cNvPr id="3" name="Footer Placeholder 2">
            <a:extLst>
              <a:ext uri="{FF2B5EF4-FFF2-40B4-BE49-F238E27FC236}">
                <a16:creationId xmlns:a16="http://schemas.microsoft.com/office/drawing/2014/main" id="{6C750C5E-0537-E64B-9327-15688EF1FCA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751AF5F-4711-DA4A-9B5E-B279AF4A39DE}"/>
              </a:ext>
            </a:extLst>
          </p:cNvPr>
          <p:cNvSpPr>
            <a:spLocks noGrp="1"/>
          </p:cNvSpPr>
          <p:nvPr>
            <p:ph type="sldNum" sz="quarter" idx="12"/>
          </p:nvPr>
        </p:nvSpPr>
        <p:spPr/>
        <p:txBody>
          <a:bodyPr/>
          <a:lstStyle/>
          <a:p>
            <a:fld id="{B6DFC994-9D31-EB45-8F1E-E1A5E79E31C2}" type="slidenum">
              <a:rPr lang="en-US" smtClean="0"/>
              <a:t>‹#›</a:t>
            </a:fld>
            <a:endParaRPr lang="en-US"/>
          </a:p>
        </p:txBody>
      </p:sp>
    </p:spTree>
    <p:extLst>
      <p:ext uri="{BB962C8B-B14F-4D97-AF65-F5344CB8AC3E}">
        <p14:creationId xmlns:p14="http://schemas.microsoft.com/office/powerpoint/2010/main" val="13177239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565C0A-0F14-B347-8648-1AFAB3123A5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3DD3006-3813-D445-AB4A-58121D74B73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6A18480-42DD-E349-9B9B-D7E968830B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2124759-6F52-1345-81BC-41AF90C732DB}"/>
              </a:ext>
            </a:extLst>
          </p:cNvPr>
          <p:cNvSpPr>
            <a:spLocks noGrp="1"/>
          </p:cNvSpPr>
          <p:nvPr>
            <p:ph type="dt" sz="half" idx="10"/>
          </p:nvPr>
        </p:nvSpPr>
        <p:spPr/>
        <p:txBody>
          <a:bodyPr/>
          <a:lstStyle/>
          <a:p>
            <a:fld id="{16E3146E-EBDC-3A4C-A95E-1E03C74CE8DB}" type="datetimeFigureOut">
              <a:rPr lang="en-US" smtClean="0"/>
              <a:t>1/30/19</a:t>
            </a:fld>
            <a:endParaRPr lang="en-US"/>
          </a:p>
        </p:txBody>
      </p:sp>
      <p:sp>
        <p:nvSpPr>
          <p:cNvPr id="6" name="Footer Placeholder 5">
            <a:extLst>
              <a:ext uri="{FF2B5EF4-FFF2-40B4-BE49-F238E27FC236}">
                <a16:creationId xmlns:a16="http://schemas.microsoft.com/office/drawing/2014/main" id="{3938592C-255B-5748-8CD3-BA7DFEE5297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B1E2AD-2B20-7E48-9CED-A44AD582C47B}"/>
              </a:ext>
            </a:extLst>
          </p:cNvPr>
          <p:cNvSpPr>
            <a:spLocks noGrp="1"/>
          </p:cNvSpPr>
          <p:nvPr>
            <p:ph type="sldNum" sz="quarter" idx="12"/>
          </p:nvPr>
        </p:nvSpPr>
        <p:spPr/>
        <p:txBody>
          <a:bodyPr/>
          <a:lstStyle/>
          <a:p>
            <a:fld id="{B6DFC994-9D31-EB45-8F1E-E1A5E79E31C2}" type="slidenum">
              <a:rPr lang="en-US" smtClean="0"/>
              <a:t>‹#›</a:t>
            </a:fld>
            <a:endParaRPr lang="en-US"/>
          </a:p>
        </p:txBody>
      </p:sp>
    </p:spTree>
    <p:extLst>
      <p:ext uri="{BB962C8B-B14F-4D97-AF65-F5344CB8AC3E}">
        <p14:creationId xmlns:p14="http://schemas.microsoft.com/office/powerpoint/2010/main" val="1831143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A95CD9-8B5A-4F4D-AB15-F436C28B6F1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3DAEC30-5D6E-1A4E-AAA6-86280F6C3A9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FCA005A-2432-BA49-BF16-D1350373871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D774871-FDB7-F546-A717-CA47B90D6F66}"/>
              </a:ext>
            </a:extLst>
          </p:cNvPr>
          <p:cNvSpPr>
            <a:spLocks noGrp="1"/>
          </p:cNvSpPr>
          <p:nvPr>
            <p:ph type="dt" sz="half" idx="10"/>
          </p:nvPr>
        </p:nvSpPr>
        <p:spPr/>
        <p:txBody>
          <a:bodyPr/>
          <a:lstStyle/>
          <a:p>
            <a:fld id="{16E3146E-EBDC-3A4C-A95E-1E03C74CE8DB}" type="datetimeFigureOut">
              <a:rPr lang="en-US" smtClean="0"/>
              <a:t>1/30/19</a:t>
            </a:fld>
            <a:endParaRPr lang="en-US"/>
          </a:p>
        </p:txBody>
      </p:sp>
      <p:sp>
        <p:nvSpPr>
          <p:cNvPr id="6" name="Footer Placeholder 5">
            <a:extLst>
              <a:ext uri="{FF2B5EF4-FFF2-40B4-BE49-F238E27FC236}">
                <a16:creationId xmlns:a16="http://schemas.microsoft.com/office/drawing/2014/main" id="{6557CA52-2DBE-BD4F-8641-45E9A965E2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79A7DE-7273-DD48-98A1-7708C7DEA786}"/>
              </a:ext>
            </a:extLst>
          </p:cNvPr>
          <p:cNvSpPr>
            <a:spLocks noGrp="1"/>
          </p:cNvSpPr>
          <p:nvPr>
            <p:ph type="sldNum" sz="quarter" idx="12"/>
          </p:nvPr>
        </p:nvSpPr>
        <p:spPr/>
        <p:txBody>
          <a:bodyPr/>
          <a:lstStyle/>
          <a:p>
            <a:fld id="{B6DFC994-9D31-EB45-8F1E-E1A5E79E31C2}" type="slidenum">
              <a:rPr lang="en-US" smtClean="0"/>
              <a:t>‹#›</a:t>
            </a:fld>
            <a:endParaRPr lang="en-US"/>
          </a:p>
        </p:txBody>
      </p:sp>
    </p:spTree>
    <p:extLst>
      <p:ext uri="{BB962C8B-B14F-4D97-AF65-F5344CB8AC3E}">
        <p14:creationId xmlns:p14="http://schemas.microsoft.com/office/powerpoint/2010/main" val="34132871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54F0E4F-AE28-E444-A56A-39DC1A35220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7EF476A-9C1A-3747-9A95-5B98E97ED38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D5C5494-07AE-4646-9EA9-5A71DEE948E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3146E-EBDC-3A4C-A95E-1E03C74CE8DB}" type="datetimeFigureOut">
              <a:rPr lang="en-US" smtClean="0"/>
              <a:t>1/30/19</a:t>
            </a:fld>
            <a:endParaRPr lang="en-US"/>
          </a:p>
        </p:txBody>
      </p:sp>
      <p:sp>
        <p:nvSpPr>
          <p:cNvPr id="5" name="Footer Placeholder 4">
            <a:extLst>
              <a:ext uri="{FF2B5EF4-FFF2-40B4-BE49-F238E27FC236}">
                <a16:creationId xmlns:a16="http://schemas.microsoft.com/office/drawing/2014/main" id="{A6C1BD7F-FC2E-604C-8DC6-049DF96A984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B721D70-D604-6241-B136-80CA677166B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DFC994-9D31-EB45-8F1E-E1A5E79E31C2}" type="slidenum">
              <a:rPr lang="en-US" smtClean="0"/>
              <a:t>‹#›</a:t>
            </a:fld>
            <a:endParaRPr lang="en-US"/>
          </a:p>
        </p:txBody>
      </p:sp>
    </p:spTree>
    <p:extLst>
      <p:ext uri="{BB962C8B-B14F-4D97-AF65-F5344CB8AC3E}">
        <p14:creationId xmlns:p14="http://schemas.microsoft.com/office/powerpoint/2010/main" val="29463321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13.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3.xml"/><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rbh1MEVNejE" TargetMode="External"/><Relationship Id="rId2" Type="http://schemas.openxmlformats.org/officeDocument/2006/relationships/hyperlink" Target="https://www.youtube.com/watch?v=t7dxGbd4f4M&amp;t=1s" TargetMode="Externa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image" Target="../media/image13.tiff"/><Relationship Id="rId1" Type="http://schemas.openxmlformats.org/officeDocument/2006/relationships/slideLayout" Target="../slideLayouts/slideLayout13.xml"/><Relationship Id="rId5" Type="http://schemas.openxmlformats.org/officeDocument/2006/relationships/image" Target="../media/image16.tiff"/><Relationship Id="rId4" Type="http://schemas.openxmlformats.org/officeDocument/2006/relationships/image" Target="../media/image15.tiff"/></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2211160" cy="6947338"/>
          </a:xfrm>
          <a:prstGeom prst="rect">
            <a:avLst/>
          </a:prstGeom>
          <a:solidFill>
            <a:srgbClr val="003F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1" name="Picture 2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223002" y="839157"/>
            <a:ext cx="9969928" cy="5606618"/>
          </a:xfrm>
          <a:prstGeom prst="rect">
            <a:avLst/>
          </a:prstGeom>
        </p:spPr>
      </p:pic>
      <p:sp>
        <p:nvSpPr>
          <p:cNvPr id="15" name="Rectangle 3"/>
          <p:cNvSpPr txBox="1">
            <a:spLocks noChangeArrowheads="1"/>
          </p:cNvSpPr>
          <p:nvPr/>
        </p:nvSpPr>
        <p:spPr bwMode="auto">
          <a:xfrm>
            <a:off x="848735" y="3487426"/>
            <a:ext cx="4627155" cy="12913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a:spcBef>
                <a:spcPct val="20000"/>
              </a:spcBef>
              <a:buClr>
                <a:srgbClr val="B4D100"/>
              </a:buClr>
              <a:buSzPct val="80000"/>
            </a:pPr>
            <a:r>
              <a:rPr lang="en-US" b="1" dirty="0">
                <a:solidFill>
                  <a:srgbClr val="FD59A3"/>
                </a:solidFill>
                <a:latin typeface="+mn-lt"/>
              </a:rPr>
              <a:t>Dimple Sokartara</a:t>
            </a:r>
          </a:p>
          <a:p>
            <a:pPr>
              <a:spcBef>
                <a:spcPct val="20000"/>
              </a:spcBef>
              <a:buClr>
                <a:srgbClr val="B4D100"/>
              </a:buClr>
              <a:buSzPct val="80000"/>
            </a:pPr>
            <a:r>
              <a:rPr lang="en-US" b="1" dirty="0">
                <a:solidFill>
                  <a:schemeClr val="bg1"/>
                </a:solidFill>
                <a:latin typeface="+mn-lt"/>
              </a:rPr>
              <a:t>Communications Officer</a:t>
            </a:r>
          </a:p>
          <a:p>
            <a:pPr>
              <a:spcBef>
                <a:spcPct val="20000"/>
              </a:spcBef>
              <a:buClr>
                <a:srgbClr val="B4D100"/>
              </a:buClr>
              <a:buSzPct val="80000"/>
            </a:pPr>
            <a:r>
              <a:rPr lang="en-US" b="1" dirty="0">
                <a:solidFill>
                  <a:schemeClr val="bg1"/>
                </a:solidFill>
                <a:latin typeface="+mn-lt"/>
              </a:rPr>
              <a:t>GÉANT</a:t>
            </a:r>
          </a:p>
          <a:p>
            <a:pPr eaLnBrk="1" hangingPunct="1">
              <a:spcBef>
                <a:spcPct val="20000"/>
              </a:spcBef>
              <a:buClr>
                <a:srgbClr val="B4D100"/>
              </a:buClr>
              <a:buSzPct val="80000"/>
            </a:pPr>
            <a:endParaRPr lang="en-US" sz="1800" dirty="0">
              <a:solidFill>
                <a:schemeClr val="bg1"/>
              </a:solidFill>
              <a:latin typeface="Arial" charset="0"/>
            </a:endParaRPr>
          </a:p>
        </p:txBody>
      </p:sp>
      <p:sp>
        <p:nvSpPr>
          <p:cNvPr id="16" name="Rectangle 2"/>
          <p:cNvSpPr txBox="1">
            <a:spLocks noChangeArrowheads="1"/>
          </p:cNvSpPr>
          <p:nvPr/>
        </p:nvSpPr>
        <p:spPr bwMode="auto">
          <a:xfrm>
            <a:off x="848735" y="1014584"/>
            <a:ext cx="8831596" cy="15776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r>
              <a:rPr lang="en-GB" sz="3200" b="1" dirty="0">
                <a:solidFill>
                  <a:schemeClr val="accent4"/>
                </a:solidFill>
                <a:latin typeface="+mn-lt"/>
              </a:rPr>
              <a:t>Digital engagement</a:t>
            </a:r>
          </a:p>
          <a:p>
            <a:r>
              <a:rPr lang="en-GB" sz="3200" b="1" dirty="0">
                <a:solidFill>
                  <a:schemeClr val="bg1"/>
                </a:solidFill>
                <a:latin typeface="+mn-lt"/>
              </a:rPr>
              <a:t>Trends, recommendations, and the power of video</a:t>
            </a:r>
          </a:p>
        </p:txBody>
      </p:sp>
      <p:pic>
        <p:nvPicPr>
          <p:cNvPr id="17" name="Picture 1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235117" y="220264"/>
            <a:ext cx="1566983" cy="891472"/>
          </a:xfrm>
          <a:prstGeom prst="rect">
            <a:avLst/>
          </a:prstGeom>
        </p:spPr>
      </p:pic>
    </p:spTree>
    <p:extLst>
      <p:ext uri="{BB962C8B-B14F-4D97-AF65-F5344CB8AC3E}">
        <p14:creationId xmlns:p14="http://schemas.microsoft.com/office/powerpoint/2010/main" val="15035310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24423" y="170634"/>
            <a:ext cx="10515600" cy="1325563"/>
          </a:xfrm>
        </p:spPr>
        <p:txBody>
          <a:bodyPr>
            <a:normAutofit/>
          </a:bodyPr>
          <a:lstStyle/>
          <a:p>
            <a:r>
              <a:rPr lang="en-GB" sz="2400" b="1" dirty="0">
                <a:solidFill>
                  <a:srgbClr val="FFC000"/>
                </a:solidFill>
                <a:latin typeface="+mn-lt"/>
              </a:rPr>
              <a:t>Social Media Week London 2018</a:t>
            </a:r>
          </a:p>
        </p:txBody>
      </p:sp>
      <p:sp>
        <p:nvSpPr>
          <p:cNvPr id="4" name="Slide Number Placeholder 3"/>
          <p:cNvSpPr>
            <a:spLocks noGrp="1"/>
          </p:cNvSpPr>
          <p:nvPr>
            <p:ph type="sldNum" sz="quarter" idx="10"/>
          </p:nvPr>
        </p:nvSpPr>
        <p:spPr>
          <a:xfrm>
            <a:off x="11526615" y="6523901"/>
            <a:ext cx="569600" cy="321399"/>
          </a:xfrm>
        </p:spPr>
        <p:txBody>
          <a:bodyPr/>
          <a:lstStyle/>
          <a:p>
            <a:pPr defTabSz="914377"/>
            <a:fld id="{99DB5B91-B4E4-4EE4-BE5C-3E09032CE5EC}" type="slidenum">
              <a:rPr lang="en-GB" smtClean="0"/>
              <a:pPr defTabSz="914377"/>
              <a:t>2</a:t>
            </a:fld>
            <a:endParaRPr lang="en-GB" dirty="0"/>
          </a:p>
        </p:txBody>
      </p:sp>
      <p:sp>
        <p:nvSpPr>
          <p:cNvPr id="41" name="Rectangle 40">
            <a:extLst>
              <a:ext uri="{FF2B5EF4-FFF2-40B4-BE49-F238E27FC236}">
                <a16:creationId xmlns:a16="http://schemas.microsoft.com/office/drawing/2014/main" id="{746E0684-E52F-7D40-8E2D-5E25EDB31088}"/>
              </a:ext>
            </a:extLst>
          </p:cNvPr>
          <p:cNvSpPr/>
          <p:nvPr/>
        </p:nvSpPr>
        <p:spPr>
          <a:xfrm>
            <a:off x="349857" y="6443615"/>
            <a:ext cx="1741335" cy="41438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t>
            </a:r>
          </a:p>
        </p:txBody>
      </p:sp>
      <p:sp>
        <p:nvSpPr>
          <p:cNvPr id="5" name="TextBox 4">
            <a:extLst>
              <a:ext uri="{FF2B5EF4-FFF2-40B4-BE49-F238E27FC236}">
                <a16:creationId xmlns:a16="http://schemas.microsoft.com/office/drawing/2014/main" id="{E5FA8360-56A9-6542-BCC7-0FE7145A7230}"/>
              </a:ext>
            </a:extLst>
          </p:cNvPr>
          <p:cNvSpPr txBox="1"/>
          <p:nvPr/>
        </p:nvSpPr>
        <p:spPr>
          <a:xfrm>
            <a:off x="524423" y="1677722"/>
            <a:ext cx="10637563" cy="2585323"/>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rgbClr val="002060"/>
                </a:solidFill>
              </a:rPr>
              <a:t>Influencer marketing</a:t>
            </a:r>
          </a:p>
          <a:p>
            <a:pPr marL="285750" indent="-285750">
              <a:buFont typeface="Arial" panose="020B0604020202020204" pitchFamily="34" charset="0"/>
              <a:buChar char="•"/>
            </a:pPr>
            <a:r>
              <a:rPr lang="en-US" dirty="0">
                <a:solidFill>
                  <a:srgbClr val="002060"/>
                </a:solidFill>
              </a:rPr>
              <a:t>Create content that focuses on value exchange, who makes a real impact in our community?</a:t>
            </a:r>
          </a:p>
          <a:p>
            <a:pPr marL="285750" indent="-285750">
              <a:buFont typeface="Arial" panose="020B0604020202020204" pitchFamily="34" charset="0"/>
              <a:buChar char="•"/>
            </a:pPr>
            <a:r>
              <a:rPr lang="en-US" dirty="0">
                <a:solidFill>
                  <a:srgbClr val="002060"/>
                </a:solidFill>
              </a:rPr>
              <a:t>Focus on short, interesting, catchy </a:t>
            </a:r>
            <a:r>
              <a:rPr lang="en-US" dirty="0">
                <a:solidFill>
                  <a:srgbClr val="FD59A3"/>
                </a:solidFill>
              </a:rPr>
              <a:t>videos</a:t>
            </a:r>
            <a:endParaRPr lang="en-US" dirty="0">
              <a:solidFill>
                <a:srgbClr val="002060"/>
              </a:solidFill>
            </a:endParaRPr>
          </a:p>
          <a:p>
            <a:pPr marL="285750" indent="-285750">
              <a:buFont typeface="Arial" panose="020B0604020202020204" pitchFamily="34" charset="0"/>
              <a:buChar char="•"/>
            </a:pPr>
            <a:r>
              <a:rPr lang="en-US" dirty="0">
                <a:solidFill>
                  <a:srgbClr val="002060"/>
                </a:solidFill>
              </a:rPr>
              <a:t>Dig deep into social data and make use of available tools</a:t>
            </a:r>
          </a:p>
          <a:p>
            <a:pPr marL="285750" indent="-285750">
              <a:buFont typeface="Arial" panose="020B0604020202020204" pitchFamily="34" charset="0"/>
              <a:buChar char="•"/>
            </a:pPr>
            <a:r>
              <a:rPr lang="en-US" dirty="0">
                <a:solidFill>
                  <a:srgbClr val="002060"/>
                </a:solidFill>
              </a:rPr>
              <a:t>Stay true to your ‘brand’, tell your ‘brand message’</a:t>
            </a:r>
          </a:p>
          <a:p>
            <a:pPr marL="285750" indent="-285750">
              <a:buFont typeface="Arial" panose="020B0604020202020204" pitchFamily="34" charset="0"/>
              <a:buChar char="•"/>
            </a:pPr>
            <a:r>
              <a:rPr lang="en-US" dirty="0">
                <a:solidFill>
                  <a:srgbClr val="002060"/>
                </a:solidFill>
              </a:rPr>
              <a:t>Social media live options, depending on the audience</a:t>
            </a:r>
          </a:p>
          <a:p>
            <a:pPr marL="285750" indent="-285750">
              <a:buFont typeface="Arial" panose="020B0604020202020204" pitchFamily="34" charset="0"/>
              <a:buChar char="•"/>
            </a:pPr>
            <a:r>
              <a:rPr lang="en-US" dirty="0">
                <a:solidFill>
                  <a:srgbClr val="002060"/>
                </a:solidFill>
              </a:rPr>
              <a:t>Keep an eye on privacy and GDPR in terms of data collection</a:t>
            </a:r>
          </a:p>
          <a:p>
            <a:pPr marL="285750" indent="-285750">
              <a:buFont typeface="Arial" panose="020B0604020202020204" pitchFamily="34" charset="0"/>
              <a:buChar char="•"/>
            </a:pPr>
            <a:r>
              <a:rPr lang="en-US" dirty="0">
                <a:solidFill>
                  <a:srgbClr val="002060"/>
                </a:solidFill>
              </a:rPr>
              <a:t>Specific strategies for each platform</a:t>
            </a:r>
          </a:p>
          <a:p>
            <a:pPr marL="285750" indent="-285750">
              <a:buFont typeface="Arial" panose="020B0604020202020204" pitchFamily="34" charset="0"/>
              <a:buChar char="•"/>
            </a:pPr>
            <a:r>
              <a:rPr lang="en-US" dirty="0">
                <a:solidFill>
                  <a:srgbClr val="002060"/>
                </a:solidFill>
              </a:rPr>
              <a:t>Don’t ‘shove it up people’s noses’. Skepticism against social media is increasing.</a:t>
            </a:r>
          </a:p>
        </p:txBody>
      </p:sp>
      <p:pic>
        <p:nvPicPr>
          <p:cNvPr id="6" name="Picture 5">
            <a:extLst>
              <a:ext uri="{FF2B5EF4-FFF2-40B4-BE49-F238E27FC236}">
                <a16:creationId xmlns:a16="http://schemas.microsoft.com/office/drawing/2014/main" id="{F3A2009A-DC8F-B34E-AEAD-AA29A8FF9245}"/>
              </a:ext>
            </a:extLst>
          </p:cNvPr>
          <p:cNvPicPr>
            <a:picLocks noChangeAspect="1"/>
          </p:cNvPicPr>
          <p:nvPr/>
        </p:nvPicPr>
        <p:blipFill>
          <a:blip r:embed="rId2"/>
          <a:stretch>
            <a:fillRect/>
          </a:stretch>
        </p:blipFill>
        <p:spPr>
          <a:xfrm>
            <a:off x="3677493" y="4391889"/>
            <a:ext cx="4331421" cy="2051726"/>
          </a:xfrm>
          <a:prstGeom prst="rect">
            <a:avLst/>
          </a:prstGeom>
          <a:ln>
            <a:noFill/>
          </a:ln>
          <a:effectLst>
            <a:outerShdw blurRad="292100" dist="139700" dir="2700000" algn="tl" rotWithShape="0">
              <a:srgbClr val="333333">
                <a:alpha val="65000"/>
              </a:srgbClr>
            </a:outerShdw>
          </a:effectLst>
        </p:spPr>
      </p:pic>
      <p:pic>
        <p:nvPicPr>
          <p:cNvPr id="7" name="Picture 6">
            <a:extLst>
              <a:ext uri="{FF2B5EF4-FFF2-40B4-BE49-F238E27FC236}">
                <a16:creationId xmlns:a16="http://schemas.microsoft.com/office/drawing/2014/main" id="{ADBF9836-C152-6341-B900-AD6ADE8D837B}"/>
              </a:ext>
            </a:extLst>
          </p:cNvPr>
          <p:cNvPicPr>
            <a:picLocks noChangeAspect="1"/>
          </p:cNvPicPr>
          <p:nvPr/>
        </p:nvPicPr>
        <p:blipFill>
          <a:blip r:embed="rId3"/>
          <a:stretch>
            <a:fillRect/>
          </a:stretch>
        </p:blipFill>
        <p:spPr>
          <a:xfrm>
            <a:off x="534683" y="4548635"/>
            <a:ext cx="2962738" cy="1609389"/>
          </a:xfrm>
          <a:prstGeom prst="rect">
            <a:avLst/>
          </a:prstGeom>
          <a:ln>
            <a:noFill/>
          </a:ln>
          <a:effectLst>
            <a:outerShdw blurRad="292100" dist="139700" dir="2700000" algn="tl" rotWithShape="0">
              <a:srgbClr val="333333">
                <a:alpha val="65000"/>
              </a:srgbClr>
            </a:outerShdw>
          </a:effectLst>
        </p:spPr>
      </p:pic>
      <p:pic>
        <p:nvPicPr>
          <p:cNvPr id="8" name="Picture 7">
            <a:extLst>
              <a:ext uri="{FF2B5EF4-FFF2-40B4-BE49-F238E27FC236}">
                <a16:creationId xmlns:a16="http://schemas.microsoft.com/office/drawing/2014/main" id="{C10784F5-611B-4B45-9302-B4E11AA6C787}"/>
              </a:ext>
            </a:extLst>
          </p:cNvPr>
          <p:cNvPicPr>
            <a:picLocks noChangeAspect="1"/>
          </p:cNvPicPr>
          <p:nvPr/>
        </p:nvPicPr>
        <p:blipFill>
          <a:blip r:embed="rId4"/>
          <a:stretch>
            <a:fillRect/>
          </a:stretch>
        </p:blipFill>
        <p:spPr>
          <a:xfrm>
            <a:off x="8188435" y="4650709"/>
            <a:ext cx="3068172" cy="153408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0275397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4525" y="169810"/>
            <a:ext cx="10515600" cy="1325563"/>
          </a:xfrm>
        </p:spPr>
        <p:txBody>
          <a:bodyPr>
            <a:normAutofit/>
          </a:bodyPr>
          <a:lstStyle/>
          <a:p>
            <a:r>
              <a:rPr lang="en-GB" sz="2400" b="1" dirty="0">
                <a:solidFill>
                  <a:schemeClr val="accent4"/>
                </a:solidFill>
                <a:latin typeface="+mn-lt"/>
              </a:rPr>
              <a:t>Recommendations based on analysis of GÉANT’s digital engagement 2018</a:t>
            </a:r>
          </a:p>
        </p:txBody>
      </p:sp>
      <p:sp>
        <p:nvSpPr>
          <p:cNvPr id="4" name="Slide Number Placeholder 3"/>
          <p:cNvSpPr>
            <a:spLocks noGrp="1"/>
          </p:cNvSpPr>
          <p:nvPr>
            <p:ph type="sldNum" sz="quarter" idx="10"/>
          </p:nvPr>
        </p:nvSpPr>
        <p:spPr/>
        <p:txBody>
          <a:bodyPr/>
          <a:lstStyle/>
          <a:p>
            <a:pPr defTabSz="914377"/>
            <a:fld id="{99DB5B91-B4E4-4EE4-BE5C-3E09032CE5EC}" type="slidenum">
              <a:rPr lang="en-GB" smtClean="0"/>
              <a:pPr defTabSz="914377"/>
              <a:t>3</a:t>
            </a:fld>
            <a:endParaRPr lang="en-GB" dirty="0"/>
          </a:p>
        </p:txBody>
      </p:sp>
      <p:sp>
        <p:nvSpPr>
          <p:cNvPr id="33" name="Rectangle 32">
            <a:extLst>
              <a:ext uri="{FF2B5EF4-FFF2-40B4-BE49-F238E27FC236}">
                <a16:creationId xmlns:a16="http://schemas.microsoft.com/office/drawing/2014/main" id="{D74A483F-7F20-0E44-A5C6-AD284924003E}"/>
              </a:ext>
            </a:extLst>
          </p:cNvPr>
          <p:cNvSpPr/>
          <p:nvPr/>
        </p:nvSpPr>
        <p:spPr>
          <a:xfrm>
            <a:off x="349857" y="6443616"/>
            <a:ext cx="1724749" cy="41438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t>
            </a:r>
          </a:p>
        </p:txBody>
      </p:sp>
      <p:sp>
        <p:nvSpPr>
          <p:cNvPr id="7" name="TextBox 6">
            <a:extLst>
              <a:ext uri="{FF2B5EF4-FFF2-40B4-BE49-F238E27FC236}">
                <a16:creationId xmlns:a16="http://schemas.microsoft.com/office/drawing/2014/main" id="{22551D78-7D67-E647-BE1A-8A5F8713DFF8}"/>
              </a:ext>
            </a:extLst>
          </p:cNvPr>
          <p:cNvSpPr txBox="1"/>
          <p:nvPr/>
        </p:nvSpPr>
        <p:spPr>
          <a:xfrm>
            <a:off x="454525" y="1495373"/>
            <a:ext cx="10899275" cy="3693319"/>
          </a:xfrm>
          <a:prstGeom prst="rect">
            <a:avLst/>
          </a:prstGeom>
          <a:noFill/>
        </p:spPr>
        <p:txBody>
          <a:bodyPr wrap="square" rtlCol="0">
            <a:spAutoFit/>
          </a:bodyPr>
          <a:lstStyle/>
          <a:p>
            <a:pPr marL="285750" lvl="0" indent="-285750">
              <a:buFont typeface="Arial" panose="020B0604020202020204" pitchFamily="34" charset="0"/>
              <a:buChar char="•"/>
            </a:pPr>
            <a:r>
              <a:rPr lang="en-GB" dirty="0">
                <a:solidFill>
                  <a:srgbClr val="002060"/>
                </a:solidFill>
              </a:rPr>
              <a:t>Include as much pictures as possible in posts on meetings, project updates, signings etc.</a:t>
            </a:r>
          </a:p>
          <a:p>
            <a:pPr marL="285750" lvl="0" indent="-285750">
              <a:buFont typeface="Arial" panose="020B0604020202020204" pitchFamily="34" charset="0"/>
              <a:buChar char="•"/>
            </a:pPr>
            <a:r>
              <a:rPr lang="en-GB" dirty="0">
                <a:solidFill>
                  <a:srgbClr val="002060"/>
                </a:solidFill>
              </a:rPr>
              <a:t>Create more social media campaigns for the audience to get involved with, perhaps even highlight the most engaging post (similar to #road2tnc, #love2eduroam)</a:t>
            </a:r>
          </a:p>
          <a:p>
            <a:pPr marL="285750" lvl="0" indent="-285750">
              <a:buFont typeface="Arial" panose="020B0604020202020204" pitchFamily="34" charset="0"/>
              <a:buChar char="•"/>
            </a:pPr>
            <a:r>
              <a:rPr lang="en-GB" dirty="0">
                <a:solidFill>
                  <a:srgbClr val="002060"/>
                </a:solidFill>
              </a:rPr>
              <a:t>Keep tagging relevant accounts in posts</a:t>
            </a:r>
          </a:p>
          <a:p>
            <a:pPr marL="285750" lvl="0" indent="-285750">
              <a:buFont typeface="Arial" panose="020B0604020202020204" pitchFamily="34" charset="0"/>
              <a:buChar char="•"/>
            </a:pPr>
            <a:r>
              <a:rPr lang="en-GB" dirty="0">
                <a:solidFill>
                  <a:srgbClr val="002060"/>
                </a:solidFill>
              </a:rPr>
              <a:t>Focus on more relevant ‘celebrations’ or ‘special days’ (i.e. international women’s day, international day of science etc.)</a:t>
            </a:r>
          </a:p>
          <a:p>
            <a:pPr marL="285750" lvl="0" indent="-285750">
              <a:buFont typeface="Arial" panose="020B0604020202020204" pitchFamily="34" charset="0"/>
              <a:buChar char="•"/>
            </a:pPr>
            <a:r>
              <a:rPr lang="en-GB" dirty="0">
                <a:solidFill>
                  <a:srgbClr val="002060"/>
                </a:solidFill>
              </a:rPr>
              <a:t>Start ‘employee advocacy’</a:t>
            </a:r>
          </a:p>
          <a:p>
            <a:pPr marL="285750" lvl="0" indent="-285750">
              <a:buFont typeface="Arial" panose="020B0604020202020204" pitchFamily="34" charset="0"/>
              <a:buChar char="•"/>
            </a:pPr>
            <a:r>
              <a:rPr lang="en-GB" dirty="0">
                <a:solidFill>
                  <a:srgbClr val="002060"/>
                </a:solidFill>
              </a:rPr>
              <a:t>Create ‘personal’ stories (interviews, ‘a day in the life of..’)</a:t>
            </a:r>
          </a:p>
          <a:p>
            <a:pPr marL="285750" lvl="0" indent="-285750">
              <a:buFont typeface="Arial" panose="020B0604020202020204" pitchFamily="34" charset="0"/>
              <a:buChar char="•"/>
            </a:pPr>
            <a:r>
              <a:rPr lang="en-GB" dirty="0">
                <a:solidFill>
                  <a:srgbClr val="002060"/>
                </a:solidFill>
              </a:rPr>
              <a:t>Highlight the ‘themes’ we work for/with through short videos, interviews of ‘influencers’</a:t>
            </a:r>
          </a:p>
          <a:p>
            <a:pPr marL="285750" lvl="0" indent="-285750">
              <a:buFont typeface="Arial" panose="020B0604020202020204" pitchFamily="34" charset="0"/>
              <a:buChar char="•"/>
            </a:pPr>
            <a:r>
              <a:rPr lang="en-GB" dirty="0">
                <a:solidFill>
                  <a:srgbClr val="002060"/>
                </a:solidFill>
              </a:rPr>
              <a:t>Optimize website to make it more attractive for the audience to visit (or adjust the need to lead traffic to the website if we decide that the website will be informative rather than storytelling)</a:t>
            </a:r>
          </a:p>
          <a:p>
            <a:pPr marL="285750" lvl="0" indent="-285750">
              <a:buFont typeface="Arial" panose="020B0604020202020204" pitchFamily="34" charset="0"/>
              <a:buChar char="•"/>
            </a:pPr>
            <a:r>
              <a:rPr lang="en-GB" dirty="0">
                <a:solidFill>
                  <a:srgbClr val="002060"/>
                </a:solidFill>
              </a:rPr>
              <a:t>CONNECT magazine content for social media</a:t>
            </a:r>
          </a:p>
          <a:p>
            <a:pPr marL="285750" lvl="0" indent="-285750">
              <a:buFont typeface="Arial" panose="020B0604020202020204" pitchFamily="34" charset="0"/>
              <a:buChar char="•"/>
            </a:pPr>
            <a:r>
              <a:rPr lang="en-GB" dirty="0">
                <a:solidFill>
                  <a:srgbClr val="002060"/>
                </a:solidFill>
              </a:rPr>
              <a:t>Experiment with Instagram</a:t>
            </a:r>
          </a:p>
        </p:txBody>
      </p:sp>
    </p:spTree>
    <p:extLst>
      <p:ext uri="{BB962C8B-B14F-4D97-AF65-F5344CB8AC3E}">
        <p14:creationId xmlns:p14="http://schemas.microsoft.com/office/powerpoint/2010/main" val="21750165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4525" y="169810"/>
            <a:ext cx="10515600" cy="1325563"/>
          </a:xfrm>
        </p:spPr>
        <p:txBody>
          <a:bodyPr>
            <a:normAutofit/>
          </a:bodyPr>
          <a:lstStyle/>
          <a:p>
            <a:r>
              <a:rPr lang="en-GB" sz="2400" b="1" dirty="0">
                <a:solidFill>
                  <a:schemeClr val="accent4"/>
                </a:solidFill>
                <a:latin typeface="+mn-lt"/>
              </a:rPr>
              <a:t>The power of video</a:t>
            </a:r>
          </a:p>
        </p:txBody>
      </p:sp>
      <p:sp>
        <p:nvSpPr>
          <p:cNvPr id="4" name="Slide Number Placeholder 3"/>
          <p:cNvSpPr>
            <a:spLocks noGrp="1"/>
          </p:cNvSpPr>
          <p:nvPr>
            <p:ph type="sldNum" sz="quarter" idx="10"/>
          </p:nvPr>
        </p:nvSpPr>
        <p:spPr/>
        <p:txBody>
          <a:bodyPr/>
          <a:lstStyle/>
          <a:p>
            <a:pPr defTabSz="914377"/>
            <a:fld id="{99DB5B91-B4E4-4EE4-BE5C-3E09032CE5EC}" type="slidenum">
              <a:rPr lang="en-GB" smtClean="0"/>
              <a:pPr defTabSz="914377"/>
              <a:t>4</a:t>
            </a:fld>
            <a:endParaRPr lang="en-GB" dirty="0"/>
          </a:p>
        </p:txBody>
      </p:sp>
      <p:sp>
        <p:nvSpPr>
          <p:cNvPr id="33" name="Rectangle 32">
            <a:extLst>
              <a:ext uri="{FF2B5EF4-FFF2-40B4-BE49-F238E27FC236}">
                <a16:creationId xmlns:a16="http://schemas.microsoft.com/office/drawing/2014/main" id="{D74A483F-7F20-0E44-A5C6-AD284924003E}"/>
              </a:ext>
            </a:extLst>
          </p:cNvPr>
          <p:cNvSpPr/>
          <p:nvPr/>
        </p:nvSpPr>
        <p:spPr>
          <a:xfrm>
            <a:off x="349857" y="6443616"/>
            <a:ext cx="1724749" cy="41438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t>
            </a:r>
          </a:p>
        </p:txBody>
      </p:sp>
      <p:pic>
        <p:nvPicPr>
          <p:cNvPr id="5" name="Picture 4">
            <a:extLst>
              <a:ext uri="{FF2B5EF4-FFF2-40B4-BE49-F238E27FC236}">
                <a16:creationId xmlns:a16="http://schemas.microsoft.com/office/drawing/2014/main" id="{08BBA03A-7621-334D-BA73-35EA78616BF5}"/>
              </a:ext>
            </a:extLst>
          </p:cNvPr>
          <p:cNvPicPr>
            <a:picLocks noChangeAspect="1"/>
          </p:cNvPicPr>
          <p:nvPr/>
        </p:nvPicPr>
        <p:blipFill rotWithShape="1">
          <a:blip r:embed="rId2"/>
          <a:srcRect b="2259"/>
          <a:stretch/>
        </p:blipFill>
        <p:spPr>
          <a:xfrm>
            <a:off x="3081978" y="1735050"/>
            <a:ext cx="2257893" cy="2774876"/>
          </a:xfrm>
          <a:prstGeom prst="rect">
            <a:avLst/>
          </a:prstGeom>
          <a:ln>
            <a:noFill/>
          </a:ln>
          <a:effectLst>
            <a:outerShdw blurRad="292100" dist="139700" dir="2700000" algn="tl" rotWithShape="0">
              <a:srgbClr val="333333">
                <a:alpha val="65000"/>
              </a:srgbClr>
            </a:outerShdw>
          </a:effectLst>
        </p:spPr>
      </p:pic>
      <p:pic>
        <p:nvPicPr>
          <p:cNvPr id="19" name="Picture 18">
            <a:extLst>
              <a:ext uri="{FF2B5EF4-FFF2-40B4-BE49-F238E27FC236}">
                <a16:creationId xmlns:a16="http://schemas.microsoft.com/office/drawing/2014/main" id="{392CE2AE-0CB5-4D4C-B83E-C15D93DAA5F3}"/>
              </a:ext>
            </a:extLst>
          </p:cNvPr>
          <p:cNvPicPr>
            <a:picLocks noChangeAspect="1"/>
          </p:cNvPicPr>
          <p:nvPr/>
        </p:nvPicPr>
        <p:blipFill>
          <a:blip r:embed="rId3"/>
          <a:stretch>
            <a:fillRect/>
          </a:stretch>
        </p:blipFill>
        <p:spPr>
          <a:xfrm>
            <a:off x="540175" y="1735050"/>
            <a:ext cx="2323880" cy="2774876"/>
          </a:xfrm>
          <a:prstGeom prst="rect">
            <a:avLst/>
          </a:prstGeom>
          <a:ln>
            <a:noFill/>
          </a:ln>
          <a:effectLst>
            <a:outerShdw blurRad="292100" dist="139700" dir="2700000" algn="tl" rotWithShape="0">
              <a:srgbClr val="333333">
                <a:alpha val="65000"/>
              </a:srgbClr>
            </a:outerShdw>
          </a:effectLst>
        </p:spPr>
      </p:pic>
      <p:pic>
        <p:nvPicPr>
          <p:cNvPr id="21" name="Picture 20">
            <a:extLst>
              <a:ext uri="{FF2B5EF4-FFF2-40B4-BE49-F238E27FC236}">
                <a16:creationId xmlns:a16="http://schemas.microsoft.com/office/drawing/2014/main" id="{0D6A8CAE-BC6F-4346-B267-18C5AFE41E9E}"/>
              </a:ext>
            </a:extLst>
          </p:cNvPr>
          <p:cNvPicPr>
            <a:picLocks noChangeAspect="1"/>
          </p:cNvPicPr>
          <p:nvPr/>
        </p:nvPicPr>
        <p:blipFill>
          <a:blip r:embed="rId4"/>
          <a:stretch>
            <a:fillRect/>
          </a:stretch>
        </p:blipFill>
        <p:spPr>
          <a:xfrm>
            <a:off x="559828" y="4847621"/>
            <a:ext cx="4748073" cy="1441180"/>
          </a:xfrm>
          <a:prstGeom prst="rect">
            <a:avLst/>
          </a:prstGeom>
          <a:ln>
            <a:noFill/>
          </a:ln>
          <a:effectLst>
            <a:outerShdw blurRad="292100" dist="139700" dir="2700000" algn="tl" rotWithShape="0">
              <a:srgbClr val="333333">
                <a:alpha val="65000"/>
              </a:srgbClr>
            </a:outerShdw>
          </a:effectLst>
        </p:spPr>
      </p:pic>
      <p:pic>
        <p:nvPicPr>
          <p:cNvPr id="23" name="Picture 22">
            <a:extLst>
              <a:ext uri="{FF2B5EF4-FFF2-40B4-BE49-F238E27FC236}">
                <a16:creationId xmlns:a16="http://schemas.microsoft.com/office/drawing/2014/main" id="{D3DDEE6D-A2DF-AB48-9300-06B21C52DC15}"/>
              </a:ext>
            </a:extLst>
          </p:cNvPr>
          <p:cNvPicPr>
            <a:picLocks noChangeAspect="1"/>
          </p:cNvPicPr>
          <p:nvPr/>
        </p:nvPicPr>
        <p:blipFill>
          <a:blip r:embed="rId5"/>
          <a:stretch>
            <a:fillRect/>
          </a:stretch>
        </p:blipFill>
        <p:spPr>
          <a:xfrm>
            <a:off x="5643444" y="1893772"/>
            <a:ext cx="5934312" cy="4064179"/>
          </a:xfrm>
          <a:prstGeom prst="rect">
            <a:avLst/>
          </a:prstGeom>
          <a:ln>
            <a:noFill/>
          </a:ln>
          <a:effectLst>
            <a:outerShdw blurRad="292100" dist="139700" dir="2700000" algn="tl" rotWithShape="0">
              <a:srgbClr val="333333">
                <a:alpha val="65000"/>
              </a:srgbClr>
            </a:outerShdw>
          </a:effectLst>
        </p:spPr>
      </p:pic>
      <p:sp>
        <p:nvSpPr>
          <p:cNvPr id="25" name="Rectangle 24">
            <a:extLst>
              <a:ext uri="{FF2B5EF4-FFF2-40B4-BE49-F238E27FC236}">
                <a16:creationId xmlns:a16="http://schemas.microsoft.com/office/drawing/2014/main" id="{FF220776-62F8-9F4C-B5E4-46DD384ECD71}"/>
              </a:ext>
            </a:extLst>
          </p:cNvPr>
          <p:cNvSpPr/>
          <p:nvPr/>
        </p:nvSpPr>
        <p:spPr>
          <a:xfrm>
            <a:off x="913676" y="1033708"/>
            <a:ext cx="1800493" cy="923330"/>
          </a:xfrm>
          <a:prstGeom prst="rect">
            <a:avLst/>
          </a:prstGeom>
          <a:noFill/>
        </p:spPr>
        <p:txBody>
          <a:bodyPr wrap="none" lIns="91440" tIns="45720" rIns="91440" bIns="45720">
            <a:spAutoFit/>
          </a:bodyPr>
          <a:lstStyle/>
          <a:p>
            <a:pPr algn="ctr"/>
            <a:r>
              <a:rPr lang="en-US" sz="5400" b="1" dirty="0">
                <a:ln w="12700">
                  <a:solidFill>
                    <a:schemeClr val="accent2"/>
                  </a:solidFill>
                  <a:prstDash val="solid"/>
                </a:ln>
                <a:pattFill prst="pct75">
                  <a:fgClr>
                    <a:schemeClr val="accent4"/>
                  </a:fgClr>
                  <a:bgClr>
                    <a:schemeClr val="accent1">
                      <a:lumMod val="20000"/>
                      <a:lumOff val="80000"/>
                    </a:schemeClr>
                  </a:bgClr>
                </a:pattFill>
                <a:effectLst>
                  <a:outerShdw dist="38100" dir="2640000" algn="bl" rotWithShape="0">
                    <a:srgbClr val="FD59A3"/>
                  </a:outerShdw>
                </a:effectLst>
              </a:rPr>
              <a:t>12.1K</a:t>
            </a:r>
          </a:p>
        </p:txBody>
      </p:sp>
      <p:sp>
        <p:nvSpPr>
          <p:cNvPr id="26" name="Rectangle 25">
            <a:extLst>
              <a:ext uri="{FF2B5EF4-FFF2-40B4-BE49-F238E27FC236}">
                <a16:creationId xmlns:a16="http://schemas.microsoft.com/office/drawing/2014/main" id="{6CE82232-AB59-A848-B911-7DDE3567A526}"/>
              </a:ext>
            </a:extLst>
          </p:cNvPr>
          <p:cNvSpPr/>
          <p:nvPr/>
        </p:nvSpPr>
        <p:spPr>
          <a:xfrm>
            <a:off x="3554865" y="1031822"/>
            <a:ext cx="1449436" cy="923330"/>
          </a:xfrm>
          <a:prstGeom prst="rect">
            <a:avLst/>
          </a:prstGeom>
          <a:noFill/>
        </p:spPr>
        <p:txBody>
          <a:bodyPr wrap="none" lIns="91440" tIns="45720" rIns="91440" bIns="45720">
            <a:spAutoFit/>
          </a:bodyPr>
          <a:lstStyle/>
          <a:p>
            <a:pPr algn="ctr"/>
            <a:r>
              <a:rPr lang="en-US" sz="5400" b="1" dirty="0">
                <a:ln w="12700">
                  <a:solidFill>
                    <a:schemeClr val="accent2"/>
                  </a:solidFill>
                  <a:prstDash val="solid"/>
                </a:ln>
                <a:pattFill prst="pct75">
                  <a:fgClr>
                    <a:schemeClr val="accent4"/>
                  </a:fgClr>
                  <a:bgClr>
                    <a:schemeClr val="accent1">
                      <a:lumMod val="20000"/>
                      <a:lumOff val="80000"/>
                    </a:schemeClr>
                  </a:bgClr>
                </a:pattFill>
                <a:effectLst>
                  <a:outerShdw dist="38100" dir="2640000" algn="bl" rotWithShape="0">
                    <a:srgbClr val="FD59A3"/>
                  </a:outerShdw>
                </a:effectLst>
              </a:rPr>
              <a:t>6.4K</a:t>
            </a:r>
          </a:p>
        </p:txBody>
      </p:sp>
      <p:sp>
        <p:nvSpPr>
          <p:cNvPr id="27" name="Rectangle 26">
            <a:extLst>
              <a:ext uri="{FF2B5EF4-FFF2-40B4-BE49-F238E27FC236}">
                <a16:creationId xmlns:a16="http://schemas.microsoft.com/office/drawing/2014/main" id="{B33A78CA-9E4A-AC46-B8B2-B398FDD0211E}"/>
              </a:ext>
            </a:extLst>
          </p:cNvPr>
          <p:cNvSpPr/>
          <p:nvPr/>
        </p:nvSpPr>
        <p:spPr>
          <a:xfrm>
            <a:off x="3301519" y="4849024"/>
            <a:ext cx="1449436" cy="923330"/>
          </a:xfrm>
          <a:prstGeom prst="rect">
            <a:avLst/>
          </a:prstGeom>
          <a:noFill/>
        </p:spPr>
        <p:txBody>
          <a:bodyPr wrap="none" lIns="91440" tIns="45720" rIns="91440" bIns="45720">
            <a:spAutoFit/>
          </a:bodyPr>
          <a:lstStyle/>
          <a:p>
            <a:pPr algn="ctr"/>
            <a:r>
              <a:rPr lang="en-US" sz="5400" b="1" dirty="0">
                <a:ln w="12700">
                  <a:solidFill>
                    <a:schemeClr val="accent2"/>
                  </a:solidFill>
                  <a:prstDash val="solid"/>
                </a:ln>
                <a:pattFill prst="pct75">
                  <a:fgClr>
                    <a:schemeClr val="accent4"/>
                  </a:fgClr>
                  <a:bgClr>
                    <a:schemeClr val="accent1">
                      <a:lumMod val="20000"/>
                      <a:lumOff val="80000"/>
                    </a:schemeClr>
                  </a:bgClr>
                </a:pattFill>
                <a:effectLst>
                  <a:outerShdw dist="38100" dir="2640000" algn="bl" rotWithShape="0">
                    <a:srgbClr val="FD59A3"/>
                  </a:outerShdw>
                </a:effectLst>
              </a:rPr>
              <a:t>6.3K</a:t>
            </a:r>
          </a:p>
        </p:txBody>
      </p:sp>
      <p:sp>
        <p:nvSpPr>
          <p:cNvPr id="28" name="Rectangle 27">
            <a:extLst>
              <a:ext uri="{FF2B5EF4-FFF2-40B4-BE49-F238E27FC236}">
                <a16:creationId xmlns:a16="http://schemas.microsoft.com/office/drawing/2014/main" id="{690C4449-ADFC-E94C-92F6-69316530DF9E}"/>
              </a:ext>
            </a:extLst>
          </p:cNvPr>
          <p:cNvSpPr/>
          <p:nvPr/>
        </p:nvSpPr>
        <p:spPr>
          <a:xfrm>
            <a:off x="9982201" y="1974404"/>
            <a:ext cx="1449436" cy="923330"/>
          </a:xfrm>
          <a:prstGeom prst="rect">
            <a:avLst/>
          </a:prstGeom>
          <a:noFill/>
        </p:spPr>
        <p:txBody>
          <a:bodyPr wrap="none" lIns="91440" tIns="45720" rIns="91440" bIns="45720">
            <a:spAutoFit/>
          </a:bodyPr>
          <a:lstStyle/>
          <a:p>
            <a:pPr algn="ctr"/>
            <a:r>
              <a:rPr lang="en-US" sz="5400" b="1" dirty="0">
                <a:ln w="12700">
                  <a:solidFill>
                    <a:schemeClr val="accent2"/>
                  </a:solidFill>
                  <a:prstDash val="solid"/>
                </a:ln>
                <a:pattFill prst="pct75">
                  <a:fgClr>
                    <a:schemeClr val="accent4"/>
                  </a:fgClr>
                  <a:bgClr>
                    <a:schemeClr val="accent1">
                      <a:lumMod val="20000"/>
                      <a:lumOff val="80000"/>
                    </a:schemeClr>
                  </a:bgClr>
                </a:pattFill>
                <a:effectLst>
                  <a:outerShdw dist="38100" dir="2640000" algn="bl" rotWithShape="0">
                    <a:srgbClr val="FD59A3"/>
                  </a:outerShdw>
                </a:effectLst>
              </a:rPr>
              <a:t>2.7K</a:t>
            </a:r>
          </a:p>
        </p:txBody>
      </p:sp>
    </p:spTree>
    <p:extLst>
      <p:ext uri="{BB962C8B-B14F-4D97-AF65-F5344CB8AC3E}">
        <p14:creationId xmlns:p14="http://schemas.microsoft.com/office/powerpoint/2010/main" val="34477794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4525" y="169810"/>
            <a:ext cx="10515600" cy="1325563"/>
          </a:xfrm>
        </p:spPr>
        <p:txBody>
          <a:bodyPr>
            <a:normAutofit/>
          </a:bodyPr>
          <a:lstStyle/>
          <a:p>
            <a:r>
              <a:rPr lang="en-GB" sz="2400" b="1" dirty="0">
                <a:solidFill>
                  <a:schemeClr val="accent4"/>
                </a:solidFill>
                <a:latin typeface="+mn-lt"/>
              </a:rPr>
              <a:t>Video marketing statistics 2018 (Source: HubSpot, 2018)</a:t>
            </a:r>
          </a:p>
        </p:txBody>
      </p:sp>
      <p:sp>
        <p:nvSpPr>
          <p:cNvPr id="4" name="Slide Number Placeholder 3"/>
          <p:cNvSpPr>
            <a:spLocks noGrp="1"/>
          </p:cNvSpPr>
          <p:nvPr>
            <p:ph type="sldNum" sz="quarter" idx="10"/>
          </p:nvPr>
        </p:nvSpPr>
        <p:spPr/>
        <p:txBody>
          <a:bodyPr/>
          <a:lstStyle/>
          <a:p>
            <a:pPr defTabSz="914377"/>
            <a:fld id="{99DB5B91-B4E4-4EE4-BE5C-3E09032CE5EC}" type="slidenum">
              <a:rPr lang="en-GB" smtClean="0"/>
              <a:pPr defTabSz="914377"/>
              <a:t>5</a:t>
            </a:fld>
            <a:endParaRPr lang="en-GB" dirty="0"/>
          </a:p>
        </p:txBody>
      </p:sp>
      <p:sp>
        <p:nvSpPr>
          <p:cNvPr id="33" name="Rectangle 32">
            <a:extLst>
              <a:ext uri="{FF2B5EF4-FFF2-40B4-BE49-F238E27FC236}">
                <a16:creationId xmlns:a16="http://schemas.microsoft.com/office/drawing/2014/main" id="{D74A483F-7F20-0E44-A5C6-AD284924003E}"/>
              </a:ext>
            </a:extLst>
          </p:cNvPr>
          <p:cNvSpPr/>
          <p:nvPr/>
        </p:nvSpPr>
        <p:spPr>
          <a:xfrm>
            <a:off x="349857" y="6443616"/>
            <a:ext cx="1724749" cy="41438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t>
            </a:r>
          </a:p>
        </p:txBody>
      </p:sp>
      <p:sp>
        <p:nvSpPr>
          <p:cNvPr id="13" name="TextBox 12">
            <a:extLst>
              <a:ext uri="{FF2B5EF4-FFF2-40B4-BE49-F238E27FC236}">
                <a16:creationId xmlns:a16="http://schemas.microsoft.com/office/drawing/2014/main" id="{715F1C1A-0A50-1A4E-AEC1-285A29109758}"/>
              </a:ext>
            </a:extLst>
          </p:cNvPr>
          <p:cNvSpPr txBox="1"/>
          <p:nvPr/>
        </p:nvSpPr>
        <p:spPr>
          <a:xfrm>
            <a:off x="454525" y="1495373"/>
            <a:ext cx="11289552" cy="4078039"/>
          </a:xfrm>
          <a:prstGeom prst="rect">
            <a:avLst/>
          </a:prstGeom>
          <a:noFill/>
        </p:spPr>
        <p:txBody>
          <a:bodyPr wrap="square" rtlCol="0">
            <a:spAutoFit/>
          </a:bodyPr>
          <a:lstStyle/>
          <a:p>
            <a:pPr marL="285750" indent="-285750" fontAlgn="base">
              <a:buFont typeface="Arial" panose="020B0604020202020204" pitchFamily="34" charset="0"/>
              <a:buChar char="•"/>
            </a:pPr>
            <a:r>
              <a:rPr lang="en-GB" b="1" dirty="0">
                <a:solidFill>
                  <a:srgbClr val="FD59A3"/>
                </a:solidFill>
              </a:rPr>
              <a:t>90% </a:t>
            </a:r>
            <a:r>
              <a:rPr lang="en-GB" dirty="0">
                <a:solidFill>
                  <a:srgbClr val="002060"/>
                </a:solidFill>
              </a:rPr>
              <a:t>of information transmitted to the brain is visual, and visuals are processed 60,000x faster in the brain than text</a:t>
            </a:r>
          </a:p>
          <a:p>
            <a:pPr marL="285750" indent="-285750" fontAlgn="base">
              <a:buFont typeface="Arial" panose="020B0604020202020204" pitchFamily="34" charset="0"/>
              <a:buChar char="•"/>
            </a:pPr>
            <a:r>
              <a:rPr lang="en-GB" dirty="0">
                <a:solidFill>
                  <a:srgbClr val="002060"/>
                </a:solidFill>
              </a:rPr>
              <a:t>Mobile video usage has increased by nearly </a:t>
            </a:r>
            <a:r>
              <a:rPr lang="en-GB" b="1" dirty="0">
                <a:solidFill>
                  <a:srgbClr val="FD59A3"/>
                </a:solidFill>
              </a:rPr>
              <a:t>10 million daily viewing minutes</a:t>
            </a:r>
            <a:r>
              <a:rPr lang="en-GB" dirty="0">
                <a:solidFill>
                  <a:srgbClr val="002060"/>
                </a:solidFill>
              </a:rPr>
              <a:t> in the last two years</a:t>
            </a:r>
          </a:p>
          <a:p>
            <a:pPr marL="285750" indent="-285750" fontAlgn="base">
              <a:buFont typeface="Arial" panose="020B0604020202020204" pitchFamily="34" charset="0"/>
              <a:buChar char="•"/>
            </a:pPr>
            <a:r>
              <a:rPr lang="en-GB" dirty="0">
                <a:solidFill>
                  <a:srgbClr val="002060"/>
                </a:solidFill>
              </a:rPr>
              <a:t>Cisco projects that global internet traffic from videos will make up 82% of all consumer internet traffic by 2021</a:t>
            </a:r>
          </a:p>
          <a:p>
            <a:pPr marL="285750" indent="-285750" fontAlgn="base">
              <a:buFont typeface="Arial" panose="020B0604020202020204" pitchFamily="34" charset="0"/>
              <a:buChar char="•"/>
            </a:pPr>
            <a:r>
              <a:rPr lang="en-GB" b="1" dirty="0">
                <a:solidFill>
                  <a:srgbClr val="FD59A3"/>
                </a:solidFill>
              </a:rPr>
              <a:t>43%</a:t>
            </a:r>
            <a:r>
              <a:rPr lang="en-GB" dirty="0">
                <a:solidFill>
                  <a:srgbClr val="002060"/>
                </a:solidFill>
              </a:rPr>
              <a:t> of B2C marketers say pre-produced video is the most successful type of content for marketing purposes</a:t>
            </a:r>
          </a:p>
          <a:p>
            <a:pPr marL="285750" indent="-285750" fontAlgn="base">
              <a:buFont typeface="Arial" panose="020B0604020202020204" pitchFamily="34" charset="0"/>
              <a:buChar char="•"/>
            </a:pPr>
            <a:r>
              <a:rPr lang="en-GB" b="1" dirty="0">
                <a:solidFill>
                  <a:srgbClr val="FD59A3"/>
                </a:solidFill>
              </a:rPr>
              <a:t>62% </a:t>
            </a:r>
            <a:r>
              <a:rPr lang="en-GB" dirty="0">
                <a:solidFill>
                  <a:srgbClr val="002060"/>
                </a:solidFill>
              </a:rPr>
              <a:t>of B2B marketers have rated video as an effective content marketing tactic</a:t>
            </a:r>
          </a:p>
          <a:p>
            <a:pPr marL="285750" indent="-285750" fontAlgn="base">
              <a:buFont typeface="Arial" panose="020B0604020202020204" pitchFamily="34" charset="0"/>
              <a:buChar char="•"/>
            </a:pPr>
            <a:r>
              <a:rPr lang="en-GB" dirty="0">
                <a:solidFill>
                  <a:srgbClr val="002060"/>
                </a:solidFill>
              </a:rPr>
              <a:t>Globally, YouTube is consumers' leading source of video content, at </a:t>
            </a:r>
            <a:r>
              <a:rPr lang="en-GB" b="1" dirty="0">
                <a:solidFill>
                  <a:srgbClr val="FD59A3"/>
                </a:solidFill>
              </a:rPr>
              <a:t>83%</a:t>
            </a:r>
            <a:r>
              <a:rPr lang="en-GB" dirty="0">
                <a:solidFill>
                  <a:srgbClr val="002060"/>
                </a:solidFill>
              </a:rPr>
              <a:t> (Facebook is second, at 67%)</a:t>
            </a:r>
          </a:p>
          <a:p>
            <a:pPr marL="285750" indent="-285750" fontAlgn="base">
              <a:buFont typeface="Arial" panose="020B0604020202020204" pitchFamily="34" charset="0"/>
              <a:buChar char="•"/>
            </a:pPr>
            <a:r>
              <a:rPr lang="en-GB" dirty="0">
                <a:solidFill>
                  <a:srgbClr val="002060"/>
                </a:solidFill>
              </a:rPr>
              <a:t>Video streaming has </a:t>
            </a:r>
            <a:r>
              <a:rPr lang="en-GB" b="1" dirty="0">
                <a:solidFill>
                  <a:srgbClr val="FD59A3"/>
                </a:solidFill>
              </a:rPr>
              <a:t>increased </a:t>
            </a:r>
            <a:r>
              <a:rPr lang="en-GB" dirty="0">
                <a:solidFill>
                  <a:srgbClr val="002060"/>
                </a:solidFill>
              </a:rPr>
              <a:t>significantly in the last several years</a:t>
            </a:r>
          </a:p>
          <a:p>
            <a:pPr marL="285750" indent="-285750" fontAlgn="base">
              <a:buFont typeface="Arial" panose="020B0604020202020204" pitchFamily="34" charset="0"/>
              <a:buChar char="•"/>
            </a:pPr>
            <a:r>
              <a:rPr lang="en-GB" dirty="0">
                <a:solidFill>
                  <a:srgbClr val="002060"/>
                </a:solidFill>
              </a:rPr>
              <a:t>Using the word “video” in an email subject line boosts </a:t>
            </a:r>
            <a:r>
              <a:rPr lang="en-GB" b="1" dirty="0">
                <a:solidFill>
                  <a:srgbClr val="FD59A3"/>
                </a:solidFill>
              </a:rPr>
              <a:t>open rates by 19%</a:t>
            </a:r>
            <a:r>
              <a:rPr lang="en-GB" dirty="0">
                <a:solidFill>
                  <a:srgbClr val="002060"/>
                </a:solidFill>
              </a:rPr>
              <a:t> and </a:t>
            </a:r>
            <a:r>
              <a:rPr lang="en-GB" b="1" dirty="0">
                <a:solidFill>
                  <a:srgbClr val="FD59A3"/>
                </a:solidFill>
              </a:rPr>
              <a:t>clickthrough rates by 65%</a:t>
            </a:r>
          </a:p>
          <a:p>
            <a:pPr marL="285750" indent="-285750" fontAlgn="base">
              <a:buFont typeface="Arial" panose="020B0604020202020204" pitchFamily="34" charset="0"/>
              <a:buChar char="•"/>
            </a:pPr>
            <a:r>
              <a:rPr lang="en-GB" dirty="0">
                <a:solidFill>
                  <a:srgbClr val="002060"/>
                </a:solidFill>
              </a:rPr>
              <a:t>As of 2018, </a:t>
            </a:r>
            <a:r>
              <a:rPr lang="en-GB" b="1" dirty="0">
                <a:solidFill>
                  <a:srgbClr val="FD59A3"/>
                </a:solidFill>
              </a:rPr>
              <a:t>35%</a:t>
            </a:r>
            <a:r>
              <a:rPr lang="en-GB" dirty="0">
                <a:solidFill>
                  <a:srgbClr val="002060"/>
                </a:solidFill>
              </a:rPr>
              <a:t> of marketers use live video</a:t>
            </a:r>
          </a:p>
          <a:p>
            <a:pPr marL="285750" indent="-285750" fontAlgn="base">
              <a:buFont typeface="Arial" panose="020B0604020202020204" pitchFamily="34" charset="0"/>
              <a:buChar char="•"/>
            </a:pPr>
            <a:r>
              <a:rPr lang="en-GB" dirty="0">
                <a:solidFill>
                  <a:srgbClr val="002060"/>
                </a:solidFill>
              </a:rPr>
              <a:t>Live videos on Facebook have an </a:t>
            </a:r>
            <a:r>
              <a:rPr lang="en-GB" b="1" dirty="0">
                <a:solidFill>
                  <a:srgbClr val="FD59A3"/>
                </a:solidFill>
              </a:rPr>
              <a:t>engagement rate </a:t>
            </a:r>
            <a:r>
              <a:rPr lang="en-GB" dirty="0">
                <a:solidFill>
                  <a:srgbClr val="002060"/>
                </a:solidFill>
              </a:rPr>
              <a:t>of 4.3% compared to 2.2% for non-live videos</a:t>
            </a:r>
          </a:p>
          <a:p>
            <a:pPr marL="285750" indent="-285750" fontAlgn="base">
              <a:buFont typeface="Arial" panose="020B0604020202020204" pitchFamily="34" charset="0"/>
              <a:buChar char="•"/>
            </a:pPr>
            <a:r>
              <a:rPr lang="en-GB" b="1" dirty="0">
                <a:solidFill>
                  <a:srgbClr val="FD59A3"/>
                </a:solidFill>
              </a:rPr>
              <a:t>90%</a:t>
            </a:r>
            <a:r>
              <a:rPr lang="en-GB" dirty="0">
                <a:solidFill>
                  <a:srgbClr val="002060"/>
                </a:solidFill>
              </a:rPr>
              <a:t> of all video plays on Twitter take place on mobile devices</a:t>
            </a:r>
          </a:p>
          <a:p>
            <a:pPr marL="285750" indent="-285750" fontAlgn="base">
              <a:buFont typeface="Arial" panose="020B0604020202020204" pitchFamily="34" charset="0"/>
              <a:buChar char="•"/>
            </a:pPr>
            <a:r>
              <a:rPr lang="en-GB" dirty="0">
                <a:solidFill>
                  <a:srgbClr val="002060"/>
                </a:solidFill>
              </a:rPr>
              <a:t>Videos 20 minutes in length or longer account for </a:t>
            </a:r>
            <a:r>
              <a:rPr lang="en-GB" b="1" dirty="0">
                <a:solidFill>
                  <a:srgbClr val="FD59A3"/>
                </a:solidFill>
              </a:rPr>
              <a:t>55%</a:t>
            </a:r>
            <a:r>
              <a:rPr lang="en-GB" dirty="0">
                <a:solidFill>
                  <a:srgbClr val="002060"/>
                </a:solidFill>
              </a:rPr>
              <a:t> of total video consumption time on smartphones</a:t>
            </a:r>
          </a:p>
          <a:p>
            <a:pPr fontAlgn="base"/>
            <a:endParaRPr lang="en-GB" dirty="0"/>
          </a:p>
          <a:p>
            <a:pPr fontAlgn="base"/>
            <a:endParaRPr lang="en-GB" sz="1400" dirty="0">
              <a:solidFill>
                <a:srgbClr val="002060"/>
              </a:solidFill>
            </a:endParaRPr>
          </a:p>
          <a:p>
            <a:pPr lvl="0"/>
            <a:endParaRPr lang="en-GB" sz="1100" dirty="0">
              <a:solidFill>
                <a:srgbClr val="002060"/>
              </a:solidFill>
            </a:endParaRPr>
          </a:p>
        </p:txBody>
      </p:sp>
      <p:pic>
        <p:nvPicPr>
          <p:cNvPr id="6" name="Picture 5">
            <a:extLst>
              <a:ext uri="{FF2B5EF4-FFF2-40B4-BE49-F238E27FC236}">
                <a16:creationId xmlns:a16="http://schemas.microsoft.com/office/drawing/2014/main" id="{C49A7A9A-B871-3E4D-B520-BC9C3BF0ABC5}"/>
              </a:ext>
            </a:extLst>
          </p:cNvPr>
          <p:cNvPicPr>
            <a:picLocks noChangeAspect="1"/>
          </p:cNvPicPr>
          <p:nvPr/>
        </p:nvPicPr>
        <p:blipFill>
          <a:blip r:embed="rId2"/>
          <a:stretch>
            <a:fillRect/>
          </a:stretch>
        </p:blipFill>
        <p:spPr>
          <a:xfrm>
            <a:off x="109834" y="4855125"/>
            <a:ext cx="3850766" cy="2002875"/>
          </a:xfrm>
          <a:prstGeom prst="rect">
            <a:avLst/>
          </a:prstGeom>
        </p:spPr>
      </p:pic>
    </p:spTree>
    <p:extLst>
      <p:ext uri="{BB962C8B-B14F-4D97-AF65-F5344CB8AC3E}">
        <p14:creationId xmlns:p14="http://schemas.microsoft.com/office/powerpoint/2010/main" val="33275876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4525" y="169810"/>
            <a:ext cx="10515600" cy="1325563"/>
          </a:xfrm>
        </p:spPr>
        <p:txBody>
          <a:bodyPr>
            <a:normAutofit/>
          </a:bodyPr>
          <a:lstStyle/>
          <a:p>
            <a:r>
              <a:rPr lang="en-GB" sz="2400" b="1" dirty="0">
                <a:solidFill>
                  <a:schemeClr val="accent4"/>
                </a:solidFill>
                <a:latin typeface="+mn-lt"/>
              </a:rPr>
              <a:t>Video content and dissemination tips</a:t>
            </a:r>
          </a:p>
        </p:txBody>
      </p:sp>
      <p:sp>
        <p:nvSpPr>
          <p:cNvPr id="4" name="Slide Number Placeholder 3"/>
          <p:cNvSpPr>
            <a:spLocks noGrp="1"/>
          </p:cNvSpPr>
          <p:nvPr>
            <p:ph type="sldNum" sz="quarter" idx="10"/>
          </p:nvPr>
        </p:nvSpPr>
        <p:spPr/>
        <p:txBody>
          <a:bodyPr/>
          <a:lstStyle/>
          <a:p>
            <a:pPr defTabSz="914377"/>
            <a:fld id="{99DB5B91-B4E4-4EE4-BE5C-3E09032CE5EC}" type="slidenum">
              <a:rPr lang="en-GB" smtClean="0"/>
              <a:pPr defTabSz="914377"/>
              <a:t>6</a:t>
            </a:fld>
            <a:endParaRPr lang="en-GB" dirty="0"/>
          </a:p>
        </p:txBody>
      </p:sp>
      <p:sp>
        <p:nvSpPr>
          <p:cNvPr id="33" name="Rectangle 32">
            <a:extLst>
              <a:ext uri="{FF2B5EF4-FFF2-40B4-BE49-F238E27FC236}">
                <a16:creationId xmlns:a16="http://schemas.microsoft.com/office/drawing/2014/main" id="{D74A483F-7F20-0E44-A5C6-AD284924003E}"/>
              </a:ext>
            </a:extLst>
          </p:cNvPr>
          <p:cNvSpPr/>
          <p:nvPr/>
        </p:nvSpPr>
        <p:spPr>
          <a:xfrm>
            <a:off x="349857" y="6443616"/>
            <a:ext cx="1724749" cy="41438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t>
            </a:r>
          </a:p>
        </p:txBody>
      </p:sp>
      <p:sp>
        <p:nvSpPr>
          <p:cNvPr id="13" name="TextBox 12">
            <a:extLst>
              <a:ext uri="{FF2B5EF4-FFF2-40B4-BE49-F238E27FC236}">
                <a16:creationId xmlns:a16="http://schemas.microsoft.com/office/drawing/2014/main" id="{715F1C1A-0A50-1A4E-AEC1-285A29109758}"/>
              </a:ext>
            </a:extLst>
          </p:cNvPr>
          <p:cNvSpPr txBox="1"/>
          <p:nvPr/>
        </p:nvSpPr>
        <p:spPr>
          <a:xfrm>
            <a:off x="454525" y="1495373"/>
            <a:ext cx="11289552" cy="4524315"/>
          </a:xfrm>
          <a:prstGeom prst="rect">
            <a:avLst/>
          </a:prstGeom>
          <a:noFill/>
        </p:spPr>
        <p:txBody>
          <a:bodyPr wrap="square" rtlCol="0">
            <a:spAutoFit/>
          </a:bodyPr>
          <a:lstStyle/>
          <a:p>
            <a:pPr marL="171450" lvl="0" indent="-171450">
              <a:buFont typeface="Arial" panose="020B0604020202020204" pitchFamily="34" charset="0"/>
              <a:buChar char="•"/>
            </a:pPr>
            <a:r>
              <a:rPr lang="en-GB" dirty="0">
                <a:solidFill>
                  <a:srgbClr val="002060"/>
                </a:solidFill>
              </a:rPr>
              <a:t>Video views are only counted if video is watched for longer that 3 seconds</a:t>
            </a:r>
          </a:p>
          <a:p>
            <a:pPr marL="171450" lvl="0" indent="-171450">
              <a:buFont typeface="Arial" panose="020B0604020202020204" pitchFamily="34" charset="0"/>
              <a:buChar char="•"/>
            </a:pPr>
            <a:r>
              <a:rPr lang="en-GB" dirty="0">
                <a:solidFill>
                  <a:srgbClr val="002060"/>
                </a:solidFill>
              </a:rPr>
              <a:t>Videos are more often watched with volume off</a:t>
            </a:r>
          </a:p>
          <a:p>
            <a:pPr marL="171450" lvl="0" indent="-171450">
              <a:buFont typeface="Arial" panose="020B0604020202020204" pitchFamily="34" charset="0"/>
              <a:buChar char="•"/>
            </a:pPr>
            <a:r>
              <a:rPr lang="en-GB" dirty="0">
                <a:solidFill>
                  <a:srgbClr val="002060"/>
                </a:solidFill>
              </a:rPr>
              <a:t>The more personal, the better</a:t>
            </a:r>
          </a:p>
          <a:p>
            <a:pPr marL="171450" lvl="0" indent="-171450">
              <a:buFont typeface="Arial" panose="020B0604020202020204" pitchFamily="34" charset="0"/>
              <a:buChar char="•"/>
            </a:pPr>
            <a:r>
              <a:rPr lang="en-GB" dirty="0">
                <a:solidFill>
                  <a:srgbClr val="002060"/>
                </a:solidFill>
              </a:rPr>
              <a:t>If not animated, interrupt your video with some stills</a:t>
            </a:r>
          </a:p>
          <a:p>
            <a:pPr marL="171450" lvl="0" indent="-171450">
              <a:buFont typeface="Arial" panose="020B0604020202020204" pitchFamily="34" charset="0"/>
              <a:buChar char="•"/>
            </a:pPr>
            <a:r>
              <a:rPr lang="en-GB" dirty="0">
                <a:solidFill>
                  <a:srgbClr val="002060"/>
                </a:solidFill>
              </a:rPr>
              <a:t>Don’t make videos too long (2 min. is the general maximum)</a:t>
            </a:r>
          </a:p>
          <a:p>
            <a:pPr marL="171450" lvl="0" indent="-171450">
              <a:buFont typeface="Arial" panose="020B0604020202020204" pitchFamily="34" charset="0"/>
              <a:buChar char="•"/>
            </a:pPr>
            <a:r>
              <a:rPr lang="en-GB" dirty="0">
                <a:solidFill>
                  <a:srgbClr val="002060"/>
                </a:solidFill>
              </a:rPr>
              <a:t>Social media videos are not tools to explain the full story, they should rather function as a teaser</a:t>
            </a:r>
          </a:p>
          <a:p>
            <a:pPr marL="171450" lvl="0" indent="-171450">
              <a:buFont typeface="Arial" panose="020B0604020202020204" pitchFamily="34" charset="0"/>
              <a:buChar char="•"/>
            </a:pPr>
            <a:r>
              <a:rPr lang="en-GB" dirty="0">
                <a:solidFill>
                  <a:srgbClr val="002060"/>
                </a:solidFill>
              </a:rPr>
              <a:t>Look at the type of social media channel to see what content and format fits best</a:t>
            </a:r>
          </a:p>
          <a:p>
            <a:pPr marL="171450" indent="-171450">
              <a:buFont typeface="Arial" panose="020B0604020202020204" pitchFamily="34" charset="0"/>
              <a:buChar char="•"/>
            </a:pPr>
            <a:r>
              <a:rPr lang="en-GB" dirty="0">
                <a:solidFill>
                  <a:srgbClr val="002060"/>
                </a:solidFill>
              </a:rPr>
              <a:t>Try going live in ‘vlog style’! During events perhaps? E.g. Facebook live, Periscope, Instagram</a:t>
            </a:r>
          </a:p>
          <a:p>
            <a:pPr marL="171450" indent="-171450">
              <a:buFont typeface="Arial" panose="020B0604020202020204" pitchFamily="34" charset="0"/>
              <a:buChar char="•"/>
            </a:pPr>
            <a:r>
              <a:rPr lang="en-GB" dirty="0">
                <a:solidFill>
                  <a:srgbClr val="002060"/>
                </a:solidFill>
              </a:rPr>
              <a:t>Use clear visuals that explain words or voice-overs</a:t>
            </a:r>
          </a:p>
          <a:p>
            <a:pPr marL="171450" indent="-171450">
              <a:buFont typeface="Arial" panose="020B0604020202020204" pitchFamily="34" charset="0"/>
              <a:buChar char="•"/>
            </a:pPr>
            <a:r>
              <a:rPr lang="en-GB" dirty="0">
                <a:solidFill>
                  <a:srgbClr val="002060"/>
                </a:solidFill>
              </a:rPr>
              <a:t>Go for gifs!</a:t>
            </a:r>
          </a:p>
          <a:p>
            <a:pPr marL="171450" indent="-171450">
              <a:buFont typeface="Arial" panose="020B0604020202020204" pitchFamily="34" charset="0"/>
              <a:buChar char="•"/>
            </a:pPr>
            <a:endParaRPr lang="en-GB" dirty="0">
              <a:solidFill>
                <a:srgbClr val="002060"/>
              </a:solidFill>
            </a:endParaRPr>
          </a:p>
          <a:p>
            <a:r>
              <a:rPr lang="en-GB" dirty="0">
                <a:solidFill>
                  <a:srgbClr val="002060"/>
                </a:solidFill>
              </a:rPr>
              <a:t>Video examples:</a:t>
            </a:r>
          </a:p>
          <a:p>
            <a:r>
              <a:rPr lang="en-GB" dirty="0">
                <a:solidFill>
                  <a:srgbClr val="002060"/>
                </a:solidFill>
                <a:hlinkClick r:id="rId2"/>
              </a:rPr>
              <a:t>https://www.youtube.com/watch?v=t7dxGbd4f4M&amp;t=1s</a:t>
            </a:r>
            <a:r>
              <a:rPr lang="en-GB" dirty="0">
                <a:solidFill>
                  <a:srgbClr val="002060"/>
                </a:solidFill>
              </a:rPr>
              <a:t> – 724 views in 2 months</a:t>
            </a:r>
          </a:p>
          <a:p>
            <a:r>
              <a:rPr lang="en-GB" dirty="0">
                <a:solidFill>
                  <a:srgbClr val="002060"/>
                </a:solidFill>
                <a:hlinkClick r:id="rId3"/>
              </a:rPr>
              <a:t>https://www.youtube.com/watch?v=rbh1MEVNejE</a:t>
            </a:r>
            <a:r>
              <a:rPr lang="en-GB" dirty="0">
                <a:solidFill>
                  <a:srgbClr val="002060"/>
                </a:solidFill>
              </a:rPr>
              <a:t> – 587 views in 10 months</a:t>
            </a:r>
          </a:p>
          <a:p>
            <a:endParaRPr lang="en-GB" dirty="0">
              <a:solidFill>
                <a:srgbClr val="002060"/>
              </a:solidFill>
            </a:endParaRPr>
          </a:p>
          <a:p>
            <a:endParaRPr lang="en-GB" dirty="0">
              <a:solidFill>
                <a:srgbClr val="002060"/>
              </a:solidFill>
            </a:endParaRPr>
          </a:p>
        </p:txBody>
      </p:sp>
    </p:spTree>
    <p:extLst>
      <p:ext uri="{BB962C8B-B14F-4D97-AF65-F5344CB8AC3E}">
        <p14:creationId xmlns:p14="http://schemas.microsoft.com/office/powerpoint/2010/main" val="33865207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4525" y="169810"/>
            <a:ext cx="10515600" cy="1325563"/>
          </a:xfrm>
        </p:spPr>
        <p:txBody>
          <a:bodyPr>
            <a:normAutofit/>
          </a:bodyPr>
          <a:lstStyle/>
          <a:p>
            <a:r>
              <a:rPr lang="en-GB" sz="2400" b="1" dirty="0">
                <a:solidFill>
                  <a:schemeClr val="accent4"/>
                </a:solidFill>
                <a:latin typeface="+mn-lt"/>
              </a:rPr>
              <a:t>Videos and social media channels</a:t>
            </a:r>
          </a:p>
        </p:txBody>
      </p:sp>
      <p:sp>
        <p:nvSpPr>
          <p:cNvPr id="4" name="Slide Number Placeholder 3"/>
          <p:cNvSpPr>
            <a:spLocks noGrp="1"/>
          </p:cNvSpPr>
          <p:nvPr>
            <p:ph type="sldNum" sz="quarter" idx="10"/>
          </p:nvPr>
        </p:nvSpPr>
        <p:spPr/>
        <p:txBody>
          <a:bodyPr/>
          <a:lstStyle/>
          <a:p>
            <a:pPr defTabSz="914377"/>
            <a:fld id="{99DB5B91-B4E4-4EE4-BE5C-3E09032CE5EC}" type="slidenum">
              <a:rPr lang="en-GB" smtClean="0"/>
              <a:pPr defTabSz="914377"/>
              <a:t>7</a:t>
            </a:fld>
            <a:endParaRPr lang="en-GB" dirty="0"/>
          </a:p>
        </p:txBody>
      </p:sp>
      <p:sp>
        <p:nvSpPr>
          <p:cNvPr id="33" name="Rectangle 32">
            <a:extLst>
              <a:ext uri="{FF2B5EF4-FFF2-40B4-BE49-F238E27FC236}">
                <a16:creationId xmlns:a16="http://schemas.microsoft.com/office/drawing/2014/main" id="{D74A483F-7F20-0E44-A5C6-AD284924003E}"/>
              </a:ext>
            </a:extLst>
          </p:cNvPr>
          <p:cNvSpPr/>
          <p:nvPr/>
        </p:nvSpPr>
        <p:spPr>
          <a:xfrm>
            <a:off x="349857" y="6443616"/>
            <a:ext cx="1724749" cy="41438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t>
            </a:r>
          </a:p>
        </p:txBody>
      </p:sp>
      <p:sp>
        <p:nvSpPr>
          <p:cNvPr id="2" name="TextBox 1">
            <a:extLst>
              <a:ext uri="{FF2B5EF4-FFF2-40B4-BE49-F238E27FC236}">
                <a16:creationId xmlns:a16="http://schemas.microsoft.com/office/drawing/2014/main" id="{2344A53B-2F29-AC43-B6E9-F52E9794FEFC}"/>
              </a:ext>
            </a:extLst>
          </p:cNvPr>
          <p:cNvSpPr txBox="1"/>
          <p:nvPr/>
        </p:nvSpPr>
        <p:spPr>
          <a:xfrm>
            <a:off x="454525" y="1495373"/>
            <a:ext cx="5389684" cy="2585323"/>
          </a:xfrm>
          <a:prstGeom prst="rect">
            <a:avLst/>
          </a:prstGeom>
          <a:noFill/>
        </p:spPr>
        <p:txBody>
          <a:bodyPr wrap="square" rtlCol="0">
            <a:spAutoFit/>
          </a:bodyPr>
          <a:lstStyle/>
          <a:p>
            <a:pPr fontAlgn="base"/>
            <a:endParaRPr lang="en-GB" sz="1200" b="1" dirty="0"/>
          </a:p>
          <a:p>
            <a:pPr fontAlgn="base"/>
            <a:endParaRPr lang="en-GB" sz="1200" b="1" dirty="0"/>
          </a:p>
          <a:p>
            <a:pPr fontAlgn="base"/>
            <a:endParaRPr lang="en-GB" sz="1200" b="1" dirty="0"/>
          </a:p>
          <a:p>
            <a:pPr fontAlgn="base"/>
            <a:r>
              <a:rPr lang="en-GB" sz="1200" b="1" dirty="0"/>
              <a:t>Users: </a:t>
            </a:r>
            <a:r>
              <a:rPr lang="en-GB" sz="1200" dirty="0"/>
              <a:t>2.27 billion (active)					</a:t>
            </a:r>
          </a:p>
          <a:p>
            <a:pPr fontAlgn="base"/>
            <a:r>
              <a:rPr lang="en-GB" sz="1200" b="1" dirty="0"/>
              <a:t>Impact: </a:t>
            </a:r>
            <a:r>
              <a:rPr lang="en-GB" sz="1200" dirty="0"/>
              <a:t>posts with videos attract 3x more engagement</a:t>
            </a:r>
            <a:endParaRPr lang="en-GB" sz="1200" b="1" dirty="0"/>
          </a:p>
          <a:p>
            <a:pPr fontAlgn="base"/>
            <a:r>
              <a:rPr lang="en-GB" sz="1200" b="1" dirty="0"/>
              <a:t>Powerful content: </a:t>
            </a:r>
            <a:r>
              <a:rPr lang="en-GB" sz="1200" dirty="0"/>
              <a:t>entertainment, emotionally-charged content</a:t>
            </a:r>
          </a:p>
          <a:p>
            <a:pPr fontAlgn="base"/>
            <a:r>
              <a:rPr lang="en-GB" sz="1200" b="1" dirty="0"/>
              <a:t>Tips:</a:t>
            </a:r>
          </a:p>
          <a:p>
            <a:pPr marL="285750" indent="-285750" fontAlgn="base">
              <a:buFontTx/>
              <a:buChar char="-"/>
            </a:pPr>
            <a:r>
              <a:rPr lang="en-GB" sz="1200" dirty="0"/>
              <a:t>Remember to add subtitles (85% are viewed with the volume off)</a:t>
            </a:r>
          </a:p>
          <a:p>
            <a:pPr marL="285750" indent="-285750" fontAlgn="base">
              <a:buFontTx/>
              <a:buChar char="-"/>
            </a:pPr>
            <a:r>
              <a:rPr lang="en-GB" sz="1200" dirty="0"/>
              <a:t>Create playlists to make similar videos easy to be found</a:t>
            </a:r>
          </a:p>
          <a:p>
            <a:pPr marL="285750" indent="-285750" fontAlgn="base">
              <a:buFontTx/>
              <a:buChar char="-"/>
            </a:pPr>
            <a:r>
              <a:rPr lang="en-GB" sz="1200" dirty="0"/>
              <a:t>Upload directly to FB (instead of pasting a YouTube link)</a:t>
            </a:r>
          </a:p>
          <a:p>
            <a:pPr marL="285750" indent="-285750" fontAlgn="base">
              <a:buFontTx/>
              <a:buChar char="-"/>
            </a:pPr>
            <a:r>
              <a:rPr lang="en-GB" sz="1200" dirty="0"/>
              <a:t>Pin a video to your page</a:t>
            </a:r>
          </a:p>
          <a:p>
            <a:pPr marL="285750" indent="-285750" fontAlgn="base">
              <a:buFontTx/>
              <a:buChar char="-"/>
            </a:pPr>
            <a:r>
              <a:rPr lang="en-GB" sz="1200" dirty="0"/>
              <a:t>Include a CTA</a:t>
            </a:r>
          </a:p>
        </p:txBody>
      </p:sp>
      <p:pic>
        <p:nvPicPr>
          <p:cNvPr id="7" name="Picture 6">
            <a:extLst>
              <a:ext uri="{FF2B5EF4-FFF2-40B4-BE49-F238E27FC236}">
                <a16:creationId xmlns:a16="http://schemas.microsoft.com/office/drawing/2014/main" id="{0D1340E8-61E2-A540-A2A2-EC0413EAA86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8640" y="1495373"/>
            <a:ext cx="1208598" cy="484068"/>
          </a:xfrm>
          <a:prstGeom prst="rect">
            <a:avLst/>
          </a:prstGeom>
        </p:spPr>
      </p:pic>
      <p:pic>
        <p:nvPicPr>
          <p:cNvPr id="8" name="Picture 7">
            <a:extLst>
              <a:ext uri="{FF2B5EF4-FFF2-40B4-BE49-F238E27FC236}">
                <a16:creationId xmlns:a16="http://schemas.microsoft.com/office/drawing/2014/main" id="{874F4286-D4B5-AF4A-A00D-1CCAC3CC272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19539" y="1497814"/>
            <a:ext cx="933268" cy="481627"/>
          </a:xfrm>
          <a:prstGeom prst="rect">
            <a:avLst/>
          </a:prstGeom>
        </p:spPr>
      </p:pic>
      <p:sp>
        <p:nvSpPr>
          <p:cNvPr id="9" name="TextBox 8">
            <a:extLst>
              <a:ext uri="{FF2B5EF4-FFF2-40B4-BE49-F238E27FC236}">
                <a16:creationId xmlns:a16="http://schemas.microsoft.com/office/drawing/2014/main" id="{8D1A9E88-8787-B742-BCEE-AB33061D0EE0}"/>
              </a:ext>
            </a:extLst>
          </p:cNvPr>
          <p:cNvSpPr txBox="1"/>
          <p:nvPr/>
        </p:nvSpPr>
        <p:spPr>
          <a:xfrm>
            <a:off x="6058894" y="1495373"/>
            <a:ext cx="5502303" cy="2492990"/>
          </a:xfrm>
          <a:prstGeom prst="rect">
            <a:avLst/>
          </a:prstGeom>
          <a:noFill/>
        </p:spPr>
        <p:txBody>
          <a:bodyPr wrap="square" rtlCol="0">
            <a:spAutoFit/>
          </a:bodyPr>
          <a:lstStyle/>
          <a:p>
            <a:pPr fontAlgn="base"/>
            <a:endParaRPr lang="en-GB" sz="1200" b="1" dirty="0"/>
          </a:p>
          <a:p>
            <a:pPr fontAlgn="base"/>
            <a:endParaRPr lang="en-GB" sz="1200" b="1" dirty="0"/>
          </a:p>
          <a:p>
            <a:pPr fontAlgn="base"/>
            <a:endParaRPr lang="en-GB" sz="1200" b="1" dirty="0"/>
          </a:p>
          <a:p>
            <a:pPr fontAlgn="base"/>
            <a:r>
              <a:rPr lang="en-GB" sz="1200" b="1" dirty="0"/>
              <a:t>Users: </a:t>
            </a:r>
            <a:r>
              <a:rPr lang="en-GB" sz="1200" dirty="0"/>
              <a:t>326 million (active)					</a:t>
            </a:r>
          </a:p>
          <a:p>
            <a:pPr fontAlgn="base"/>
            <a:r>
              <a:rPr lang="en-GB" sz="1200" b="1" dirty="0"/>
              <a:t>Impact: </a:t>
            </a:r>
            <a:r>
              <a:rPr lang="en-GB" sz="1200" dirty="0"/>
              <a:t>tweets with videos attract 10x more engagement</a:t>
            </a:r>
          </a:p>
          <a:p>
            <a:pPr fontAlgn="base"/>
            <a:r>
              <a:rPr lang="en-GB" sz="1200" b="1" dirty="0"/>
              <a:t>Powerful content: </a:t>
            </a:r>
            <a:r>
              <a:rPr lang="en-GB" sz="1200" dirty="0"/>
              <a:t>topical content, people in videos</a:t>
            </a:r>
          </a:p>
          <a:p>
            <a:pPr fontAlgn="base"/>
            <a:r>
              <a:rPr lang="en-GB" sz="1200" b="1" dirty="0"/>
              <a:t>Tips:</a:t>
            </a:r>
          </a:p>
          <a:p>
            <a:pPr marL="285750" indent="-285750" fontAlgn="base">
              <a:buFontTx/>
              <a:buChar char="-"/>
            </a:pPr>
            <a:r>
              <a:rPr lang="en-GB" sz="1200" dirty="0"/>
              <a:t>Have an early story arc</a:t>
            </a:r>
          </a:p>
          <a:p>
            <a:pPr marL="285750" indent="-285750" fontAlgn="base">
              <a:buFontTx/>
              <a:buChar char="-"/>
            </a:pPr>
            <a:r>
              <a:rPr lang="en-GB" sz="1200" dirty="0"/>
              <a:t>Feature people in the first 3 seconds (increases emotional intensity)</a:t>
            </a:r>
          </a:p>
          <a:p>
            <a:pPr marL="285750" indent="-285750" fontAlgn="base">
              <a:buFontTx/>
              <a:buChar char="-"/>
            </a:pPr>
            <a:r>
              <a:rPr lang="en-GB" sz="1200" dirty="0"/>
              <a:t>Remember to add subtitles</a:t>
            </a:r>
          </a:p>
          <a:p>
            <a:pPr marL="285750" indent="-285750" fontAlgn="base">
              <a:buFontTx/>
              <a:buChar char="-"/>
            </a:pPr>
            <a:r>
              <a:rPr lang="en-GB" sz="1200" dirty="0"/>
              <a:t>Pin a video to your page</a:t>
            </a:r>
          </a:p>
          <a:p>
            <a:pPr marL="285750" indent="-285750" fontAlgn="base">
              <a:buFontTx/>
              <a:buChar char="-"/>
            </a:pPr>
            <a:r>
              <a:rPr lang="en-GB" sz="1200" dirty="0"/>
              <a:t>Include a CTA</a:t>
            </a:r>
          </a:p>
        </p:txBody>
      </p:sp>
      <p:pic>
        <p:nvPicPr>
          <p:cNvPr id="10" name="Picture 9">
            <a:extLst>
              <a:ext uri="{FF2B5EF4-FFF2-40B4-BE49-F238E27FC236}">
                <a16:creationId xmlns:a16="http://schemas.microsoft.com/office/drawing/2014/main" id="{0710A7AF-64D6-024C-802F-188EABC32A28}"/>
              </a:ext>
            </a:extLst>
          </p:cNvPr>
          <p:cNvPicPr>
            <a:picLocks noChangeAspect="1"/>
          </p:cNvPicPr>
          <p:nvPr/>
        </p:nvPicPr>
        <p:blipFill>
          <a:blip r:embed="rId4"/>
          <a:stretch>
            <a:fillRect/>
          </a:stretch>
        </p:blipFill>
        <p:spPr>
          <a:xfrm>
            <a:off x="548640" y="4080696"/>
            <a:ext cx="1944915" cy="484068"/>
          </a:xfrm>
          <a:prstGeom prst="rect">
            <a:avLst/>
          </a:prstGeom>
        </p:spPr>
      </p:pic>
      <p:sp>
        <p:nvSpPr>
          <p:cNvPr id="11" name="TextBox 10">
            <a:extLst>
              <a:ext uri="{FF2B5EF4-FFF2-40B4-BE49-F238E27FC236}">
                <a16:creationId xmlns:a16="http://schemas.microsoft.com/office/drawing/2014/main" id="{C8BE5AE2-12A3-FD4D-9E59-D48F6B80C5B1}"/>
              </a:ext>
            </a:extLst>
          </p:cNvPr>
          <p:cNvSpPr txBox="1"/>
          <p:nvPr/>
        </p:nvSpPr>
        <p:spPr>
          <a:xfrm>
            <a:off x="454525" y="4080696"/>
            <a:ext cx="5389684" cy="2492990"/>
          </a:xfrm>
          <a:prstGeom prst="rect">
            <a:avLst/>
          </a:prstGeom>
          <a:noFill/>
        </p:spPr>
        <p:txBody>
          <a:bodyPr wrap="square" rtlCol="0">
            <a:spAutoFit/>
          </a:bodyPr>
          <a:lstStyle/>
          <a:p>
            <a:pPr fontAlgn="base"/>
            <a:endParaRPr lang="en-GB" sz="1200" b="1" dirty="0"/>
          </a:p>
          <a:p>
            <a:pPr fontAlgn="base"/>
            <a:endParaRPr lang="en-GB" sz="1200" b="1" dirty="0"/>
          </a:p>
          <a:p>
            <a:pPr fontAlgn="base"/>
            <a:endParaRPr lang="en-GB" sz="1200" b="1" dirty="0"/>
          </a:p>
          <a:p>
            <a:pPr fontAlgn="base"/>
            <a:r>
              <a:rPr lang="en-GB" sz="1200" b="1" dirty="0"/>
              <a:t>Users: </a:t>
            </a:r>
            <a:r>
              <a:rPr lang="en-GB" sz="1200" dirty="0"/>
              <a:t>260 million (active)					</a:t>
            </a:r>
          </a:p>
          <a:p>
            <a:pPr fontAlgn="base"/>
            <a:r>
              <a:rPr lang="en-GB" sz="1200" b="1" dirty="0"/>
              <a:t>Impact: </a:t>
            </a:r>
            <a:r>
              <a:rPr lang="en-GB" sz="1200" dirty="0"/>
              <a:t>not very present yet, 59% of users would prefer video over written text</a:t>
            </a:r>
            <a:endParaRPr lang="en-GB" sz="1200" b="1" dirty="0"/>
          </a:p>
          <a:p>
            <a:pPr fontAlgn="base"/>
            <a:r>
              <a:rPr lang="en-GB" sz="1200" b="1" dirty="0"/>
              <a:t>Powerful content: </a:t>
            </a:r>
            <a:r>
              <a:rPr lang="en-GB" sz="1200" dirty="0"/>
              <a:t>quick tips, update from the industry, event coverage</a:t>
            </a:r>
          </a:p>
          <a:p>
            <a:pPr fontAlgn="base"/>
            <a:r>
              <a:rPr lang="en-GB" sz="1200" b="1" dirty="0"/>
              <a:t>Tips:</a:t>
            </a:r>
          </a:p>
          <a:p>
            <a:pPr marL="285750" indent="-285750" fontAlgn="base">
              <a:buFontTx/>
              <a:buChar char="-"/>
            </a:pPr>
            <a:r>
              <a:rPr lang="en-GB" sz="1200" dirty="0"/>
              <a:t>Make videos short and candid</a:t>
            </a:r>
          </a:p>
          <a:p>
            <a:pPr marL="285750" indent="-285750" fontAlgn="base">
              <a:buFontTx/>
              <a:buChar char="-"/>
            </a:pPr>
            <a:r>
              <a:rPr lang="en-GB" sz="1200" dirty="0"/>
              <a:t>Upload directly or through other channels except Facebook (shown as link)</a:t>
            </a:r>
          </a:p>
          <a:p>
            <a:pPr marL="285750" indent="-285750" fontAlgn="base">
              <a:buFontTx/>
              <a:buChar char="-"/>
            </a:pPr>
            <a:r>
              <a:rPr lang="en-GB" sz="1200" dirty="0"/>
              <a:t>Remember to add subtitles </a:t>
            </a:r>
          </a:p>
          <a:p>
            <a:pPr marL="285750" indent="-285750" fontAlgn="base">
              <a:buFontTx/>
              <a:buChar char="-"/>
            </a:pPr>
            <a:r>
              <a:rPr lang="en-GB" sz="1200" dirty="0"/>
              <a:t>Pin a video to your page</a:t>
            </a:r>
          </a:p>
          <a:p>
            <a:pPr marL="285750" indent="-285750" fontAlgn="base">
              <a:buFontTx/>
              <a:buChar char="-"/>
            </a:pPr>
            <a:r>
              <a:rPr lang="en-GB" sz="1200" dirty="0"/>
              <a:t>Include a CTA</a:t>
            </a:r>
          </a:p>
        </p:txBody>
      </p:sp>
      <p:pic>
        <p:nvPicPr>
          <p:cNvPr id="12" name="Picture 11">
            <a:extLst>
              <a:ext uri="{FF2B5EF4-FFF2-40B4-BE49-F238E27FC236}">
                <a16:creationId xmlns:a16="http://schemas.microsoft.com/office/drawing/2014/main" id="{E9B18C8B-FAB9-B847-8AFA-E0884FE92AE8}"/>
              </a:ext>
            </a:extLst>
          </p:cNvPr>
          <p:cNvPicPr>
            <a:picLocks noChangeAspect="1"/>
          </p:cNvPicPr>
          <p:nvPr/>
        </p:nvPicPr>
        <p:blipFill>
          <a:blip r:embed="rId5"/>
          <a:stretch>
            <a:fillRect/>
          </a:stretch>
        </p:blipFill>
        <p:spPr>
          <a:xfrm>
            <a:off x="6119539" y="4080696"/>
            <a:ext cx="2170706" cy="485432"/>
          </a:xfrm>
          <a:prstGeom prst="rect">
            <a:avLst/>
          </a:prstGeom>
        </p:spPr>
      </p:pic>
      <p:sp>
        <p:nvSpPr>
          <p:cNvPr id="14" name="TextBox 13">
            <a:extLst>
              <a:ext uri="{FF2B5EF4-FFF2-40B4-BE49-F238E27FC236}">
                <a16:creationId xmlns:a16="http://schemas.microsoft.com/office/drawing/2014/main" id="{437A9460-223E-4E49-8A69-E35DD1DBCD0E}"/>
              </a:ext>
            </a:extLst>
          </p:cNvPr>
          <p:cNvSpPr txBox="1"/>
          <p:nvPr/>
        </p:nvSpPr>
        <p:spPr>
          <a:xfrm>
            <a:off x="6058894" y="4080696"/>
            <a:ext cx="5389684" cy="2677656"/>
          </a:xfrm>
          <a:prstGeom prst="rect">
            <a:avLst/>
          </a:prstGeom>
          <a:noFill/>
        </p:spPr>
        <p:txBody>
          <a:bodyPr wrap="square" rtlCol="0">
            <a:spAutoFit/>
          </a:bodyPr>
          <a:lstStyle/>
          <a:p>
            <a:pPr fontAlgn="base"/>
            <a:endParaRPr lang="en-GB" sz="1200" b="1" dirty="0"/>
          </a:p>
          <a:p>
            <a:pPr fontAlgn="base"/>
            <a:endParaRPr lang="en-GB" sz="1200" b="1" dirty="0"/>
          </a:p>
          <a:p>
            <a:pPr fontAlgn="base"/>
            <a:endParaRPr lang="en-GB" sz="1200" b="1" dirty="0"/>
          </a:p>
          <a:p>
            <a:pPr fontAlgn="base"/>
            <a:r>
              <a:rPr lang="en-GB" sz="1200" b="1" dirty="0"/>
              <a:t>Users: </a:t>
            </a:r>
            <a:r>
              <a:rPr lang="en-GB" sz="1200" dirty="0"/>
              <a:t>1.9 billion (active)					</a:t>
            </a:r>
          </a:p>
          <a:p>
            <a:pPr fontAlgn="base"/>
            <a:r>
              <a:rPr lang="en-GB" sz="1200" b="1" dirty="0"/>
              <a:t>Impact: </a:t>
            </a:r>
            <a:r>
              <a:rPr lang="en-GB" sz="1200" dirty="0"/>
              <a:t>over 1 billion hours of video are watched daily on YouTube in 88 countries in 76 languages, it is the 2</a:t>
            </a:r>
            <a:r>
              <a:rPr lang="en-GB" sz="1200" baseline="30000" dirty="0"/>
              <a:t>nd</a:t>
            </a:r>
            <a:r>
              <a:rPr lang="en-GB" sz="1200" dirty="0"/>
              <a:t> biggest search engine after Google</a:t>
            </a:r>
            <a:endParaRPr lang="en-GB" sz="1200" b="1" dirty="0"/>
          </a:p>
          <a:p>
            <a:pPr fontAlgn="base"/>
            <a:r>
              <a:rPr lang="en-GB" sz="1200" b="1" dirty="0"/>
              <a:t>Powerful content: </a:t>
            </a:r>
            <a:r>
              <a:rPr lang="en-GB" sz="1200" dirty="0"/>
              <a:t>anything interesting to your audience, videos can be long(</a:t>
            </a:r>
            <a:r>
              <a:rPr lang="en-GB" sz="1200" dirty="0" err="1"/>
              <a:t>er</a:t>
            </a:r>
            <a:r>
              <a:rPr lang="en-GB" sz="1200" dirty="0"/>
              <a:t>)</a:t>
            </a:r>
          </a:p>
          <a:p>
            <a:pPr fontAlgn="base"/>
            <a:r>
              <a:rPr lang="en-GB" sz="1200" b="1" dirty="0"/>
              <a:t>Tips:</a:t>
            </a:r>
          </a:p>
          <a:p>
            <a:pPr marL="285750" indent="-285750" fontAlgn="base">
              <a:buFontTx/>
              <a:buChar char="-"/>
            </a:pPr>
            <a:r>
              <a:rPr lang="en-GB" sz="1200" dirty="0"/>
              <a:t>Release news videos on a regular schedule</a:t>
            </a:r>
          </a:p>
          <a:p>
            <a:pPr marL="285750" indent="-285750" fontAlgn="base">
              <a:buFontTx/>
              <a:buChar char="-"/>
            </a:pPr>
            <a:r>
              <a:rPr lang="en-GB" sz="1200" dirty="0"/>
              <a:t>Create playlists</a:t>
            </a:r>
          </a:p>
          <a:p>
            <a:pPr marL="285750" indent="-285750" fontAlgn="base">
              <a:buFontTx/>
              <a:buChar char="-"/>
            </a:pPr>
            <a:r>
              <a:rPr lang="en-GB" sz="1200" dirty="0"/>
              <a:t>Optimise content so it ranks</a:t>
            </a:r>
          </a:p>
          <a:p>
            <a:pPr marL="285750" indent="-285750" fontAlgn="base">
              <a:buFontTx/>
              <a:buChar char="-"/>
            </a:pPr>
            <a:r>
              <a:rPr lang="en-GB" sz="1200" dirty="0"/>
              <a:t>Make sure links can be shared</a:t>
            </a:r>
          </a:p>
          <a:p>
            <a:pPr marL="285750" indent="-285750" fontAlgn="base">
              <a:buFontTx/>
              <a:buChar char="-"/>
            </a:pPr>
            <a:r>
              <a:rPr lang="en-GB" sz="1200" dirty="0"/>
              <a:t>Include a CTA</a:t>
            </a:r>
          </a:p>
        </p:txBody>
      </p:sp>
    </p:spTree>
    <p:extLst>
      <p:ext uri="{BB962C8B-B14F-4D97-AF65-F5344CB8AC3E}">
        <p14:creationId xmlns:p14="http://schemas.microsoft.com/office/powerpoint/2010/main" val="38193509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176779"/>
            <a:ext cx="12255142" cy="6844404"/>
          </a:xfrm>
          <a:prstGeom prst="rect">
            <a:avLst/>
          </a:prstGeom>
          <a:solidFill>
            <a:srgbClr val="003F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0" name="Picture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222072" y="564841"/>
            <a:ext cx="9969928" cy="5606617"/>
          </a:xfrm>
          <a:prstGeom prst="rect">
            <a:avLst/>
          </a:prstGeom>
        </p:spPr>
      </p:pic>
      <p:sp>
        <p:nvSpPr>
          <p:cNvPr id="12" name="Rectangle 2"/>
          <p:cNvSpPr txBox="1">
            <a:spLocks noChangeArrowheads="1"/>
          </p:cNvSpPr>
          <p:nvPr/>
        </p:nvSpPr>
        <p:spPr bwMode="auto">
          <a:xfrm>
            <a:off x="848734" y="2072426"/>
            <a:ext cx="8708733" cy="101795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r>
              <a:rPr lang="en-GB" sz="6000" b="1" dirty="0">
                <a:solidFill>
                  <a:schemeClr val="accent4"/>
                </a:solidFill>
                <a:latin typeface="+mn-lt"/>
              </a:rPr>
              <a:t>Thank you! Questions?</a:t>
            </a:r>
          </a:p>
        </p:txBody>
      </p:sp>
      <p:sp>
        <p:nvSpPr>
          <p:cNvPr id="2" name="TextBox 1">
            <a:extLst>
              <a:ext uri="{FF2B5EF4-FFF2-40B4-BE49-F238E27FC236}">
                <a16:creationId xmlns:a16="http://schemas.microsoft.com/office/drawing/2014/main" id="{6BCB9955-5EF5-084A-9D37-6A7355FF19A3}"/>
              </a:ext>
            </a:extLst>
          </p:cNvPr>
          <p:cNvSpPr txBox="1"/>
          <p:nvPr/>
        </p:nvSpPr>
        <p:spPr>
          <a:xfrm>
            <a:off x="848735" y="3137316"/>
            <a:ext cx="4561490" cy="461665"/>
          </a:xfrm>
          <a:prstGeom prst="rect">
            <a:avLst/>
          </a:prstGeom>
          <a:noFill/>
        </p:spPr>
        <p:txBody>
          <a:bodyPr wrap="square" rtlCol="0">
            <a:spAutoFit/>
          </a:bodyPr>
          <a:lstStyle/>
          <a:p>
            <a:r>
              <a:rPr lang="en-US" sz="2400" b="1" dirty="0" err="1">
                <a:solidFill>
                  <a:schemeClr val="bg1"/>
                </a:solidFill>
              </a:rPr>
              <a:t>dimple.sokartara@geant.org</a:t>
            </a:r>
            <a:endParaRPr lang="en-US" sz="2400" b="1" dirty="0">
              <a:solidFill>
                <a:schemeClr val="bg1"/>
              </a:solidFill>
            </a:endParaRPr>
          </a:p>
        </p:txBody>
      </p:sp>
    </p:spTree>
    <p:extLst>
      <p:ext uri="{BB962C8B-B14F-4D97-AF65-F5344CB8AC3E}">
        <p14:creationId xmlns:p14="http://schemas.microsoft.com/office/powerpoint/2010/main" val="21716300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783</TotalTime>
  <Words>740</Words>
  <Application>Microsoft Macintosh PowerPoint</Application>
  <PresentationFormat>Widescreen</PresentationFormat>
  <Paragraphs>123</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Calibri Light</vt:lpstr>
      <vt:lpstr>Verdana</vt:lpstr>
      <vt:lpstr>Office Theme</vt:lpstr>
      <vt:lpstr>PowerPoint Presentation</vt:lpstr>
      <vt:lpstr>Social Media Week London 2018</vt:lpstr>
      <vt:lpstr>Recommendations based on analysis of GÉANT’s digital engagement 2018</vt:lpstr>
      <vt:lpstr>The power of video</vt:lpstr>
      <vt:lpstr>Video marketing statistics 2018 (Source: HubSpot, 2018)</vt:lpstr>
      <vt:lpstr>Video content and dissemination tips</vt:lpstr>
      <vt:lpstr>Videos and social media channels</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Dimple Sokartara</dc:creator>
  <cp:lastModifiedBy>Dimple Sokartara</cp:lastModifiedBy>
  <cp:revision>22</cp:revision>
  <dcterms:created xsi:type="dcterms:W3CDTF">2019-01-24T15:11:48Z</dcterms:created>
  <dcterms:modified xsi:type="dcterms:W3CDTF">2019-01-30T15:48:06Z</dcterms:modified>
</cp:coreProperties>
</file>