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  <p:sldMasterId id="2147483664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Raleway" panose="020B0003030101060003" pitchFamily="34" charset="0"/>
      <p:regular r:id="rId17"/>
      <p:bold r:id="rId18"/>
      <p:italic r:id="rId19"/>
      <p:boldItalic r:id="rId20"/>
    </p:embeddedFont>
    <p:embeddedFont>
      <p:font typeface="Raleway Light" panose="020B060402020202020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ovanni Toffoli" initials="" lastIdx="2" clrIdx="0"/>
  <p:cmAuthor id="1" name="Stefano Lariccia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font" Target="fonts/font9.fntdata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font" Target="fonts/font12.fntdata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13T10:32:57.904" idx="1">
    <p:pos x="109" y="610"/>
    <p:text>subtitle? any better idea?</p:text>
  </p:cm>
  <p:cm authorId="0" dt="2019-02-13T10:33:19.387" idx="1">
    <p:pos x="109" y="610"/>
    <p:text>what is this?</p:text>
  </p:cm>
  <p:cm authorId="1" dt="2019-02-13T10:33:19.387" idx="2">
    <p:pos x="109" y="610"/>
    <p:text>I corrected anyway from producing to  understand</p:text>
  </p:cm>
  <p:cm authorId="0" dt="2019-02-13T10:49:48.955" idx="2">
    <p:pos x="109" y="710"/>
    <p:text>Io lascerei solo "Critical thinking"; i collegamenti con il linguaggio sono deboli; una guida alla comprensione dei testi non si può fare con una unità tipo CBT. La Unit 2 è su tecniche e operazioni di base per l'analisi dei testi.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2-13T10:37:04.590" idx="3">
    <p:pos x="507" y="420"/>
    <p:text>I think that we should cancel this slide: it is repeating previuos month words and does not add enough news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4603ab98ae_2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3" name="Google Shape;83;g4603ab98ae_2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4" name="Google Shape;84;g4603ab98ae_2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4603ab98ae_2_4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g4603ab98ae_2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f888fce58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g4f888fce5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4f888fce58_0_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g4f888fce5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4603ab98ae_2_4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0" name="Google Shape;120;g4603ab98ae_2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4dbc21ec7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g4dbc21ec7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4603ab98ae_2_5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8" name="Google Shape;138;g4603ab98ae_2_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4f888fce58_0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7" name="Google Shape;147;g4f888fce58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4f888fce58_0_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g4f888fce5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Raleway"/>
              <a:buNone/>
              <a:defRPr sz="4500" b="0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0" i="0"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lvl="1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lvl="2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lvl="3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lvl="4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lvl="5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lvl="6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lvl="7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lvl="8" indent="0" algn="r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6195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lvl="1" indent="-3429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lvl="2" indent="-32385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 b="0" i="0"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lvl="1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lvl="2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lvl="3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lvl="4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lvl="5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lvl="6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lvl="7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lvl="8" indent="0" algn="r">
              <a:spcBef>
                <a:spcPts val="0"/>
              </a:spcBef>
              <a:buNone/>
              <a:defRPr sz="900" b="0" i="0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7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  <a:defRPr b="0" i="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lvl="0" indent="-3175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marL="914400" lvl="1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  <a:defRPr sz="3300" b="0" i="0" u="none" strike="noStrike" cap="none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1828800" marR="0" lvl="3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2286000" marR="0" lvl="4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chemeClr val="dk1"/>
                </a:solidFill>
                <a:latin typeface="Raleway Light"/>
                <a:ea typeface="Raleway Light"/>
                <a:cs typeface="Raleway Light"/>
                <a:sym typeface="Raleway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‹N›</a:t>
            </a:fld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767715" y="282044"/>
            <a:ext cx="1072301" cy="592031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>
            <a:off x="0" y="5041106"/>
            <a:ext cx="9144000" cy="102394"/>
          </a:xfrm>
          <a:prstGeom prst="rect">
            <a:avLst/>
          </a:prstGeom>
          <a:solidFill>
            <a:schemeClr val="accent2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>
            <a:spLocks noGrp="1"/>
          </p:cNvSpPr>
          <p:nvPr>
            <p:ph type="ctrTitle"/>
          </p:nvPr>
        </p:nvSpPr>
        <p:spPr>
          <a:xfrm>
            <a:off x="1143000" y="1478245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</a:pPr>
            <a:r>
              <a:rPr lang="en" sz="3300" b="1"/>
              <a:t>Up2U</a:t>
            </a:r>
            <a:r>
              <a:rPr lang="en" sz="3300" b="1" baseline="30000"/>
              <a:t> </a:t>
            </a:r>
            <a:r>
              <a:rPr lang="en" sz="3300" b="1"/>
              <a:t> </a:t>
            </a:r>
            <a:br>
              <a:rPr lang="en" sz="3300" b="1"/>
            </a:br>
            <a:r>
              <a:rPr lang="en" sz="3300" b="1"/>
              <a:t>monthly webinar 26/02/19</a:t>
            </a:r>
            <a:br>
              <a:rPr lang="en" sz="3300" b="1"/>
            </a:br>
            <a:r>
              <a:rPr lang="en" sz="3300" b="1"/>
              <a:t>WP5 </a:t>
            </a:r>
            <a:endParaRPr sz="3300" b="1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aleway"/>
              <a:buNone/>
            </a:pPr>
            <a:r>
              <a:rPr lang="en" sz="3300" b="1"/>
              <a:t>[draft]</a:t>
            </a:r>
            <a:endParaRPr sz="3300" b="1"/>
          </a:p>
        </p:txBody>
      </p:sp>
      <p:sp>
        <p:nvSpPr>
          <p:cNvPr id="87" name="Google Shape;87;p18"/>
          <p:cNvSpPr txBox="1">
            <a:spLocks noGrp="1"/>
          </p:cNvSpPr>
          <p:nvPr>
            <p:ph type="subTitle" idx="1"/>
          </p:nvPr>
        </p:nvSpPr>
        <p:spPr>
          <a:xfrm>
            <a:off x="1199426" y="3527174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it-IT" sz="1100" dirty="0"/>
              <a:t>Eli Shmueli, IUCC; </a:t>
            </a:r>
            <a:r>
              <a:rPr lang="en" sz="1100" dirty="0"/>
              <a:t>Stefano Lariccia UROMA</a:t>
            </a:r>
            <a:endParaRPr sz="1100" dirty="0"/>
          </a:p>
        </p:txBody>
      </p:sp>
      <p:sp>
        <p:nvSpPr>
          <p:cNvPr id="88" name="Google Shape;88;p18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26/02/2019</a:t>
            </a:r>
            <a:endParaRPr sz="1100"/>
          </a:p>
        </p:txBody>
      </p:sp>
      <p:sp>
        <p:nvSpPr>
          <p:cNvPr id="89" name="Google Shape;89;p18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90" name="Google Shape;90;p18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1</a:t>
            </a:fld>
            <a:endParaRPr sz="11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26/02/2019</a:t>
            </a:r>
            <a:endParaRPr sz="1100"/>
          </a:p>
        </p:txBody>
      </p:sp>
      <p:sp>
        <p:nvSpPr>
          <p:cNvPr id="96" name="Google Shape;96;p19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97" name="Google Shape;97;p19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2</a:t>
            </a:fld>
            <a:endParaRPr sz="1100"/>
          </a:p>
        </p:txBody>
      </p:sp>
      <p:sp>
        <p:nvSpPr>
          <p:cNvPr id="98" name="Google Shape;98;p19"/>
          <p:cNvSpPr txBox="1"/>
          <p:nvPr/>
        </p:nvSpPr>
        <p:spPr>
          <a:xfrm>
            <a:off x="174575" y="968425"/>
            <a:ext cx="8850000" cy="3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[from previous month] Finalising contribution to D7.3 and D8.3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Set up of WP5 Sub-group organization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Finalising D5.4 under IUCC supervision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Pilots planning</a:t>
            </a: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finalising p</a:t>
            </a:r>
            <a:r>
              <a:rPr lang="en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reparation of Lear</a:t>
            </a: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ning Units</a:t>
            </a:r>
            <a:endParaRPr sz="1100"/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Learning Units preparation (continues fro</a:t>
            </a: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 01/19)</a:t>
            </a:r>
            <a:endParaRPr sz="1100"/>
          </a:p>
          <a:p>
            <a:pPr marL="685800" marR="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1: (</a:t>
            </a:r>
            <a:r>
              <a:rPr lang="en" sz="2100" b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to</a:t>
            </a:r>
            <a:r>
              <a:rPr lang="en" sz="2100" b="1" i="0" u="none" strike="noStrike" cap="none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 be translated and </a:t>
            </a:r>
            <a:r>
              <a:rPr lang="en" sz="2100" b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uploaded onto the Up2U learning system</a:t>
            </a: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100"/>
          </a:p>
          <a:p>
            <a:pPr marL="685800" marR="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2: </a:t>
            </a: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" sz="2100" b="1">
                <a:solidFill>
                  <a:schemeClr val="dk1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to be translated and uploaded onto the Up2U learning system</a:t>
            </a: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100">
              <a:solidFill>
                <a:schemeClr val="dk1"/>
              </a:solidFill>
            </a:endParaRPr>
          </a:p>
          <a:p>
            <a:pPr marL="685800" marR="0" lvl="1" indent="-3365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</a:pP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Unit 3: Language analysis  and Critical Thinking. How to increase your ability to </a:t>
            </a: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understand </a:t>
            </a: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texts </a:t>
            </a: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documents </a:t>
            </a: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en" sz="21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progress, will be uploaded by the end of the month</a:t>
            </a:r>
            <a:r>
              <a:rPr lang="en" sz="2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r>
              <a:rPr lang="en"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2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9"/>
          <p:cNvSpPr txBox="1"/>
          <p:nvPr/>
        </p:nvSpPr>
        <p:spPr>
          <a:xfrm>
            <a:off x="1863306" y="332794"/>
            <a:ext cx="5417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MONTH</a:t>
            </a: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26, January 2019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26/02/2019</a:t>
            </a:r>
            <a:endParaRPr sz="1100"/>
          </a:p>
        </p:txBody>
      </p:sp>
      <p:sp>
        <p:nvSpPr>
          <p:cNvPr id="105" name="Google Shape;105;p20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06" name="Google Shape;106;p20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3</a:t>
            </a:fld>
            <a:endParaRPr sz="1100"/>
          </a:p>
        </p:txBody>
      </p:sp>
      <p:sp>
        <p:nvSpPr>
          <p:cNvPr id="107" name="Google Shape;107;p20"/>
          <p:cNvSpPr txBox="1"/>
          <p:nvPr/>
        </p:nvSpPr>
        <p:spPr>
          <a:xfrm>
            <a:off x="174575" y="968425"/>
            <a:ext cx="8850000" cy="3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Mentoring Pilot organization: Italy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CYC2 Module 1: 1-2 weeks; CYC2 Module 2: 12 weeks, Online 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Distribution of Learning Path 1, 2 and 3 (the last 2 need to be translated)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 engagement: GARR mailing the schools, and regional districts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 organization: Greece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 mailing: expected engagement of 100 schools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Modeling a common collection of data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 organization: Lithuania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 engagement: active engagement of 80 schools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Modeling a common collection of data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 organization: Hungary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0"/>
          <p:cNvSpPr txBox="1"/>
          <p:nvPr/>
        </p:nvSpPr>
        <p:spPr>
          <a:xfrm>
            <a:off x="1863306" y="332794"/>
            <a:ext cx="5417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MONTH</a:t>
            </a: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26, January 2019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1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26/02/2019</a:t>
            </a:r>
            <a:endParaRPr sz="1100"/>
          </a:p>
        </p:txBody>
      </p:sp>
      <p:sp>
        <p:nvSpPr>
          <p:cNvPr id="114" name="Google Shape;114;p21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15" name="Google Shape;115;p21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4</a:t>
            </a:fld>
            <a:endParaRPr sz="1100"/>
          </a:p>
        </p:txBody>
      </p:sp>
      <p:sp>
        <p:nvSpPr>
          <p:cNvPr id="116" name="Google Shape;116;p21"/>
          <p:cNvSpPr txBox="1"/>
          <p:nvPr/>
        </p:nvSpPr>
        <p:spPr>
          <a:xfrm>
            <a:off x="174575" y="968425"/>
            <a:ext cx="8850000" cy="35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Pilots, general overview: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 organization: Poland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■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 mailing: expected engagement of 100 schools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■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Modeling a common collection of data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 organization: Portugal 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■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 mailing: expected engagement of 30 schools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 organization: Spain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■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 mailing: expected engagement of 30 schools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Supporting Pilot organization: Switzerland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71600" lvl="2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■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Schools recruitment: expected engagement of 5 schools?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21"/>
          <p:cNvSpPr txBox="1"/>
          <p:nvPr/>
        </p:nvSpPr>
        <p:spPr>
          <a:xfrm>
            <a:off x="1863306" y="332794"/>
            <a:ext cx="5417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MONTH</a:t>
            </a: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26, January 2019</a:t>
            </a:r>
            <a:endParaRPr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2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26/02/2019</a:t>
            </a:r>
            <a:endParaRPr sz="1100"/>
          </a:p>
        </p:txBody>
      </p:sp>
      <p:sp>
        <p:nvSpPr>
          <p:cNvPr id="123" name="Google Shape;123;p22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24" name="Google Shape;124;p22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5</a:t>
            </a:fld>
            <a:endParaRPr sz="1100"/>
          </a:p>
        </p:txBody>
      </p:sp>
      <p:sp>
        <p:nvSpPr>
          <p:cNvPr id="125" name="Google Shape;125;p22"/>
          <p:cNvSpPr txBox="1"/>
          <p:nvPr/>
        </p:nvSpPr>
        <p:spPr>
          <a:xfrm>
            <a:off x="416325" y="961650"/>
            <a:ext cx="8527800" cy="389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[cont.] Supporting and counseling over Pilots from a pedagogical point of view</a:t>
            </a:r>
            <a:endParaRPr sz="1100"/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Greek Pilot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Italian Pilot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Lithuanian Pilot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Portuguese Pilot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Spanish Pilot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Writing Deliverable 5.4 under IUCC supervision</a:t>
            </a: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Collecting experiences from Pilot Countries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Unifying the framework of Pilots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Extending discussions about “Lesson Learnt” and “Local practices” to all the involved teams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Preparing Surveys and other assessment tools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p22"/>
          <p:cNvSpPr txBox="1"/>
          <p:nvPr/>
        </p:nvSpPr>
        <p:spPr>
          <a:xfrm>
            <a:off x="526875" y="387500"/>
            <a:ext cx="70878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27, February 2019 [1]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3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26/02/2019</a:t>
            </a:r>
            <a:endParaRPr sz="1100"/>
          </a:p>
        </p:txBody>
      </p:sp>
      <p:sp>
        <p:nvSpPr>
          <p:cNvPr id="132" name="Google Shape;132;p23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33" name="Google Shape;133;p23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6</a:t>
            </a:fld>
            <a:endParaRPr sz="1100"/>
          </a:p>
        </p:txBody>
      </p:sp>
      <p:sp>
        <p:nvSpPr>
          <p:cNvPr id="134" name="Google Shape;134;p23"/>
          <p:cNvSpPr txBox="1"/>
          <p:nvPr/>
        </p:nvSpPr>
        <p:spPr>
          <a:xfrm>
            <a:off x="416325" y="980351"/>
            <a:ext cx="8527800" cy="3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Task 5.4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Starting activities about</a:t>
            </a: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3D 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exploration and AR </a:t>
            </a:r>
            <a:r>
              <a:rPr lang="it-IT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and Interactive Learning Objects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-381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Char char="•"/>
            </a:pPr>
            <a:r>
              <a:rPr lang="en" sz="24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Reporting into D5.4: </a:t>
            </a: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to provide models to collect and analyse data 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dirty="0">
                <a:solidFill>
                  <a:schemeClr val="dk1"/>
                </a:solidFill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Progressing activities</a:t>
            </a: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on evaluation models based on data collection; exploring LRS query methods and potential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Redefining formal &lt;-&gt; informal learning relations, within and beside classroom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Implementing Learning Units based on Jupyter Notebooks. Exploring other Notebook collections about Language, Heritage, Coding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p23"/>
          <p:cNvSpPr txBox="1"/>
          <p:nvPr/>
        </p:nvSpPr>
        <p:spPr>
          <a:xfrm>
            <a:off x="416325" y="387500"/>
            <a:ext cx="74271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27, February 2019 [2]</a:t>
            </a:r>
            <a:endParaRPr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4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26/02/2019</a:t>
            </a:r>
            <a:endParaRPr sz="1100"/>
          </a:p>
        </p:txBody>
      </p:sp>
      <p:sp>
        <p:nvSpPr>
          <p:cNvPr id="141" name="Google Shape;141;p24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42" name="Google Shape;142;p24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7</a:t>
            </a:fld>
            <a:endParaRPr sz="1100"/>
          </a:p>
        </p:txBody>
      </p:sp>
      <p:sp>
        <p:nvSpPr>
          <p:cNvPr id="143" name="Google Shape;143;p24"/>
          <p:cNvSpPr txBox="1"/>
          <p:nvPr/>
        </p:nvSpPr>
        <p:spPr>
          <a:xfrm>
            <a:off x="725200" y="1262375"/>
            <a:ext cx="7869600" cy="32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Further piloting activities into Up2U ecosystem</a:t>
            </a:r>
            <a:endParaRPr sz="1100"/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“Light” integration of existing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Jupyter </a:t>
            </a: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notebook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CommonSpaces integrated for formal/informal  in Up2U</a:t>
            </a:r>
            <a:r>
              <a:rPr lang="en" sz="18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;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 as a Hub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 planning  first </a:t>
            </a: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“flipped”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class </a:t>
            </a:r>
            <a:r>
              <a:rPr lang="en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Italian secondary schools</a:t>
            </a:r>
            <a:r>
              <a:rPr lang="en" sz="18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CommonSpaces. 1 Pilot will start 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classroom on February</a:t>
            </a:r>
            <a:r>
              <a:rPr lang="en" sz="180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Starting planning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Meeting in Rome at SLERD 2019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Italy (to be integrated into WP7):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started negotiation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with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Heritage Ministry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co-authoring a pilot in italian secondary schools  about “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Emergency and seismic education and risk mitigation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and “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Valorisation of Archaeological sites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; this latter activity will converge during SLERD 2019 in a demonstration of Up2U system used in Heritage studies.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Google Shape;144;p24"/>
          <p:cNvSpPr txBox="1"/>
          <p:nvPr/>
        </p:nvSpPr>
        <p:spPr>
          <a:xfrm>
            <a:off x="805773" y="668025"/>
            <a:ext cx="6962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RIGHT NOW, MONTH 25 January 2019 [3]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5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26/02/2019</a:t>
            </a:r>
            <a:endParaRPr sz="1100"/>
          </a:p>
        </p:txBody>
      </p:sp>
      <p:sp>
        <p:nvSpPr>
          <p:cNvPr id="150" name="Google Shape;150;p25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51" name="Google Shape;151;p25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8</a:t>
            </a:fld>
            <a:endParaRPr sz="1100"/>
          </a:p>
        </p:txBody>
      </p:sp>
      <p:sp>
        <p:nvSpPr>
          <p:cNvPr id="152" name="Google Shape;152;p25"/>
          <p:cNvSpPr txBox="1"/>
          <p:nvPr/>
        </p:nvSpPr>
        <p:spPr>
          <a:xfrm>
            <a:off x="358325" y="1262375"/>
            <a:ext cx="7869600" cy="32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Starting pilot activities. Up2U ecosystem into the classroom </a:t>
            </a:r>
            <a:endParaRPr sz="1100"/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Pedagogical monitor to the Pilot in Italy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Pedagogical monitor to Pilot in Greece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Pedagogical monitor to the Pilot in Lithuania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Pedagogical monitor to the Pilot in Poland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Pedagogical monitor to the Pilot in Hungary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Pedagogical monitor to the Pilot in Switzerland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Pedagogical monitor to the Pilot in Spain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p25"/>
          <p:cNvSpPr txBox="1"/>
          <p:nvPr/>
        </p:nvSpPr>
        <p:spPr>
          <a:xfrm>
            <a:off x="628648" y="491675"/>
            <a:ext cx="6962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NEXT STEPS, MONTH 28 March 2019 [1]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25"/>
          <p:cNvSpPr/>
          <p:nvPr/>
        </p:nvSpPr>
        <p:spPr>
          <a:xfrm>
            <a:off x="5150900" y="1775963"/>
            <a:ext cx="3837300" cy="24054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030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sz="1000"/>
              <a:t>Defining a possible common path to carry out the Pilot (e.g. goals, main contents and methodologies)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sz="1000"/>
              <a:t>Providing partners with Learning Objects for teachers’ training (ENG or Sub Eng) about: technology enhanced learning, computational thinking, LALT</a:t>
            </a:r>
            <a:endParaRPr sz="1000"/>
          </a:p>
          <a:p>
            <a:pPr marL="457200" lvl="0" indent="-292100" algn="l" rtl="0">
              <a:spcBef>
                <a:spcPts val="0"/>
              </a:spcBef>
              <a:spcAft>
                <a:spcPts val="0"/>
              </a:spcAft>
              <a:buSzPts val="1000"/>
              <a:buChar char="●"/>
            </a:pPr>
            <a:r>
              <a:rPr lang="en" sz="1000"/>
              <a:t>Establishing an evaluation protocol to assess participation and learning outcomes: (flexible) criteria to be followed, online survey, (optional) observational greed</a:t>
            </a:r>
            <a:endParaRPr sz="1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>
            <a:spLocks noGrp="1"/>
          </p:cNvSpPr>
          <p:nvPr>
            <p:ph type="dt" idx="10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26/02/2019</a:t>
            </a:r>
            <a:endParaRPr sz="1100"/>
          </a:p>
        </p:txBody>
      </p:sp>
      <p:sp>
        <p:nvSpPr>
          <p:cNvPr id="160" name="Google Shape;160;p26"/>
          <p:cNvSpPr txBox="1">
            <a:spLocks noGrp="1"/>
          </p:cNvSpPr>
          <p:nvPr>
            <p:ph type="ftr" idx="11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161" name="Google Shape;161;p26"/>
          <p:cNvSpPr txBox="1">
            <a:spLocks noGrp="1"/>
          </p:cNvSpPr>
          <p:nvPr>
            <p:ph type="sldNum" idx="12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z="1100"/>
              <a:t>9</a:t>
            </a:fld>
            <a:endParaRPr sz="1100"/>
          </a:p>
        </p:txBody>
      </p:sp>
      <p:sp>
        <p:nvSpPr>
          <p:cNvPr id="162" name="Google Shape;162;p26"/>
          <p:cNvSpPr txBox="1"/>
          <p:nvPr/>
        </p:nvSpPr>
        <p:spPr>
          <a:xfrm>
            <a:off x="725200" y="1262375"/>
            <a:ext cx="7869600" cy="32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" sz="2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Further piloting activities into Up2U ecosystem</a:t>
            </a:r>
            <a:endParaRPr sz="1100"/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 b="1">
                <a:solidFill>
                  <a:schemeClr val="dk1"/>
                </a:solidFill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Proceeding on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“Light” integration of existing Jupyter notebooks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CommonSpaces integrated for formal/informal  in Up2U;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UaH is planning  first “flipped” class for Italian secondary schools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based on CommonSpaces. 1 Pilot will start in classroom on February / March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Proceeding on 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planning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May Meeting in Rome at SLERD 2019</a:t>
            </a:r>
            <a:endParaRPr sz="18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914400" lvl="1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•"/>
            </a:pPr>
            <a:r>
              <a:rPr lang="en" sz="1800" b="1">
                <a:solidFill>
                  <a:schemeClr val="dk1"/>
                </a:solidFill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Proceeding on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[In Italy]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(to be integrated into WP7):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negotiation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with 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Heritage Ministry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co-authoring a pilot in italian secondary schools  about “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Emergency and seismic education and risk mitigation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and “</a:t>
            </a:r>
            <a:r>
              <a:rPr lang="en" sz="18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Valorisation of Archaeological sites</a:t>
            </a:r>
            <a:r>
              <a:rPr lang="en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” ; this will converge during SLERD 2019 in a demo of Up2U system used in Heritage studies. . 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3" name="Google Shape;163;p26"/>
          <p:cNvSpPr txBox="1"/>
          <p:nvPr/>
        </p:nvSpPr>
        <p:spPr>
          <a:xfrm>
            <a:off x="805773" y="668025"/>
            <a:ext cx="6962400" cy="5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30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NEXT STEPS, MONTH 28 March 2019 [2]</a:t>
            </a:r>
            <a:endParaRPr sz="110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863</Words>
  <Application>Microsoft Office PowerPoint</Application>
  <PresentationFormat>Presentazione su schermo (16:9)</PresentationFormat>
  <Paragraphs>102</Paragraphs>
  <Slides>9</Slides>
  <Notes>9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9</vt:i4>
      </vt:variant>
    </vt:vector>
  </HeadingPairs>
  <TitlesOfParts>
    <vt:vector size="15" baseType="lpstr">
      <vt:lpstr>Arial</vt:lpstr>
      <vt:lpstr>Raleway Light</vt:lpstr>
      <vt:lpstr>Calibri</vt:lpstr>
      <vt:lpstr>Raleway</vt:lpstr>
      <vt:lpstr>Simple Light</vt:lpstr>
      <vt:lpstr>Tema do Office</vt:lpstr>
      <vt:lpstr>Up2U   monthly webinar 26/02/19 WP5  [draft]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Up2U   monthly webinar 26/02/19 WP5  [draft]</dc:title>
  <dc:creator>Stefano Lariccia</dc:creator>
  <cp:lastModifiedBy>Stefano Lariccia</cp:lastModifiedBy>
  <cp:revision>3</cp:revision>
  <dcterms:modified xsi:type="dcterms:W3CDTF">2019-02-13T11:26:48Z</dcterms:modified>
</cp:coreProperties>
</file>