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12192000" cy="6858000"/>
  <p:notesSz cx="12192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pc="-25"/>
              <a:t>GABRIELLA </a:t>
            </a:r>
            <a:r>
              <a:rPr dirty="0" spc="-15"/>
              <a:t>PAOLINI </a:t>
            </a:r>
            <a:r>
              <a:rPr dirty="0" spc="-220"/>
              <a:t>@</a:t>
            </a:r>
            <a:r>
              <a:rPr dirty="0" spc="-180"/>
              <a:t> </a:t>
            </a:r>
            <a:r>
              <a:rPr dirty="0" spc="-65"/>
              <a:t>GARR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pc="105"/>
              <a:t>23</a:t>
            </a:r>
            <a:r>
              <a:rPr dirty="0" spc="55"/>
              <a:t>/</a:t>
            </a:r>
            <a:r>
              <a:rPr dirty="0" spc="65"/>
              <a:t>0</a:t>
            </a:r>
            <a:r>
              <a:rPr dirty="0" spc="-185"/>
              <a:t>1</a:t>
            </a:r>
            <a:r>
              <a:rPr dirty="0" spc="365"/>
              <a:t>/</a:t>
            </a:r>
            <a:r>
              <a:rPr dirty="0" spc="-185"/>
              <a:t>1</a:t>
            </a:r>
            <a:r>
              <a:rPr dirty="0" spc="30"/>
              <a:t>9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pc="-25"/>
              <a:t>GABRIELLA </a:t>
            </a:r>
            <a:r>
              <a:rPr dirty="0" spc="-15"/>
              <a:t>PAOLINI </a:t>
            </a:r>
            <a:r>
              <a:rPr dirty="0" spc="-220"/>
              <a:t>@</a:t>
            </a:r>
            <a:r>
              <a:rPr dirty="0" spc="-180"/>
              <a:t> </a:t>
            </a:r>
            <a:r>
              <a:rPr dirty="0" spc="-65"/>
              <a:t>GARR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pc="105"/>
              <a:t>23</a:t>
            </a:r>
            <a:r>
              <a:rPr dirty="0" spc="55"/>
              <a:t>/</a:t>
            </a:r>
            <a:r>
              <a:rPr dirty="0" spc="65"/>
              <a:t>0</a:t>
            </a:r>
            <a:r>
              <a:rPr dirty="0" spc="-185"/>
              <a:t>1</a:t>
            </a:r>
            <a:r>
              <a:rPr dirty="0" spc="365"/>
              <a:t>/</a:t>
            </a:r>
            <a:r>
              <a:rPr dirty="0" spc="-185"/>
              <a:t>1</a:t>
            </a:r>
            <a:r>
              <a:rPr dirty="0" spc="30"/>
              <a:t>9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pc="-25"/>
              <a:t>GABRIELLA </a:t>
            </a:r>
            <a:r>
              <a:rPr dirty="0" spc="-15"/>
              <a:t>PAOLINI </a:t>
            </a:r>
            <a:r>
              <a:rPr dirty="0" spc="-220"/>
              <a:t>@</a:t>
            </a:r>
            <a:r>
              <a:rPr dirty="0" spc="-180"/>
              <a:t> </a:t>
            </a:r>
            <a:r>
              <a:rPr dirty="0" spc="-65"/>
              <a:t>GARR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pc="105"/>
              <a:t>23</a:t>
            </a:r>
            <a:r>
              <a:rPr dirty="0" spc="55"/>
              <a:t>/</a:t>
            </a:r>
            <a:r>
              <a:rPr dirty="0" spc="65"/>
              <a:t>0</a:t>
            </a:r>
            <a:r>
              <a:rPr dirty="0" spc="-185"/>
              <a:t>1</a:t>
            </a:r>
            <a:r>
              <a:rPr dirty="0" spc="365"/>
              <a:t>/</a:t>
            </a:r>
            <a:r>
              <a:rPr dirty="0" spc="-185"/>
              <a:t>1</a:t>
            </a:r>
            <a:r>
              <a:rPr dirty="0" spc="30"/>
              <a:t>9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pc="-25"/>
              <a:t>GABRIELLA </a:t>
            </a:r>
            <a:r>
              <a:rPr dirty="0" spc="-15"/>
              <a:t>PAOLINI </a:t>
            </a:r>
            <a:r>
              <a:rPr dirty="0" spc="-220"/>
              <a:t>@</a:t>
            </a:r>
            <a:r>
              <a:rPr dirty="0" spc="-180"/>
              <a:t> </a:t>
            </a:r>
            <a:r>
              <a:rPr dirty="0" spc="-65"/>
              <a:t>GARR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pc="105"/>
              <a:t>23</a:t>
            </a:r>
            <a:r>
              <a:rPr dirty="0" spc="55"/>
              <a:t>/</a:t>
            </a:r>
            <a:r>
              <a:rPr dirty="0" spc="65"/>
              <a:t>0</a:t>
            </a:r>
            <a:r>
              <a:rPr dirty="0" spc="-185"/>
              <a:t>1</a:t>
            </a:r>
            <a:r>
              <a:rPr dirty="0" spc="365"/>
              <a:t>/</a:t>
            </a:r>
            <a:r>
              <a:rPr dirty="0" spc="-185"/>
              <a:t>1</a:t>
            </a:r>
            <a:r>
              <a:rPr dirty="0" spc="30"/>
              <a:t>9</a:t>
            </a:r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pc="-25"/>
              <a:t>GABRIELLA </a:t>
            </a:r>
            <a:r>
              <a:rPr dirty="0" spc="-15"/>
              <a:t>PAOLINI </a:t>
            </a:r>
            <a:r>
              <a:rPr dirty="0" spc="-220"/>
              <a:t>@</a:t>
            </a:r>
            <a:r>
              <a:rPr dirty="0" spc="-180"/>
              <a:t> </a:t>
            </a:r>
            <a:r>
              <a:rPr dirty="0" spc="-65"/>
              <a:t>GARR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pc="105"/>
              <a:t>23</a:t>
            </a:r>
            <a:r>
              <a:rPr dirty="0" spc="55"/>
              <a:t>/</a:t>
            </a:r>
            <a:r>
              <a:rPr dirty="0" spc="65"/>
              <a:t>0</a:t>
            </a:r>
            <a:r>
              <a:rPr dirty="0" spc="-185"/>
              <a:t>1</a:t>
            </a:r>
            <a:r>
              <a:rPr dirty="0" spc="365"/>
              <a:t>/</a:t>
            </a:r>
            <a:r>
              <a:rPr dirty="0" spc="-185"/>
              <a:t>1</a:t>
            </a:r>
            <a:r>
              <a:rPr dirty="0" spc="30"/>
              <a:t>9</a:t>
            </a:r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356953" y="385725"/>
            <a:ext cx="1420069" cy="76279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0" y="6721475"/>
            <a:ext cx="12192000" cy="136525"/>
          </a:xfrm>
          <a:custGeom>
            <a:avLst/>
            <a:gdLst/>
            <a:ahLst/>
            <a:cxnLst/>
            <a:rect l="l" t="t" r="r" b="b"/>
            <a:pathLst>
              <a:path w="12192000" h="136525">
                <a:moveTo>
                  <a:pt x="0" y="0"/>
                </a:moveTo>
                <a:lnTo>
                  <a:pt x="12192001" y="0"/>
                </a:lnTo>
                <a:lnTo>
                  <a:pt x="12192001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solidFill>
            <a:srgbClr val="ED7D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0" y="6721475"/>
            <a:ext cx="12192000" cy="136525"/>
          </a:xfrm>
          <a:custGeom>
            <a:avLst/>
            <a:gdLst/>
            <a:ahLst/>
            <a:cxnLst/>
            <a:rect l="l" t="t" r="r" b="b"/>
            <a:pathLst>
              <a:path w="12192000" h="136525">
                <a:moveTo>
                  <a:pt x="0" y="0"/>
                </a:moveTo>
                <a:lnTo>
                  <a:pt x="12192001" y="0"/>
                </a:lnTo>
                <a:lnTo>
                  <a:pt x="12192001" y="136525"/>
                </a:lnTo>
                <a:lnTo>
                  <a:pt x="0" y="136525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41719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6939" y="623315"/>
            <a:ext cx="10358120" cy="695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6939" y="1783587"/>
            <a:ext cx="10358120" cy="28733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047456" y="6442964"/>
            <a:ext cx="2097404" cy="204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pc="-25"/>
              <a:t>GABRIELLA </a:t>
            </a:r>
            <a:r>
              <a:rPr dirty="0" spc="-15"/>
              <a:t>PAOLINI </a:t>
            </a:r>
            <a:r>
              <a:rPr dirty="0" spc="-220"/>
              <a:t>@</a:t>
            </a:r>
            <a:r>
              <a:rPr dirty="0" spc="-180"/>
              <a:t> </a:t>
            </a:r>
            <a:r>
              <a:rPr dirty="0" spc="-65"/>
              <a:t>GARR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6939" y="6442964"/>
            <a:ext cx="668655" cy="204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pc="105"/>
              <a:t>23</a:t>
            </a:r>
            <a:r>
              <a:rPr dirty="0" spc="55"/>
              <a:t>/</a:t>
            </a:r>
            <a:r>
              <a:rPr dirty="0" spc="65"/>
              <a:t>0</a:t>
            </a:r>
            <a:r>
              <a:rPr dirty="0" spc="-185"/>
              <a:t>1</a:t>
            </a:r>
            <a:r>
              <a:rPr dirty="0" spc="365"/>
              <a:t>/</a:t>
            </a:r>
            <a:r>
              <a:rPr dirty="0" spc="-185"/>
              <a:t>1</a:t>
            </a:r>
            <a:r>
              <a:rPr dirty="0" spc="30"/>
              <a:t>9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1154727" y="6442964"/>
            <a:ext cx="132715" cy="204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218111" y="2501900"/>
            <a:ext cx="1756410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0" spc="195">
                <a:latin typeface="Arial"/>
                <a:cs typeface="Arial"/>
              </a:rPr>
              <a:t>W</a:t>
            </a:r>
            <a:r>
              <a:rPr dirty="0" sz="6000" spc="140">
                <a:latin typeface="Arial"/>
                <a:cs typeface="Arial"/>
              </a:rPr>
              <a:t>P</a:t>
            </a:r>
            <a:r>
              <a:rPr dirty="0" sz="6000" spc="280">
                <a:latin typeface="Arial"/>
                <a:cs typeface="Arial"/>
              </a:rPr>
              <a:t>6</a:t>
            </a:r>
            <a:endParaRPr sz="60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pc="105"/>
              <a:t>23</a:t>
            </a:r>
            <a:r>
              <a:rPr dirty="0" spc="55"/>
              <a:t>/</a:t>
            </a:r>
            <a:r>
              <a:rPr dirty="0" spc="65"/>
              <a:t>0</a:t>
            </a:r>
            <a:r>
              <a:rPr dirty="0" spc="-185"/>
              <a:t>1</a:t>
            </a:r>
            <a:r>
              <a:rPr dirty="0" spc="365"/>
              <a:t>/</a:t>
            </a:r>
            <a:r>
              <a:rPr dirty="0" spc="-185"/>
              <a:t>1</a:t>
            </a:r>
            <a:r>
              <a:rPr dirty="0" spc="30"/>
              <a:t>9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pc="-25"/>
              <a:t>GABRIELLA </a:t>
            </a:r>
            <a:r>
              <a:rPr dirty="0" spc="-15"/>
              <a:t>PAOLINI </a:t>
            </a:r>
            <a:r>
              <a:rPr dirty="0" spc="-220"/>
              <a:t>@</a:t>
            </a:r>
            <a:r>
              <a:rPr dirty="0" spc="-180"/>
              <a:t> </a:t>
            </a:r>
            <a:r>
              <a:rPr dirty="0" spc="-65"/>
              <a:t>GARR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 spc="-25"/>
              <a:t>4</a:t>
            </a:fld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625181" y="3583940"/>
            <a:ext cx="294132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35"/>
              <a:t>UPDATE</a:t>
            </a:r>
            <a:r>
              <a:rPr dirty="0" sz="2400" spc="-105"/>
              <a:t> </a:t>
            </a:r>
            <a:r>
              <a:rPr dirty="0" sz="2400" spc="75"/>
              <a:t>24/01/2019</a:t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23315"/>
            <a:ext cx="515747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150"/>
              <a:t>WP6 </a:t>
            </a:r>
            <a:r>
              <a:rPr dirty="0" spc="70"/>
              <a:t>inside</a:t>
            </a:r>
            <a:r>
              <a:rPr dirty="0" spc="-409"/>
              <a:t> </a:t>
            </a:r>
            <a:r>
              <a:rPr dirty="0" spc="75"/>
              <a:t>Schools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pc="105"/>
              <a:t>23</a:t>
            </a:r>
            <a:r>
              <a:rPr dirty="0" spc="55"/>
              <a:t>/</a:t>
            </a:r>
            <a:r>
              <a:rPr dirty="0" spc="65"/>
              <a:t>0</a:t>
            </a:r>
            <a:r>
              <a:rPr dirty="0" spc="-185"/>
              <a:t>1</a:t>
            </a:r>
            <a:r>
              <a:rPr dirty="0" spc="365"/>
              <a:t>/</a:t>
            </a:r>
            <a:r>
              <a:rPr dirty="0" spc="-185"/>
              <a:t>1</a:t>
            </a:r>
            <a:r>
              <a:rPr dirty="0" spc="30"/>
              <a:t>9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pc="-25"/>
              <a:t>GABRIELLA </a:t>
            </a:r>
            <a:r>
              <a:rPr dirty="0" spc="-15"/>
              <a:t>PAOLINI </a:t>
            </a:r>
            <a:r>
              <a:rPr dirty="0" spc="-220"/>
              <a:t>@</a:t>
            </a:r>
            <a:r>
              <a:rPr dirty="0" spc="-180"/>
              <a:t> </a:t>
            </a:r>
            <a:r>
              <a:rPr dirty="0" spc="-65"/>
              <a:t>GARR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 spc="-25"/>
              <a:t>4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916939" y="1793748"/>
            <a:ext cx="9902190" cy="3860800"/>
          </a:xfrm>
          <a:prstGeom prst="rect">
            <a:avLst/>
          </a:prstGeom>
        </p:spPr>
        <p:txBody>
          <a:bodyPr wrap="square" lIns="0" tIns="72390" rIns="0" bIns="0" rtlCol="0" vert="horz">
            <a:spAutoFit/>
          </a:bodyPr>
          <a:lstStyle/>
          <a:p>
            <a:pPr marL="241300" marR="5080" indent="-228600">
              <a:lnSpc>
                <a:spcPts val="3410"/>
              </a:lnSpc>
              <a:spcBef>
                <a:spcPts val="570"/>
              </a:spcBef>
              <a:buChar char="•"/>
              <a:tabLst>
                <a:tab pos="241300" algn="l"/>
              </a:tabLst>
            </a:pPr>
            <a:r>
              <a:rPr dirty="0" sz="3200" spc="25">
                <a:latin typeface="Arial"/>
                <a:cs typeface="Arial"/>
              </a:rPr>
              <a:t>Security, </a:t>
            </a:r>
            <a:r>
              <a:rPr dirty="0" sz="3200" spc="40">
                <a:latin typeface="Arial"/>
                <a:cs typeface="Arial"/>
              </a:rPr>
              <a:t>Identity, </a:t>
            </a:r>
            <a:r>
              <a:rPr dirty="0" sz="3200" spc="-5">
                <a:latin typeface="Arial"/>
                <a:cs typeface="Arial"/>
              </a:rPr>
              <a:t>Privacy, </a:t>
            </a:r>
            <a:r>
              <a:rPr dirty="0" sz="3200" spc="-175">
                <a:latin typeface="Arial"/>
                <a:cs typeface="Arial"/>
              </a:rPr>
              <a:t>IPR </a:t>
            </a:r>
            <a:r>
              <a:rPr dirty="0" sz="3200" spc="70">
                <a:latin typeface="Arial"/>
                <a:cs typeface="Arial"/>
              </a:rPr>
              <a:t>items </a:t>
            </a:r>
            <a:r>
              <a:rPr dirty="0" sz="3200" spc="60">
                <a:latin typeface="Arial"/>
                <a:cs typeface="Arial"/>
              </a:rPr>
              <a:t>into </a:t>
            </a:r>
            <a:r>
              <a:rPr dirty="0" sz="3200" spc="90">
                <a:latin typeface="Arial"/>
                <a:cs typeface="Arial"/>
              </a:rPr>
              <a:t>the</a:t>
            </a:r>
            <a:r>
              <a:rPr dirty="0" sz="3200" spc="-465">
                <a:latin typeface="Arial"/>
                <a:cs typeface="Arial"/>
              </a:rPr>
              <a:t> </a:t>
            </a:r>
            <a:r>
              <a:rPr dirty="0" sz="3200" spc="35">
                <a:latin typeface="Arial"/>
                <a:cs typeface="Arial"/>
              </a:rPr>
              <a:t>national  </a:t>
            </a:r>
            <a:r>
              <a:rPr dirty="0" sz="3200" spc="70">
                <a:latin typeface="Arial"/>
                <a:cs typeface="Arial"/>
              </a:rPr>
              <a:t>pilots</a:t>
            </a:r>
            <a:endParaRPr sz="3200">
              <a:latin typeface="Arial"/>
              <a:cs typeface="Arial"/>
            </a:endParaRPr>
          </a:p>
          <a:p>
            <a:pPr lvl="1" marL="698500" indent="-228600">
              <a:lnSpc>
                <a:spcPct val="100000"/>
              </a:lnSpc>
              <a:spcBef>
                <a:spcPts val="215"/>
              </a:spcBef>
              <a:buChar char="•"/>
              <a:tabLst>
                <a:tab pos="698500" algn="l"/>
              </a:tabLst>
            </a:pPr>
            <a:r>
              <a:rPr dirty="0" sz="2800" spc="5">
                <a:latin typeface="Arial"/>
                <a:cs typeface="Arial"/>
              </a:rPr>
              <a:t>Guides </a:t>
            </a:r>
            <a:r>
              <a:rPr dirty="0" sz="2800" spc="45">
                <a:latin typeface="Arial"/>
                <a:cs typeface="Arial"/>
              </a:rPr>
              <a:t>annexed </a:t>
            </a:r>
            <a:r>
              <a:rPr dirty="0" sz="2800" spc="105">
                <a:latin typeface="Arial"/>
                <a:cs typeface="Arial"/>
              </a:rPr>
              <a:t>to </a:t>
            </a:r>
            <a:r>
              <a:rPr dirty="0" sz="2800" spc="45">
                <a:latin typeface="Arial"/>
                <a:cs typeface="Arial"/>
              </a:rPr>
              <a:t>Deliverable</a:t>
            </a:r>
            <a:r>
              <a:rPr dirty="0" sz="2800" spc="-365">
                <a:latin typeface="Arial"/>
                <a:cs typeface="Arial"/>
              </a:rPr>
              <a:t> </a:t>
            </a:r>
            <a:r>
              <a:rPr dirty="0" sz="2800" spc="-85">
                <a:latin typeface="Arial"/>
                <a:cs typeface="Arial"/>
              </a:rPr>
              <a:t>D6.2</a:t>
            </a:r>
            <a:endParaRPr sz="28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254"/>
              </a:spcBef>
              <a:buChar char="•"/>
              <a:tabLst>
                <a:tab pos="1155700" algn="l"/>
              </a:tabLst>
            </a:pPr>
            <a:r>
              <a:rPr dirty="0" sz="2400" spc="35">
                <a:latin typeface="Arial"/>
                <a:cs typeface="Arial"/>
              </a:rPr>
              <a:t>Collaboration </a:t>
            </a:r>
            <a:r>
              <a:rPr dirty="0" sz="2400" spc="75">
                <a:latin typeface="Arial"/>
                <a:cs typeface="Arial"/>
              </a:rPr>
              <a:t>with</a:t>
            </a:r>
            <a:r>
              <a:rPr dirty="0" sz="2400" spc="-140">
                <a:latin typeface="Arial"/>
                <a:cs typeface="Arial"/>
              </a:rPr>
              <a:t> </a:t>
            </a:r>
            <a:r>
              <a:rPr dirty="0" sz="2400" spc="-5">
                <a:latin typeface="Arial"/>
                <a:cs typeface="Arial"/>
              </a:rPr>
              <a:t>WP2</a:t>
            </a:r>
            <a:endParaRPr sz="2400">
              <a:latin typeface="Arial"/>
              <a:cs typeface="Arial"/>
            </a:endParaRPr>
          </a:p>
          <a:p>
            <a:pPr lvl="1" marL="698500" marR="749300" indent="-228600">
              <a:lnSpc>
                <a:spcPts val="3000"/>
              </a:lnSpc>
              <a:spcBef>
                <a:spcPts val="505"/>
              </a:spcBef>
              <a:buChar char="•"/>
              <a:tabLst>
                <a:tab pos="698500" algn="l"/>
              </a:tabLst>
            </a:pPr>
            <a:r>
              <a:rPr dirty="0" sz="2800" spc="40">
                <a:latin typeface="Arial"/>
                <a:cs typeface="Arial"/>
              </a:rPr>
              <a:t>E-learning </a:t>
            </a:r>
            <a:r>
              <a:rPr dirty="0" sz="2800" spc="35">
                <a:latin typeface="Arial"/>
                <a:cs typeface="Arial"/>
              </a:rPr>
              <a:t>materials </a:t>
            </a:r>
            <a:r>
              <a:rPr dirty="0" sz="2800" spc="20">
                <a:latin typeface="Arial"/>
                <a:cs typeface="Arial"/>
              </a:rPr>
              <a:t>(video </a:t>
            </a:r>
            <a:r>
              <a:rPr dirty="0" sz="2800" spc="25">
                <a:latin typeface="Arial"/>
                <a:cs typeface="Arial"/>
              </a:rPr>
              <a:t>lessons </a:t>
            </a:r>
            <a:r>
              <a:rPr dirty="0" sz="2800">
                <a:latin typeface="Arial"/>
                <a:cs typeface="Arial"/>
              </a:rPr>
              <a:t>in </a:t>
            </a:r>
            <a:r>
              <a:rPr dirty="0" sz="2800" spc="10">
                <a:latin typeface="Arial"/>
                <a:cs typeface="Arial"/>
              </a:rPr>
              <a:t>English </a:t>
            </a:r>
            <a:r>
              <a:rPr dirty="0" sz="2800" spc="5">
                <a:latin typeface="Arial"/>
                <a:cs typeface="Arial"/>
              </a:rPr>
              <a:t>–</a:t>
            </a:r>
            <a:r>
              <a:rPr dirty="0" sz="2800" spc="-520">
                <a:latin typeface="Arial"/>
                <a:cs typeface="Arial"/>
              </a:rPr>
              <a:t> </a:t>
            </a:r>
            <a:r>
              <a:rPr dirty="0" sz="2800" spc="130">
                <a:latin typeface="Arial"/>
                <a:cs typeface="Arial"/>
              </a:rPr>
              <a:t>5/10  </a:t>
            </a:r>
            <a:r>
              <a:rPr dirty="0" sz="2800" spc="30">
                <a:latin typeface="Arial"/>
                <a:cs typeface="Arial"/>
              </a:rPr>
              <a:t>minutes)</a:t>
            </a:r>
            <a:endParaRPr sz="28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215"/>
              </a:spcBef>
              <a:buChar char="•"/>
              <a:tabLst>
                <a:tab pos="1155700" algn="l"/>
                <a:tab pos="2989580" algn="l"/>
              </a:tabLst>
            </a:pPr>
            <a:r>
              <a:rPr dirty="0" sz="2400" spc="-120">
                <a:latin typeface="Arial"/>
                <a:cs typeface="Arial"/>
              </a:rPr>
              <a:t>GARR</a:t>
            </a:r>
            <a:r>
              <a:rPr dirty="0" sz="2400" spc="-50">
                <a:latin typeface="Arial"/>
                <a:cs typeface="Arial"/>
              </a:rPr>
              <a:t> </a:t>
            </a:r>
            <a:r>
              <a:rPr dirty="0" sz="2400" spc="-105">
                <a:latin typeface="Arial"/>
                <a:cs typeface="Arial"/>
              </a:rPr>
              <a:t>CERT	</a:t>
            </a:r>
            <a:r>
              <a:rPr dirty="0" sz="2400" spc="5">
                <a:latin typeface="Arial"/>
                <a:cs typeface="Arial"/>
              </a:rPr>
              <a:t>(Security</a:t>
            </a:r>
            <a:r>
              <a:rPr dirty="0" sz="2400" spc="-55">
                <a:latin typeface="Arial"/>
                <a:cs typeface="Arial"/>
              </a:rPr>
              <a:t> </a:t>
            </a:r>
            <a:r>
              <a:rPr dirty="0" sz="2400" spc="-40">
                <a:latin typeface="Arial"/>
                <a:cs typeface="Arial"/>
              </a:rPr>
              <a:t>Pills)</a:t>
            </a:r>
            <a:endParaRPr sz="2400">
              <a:latin typeface="Arial"/>
              <a:cs typeface="Arial"/>
            </a:endParaRPr>
          </a:p>
          <a:p>
            <a:pPr lvl="1" marL="698500" indent="-228600">
              <a:lnSpc>
                <a:spcPct val="100000"/>
              </a:lnSpc>
              <a:spcBef>
                <a:spcPts val="105"/>
              </a:spcBef>
              <a:buChar char="•"/>
              <a:tabLst>
                <a:tab pos="698500" algn="l"/>
              </a:tabLst>
            </a:pPr>
            <a:r>
              <a:rPr dirty="0" sz="2800" spc="-5">
                <a:latin typeface="Arial"/>
                <a:cs typeface="Arial"/>
              </a:rPr>
              <a:t>Italian</a:t>
            </a:r>
            <a:r>
              <a:rPr dirty="0" sz="2800" spc="-60">
                <a:latin typeface="Arial"/>
                <a:cs typeface="Arial"/>
              </a:rPr>
              <a:t> </a:t>
            </a:r>
            <a:r>
              <a:rPr dirty="0" sz="2800" spc="25">
                <a:latin typeface="Arial"/>
                <a:cs typeface="Arial"/>
              </a:rPr>
              <a:t>Pilot</a:t>
            </a:r>
            <a:endParaRPr sz="28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254"/>
              </a:spcBef>
              <a:buChar char="•"/>
              <a:tabLst>
                <a:tab pos="1155700" algn="l"/>
              </a:tabLst>
            </a:pPr>
            <a:r>
              <a:rPr dirty="0" sz="2400" spc="-70">
                <a:latin typeface="Arial"/>
                <a:cs typeface="Arial"/>
              </a:rPr>
              <a:t>3 </a:t>
            </a:r>
            <a:r>
              <a:rPr dirty="0" sz="2400" spc="45">
                <a:latin typeface="Arial"/>
                <a:cs typeface="Arial"/>
              </a:rPr>
              <a:t>Webinars </a:t>
            </a:r>
            <a:r>
              <a:rPr dirty="0" sz="2400" spc="70">
                <a:latin typeface="Arial"/>
                <a:cs typeface="Arial"/>
              </a:rPr>
              <a:t>about</a:t>
            </a:r>
            <a:r>
              <a:rPr dirty="0" sz="2400" spc="-155">
                <a:latin typeface="Arial"/>
                <a:cs typeface="Arial"/>
              </a:rPr>
              <a:t> </a:t>
            </a:r>
            <a:r>
              <a:rPr dirty="0" sz="2400" spc="30">
                <a:latin typeface="Arial"/>
                <a:cs typeface="Arial"/>
              </a:rPr>
              <a:t>Security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23315"/>
            <a:ext cx="116713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95"/>
              <a:t>D</a:t>
            </a:r>
            <a:r>
              <a:rPr dirty="0" spc="70"/>
              <a:t>6</a:t>
            </a:r>
            <a:r>
              <a:rPr dirty="0" spc="-245"/>
              <a:t>.3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pc="105"/>
              <a:t>23</a:t>
            </a:r>
            <a:r>
              <a:rPr dirty="0" spc="55"/>
              <a:t>/</a:t>
            </a:r>
            <a:r>
              <a:rPr dirty="0" spc="65"/>
              <a:t>0</a:t>
            </a:r>
            <a:r>
              <a:rPr dirty="0" spc="-185"/>
              <a:t>1</a:t>
            </a:r>
            <a:r>
              <a:rPr dirty="0" spc="365"/>
              <a:t>/</a:t>
            </a:r>
            <a:r>
              <a:rPr dirty="0" spc="-185"/>
              <a:t>1</a:t>
            </a:r>
            <a:r>
              <a:rPr dirty="0" spc="30"/>
              <a:t>9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pc="-25"/>
              <a:t>GABRIELLA </a:t>
            </a:r>
            <a:r>
              <a:rPr dirty="0" spc="-15"/>
              <a:t>PAOLINI </a:t>
            </a:r>
            <a:r>
              <a:rPr dirty="0" spc="-220"/>
              <a:t>@</a:t>
            </a:r>
            <a:r>
              <a:rPr dirty="0" spc="-180"/>
              <a:t> </a:t>
            </a:r>
            <a:r>
              <a:rPr dirty="0" spc="-65"/>
              <a:t>GARR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 spc="-25"/>
              <a:t>4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916939" y="1807971"/>
            <a:ext cx="9471660" cy="30353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Char char="•"/>
              <a:tabLst>
                <a:tab pos="241300" algn="l"/>
              </a:tabLst>
            </a:pPr>
            <a:r>
              <a:rPr dirty="0" sz="2800" spc="15">
                <a:latin typeface="Arial"/>
                <a:cs typeface="Arial"/>
              </a:rPr>
              <a:t>End </a:t>
            </a:r>
            <a:r>
              <a:rPr dirty="0" sz="2800" spc="105">
                <a:latin typeface="Arial"/>
                <a:cs typeface="Arial"/>
              </a:rPr>
              <a:t>of </a:t>
            </a:r>
            <a:r>
              <a:rPr dirty="0" sz="2800" spc="60">
                <a:latin typeface="Arial"/>
                <a:cs typeface="Arial"/>
              </a:rPr>
              <a:t>August </a:t>
            </a:r>
            <a:r>
              <a:rPr dirty="0" sz="2800" spc="105">
                <a:latin typeface="Arial"/>
                <a:cs typeface="Arial"/>
              </a:rPr>
              <a:t>to</a:t>
            </a:r>
            <a:r>
              <a:rPr dirty="0" sz="2800" spc="-395">
                <a:latin typeface="Arial"/>
                <a:cs typeface="Arial"/>
              </a:rPr>
              <a:t> </a:t>
            </a:r>
            <a:r>
              <a:rPr dirty="0" sz="2800" spc="-130">
                <a:latin typeface="Arial"/>
                <a:cs typeface="Arial"/>
              </a:rPr>
              <a:t>EC</a:t>
            </a:r>
            <a:endParaRPr sz="2800">
              <a:latin typeface="Arial"/>
              <a:cs typeface="Arial"/>
            </a:endParaRPr>
          </a:p>
          <a:p>
            <a:pPr lvl="1" marL="698500" indent="-228600">
              <a:lnSpc>
                <a:spcPct val="100000"/>
              </a:lnSpc>
              <a:spcBef>
                <a:spcPts val="135"/>
              </a:spcBef>
              <a:buChar char="•"/>
              <a:tabLst>
                <a:tab pos="698500" algn="l"/>
              </a:tabLst>
            </a:pPr>
            <a:r>
              <a:rPr dirty="0" sz="2400" spc="15">
                <a:latin typeface="Arial"/>
                <a:cs typeface="Arial"/>
              </a:rPr>
              <a:t>Ready</a:t>
            </a:r>
            <a:r>
              <a:rPr dirty="0" sz="2400" spc="-55">
                <a:latin typeface="Arial"/>
                <a:cs typeface="Arial"/>
              </a:rPr>
              <a:t> </a:t>
            </a:r>
            <a:r>
              <a:rPr dirty="0" sz="2400" spc="25">
                <a:latin typeface="Arial"/>
                <a:cs typeface="Arial"/>
              </a:rPr>
              <a:t>at</a:t>
            </a:r>
            <a:r>
              <a:rPr dirty="0" sz="2400" spc="-60">
                <a:latin typeface="Arial"/>
                <a:cs typeface="Arial"/>
              </a:rPr>
              <a:t> </a:t>
            </a:r>
            <a:r>
              <a:rPr dirty="0" baseline="1182" sz="3525" spc="142">
                <a:latin typeface="Arial"/>
                <a:cs typeface="Arial"/>
              </a:rPr>
              <a:t>the</a:t>
            </a:r>
            <a:r>
              <a:rPr dirty="0" baseline="1182" sz="3525" spc="-52">
                <a:latin typeface="Arial"/>
                <a:cs typeface="Arial"/>
              </a:rPr>
              <a:t> </a:t>
            </a:r>
            <a:r>
              <a:rPr dirty="0" baseline="1182" sz="3525" spc="165">
                <a:latin typeface="Arial"/>
                <a:cs typeface="Arial"/>
              </a:rPr>
              <a:t>end</a:t>
            </a:r>
            <a:r>
              <a:rPr dirty="0" baseline="1182" sz="3525" spc="-44">
                <a:latin typeface="Arial"/>
                <a:cs typeface="Arial"/>
              </a:rPr>
              <a:t> </a:t>
            </a:r>
            <a:r>
              <a:rPr dirty="0" baseline="1182" sz="3525" spc="165">
                <a:latin typeface="Arial"/>
                <a:cs typeface="Arial"/>
              </a:rPr>
              <a:t>of</a:t>
            </a:r>
            <a:r>
              <a:rPr dirty="0" baseline="1182" sz="3525" spc="-52">
                <a:latin typeface="Arial"/>
                <a:cs typeface="Arial"/>
              </a:rPr>
              <a:t> </a:t>
            </a:r>
            <a:r>
              <a:rPr dirty="0" baseline="1182" sz="3525" spc="89">
                <a:latin typeface="Arial"/>
                <a:cs typeface="Arial"/>
              </a:rPr>
              <a:t>June</a:t>
            </a:r>
            <a:r>
              <a:rPr dirty="0" baseline="1182" sz="3525" spc="-60">
                <a:latin typeface="Arial"/>
                <a:cs typeface="Arial"/>
              </a:rPr>
              <a:t> </a:t>
            </a:r>
            <a:r>
              <a:rPr dirty="0" sz="2400" spc="65">
                <a:latin typeface="Arial"/>
                <a:cs typeface="Arial"/>
              </a:rPr>
              <a:t>for</a:t>
            </a:r>
            <a:r>
              <a:rPr dirty="0" sz="2400" spc="-70">
                <a:latin typeface="Arial"/>
                <a:cs typeface="Arial"/>
              </a:rPr>
              <a:t> </a:t>
            </a:r>
            <a:r>
              <a:rPr dirty="0" sz="2400" spc="70">
                <a:latin typeface="Arial"/>
                <a:cs typeface="Arial"/>
              </a:rPr>
              <a:t>peer</a:t>
            </a:r>
            <a:r>
              <a:rPr dirty="0" sz="2400" spc="-65">
                <a:latin typeface="Arial"/>
                <a:cs typeface="Arial"/>
              </a:rPr>
              <a:t> </a:t>
            </a:r>
            <a:r>
              <a:rPr dirty="0" sz="2400" spc="60">
                <a:latin typeface="Arial"/>
                <a:cs typeface="Arial"/>
              </a:rPr>
              <a:t>review</a:t>
            </a:r>
            <a:r>
              <a:rPr dirty="0" sz="2400" spc="-60">
                <a:latin typeface="Arial"/>
                <a:cs typeface="Arial"/>
              </a:rPr>
              <a:t> </a:t>
            </a:r>
            <a:r>
              <a:rPr dirty="0" sz="2400" spc="45">
                <a:latin typeface="Arial"/>
                <a:cs typeface="Arial"/>
              </a:rPr>
              <a:t>and</a:t>
            </a:r>
            <a:r>
              <a:rPr dirty="0" sz="2400" spc="-60">
                <a:latin typeface="Arial"/>
                <a:cs typeface="Arial"/>
              </a:rPr>
              <a:t> </a:t>
            </a:r>
            <a:r>
              <a:rPr dirty="0" sz="2400" spc="50">
                <a:latin typeface="Arial"/>
                <a:cs typeface="Arial"/>
              </a:rPr>
              <a:t>technical</a:t>
            </a:r>
            <a:r>
              <a:rPr dirty="0" sz="2400" spc="-60">
                <a:latin typeface="Arial"/>
                <a:cs typeface="Arial"/>
              </a:rPr>
              <a:t> </a:t>
            </a:r>
            <a:r>
              <a:rPr dirty="0" sz="2400" spc="30">
                <a:latin typeface="Arial"/>
                <a:cs typeface="Arial"/>
              </a:rPr>
              <a:t>authors</a:t>
            </a:r>
            <a:endParaRPr sz="24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35"/>
              </a:spcBef>
              <a:buFont typeface="Arial"/>
              <a:buChar char="•"/>
            </a:pPr>
            <a:endParaRPr sz="2850">
              <a:latin typeface="Times New Roman"/>
              <a:cs typeface="Times New Roman"/>
            </a:endParaRPr>
          </a:p>
          <a:p>
            <a:pPr lvl="1" marL="698500" indent="-228600">
              <a:lnSpc>
                <a:spcPct val="100000"/>
              </a:lnSpc>
              <a:buChar char="•"/>
              <a:tabLst>
                <a:tab pos="698500" algn="l"/>
              </a:tabLst>
            </a:pPr>
            <a:r>
              <a:rPr dirty="0" sz="2400" spc="100">
                <a:latin typeface="Arial"/>
                <a:cs typeface="Arial"/>
              </a:rPr>
              <a:t>How</a:t>
            </a:r>
            <a:r>
              <a:rPr dirty="0" sz="2400" spc="-60">
                <a:latin typeface="Arial"/>
                <a:cs typeface="Arial"/>
              </a:rPr>
              <a:t> </a:t>
            </a:r>
            <a:r>
              <a:rPr dirty="0" sz="2400" spc="30">
                <a:latin typeface="Arial"/>
                <a:cs typeface="Arial"/>
              </a:rPr>
              <a:t>Security</a:t>
            </a:r>
            <a:r>
              <a:rPr dirty="0" sz="2400" spc="-55">
                <a:latin typeface="Arial"/>
                <a:cs typeface="Arial"/>
              </a:rPr>
              <a:t> </a:t>
            </a:r>
            <a:r>
              <a:rPr dirty="0" sz="2400" spc="65">
                <a:latin typeface="Arial"/>
                <a:cs typeface="Arial"/>
              </a:rPr>
              <a:t>roadmap</a:t>
            </a:r>
            <a:r>
              <a:rPr dirty="0" sz="2400" spc="-50">
                <a:latin typeface="Arial"/>
                <a:cs typeface="Arial"/>
              </a:rPr>
              <a:t> </a:t>
            </a:r>
            <a:r>
              <a:rPr dirty="0" sz="2400" spc="-45">
                <a:latin typeface="Arial"/>
                <a:cs typeface="Arial"/>
              </a:rPr>
              <a:t>is</a:t>
            </a:r>
            <a:r>
              <a:rPr dirty="0" sz="2400" spc="-60">
                <a:latin typeface="Arial"/>
                <a:cs typeface="Arial"/>
              </a:rPr>
              <a:t> </a:t>
            </a:r>
            <a:r>
              <a:rPr dirty="0" sz="2400" spc="60">
                <a:latin typeface="Arial"/>
                <a:cs typeface="Arial"/>
              </a:rPr>
              <a:t>received</a:t>
            </a:r>
            <a:r>
              <a:rPr dirty="0" sz="2400" spc="-65">
                <a:latin typeface="Arial"/>
                <a:cs typeface="Arial"/>
              </a:rPr>
              <a:t> </a:t>
            </a:r>
            <a:r>
              <a:rPr dirty="0" sz="2400" spc="5">
                <a:latin typeface="Arial"/>
                <a:cs typeface="Arial"/>
              </a:rPr>
              <a:t>in</a:t>
            </a:r>
            <a:r>
              <a:rPr dirty="0" sz="2400" spc="-50">
                <a:latin typeface="Arial"/>
                <a:cs typeface="Arial"/>
              </a:rPr>
              <a:t> </a:t>
            </a:r>
            <a:r>
              <a:rPr dirty="0" sz="2400" spc="75">
                <a:latin typeface="Arial"/>
                <a:cs typeface="Arial"/>
              </a:rPr>
              <a:t>pilot</a:t>
            </a:r>
            <a:r>
              <a:rPr dirty="0" sz="2400" spc="-65">
                <a:latin typeface="Arial"/>
                <a:cs typeface="Arial"/>
              </a:rPr>
              <a:t> </a:t>
            </a:r>
            <a:r>
              <a:rPr dirty="0" sz="2400" spc="45">
                <a:latin typeface="Arial"/>
                <a:cs typeface="Arial"/>
              </a:rPr>
              <a:t>schools</a:t>
            </a:r>
            <a:endParaRPr sz="2400"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30"/>
              </a:spcBef>
              <a:buFont typeface="Arial"/>
              <a:buChar char="•"/>
            </a:pPr>
            <a:endParaRPr sz="2950">
              <a:latin typeface="Times New Roman"/>
              <a:cs typeface="Times New Roman"/>
            </a:endParaRPr>
          </a:p>
          <a:p>
            <a:pPr lvl="2" marL="1155700" indent="-228600">
              <a:lnSpc>
                <a:spcPct val="100000"/>
              </a:lnSpc>
              <a:buChar char="•"/>
              <a:tabLst>
                <a:tab pos="1155065" algn="l"/>
                <a:tab pos="1155700" algn="l"/>
              </a:tabLst>
            </a:pPr>
            <a:r>
              <a:rPr dirty="0" sz="2000" spc="15">
                <a:latin typeface="Arial"/>
                <a:cs typeface="Arial"/>
              </a:rPr>
              <a:t>A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 spc="35">
                <a:latin typeface="Arial"/>
                <a:cs typeface="Arial"/>
              </a:rPr>
              <a:t>survey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 spc="75">
                <a:latin typeface="Arial"/>
                <a:cs typeface="Arial"/>
              </a:rPr>
              <a:t>to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 spc="70">
                <a:latin typeface="Arial"/>
                <a:cs typeface="Arial"/>
              </a:rPr>
              <a:t>collect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 spc="25">
                <a:latin typeface="Arial"/>
                <a:cs typeface="Arial"/>
              </a:rPr>
              <a:t>data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 spc="20">
                <a:latin typeface="Arial"/>
                <a:cs typeface="Arial"/>
              </a:rPr>
              <a:t>at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 spc="55">
                <a:latin typeface="Arial"/>
                <a:cs typeface="Arial"/>
              </a:rPr>
              <a:t>the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 spc="65">
                <a:latin typeface="Arial"/>
                <a:cs typeface="Arial"/>
              </a:rPr>
              <a:t>end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 spc="75">
                <a:latin typeface="Arial"/>
                <a:cs typeface="Arial"/>
              </a:rPr>
              <a:t>of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 spc="30">
                <a:latin typeface="Arial"/>
                <a:cs typeface="Arial"/>
              </a:rPr>
              <a:t>each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 spc="55">
                <a:latin typeface="Arial"/>
                <a:cs typeface="Arial"/>
              </a:rPr>
              <a:t>pilot</a:t>
            </a:r>
            <a:endParaRPr sz="2000">
              <a:latin typeface="Arial"/>
              <a:cs typeface="Arial"/>
            </a:endParaRPr>
          </a:p>
          <a:p>
            <a:pPr lvl="2">
              <a:lnSpc>
                <a:spcPct val="100000"/>
              </a:lnSpc>
              <a:spcBef>
                <a:spcPts val="30"/>
              </a:spcBef>
              <a:buFont typeface="Arial"/>
              <a:buChar char="•"/>
            </a:pPr>
            <a:endParaRPr sz="2500">
              <a:latin typeface="Times New Roman"/>
              <a:cs typeface="Times New Roman"/>
            </a:endParaRPr>
          </a:p>
          <a:p>
            <a:pPr lvl="2" marL="1155700" indent="-228600">
              <a:lnSpc>
                <a:spcPct val="100000"/>
              </a:lnSpc>
              <a:buChar char="•"/>
              <a:tabLst>
                <a:tab pos="1155065" algn="l"/>
                <a:tab pos="1155700" algn="l"/>
              </a:tabLst>
            </a:pPr>
            <a:r>
              <a:rPr dirty="0" sz="2000" spc="20">
                <a:latin typeface="Arial"/>
                <a:cs typeface="Arial"/>
              </a:rPr>
              <a:t>Other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 spc="45">
                <a:latin typeface="Arial"/>
                <a:cs typeface="Arial"/>
              </a:rPr>
              <a:t>tools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 spc="75">
                <a:latin typeface="Arial"/>
                <a:cs typeface="Arial"/>
              </a:rPr>
              <a:t>to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 spc="15">
                <a:latin typeface="Arial"/>
                <a:cs typeface="Arial"/>
              </a:rPr>
              <a:t>analyze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 spc="35">
                <a:latin typeface="Arial"/>
                <a:cs typeface="Arial"/>
              </a:rPr>
              <a:t>security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 spc="55">
                <a:latin typeface="Arial"/>
                <a:cs typeface="Arial"/>
              </a:rPr>
              <a:t>level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 spc="30">
                <a:latin typeface="Arial"/>
                <a:cs typeface="Arial"/>
              </a:rPr>
              <a:t>changes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23315"/>
            <a:ext cx="5172710" cy="6959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150"/>
              <a:t>WP6 </a:t>
            </a:r>
            <a:r>
              <a:rPr dirty="0" spc="-55"/>
              <a:t>NEXT</a:t>
            </a:r>
            <a:r>
              <a:rPr dirty="0" spc="-440"/>
              <a:t> </a:t>
            </a:r>
            <a:r>
              <a:rPr dirty="0" spc="155"/>
              <a:t>Meeting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pc="105"/>
              <a:t>23</a:t>
            </a:r>
            <a:r>
              <a:rPr dirty="0" spc="55"/>
              <a:t>/</a:t>
            </a:r>
            <a:r>
              <a:rPr dirty="0" spc="65"/>
              <a:t>0</a:t>
            </a:r>
            <a:r>
              <a:rPr dirty="0" spc="-185"/>
              <a:t>1</a:t>
            </a:r>
            <a:r>
              <a:rPr dirty="0" spc="365"/>
              <a:t>/</a:t>
            </a:r>
            <a:r>
              <a:rPr dirty="0" spc="-185"/>
              <a:t>1</a:t>
            </a:r>
            <a:r>
              <a:rPr dirty="0" spc="30"/>
              <a:t>9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pc="-25"/>
              <a:t>GABRIELLA </a:t>
            </a:r>
            <a:r>
              <a:rPr dirty="0" spc="-15"/>
              <a:t>PAOLINI </a:t>
            </a:r>
            <a:r>
              <a:rPr dirty="0" spc="-220"/>
              <a:t>@</a:t>
            </a:r>
            <a:r>
              <a:rPr dirty="0" spc="-180"/>
              <a:t> </a:t>
            </a:r>
            <a:r>
              <a:rPr dirty="0" spc="-65"/>
              <a:t>GARR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25"/>
              </a:spcBef>
            </a:pPr>
            <a:fld id="{81D60167-4931-47E6-BA6A-407CBD079E47}" type="slidenum">
              <a:rPr dirty="0" spc="-25"/>
              <a:t>4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916939" y="1783587"/>
            <a:ext cx="8054975" cy="28733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Char char="•"/>
              <a:tabLst>
                <a:tab pos="241300" algn="l"/>
              </a:tabLst>
            </a:pPr>
            <a:r>
              <a:rPr dirty="0" sz="4000" spc="-45">
                <a:latin typeface="Arial"/>
                <a:cs typeface="Arial"/>
              </a:rPr>
              <a:t>29 </a:t>
            </a:r>
            <a:r>
              <a:rPr dirty="0" sz="4000" spc="20">
                <a:latin typeface="Arial"/>
                <a:cs typeface="Arial"/>
              </a:rPr>
              <a:t>January </a:t>
            </a:r>
            <a:r>
              <a:rPr dirty="0" sz="4000" spc="-114">
                <a:latin typeface="Arial"/>
                <a:cs typeface="Arial"/>
              </a:rPr>
              <a:t>2019 </a:t>
            </a:r>
            <a:r>
              <a:rPr dirty="0" sz="4000" spc="-229">
                <a:latin typeface="Arial"/>
                <a:cs typeface="Arial"/>
              </a:rPr>
              <a:t>11.00 </a:t>
            </a:r>
            <a:r>
              <a:rPr dirty="0" sz="4000" spc="10">
                <a:latin typeface="Arial"/>
                <a:cs typeface="Arial"/>
              </a:rPr>
              <a:t>– </a:t>
            </a:r>
            <a:r>
              <a:rPr dirty="0" sz="4000" spc="-150">
                <a:latin typeface="Arial"/>
                <a:cs typeface="Arial"/>
              </a:rPr>
              <a:t>12.00</a:t>
            </a:r>
            <a:r>
              <a:rPr dirty="0" sz="4000" spc="-175">
                <a:latin typeface="Arial"/>
                <a:cs typeface="Arial"/>
              </a:rPr>
              <a:t> </a:t>
            </a:r>
            <a:r>
              <a:rPr dirty="0" sz="4000" spc="-125">
                <a:latin typeface="Arial"/>
                <a:cs typeface="Arial"/>
              </a:rPr>
              <a:t>CET</a:t>
            </a:r>
            <a:endParaRPr sz="4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Arial"/>
              <a:buChar char="•"/>
            </a:pPr>
            <a:endParaRPr sz="4650">
              <a:latin typeface="Times New Roman"/>
              <a:cs typeface="Times New Roman"/>
            </a:endParaRPr>
          </a:p>
          <a:p>
            <a:pPr lvl="1" marL="698500" indent="-228600">
              <a:lnSpc>
                <a:spcPct val="100000"/>
              </a:lnSpc>
              <a:buChar char="•"/>
              <a:tabLst>
                <a:tab pos="698500" algn="l"/>
              </a:tabLst>
            </a:pPr>
            <a:r>
              <a:rPr dirty="0" sz="3600" spc="220">
                <a:latin typeface="Arial"/>
                <a:cs typeface="Arial"/>
              </a:rPr>
              <a:t>We </a:t>
            </a:r>
            <a:r>
              <a:rPr dirty="0" sz="3600" spc="114">
                <a:latin typeface="Arial"/>
                <a:cs typeface="Arial"/>
              </a:rPr>
              <a:t>need </a:t>
            </a:r>
            <a:r>
              <a:rPr dirty="0" sz="3600" spc="105">
                <a:latin typeface="Arial"/>
                <a:cs typeface="Arial"/>
              </a:rPr>
              <a:t>the</a:t>
            </a:r>
            <a:r>
              <a:rPr dirty="0" sz="3600" spc="-720">
                <a:latin typeface="Arial"/>
                <a:cs typeface="Arial"/>
              </a:rPr>
              <a:t> </a:t>
            </a:r>
            <a:r>
              <a:rPr dirty="0" sz="3600" spc="60">
                <a:latin typeface="Arial"/>
                <a:cs typeface="Arial"/>
              </a:rPr>
              <a:t>participation </a:t>
            </a:r>
            <a:r>
              <a:rPr dirty="0" sz="3600" spc="-30">
                <a:latin typeface="Arial"/>
                <a:cs typeface="Arial"/>
              </a:rPr>
              <a:t>of:</a:t>
            </a:r>
            <a:endParaRPr sz="36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85"/>
              </a:spcBef>
              <a:buChar char="•"/>
              <a:tabLst>
                <a:tab pos="1155700" algn="l"/>
              </a:tabLst>
            </a:pPr>
            <a:r>
              <a:rPr dirty="0" sz="3200" spc="85">
                <a:latin typeface="Arial"/>
                <a:cs typeface="Arial"/>
              </a:rPr>
              <a:t>All </a:t>
            </a:r>
            <a:r>
              <a:rPr dirty="0" sz="3200" spc="90">
                <a:latin typeface="Arial"/>
                <a:cs typeface="Arial"/>
              </a:rPr>
              <a:t>the </a:t>
            </a:r>
            <a:r>
              <a:rPr dirty="0" sz="3200" spc="40">
                <a:latin typeface="Arial"/>
                <a:cs typeface="Arial"/>
              </a:rPr>
              <a:t>partners </a:t>
            </a:r>
            <a:r>
              <a:rPr dirty="0" sz="3200" spc="80">
                <a:latin typeface="Arial"/>
                <a:cs typeface="Arial"/>
              </a:rPr>
              <a:t>involved</a:t>
            </a:r>
            <a:r>
              <a:rPr dirty="0" sz="3200" spc="-570">
                <a:latin typeface="Arial"/>
                <a:cs typeface="Arial"/>
              </a:rPr>
              <a:t> </a:t>
            </a:r>
            <a:r>
              <a:rPr dirty="0" sz="3200" spc="5">
                <a:latin typeface="Arial"/>
                <a:cs typeface="Arial"/>
              </a:rPr>
              <a:t>in WP6;</a:t>
            </a:r>
            <a:endParaRPr sz="3200">
              <a:latin typeface="Arial"/>
              <a:cs typeface="Arial"/>
            </a:endParaRPr>
          </a:p>
          <a:p>
            <a:pPr lvl="2" marL="1155700" indent="-228600">
              <a:lnSpc>
                <a:spcPct val="100000"/>
              </a:lnSpc>
              <a:spcBef>
                <a:spcPts val="145"/>
              </a:spcBef>
              <a:buChar char="•"/>
              <a:tabLst>
                <a:tab pos="1155700" algn="l"/>
              </a:tabLst>
            </a:pPr>
            <a:r>
              <a:rPr dirty="0" sz="3200" spc="85">
                <a:latin typeface="Arial"/>
                <a:cs typeface="Arial"/>
              </a:rPr>
              <a:t>All </a:t>
            </a:r>
            <a:r>
              <a:rPr dirty="0" sz="3200" spc="90">
                <a:latin typeface="Arial"/>
                <a:cs typeface="Arial"/>
              </a:rPr>
              <a:t>the </a:t>
            </a:r>
            <a:r>
              <a:rPr dirty="0" sz="3200" spc="45">
                <a:latin typeface="Arial"/>
                <a:cs typeface="Arial"/>
              </a:rPr>
              <a:t>National </a:t>
            </a:r>
            <a:r>
              <a:rPr dirty="0" sz="3200" spc="70">
                <a:latin typeface="Arial"/>
                <a:cs typeface="Arial"/>
              </a:rPr>
              <a:t>pilots</a:t>
            </a:r>
            <a:r>
              <a:rPr dirty="0" sz="3200" spc="-515">
                <a:latin typeface="Arial"/>
                <a:cs typeface="Arial"/>
              </a:rPr>
              <a:t> </a:t>
            </a:r>
            <a:r>
              <a:rPr dirty="0" sz="3200" spc="30">
                <a:latin typeface="Arial"/>
                <a:cs typeface="Arial"/>
              </a:rPr>
              <a:t>coordinators.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2019-01-24T09:05:51Z</dcterms:created>
  <dcterms:modified xsi:type="dcterms:W3CDTF">2019-01-24T09:05:51Z</dcterms:modified>
</cp:coreProperties>
</file>