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7"/>
  </p:notesMasterIdLst>
  <p:sldIdLst>
    <p:sldId id="256" r:id="rId2"/>
    <p:sldId id="257" r:id="rId3"/>
    <p:sldId id="260" r:id="rId4"/>
    <p:sldId id="295" r:id="rId5"/>
    <p:sldId id="386" r:id="rId6"/>
    <p:sldId id="382" r:id="rId7"/>
    <p:sldId id="387" r:id="rId8"/>
    <p:sldId id="388" r:id="rId9"/>
    <p:sldId id="389" r:id="rId10"/>
    <p:sldId id="391" r:id="rId11"/>
    <p:sldId id="392" r:id="rId12"/>
    <p:sldId id="393" r:id="rId13"/>
    <p:sldId id="400" r:id="rId14"/>
    <p:sldId id="401" r:id="rId15"/>
    <p:sldId id="402" r:id="rId16"/>
    <p:sldId id="403" r:id="rId17"/>
    <p:sldId id="404" r:id="rId18"/>
    <p:sldId id="390" r:id="rId19"/>
    <p:sldId id="270" r:id="rId20"/>
    <p:sldId id="272" r:id="rId21"/>
    <p:sldId id="273" r:id="rId22"/>
    <p:sldId id="268" r:id="rId23"/>
    <p:sldId id="274" r:id="rId24"/>
    <p:sldId id="395" r:id="rId25"/>
    <p:sldId id="396" r:id="rId26"/>
    <p:sldId id="258" r:id="rId27"/>
    <p:sldId id="259" r:id="rId28"/>
    <p:sldId id="394" r:id="rId29"/>
    <p:sldId id="261" r:id="rId30"/>
    <p:sldId id="288" r:id="rId31"/>
    <p:sldId id="286" r:id="rId32"/>
    <p:sldId id="289" r:id="rId33"/>
    <p:sldId id="397" r:id="rId34"/>
    <p:sldId id="398" r:id="rId35"/>
    <p:sldId id="399" r:id="rId36"/>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4186" autoAdjust="0"/>
    <p:restoredTop sz="81098"/>
  </p:normalViewPr>
  <p:slideViewPr>
    <p:cSldViewPr snapToGrid="0" snapToObjects="1">
      <p:cViewPr varScale="1">
        <p:scale>
          <a:sx n="92" d="100"/>
          <a:sy n="92" d="100"/>
        </p:scale>
        <p:origin x="200" y="6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6375D-49E0-7948-A53E-F2CAAD9F3494}" type="datetimeFigureOut">
              <a:rPr lang="en-GB" smtClean="0"/>
              <a:t>29/01/2019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BD077C-869B-7E49-ADCB-FE4F8445B5E4}" type="slidenum">
              <a:rPr lang="en-GB" smtClean="0"/>
              <a:t>‹#›</a:t>
            </a:fld>
            <a:endParaRPr lang="en-GB"/>
          </a:p>
        </p:txBody>
      </p:sp>
    </p:spTree>
    <p:extLst>
      <p:ext uri="{BB962C8B-B14F-4D97-AF65-F5344CB8AC3E}">
        <p14:creationId xmlns:p14="http://schemas.microsoft.com/office/powerpoint/2010/main" val="24217923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4</a:t>
            </a:fld>
            <a:endParaRPr lang="pt-BR"/>
          </a:p>
        </p:txBody>
      </p:sp>
    </p:spTree>
    <p:extLst>
      <p:ext uri="{BB962C8B-B14F-4D97-AF65-F5344CB8AC3E}">
        <p14:creationId xmlns:p14="http://schemas.microsoft.com/office/powerpoint/2010/main" val="8366874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
        <p:cNvGrpSpPr/>
        <p:nvPr/>
      </p:nvGrpSpPr>
      <p:grpSpPr>
        <a:xfrm>
          <a:off x="0" y="0"/>
          <a:ext cx="0" cy="0"/>
          <a:chOff x="0" y="0"/>
          <a:chExt cx="0" cy="0"/>
        </a:xfrm>
      </p:grpSpPr>
      <p:sp>
        <p:nvSpPr>
          <p:cNvPr id="110" name="Google Shape;110;g4dbc21ec7a_0_0:notes"/>
          <p:cNvSpPr txBox="1">
            <a:spLocks noGrp="1"/>
          </p:cNvSpPr>
          <p:nvPr>
            <p:ph type="body" idx="1"/>
          </p:nvPr>
        </p:nvSpPr>
        <p:spPr>
          <a:xfrm>
            <a:off x="685800" y="4400550"/>
            <a:ext cx="5486400" cy="36003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1" name="Google Shape;111;g4dbc21ec7a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9095233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4603ab98ae_2_57: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g4603ab98ae_2_5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332522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685787" y="4343386"/>
            <a:ext cx="5486381" cy="4114795"/>
          </a:xfrm>
          <a:prstGeom prst="rect">
            <a:avLst/>
          </a:prstGeom>
          <a:noFill/>
          <a:ln>
            <a:noFill/>
          </a:ln>
        </p:spPr>
        <p:txBody>
          <a:bodyPr lIns="82045" tIns="82045" rIns="82045" bIns="82045" anchor="ctr" anchorCtr="0">
            <a:noAutofit/>
          </a:bodyPr>
          <a:lstStyle/>
          <a:p>
            <a:endParaRPr/>
          </a:p>
        </p:txBody>
      </p:sp>
      <p:sp>
        <p:nvSpPr>
          <p:cNvPr id="63" name="Shape 6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504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the SMC communicates with the national SMCs and support both modules 2and 3</a:t>
            </a:r>
          </a:p>
        </p:txBody>
      </p:sp>
      <p:sp>
        <p:nvSpPr>
          <p:cNvPr id="4" name="Slide Number Placeholder 3"/>
          <p:cNvSpPr>
            <a:spLocks noGrp="1"/>
          </p:cNvSpPr>
          <p:nvPr>
            <p:ph type="sldNum" sz="quarter" idx="5"/>
          </p:nvPr>
        </p:nvSpPr>
        <p:spPr/>
        <p:txBody>
          <a:bodyPr/>
          <a:lstStyle/>
          <a:p>
            <a:fld id="{65ABE8BB-6049-465C-A4B3-708A5DD22474}" type="slidenum">
              <a:rPr lang="en-US" smtClean="0"/>
              <a:t>19</a:t>
            </a:fld>
            <a:endParaRPr lang="en-US"/>
          </a:p>
        </p:txBody>
      </p:sp>
    </p:spTree>
    <p:extLst>
      <p:ext uri="{BB962C8B-B14F-4D97-AF65-F5344CB8AC3E}">
        <p14:creationId xmlns:p14="http://schemas.microsoft.com/office/powerpoint/2010/main" val="199746789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Two meetings took place during the last period of the project </a:t>
            </a:r>
          </a:p>
        </p:txBody>
      </p:sp>
      <p:sp>
        <p:nvSpPr>
          <p:cNvPr id="4" name="Slide Number Placeholder 3"/>
          <p:cNvSpPr>
            <a:spLocks noGrp="1"/>
          </p:cNvSpPr>
          <p:nvPr>
            <p:ph type="sldNum" sz="quarter" idx="5"/>
          </p:nvPr>
        </p:nvSpPr>
        <p:spPr/>
        <p:txBody>
          <a:bodyPr/>
          <a:lstStyle/>
          <a:p>
            <a:fld id="{65ABE8BB-6049-465C-A4B3-708A5DD22474}" type="slidenum">
              <a:rPr lang="en-US" smtClean="0"/>
              <a:t>20</a:t>
            </a:fld>
            <a:endParaRPr lang="en-US"/>
          </a:p>
        </p:txBody>
      </p:sp>
    </p:spTree>
    <p:extLst>
      <p:ext uri="{BB962C8B-B14F-4D97-AF65-F5344CB8AC3E}">
        <p14:creationId xmlns:p14="http://schemas.microsoft.com/office/powerpoint/2010/main" val="346291322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discussed in the two last meetings </a:t>
            </a:r>
          </a:p>
        </p:txBody>
      </p:sp>
      <p:sp>
        <p:nvSpPr>
          <p:cNvPr id="4" name="Slide Number Placeholder 3"/>
          <p:cNvSpPr>
            <a:spLocks noGrp="1"/>
          </p:cNvSpPr>
          <p:nvPr>
            <p:ph type="sldNum" sz="quarter" idx="5"/>
          </p:nvPr>
        </p:nvSpPr>
        <p:spPr/>
        <p:txBody>
          <a:bodyPr/>
          <a:lstStyle/>
          <a:p>
            <a:fld id="{65ABE8BB-6049-465C-A4B3-708A5DD22474}" type="slidenum">
              <a:rPr lang="en-US" smtClean="0"/>
              <a:t>21</a:t>
            </a:fld>
            <a:endParaRPr lang="en-US"/>
          </a:p>
        </p:txBody>
      </p:sp>
    </p:spTree>
    <p:extLst>
      <p:ext uri="{BB962C8B-B14F-4D97-AF65-F5344CB8AC3E}">
        <p14:creationId xmlns:p14="http://schemas.microsoft.com/office/powerpoint/2010/main" val="10022980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SMC plans to support the project in module 2 and evaluate the results </a:t>
            </a:r>
          </a:p>
        </p:txBody>
      </p:sp>
      <p:sp>
        <p:nvSpPr>
          <p:cNvPr id="4" name="Slide Number Placeholder 3"/>
          <p:cNvSpPr>
            <a:spLocks noGrp="1"/>
          </p:cNvSpPr>
          <p:nvPr>
            <p:ph type="sldNum" sz="quarter" idx="5"/>
          </p:nvPr>
        </p:nvSpPr>
        <p:spPr/>
        <p:txBody>
          <a:bodyPr/>
          <a:lstStyle/>
          <a:p>
            <a:fld id="{65ABE8BB-6049-465C-A4B3-708A5DD22474}" type="slidenum">
              <a:rPr lang="en-US" smtClean="0"/>
              <a:t>22</a:t>
            </a:fld>
            <a:endParaRPr lang="en-US"/>
          </a:p>
        </p:txBody>
      </p:sp>
    </p:spTree>
    <p:extLst>
      <p:ext uri="{BB962C8B-B14F-4D97-AF65-F5344CB8AC3E}">
        <p14:creationId xmlns:p14="http://schemas.microsoft.com/office/powerpoint/2010/main" val="52511047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29</a:t>
            </a:fld>
            <a:endParaRPr lang="en-GB"/>
          </a:p>
        </p:txBody>
      </p:sp>
    </p:spTree>
    <p:extLst>
      <p:ext uri="{BB962C8B-B14F-4D97-AF65-F5344CB8AC3E}">
        <p14:creationId xmlns:p14="http://schemas.microsoft.com/office/powerpoint/2010/main" val="40763588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r>
              <a:rPr lang="pl-PL" dirty="0"/>
              <a:t>CPD </a:t>
            </a:r>
            <a:r>
              <a:rPr lang="pl-PL" dirty="0" err="1"/>
              <a:t>trainings</a:t>
            </a:r>
            <a:r>
              <a:rPr lang="pl-PL" dirty="0"/>
              <a:t> </a:t>
            </a:r>
            <a:r>
              <a:rPr lang="pl-PL" dirty="0" err="1"/>
              <a:t>have</a:t>
            </a:r>
            <a:r>
              <a:rPr lang="pl-PL" dirty="0"/>
              <a:t> </a:t>
            </a:r>
            <a:r>
              <a:rPr lang="pl-PL" dirty="0" err="1"/>
              <a:t>already</a:t>
            </a:r>
            <a:r>
              <a:rPr lang="pl-PL" dirty="0"/>
              <a:t> </a:t>
            </a:r>
            <a:r>
              <a:rPr lang="pl-PL" dirty="0" err="1"/>
              <a:t>started</a:t>
            </a:r>
            <a:r>
              <a:rPr lang="pl-PL" dirty="0"/>
              <a:t> </a:t>
            </a:r>
            <a:r>
              <a:rPr lang="pl-PL" dirty="0" err="1"/>
              <a:t>all</a:t>
            </a:r>
            <a:r>
              <a:rPr lang="pl-PL" dirty="0"/>
              <a:t> pilot</a:t>
            </a:r>
            <a:r>
              <a:rPr lang="pl-PL" baseline="0" dirty="0"/>
              <a:t> </a:t>
            </a:r>
            <a:r>
              <a:rPr lang="pl-PL" baseline="0" dirty="0" err="1"/>
              <a:t>countries</a:t>
            </a:r>
            <a:r>
              <a:rPr lang="pl-PL" baseline="0" dirty="0"/>
              <a:t>.</a:t>
            </a:r>
          </a:p>
          <a:p>
            <a:r>
              <a:rPr lang="pl-PL" baseline="0" dirty="0" err="1"/>
              <a:t>Pilots</a:t>
            </a:r>
            <a:r>
              <a:rPr lang="pl-PL" baseline="0" dirty="0"/>
              <a:t> </a:t>
            </a:r>
            <a:r>
              <a:rPr lang="pl-PL" baseline="0" dirty="0" err="1"/>
              <a:t>involving</a:t>
            </a:r>
            <a:r>
              <a:rPr lang="pl-PL" baseline="0" dirty="0"/>
              <a:t> </a:t>
            </a:r>
            <a:r>
              <a:rPr lang="pl-PL" baseline="0" dirty="0" err="1"/>
              <a:t>students</a:t>
            </a:r>
            <a:r>
              <a:rPr lang="pl-PL" baseline="0" dirty="0"/>
              <a:t> </a:t>
            </a:r>
            <a:r>
              <a:rPr lang="pl-PL" baseline="0" dirty="0" err="1"/>
              <a:t>are</a:t>
            </a:r>
            <a:r>
              <a:rPr lang="pl-PL" baseline="0" dirty="0"/>
              <a:t> </a:t>
            </a:r>
            <a:r>
              <a:rPr lang="pl-PL" baseline="0" dirty="0" err="1"/>
              <a:t>lauched</a:t>
            </a:r>
            <a:r>
              <a:rPr lang="pl-PL" baseline="0" dirty="0"/>
              <a:t> in </a:t>
            </a:r>
            <a:r>
              <a:rPr lang="pl-PL" baseline="0" dirty="0" err="1"/>
              <a:t>Lithuania</a:t>
            </a:r>
            <a:r>
              <a:rPr lang="pl-PL" baseline="0" dirty="0"/>
              <a:t> and </a:t>
            </a:r>
            <a:r>
              <a:rPr lang="pl-PL" baseline="0" dirty="0" err="1"/>
              <a:t>are</a:t>
            </a:r>
            <a:r>
              <a:rPr lang="pl-PL" baseline="0" dirty="0"/>
              <a:t> </a:t>
            </a:r>
            <a:r>
              <a:rPr lang="pl-PL" baseline="0" dirty="0" err="1"/>
              <a:t>about</a:t>
            </a:r>
            <a:r>
              <a:rPr lang="pl-PL" baseline="0" dirty="0"/>
              <a:t> to start in most of </a:t>
            </a:r>
            <a:r>
              <a:rPr lang="pl-PL" baseline="0" dirty="0" err="1"/>
              <a:t>other</a:t>
            </a:r>
            <a:r>
              <a:rPr lang="pl-PL" baseline="0" dirty="0"/>
              <a:t> </a:t>
            </a:r>
            <a:r>
              <a:rPr lang="pl-PL" baseline="0" dirty="0" err="1"/>
              <a:t>countries</a:t>
            </a:r>
            <a:r>
              <a:rPr lang="pl-PL" baseline="0" dirty="0"/>
              <a:t>.</a:t>
            </a:r>
          </a:p>
          <a:p>
            <a:r>
              <a:rPr lang="pl-PL" baseline="0" dirty="0" err="1"/>
              <a:t>Concrete</a:t>
            </a:r>
            <a:r>
              <a:rPr lang="pl-PL" baseline="0" dirty="0"/>
              <a:t> </a:t>
            </a:r>
            <a:r>
              <a:rPr lang="pl-PL" baseline="0" dirty="0" err="1"/>
              <a:t>actions</a:t>
            </a:r>
            <a:r>
              <a:rPr lang="pl-PL" baseline="0" dirty="0"/>
              <a:t> for </a:t>
            </a:r>
            <a:r>
              <a:rPr lang="pl-PL" baseline="0" dirty="0" err="1"/>
              <a:t>reaching</a:t>
            </a:r>
            <a:r>
              <a:rPr lang="pl-PL" baseline="0" dirty="0"/>
              <a:t> </a:t>
            </a:r>
            <a:r>
              <a:rPr lang="pl-PL" baseline="0" dirty="0" err="1"/>
              <a:t>new</a:t>
            </a:r>
            <a:r>
              <a:rPr lang="pl-PL" baseline="0" dirty="0"/>
              <a:t> </a:t>
            </a:r>
            <a:r>
              <a:rPr lang="pl-PL" baseline="0" dirty="0" err="1"/>
              <a:t>schools</a:t>
            </a:r>
            <a:r>
              <a:rPr lang="pl-PL" baseline="0" dirty="0"/>
              <a:t> </a:t>
            </a:r>
            <a:r>
              <a:rPr lang="pl-PL" baseline="0" dirty="0" err="1"/>
              <a:t>are</a:t>
            </a:r>
            <a:r>
              <a:rPr lang="pl-PL" baseline="0" dirty="0"/>
              <a:t> </a:t>
            </a:r>
            <a:r>
              <a:rPr lang="pl-PL" baseline="0" dirty="0" err="1"/>
              <a:t>scheduled</a:t>
            </a:r>
            <a:r>
              <a:rPr lang="pl-PL" baseline="0" dirty="0"/>
              <a:t> in </a:t>
            </a:r>
            <a:r>
              <a:rPr lang="pl-PL" baseline="0" dirty="0" err="1"/>
              <a:t>all</a:t>
            </a:r>
            <a:r>
              <a:rPr lang="pl-PL" baseline="0" dirty="0"/>
              <a:t> pilot </a:t>
            </a:r>
            <a:r>
              <a:rPr lang="pl-PL" baseline="0" dirty="0" err="1"/>
              <a:t>countries</a:t>
            </a:r>
            <a:r>
              <a:rPr lang="pl-PL" baseline="0" dirty="0"/>
              <a:t>.</a:t>
            </a:r>
          </a:p>
          <a:p>
            <a:r>
              <a:rPr lang="pl-PL" baseline="0" dirty="0" err="1"/>
              <a:t>Detailed</a:t>
            </a:r>
            <a:r>
              <a:rPr lang="pl-PL" baseline="0" dirty="0"/>
              <a:t> </a:t>
            </a:r>
            <a:r>
              <a:rPr lang="pl-PL" baseline="0" dirty="0" err="1"/>
              <a:t>monthly</a:t>
            </a:r>
            <a:r>
              <a:rPr lang="pl-PL" baseline="0" dirty="0"/>
              <a:t> </a:t>
            </a:r>
            <a:r>
              <a:rPr lang="pl-PL" baseline="0" dirty="0" err="1"/>
              <a:t>updates</a:t>
            </a:r>
            <a:r>
              <a:rPr lang="pl-PL" baseline="0" dirty="0"/>
              <a:t> </a:t>
            </a:r>
            <a:r>
              <a:rPr lang="pl-PL" baseline="0" dirty="0" err="1"/>
              <a:t>about</a:t>
            </a:r>
            <a:r>
              <a:rPr lang="pl-PL" baseline="0" dirty="0"/>
              <a:t> </a:t>
            </a:r>
            <a:r>
              <a:rPr lang="pl-PL" baseline="0" dirty="0" err="1"/>
              <a:t>pilots</a:t>
            </a:r>
            <a:r>
              <a:rPr lang="pl-PL" baseline="0" dirty="0"/>
              <a:t> </a:t>
            </a:r>
            <a:r>
              <a:rPr lang="pl-PL" baseline="0" dirty="0" err="1"/>
              <a:t>are</a:t>
            </a:r>
            <a:r>
              <a:rPr lang="pl-PL" baseline="0" dirty="0"/>
              <a:t> </a:t>
            </a:r>
            <a:r>
              <a:rPr lang="pl-PL" baseline="0" dirty="0" err="1"/>
              <a:t>submitted</a:t>
            </a:r>
            <a:r>
              <a:rPr lang="pl-PL" baseline="0" dirty="0"/>
              <a:t> to EC </a:t>
            </a:r>
            <a:r>
              <a:rPr lang="pl-PL" baseline="0" dirty="0" err="1"/>
              <a:t>starting</a:t>
            </a:r>
            <a:r>
              <a:rPr lang="pl-PL" baseline="0" dirty="0"/>
              <a:t> from </a:t>
            </a:r>
            <a:r>
              <a:rPr lang="pl-PL" baseline="0" dirty="0" err="1"/>
              <a:t>November</a:t>
            </a:r>
            <a:r>
              <a:rPr lang="pl-PL" baseline="0" dirty="0"/>
              <a:t>.</a:t>
            </a:r>
            <a:endParaRPr lang="en-GB"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30</a:t>
            </a:fld>
            <a:endParaRPr lang="en-GB"/>
          </a:p>
        </p:txBody>
      </p:sp>
    </p:spTree>
    <p:extLst>
      <p:ext uri="{BB962C8B-B14F-4D97-AF65-F5344CB8AC3E}">
        <p14:creationId xmlns:p14="http://schemas.microsoft.com/office/powerpoint/2010/main" val="3500818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umeru slajdu 3"/>
          <p:cNvSpPr>
            <a:spLocks noGrp="1"/>
          </p:cNvSpPr>
          <p:nvPr>
            <p:ph type="sldNum" sz="quarter" idx="10"/>
          </p:nvPr>
        </p:nvSpPr>
        <p:spPr/>
        <p:txBody>
          <a:bodyPr/>
          <a:lstStyle/>
          <a:p>
            <a:fld id="{88BD077C-869B-7E49-ADCB-FE4F8445B5E4}" type="slidenum">
              <a:rPr lang="en-GB" smtClean="0"/>
              <a:t>31</a:t>
            </a:fld>
            <a:endParaRPr lang="en-GB"/>
          </a:p>
        </p:txBody>
      </p:sp>
    </p:spTree>
    <p:extLst>
      <p:ext uri="{BB962C8B-B14F-4D97-AF65-F5344CB8AC3E}">
        <p14:creationId xmlns:p14="http://schemas.microsoft.com/office/powerpoint/2010/main" val="22604897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D2.3:</a:t>
            </a:r>
          </a:p>
          <a:p>
            <a:r>
              <a:rPr lang="en-GB" dirty="0"/>
              <a:t>The document was sent to the Technical Writer last week. WP2 should get it back this week. Meanwhile, we are trying to improve the future planning part, therefore we count on the inputs from our partners regarding which activities they plan to implement locally (national level) and which project level activities they can contribute to. Deadline for this is </a:t>
            </a:r>
            <a:r>
              <a:rPr lang="en-GB" dirty="0" err="1"/>
              <a:t>EoB</a:t>
            </a:r>
            <a:r>
              <a:rPr lang="en-GB" dirty="0"/>
              <a:t> 24 January. This is very important, the reviewers want to get an idea about what we are planning.</a:t>
            </a:r>
          </a:p>
          <a:p>
            <a:endParaRPr lang="en-GB" dirty="0"/>
          </a:p>
          <a:p>
            <a:r>
              <a:rPr lang="en-GB" dirty="0"/>
              <a:t>Website improvement efforts:</a:t>
            </a:r>
          </a:p>
          <a:p>
            <a:r>
              <a:rPr lang="en-GB" dirty="0"/>
              <a:t>In order to improve the website we introduced two tools. Please use them: bug report (for internal use) and usability test (external use). Please ask teachers, students, people who are not familiar with the project to conduct this test so we can improve the website based on their feedback.</a:t>
            </a:r>
          </a:p>
        </p:txBody>
      </p:sp>
      <p:sp>
        <p:nvSpPr>
          <p:cNvPr id="4" name="Slide Number Placeholder 3"/>
          <p:cNvSpPr>
            <a:spLocks noGrp="1"/>
          </p:cNvSpPr>
          <p:nvPr>
            <p:ph type="sldNum" sz="quarter" idx="5"/>
          </p:nvPr>
        </p:nvSpPr>
        <p:spPr/>
        <p:txBody>
          <a:bodyPr/>
          <a:lstStyle/>
          <a:p>
            <a:fld id="{BE90B8E5-A43C-A74B-A58B-69A8D5F8EC59}" type="slidenum">
              <a:rPr lang="pt-BR" smtClean="0"/>
              <a:t>5</a:t>
            </a:fld>
            <a:endParaRPr lang="pt-BR"/>
          </a:p>
        </p:txBody>
      </p:sp>
    </p:spTree>
    <p:extLst>
      <p:ext uri="{BB962C8B-B14F-4D97-AF65-F5344CB8AC3E}">
        <p14:creationId xmlns:p14="http://schemas.microsoft.com/office/powerpoint/2010/main" val="4050315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Please let WP2 know if you are planning to submit a proposal to a conference/event. In the above mentioned link you can find sheets dedicated to local and to international events. Please make sure you provide input regarding your local session with teacher, as this table will be used by Michal for his  WP7 reports.</a:t>
            </a:r>
          </a:p>
          <a:p>
            <a:endParaRPr lang="en-GB" dirty="0"/>
          </a:p>
          <a:p>
            <a:r>
              <a:rPr lang="en-GB" dirty="0"/>
              <a:t>We are trying to improve our social media presence by creating more content. Please provide input so we can make our feed more colourful.</a:t>
            </a:r>
          </a:p>
        </p:txBody>
      </p:sp>
      <p:sp>
        <p:nvSpPr>
          <p:cNvPr id="4" name="Slide Number Placeholder 3"/>
          <p:cNvSpPr>
            <a:spLocks noGrp="1"/>
          </p:cNvSpPr>
          <p:nvPr>
            <p:ph type="sldNum" sz="quarter" idx="5"/>
          </p:nvPr>
        </p:nvSpPr>
        <p:spPr/>
        <p:txBody>
          <a:bodyPr/>
          <a:lstStyle/>
          <a:p>
            <a:fld id="{BE90B8E5-A43C-A74B-A58B-69A8D5F8EC59}" type="slidenum">
              <a:rPr lang="pt-BR" smtClean="0"/>
              <a:t>6</a:t>
            </a:fld>
            <a:endParaRPr lang="pt-BR"/>
          </a:p>
        </p:txBody>
      </p:sp>
    </p:spTree>
    <p:extLst>
      <p:ext uri="{BB962C8B-B14F-4D97-AF65-F5344CB8AC3E}">
        <p14:creationId xmlns:p14="http://schemas.microsoft.com/office/powerpoint/2010/main" val="24069953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7</a:t>
            </a:fld>
            <a:endParaRPr lang="pt-BR"/>
          </a:p>
        </p:txBody>
      </p:sp>
    </p:spTree>
    <p:extLst>
      <p:ext uri="{BB962C8B-B14F-4D97-AF65-F5344CB8AC3E}">
        <p14:creationId xmlns:p14="http://schemas.microsoft.com/office/powerpoint/2010/main" val="23079422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From </a:t>
            </a:r>
            <a:r>
              <a:rPr lang="en-GB" dirty="0" err="1"/>
              <a:t>Github</a:t>
            </a:r>
            <a:r>
              <a:rPr lang="en-GB" dirty="0"/>
              <a:t> issue tracker</a:t>
            </a:r>
          </a:p>
        </p:txBody>
      </p:sp>
      <p:sp>
        <p:nvSpPr>
          <p:cNvPr id="4" name="Slide Number Placeholder 3"/>
          <p:cNvSpPr>
            <a:spLocks noGrp="1"/>
          </p:cNvSpPr>
          <p:nvPr>
            <p:ph type="sldNum" sz="quarter" idx="5"/>
          </p:nvPr>
        </p:nvSpPr>
        <p:spPr/>
        <p:txBody>
          <a:bodyPr/>
          <a:lstStyle/>
          <a:p>
            <a:fld id="{88BD077C-869B-7E49-ADCB-FE4F8445B5E4}" type="slidenum">
              <a:rPr lang="en-GB" smtClean="0"/>
              <a:t>11</a:t>
            </a:fld>
            <a:endParaRPr lang="en-GB"/>
          </a:p>
        </p:txBody>
      </p:sp>
    </p:spTree>
    <p:extLst>
      <p:ext uri="{BB962C8B-B14F-4D97-AF65-F5344CB8AC3E}">
        <p14:creationId xmlns:p14="http://schemas.microsoft.com/office/powerpoint/2010/main" val="12093311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8BD077C-869B-7E49-ADCB-FE4F8445B5E4}" type="slidenum">
              <a:rPr lang="en-GB" smtClean="0"/>
              <a:t>12</a:t>
            </a:fld>
            <a:endParaRPr lang="en-GB"/>
          </a:p>
        </p:txBody>
      </p:sp>
    </p:spTree>
    <p:extLst>
      <p:ext uri="{BB962C8B-B14F-4D97-AF65-F5344CB8AC3E}">
        <p14:creationId xmlns:p14="http://schemas.microsoft.com/office/powerpoint/2010/main" val="39113865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g4603ab98ae_2_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3" name="Google Shape;83;g4603ab98ae_2_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4" name="Google Shape;84;g4603ab98ae_2_31:notes"/>
          <p:cNvSpPr txBox="1">
            <a:spLocks noGrp="1"/>
          </p:cNvSpPr>
          <p:nvPr>
            <p:ph type="sldNum" idx="12"/>
          </p:nvPr>
        </p:nvSpPr>
        <p:spPr>
          <a:xfrm>
            <a:off x="3884613" y="8685214"/>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
              <a:t>13</a:t>
            </a:fld>
            <a:endParaRPr/>
          </a:p>
        </p:txBody>
      </p:sp>
    </p:spTree>
    <p:extLst>
      <p:ext uri="{BB962C8B-B14F-4D97-AF65-F5344CB8AC3E}">
        <p14:creationId xmlns:p14="http://schemas.microsoft.com/office/powerpoint/2010/main" val="9631906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4603ab98ae_2_41: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g4603ab98ae_2_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85055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4603ab98ae_2_49:notes"/>
          <p:cNvSpPr txBox="1">
            <a:spLocks noGrp="1"/>
          </p:cNvSpPr>
          <p:nvPr>
            <p:ph type="body" idx="1"/>
          </p:nvPr>
        </p:nvSpPr>
        <p:spPr>
          <a:xfrm>
            <a:off x="685800" y="4400550"/>
            <a:ext cx="5486400" cy="360045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2" name="Google Shape;102;g4603ab98ae_2_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983789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1524000" y="1724627"/>
            <a:ext cx="9144000" cy="1785335"/>
          </a:xfrm>
        </p:spPr>
        <p:txBody>
          <a:bodyPr anchor="b">
            <a:normAutofit/>
          </a:bodyPr>
          <a:lstStyle>
            <a:lvl1pPr algn="ctr">
              <a:defRPr sz="4400" b="1" i="0">
                <a:latin typeface="Raleway" charset="0"/>
                <a:ea typeface="Raleway" charset="0"/>
                <a:cs typeface="Raleway" charset="0"/>
              </a:defRPr>
            </a:lvl1pPr>
          </a:lstStyle>
          <a:p>
            <a:r>
              <a:rPr lang="pt-PT" dirty="0"/>
              <a:t>CLIQUE PARA EDITAR ESTILO DO TÍTULO MESTRE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charset="0"/>
                <a:ea typeface="Raleway" charset="0"/>
                <a:cs typeface="Raleway"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BF80B659-A68B-4F40-98BE-74B9C23091C7}" type="datetime1">
              <a:rPr lang="hu-HU" smtClean="0"/>
              <a:t>2019. 01. 29.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20200"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idx="1"/>
          </p:nvPr>
        </p:nvSpPr>
        <p:spPr/>
        <p:txBody>
          <a:bodyPr/>
          <a:lstStyle>
            <a:lvl1pPr marL="228600" indent="-228600">
              <a:buSzPct val="80000"/>
              <a:buFontTx/>
              <a:buBlip>
                <a:blip r:embed="rId2"/>
              </a:buBlip>
              <a:defRPr b="0" i="0">
                <a:latin typeface="Raleway" charset="0"/>
                <a:ea typeface="Raleway" charset="0"/>
                <a:cs typeface="Raleway" charset="0"/>
              </a:defRPr>
            </a:lvl1pPr>
            <a:lvl2pPr marL="685800" indent="-228600">
              <a:buSzPct val="80000"/>
              <a:buFontTx/>
              <a:buBlip>
                <a:blip r:embed="rId2"/>
              </a:buBlip>
              <a:defRPr b="0" i="0">
                <a:latin typeface="Raleway" charset="0"/>
                <a:ea typeface="Raleway" charset="0"/>
                <a:cs typeface="Raleway" charset="0"/>
              </a:defRPr>
            </a:lvl2pPr>
            <a:lvl3pPr marL="1143000" indent="-228600">
              <a:buSzPct val="80000"/>
              <a:buFontTx/>
              <a:buBlip>
                <a:blip r:embed="rId2"/>
              </a:buBlip>
              <a:defRPr b="0" i="0">
                <a:latin typeface="Raleway" charset="0"/>
                <a:ea typeface="Raleway" charset="0"/>
                <a:cs typeface="Raleway" charset="0"/>
              </a:defRPr>
            </a:lvl3pPr>
            <a:lvl4pPr marL="1600200" indent="-228600">
              <a:buSzPct val="80000"/>
              <a:buFontTx/>
              <a:buBlip>
                <a:blip r:embed="rId2"/>
              </a:buBlip>
              <a:defRPr b="0" i="0">
                <a:latin typeface="Raleway" charset="0"/>
                <a:ea typeface="Raleway" charset="0"/>
                <a:cs typeface="Raleway" charset="0"/>
              </a:defRPr>
            </a:lvl4pPr>
            <a:lvl5pPr marL="2057400" indent="-228600">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83102DC5-2C8F-4D46-A603-0732072AA083}" type="datetime1">
              <a:rPr lang="hu-HU" smtClean="0"/>
              <a:t>2019. 01. 29.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838200" y="365125"/>
            <a:ext cx="9266499" cy="1325563"/>
          </a:xfrm>
        </p:spPr>
        <p:txBody>
          <a:bodyPr/>
          <a:lstStyle>
            <a:lvl1pPr>
              <a:defRPr b="1" i="0">
                <a:latin typeface="Raleway" charset="0"/>
                <a:ea typeface="Raleway" charset="0"/>
                <a:cs typeface="Raleway" charset="0"/>
              </a:defRPr>
            </a:lvl1pPr>
          </a:lstStyle>
          <a:p>
            <a:r>
              <a:rPr lang="pt-PT" dirty="0"/>
              <a:t>CLIQUE PARA EDITAR ESTILO DO TÍTULO MESTRE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4" name="Espaço Reservado para Conteúdo 3"/>
          <p:cNvSpPr>
            <a:spLocks noGrp="1"/>
          </p:cNvSpPr>
          <p:nvPr>
            <p:ph sz="half" idx="2"/>
          </p:nvPr>
        </p:nvSpPr>
        <p:spPr>
          <a:xfrm>
            <a:off x="6172200" y="1825625"/>
            <a:ext cx="5181600" cy="4351338"/>
          </a:xfrm>
        </p:spPr>
        <p:txBody>
          <a:bodyPr/>
          <a:lstStyle>
            <a:lvl1pPr marL="228600" indent="-228600" algn="just">
              <a:buSzPct val="80000"/>
              <a:buFontTx/>
              <a:buBlip>
                <a:blip r:embed="rId2"/>
              </a:buBlip>
              <a:defRPr b="0" i="0">
                <a:latin typeface="Raleway" charset="0"/>
                <a:ea typeface="Raleway" charset="0"/>
                <a:cs typeface="Raleway" charset="0"/>
              </a:defRPr>
            </a:lvl1pPr>
            <a:lvl2pPr marL="685800" indent="-228600" algn="just">
              <a:buSzPct val="80000"/>
              <a:buFontTx/>
              <a:buBlip>
                <a:blip r:embed="rId2"/>
              </a:buBlip>
              <a:defRPr b="0" i="0">
                <a:latin typeface="Raleway" charset="0"/>
                <a:ea typeface="Raleway" charset="0"/>
                <a:cs typeface="Raleway" charset="0"/>
              </a:defRPr>
            </a:lvl2pPr>
            <a:lvl3pPr marL="1143000" indent="-228600" algn="just">
              <a:buSzPct val="80000"/>
              <a:buFontTx/>
              <a:buBlip>
                <a:blip r:embed="rId2"/>
              </a:buBlip>
              <a:defRPr b="0" i="0">
                <a:latin typeface="Raleway" charset="0"/>
                <a:ea typeface="Raleway" charset="0"/>
                <a:cs typeface="Raleway" charset="0"/>
              </a:defRPr>
            </a:lvl3pPr>
            <a:lvl4pPr marL="1600200" indent="-228600" algn="just">
              <a:buSzPct val="80000"/>
              <a:buFontTx/>
              <a:buBlip>
                <a:blip r:embed="rId2"/>
              </a:buBlip>
              <a:defRPr b="0" i="0">
                <a:latin typeface="Raleway" charset="0"/>
                <a:ea typeface="Raleway" charset="0"/>
                <a:cs typeface="Raleway" charset="0"/>
              </a:defRPr>
            </a:lvl4pPr>
            <a:lvl5pPr marL="2057400" indent="-228600" algn="just">
              <a:buSzPct val="80000"/>
              <a:buFontTx/>
              <a:buBlip>
                <a:blip r:embed="rId2"/>
              </a:buBlip>
              <a:defRPr b="0" i="0">
                <a:latin typeface="Raleway" charset="0"/>
                <a:ea typeface="Raleway" charset="0"/>
                <a:cs typeface="Raleway"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pt-BR" dirty="0"/>
          </a:p>
        </p:txBody>
      </p:sp>
      <p:sp>
        <p:nvSpPr>
          <p:cNvPr id="5" name="Espaço Reservado para Data 4"/>
          <p:cNvSpPr>
            <a:spLocks noGrp="1"/>
          </p:cNvSpPr>
          <p:nvPr>
            <p:ph type="dt" sz="half" idx="10"/>
          </p:nvPr>
        </p:nvSpPr>
        <p:spPr/>
        <p:txBody>
          <a:bodyPr/>
          <a:lstStyle/>
          <a:p>
            <a:fld id="{6AC4B306-9B4D-7D43-B662-85B626A2A0AA}" type="datetime1">
              <a:rPr lang="hu-HU" smtClean="0"/>
              <a:t>2019. 01. 29.</a:t>
            </a:fld>
            <a:endParaRPr lang="pt-BR"/>
          </a:p>
        </p:txBody>
      </p:sp>
      <p:sp>
        <p:nvSpPr>
          <p:cNvPr id="6" name="Espaço Reservado para Rodapé 5"/>
          <p:cNvSpPr>
            <a:spLocks noGrp="1"/>
          </p:cNvSpPr>
          <p:nvPr>
            <p:ph type="ftr" sz="quarter" idx="11"/>
          </p:nvPr>
        </p:nvSpPr>
        <p:spPr/>
        <p:txBody>
          <a:bodyPr/>
          <a:lstStyle/>
          <a:p>
            <a:r>
              <a:rPr lang="pt-BR"/>
              <a:t>www.up2university.eu</a:t>
            </a:r>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29/01/2019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27341938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4400" b="0" i="0">
                <a:solidFill>
                  <a:schemeClr val="tx1"/>
                </a:solidFill>
                <a:latin typeface="Arial"/>
                <a:cs typeface="Arial"/>
              </a:defRPr>
            </a:lvl1pPr>
          </a:lstStyle>
          <a:p>
            <a:endParaRPr/>
          </a:p>
        </p:txBody>
      </p:sp>
      <p:sp>
        <p:nvSpPr>
          <p:cNvPr id="3" name="Holder 3"/>
          <p:cNvSpPr>
            <a:spLocks noGrp="1"/>
          </p:cNvSpPr>
          <p:nvPr>
            <p:ph type="ftr" sz="quarter" idx="5"/>
          </p:nvPr>
        </p:nvSpPr>
        <p:spPr/>
        <p:txBody>
          <a:bodyPr lIns="0" tIns="0" rIns="0" bIns="0"/>
          <a:lstStyle>
            <a:lvl1pPr>
              <a:defRPr sz="1200" b="0" i="0">
                <a:solidFill>
                  <a:schemeClr val="tx1"/>
                </a:solidFill>
                <a:latin typeface="Arial"/>
                <a:cs typeface="Arial"/>
              </a:defRPr>
            </a:lvl1pPr>
          </a:lstStyle>
          <a:p>
            <a:pPr marL="12700">
              <a:lnSpc>
                <a:spcPct val="100000"/>
              </a:lnSpc>
              <a:spcBef>
                <a:spcPts val="25"/>
              </a:spcBef>
            </a:pPr>
            <a:r>
              <a:rPr spc="-25" dirty="0"/>
              <a:t>GABRIELLA </a:t>
            </a:r>
            <a:r>
              <a:rPr spc="-15" dirty="0"/>
              <a:t>PAOLINI </a:t>
            </a:r>
            <a:r>
              <a:rPr spc="-220" dirty="0"/>
              <a:t>@</a:t>
            </a:r>
            <a:r>
              <a:rPr spc="-180" dirty="0"/>
              <a:t> </a:t>
            </a:r>
            <a:r>
              <a:rPr spc="-65" dirty="0"/>
              <a:t>GARR</a:t>
            </a:r>
          </a:p>
        </p:txBody>
      </p:sp>
      <p:sp>
        <p:nvSpPr>
          <p:cNvPr id="4" name="Holder 4"/>
          <p:cNvSpPr>
            <a:spLocks noGrp="1"/>
          </p:cNvSpPr>
          <p:nvPr>
            <p:ph type="dt" sz="half" idx="6"/>
          </p:nvPr>
        </p:nvSpPr>
        <p:spPr/>
        <p:txBody>
          <a:bodyPr lIns="0" tIns="0" rIns="0" bIns="0"/>
          <a:lstStyle>
            <a:lvl1pPr>
              <a:defRPr sz="1200" b="0" i="0">
                <a:solidFill>
                  <a:schemeClr val="tx1"/>
                </a:solidFill>
                <a:latin typeface="Arial"/>
                <a:cs typeface="Arial"/>
              </a:defRPr>
            </a:lvl1pPr>
          </a:lstStyle>
          <a:p>
            <a:pPr marL="12700">
              <a:lnSpc>
                <a:spcPct val="100000"/>
              </a:lnSpc>
              <a:spcBef>
                <a:spcPts val="25"/>
              </a:spcBef>
            </a:pPr>
            <a:r>
              <a:rPr spc="105" dirty="0"/>
              <a:t>23</a:t>
            </a:r>
            <a:r>
              <a:rPr spc="55" dirty="0"/>
              <a:t>/</a:t>
            </a:r>
            <a:r>
              <a:rPr spc="65" dirty="0"/>
              <a:t>0</a:t>
            </a:r>
            <a:r>
              <a:rPr spc="-185" dirty="0"/>
              <a:t>1</a:t>
            </a:r>
            <a:r>
              <a:rPr spc="365" dirty="0"/>
              <a:t>/</a:t>
            </a:r>
            <a:r>
              <a:rPr spc="-185" dirty="0"/>
              <a:t>1</a:t>
            </a:r>
            <a:r>
              <a:rPr spc="30" dirty="0"/>
              <a:t>9</a:t>
            </a:r>
          </a:p>
        </p:txBody>
      </p:sp>
      <p:sp>
        <p:nvSpPr>
          <p:cNvPr id="5" name="Holder 5"/>
          <p:cNvSpPr>
            <a:spLocks noGrp="1"/>
          </p:cNvSpPr>
          <p:nvPr>
            <p:ph type="sldNum" sz="quarter" idx="7"/>
          </p:nvPr>
        </p:nvSpPr>
        <p:spPr/>
        <p:txBody>
          <a:bodyPr lIns="0" tIns="0" rIns="0" bIns="0"/>
          <a:lstStyle>
            <a:lvl1pPr>
              <a:defRPr sz="1200" b="0" i="0">
                <a:solidFill>
                  <a:schemeClr val="tx1"/>
                </a:solidFill>
                <a:latin typeface="Arial"/>
                <a:cs typeface="Arial"/>
              </a:defRPr>
            </a:lvl1pPr>
          </a:lstStyle>
          <a:p>
            <a:pPr marL="25400">
              <a:lnSpc>
                <a:spcPct val="100000"/>
              </a:lnSpc>
              <a:spcBef>
                <a:spcPts val="25"/>
              </a:spcBef>
            </a:pPr>
            <a:fld id="{81D60167-4931-47E6-BA6A-407CBD079E47}" type="slidenum">
              <a:rPr spc="-25" dirty="0"/>
              <a:t>‹#›</a:t>
            </a:fld>
            <a:endParaRPr spc="-25" dirty="0"/>
          </a:p>
        </p:txBody>
      </p:sp>
    </p:spTree>
    <p:extLst>
      <p:ext uri="{BB962C8B-B14F-4D97-AF65-F5344CB8AC3E}">
        <p14:creationId xmlns:p14="http://schemas.microsoft.com/office/powerpoint/2010/main" val="26240102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9254924" cy="1325563"/>
          </a:xfrm>
          <a:prstGeom prst="rect">
            <a:avLst/>
          </a:prstGeom>
        </p:spPr>
        <p:txBody>
          <a:bodyPr vert="horz" lIns="91440" tIns="45720" rIns="91440" bIns="45720" rtlCol="0" anchor="ctr">
            <a:normAutofit/>
          </a:bodyPr>
          <a:lstStyle/>
          <a:p>
            <a:r>
              <a:rPr lang="pt-PT" dirty="0"/>
              <a:t>CLIQUE PARA EDITAR ESTILO DO TÍTULO MESTRE</a:t>
            </a:r>
            <a:endParaRPr lang="pt-BR" dirty="0"/>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a:t>Clique para editar os estilos de texto mestres</a:t>
            </a:r>
          </a:p>
          <a:p>
            <a:pPr lvl="1"/>
            <a:r>
              <a:rPr lang="pt-PT" dirty="0"/>
              <a:t>Segundo nível</a:t>
            </a:r>
          </a:p>
          <a:p>
            <a:pPr lvl="2"/>
            <a:r>
              <a:rPr lang="pt-PT" dirty="0"/>
              <a:t>Terceiro nível</a:t>
            </a:r>
          </a:p>
          <a:p>
            <a:pPr lvl="3"/>
            <a:r>
              <a:rPr lang="pt-PT" dirty="0"/>
              <a:t>Quarto nível</a:t>
            </a:r>
          </a:p>
          <a:p>
            <a:pPr lvl="4"/>
            <a:r>
              <a:rPr lang="pt-PT" dirty="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5BC2F8F6-4D06-4841-A5D6-18A0A5C29551}" type="datetime1">
              <a:rPr lang="hu-HU" smtClean="0"/>
              <a:t>2019. 01. 29.</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r>
              <a:rPr lang="pt-BR"/>
              <a:t>www.up2university.eu</a:t>
            </a:r>
            <a:endParaRPr lang="pt-BR" dirty="0"/>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Lst>
  <p:hf hdr="0" dt="0"/>
  <p:txStyles>
    <p:titleStyle>
      <a:lvl1pPr algn="l" defTabSz="914400" rtl="0" eaLnBrk="1" latinLnBrk="0" hangingPunct="1">
        <a:lnSpc>
          <a:spcPct val="90000"/>
        </a:lnSpc>
        <a:spcBef>
          <a:spcPct val="0"/>
        </a:spcBef>
        <a:buNone/>
        <a:defRPr sz="4400" b="1"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Wingdings" charset="2"/>
        <a:buChar char="§"/>
        <a:defRPr sz="2800" b="0" i="0" kern="1200">
          <a:solidFill>
            <a:schemeClr val="tx1"/>
          </a:solidFill>
          <a:latin typeface="Raleway" charset="0"/>
          <a:ea typeface="Raleway" charset="0"/>
          <a:cs typeface="Raleway" charset="0"/>
        </a:defRPr>
      </a:lvl1pPr>
      <a:lvl2pPr marL="685800" indent="-228600" algn="l" defTabSz="914400" rtl="0" eaLnBrk="1" latinLnBrk="0" hangingPunct="1">
        <a:lnSpc>
          <a:spcPct val="90000"/>
        </a:lnSpc>
        <a:spcBef>
          <a:spcPts val="500"/>
        </a:spcBef>
        <a:buFont typeface="Wingdings" charset="2"/>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Wingdings" charset="2"/>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Wingdings" charset="2"/>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hyperlink" Target="mailto:ilias.karabasis@netmode.ntua.gr" TargetMode="External"/><Relationship Id="rId5" Type="http://schemas.openxmlformats.org/officeDocument/2006/relationships/hyperlink" Target="mailto:mary@netmode.ntua.gr" TargetMode="Externa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docs.google.com/document/d/1NTRCnPN0sFa5ROglHOnJXZ20vD6KFnXwSmiYpG6nx5g/edit?usp=sharing"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docs.google.com/spreadsheets/d/1sbdofqggjqn2uyM_1a1ZmchNXCLjW3rAq3UNK3mW0XE/edit?usp=sharing"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hyperlink" Target="http://cs3.infn.it/" TargetMode="Externa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br>
              <a:rPr lang="pt-BR" sz="5400" dirty="0">
                <a:solidFill>
                  <a:schemeClr val="accent2"/>
                </a:solidFill>
              </a:rPr>
            </a:br>
            <a:r>
              <a:rPr lang="pt-BR" sz="5400" dirty="0">
                <a:solidFill>
                  <a:schemeClr val="accent2"/>
                </a:solidFill>
              </a:rPr>
              <a:t>WP1 Update</a:t>
            </a:r>
          </a:p>
        </p:txBody>
      </p:sp>
      <p:sp>
        <p:nvSpPr>
          <p:cNvPr id="3" name="Subtítulo 2"/>
          <p:cNvSpPr>
            <a:spLocks noGrp="1"/>
          </p:cNvSpPr>
          <p:nvPr>
            <p:ph type="subTitle" idx="1"/>
          </p:nvPr>
        </p:nvSpPr>
        <p:spPr>
          <a:xfrm>
            <a:off x="1524000" y="4020208"/>
            <a:ext cx="9144000" cy="1166648"/>
          </a:xfrm>
        </p:spPr>
        <p:txBody>
          <a:bodyPr>
            <a:normAutofit fontScale="92500" lnSpcReduction="10000"/>
          </a:bodyPr>
          <a:lstStyle/>
          <a:p>
            <a:pPr algn="l">
              <a:spcBef>
                <a:spcPts val="4000"/>
              </a:spcBef>
            </a:pPr>
            <a:r>
              <a:rPr lang="pt-BR" sz="3600" i="1" dirty="0"/>
              <a:t>Erik </a:t>
            </a:r>
            <a:r>
              <a:rPr lang="pt-BR" sz="3600" i="1" dirty="0" err="1"/>
              <a:t>Kikkenborg</a:t>
            </a:r>
            <a:endParaRPr lang="pt-BR" sz="3600" i="1" dirty="0"/>
          </a:p>
          <a:p>
            <a:pPr algn="l"/>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err="1"/>
              <a:t>Webinar</a:t>
            </a:r>
            <a:r>
              <a:rPr lang="pt-BR" dirty="0"/>
              <a:t> #3 24/01/2019</a:t>
            </a:r>
            <a:br>
              <a:rPr lang="pt-BR" dirty="0"/>
            </a:br>
            <a:endParaRPr lang="pt-BR" dirty="0"/>
          </a:p>
        </p:txBody>
      </p:sp>
    </p:spTree>
    <p:extLst>
      <p:ext uri="{BB962C8B-B14F-4D97-AF65-F5344CB8AC3E}">
        <p14:creationId xmlns:p14="http://schemas.microsoft.com/office/powerpoint/2010/main" val="1706401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pt-BR" sz="5400" dirty="0">
                <a:solidFill>
                  <a:schemeClr val="accent2"/>
                </a:solidFill>
              </a:rPr>
              <a:t>WP4 </a:t>
            </a:r>
            <a:r>
              <a:rPr lang="pt-BR" sz="5400" dirty="0" err="1">
                <a:solidFill>
                  <a:schemeClr val="accent2"/>
                </a:solidFill>
              </a:rPr>
              <a:t>Webinar</a:t>
            </a:r>
            <a:r>
              <a:rPr lang="pt-BR" sz="5400" dirty="0">
                <a:solidFill>
                  <a:schemeClr val="accent2"/>
                </a:solidFill>
              </a:rPr>
              <a:t> Update</a:t>
            </a:r>
          </a:p>
        </p:txBody>
      </p:sp>
      <p:sp>
        <p:nvSpPr>
          <p:cNvPr id="3" name="Subtítulo 2"/>
          <p:cNvSpPr>
            <a:spLocks noGrp="1"/>
          </p:cNvSpPr>
          <p:nvPr>
            <p:ph type="subTitle" idx="1"/>
          </p:nvPr>
        </p:nvSpPr>
        <p:spPr>
          <a:xfrm>
            <a:off x="1524000" y="4020208"/>
            <a:ext cx="9144000" cy="1166648"/>
          </a:xfrm>
        </p:spPr>
        <p:txBody>
          <a:bodyPr>
            <a:normAutofit/>
          </a:bodyPr>
          <a:lstStyle/>
          <a:p>
            <a:pPr algn="l">
              <a:spcBef>
                <a:spcPts val="4000"/>
              </a:spcBef>
            </a:pPr>
            <a:br>
              <a:rPr lang="pt-BR" dirty="0"/>
            </a:br>
            <a:endParaRPr lang="pt-BR"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t-BR" dirty="0"/>
              <a:t>Up2U Update</a:t>
            </a:r>
          </a:p>
        </p:txBody>
      </p:sp>
    </p:spTree>
    <p:extLst>
      <p:ext uri="{BB962C8B-B14F-4D97-AF65-F5344CB8AC3E}">
        <p14:creationId xmlns:p14="http://schemas.microsoft.com/office/powerpoint/2010/main" val="31488626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94165-D703-904F-87F0-0B87355201FE}"/>
              </a:ext>
            </a:extLst>
          </p:cNvPr>
          <p:cNvSpPr>
            <a:spLocks noGrp="1"/>
          </p:cNvSpPr>
          <p:nvPr>
            <p:ph type="title"/>
          </p:nvPr>
        </p:nvSpPr>
        <p:spPr/>
        <p:txBody>
          <a:bodyPr/>
          <a:lstStyle/>
          <a:p>
            <a:r>
              <a:rPr lang="en-US" dirty="0"/>
              <a:t>Platform status</a:t>
            </a:r>
          </a:p>
        </p:txBody>
      </p:sp>
      <p:sp>
        <p:nvSpPr>
          <p:cNvPr id="3" name="Content Placeholder 2">
            <a:extLst>
              <a:ext uri="{FF2B5EF4-FFF2-40B4-BE49-F238E27FC236}">
                <a16:creationId xmlns:a16="http://schemas.microsoft.com/office/drawing/2014/main" id="{C91B2110-4FF0-5749-A652-96B2D697FBDC}"/>
              </a:ext>
            </a:extLst>
          </p:cNvPr>
          <p:cNvSpPr>
            <a:spLocks noGrp="1"/>
          </p:cNvSpPr>
          <p:nvPr>
            <p:ph idx="1"/>
          </p:nvPr>
        </p:nvSpPr>
        <p:spPr/>
        <p:txBody>
          <a:bodyPr/>
          <a:lstStyle/>
          <a:p>
            <a:r>
              <a:rPr lang="en-US" dirty="0"/>
              <a:t>Updated production and pedagogy testing platform</a:t>
            </a:r>
          </a:p>
          <a:p>
            <a:pPr lvl="1"/>
            <a:r>
              <a:rPr lang="en-US" dirty="0"/>
              <a:t>Latest version on both</a:t>
            </a:r>
          </a:p>
          <a:p>
            <a:pPr lvl="1"/>
            <a:r>
              <a:rPr lang="en-US" dirty="0"/>
              <a:t>Software and pilot issues addressed</a:t>
            </a:r>
          </a:p>
          <a:p>
            <a:r>
              <a:rPr lang="en-US" dirty="0"/>
              <a:t>Platform email configuration</a:t>
            </a:r>
          </a:p>
          <a:p>
            <a:pPr lvl="1"/>
            <a:r>
              <a:rPr lang="en-US" dirty="0"/>
              <a:t>LMS notifications, e.g., forum posts, by email to users</a:t>
            </a:r>
          </a:p>
          <a:p>
            <a:r>
              <a:rPr lang="en-US" dirty="0"/>
              <a:t>New tool discussion (web document editor/creator, </a:t>
            </a:r>
            <a:r>
              <a:rPr lang="en-US" dirty="0" err="1"/>
              <a:t>UVigo</a:t>
            </a:r>
            <a:r>
              <a:rPr lang="en-US" dirty="0"/>
              <a:t>)</a:t>
            </a:r>
          </a:p>
          <a:p>
            <a:pPr lvl="1"/>
            <a:r>
              <a:rPr lang="en-US" dirty="0"/>
              <a:t>Technical prep. ahead of WP5 approval</a:t>
            </a:r>
          </a:p>
          <a:p>
            <a:r>
              <a:rPr lang="en-US" dirty="0"/>
              <a:t>Web analytics and platform activity reporting configured</a:t>
            </a:r>
          </a:p>
          <a:p>
            <a:endParaRPr lang="en-US" dirty="0"/>
          </a:p>
        </p:txBody>
      </p:sp>
      <p:sp>
        <p:nvSpPr>
          <p:cNvPr id="4" name="Footer Placeholder 3">
            <a:extLst>
              <a:ext uri="{FF2B5EF4-FFF2-40B4-BE49-F238E27FC236}">
                <a16:creationId xmlns:a16="http://schemas.microsoft.com/office/drawing/2014/main" id="{69FE9D3C-5026-CC46-86D4-06A7D6BE731E}"/>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5A07CC1B-4CAC-5443-8BA0-0EE7B072DCBB}"/>
              </a:ext>
            </a:extLst>
          </p:cNvPr>
          <p:cNvSpPr>
            <a:spLocks noGrp="1"/>
          </p:cNvSpPr>
          <p:nvPr>
            <p:ph type="sldNum" sz="quarter" idx="12"/>
          </p:nvPr>
        </p:nvSpPr>
        <p:spPr/>
        <p:txBody>
          <a:bodyPr/>
          <a:lstStyle/>
          <a:p>
            <a:fld id="{329E5F41-1819-CC4C-A361-86D446D94323}" type="slidenum">
              <a:rPr lang="pt-BR" smtClean="0"/>
              <a:pPr/>
              <a:t>11</a:t>
            </a:fld>
            <a:endParaRPr lang="pt-BR"/>
          </a:p>
        </p:txBody>
      </p:sp>
    </p:spTree>
    <p:extLst>
      <p:ext uri="{BB962C8B-B14F-4D97-AF65-F5344CB8AC3E}">
        <p14:creationId xmlns:p14="http://schemas.microsoft.com/office/powerpoint/2010/main" val="7491270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Next steps</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25625"/>
            <a:ext cx="10515600" cy="4351338"/>
          </a:xfrm>
        </p:spPr>
        <p:txBody>
          <a:bodyPr>
            <a:normAutofit/>
          </a:bodyPr>
          <a:lstStyle/>
          <a:p>
            <a:pPr>
              <a:buBlip>
                <a:blip r:embed="rId3"/>
              </a:buBlip>
            </a:pPr>
            <a:r>
              <a:rPr lang="en-GB" dirty="0"/>
              <a:t>Review preparation</a:t>
            </a:r>
          </a:p>
          <a:p>
            <a:pPr>
              <a:buBlip>
                <a:blip r:embed="rId3"/>
              </a:buBlip>
            </a:pPr>
            <a:r>
              <a:rPr lang="en-GB" dirty="0"/>
              <a:t>Onboarding new team members (OU) </a:t>
            </a:r>
          </a:p>
          <a:p>
            <a:pPr>
              <a:buBlip>
                <a:blip r:embed="rId3"/>
              </a:buBlip>
            </a:pPr>
            <a:r>
              <a:rPr lang="en-GB" dirty="0"/>
              <a:t>Support WP5 in transferring demonstrator courses from pedagogy to production</a:t>
            </a:r>
          </a:p>
          <a:p>
            <a:pPr>
              <a:buBlip>
                <a:blip r:embed="rId3"/>
              </a:buBlip>
            </a:pPr>
            <a:endParaRPr lang="en-GB" dirty="0">
              <a:solidFill>
                <a:srgbClr val="FF0000"/>
              </a:solidFill>
            </a:endParaRP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12</a:t>
            </a:fld>
            <a:endParaRPr lang="pt-BR"/>
          </a:p>
        </p:txBody>
      </p:sp>
    </p:spTree>
    <p:extLst>
      <p:ext uri="{BB962C8B-B14F-4D97-AF65-F5344CB8AC3E}">
        <p14:creationId xmlns:p14="http://schemas.microsoft.com/office/powerpoint/2010/main" val="33777419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Google Shape;86;p18"/>
          <p:cNvSpPr txBox="1">
            <a:spLocks noGrp="1"/>
          </p:cNvSpPr>
          <p:nvPr>
            <p:ph type="ctrTitle"/>
          </p:nvPr>
        </p:nvSpPr>
        <p:spPr>
          <a:xfrm>
            <a:off x="1524000" y="1970993"/>
            <a:ext cx="9144000" cy="2387600"/>
          </a:xfrm>
          <a:prstGeom prst="rect">
            <a:avLst/>
          </a:prstGeom>
          <a:noFill/>
          <a:ln>
            <a:noFill/>
          </a:ln>
        </p:spPr>
        <p:txBody>
          <a:bodyPr spcFirstLastPara="1" vert="horz" wrap="square" lIns="91433" tIns="45700" rIns="91433" bIns="45700" rtlCol="0" anchor="b" anchorCtr="0">
            <a:noAutofit/>
          </a:bodyPr>
          <a:lstStyle/>
          <a:p>
            <a:pPr>
              <a:spcBef>
                <a:spcPts val="0"/>
              </a:spcBef>
              <a:buClr>
                <a:schemeClr val="dk1"/>
              </a:buClr>
              <a:buSzPts val="3300"/>
            </a:pPr>
            <a:r>
              <a:rPr lang="en"/>
              <a:t>Up2U</a:t>
            </a:r>
            <a:r>
              <a:rPr lang="en" baseline="30000"/>
              <a:t> </a:t>
            </a:r>
            <a:r>
              <a:rPr lang="en"/>
              <a:t> </a:t>
            </a:r>
            <a:br>
              <a:rPr lang="en"/>
            </a:br>
            <a:r>
              <a:rPr lang="en"/>
              <a:t>monthly webinar 24/01/19</a:t>
            </a:r>
            <a:br>
              <a:rPr lang="en"/>
            </a:br>
            <a:r>
              <a:rPr lang="en"/>
              <a:t>WP5 </a:t>
            </a:r>
            <a:endParaRPr/>
          </a:p>
          <a:p>
            <a:pPr>
              <a:spcBef>
                <a:spcPts val="0"/>
              </a:spcBef>
              <a:buClr>
                <a:schemeClr val="dk1"/>
              </a:buClr>
              <a:buSzPts val="3300"/>
            </a:pPr>
            <a:r>
              <a:rPr lang="en"/>
              <a:t>[final]</a:t>
            </a:r>
            <a:endParaRPr/>
          </a:p>
        </p:txBody>
      </p:sp>
      <p:sp>
        <p:nvSpPr>
          <p:cNvPr id="87" name="Google Shape;87;p18"/>
          <p:cNvSpPr txBox="1">
            <a:spLocks noGrp="1"/>
          </p:cNvSpPr>
          <p:nvPr>
            <p:ph type="subTitle" idx="1"/>
          </p:nvPr>
        </p:nvSpPr>
        <p:spPr>
          <a:xfrm>
            <a:off x="1599235" y="4702900"/>
            <a:ext cx="9144000" cy="1655761"/>
          </a:xfrm>
          <a:prstGeom prst="rect">
            <a:avLst/>
          </a:prstGeom>
          <a:noFill/>
          <a:ln>
            <a:noFill/>
          </a:ln>
        </p:spPr>
        <p:txBody>
          <a:bodyPr spcFirstLastPara="1" vert="horz" wrap="square" lIns="91433" tIns="45700" rIns="91433" bIns="45700" rtlCol="0" anchor="t" anchorCtr="0">
            <a:noAutofit/>
          </a:bodyPr>
          <a:lstStyle/>
          <a:p>
            <a:pPr>
              <a:spcBef>
                <a:spcPts val="0"/>
              </a:spcBef>
              <a:buClr>
                <a:schemeClr val="dk1"/>
              </a:buClr>
              <a:buSzPts val="1800"/>
            </a:pPr>
            <a:r>
              <a:rPr lang="en" sz="1467"/>
              <a:t>Stefano Lariccia</a:t>
            </a:r>
            <a:endParaRPr sz="1467"/>
          </a:p>
          <a:p>
            <a:pPr>
              <a:spcBef>
                <a:spcPts val="1067"/>
              </a:spcBef>
              <a:buClr>
                <a:schemeClr val="dk1"/>
              </a:buClr>
              <a:buSzPts val="1800"/>
            </a:pPr>
            <a:r>
              <a:rPr lang="en" sz="1467"/>
              <a:t>UROMA</a:t>
            </a:r>
            <a:endParaRPr sz="1467"/>
          </a:p>
        </p:txBody>
      </p:sp>
      <p:sp>
        <p:nvSpPr>
          <p:cNvPr id="88" name="Google Shape;88;p18"/>
          <p:cNvSpPr txBox="1">
            <a:spLocks noGrp="1"/>
          </p:cNvSpPr>
          <p:nvPr>
            <p:ph type="dt" idx="10"/>
          </p:nvPr>
        </p:nvSpPr>
        <p:spPr>
          <a:xfrm>
            <a:off x="838200" y="6356351"/>
            <a:ext cx="2743200" cy="365125"/>
          </a:xfrm>
          <a:prstGeom prst="rect">
            <a:avLst/>
          </a:prstGeom>
          <a:noFill/>
          <a:ln>
            <a:noFill/>
          </a:ln>
        </p:spPr>
        <p:txBody>
          <a:bodyPr spcFirstLastPara="1" vert="horz" wrap="square" lIns="91433" tIns="45700" rIns="91433" bIns="45700" rtlCol="0" anchor="ctr" anchorCtr="0">
            <a:noAutofit/>
          </a:bodyPr>
          <a:lstStyle/>
          <a:p>
            <a:r>
              <a:rPr lang="en" sz="1467"/>
              <a:t>29/09/2017</a:t>
            </a:r>
            <a:endParaRPr sz="1467"/>
          </a:p>
        </p:txBody>
      </p:sp>
      <p:sp>
        <p:nvSpPr>
          <p:cNvPr id="89" name="Google Shape;89;p18"/>
          <p:cNvSpPr txBox="1">
            <a:spLocks noGrp="1"/>
          </p:cNvSpPr>
          <p:nvPr>
            <p:ph type="ftr" idx="11"/>
          </p:nvPr>
        </p:nvSpPr>
        <p:spPr>
          <a:xfrm>
            <a:off x="4038600" y="6356351"/>
            <a:ext cx="4114800" cy="365125"/>
          </a:xfrm>
          <a:prstGeom prst="rect">
            <a:avLst/>
          </a:prstGeom>
          <a:noFill/>
          <a:ln>
            <a:noFill/>
          </a:ln>
        </p:spPr>
        <p:txBody>
          <a:bodyPr spcFirstLastPara="1" vert="horz" wrap="square" lIns="91433" tIns="45700" rIns="91433" bIns="45700" rtlCol="0" anchor="ctr" anchorCtr="0">
            <a:noAutofit/>
          </a:bodyPr>
          <a:lstStyle/>
          <a:p>
            <a:endParaRPr sz="1467"/>
          </a:p>
        </p:txBody>
      </p:sp>
      <p:sp>
        <p:nvSpPr>
          <p:cNvPr id="90" name="Google Shape;90;p18"/>
          <p:cNvSpPr txBox="1">
            <a:spLocks noGrp="1"/>
          </p:cNvSpPr>
          <p:nvPr>
            <p:ph type="sldNum" idx="12"/>
          </p:nvPr>
        </p:nvSpPr>
        <p:spPr>
          <a:xfrm>
            <a:off x="8610600" y="6356351"/>
            <a:ext cx="2743200" cy="365125"/>
          </a:xfrm>
          <a:prstGeom prst="rect">
            <a:avLst/>
          </a:prstGeom>
          <a:noFill/>
          <a:ln>
            <a:noFill/>
          </a:ln>
        </p:spPr>
        <p:txBody>
          <a:bodyPr spcFirstLastPara="1" vert="horz" wrap="square" lIns="91433" tIns="45700" rIns="91433" bIns="45700" rtlCol="0" anchor="ctr" anchorCtr="0">
            <a:noAutofit/>
          </a:bodyPr>
          <a:lstStyle/>
          <a:p>
            <a:fld id="{00000000-1234-1234-1234-123412341234}" type="slidenum">
              <a:rPr lang="en" sz="1467"/>
              <a:pPr/>
              <a:t>13</a:t>
            </a:fld>
            <a:endParaRPr sz="1467"/>
          </a:p>
        </p:txBody>
      </p:sp>
    </p:spTree>
    <p:extLst>
      <p:ext uri="{BB962C8B-B14F-4D97-AF65-F5344CB8AC3E}">
        <p14:creationId xmlns:p14="http://schemas.microsoft.com/office/powerpoint/2010/main" val="2622417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9"/>
          <p:cNvSpPr txBox="1">
            <a:spLocks noGrp="1"/>
          </p:cNvSpPr>
          <p:nvPr>
            <p:ph type="dt" idx="10"/>
          </p:nvPr>
        </p:nvSpPr>
        <p:spPr>
          <a:xfrm>
            <a:off x="838200" y="6356351"/>
            <a:ext cx="2743200" cy="365125"/>
          </a:xfrm>
          <a:prstGeom prst="rect">
            <a:avLst/>
          </a:prstGeom>
          <a:noFill/>
          <a:ln>
            <a:noFill/>
          </a:ln>
        </p:spPr>
        <p:txBody>
          <a:bodyPr spcFirstLastPara="1" vert="horz" wrap="square" lIns="91433" tIns="45700" rIns="91433" bIns="45700" rtlCol="0" anchor="ctr" anchorCtr="0">
            <a:noAutofit/>
          </a:bodyPr>
          <a:lstStyle/>
          <a:p>
            <a:r>
              <a:rPr lang="en" sz="1467"/>
              <a:t>21/11/2018</a:t>
            </a:r>
            <a:endParaRPr sz="1467"/>
          </a:p>
        </p:txBody>
      </p:sp>
      <p:sp>
        <p:nvSpPr>
          <p:cNvPr id="96" name="Google Shape;96;p19"/>
          <p:cNvSpPr txBox="1">
            <a:spLocks noGrp="1"/>
          </p:cNvSpPr>
          <p:nvPr>
            <p:ph type="ftr" idx="11"/>
          </p:nvPr>
        </p:nvSpPr>
        <p:spPr>
          <a:xfrm>
            <a:off x="4038600" y="6356351"/>
            <a:ext cx="4114800" cy="365125"/>
          </a:xfrm>
          <a:prstGeom prst="rect">
            <a:avLst/>
          </a:prstGeom>
          <a:noFill/>
          <a:ln>
            <a:noFill/>
          </a:ln>
        </p:spPr>
        <p:txBody>
          <a:bodyPr spcFirstLastPara="1" vert="horz" wrap="square" lIns="91433" tIns="45700" rIns="91433" bIns="45700" rtlCol="0" anchor="ctr" anchorCtr="0">
            <a:noAutofit/>
          </a:bodyPr>
          <a:lstStyle/>
          <a:p>
            <a:endParaRPr sz="1467"/>
          </a:p>
        </p:txBody>
      </p:sp>
      <p:sp>
        <p:nvSpPr>
          <p:cNvPr id="97" name="Google Shape;97;p19"/>
          <p:cNvSpPr txBox="1">
            <a:spLocks noGrp="1"/>
          </p:cNvSpPr>
          <p:nvPr>
            <p:ph type="sldNum" idx="12"/>
          </p:nvPr>
        </p:nvSpPr>
        <p:spPr>
          <a:xfrm>
            <a:off x="8610600" y="6356351"/>
            <a:ext cx="2743200" cy="365125"/>
          </a:xfrm>
          <a:prstGeom prst="rect">
            <a:avLst/>
          </a:prstGeom>
          <a:noFill/>
          <a:ln>
            <a:noFill/>
          </a:ln>
        </p:spPr>
        <p:txBody>
          <a:bodyPr spcFirstLastPara="1" vert="horz" wrap="square" lIns="91433" tIns="45700" rIns="91433" bIns="45700" rtlCol="0" anchor="ctr" anchorCtr="0">
            <a:noAutofit/>
          </a:bodyPr>
          <a:lstStyle/>
          <a:p>
            <a:fld id="{00000000-1234-1234-1234-123412341234}" type="slidenum">
              <a:rPr lang="en" sz="1467"/>
              <a:pPr/>
              <a:t>14</a:t>
            </a:fld>
            <a:endParaRPr sz="1467"/>
          </a:p>
        </p:txBody>
      </p:sp>
      <p:sp>
        <p:nvSpPr>
          <p:cNvPr id="98" name="Google Shape;98;p19"/>
          <p:cNvSpPr txBox="1"/>
          <p:nvPr/>
        </p:nvSpPr>
        <p:spPr>
          <a:xfrm>
            <a:off x="232767" y="1291233"/>
            <a:ext cx="11800000" cy="4706800"/>
          </a:xfrm>
          <a:prstGeom prst="rect">
            <a:avLst/>
          </a:prstGeom>
          <a:noFill/>
          <a:ln>
            <a:noFill/>
          </a:ln>
        </p:spPr>
        <p:txBody>
          <a:bodyPr spcFirstLastPara="1" wrap="square" lIns="91433" tIns="45700" rIns="91433" bIns="45700" anchor="t" anchorCtr="0">
            <a:noAutofit/>
          </a:bodyPr>
          <a:lstStyle/>
          <a:p>
            <a:pPr marL="457189" indent="-457189">
              <a:buClr>
                <a:schemeClr val="dk1"/>
              </a:buClr>
              <a:buSzPts val="2400"/>
              <a:buFont typeface="Arial"/>
              <a:buChar char="•"/>
            </a:pPr>
            <a:r>
              <a:rPr lang="en" sz="3200" b="1">
                <a:solidFill>
                  <a:schemeClr val="dk1"/>
                </a:solidFill>
                <a:latin typeface="Calibri"/>
                <a:ea typeface="Calibri"/>
                <a:cs typeface="Calibri"/>
                <a:sym typeface="Calibri"/>
              </a:rPr>
              <a:t>[Continued from previous month] Contribution to D7.3 and D8.3</a:t>
            </a:r>
            <a:endParaRPr sz="3200" b="1">
              <a:solidFill>
                <a:schemeClr val="dk1"/>
              </a:solidFill>
              <a:latin typeface="Calibri"/>
              <a:ea typeface="Calibri"/>
              <a:cs typeface="Calibri"/>
              <a:sym typeface="Calibri"/>
            </a:endParaRPr>
          </a:p>
          <a:p>
            <a:pPr marL="457189" indent="-457189">
              <a:buClr>
                <a:schemeClr val="dk1"/>
              </a:buClr>
              <a:buSzPts val="2400"/>
              <a:buFont typeface="Calibri"/>
              <a:buChar char="•"/>
            </a:pPr>
            <a:r>
              <a:rPr lang="en" sz="3200" b="1">
                <a:solidFill>
                  <a:schemeClr val="dk1"/>
                </a:solidFill>
                <a:latin typeface="Calibri"/>
                <a:ea typeface="Calibri"/>
                <a:cs typeface="Calibri"/>
                <a:sym typeface="Calibri"/>
              </a:rPr>
              <a:t>Started organizing WP5 Sub-group organization</a:t>
            </a:r>
            <a:endParaRPr sz="3200" b="1">
              <a:solidFill>
                <a:schemeClr val="dk1"/>
              </a:solidFill>
              <a:latin typeface="Calibri"/>
              <a:ea typeface="Calibri"/>
              <a:cs typeface="Calibri"/>
              <a:sym typeface="Calibri"/>
            </a:endParaRPr>
          </a:p>
          <a:p>
            <a:pPr marL="457189" indent="-457189">
              <a:buClr>
                <a:schemeClr val="dk1"/>
              </a:buClr>
              <a:buSzPts val="2400"/>
              <a:buFont typeface="Calibri"/>
              <a:buChar char="•"/>
            </a:pPr>
            <a:r>
              <a:rPr lang="en" sz="3200" b="1">
                <a:solidFill>
                  <a:schemeClr val="dk1"/>
                </a:solidFill>
                <a:latin typeface="Calibri"/>
                <a:ea typeface="Calibri"/>
                <a:cs typeface="Calibri"/>
                <a:sym typeface="Calibri"/>
              </a:rPr>
              <a:t>Started organizing D5.4 under TAU monitoring</a:t>
            </a:r>
            <a:endParaRPr sz="3200" b="1">
              <a:solidFill>
                <a:schemeClr val="dk1"/>
              </a:solidFill>
              <a:latin typeface="Calibri"/>
              <a:ea typeface="Calibri"/>
              <a:cs typeface="Calibri"/>
              <a:sym typeface="Calibri"/>
            </a:endParaRPr>
          </a:p>
          <a:p>
            <a:pPr marL="457189" indent="-457189">
              <a:buClr>
                <a:schemeClr val="dk1"/>
              </a:buClr>
              <a:buSzPts val="2400"/>
              <a:buFont typeface="Arial"/>
              <a:buChar char="•"/>
            </a:pPr>
            <a:r>
              <a:rPr lang="en" sz="3200" b="1">
                <a:solidFill>
                  <a:schemeClr val="dk1"/>
                </a:solidFill>
                <a:latin typeface="Calibri"/>
                <a:ea typeface="Calibri"/>
                <a:cs typeface="Calibri"/>
                <a:sym typeface="Calibri"/>
              </a:rPr>
              <a:t>Pilots planning Preparation of Learning Units</a:t>
            </a:r>
            <a:endParaRPr sz="1467"/>
          </a:p>
          <a:p>
            <a:pPr marL="457189" indent="-457189">
              <a:buClr>
                <a:schemeClr val="dk1"/>
              </a:buClr>
              <a:buSzPts val="2400"/>
              <a:buFont typeface="Arial"/>
              <a:buChar char="•"/>
            </a:pPr>
            <a:r>
              <a:rPr lang="en" sz="3200" b="1">
                <a:solidFill>
                  <a:schemeClr val="dk1"/>
                </a:solidFill>
                <a:latin typeface="Calibri"/>
                <a:ea typeface="Calibri"/>
                <a:cs typeface="Calibri"/>
                <a:sym typeface="Calibri"/>
              </a:rPr>
              <a:t>Learning Units preparation (continues from 11/18)</a:t>
            </a:r>
            <a:endParaRPr sz="1467"/>
          </a:p>
          <a:p>
            <a:pPr marL="914377" lvl="1" indent="-448722">
              <a:buClr>
                <a:schemeClr val="dk1"/>
              </a:buClr>
              <a:buSzPts val="2100"/>
              <a:buFont typeface="Arial"/>
              <a:buChar char="•"/>
            </a:pPr>
            <a:r>
              <a:rPr lang="en" sz="2800">
                <a:solidFill>
                  <a:schemeClr val="dk1"/>
                </a:solidFill>
                <a:latin typeface="Calibri"/>
                <a:ea typeface="Calibri"/>
                <a:cs typeface="Calibri"/>
                <a:sym typeface="Calibri"/>
              </a:rPr>
              <a:t>Unit 1: (</a:t>
            </a:r>
            <a:r>
              <a:rPr lang="en" sz="2800" b="1">
                <a:solidFill>
                  <a:schemeClr val="dk1"/>
                </a:solidFill>
                <a:highlight>
                  <a:srgbClr val="FFFF00"/>
                </a:highlight>
                <a:latin typeface="Calibri"/>
                <a:ea typeface="Calibri"/>
                <a:cs typeface="Calibri"/>
                <a:sym typeface="Calibri"/>
              </a:rPr>
              <a:t>to be translated and uploaded onto the Up2U learning system</a:t>
            </a:r>
            <a:r>
              <a:rPr lang="en" sz="2800">
                <a:solidFill>
                  <a:schemeClr val="dk1"/>
                </a:solidFill>
                <a:latin typeface="Calibri"/>
                <a:ea typeface="Calibri"/>
                <a:cs typeface="Calibri"/>
                <a:sym typeface="Calibri"/>
              </a:rPr>
              <a:t>)</a:t>
            </a:r>
            <a:endParaRPr sz="1467"/>
          </a:p>
          <a:p>
            <a:pPr marL="914377" lvl="1" indent="-448722">
              <a:buClr>
                <a:schemeClr val="dk1"/>
              </a:buClr>
              <a:buSzPts val="2100"/>
              <a:buFont typeface="Arial"/>
              <a:buChar char="•"/>
            </a:pPr>
            <a:r>
              <a:rPr lang="en" sz="2800">
                <a:solidFill>
                  <a:schemeClr val="dk1"/>
                </a:solidFill>
                <a:latin typeface="Calibri"/>
                <a:ea typeface="Calibri"/>
                <a:cs typeface="Calibri"/>
                <a:sym typeface="Calibri"/>
              </a:rPr>
              <a:t>Unit 2: (</a:t>
            </a:r>
            <a:r>
              <a:rPr lang="en" sz="2800" b="1">
                <a:solidFill>
                  <a:schemeClr val="dk1"/>
                </a:solidFill>
                <a:highlight>
                  <a:srgbClr val="FFFF00"/>
                </a:highlight>
                <a:latin typeface="Calibri"/>
                <a:ea typeface="Calibri"/>
                <a:cs typeface="Calibri"/>
                <a:sym typeface="Calibri"/>
              </a:rPr>
              <a:t>to be translated and uploaded onto the Up2U learning system</a:t>
            </a:r>
            <a:r>
              <a:rPr lang="en" sz="2800">
                <a:solidFill>
                  <a:schemeClr val="dk1"/>
                </a:solidFill>
                <a:latin typeface="Calibri"/>
                <a:ea typeface="Calibri"/>
                <a:cs typeface="Calibri"/>
                <a:sym typeface="Calibri"/>
              </a:rPr>
              <a:t>)</a:t>
            </a:r>
            <a:endParaRPr sz="1467">
              <a:solidFill>
                <a:schemeClr val="dk1"/>
              </a:solidFill>
            </a:endParaRPr>
          </a:p>
          <a:p>
            <a:pPr marL="914377" lvl="1" indent="-448722">
              <a:buClr>
                <a:schemeClr val="dk1"/>
              </a:buClr>
              <a:buSzPts val="2100"/>
              <a:buFont typeface="Arial"/>
              <a:buChar char="•"/>
            </a:pPr>
            <a:r>
              <a:rPr lang="en" sz="2800">
                <a:solidFill>
                  <a:schemeClr val="dk1"/>
                </a:solidFill>
                <a:latin typeface="Calibri"/>
                <a:ea typeface="Calibri"/>
                <a:cs typeface="Calibri"/>
                <a:sym typeface="Calibri"/>
              </a:rPr>
              <a:t>Unit 3: Language analysis  and Critical Thinking. How to increase you ability to produce texts and video clips (</a:t>
            </a:r>
            <a:r>
              <a:rPr lang="en" sz="2800" b="1">
                <a:solidFill>
                  <a:schemeClr val="dk1"/>
                </a:solidFill>
                <a:latin typeface="Calibri"/>
                <a:ea typeface="Calibri"/>
                <a:cs typeface="Calibri"/>
                <a:sym typeface="Calibri"/>
              </a:rPr>
              <a:t>in progress, will be completed by the end of the month</a:t>
            </a:r>
            <a:r>
              <a:rPr lang="en" sz="2800">
                <a:solidFill>
                  <a:schemeClr val="dk1"/>
                </a:solidFill>
                <a:latin typeface="Calibri"/>
                <a:ea typeface="Calibri"/>
                <a:cs typeface="Calibri"/>
                <a:sym typeface="Calibri"/>
              </a:rPr>
              <a:t>) </a:t>
            </a:r>
            <a:endParaRPr sz="2800">
              <a:solidFill>
                <a:schemeClr val="dk1"/>
              </a:solidFill>
              <a:latin typeface="Calibri"/>
              <a:ea typeface="Calibri"/>
              <a:cs typeface="Calibri"/>
              <a:sym typeface="Calibri"/>
            </a:endParaRPr>
          </a:p>
          <a:p>
            <a:endParaRPr sz="2800">
              <a:solidFill>
                <a:schemeClr val="dk1"/>
              </a:solidFill>
              <a:latin typeface="Calibri"/>
              <a:ea typeface="Calibri"/>
              <a:cs typeface="Calibri"/>
              <a:sym typeface="Calibri"/>
            </a:endParaRPr>
          </a:p>
        </p:txBody>
      </p:sp>
      <p:sp>
        <p:nvSpPr>
          <p:cNvPr id="99" name="Google Shape;99;p19"/>
          <p:cNvSpPr txBox="1"/>
          <p:nvPr/>
        </p:nvSpPr>
        <p:spPr>
          <a:xfrm>
            <a:off x="2484408" y="443725"/>
            <a:ext cx="7223200" cy="708000"/>
          </a:xfrm>
          <a:prstGeom prst="rect">
            <a:avLst/>
          </a:prstGeom>
          <a:noFill/>
          <a:ln>
            <a:noFill/>
          </a:ln>
        </p:spPr>
        <p:txBody>
          <a:bodyPr spcFirstLastPara="1" wrap="square" lIns="91433" tIns="45700" rIns="91433" bIns="45700" anchor="t" anchorCtr="0">
            <a:noAutofit/>
          </a:bodyPr>
          <a:lstStyle/>
          <a:p>
            <a:r>
              <a:rPr lang="en" sz="4000" b="1">
                <a:solidFill>
                  <a:schemeClr val="dk1"/>
                </a:solidFill>
                <a:latin typeface="Calibri"/>
                <a:ea typeface="Calibri"/>
                <a:cs typeface="Calibri"/>
                <a:sym typeface="Calibri"/>
              </a:rPr>
              <a:t>MONTH 24, December 2018 </a:t>
            </a:r>
            <a:endParaRPr sz="1467"/>
          </a:p>
        </p:txBody>
      </p:sp>
    </p:spTree>
    <p:extLst>
      <p:ext uri="{BB962C8B-B14F-4D97-AF65-F5344CB8AC3E}">
        <p14:creationId xmlns:p14="http://schemas.microsoft.com/office/powerpoint/2010/main" val="33138915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0"/>
          <p:cNvSpPr txBox="1">
            <a:spLocks noGrp="1"/>
          </p:cNvSpPr>
          <p:nvPr>
            <p:ph type="dt" idx="10"/>
          </p:nvPr>
        </p:nvSpPr>
        <p:spPr>
          <a:xfrm>
            <a:off x="838200" y="6356351"/>
            <a:ext cx="2743200" cy="365125"/>
          </a:xfrm>
          <a:prstGeom prst="rect">
            <a:avLst/>
          </a:prstGeom>
          <a:noFill/>
          <a:ln>
            <a:noFill/>
          </a:ln>
        </p:spPr>
        <p:txBody>
          <a:bodyPr spcFirstLastPara="1" vert="horz" wrap="square" lIns="91433" tIns="45700" rIns="91433" bIns="45700" rtlCol="0" anchor="ctr" anchorCtr="0">
            <a:noAutofit/>
          </a:bodyPr>
          <a:lstStyle/>
          <a:p>
            <a:r>
              <a:rPr lang="en" sz="1467"/>
              <a:t>21/11/2018</a:t>
            </a:r>
            <a:endParaRPr sz="1467"/>
          </a:p>
        </p:txBody>
      </p:sp>
      <p:sp>
        <p:nvSpPr>
          <p:cNvPr id="105" name="Google Shape;105;p20"/>
          <p:cNvSpPr txBox="1">
            <a:spLocks noGrp="1"/>
          </p:cNvSpPr>
          <p:nvPr>
            <p:ph type="ftr" idx="11"/>
          </p:nvPr>
        </p:nvSpPr>
        <p:spPr>
          <a:xfrm>
            <a:off x="4038600" y="6356351"/>
            <a:ext cx="4114800" cy="365125"/>
          </a:xfrm>
          <a:prstGeom prst="rect">
            <a:avLst/>
          </a:prstGeom>
          <a:noFill/>
          <a:ln>
            <a:noFill/>
          </a:ln>
        </p:spPr>
        <p:txBody>
          <a:bodyPr spcFirstLastPara="1" vert="horz" wrap="square" lIns="91433" tIns="45700" rIns="91433" bIns="45700" rtlCol="0" anchor="ctr" anchorCtr="0">
            <a:noAutofit/>
          </a:bodyPr>
          <a:lstStyle/>
          <a:p>
            <a:endParaRPr sz="1467"/>
          </a:p>
        </p:txBody>
      </p:sp>
      <p:sp>
        <p:nvSpPr>
          <p:cNvPr id="106" name="Google Shape;106;p20"/>
          <p:cNvSpPr txBox="1">
            <a:spLocks noGrp="1"/>
          </p:cNvSpPr>
          <p:nvPr>
            <p:ph type="sldNum" idx="12"/>
          </p:nvPr>
        </p:nvSpPr>
        <p:spPr>
          <a:xfrm>
            <a:off x="8610600" y="6356351"/>
            <a:ext cx="2743200" cy="365125"/>
          </a:xfrm>
          <a:prstGeom prst="rect">
            <a:avLst/>
          </a:prstGeom>
          <a:noFill/>
          <a:ln>
            <a:noFill/>
          </a:ln>
        </p:spPr>
        <p:txBody>
          <a:bodyPr spcFirstLastPara="1" vert="horz" wrap="square" lIns="91433" tIns="45700" rIns="91433" bIns="45700" rtlCol="0" anchor="ctr" anchorCtr="0">
            <a:noAutofit/>
          </a:bodyPr>
          <a:lstStyle/>
          <a:p>
            <a:fld id="{00000000-1234-1234-1234-123412341234}" type="slidenum">
              <a:rPr lang="en" sz="1467"/>
              <a:pPr/>
              <a:t>15</a:t>
            </a:fld>
            <a:endParaRPr sz="1467"/>
          </a:p>
        </p:txBody>
      </p:sp>
      <p:sp>
        <p:nvSpPr>
          <p:cNvPr id="107" name="Google Shape;107;p20"/>
          <p:cNvSpPr txBox="1"/>
          <p:nvPr/>
        </p:nvSpPr>
        <p:spPr>
          <a:xfrm>
            <a:off x="555100" y="1307135"/>
            <a:ext cx="11370400" cy="4768000"/>
          </a:xfrm>
          <a:prstGeom prst="rect">
            <a:avLst/>
          </a:prstGeom>
          <a:noFill/>
          <a:ln>
            <a:noFill/>
          </a:ln>
        </p:spPr>
        <p:txBody>
          <a:bodyPr spcFirstLastPara="1" wrap="square" lIns="91433" tIns="45700" rIns="91433" bIns="45700" anchor="t" anchorCtr="0">
            <a:noAutofit/>
          </a:bodyPr>
          <a:lstStyle/>
          <a:p>
            <a:pPr marL="457189" indent="-457189">
              <a:buClr>
                <a:schemeClr val="dk1"/>
              </a:buClr>
              <a:buSzPts val="2400"/>
              <a:buFont typeface="Arial"/>
              <a:buChar char="•"/>
            </a:pPr>
            <a:r>
              <a:rPr lang="en-US" sz="3200" b="1" dirty="0">
                <a:solidFill>
                  <a:schemeClr val="dk1"/>
                </a:solidFill>
                <a:latin typeface="Calibri"/>
                <a:ea typeface="Calibri"/>
                <a:cs typeface="Calibri"/>
                <a:sym typeface="Calibri"/>
              </a:rPr>
              <a:t>SMC planning for supporting Pilot activities</a:t>
            </a:r>
          </a:p>
          <a:p>
            <a:pPr marL="457189" indent="-457189">
              <a:buClr>
                <a:schemeClr val="dk1"/>
              </a:buClr>
              <a:buSzPts val="2400"/>
              <a:buFont typeface="Arial"/>
              <a:buChar char="•"/>
            </a:pPr>
            <a:r>
              <a:rPr lang="en" sz="3200" b="1" dirty="0">
                <a:solidFill>
                  <a:schemeClr val="dk1"/>
                </a:solidFill>
                <a:latin typeface="Calibri"/>
                <a:ea typeface="Calibri"/>
                <a:cs typeface="Calibri"/>
                <a:sym typeface="Calibri"/>
              </a:rPr>
              <a:t>Supporting and counseling over Pilots from a pedagogical point of view</a:t>
            </a:r>
            <a:endParaRPr sz="1467" dirty="0"/>
          </a:p>
          <a:p>
            <a:pPr marL="1219170" lvl="1" indent="-457189">
              <a:buClr>
                <a:schemeClr val="dk1"/>
              </a:buClr>
              <a:buSzPts val="1800"/>
              <a:buFont typeface="Calibri"/>
              <a:buChar char="•"/>
            </a:pPr>
            <a:r>
              <a:rPr lang="en" sz="2400" b="1" dirty="0">
                <a:solidFill>
                  <a:schemeClr val="dk1"/>
                </a:solidFill>
                <a:latin typeface="Calibri"/>
                <a:ea typeface="Calibri"/>
                <a:cs typeface="Calibri"/>
                <a:sym typeface="Calibri"/>
              </a:rPr>
              <a:t>Greek Pilot</a:t>
            </a:r>
            <a:endParaRPr sz="2400" b="1" dirty="0">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dirty="0">
                <a:solidFill>
                  <a:schemeClr val="dk1"/>
                </a:solidFill>
                <a:latin typeface="Calibri"/>
                <a:ea typeface="Calibri"/>
                <a:cs typeface="Calibri"/>
                <a:sym typeface="Calibri"/>
              </a:rPr>
              <a:t>Italian Pilot</a:t>
            </a:r>
            <a:endParaRPr sz="2400" b="1" dirty="0">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dirty="0">
                <a:solidFill>
                  <a:schemeClr val="dk1"/>
                </a:solidFill>
                <a:latin typeface="Calibri"/>
                <a:ea typeface="Calibri"/>
                <a:cs typeface="Calibri"/>
                <a:sym typeface="Calibri"/>
              </a:rPr>
              <a:t>Lithuanian Pilot</a:t>
            </a:r>
            <a:endParaRPr sz="2400" b="1" dirty="0">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dirty="0">
                <a:solidFill>
                  <a:schemeClr val="dk1"/>
                </a:solidFill>
                <a:latin typeface="Calibri"/>
                <a:ea typeface="Calibri"/>
                <a:cs typeface="Calibri"/>
                <a:sym typeface="Calibri"/>
              </a:rPr>
              <a:t>Portuguese Pilot</a:t>
            </a:r>
            <a:endParaRPr sz="2400" b="1" dirty="0">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dirty="0">
                <a:solidFill>
                  <a:schemeClr val="dk1"/>
                </a:solidFill>
                <a:latin typeface="Calibri"/>
                <a:ea typeface="Calibri"/>
                <a:cs typeface="Calibri"/>
                <a:sym typeface="Calibri"/>
              </a:rPr>
              <a:t>Spanish Pilot</a:t>
            </a:r>
            <a:endParaRPr sz="2400" b="1" dirty="0">
              <a:solidFill>
                <a:schemeClr val="dk1"/>
              </a:solidFill>
              <a:latin typeface="Calibri"/>
              <a:ea typeface="Calibri"/>
              <a:cs typeface="Calibri"/>
              <a:sym typeface="Calibri"/>
            </a:endParaRPr>
          </a:p>
          <a:p>
            <a:pPr marL="609585" indent="-507987">
              <a:buClr>
                <a:schemeClr val="dk1"/>
              </a:buClr>
              <a:buSzPts val="2400"/>
              <a:buFont typeface="Calibri"/>
              <a:buChar char="•"/>
            </a:pPr>
            <a:r>
              <a:rPr lang="en" sz="3200" b="1" dirty="0">
                <a:solidFill>
                  <a:schemeClr val="dk1"/>
                </a:solidFill>
                <a:latin typeface="Calibri"/>
                <a:ea typeface="Calibri"/>
                <a:cs typeface="Calibri"/>
                <a:sym typeface="Calibri"/>
              </a:rPr>
              <a:t>Started writing D5.4 under TAU monitoring</a:t>
            </a:r>
          </a:p>
          <a:p>
            <a:pPr marL="609585" indent="-507987">
              <a:buClr>
                <a:schemeClr val="dk1"/>
              </a:buClr>
              <a:buSzPts val="2400"/>
              <a:buFont typeface="Calibri"/>
              <a:buChar char="•"/>
            </a:pPr>
            <a:r>
              <a:rPr lang="en" sz="3200" b="1" dirty="0">
                <a:solidFill>
                  <a:schemeClr val="dk1"/>
                </a:solidFill>
                <a:latin typeface="Calibri"/>
                <a:ea typeface="Calibri"/>
                <a:cs typeface="Calibri"/>
                <a:sym typeface="Calibri"/>
              </a:rPr>
              <a:t>Monitoring</a:t>
            </a:r>
            <a:r>
              <a:rPr lang="en" sz="2400" b="1" dirty="0">
                <a:solidFill>
                  <a:schemeClr val="dk1"/>
                </a:solidFill>
                <a:latin typeface="Calibri"/>
                <a:ea typeface="Calibri"/>
                <a:cs typeface="Calibri"/>
                <a:sym typeface="Calibri"/>
              </a:rPr>
              <a:t> </a:t>
            </a:r>
            <a:r>
              <a:rPr lang="en" sz="3200" b="1" dirty="0">
                <a:solidFill>
                  <a:schemeClr val="dk1"/>
                </a:solidFill>
                <a:latin typeface="Calibri"/>
                <a:ea typeface="Calibri"/>
                <a:cs typeface="Calibri"/>
                <a:sym typeface="Calibri"/>
              </a:rPr>
              <a:t>Task 5.4 </a:t>
            </a:r>
            <a:endParaRPr sz="3200" b="1" dirty="0">
              <a:solidFill>
                <a:schemeClr val="dk1"/>
              </a:solidFill>
              <a:latin typeface="Calibri"/>
              <a:ea typeface="Calibri"/>
              <a:cs typeface="Calibri"/>
              <a:sym typeface="Calibri"/>
            </a:endParaRPr>
          </a:p>
          <a:p>
            <a:pPr marL="609585"/>
            <a:endParaRPr sz="2400" b="1" dirty="0">
              <a:solidFill>
                <a:schemeClr val="dk1"/>
              </a:solidFill>
              <a:latin typeface="Calibri"/>
              <a:ea typeface="Calibri"/>
              <a:cs typeface="Calibri"/>
              <a:sym typeface="Calibri"/>
            </a:endParaRPr>
          </a:p>
          <a:p>
            <a:pPr marL="457189" indent="-253994">
              <a:buClr>
                <a:schemeClr val="dk1"/>
              </a:buClr>
              <a:buSzPts val="2400"/>
            </a:pPr>
            <a:endParaRPr sz="3200" b="1" dirty="0">
              <a:solidFill>
                <a:schemeClr val="dk1"/>
              </a:solidFill>
              <a:latin typeface="Calibri"/>
              <a:ea typeface="Calibri"/>
              <a:cs typeface="Calibri"/>
              <a:sym typeface="Calibri"/>
            </a:endParaRPr>
          </a:p>
        </p:txBody>
      </p:sp>
      <p:sp>
        <p:nvSpPr>
          <p:cNvPr id="108" name="Google Shape;108;p20"/>
          <p:cNvSpPr txBox="1"/>
          <p:nvPr/>
        </p:nvSpPr>
        <p:spPr>
          <a:xfrm>
            <a:off x="1468300" y="516667"/>
            <a:ext cx="8684400" cy="708000"/>
          </a:xfrm>
          <a:prstGeom prst="rect">
            <a:avLst/>
          </a:prstGeom>
          <a:noFill/>
          <a:ln>
            <a:noFill/>
          </a:ln>
        </p:spPr>
        <p:txBody>
          <a:bodyPr spcFirstLastPara="1" wrap="square" lIns="91433" tIns="45700" rIns="91433" bIns="45700" anchor="t" anchorCtr="0">
            <a:noAutofit/>
          </a:bodyPr>
          <a:lstStyle/>
          <a:p>
            <a:r>
              <a:rPr lang="en" sz="4000" b="1">
                <a:solidFill>
                  <a:schemeClr val="dk1"/>
                </a:solidFill>
                <a:latin typeface="Calibri"/>
                <a:ea typeface="Calibri"/>
                <a:cs typeface="Calibri"/>
                <a:sym typeface="Calibri"/>
              </a:rPr>
              <a:t>RIGHT NOW, MONTH 25 January 2019</a:t>
            </a:r>
            <a:endParaRPr sz="1467"/>
          </a:p>
        </p:txBody>
      </p:sp>
    </p:spTree>
    <p:extLst>
      <p:ext uri="{BB962C8B-B14F-4D97-AF65-F5344CB8AC3E}">
        <p14:creationId xmlns:p14="http://schemas.microsoft.com/office/powerpoint/2010/main" val="1370895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12"/>
        <p:cNvGrpSpPr/>
        <p:nvPr/>
      </p:nvGrpSpPr>
      <p:grpSpPr>
        <a:xfrm>
          <a:off x="0" y="0"/>
          <a:ext cx="0" cy="0"/>
          <a:chOff x="0" y="0"/>
          <a:chExt cx="0" cy="0"/>
        </a:xfrm>
      </p:grpSpPr>
      <p:sp>
        <p:nvSpPr>
          <p:cNvPr id="113" name="Google Shape;113;p21"/>
          <p:cNvSpPr txBox="1">
            <a:spLocks noGrp="1"/>
          </p:cNvSpPr>
          <p:nvPr>
            <p:ph type="dt" idx="10"/>
          </p:nvPr>
        </p:nvSpPr>
        <p:spPr>
          <a:xfrm>
            <a:off x="838200" y="6356351"/>
            <a:ext cx="2743200" cy="365200"/>
          </a:xfrm>
          <a:prstGeom prst="rect">
            <a:avLst/>
          </a:prstGeom>
          <a:noFill/>
          <a:ln>
            <a:noFill/>
          </a:ln>
        </p:spPr>
        <p:txBody>
          <a:bodyPr spcFirstLastPara="1" vert="horz" wrap="square" lIns="91433" tIns="45700" rIns="91433" bIns="45700" rtlCol="0" anchor="ctr" anchorCtr="0">
            <a:noAutofit/>
          </a:bodyPr>
          <a:lstStyle/>
          <a:p>
            <a:r>
              <a:rPr lang="en" sz="1467"/>
              <a:t>21/11/2018</a:t>
            </a:r>
            <a:endParaRPr sz="1467"/>
          </a:p>
        </p:txBody>
      </p:sp>
      <p:sp>
        <p:nvSpPr>
          <p:cNvPr id="114" name="Google Shape;114;p21"/>
          <p:cNvSpPr txBox="1">
            <a:spLocks noGrp="1"/>
          </p:cNvSpPr>
          <p:nvPr>
            <p:ph type="ftr" idx="11"/>
          </p:nvPr>
        </p:nvSpPr>
        <p:spPr>
          <a:xfrm>
            <a:off x="4038600" y="6356351"/>
            <a:ext cx="4114800" cy="365200"/>
          </a:xfrm>
          <a:prstGeom prst="rect">
            <a:avLst/>
          </a:prstGeom>
          <a:noFill/>
          <a:ln>
            <a:noFill/>
          </a:ln>
        </p:spPr>
        <p:txBody>
          <a:bodyPr spcFirstLastPara="1" vert="horz" wrap="square" lIns="91433" tIns="45700" rIns="91433" bIns="45700" rtlCol="0" anchor="ctr" anchorCtr="0">
            <a:noAutofit/>
          </a:bodyPr>
          <a:lstStyle/>
          <a:p>
            <a:endParaRPr sz="1467"/>
          </a:p>
        </p:txBody>
      </p:sp>
      <p:sp>
        <p:nvSpPr>
          <p:cNvPr id="115" name="Google Shape;115;p21"/>
          <p:cNvSpPr txBox="1">
            <a:spLocks noGrp="1"/>
          </p:cNvSpPr>
          <p:nvPr>
            <p:ph type="sldNum" idx="12"/>
          </p:nvPr>
        </p:nvSpPr>
        <p:spPr>
          <a:xfrm>
            <a:off x="8610600" y="6356351"/>
            <a:ext cx="2743200" cy="365200"/>
          </a:xfrm>
          <a:prstGeom prst="rect">
            <a:avLst/>
          </a:prstGeom>
          <a:noFill/>
          <a:ln>
            <a:noFill/>
          </a:ln>
        </p:spPr>
        <p:txBody>
          <a:bodyPr spcFirstLastPara="1" vert="horz" wrap="square" lIns="91433" tIns="45700" rIns="91433" bIns="45700" rtlCol="0" anchor="ctr" anchorCtr="0">
            <a:noAutofit/>
          </a:bodyPr>
          <a:lstStyle/>
          <a:p>
            <a:fld id="{00000000-1234-1234-1234-123412341234}" type="slidenum">
              <a:rPr lang="en" sz="1467"/>
              <a:pPr/>
              <a:t>16</a:t>
            </a:fld>
            <a:endParaRPr sz="1467"/>
          </a:p>
        </p:txBody>
      </p:sp>
      <p:sp>
        <p:nvSpPr>
          <p:cNvPr id="116" name="Google Shape;116;p21"/>
          <p:cNvSpPr txBox="1"/>
          <p:nvPr/>
        </p:nvSpPr>
        <p:spPr>
          <a:xfrm>
            <a:off x="555100" y="1307135"/>
            <a:ext cx="11370400" cy="4768000"/>
          </a:xfrm>
          <a:prstGeom prst="rect">
            <a:avLst/>
          </a:prstGeom>
          <a:noFill/>
          <a:ln>
            <a:noFill/>
          </a:ln>
        </p:spPr>
        <p:txBody>
          <a:bodyPr spcFirstLastPara="1" wrap="square" lIns="91433" tIns="45700" rIns="91433" bIns="45700" anchor="t" anchorCtr="0">
            <a:noAutofit/>
          </a:bodyPr>
          <a:lstStyle/>
          <a:p>
            <a:pPr marL="609585" indent="-507987">
              <a:buClr>
                <a:schemeClr val="dk1"/>
              </a:buClr>
              <a:buSzPts val="2400"/>
              <a:buFont typeface="Calibri"/>
              <a:buChar char="•"/>
            </a:pPr>
            <a:r>
              <a:rPr lang="en" sz="3200" b="1">
                <a:solidFill>
                  <a:schemeClr val="dk1"/>
                </a:solidFill>
                <a:latin typeface="Calibri"/>
                <a:ea typeface="Calibri"/>
                <a:cs typeface="Calibri"/>
                <a:sym typeface="Calibri"/>
              </a:rPr>
              <a:t>Monitoring</a:t>
            </a:r>
            <a:r>
              <a:rPr lang="en" sz="2400" b="1">
                <a:solidFill>
                  <a:schemeClr val="dk1"/>
                </a:solidFill>
                <a:latin typeface="Calibri"/>
                <a:ea typeface="Calibri"/>
                <a:cs typeface="Calibri"/>
                <a:sym typeface="Calibri"/>
              </a:rPr>
              <a:t> </a:t>
            </a:r>
            <a:r>
              <a:rPr lang="en" sz="3200" b="1">
                <a:solidFill>
                  <a:schemeClr val="dk1"/>
                </a:solidFill>
                <a:latin typeface="Calibri"/>
                <a:ea typeface="Calibri"/>
                <a:cs typeface="Calibri"/>
                <a:sym typeface="Calibri"/>
              </a:rPr>
              <a:t>Task 5.4 </a:t>
            </a:r>
            <a:endParaRPr sz="3200" b="1">
              <a:solidFill>
                <a:schemeClr val="dk1"/>
              </a:solidFill>
              <a:latin typeface="Calibri"/>
              <a:ea typeface="Calibri"/>
              <a:cs typeface="Calibri"/>
              <a:sym typeface="Calibri"/>
            </a:endParaRPr>
          </a:p>
          <a:p>
            <a:pPr marL="609585" indent="-507987">
              <a:buClr>
                <a:schemeClr val="dk1"/>
              </a:buClr>
              <a:buSzPts val="2400"/>
              <a:buFont typeface="Calibri"/>
              <a:buChar char="•"/>
            </a:pPr>
            <a:r>
              <a:rPr lang="en" sz="3200" b="1">
                <a:solidFill>
                  <a:schemeClr val="dk1"/>
                </a:solidFill>
                <a:latin typeface="Calibri"/>
                <a:ea typeface="Calibri"/>
                <a:cs typeface="Calibri"/>
                <a:sym typeface="Calibri"/>
              </a:rPr>
              <a:t>Providing models to collect and analyse data </a:t>
            </a:r>
            <a:endParaRPr sz="3200" b="1">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a:solidFill>
                  <a:schemeClr val="dk1"/>
                </a:solidFill>
                <a:highlight>
                  <a:srgbClr val="FF9900"/>
                </a:highlight>
                <a:latin typeface="Calibri"/>
                <a:ea typeface="Calibri"/>
                <a:cs typeface="Calibri"/>
                <a:sym typeface="Calibri"/>
              </a:rPr>
              <a:t>Progressing activities</a:t>
            </a:r>
            <a:r>
              <a:rPr lang="en" sz="2400" b="1">
                <a:solidFill>
                  <a:schemeClr val="dk1"/>
                </a:solidFill>
                <a:latin typeface="Calibri"/>
                <a:ea typeface="Calibri"/>
                <a:cs typeface="Calibri"/>
                <a:sym typeface="Calibri"/>
              </a:rPr>
              <a:t> on evaluation models based on data collection; exploring LRS query methods and potential</a:t>
            </a:r>
            <a:endParaRPr sz="2400" b="1">
              <a:solidFill>
                <a:schemeClr val="dk1"/>
              </a:solidFill>
              <a:latin typeface="Calibri"/>
              <a:ea typeface="Calibri"/>
              <a:cs typeface="Calibri"/>
              <a:sym typeface="Calibri"/>
            </a:endParaRPr>
          </a:p>
          <a:p>
            <a:pPr marL="1219170" lvl="1" indent="-457189">
              <a:buClr>
                <a:schemeClr val="dk1"/>
              </a:buClr>
              <a:buSzPts val="1800"/>
              <a:buFont typeface="Calibri"/>
              <a:buChar char="•"/>
            </a:pPr>
            <a:r>
              <a:rPr lang="en" sz="2400" b="1">
                <a:solidFill>
                  <a:schemeClr val="dk1"/>
                </a:solidFill>
                <a:latin typeface="Calibri"/>
                <a:ea typeface="Calibri"/>
                <a:cs typeface="Calibri"/>
                <a:sym typeface="Calibri"/>
              </a:rPr>
              <a:t>Implementing Learning Units based on Jupyter Notebooks. A Learning Path on Shakespeare is accessible now thorugh CS on Up2U; some others are in progress; a selection from Calysto is under way</a:t>
            </a:r>
            <a:br>
              <a:rPr lang="en" sz="2400" b="1">
                <a:solidFill>
                  <a:schemeClr val="dk1"/>
                </a:solidFill>
                <a:latin typeface="Calibri"/>
                <a:ea typeface="Calibri"/>
                <a:cs typeface="Calibri"/>
                <a:sym typeface="Calibri"/>
              </a:rPr>
            </a:br>
            <a:endParaRPr sz="2400" b="1">
              <a:solidFill>
                <a:schemeClr val="dk1"/>
              </a:solidFill>
              <a:latin typeface="Calibri"/>
              <a:ea typeface="Calibri"/>
              <a:cs typeface="Calibri"/>
              <a:sym typeface="Calibri"/>
            </a:endParaRPr>
          </a:p>
          <a:p>
            <a:pPr marL="457189" indent="-253994">
              <a:buClr>
                <a:schemeClr val="dk1"/>
              </a:buClr>
              <a:buSzPts val="2400"/>
            </a:pPr>
            <a:endParaRPr sz="3200" b="1">
              <a:solidFill>
                <a:schemeClr val="dk1"/>
              </a:solidFill>
              <a:latin typeface="Calibri"/>
              <a:ea typeface="Calibri"/>
              <a:cs typeface="Calibri"/>
              <a:sym typeface="Calibri"/>
            </a:endParaRPr>
          </a:p>
        </p:txBody>
      </p:sp>
      <p:sp>
        <p:nvSpPr>
          <p:cNvPr id="117" name="Google Shape;117;p21"/>
          <p:cNvSpPr txBox="1"/>
          <p:nvPr/>
        </p:nvSpPr>
        <p:spPr>
          <a:xfrm>
            <a:off x="716233" y="516667"/>
            <a:ext cx="9436400" cy="708000"/>
          </a:xfrm>
          <a:prstGeom prst="rect">
            <a:avLst/>
          </a:prstGeom>
          <a:noFill/>
          <a:ln>
            <a:noFill/>
          </a:ln>
        </p:spPr>
        <p:txBody>
          <a:bodyPr spcFirstLastPara="1" wrap="square" lIns="91433" tIns="45700" rIns="91433" bIns="45700" anchor="t" anchorCtr="0">
            <a:noAutofit/>
          </a:bodyPr>
          <a:lstStyle/>
          <a:p>
            <a:r>
              <a:rPr lang="en" sz="4000" b="1">
                <a:solidFill>
                  <a:schemeClr val="dk1"/>
                </a:solidFill>
                <a:latin typeface="Calibri"/>
                <a:ea typeface="Calibri"/>
                <a:cs typeface="Calibri"/>
                <a:sym typeface="Calibri"/>
              </a:rPr>
              <a:t>RIGHT NOW, MONTH 25 January 2019 [2]</a:t>
            </a:r>
            <a:endParaRPr sz="1467"/>
          </a:p>
        </p:txBody>
      </p:sp>
    </p:spTree>
    <p:extLst>
      <p:ext uri="{BB962C8B-B14F-4D97-AF65-F5344CB8AC3E}">
        <p14:creationId xmlns:p14="http://schemas.microsoft.com/office/powerpoint/2010/main" val="8480241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22"/>
          <p:cNvSpPr txBox="1">
            <a:spLocks noGrp="1"/>
          </p:cNvSpPr>
          <p:nvPr>
            <p:ph type="dt" idx="10"/>
          </p:nvPr>
        </p:nvSpPr>
        <p:spPr>
          <a:xfrm>
            <a:off x="838200" y="6356351"/>
            <a:ext cx="2743200" cy="365125"/>
          </a:xfrm>
          <a:prstGeom prst="rect">
            <a:avLst/>
          </a:prstGeom>
          <a:noFill/>
          <a:ln>
            <a:noFill/>
          </a:ln>
        </p:spPr>
        <p:txBody>
          <a:bodyPr spcFirstLastPara="1" vert="horz" wrap="square" lIns="91433" tIns="45700" rIns="91433" bIns="45700" rtlCol="0" anchor="ctr" anchorCtr="0">
            <a:noAutofit/>
          </a:bodyPr>
          <a:lstStyle/>
          <a:p>
            <a:r>
              <a:rPr lang="en" sz="1467"/>
              <a:t>21/11/2018</a:t>
            </a:r>
            <a:endParaRPr sz="1467"/>
          </a:p>
        </p:txBody>
      </p:sp>
      <p:sp>
        <p:nvSpPr>
          <p:cNvPr id="123" name="Google Shape;123;p22"/>
          <p:cNvSpPr txBox="1">
            <a:spLocks noGrp="1"/>
          </p:cNvSpPr>
          <p:nvPr>
            <p:ph type="ftr" idx="11"/>
          </p:nvPr>
        </p:nvSpPr>
        <p:spPr>
          <a:xfrm>
            <a:off x="4038600" y="6356351"/>
            <a:ext cx="4114800" cy="365125"/>
          </a:xfrm>
          <a:prstGeom prst="rect">
            <a:avLst/>
          </a:prstGeom>
          <a:noFill/>
          <a:ln>
            <a:noFill/>
          </a:ln>
        </p:spPr>
        <p:txBody>
          <a:bodyPr spcFirstLastPara="1" vert="horz" wrap="square" lIns="91433" tIns="45700" rIns="91433" bIns="45700" rtlCol="0" anchor="ctr" anchorCtr="0">
            <a:noAutofit/>
          </a:bodyPr>
          <a:lstStyle/>
          <a:p>
            <a:endParaRPr sz="1467"/>
          </a:p>
        </p:txBody>
      </p:sp>
      <p:sp>
        <p:nvSpPr>
          <p:cNvPr id="124" name="Google Shape;124;p22"/>
          <p:cNvSpPr txBox="1">
            <a:spLocks noGrp="1"/>
          </p:cNvSpPr>
          <p:nvPr>
            <p:ph type="sldNum" idx="12"/>
          </p:nvPr>
        </p:nvSpPr>
        <p:spPr>
          <a:xfrm>
            <a:off x="8610600" y="6356351"/>
            <a:ext cx="2743200" cy="365125"/>
          </a:xfrm>
          <a:prstGeom prst="rect">
            <a:avLst/>
          </a:prstGeom>
          <a:noFill/>
          <a:ln>
            <a:noFill/>
          </a:ln>
        </p:spPr>
        <p:txBody>
          <a:bodyPr spcFirstLastPara="1" vert="horz" wrap="square" lIns="91433" tIns="45700" rIns="91433" bIns="45700" rtlCol="0" anchor="ctr" anchorCtr="0">
            <a:noAutofit/>
          </a:bodyPr>
          <a:lstStyle/>
          <a:p>
            <a:fld id="{00000000-1234-1234-1234-123412341234}" type="slidenum">
              <a:rPr lang="en" sz="1467"/>
              <a:pPr/>
              <a:t>17</a:t>
            </a:fld>
            <a:endParaRPr sz="1467"/>
          </a:p>
        </p:txBody>
      </p:sp>
      <p:sp>
        <p:nvSpPr>
          <p:cNvPr id="125" name="Google Shape;125;p22"/>
          <p:cNvSpPr txBox="1"/>
          <p:nvPr/>
        </p:nvSpPr>
        <p:spPr>
          <a:xfrm>
            <a:off x="966933" y="1683167"/>
            <a:ext cx="10492800" cy="4353600"/>
          </a:xfrm>
          <a:prstGeom prst="rect">
            <a:avLst/>
          </a:prstGeom>
          <a:noFill/>
          <a:ln>
            <a:noFill/>
          </a:ln>
        </p:spPr>
        <p:txBody>
          <a:bodyPr spcFirstLastPara="1" wrap="square" lIns="91433" tIns="45700" rIns="91433" bIns="45700" anchor="t" anchorCtr="0">
            <a:noAutofit/>
          </a:bodyPr>
          <a:lstStyle/>
          <a:p>
            <a:pPr marL="457189" indent="-457189">
              <a:buClr>
                <a:schemeClr val="dk1"/>
              </a:buClr>
              <a:buSzPts val="2400"/>
              <a:buFont typeface="Arial"/>
              <a:buChar char="•"/>
            </a:pPr>
            <a:r>
              <a:rPr lang="en" sz="3200" b="1" dirty="0">
                <a:solidFill>
                  <a:schemeClr val="dk1"/>
                </a:solidFill>
                <a:latin typeface="Calibri"/>
                <a:ea typeface="Calibri"/>
                <a:cs typeface="Calibri"/>
                <a:sym typeface="Calibri"/>
              </a:rPr>
              <a:t>Further piloting activities into Up2U ecosystem</a:t>
            </a:r>
            <a:endParaRPr sz="1467" dirty="0"/>
          </a:p>
          <a:p>
            <a:pPr marL="914377" lvl="1" indent="-457189">
              <a:buClr>
                <a:schemeClr val="dk1"/>
              </a:buClr>
              <a:buSzPts val="1800"/>
              <a:buChar char="•"/>
            </a:pPr>
            <a:r>
              <a:rPr lang="en" sz="2400" b="1" dirty="0">
                <a:solidFill>
                  <a:schemeClr val="dk1"/>
                </a:solidFill>
                <a:latin typeface="Calibri"/>
                <a:ea typeface="Calibri"/>
                <a:cs typeface="Calibri"/>
                <a:sym typeface="Calibri"/>
              </a:rPr>
              <a:t>“Light” integration of existing Jupyter notebooks</a:t>
            </a:r>
            <a:r>
              <a:rPr lang="en" sz="2400" dirty="0">
                <a:solidFill>
                  <a:schemeClr val="dk1"/>
                </a:solidFill>
                <a:latin typeface="Calibri"/>
                <a:ea typeface="Calibri"/>
                <a:cs typeface="Calibri"/>
                <a:sym typeface="Calibri"/>
              </a:rPr>
              <a:t> based on CommonSpaces integrated for formal/informal  in Up2U; </a:t>
            </a:r>
            <a:endParaRPr sz="2400" dirty="0">
              <a:solidFill>
                <a:schemeClr val="dk1"/>
              </a:solidFill>
              <a:latin typeface="Calibri"/>
              <a:ea typeface="Calibri"/>
              <a:cs typeface="Calibri"/>
              <a:sym typeface="Calibri"/>
            </a:endParaRPr>
          </a:p>
          <a:p>
            <a:pPr marL="914377" lvl="1" indent="-457189">
              <a:buClr>
                <a:schemeClr val="dk1"/>
              </a:buClr>
              <a:buSzPts val="1800"/>
              <a:buChar char="•"/>
            </a:pPr>
            <a:r>
              <a:rPr lang="en" sz="2400" b="1" dirty="0">
                <a:solidFill>
                  <a:schemeClr val="dk1"/>
                </a:solidFill>
                <a:latin typeface="Calibri"/>
                <a:ea typeface="Calibri"/>
                <a:cs typeface="Calibri"/>
                <a:sym typeface="Calibri"/>
              </a:rPr>
              <a:t>University as a Hub is planning  first “flipped” class for Italian secondary schools</a:t>
            </a:r>
            <a:r>
              <a:rPr lang="en" sz="2400" dirty="0">
                <a:solidFill>
                  <a:schemeClr val="dk1"/>
                </a:solidFill>
                <a:latin typeface="Calibri"/>
                <a:ea typeface="Calibri"/>
                <a:cs typeface="Calibri"/>
                <a:sym typeface="Calibri"/>
              </a:rPr>
              <a:t> based on CommonSpaces. 1 Pilot will start i classroom on February </a:t>
            </a:r>
            <a:endParaRPr sz="2400" dirty="0">
              <a:solidFill>
                <a:schemeClr val="dk1"/>
              </a:solidFill>
              <a:latin typeface="Calibri"/>
              <a:ea typeface="Calibri"/>
              <a:cs typeface="Calibri"/>
              <a:sym typeface="Calibri"/>
            </a:endParaRPr>
          </a:p>
          <a:p>
            <a:pPr marL="914377" lvl="1" indent="-457189">
              <a:buClr>
                <a:schemeClr val="dk1"/>
              </a:buClr>
              <a:buSzPts val="1800"/>
              <a:buFont typeface="Calibri"/>
              <a:buChar char="•"/>
            </a:pPr>
            <a:r>
              <a:rPr lang="en" sz="2400" dirty="0">
                <a:solidFill>
                  <a:schemeClr val="dk1"/>
                </a:solidFill>
                <a:latin typeface="Calibri"/>
                <a:ea typeface="Calibri"/>
                <a:cs typeface="Calibri"/>
                <a:sym typeface="Calibri"/>
              </a:rPr>
              <a:t>Starting planning </a:t>
            </a:r>
            <a:r>
              <a:rPr lang="en" sz="2400" b="1" dirty="0">
                <a:solidFill>
                  <a:schemeClr val="dk1"/>
                </a:solidFill>
                <a:latin typeface="Calibri"/>
                <a:ea typeface="Calibri"/>
                <a:cs typeface="Calibri"/>
                <a:sym typeface="Calibri"/>
              </a:rPr>
              <a:t>May Meeting in Rome at SLERD 2019</a:t>
            </a:r>
            <a:endParaRPr sz="2400" b="1" dirty="0">
              <a:solidFill>
                <a:schemeClr val="dk1"/>
              </a:solidFill>
              <a:latin typeface="Calibri"/>
              <a:ea typeface="Calibri"/>
              <a:cs typeface="Calibri"/>
              <a:sym typeface="Calibri"/>
            </a:endParaRPr>
          </a:p>
          <a:p>
            <a:pPr marL="914377" lvl="1" indent="-457189">
              <a:buClr>
                <a:schemeClr val="dk1"/>
              </a:buClr>
              <a:buSzPts val="1800"/>
              <a:buFont typeface="Calibri"/>
              <a:buChar char="•"/>
            </a:pPr>
            <a:r>
              <a:rPr lang="en" sz="2400" dirty="0">
                <a:solidFill>
                  <a:schemeClr val="dk1"/>
                </a:solidFill>
                <a:latin typeface="Calibri"/>
                <a:ea typeface="Calibri"/>
                <a:cs typeface="Calibri"/>
                <a:sym typeface="Calibri"/>
              </a:rPr>
              <a:t>In Italy (to be integrated into WP7): </a:t>
            </a:r>
            <a:r>
              <a:rPr lang="en" sz="2400" b="1" dirty="0">
                <a:solidFill>
                  <a:schemeClr val="dk1"/>
                </a:solidFill>
                <a:latin typeface="Calibri"/>
                <a:ea typeface="Calibri"/>
                <a:cs typeface="Calibri"/>
                <a:sym typeface="Calibri"/>
              </a:rPr>
              <a:t>started negotiation</a:t>
            </a:r>
            <a:r>
              <a:rPr lang="en" sz="2400" dirty="0">
                <a:solidFill>
                  <a:schemeClr val="dk1"/>
                </a:solidFill>
                <a:latin typeface="Calibri"/>
                <a:ea typeface="Calibri"/>
                <a:cs typeface="Calibri"/>
                <a:sym typeface="Calibri"/>
              </a:rPr>
              <a:t> with </a:t>
            </a:r>
            <a:r>
              <a:rPr lang="en" sz="2400" b="1" dirty="0">
                <a:solidFill>
                  <a:schemeClr val="dk1"/>
                </a:solidFill>
                <a:latin typeface="Calibri"/>
                <a:ea typeface="Calibri"/>
                <a:cs typeface="Calibri"/>
                <a:sym typeface="Calibri"/>
              </a:rPr>
              <a:t>Heritage Ministry</a:t>
            </a:r>
            <a:r>
              <a:rPr lang="en" sz="2400" dirty="0">
                <a:solidFill>
                  <a:schemeClr val="dk1"/>
                </a:solidFill>
                <a:latin typeface="Calibri"/>
                <a:ea typeface="Calibri"/>
                <a:cs typeface="Calibri"/>
                <a:sym typeface="Calibri"/>
              </a:rPr>
              <a:t> to co-authoring a pilot in italian secondary schools  about “</a:t>
            </a:r>
            <a:r>
              <a:rPr lang="en" sz="2400" b="1" dirty="0">
                <a:solidFill>
                  <a:schemeClr val="dk1"/>
                </a:solidFill>
                <a:latin typeface="Calibri"/>
                <a:ea typeface="Calibri"/>
                <a:cs typeface="Calibri"/>
                <a:sym typeface="Calibri"/>
              </a:rPr>
              <a:t>Emergency and seismic education and risk mitigation</a:t>
            </a:r>
            <a:r>
              <a:rPr lang="en" sz="2400" dirty="0">
                <a:solidFill>
                  <a:schemeClr val="dk1"/>
                </a:solidFill>
                <a:latin typeface="Calibri"/>
                <a:ea typeface="Calibri"/>
                <a:cs typeface="Calibri"/>
                <a:sym typeface="Calibri"/>
              </a:rPr>
              <a:t>” and “</a:t>
            </a:r>
            <a:r>
              <a:rPr lang="en" sz="2400" b="1" dirty="0">
                <a:solidFill>
                  <a:schemeClr val="dk1"/>
                </a:solidFill>
                <a:latin typeface="Calibri"/>
                <a:ea typeface="Calibri"/>
                <a:cs typeface="Calibri"/>
                <a:sym typeface="Calibri"/>
              </a:rPr>
              <a:t>Valorisation of Archaeological sites</a:t>
            </a:r>
            <a:r>
              <a:rPr lang="en" sz="2400" dirty="0">
                <a:solidFill>
                  <a:schemeClr val="dk1"/>
                </a:solidFill>
                <a:latin typeface="Calibri"/>
                <a:ea typeface="Calibri"/>
                <a:cs typeface="Calibri"/>
                <a:sym typeface="Calibri"/>
              </a:rPr>
              <a:t>” ; this latter activity will converge during SLERD 2019 in a demonstration of Up2U system used in Heritage studies. </a:t>
            </a:r>
            <a:endParaRPr sz="2400" dirty="0">
              <a:solidFill>
                <a:schemeClr val="dk1"/>
              </a:solidFill>
              <a:latin typeface="Calibri"/>
              <a:ea typeface="Calibri"/>
              <a:cs typeface="Calibri"/>
              <a:sym typeface="Calibri"/>
            </a:endParaRPr>
          </a:p>
        </p:txBody>
      </p:sp>
      <p:sp>
        <p:nvSpPr>
          <p:cNvPr id="126" name="Google Shape;126;p22"/>
          <p:cNvSpPr txBox="1"/>
          <p:nvPr/>
        </p:nvSpPr>
        <p:spPr>
          <a:xfrm>
            <a:off x="1074364" y="890700"/>
            <a:ext cx="9283200" cy="708000"/>
          </a:xfrm>
          <a:prstGeom prst="rect">
            <a:avLst/>
          </a:prstGeom>
          <a:noFill/>
          <a:ln>
            <a:noFill/>
          </a:ln>
        </p:spPr>
        <p:txBody>
          <a:bodyPr spcFirstLastPara="1" wrap="square" lIns="91433" tIns="45700" rIns="91433" bIns="45700" anchor="t" anchorCtr="0">
            <a:noAutofit/>
          </a:bodyPr>
          <a:lstStyle/>
          <a:p>
            <a:pPr>
              <a:buClr>
                <a:schemeClr val="dk1"/>
              </a:buClr>
            </a:pPr>
            <a:r>
              <a:rPr lang="en" sz="4000" b="1">
                <a:solidFill>
                  <a:schemeClr val="dk1"/>
                </a:solidFill>
                <a:latin typeface="Calibri"/>
                <a:ea typeface="Calibri"/>
                <a:cs typeface="Calibri"/>
                <a:sym typeface="Calibri"/>
              </a:rPr>
              <a:t>RIGHT NOW, MONTH 25 January 2019 [3]</a:t>
            </a:r>
            <a:endParaRPr sz="1467">
              <a:solidFill>
                <a:schemeClr val="dk1"/>
              </a:solidFill>
            </a:endParaRPr>
          </a:p>
          <a:p>
            <a:endParaRPr sz="4000" b="1">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306476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p:nvPr/>
        </p:nvSpPr>
        <p:spPr>
          <a:xfrm>
            <a:off x="1595608" y="879679"/>
            <a:ext cx="8811300" cy="1575556"/>
          </a:xfrm>
          <a:prstGeom prst="rect">
            <a:avLst/>
          </a:prstGeom>
          <a:noFill/>
          <a:ln>
            <a:noFill/>
          </a:ln>
        </p:spPr>
        <p:txBody>
          <a:bodyPr lIns="91425" tIns="45700" rIns="91425" bIns="45700" anchor="ctr" anchorCtr="0">
            <a:noAutofit/>
          </a:bodyPr>
          <a:lstStyle/>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a:p>
            <a:pPr algn="ctr">
              <a:buSzPct val="25000"/>
            </a:pPr>
            <a:r>
              <a:rPr lang="en-US" sz="4800" b="1" dirty="0">
                <a:latin typeface="Calibri" pitchFamily="34" charset="0"/>
                <a:cs typeface="Calibri" pitchFamily="34" charset="0"/>
              </a:rPr>
              <a:t>Subject Matter Committee</a:t>
            </a: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endParaRPr lang="en-US"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24 January, 2019</a:t>
            </a:r>
            <a:endParaRPr lang="el-GR" sz="2400" b="1" dirty="0">
              <a:latin typeface="Calibri" pitchFamily="34" charset="0"/>
              <a:cs typeface="Calibri" pitchFamily="34" charset="0"/>
            </a:endParaRPr>
          </a:p>
          <a:p>
            <a:pPr lvl="0" algn="ctr">
              <a:buSzPct val="25000"/>
            </a:pPr>
            <a:r>
              <a:rPr lang="en-US" sz="2400" b="1" dirty="0">
                <a:latin typeface="Calibri" pitchFamily="34" charset="0"/>
                <a:cs typeface="Calibri" pitchFamily="34" charset="0"/>
              </a:rPr>
              <a:t>Webinar – Up2U</a:t>
            </a:r>
          </a:p>
          <a:p>
            <a:pPr algn="ctr">
              <a:buSzPct val="25000"/>
            </a:pPr>
            <a:endParaRPr lang="en-US" sz="4800" b="1" dirty="0">
              <a:latin typeface="Calibri" pitchFamily="34" charset="0"/>
              <a:cs typeface="Calibri" pitchFamily="34" charset="0"/>
            </a:endParaRPr>
          </a:p>
          <a:p>
            <a:pPr algn="ctr">
              <a:buSzPct val="25000"/>
            </a:pPr>
            <a:endParaRPr lang="en-US" sz="4800" b="1" dirty="0">
              <a:latin typeface="Calibri" pitchFamily="34" charset="0"/>
              <a:cs typeface="Calibri" pitchFamily="34" charset="0"/>
            </a:endParaRPr>
          </a:p>
        </p:txBody>
      </p:sp>
      <p:pic>
        <p:nvPicPr>
          <p:cNvPr id="67" name="Shape 67"/>
          <p:cNvPicPr preferRelativeResize="0"/>
          <p:nvPr/>
        </p:nvPicPr>
        <p:blipFill rotWithShape="1">
          <a:blip r:embed="rId3">
            <a:alphaModFix/>
          </a:blip>
          <a:srcRect/>
          <a:stretch/>
        </p:blipFill>
        <p:spPr>
          <a:xfrm>
            <a:off x="9336360" y="0"/>
            <a:ext cx="1331430" cy="764704"/>
          </a:xfrm>
          <a:prstGeom prst="rect">
            <a:avLst/>
          </a:prstGeom>
          <a:noFill/>
          <a:ln>
            <a:noFill/>
          </a:ln>
        </p:spPr>
      </p:pic>
      <p:pic>
        <p:nvPicPr>
          <p:cNvPr id="68" name="Shape 68"/>
          <p:cNvPicPr preferRelativeResize="0"/>
          <p:nvPr/>
        </p:nvPicPr>
        <p:blipFill rotWithShape="1">
          <a:blip r:embed="rId4">
            <a:alphaModFix/>
          </a:blip>
          <a:srcRect/>
          <a:stretch/>
        </p:blipFill>
        <p:spPr>
          <a:xfrm>
            <a:off x="1524000" y="6142680"/>
            <a:ext cx="3491700" cy="714900"/>
          </a:xfrm>
          <a:prstGeom prst="rect">
            <a:avLst/>
          </a:prstGeom>
          <a:noFill/>
          <a:ln>
            <a:noFill/>
          </a:ln>
        </p:spPr>
      </p:pic>
      <p:sp>
        <p:nvSpPr>
          <p:cNvPr id="70" name="Shape 70"/>
          <p:cNvSpPr txBox="1"/>
          <p:nvPr/>
        </p:nvSpPr>
        <p:spPr>
          <a:xfrm>
            <a:off x="1919536" y="5013176"/>
            <a:ext cx="8532440" cy="839400"/>
          </a:xfrm>
          <a:prstGeom prst="rect">
            <a:avLst/>
          </a:prstGeom>
          <a:noFill/>
          <a:ln>
            <a:noFill/>
          </a:ln>
        </p:spPr>
        <p:txBody>
          <a:bodyPr lIns="91425" tIns="45700" rIns="91425" bIns="45700" anchor="ctr" anchorCtr="0">
            <a:noAutofit/>
          </a:bodyPr>
          <a:lstStyle/>
          <a:p>
            <a:pPr lvl="0" algn="ctr">
              <a:buSzPct val="25000"/>
            </a:pPr>
            <a:endParaRPr lang="en-US" sz="2000" b="1" dirty="0">
              <a:latin typeface="Calibri" pitchFamily="34" charset="0"/>
              <a:cs typeface="Calibri" pitchFamily="34" charset="0"/>
            </a:endParaRPr>
          </a:p>
          <a:p>
            <a:pPr lvl="0" algn="ctr">
              <a:buSzPct val="25000"/>
            </a:pPr>
            <a:r>
              <a:rPr lang="en-US" sz="2000" b="1" dirty="0">
                <a:latin typeface="Calibri" pitchFamily="34" charset="0"/>
                <a:cs typeface="Calibri" pitchFamily="34" charset="0"/>
              </a:rPr>
              <a:t>Mary Grammatikou</a:t>
            </a:r>
          </a:p>
          <a:p>
            <a:pPr lvl="0" algn="ctr">
              <a:buSzPct val="25000"/>
            </a:pPr>
            <a:r>
              <a:rPr lang="en-US" sz="2000" b="1" dirty="0">
                <a:latin typeface="Calibri" pitchFamily="34" charset="0"/>
                <a:cs typeface="Calibri" pitchFamily="34" charset="0"/>
                <a:hlinkClick r:id="rId5"/>
              </a:rPr>
              <a:t>mary@netmode.ntua.gr</a:t>
            </a:r>
            <a:r>
              <a:rPr lang="en-US" sz="2000" b="1" dirty="0">
                <a:latin typeface="Calibri" pitchFamily="34" charset="0"/>
                <a:cs typeface="Calibri" pitchFamily="34" charset="0"/>
              </a:rPr>
              <a:t>  </a:t>
            </a:r>
          </a:p>
          <a:p>
            <a:pPr algn="ctr">
              <a:buSzPct val="25000"/>
            </a:pPr>
            <a:endParaRPr lang="en-US" sz="2400" b="1" u="sng" dirty="0">
              <a:solidFill>
                <a:schemeClr val="hlink"/>
              </a:solidFill>
              <a:latin typeface="Calibri" pitchFamily="34" charset="0"/>
              <a:ea typeface="Calibri"/>
              <a:cs typeface="Calibri" pitchFamily="34" charset="0"/>
              <a:sym typeface="Calibri"/>
              <a:hlinkClick r:id="rId6"/>
            </a:endParaRPr>
          </a:p>
        </p:txBody>
      </p:sp>
    </p:spTree>
    <p:extLst>
      <p:ext uri="{BB962C8B-B14F-4D97-AF65-F5344CB8AC3E}">
        <p14:creationId xmlns:p14="http://schemas.microsoft.com/office/powerpoint/2010/main" val="13241121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Subject Matter Committee Communications </a:t>
            </a:r>
          </a:p>
        </p:txBody>
      </p:sp>
      <p:sp>
        <p:nvSpPr>
          <p:cNvPr id="3" name="Content Placeholder 2"/>
          <p:cNvSpPr>
            <a:spLocks noGrp="1"/>
          </p:cNvSpPr>
          <p:nvPr>
            <p:ph idx="1"/>
          </p:nvPr>
        </p:nvSpPr>
        <p:spPr>
          <a:xfrm>
            <a:off x="1847528" y="2060849"/>
            <a:ext cx="8229600" cy="3882753"/>
          </a:xfrm>
        </p:spPr>
        <p:txBody>
          <a:bodyPr/>
          <a:lstStyle/>
          <a:p>
            <a:r>
              <a:rPr lang="en-US" dirty="0"/>
              <a:t>The SMC communicates with the sub-SMCs</a:t>
            </a:r>
          </a:p>
          <a:p>
            <a:pPr lvl="2"/>
            <a:r>
              <a:rPr lang="en-US" dirty="0"/>
              <a:t>Each pilot country can have underlying temporary national sub-committees</a:t>
            </a:r>
          </a:p>
          <a:p>
            <a:pPr lvl="2"/>
            <a:r>
              <a:rPr lang="en-US" dirty="0"/>
              <a:t>One coordinator per sub-SMC</a:t>
            </a:r>
          </a:p>
          <a:p>
            <a:pPr lvl="2"/>
            <a:r>
              <a:rPr lang="en-US" dirty="0"/>
              <a:t>The coordinators of national SMCs will participate to all next meetings of SMC</a:t>
            </a:r>
          </a:p>
          <a:p>
            <a:pPr lvl="2"/>
            <a:r>
              <a:rPr lang="en-US" dirty="0"/>
              <a:t>National SMCs support both Modules II and III </a:t>
            </a:r>
          </a:p>
          <a:p>
            <a:pPr lvl="3"/>
            <a:r>
              <a:rPr lang="en-US" sz="1600" dirty="0"/>
              <a:t>Contribute to the scenarios and methodology</a:t>
            </a:r>
          </a:p>
          <a:p>
            <a:pPr lvl="3"/>
            <a:r>
              <a:rPr lang="en-US" sz="1600" dirty="0"/>
              <a:t>Support the teachers to the on-line learning</a:t>
            </a:r>
          </a:p>
          <a:p>
            <a:pPr lvl="2"/>
            <a:endParaRPr lang="en-US" dirty="0"/>
          </a:p>
          <a:p>
            <a:pPr lvl="2"/>
            <a:endParaRPr lang="en-US" dirty="0"/>
          </a:p>
        </p:txBody>
      </p:sp>
    </p:spTree>
    <p:extLst>
      <p:ext uri="{BB962C8B-B14F-4D97-AF65-F5344CB8AC3E}">
        <p14:creationId xmlns:p14="http://schemas.microsoft.com/office/powerpoint/2010/main" val="1402454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Work done</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2"/>
              </a:buBlip>
            </a:pPr>
            <a:r>
              <a:rPr lang="en-GB" dirty="0"/>
              <a:t>EC review preparations</a:t>
            </a:r>
          </a:p>
          <a:p>
            <a:pPr>
              <a:buBlip>
                <a:blip r:embed="rId2"/>
              </a:buBlip>
            </a:pPr>
            <a:endParaRPr lang="en-GB" dirty="0"/>
          </a:p>
          <a:p>
            <a:pPr>
              <a:buBlip>
                <a:blip r:embed="rId2"/>
              </a:buBlip>
            </a:pPr>
            <a:r>
              <a:rPr lang="en-GB" dirty="0"/>
              <a:t>GDPR</a:t>
            </a: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a:t>
            </a:fld>
            <a:endParaRPr lang="pt-BR"/>
          </a:p>
        </p:txBody>
      </p:sp>
      <p:graphicFrame>
        <p:nvGraphicFramePr>
          <p:cNvPr id="7" name="Table 6">
            <a:extLst>
              <a:ext uri="{FF2B5EF4-FFF2-40B4-BE49-F238E27FC236}">
                <a16:creationId xmlns:a16="http://schemas.microsoft.com/office/drawing/2014/main" id="{20293A95-6E7B-DD40-8C0F-E19C45D9DA91}"/>
              </a:ext>
            </a:extLst>
          </p:cNvPr>
          <p:cNvGraphicFramePr>
            <a:graphicFrameLocks noGrp="1"/>
          </p:cNvGraphicFramePr>
          <p:nvPr>
            <p:extLst>
              <p:ext uri="{D42A27DB-BD31-4B8C-83A1-F6EECF244321}">
                <p14:modId xmlns:p14="http://schemas.microsoft.com/office/powerpoint/2010/main" val="2266509794"/>
              </p:ext>
            </p:extLst>
          </p:nvPr>
        </p:nvGraphicFramePr>
        <p:xfrm>
          <a:off x="1225690" y="3310151"/>
          <a:ext cx="3111513" cy="2571669"/>
        </p:xfrm>
        <a:graphic>
          <a:graphicData uri="http://schemas.openxmlformats.org/drawingml/2006/table">
            <a:tbl>
              <a:tblPr/>
              <a:tblGrid>
                <a:gridCol w="1722446">
                  <a:extLst>
                    <a:ext uri="{9D8B030D-6E8A-4147-A177-3AD203B41FA5}">
                      <a16:colId xmlns:a16="http://schemas.microsoft.com/office/drawing/2014/main" val="3071550816"/>
                    </a:ext>
                  </a:extLst>
                </a:gridCol>
                <a:gridCol w="1389067">
                  <a:extLst>
                    <a:ext uri="{9D8B030D-6E8A-4147-A177-3AD203B41FA5}">
                      <a16:colId xmlns:a16="http://schemas.microsoft.com/office/drawing/2014/main" val="14354267"/>
                    </a:ext>
                  </a:extLst>
                </a:gridCol>
              </a:tblGrid>
              <a:tr h="285741">
                <a:tc>
                  <a:txBody>
                    <a:bodyPr/>
                    <a:lstStyle/>
                    <a:p>
                      <a:pPr rtl="0" fontAlgn="b"/>
                      <a:r>
                        <a:rPr lang="en-GB" sz="1500" b="1">
                          <a:effectLst/>
                        </a:rPr>
                        <a:t>TELTEK</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sz="1500" dirty="0">
                          <a:effectLst/>
                        </a:rPr>
                        <a:t>Countersigned</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3986205828"/>
                  </a:ext>
                </a:extLst>
              </a:tr>
              <a:tr h="285741">
                <a:tc>
                  <a:txBody>
                    <a:bodyPr/>
                    <a:lstStyle/>
                    <a:p>
                      <a:pPr rtl="0" fontAlgn="t"/>
                      <a:r>
                        <a:rPr lang="en-GB" sz="1500" b="1" dirty="0">
                          <a:solidFill>
                            <a:srgbClr val="333333"/>
                          </a:solidFill>
                          <a:effectLst/>
                        </a:rPr>
                        <a:t>KIFU / NIIF</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sz="1500">
                          <a:effectLst/>
                        </a:rPr>
                        <a:t>Countersigned</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3883639378"/>
                  </a:ext>
                </a:extLst>
              </a:tr>
              <a:tr h="285741">
                <a:tc>
                  <a:txBody>
                    <a:bodyPr/>
                    <a:lstStyle/>
                    <a:p>
                      <a:pPr rtl="0" fontAlgn="t"/>
                      <a:r>
                        <a:rPr lang="en-GB" sz="1500" b="1">
                          <a:solidFill>
                            <a:srgbClr val="333333"/>
                          </a:solidFill>
                          <a:effectLst/>
                        </a:rPr>
                        <a:t>GRNET</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sz="1500">
                          <a:effectLst/>
                        </a:rPr>
                        <a:t>Countersigned</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3433253271"/>
                  </a:ext>
                </a:extLst>
              </a:tr>
              <a:tr h="285741">
                <a:tc>
                  <a:txBody>
                    <a:bodyPr/>
                    <a:lstStyle/>
                    <a:p>
                      <a:pPr rtl="0" fontAlgn="t"/>
                      <a:r>
                        <a:rPr lang="en-GB" sz="1500" b="1">
                          <a:solidFill>
                            <a:srgbClr val="333333"/>
                          </a:solidFill>
                          <a:effectLst/>
                        </a:rPr>
                        <a:t>GWDG</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sz="1500">
                          <a:effectLst/>
                        </a:rPr>
                        <a:t>Countersigned</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4042677438"/>
                  </a:ext>
                </a:extLst>
              </a:tr>
              <a:tr h="285741">
                <a:tc>
                  <a:txBody>
                    <a:bodyPr/>
                    <a:lstStyle/>
                    <a:p>
                      <a:pPr rtl="0" fontAlgn="t"/>
                      <a:r>
                        <a:rPr lang="en-GB" sz="1500" b="1">
                          <a:solidFill>
                            <a:srgbClr val="333333"/>
                          </a:solidFill>
                          <a:effectLst/>
                        </a:rPr>
                        <a:t>GARR</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sz="1500" dirty="0">
                          <a:effectLst/>
                        </a:rPr>
                        <a:t>Countersigned</a:t>
                      </a:r>
                    </a:p>
                  </a:txBody>
                  <a:tcPr marL="23546" marR="23546" marT="15697" marB="15697">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3581536855"/>
                  </a:ext>
                </a:extLst>
              </a:tr>
              <a:tr h="285741">
                <a:tc>
                  <a:txBody>
                    <a:bodyPr/>
                    <a:lstStyle/>
                    <a:p>
                      <a:pPr rtl="0" fontAlgn="b"/>
                      <a:r>
                        <a:rPr lang="en-GB" sz="1500" b="1">
                          <a:effectLst/>
                        </a:rPr>
                        <a:t>PSNC</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sz="1500" dirty="0">
                          <a:effectLst/>
                        </a:rPr>
                        <a:t>Countersigned</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2272438622"/>
                  </a:ext>
                </a:extLst>
              </a:tr>
              <a:tr h="285741">
                <a:tc>
                  <a:txBody>
                    <a:bodyPr/>
                    <a:lstStyle/>
                    <a:p>
                      <a:pPr rtl="0" fontAlgn="b"/>
                      <a:r>
                        <a:rPr lang="en-GB" sz="1500" b="1">
                          <a:effectLst/>
                        </a:rPr>
                        <a:t>UVIGO</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sz="1500" dirty="0">
                          <a:effectLst/>
                        </a:rPr>
                        <a:t>Countersigned</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4016955910"/>
                  </a:ext>
                </a:extLst>
              </a:tr>
              <a:tr h="285741">
                <a:tc>
                  <a:txBody>
                    <a:bodyPr/>
                    <a:lstStyle/>
                    <a:p>
                      <a:pPr rtl="0" fontAlgn="b"/>
                      <a:r>
                        <a:rPr lang="en-GB" sz="1500" b="1">
                          <a:effectLst/>
                        </a:rPr>
                        <a:t>NTUA</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sz="1500" dirty="0">
                          <a:effectLst/>
                        </a:rPr>
                        <a:t>Countersigned</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3140225144"/>
                  </a:ext>
                </a:extLst>
              </a:tr>
              <a:tr h="285741">
                <a:tc>
                  <a:txBody>
                    <a:bodyPr/>
                    <a:lstStyle/>
                    <a:p>
                      <a:pPr rtl="0" fontAlgn="b"/>
                      <a:r>
                        <a:rPr lang="en-GB" sz="1500" b="1">
                          <a:effectLst/>
                        </a:rPr>
                        <a:t>KTU</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sz="1500" dirty="0">
                          <a:effectLst/>
                        </a:rPr>
                        <a:t>Countersigned</a:t>
                      </a:r>
                    </a:p>
                  </a:txBody>
                  <a:tcPr marL="23546" marR="23546" marT="15697" marB="15697"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00FF00"/>
                    </a:solidFill>
                  </a:tcPr>
                </a:tc>
                <a:extLst>
                  <a:ext uri="{0D108BD9-81ED-4DB2-BD59-A6C34878D82A}">
                    <a16:rowId xmlns:a16="http://schemas.microsoft.com/office/drawing/2014/main" val="2447007707"/>
                  </a:ext>
                </a:extLst>
              </a:tr>
            </a:tbl>
          </a:graphicData>
        </a:graphic>
      </p:graphicFrame>
      <p:graphicFrame>
        <p:nvGraphicFramePr>
          <p:cNvPr id="8" name="Table 7">
            <a:extLst>
              <a:ext uri="{FF2B5EF4-FFF2-40B4-BE49-F238E27FC236}">
                <a16:creationId xmlns:a16="http://schemas.microsoft.com/office/drawing/2014/main" id="{D6336DFB-CA43-6048-9C36-0AB031E43F48}"/>
              </a:ext>
            </a:extLst>
          </p:cNvPr>
          <p:cNvGraphicFramePr>
            <a:graphicFrameLocks noGrp="1"/>
          </p:cNvGraphicFramePr>
          <p:nvPr>
            <p:extLst>
              <p:ext uri="{D42A27DB-BD31-4B8C-83A1-F6EECF244321}">
                <p14:modId xmlns:p14="http://schemas.microsoft.com/office/powerpoint/2010/main" val="2162258380"/>
              </p:ext>
            </p:extLst>
          </p:nvPr>
        </p:nvGraphicFramePr>
        <p:xfrm>
          <a:off x="5844750" y="3332386"/>
          <a:ext cx="2133600" cy="2499360"/>
        </p:xfrm>
        <a:graphic>
          <a:graphicData uri="http://schemas.openxmlformats.org/drawingml/2006/table">
            <a:tbl>
              <a:tblPr/>
              <a:tblGrid>
                <a:gridCol w="1181100">
                  <a:extLst>
                    <a:ext uri="{9D8B030D-6E8A-4147-A177-3AD203B41FA5}">
                      <a16:colId xmlns:a16="http://schemas.microsoft.com/office/drawing/2014/main" val="2094564825"/>
                    </a:ext>
                  </a:extLst>
                </a:gridCol>
                <a:gridCol w="952500">
                  <a:extLst>
                    <a:ext uri="{9D8B030D-6E8A-4147-A177-3AD203B41FA5}">
                      <a16:colId xmlns:a16="http://schemas.microsoft.com/office/drawing/2014/main" val="593807308"/>
                    </a:ext>
                  </a:extLst>
                </a:gridCol>
              </a:tblGrid>
              <a:tr h="200025">
                <a:tc>
                  <a:txBody>
                    <a:bodyPr/>
                    <a:lstStyle/>
                    <a:p>
                      <a:pPr rtl="0" fontAlgn="t"/>
                      <a:r>
                        <a:rPr lang="en-GB" b="1" dirty="0">
                          <a:solidFill>
                            <a:srgbClr val="333333"/>
                          </a:solidFill>
                          <a:effectLst/>
                        </a:rPr>
                        <a:t>FCT</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dirty="0">
                          <a:effectLst/>
                        </a:rPr>
                        <a:t>Signed</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9900"/>
                    </a:solidFill>
                  </a:tcPr>
                </a:tc>
                <a:extLst>
                  <a:ext uri="{0D108BD9-81ED-4DB2-BD59-A6C34878D82A}">
                    <a16:rowId xmlns:a16="http://schemas.microsoft.com/office/drawing/2014/main" val="722093835"/>
                  </a:ext>
                </a:extLst>
              </a:tr>
              <a:tr h="200025">
                <a:tc>
                  <a:txBody>
                    <a:bodyPr/>
                    <a:lstStyle/>
                    <a:p>
                      <a:pPr rtl="0" fontAlgn="b"/>
                      <a:r>
                        <a:rPr lang="en-GB" b="1">
                          <a:effectLst/>
                        </a:rPr>
                        <a:t>ownCloud</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a:effectLst/>
                        </a:rPr>
                        <a:t>Signed</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FF9900"/>
                    </a:solidFill>
                  </a:tcPr>
                </a:tc>
                <a:extLst>
                  <a:ext uri="{0D108BD9-81ED-4DB2-BD59-A6C34878D82A}">
                    <a16:rowId xmlns:a16="http://schemas.microsoft.com/office/drawing/2014/main" val="83238557"/>
                  </a:ext>
                </a:extLst>
              </a:tr>
              <a:tr h="200025">
                <a:tc>
                  <a:txBody>
                    <a:bodyPr/>
                    <a:lstStyle/>
                    <a:p>
                      <a:pPr rtl="0" fontAlgn="t"/>
                      <a:r>
                        <a:rPr lang="en-GB" b="1">
                          <a:solidFill>
                            <a:srgbClr val="333333"/>
                          </a:solidFill>
                          <a:effectLst/>
                        </a:rPr>
                        <a:t>UROMA</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a:effectLst/>
                        </a:rPr>
                        <a:t>Pending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626377200"/>
                  </a:ext>
                </a:extLst>
              </a:tr>
              <a:tr h="200025">
                <a:tc>
                  <a:txBody>
                    <a:bodyPr/>
                    <a:lstStyle/>
                    <a:p>
                      <a:pPr rtl="0" fontAlgn="t"/>
                      <a:r>
                        <a:rPr lang="en-GB" b="1">
                          <a:solidFill>
                            <a:srgbClr val="333333"/>
                          </a:solidFill>
                          <a:effectLst/>
                        </a:rPr>
                        <a:t>OU</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a:effectLst/>
                        </a:rPr>
                        <a:t>Pending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3867645542"/>
                  </a:ext>
                </a:extLst>
              </a:tr>
              <a:tr h="200025">
                <a:tc>
                  <a:txBody>
                    <a:bodyPr/>
                    <a:lstStyle/>
                    <a:p>
                      <a:pPr rtl="0" fontAlgn="t"/>
                      <a:r>
                        <a:rPr lang="en-GB" b="1">
                          <a:solidFill>
                            <a:srgbClr val="333333"/>
                          </a:solidFill>
                          <a:effectLst/>
                        </a:rPr>
                        <a:t>ISEP</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a:effectLst/>
                        </a:rPr>
                        <a:t>Pening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989042495"/>
                  </a:ext>
                </a:extLst>
              </a:tr>
              <a:tr h="200025">
                <a:tc>
                  <a:txBody>
                    <a:bodyPr/>
                    <a:lstStyle/>
                    <a:p>
                      <a:pPr rtl="0" fontAlgn="t"/>
                      <a:r>
                        <a:rPr lang="en-GB" b="1">
                          <a:solidFill>
                            <a:srgbClr val="333333"/>
                          </a:solidFill>
                          <a:effectLst/>
                        </a:rPr>
                        <a:t>TAU</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t"/>
                      <a:r>
                        <a:rPr lang="en-GB">
                          <a:effectLst/>
                        </a:rPr>
                        <a:t>Pending</a:t>
                      </a:r>
                    </a:p>
                  </a:txBody>
                  <a:tcPr marL="28575" marR="28575" marT="19050" marB="19050">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822049255"/>
                  </a:ext>
                </a:extLst>
              </a:tr>
              <a:tr h="200025">
                <a:tc>
                  <a:txBody>
                    <a:bodyPr/>
                    <a:lstStyle/>
                    <a:p>
                      <a:pPr rtl="0" fontAlgn="b"/>
                      <a:r>
                        <a:rPr lang="en-GB" b="1">
                          <a:effectLst/>
                        </a:rPr>
                        <a:t>IUCC</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a:effectLst/>
                        </a:rPr>
                        <a:t>Pening</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2510394063"/>
                  </a:ext>
                </a:extLst>
              </a:tr>
              <a:tr h="200025">
                <a:tc>
                  <a:txBody>
                    <a:bodyPr/>
                    <a:lstStyle/>
                    <a:p>
                      <a:pPr rtl="0" fontAlgn="b"/>
                      <a:r>
                        <a:rPr lang="en-GB" b="1">
                          <a:effectLst/>
                        </a:rPr>
                        <a:t>CERN</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solidFill>
                      <a:srgbClr val="EFEFEF"/>
                    </a:solidFill>
                  </a:tcPr>
                </a:tc>
                <a:tc>
                  <a:txBody>
                    <a:bodyPr/>
                    <a:lstStyle/>
                    <a:p>
                      <a:pPr rtl="0" fontAlgn="b"/>
                      <a:r>
                        <a:rPr lang="en-GB" dirty="0">
                          <a:effectLst/>
                        </a:rPr>
                        <a:t>Pending</a:t>
                      </a:r>
                    </a:p>
                  </a:txBody>
                  <a:tcPr marL="28575" marR="28575" marT="19050" marB="19050" anchor="b">
                    <a:lnL w="9525" cap="flat" cmpd="sng" algn="ctr">
                      <a:solidFill>
                        <a:srgbClr val="CCCCCC"/>
                      </a:solidFill>
                      <a:prstDash val="solid"/>
                      <a:round/>
                      <a:headEnd type="none" w="med" len="med"/>
                      <a:tailEnd type="none" w="med" len="med"/>
                    </a:lnL>
                    <a:lnR w="9525" cap="flat" cmpd="sng" algn="ctr">
                      <a:solidFill>
                        <a:srgbClr val="CCCCCC"/>
                      </a:solidFill>
                      <a:prstDash val="solid"/>
                      <a:round/>
                      <a:headEnd type="none" w="med" len="med"/>
                      <a:tailEnd type="none" w="med" len="med"/>
                    </a:lnR>
                    <a:lnT w="9525" cap="flat" cmpd="sng" algn="ctr">
                      <a:solidFill>
                        <a:srgbClr val="CCCCCC"/>
                      </a:solidFill>
                      <a:prstDash val="solid"/>
                      <a:round/>
                      <a:headEnd type="none" w="med" len="med"/>
                      <a:tailEnd type="none" w="med" len="med"/>
                    </a:lnT>
                    <a:lnB w="9525" cap="flat" cmpd="sng" algn="ctr">
                      <a:solidFill>
                        <a:srgbClr val="CCCCCC"/>
                      </a:solidFill>
                      <a:prstDash val="solid"/>
                      <a:round/>
                      <a:headEnd type="none" w="med" len="med"/>
                      <a:tailEnd type="none" w="med" len="med"/>
                    </a:lnB>
                  </a:tcPr>
                </a:tc>
                <a:extLst>
                  <a:ext uri="{0D108BD9-81ED-4DB2-BD59-A6C34878D82A}">
                    <a16:rowId xmlns:a16="http://schemas.microsoft.com/office/drawing/2014/main" val="4190169588"/>
                  </a:ext>
                </a:extLst>
              </a:tr>
            </a:tbl>
          </a:graphicData>
        </a:graphic>
      </p:graphicFrame>
    </p:spTree>
    <p:extLst>
      <p:ext uri="{BB962C8B-B14F-4D97-AF65-F5344CB8AC3E}">
        <p14:creationId xmlns:p14="http://schemas.microsoft.com/office/powerpoint/2010/main" val="21154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646C5-45B4-4953-A8AB-5CC2FE098023}"/>
              </a:ext>
            </a:extLst>
          </p:cNvPr>
          <p:cNvSpPr>
            <a:spLocks noGrp="1"/>
          </p:cNvSpPr>
          <p:nvPr>
            <p:ph type="title"/>
          </p:nvPr>
        </p:nvSpPr>
        <p:spPr>
          <a:xfrm>
            <a:off x="1546707" y="404664"/>
            <a:ext cx="8229600" cy="1143000"/>
          </a:xfrm>
        </p:spPr>
        <p:txBody>
          <a:bodyPr>
            <a:normAutofit fontScale="90000"/>
          </a:bodyPr>
          <a:lstStyle/>
          <a:p>
            <a:r>
              <a:rPr lang="en-US" b="1" dirty="0"/>
              <a:t>SMC Meetings</a:t>
            </a:r>
            <a:br>
              <a:rPr lang="en-US" dirty="0"/>
            </a:br>
            <a:endParaRPr lang="en-US" dirty="0"/>
          </a:p>
        </p:txBody>
      </p:sp>
      <p:sp>
        <p:nvSpPr>
          <p:cNvPr id="3" name="Content Placeholder 2">
            <a:extLst>
              <a:ext uri="{FF2B5EF4-FFF2-40B4-BE49-F238E27FC236}">
                <a16:creationId xmlns:a16="http://schemas.microsoft.com/office/drawing/2014/main" id="{C8341752-A369-4409-B137-D1BB9BCFC202}"/>
              </a:ext>
            </a:extLst>
          </p:cNvPr>
          <p:cNvSpPr>
            <a:spLocks noGrp="1"/>
          </p:cNvSpPr>
          <p:nvPr>
            <p:ph idx="1"/>
          </p:nvPr>
        </p:nvSpPr>
        <p:spPr>
          <a:xfrm>
            <a:off x="1981200" y="1988840"/>
            <a:ext cx="8229600" cy="2908920"/>
          </a:xfrm>
        </p:spPr>
        <p:txBody>
          <a:bodyPr>
            <a:normAutofit/>
          </a:bodyPr>
          <a:lstStyle/>
          <a:p>
            <a:r>
              <a:rPr lang="en-US" dirty="0"/>
              <a:t>Two meetings in the last period</a:t>
            </a:r>
          </a:p>
          <a:p>
            <a:pPr lvl="1"/>
            <a:r>
              <a:rPr lang="en-US" dirty="0"/>
              <a:t>The first one on 22</a:t>
            </a:r>
            <a:r>
              <a:rPr lang="en-US" baseline="30000" dirty="0"/>
              <a:t>nd</a:t>
            </a:r>
            <a:r>
              <a:rPr lang="en-US" dirty="0"/>
              <a:t> of November 2018</a:t>
            </a:r>
          </a:p>
          <a:p>
            <a:pPr lvl="1"/>
            <a:r>
              <a:rPr lang="en-US" dirty="0"/>
              <a:t>The second one on 17</a:t>
            </a:r>
            <a:r>
              <a:rPr lang="en-US" baseline="30000" dirty="0"/>
              <a:t>th</a:t>
            </a:r>
            <a:r>
              <a:rPr lang="en-US" dirty="0"/>
              <a:t> of January 2019</a:t>
            </a:r>
          </a:p>
          <a:p>
            <a:pPr marL="0" indent="0">
              <a:buNone/>
            </a:pPr>
            <a:br>
              <a:rPr lang="en-US" dirty="0"/>
            </a:br>
            <a:endParaRPr lang="en-US" dirty="0"/>
          </a:p>
        </p:txBody>
      </p:sp>
    </p:spTree>
    <p:extLst>
      <p:ext uri="{BB962C8B-B14F-4D97-AF65-F5344CB8AC3E}">
        <p14:creationId xmlns:p14="http://schemas.microsoft.com/office/powerpoint/2010/main" val="1957686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64A88A-3B82-4B50-A270-6F0477E37A52}"/>
              </a:ext>
            </a:extLst>
          </p:cNvPr>
          <p:cNvSpPr>
            <a:spLocks noGrp="1"/>
          </p:cNvSpPr>
          <p:nvPr>
            <p:ph type="title"/>
          </p:nvPr>
        </p:nvSpPr>
        <p:spPr>
          <a:xfrm>
            <a:off x="1775520" y="260648"/>
            <a:ext cx="8229600" cy="1143000"/>
          </a:xfrm>
        </p:spPr>
        <p:txBody>
          <a:bodyPr>
            <a:normAutofit fontScale="90000"/>
          </a:bodyPr>
          <a:lstStyle/>
          <a:p>
            <a:r>
              <a:rPr lang="en-US" b="1" dirty="0"/>
              <a:t>Discussions in the last SMC meetings</a:t>
            </a:r>
            <a:endParaRPr lang="en-US" dirty="0"/>
          </a:p>
        </p:txBody>
      </p:sp>
      <p:sp>
        <p:nvSpPr>
          <p:cNvPr id="3" name="Content Placeholder 2">
            <a:extLst>
              <a:ext uri="{FF2B5EF4-FFF2-40B4-BE49-F238E27FC236}">
                <a16:creationId xmlns:a16="http://schemas.microsoft.com/office/drawing/2014/main" id="{CDB58FAA-82ED-4513-9DBC-D1082DDCAACF}"/>
              </a:ext>
            </a:extLst>
          </p:cNvPr>
          <p:cNvSpPr>
            <a:spLocks noGrp="1"/>
          </p:cNvSpPr>
          <p:nvPr>
            <p:ph idx="1"/>
          </p:nvPr>
        </p:nvSpPr>
        <p:spPr/>
        <p:txBody>
          <a:bodyPr>
            <a:normAutofit/>
          </a:bodyPr>
          <a:lstStyle/>
          <a:p>
            <a:pPr fontAlgn="base"/>
            <a:r>
              <a:rPr lang="en-US" dirty="0"/>
              <a:t>New members discussion</a:t>
            </a:r>
          </a:p>
          <a:p>
            <a:pPr fontAlgn="base"/>
            <a:r>
              <a:rPr lang="en-US" dirty="0"/>
              <a:t>Discussion about Module 1 for the 4 countries (Lithuania, Germany, Portugal, Spain) will continue now</a:t>
            </a:r>
          </a:p>
          <a:p>
            <a:pPr fontAlgn="base"/>
            <a:r>
              <a:rPr lang="en-US" dirty="0"/>
              <a:t>Discussion on a full scenario for pilots</a:t>
            </a:r>
          </a:p>
          <a:p>
            <a:pPr fontAlgn="base"/>
            <a:r>
              <a:rPr lang="en-US" dirty="0"/>
              <a:t>Discussion on the Module 2 for the (Greece, Italy, Poland and CERN)</a:t>
            </a:r>
          </a:p>
          <a:p>
            <a:pPr fontAlgn="base"/>
            <a:r>
              <a:rPr lang="en-US" dirty="0"/>
              <a:t>What we need to add in the methodology more or what if we need to change…</a:t>
            </a:r>
          </a:p>
          <a:p>
            <a:pPr fontAlgn="base"/>
            <a:r>
              <a:rPr lang="en-US" dirty="0"/>
              <a:t>The communication with the National SMCs, we need to create communication channel with these SMCs…</a:t>
            </a:r>
          </a:p>
          <a:p>
            <a:endParaRPr lang="en-US" dirty="0"/>
          </a:p>
        </p:txBody>
      </p:sp>
    </p:spTree>
    <p:extLst>
      <p:ext uri="{BB962C8B-B14F-4D97-AF65-F5344CB8AC3E}">
        <p14:creationId xmlns:p14="http://schemas.microsoft.com/office/powerpoint/2010/main" val="33718366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7488" y="260648"/>
            <a:ext cx="8229600" cy="1143000"/>
          </a:xfrm>
        </p:spPr>
        <p:txBody>
          <a:bodyPr>
            <a:normAutofit/>
          </a:bodyPr>
          <a:lstStyle/>
          <a:p>
            <a:r>
              <a:rPr lang="en-US" b="1" dirty="0">
                <a:latin typeface="+mn-lt"/>
              </a:rPr>
              <a:t>SMC </a:t>
            </a:r>
            <a:r>
              <a:rPr lang="en-US" b="1" dirty="0"/>
              <a:t>Next Steps </a:t>
            </a:r>
            <a:endParaRPr lang="en-US" b="1" dirty="0">
              <a:latin typeface="+mn-lt"/>
            </a:endParaRPr>
          </a:p>
        </p:txBody>
      </p:sp>
      <p:sp>
        <p:nvSpPr>
          <p:cNvPr id="3" name="Content Placeholder 2"/>
          <p:cNvSpPr>
            <a:spLocks noGrp="1"/>
          </p:cNvSpPr>
          <p:nvPr>
            <p:ph idx="1"/>
          </p:nvPr>
        </p:nvSpPr>
        <p:spPr>
          <a:xfrm>
            <a:off x="1919536" y="1844825"/>
            <a:ext cx="8229600" cy="3888431"/>
          </a:xfrm>
        </p:spPr>
        <p:txBody>
          <a:bodyPr>
            <a:normAutofit/>
          </a:bodyPr>
          <a:lstStyle/>
          <a:p>
            <a:pPr marL="0" indent="0">
              <a:buNone/>
            </a:pPr>
            <a:r>
              <a:rPr lang="en-US" sz="2400" dirty="0"/>
              <a:t>SMC will:</a:t>
            </a:r>
          </a:p>
          <a:p>
            <a:r>
              <a:rPr lang="en-US" sz="2400" dirty="0"/>
              <a:t>support </a:t>
            </a:r>
            <a:r>
              <a:rPr lang="en-US" sz="2400" b="1" dirty="0"/>
              <a:t>the online education </a:t>
            </a:r>
            <a:r>
              <a:rPr lang="en-US" sz="2400" dirty="0"/>
              <a:t>for the learning community</a:t>
            </a:r>
          </a:p>
          <a:p>
            <a:r>
              <a:rPr lang="en-US" sz="2400" dirty="0"/>
              <a:t>support the method of </a:t>
            </a:r>
            <a:r>
              <a:rPr lang="en-US" sz="2400" b="1" dirty="0"/>
              <a:t>learning the learners </a:t>
            </a:r>
          </a:p>
          <a:p>
            <a:r>
              <a:rPr lang="en-US" sz="2400" b="1" dirty="0"/>
              <a:t>investigate the final results of pilots regarding both students and teachers  </a:t>
            </a:r>
          </a:p>
          <a:p>
            <a:r>
              <a:rPr lang="en-US" sz="2400" dirty="0"/>
              <a:t>review and approve </a:t>
            </a:r>
            <a:r>
              <a:rPr lang="en-US" sz="2400" b="1" dirty="0"/>
              <a:t>the common scenario for module 2</a:t>
            </a:r>
          </a:p>
          <a:p>
            <a:r>
              <a:rPr lang="en-US" sz="2400" b="1" dirty="0"/>
              <a:t>review and evaluate the pilots’ feedback </a:t>
            </a:r>
          </a:p>
          <a:p>
            <a:endParaRPr lang="en-US" sz="2400" dirty="0"/>
          </a:p>
        </p:txBody>
      </p:sp>
    </p:spTree>
    <p:extLst>
      <p:ext uri="{BB962C8B-B14F-4D97-AF65-F5344CB8AC3E}">
        <p14:creationId xmlns:p14="http://schemas.microsoft.com/office/powerpoint/2010/main" val="240740935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26E7A-139C-407D-B00B-A81B31C6B776}"/>
              </a:ext>
            </a:extLst>
          </p:cNvPr>
          <p:cNvSpPr>
            <a:spLocks noGrp="1"/>
          </p:cNvSpPr>
          <p:nvPr>
            <p:ph type="title"/>
          </p:nvPr>
        </p:nvSpPr>
        <p:spPr>
          <a:xfrm>
            <a:off x="1981200" y="2204864"/>
            <a:ext cx="8229600" cy="1143000"/>
          </a:xfrm>
        </p:spPr>
        <p:txBody>
          <a:bodyPr/>
          <a:lstStyle/>
          <a:p>
            <a:r>
              <a:rPr lang="en-US" b="1" dirty="0"/>
              <a:t>Thank you!</a:t>
            </a:r>
          </a:p>
        </p:txBody>
      </p:sp>
    </p:spTree>
    <p:extLst>
      <p:ext uri="{BB962C8B-B14F-4D97-AF65-F5344CB8AC3E}">
        <p14:creationId xmlns:p14="http://schemas.microsoft.com/office/powerpoint/2010/main" val="95427851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5218111" y="2501900"/>
            <a:ext cx="1756410" cy="939800"/>
          </a:xfrm>
          <a:prstGeom prst="rect">
            <a:avLst/>
          </a:prstGeom>
        </p:spPr>
        <p:txBody>
          <a:bodyPr vert="horz" wrap="square" lIns="0" tIns="12700" rIns="0" bIns="0" rtlCol="0">
            <a:spAutoFit/>
          </a:bodyPr>
          <a:lstStyle/>
          <a:p>
            <a:pPr marL="12700">
              <a:lnSpc>
                <a:spcPct val="100000"/>
              </a:lnSpc>
              <a:spcBef>
                <a:spcPts val="100"/>
              </a:spcBef>
            </a:pPr>
            <a:r>
              <a:rPr sz="6000" spc="195" dirty="0">
                <a:latin typeface="Arial"/>
                <a:cs typeface="Arial"/>
              </a:rPr>
              <a:t>W</a:t>
            </a:r>
            <a:r>
              <a:rPr sz="6000" spc="140" dirty="0">
                <a:latin typeface="Arial"/>
                <a:cs typeface="Arial"/>
              </a:rPr>
              <a:t>P</a:t>
            </a:r>
            <a:r>
              <a:rPr sz="6000" spc="280" dirty="0">
                <a:latin typeface="Arial"/>
                <a:cs typeface="Arial"/>
              </a:rPr>
              <a:t>6</a:t>
            </a:r>
            <a:endParaRPr sz="6000">
              <a:latin typeface="Arial"/>
              <a:cs typeface="Arial"/>
            </a:endParaRPr>
          </a:p>
        </p:txBody>
      </p:sp>
      <p:sp>
        <p:nvSpPr>
          <p:cNvPr id="4" name="object 4"/>
          <p:cNvSpPr txBox="1">
            <a:spLocks noGrp="1"/>
          </p:cNvSpPr>
          <p:nvPr>
            <p:ph type="dt" sz="half" idx="6"/>
          </p:nvPr>
        </p:nvSpPr>
        <p:spPr>
          <a:prstGeom prst="rect">
            <a:avLst/>
          </a:prstGeom>
        </p:spPr>
        <p:txBody>
          <a:bodyPr vert="horz" wrap="square" lIns="0" tIns="3175" rIns="0" bIns="0" rtlCol="0">
            <a:spAutoFit/>
          </a:bodyPr>
          <a:lstStyle/>
          <a:p>
            <a:pPr marL="12700">
              <a:lnSpc>
                <a:spcPct val="100000"/>
              </a:lnSpc>
              <a:spcBef>
                <a:spcPts val="25"/>
              </a:spcBef>
            </a:pPr>
            <a:r>
              <a:rPr spc="105" dirty="0"/>
              <a:t>23</a:t>
            </a:r>
            <a:r>
              <a:rPr spc="55" dirty="0"/>
              <a:t>/</a:t>
            </a:r>
            <a:r>
              <a:rPr spc="65" dirty="0"/>
              <a:t>0</a:t>
            </a:r>
            <a:r>
              <a:rPr spc="-185" dirty="0"/>
              <a:t>1</a:t>
            </a:r>
            <a:r>
              <a:rPr spc="365" dirty="0"/>
              <a:t>/</a:t>
            </a:r>
            <a:r>
              <a:rPr spc="-185" dirty="0"/>
              <a:t>1</a:t>
            </a:r>
            <a:r>
              <a:rPr spc="30" dirty="0"/>
              <a:t>9</a:t>
            </a:r>
          </a:p>
        </p:txBody>
      </p:sp>
      <p:sp>
        <p:nvSpPr>
          <p:cNvPr id="5" name="object 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spc="-25" dirty="0"/>
              <a:t>GABRIELLA </a:t>
            </a:r>
            <a:r>
              <a:rPr spc="-15" dirty="0"/>
              <a:t>PAOLINI </a:t>
            </a:r>
            <a:r>
              <a:rPr spc="-220" dirty="0"/>
              <a:t>@</a:t>
            </a:r>
            <a:r>
              <a:rPr spc="-180" dirty="0"/>
              <a:t> </a:t>
            </a:r>
            <a:r>
              <a:rPr spc="-65" dirty="0"/>
              <a:t>GARR</a:t>
            </a: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25400">
              <a:lnSpc>
                <a:spcPct val="100000"/>
              </a:lnSpc>
              <a:spcBef>
                <a:spcPts val="25"/>
              </a:spcBef>
            </a:pPr>
            <a:fld id="{81D60167-4931-47E6-BA6A-407CBD079E47}" type="slidenum">
              <a:rPr spc="-25" dirty="0"/>
              <a:t>24</a:t>
            </a:fld>
            <a:endParaRPr spc="-25" dirty="0"/>
          </a:p>
        </p:txBody>
      </p:sp>
      <p:sp>
        <p:nvSpPr>
          <p:cNvPr id="3" name="object 3"/>
          <p:cNvSpPr txBox="1">
            <a:spLocks noGrp="1"/>
          </p:cNvSpPr>
          <p:nvPr>
            <p:ph type="title"/>
          </p:nvPr>
        </p:nvSpPr>
        <p:spPr>
          <a:xfrm>
            <a:off x="4625181" y="3583940"/>
            <a:ext cx="2941320" cy="391160"/>
          </a:xfrm>
          <a:prstGeom prst="rect">
            <a:avLst/>
          </a:prstGeom>
        </p:spPr>
        <p:txBody>
          <a:bodyPr vert="horz" wrap="square" lIns="0" tIns="12700" rIns="0" bIns="0" rtlCol="0">
            <a:spAutoFit/>
          </a:bodyPr>
          <a:lstStyle/>
          <a:p>
            <a:pPr marL="12700">
              <a:lnSpc>
                <a:spcPct val="100000"/>
              </a:lnSpc>
              <a:spcBef>
                <a:spcPts val="100"/>
              </a:spcBef>
            </a:pPr>
            <a:r>
              <a:rPr sz="2400" spc="-35" dirty="0"/>
              <a:t>UPDATE</a:t>
            </a:r>
            <a:r>
              <a:rPr sz="2400" spc="-105" dirty="0"/>
              <a:t> </a:t>
            </a:r>
            <a:r>
              <a:rPr sz="2400" spc="75" dirty="0"/>
              <a:t>24/01/2019</a:t>
            </a:r>
            <a:endParaRPr sz="2400"/>
          </a:p>
        </p:txBody>
      </p:sp>
    </p:spTree>
    <p:extLst>
      <p:ext uri="{BB962C8B-B14F-4D97-AF65-F5344CB8AC3E}">
        <p14:creationId xmlns:p14="http://schemas.microsoft.com/office/powerpoint/2010/main" val="14959685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6939" y="623315"/>
            <a:ext cx="5157470" cy="695960"/>
          </a:xfrm>
          <a:prstGeom prst="rect">
            <a:avLst/>
          </a:prstGeom>
        </p:spPr>
        <p:txBody>
          <a:bodyPr vert="horz" wrap="square" lIns="0" tIns="12700" rIns="0" bIns="0" rtlCol="0">
            <a:spAutoFit/>
          </a:bodyPr>
          <a:lstStyle/>
          <a:p>
            <a:pPr marL="12700">
              <a:lnSpc>
                <a:spcPct val="100000"/>
              </a:lnSpc>
              <a:spcBef>
                <a:spcPts val="100"/>
              </a:spcBef>
            </a:pPr>
            <a:r>
              <a:rPr spc="150" dirty="0"/>
              <a:t>WP6 </a:t>
            </a:r>
            <a:r>
              <a:rPr spc="70" dirty="0"/>
              <a:t>inside</a:t>
            </a:r>
            <a:r>
              <a:rPr spc="-409" dirty="0"/>
              <a:t> </a:t>
            </a:r>
            <a:r>
              <a:rPr spc="75" dirty="0"/>
              <a:t>Schools</a:t>
            </a:r>
          </a:p>
        </p:txBody>
      </p:sp>
      <p:sp>
        <p:nvSpPr>
          <p:cNvPr id="4" name="object 4"/>
          <p:cNvSpPr txBox="1">
            <a:spLocks noGrp="1"/>
          </p:cNvSpPr>
          <p:nvPr>
            <p:ph type="dt" sz="half" idx="6"/>
          </p:nvPr>
        </p:nvSpPr>
        <p:spPr>
          <a:prstGeom prst="rect">
            <a:avLst/>
          </a:prstGeom>
        </p:spPr>
        <p:txBody>
          <a:bodyPr vert="horz" wrap="square" lIns="0" tIns="3175" rIns="0" bIns="0" rtlCol="0">
            <a:spAutoFit/>
          </a:bodyPr>
          <a:lstStyle/>
          <a:p>
            <a:pPr marL="12700">
              <a:lnSpc>
                <a:spcPct val="100000"/>
              </a:lnSpc>
              <a:spcBef>
                <a:spcPts val="25"/>
              </a:spcBef>
            </a:pPr>
            <a:r>
              <a:rPr spc="105" dirty="0"/>
              <a:t>23</a:t>
            </a:r>
            <a:r>
              <a:rPr spc="55" dirty="0"/>
              <a:t>/</a:t>
            </a:r>
            <a:r>
              <a:rPr spc="65" dirty="0"/>
              <a:t>0</a:t>
            </a:r>
            <a:r>
              <a:rPr spc="-185" dirty="0"/>
              <a:t>1</a:t>
            </a:r>
            <a:r>
              <a:rPr spc="365" dirty="0"/>
              <a:t>/</a:t>
            </a:r>
            <a:r>
              <a:rPr spc="-185" dirty="0"/>
              <a:t>1</a:t>
            </a:r>
            <a:r>
              <a:rPr spc="30" dirty="0"/>
              <a:t>9</a:t>
            </a:r>
          </a:p>
        </p:txBody>
      </p:sp>
      <p:sp>
        <p:nvSpPr>
          <p:cNvPr id="5" name="object 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spc="-25" dirty="0"/>
              <a:t>GABRIELLA </a:t>
            </a:r>
            <a:r>
              <a:rPr spc="-15" dirty="0"/>
              <a:t>PAOLINI </a:t>
            </a:r>
            <a:r>
              <a:rPr spc="-220" dirty="0"/>
              <a:t>@</a:t>
            </a:r>
            <a:r>
              <a:rPr spc="-180" dirty="0"/>
              <a:t> </a:t>
            </a:r>
            <a:r>
              <a:rPr spc="-65" dirty="0"/>
              <a:t>GARR</a:t>
            </a: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25400">
              <a:lnSpc>
                <a:spcPct val="100000"/>
              </a:lnSpc>
              <a:spcBef>
                <a:spcPts val="25"/>
              </a:spcBef>
            </a:pPr>
            <a:fld id="{81D60167-4931-47E6-BA6A-407CBD079E47}" type="slidenum">
              <a:rPr spc="-25" dirty="0"/>
              <a:t>25</a:t>
            </a:fld>
            <a:endParaRPr spc="-25" dirty="0"/>
          </a:p>
        </p:txBody>
      </p:sp>
      <p:sp>
        <p:nvSpPr>
          <p:cNvPr id="3" name="object 3"/>
          <p:cNvSpPr txBox="1"/>
          <p:nvPr/>
        </p:nvSpPr>
        <p:spPr>
          <a:xfrm>
            <a:off x="916939" y="1793748"/>
            <a:ext cx="9902190" cy="3860800"/>
          </a:xfrm>
          <a:prstGeom prst="rect">
            <a:avLst/>
          </a:prstGeom>
        </p:spPr>
        <p:txBody>
          <a:bodyPr vert="horz" wrap="square" lIns="0" tIns="72390" rIns="0" bIns="0" rtlCol="0">
            <a:spAutoFit/>
          </a:bodyPr>
          <a:lstStyle/>
          <a:p>
            <a:pPr marL="241300" marR="5080" indent="-228600">
              <a:lnSpc>
                <a:spcPts val="3410"/>
              </a:lnSpc>
              <a:spcBef>
                <a:spcPts val="570"/>
              </a:spcBef>
              <a:buChar char="•"/>
              <a:tabLst>
                <a:tab pos="241300" algn="l"/>
              </a:tabLst>
            </a:pPr>
            <a:r>
              <a:rPr sz="3200" spc="25" dirty="0">
                <a:latin typeface="Arial"/>
                <a:cs typeface="Arial"/>
              </a:rPr>
              <a:t>Security, </a:t>
            </a:r>
            <a:r>
              <a:rPr sz="3200" spc="40" dirty="0">
                <a:latin typeface="Arial"/>
                <a:cs typeface="Arial"/>
              </a:rPr>
              <a:t>Identity, </a:t>
            </a:r>
            <a:r>
              <a:rPr sz="3200" spc="-5" dirty="0">
                <a:latin typeface="Arial"/>
                <a:cs typeface="Arial"/>
              </a:rPr>
              <a:t>Privacy, </a:t>
            </a:r>
            <a:r>
              <a:rPr sz="3200" spc="-175" dirty="0">
                <a:latin typeface="Arial"/>
                <a:cs typeface="Arial"/>
              </a:rPr>
              <a:t>IPR </a:t>
            </a:r>
            <a:r>
              <a:rPr sz="3200" spc="70" dirty="0">
                <a:latin typeface="Arial"/>
                <a:cs typeface="Arial"/>
              </a:rPr>
              <a:t>items </a:t>
            </a:r>
            <a:r>
              <a:rPr sz="3200" spc="60" dirty="0">
                <a:latin typeface="Arial"/>
                <a:cs typeface="Arial"/>
              </a:rPr>
              <a:t>into </a:t>
            </a:r>
            <a:r>
              <a:rPr sz="3200" spc="90" dirty="0">
                <a:latin typeface="Arial"/>
                <a:cs typeface="Arial"/>
              </a:rPr>
              <a:t>the</a:t>
            </a:r>
            <a:r>
              <a:rPr sz="3200" spc="-465" dirty="0">
                <a:latin typeface="Arial"/>
                <a:cs typeface="Arial"/>
              </a:rPr>
              <a:t> </a:t>
            </a:r>
            <a:r>
              <a:rPr sz="3200" spc="35" dirty="0">
                <a:latin typeface="Arial"/>
                <a:cs typeface="Arial"/>
              </a:rPr>
              <a:t>national  </a:t>
            </a:r>
            <a:r>
              <a:rPr sz="3200" spc="70" dirty="0">
                <a:latin typeface="Arial"/>
                <a:cs typeface="Arial"/>
              </a:rPr>
              <a:t>pilots</a:t>
            </a:r>
            <a:endParaRPr sz="3200">
              <a:latin typeface="Arial"/>
              <a:cs typeface="Arial"/>
            </a:endParaRPr>
          </a:p>
          <a:p>
            <a:pPr marL="698500" lvl="1" indent="-228600">
              <a:lnSpc>
                <a:spcPct val="100000"/>
              </a:lnSpc>
              <a:spcBef>
                <a:spcPts val="215"/>
              </a:spcBef>
              <a:buChar char="•"/>
              <a:tabLst>
                <a:tab pos="698500" algn="l"/>
              </a:tabLst>
            </a:pPr>
            <a:r>
              <a:rPr sz="2800" spc="5" dirty="0">
                <a:latin typeface="Arial"/>
                <a:cs typeface="Arial"/>
              </a:rPr>
              <a:t>Guides </a:t>
            </a:r>
            <a:r>
              <a:rPr sz="2800" spc="45" dirty="0">
                <a:latin typeface="Arial"/>
                <a:cs typeface="Arial"/>
              </a:rPr>
              <a:t>annexed </a:t>
            </a:r>
            <a:r>
              <a:rPr sz="2800" spc="105" dirty="0">
                <a:latin typeface="Arial"/>
                <a:cs typeface="Arial"/>
              </a:rPr>
              <a:t>to </a:t>
            </a:r>
            <a:r>
              <a:rPr sz="2800" spc="45" dirty="0">
                <a:latin typeface="Arial"/>
                <a:cs typeface="Arial"/>
              </a:rPr>
              <a:t>Deliverable</a:t>
            </a:r>
            <a:r>
              <a:rPr sz="2800" spc="-365" dirty="0">
                <a:latin typeface="Arial"/>
                <a:cs typeface="Arial"/>
              </a:rPr>
              <a:t> </a:t>
            </a:r>
            <a:r>
              <a:rPr sz="2800" spc="-85" dirty="0">
                <a:latin typeface="Arial"/>
                <a:cs typeface="Arial"/>
              </a:rPr>
              <a:t>D6.2</a:t>
            </a:r>
            <a:endParaRPr sz="2800">
              <a:latin typeface="Arial"/>
              <a:cs typeface="Arial"/>
            </a:endParaRPr>
          </a:p>
          <a:p>
            <a:pPr marL="1155700" lvl="2" indent="-228600">
              <a:lnSpc>
                <a:spcPct val="100000"/>
              </a:lnSpc>
              <a:spcBef>
                <a:spcPts val="254"/>
              </a:spcBef>
              <a:buChar char="•"/>
              <a:tabLst>
                <a:tab pos="1155700" algn="l"/>
              </a:tabLst>
            </a:pPr>
            <a:r>
              <a:rPr sz="2400" spc="35" dirty="0">
                <a:latin typeface="Arial"/>
                <a:cs typeface="Arial"/>
              </a:rPr>
              <a:t>Collaboration </a:t>
            </a:r>
            <a:r>
              <a:rPr sz="2400" spc="75" dirty="0">
                <a:latin typeface="Arial"/>
                <a:cs typeface="Arial"/>
              </a:rPr>
              <a:t>with</a:t>
            </a:r>
            <a:r>
              <a:rPr sz="2400" spc="-140" dirty="0">
                <a:latin typeface="Arial"/>
                <a:cs typeface="Arial"/>
              </a:rPr>
              <a:t> </a:t>
            </a:r>
            <a:r>
              <a:rPr sz="2400" spc="-5" dirty="0">
                <a:latin typeface="Arial"/>
                <a:cs typeface="Arial"/>
              </a:rPr>
              <a:t>WP2</a:t>
            </a:r>
            <a:endParaRPr sz="2400">
              <a:latin typeface="Arial"/>
              <a:cs typeface="Arial"/>
            </a:endParaRPr>
          </a:p>
          <a:p>
            <a:pPr marL="698500" marR="749300" lvl="1" indent="-228600">
              <a:lnSpc>
                <a:spcPts val="3000"/>
              </a:lnSpc>
              <a:spcBef>
                <a:spcPts val="505"/>
              </a:spcBef>
              <a:buChar char="•"/>
              <a:tabLst>
                <a:tab pos="698500" algn="l"/>
              </a:tabLst>
            </a:pPr>
            <a:r>
              <a:rPr sz="2800" spc="40" dirty="0">
                <a:latin typeface="Arial"/>
                <a:cs typeface="Arial"/>
              </a:rPr>
              <a:t>E-learning </a:t>
            </a:r>
            <a:r>
              <a:rPr sz="2800" spc="35" dirty="0">
                <a:latin typeface="Arial"/>
                <a:cs typeface="Arial"/>
              </a:rPr>
              <a:t>materials </a:t>
            </a:r>
            <a:r>
              <a:rPr sz="2800" spc="20" dirty="0">
                <a:latin typeface="Arial"/>
                <a:cs typeface="Arial"/>
              </a:rPr>
              <a:t>(video </a:t>
            </a:r>
            <a:r>
              <a:rPr sz="2800" spc="25" dirty="0">
                <a:latin typeface="Arial"/>
                <a:cs typeface="Arial"/>
              </a:rPr>
              <a:t>lessons </a:t>
            </a:r>
            <a:r>
              <a:rPr sz="2800" dirty="0">
                <a:latin typeface="Arial"/>
                <a:cs typeface="Arial"/>
              </a:rPr>
              <a:t>in </a:t>
            </a:r>
            <a:r>
              <a:rPr sz="2800" spc="10" dirty="0">
                <a:latin typeface="Arial"/>
                <a:cs typeface="Arial"/>
              </a:rPr>
              <a:t>English </a:t>
            </a:r>
            <a:r>
              <a:rPr sz="2800" spc="5" dirty="0">
                <a:latin typeface="Arial"/>
                <a:cs typeface="Arial"/>
              </a:rPr>
              <a:t>–</a:t>
            </a:r>
            <a:r>
              <a:rPr sz="2800" spc="-520" dirty="0">
                <a:latin typeface="Arial"/>
                <a:cs typeface="Arial"/>
              </a:rPr>
              <a:t> </a:t>
            </a:r>
            <a:r>
              <a:rPr sz="2800" spc="130" dirty="0">
                <a:latin typeface="Arial"/>
                <a:cs typeface="Arial"/>
              </a:rPr>
              <a:t>5/10  </a:t>
            </a:r>
            <a:r>
              <a:rPr sz="2800" spc="30" dirty="0">
                <a:latin typeface="Arial"/>
                <a:cs typeface="Arial"/>
              </a:rPr>
              <a:t>minutes)</a:t>
            </a:r>
            <a:endParaRPr sz="2800">
              <a:latin typeface="Arial"/>
              <a:cs typeface="Arial"/>
            </a:endParaRPr>
          </a:p>
          <a:p>
            <a:pPr marL="1155700" lvl="2" indent="-228600">
              <a:lnSpc>
                <a:spcPct val="100000"/>
              </a:lnSpc>
              <a:spcBef>
                <a:spcPts val="215"/>
              </a:spcBef>
              <a:buChar char="•"/>
              <a:tabLst>
                <a:tab pos="1155700" algn="l"/>
                <a:tab pos="2989580" algn="l"/>
              </a:tabLst>
            </a:pPr>
            <a:r>
              <a:rPr sz="2400" spc="-120" dirty="0">
                <a:latin typeface="Arial"/>
                <a:cs typeface="Arial"/>
              </a:rPr>
              <a:t>GARR</a:t>
            </a:r>
            <a:r>
              <a:rPr sz="2400" spc="-50" dirty="0">
                <a:latin typeface="Arial"/>
                <a:cs typeface="Arial"/>
              </a:rPr>
              <a:t> </a:t>
            </a:r>
            <a:r>
              <a:rPr sz="2400" spc="-105" dirty="0">
                <a:latin typeface="Arial"/>
                <a:cs typeface="Arial"/>
              </a:rPr>
              <a:t>CERT	</a:t>
            </a:r>
            <a:r>
              <a:rPr sz="2400" spc="5" dirty="0">
                <a:latin typeface="Arial"/>
                <a:cs typeface="Arial"/>
              </a:rPr>
              <a:t>(Security</a:t>
            </a:r>
            <a:r>
              <a:rPr sz="2400" spc="-55" dirty="0">
                <a:latin typeface="Arial"/>
                <a:cs typeface="Arial"/>
              </a:rPr>
              <a:t> </a:t>
            </a:r>
            <a:r>
              <a:rPr sz="2400" spc="-40" dirty="0">
                <a:latin typeface="Arial"/>
                <a:cs typeface="Arial"/>
              </a:rPr>
              <a:t>Pills)</a:t>
            </a:r>
            <a:endParaRPr sz="2400">
              <a:latin typeface="Arial"/>
              <a:cs typeface="Arial"/>
            </a:endParaRPr>
          </a:p>
          <a:p>
            <a:pPr marL="698500" lvl="1" indent="-228600">
              <a:lnSpc>
                <a:spcPct val="100000"/>
              </a:lnSpc>
              <a:spcBef>
                <a:spcPts val="105"/>
              </a:spcBef>
              <a:buChar char="•"/>
              <a:tabLst>
                <a:tab pos="698500" algn="l"/>
              </a:tabLst>
            </a:pPr>
            <a:r>
              <a:rPr sz="2800" spc="-5" dirty="0">
                <a:latin typeface="Arial"/>
                <a:cs typeface="Arial"/>
              </a:rPr>
              <a:t>Italian</a:t>
            </a:r>
            <a:r>
              <a:rPr sz="2800" spc="-60" dirty="0">
                <a:latin typeface="Arial"/>
                <a:cs typeface="Arial"/>
              </a:rPr>
              <a:t> </a:t>
            </a:r>
            <a:r>
              <a:rPr sz="2800" spc="25" dirty="0">
                <a:latin typeface="Arial"/>
                <a:cs typeface="Arial"/>
              </a:rPr>
              <a:t>Pilot</a:t>
            </a:r>
            <a:endParaRPr sz="2800">
              <a:latin typeface="Arial"/>
              <a:cs typeface="Arial"/>
            </a:endParaRPr>
          </a:p>
          <a:p>
            <a:pPr marL="1155700" lvl="2" indent="-228600">
              <a:lnSpc>
                <a:spcPct val="100000"/>
              </a:lnSpc>
              <a:spcBef>
                <a:spcPts val="254"/>
              </a:spcBef>
              <a:buChar char="•"/>
              <a:tabLst>
                <a:tab pos="1155700" algn="l"/>
              </a:tabLst>
            </a:pPr>
            <a:r>
              <a:rPr sz="2400" spc="-70" dirty="0">
                <a:latin typeface="Arial"/>
                <a:cs typeface="Arial"/>
              </a:rPr>
              <a:t>3 </a:t>
            </a:r>
            <a:r>
              <a:rPr sz="2400" spc="45" dirty="0">
                <a:latin typeface="Arial"/>
                <a:cs typeface="Arial"/>
              </a:rPr>
              <a:t>Webinars </a:t>
            </a:r>
            <a:r>
              <a:rPr sz="2400" spc="70" dirty="0">
                <a:latin typeface="Arial"/>
                <a:cs typeface="Arial"/>
              </a:rPr>
              <a:t>about</a:t>
            </a:r>
            <a:r>
              <a:rPr sz="2400" spc="-155" dirty="0">
                <a:latin typeface="Arial"/>
                <a:cs typeface="Arial"/>
              </a:rPr>
              <a:t> </a:t>
            </a:r>
            <a:r>
              <a:rPr sz="2400" spc="30" dirty="0">
                <a:latin typeface="Arial"/>
                <a:cs typeface="Arial"/>
              </a:rPr>
              <a:t>Security</a:t>
            </a:r>
            <a:endParaRPr sz="2400">
              <a:latin typeface="Arial"/>
              <a:cs typeface="Arial"/>
            </a:endParaRPr>
          </a:p>
        </p:txBody>
      </p:sp>
    </p:spTree>
    <p:extLst>
      <p:ext uri="{BB962C8B-B14F-4D97-AF65-F5344CB8AC3E}">
        <p14:creationId xmlns:p14="http://schemas.microsoft.com/office/powerpoint/2010/main" val="80237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6939" y="623315"/>
            <a:ext cx="1167130" cy="695960"/>
          </a:xfrm>
          <a:prstGeom prst="rect">
            <a:avLst/>
          </a:prstGeom>
        </p:spPr>
        <p:txBody>
          <a:bodyPr vert="horz" wrap="square" lIns="0" tIns="12700" rIns="0" bIns="0" rtlCol="0">
            <a:spAutoFit/>
          </a:bodyPr>
          <a:lstStyle/>
          <a:p>
            <a:pPr marL="12700">
              <a:lnSpc>
                <a:spcPct val="100000"/>
              </a:lnSpc>
              <a:spcBef>
                <a:spcPts val="100"/>
              </a:spcBef>
            </a:pPr>
            <a:r>
              <a:rPr spc="95" dirty="0"/>
              <a:t>D</a:t>
            </a:r>
            <a:r>
              <a:rPr spc="70" dirty="0"/>
              <a:t>6</a:t>
            </a:r>
            <a:r>
              <a:rPr spc="-245" dirty="0"/>
              <a:t>.3</a:t>
            </a:r>
          </a:p>
        </p:txBody>
      </p:sp>
      <p:sp>
        <p:nvSpPr>
          <p:cNvPr id="4" name="object 4"/>
          <p:cNvSpPr txBox="1">
            <a:spLocks noGrp="1"/>
          </p:cNvSpPr>
          <p:nvPr>
            <p:ph type="dt" sz="half" idx="6"/>
          </p:nvPr>
        </p:nvSpPr>
        <p:spPr>
          <a:prstGeom prst="rect">
            <a:avLst/>
          </a:prstGeom>
        </p:spPr>
        <p:txBody>
          <a:bodyPr vert="horz" wrap="square" lIns="0" tIns="3175" rIns="0" bIns="0" rtlCol="0">
            <a:spAutoFit/>
          </a:bodyPr>
          <a:lstStyle/>
          <a:p>
            <a:pPr marL="12700">
              <a:lnSpc>
                <a:spcPct val="100000"/>
              </a:lnSpc>
              <a:spcBef>
                <a:spcPts val="25"/>
              </a:spcBef>
            </a:pPr>
            <a:r>
              <a:rPr spc="105" dirty="0"/>
              <a:t>23</a:t>
            </a:r>
            <a:r>
              <a:rPr spc="55" dirty="0"/>
              <a:t>/</a:t>
            </a:r>
            <a:r>
              <a:rPr spc="65" dirty="0"/>
              <a:t>0</a:t>
            </a:r>
            <a:r>
              <a:rPr spc="-185" dirty="0"/>
              <a:t>1</a:t>
            </a:r>
            <a:r>
              <a:rPr spc="365" dirty="0"/>
              <a:t>/</a:t>
            </a:r>
            <a:r>
              <a:rPr spc="-185" dirty="0"/>
              <a:t>1</a:t>
            </a:r>
            <a:r>
              <a:rPr spc="30" dirty="0"/>
              <a:t>9</a:t>
            </a:r>
          </a:p>
        </p:txBody>
      </p:sp>
      <p:sp>
        <p:nvSpPr>
          <p:cNvPr id="5" name="object 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spc="-25" dirty="0"/>
              <a:t>GABRIELLA </a:t>
            </a:r>
            <a:r>
              <a:rPr spc="-15" dirty="0"/>
              <a:t>PAOLINI </a:t>
            </a:r>
            <a:r>
              <a:rPr spc="-220" dirty="0"/>
              <a:t>@</a:t>
            </a:r>
            <a:r>
              <a:rPr spc="-180" dirty="0"/>
              <a:t> </a:t>
            </a:r>
            <a:r>
              <a:rPr spc="-65" dirty="0"/>
              <a:t>GARR</a:t>
            </a: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25400">
              <a:lnSpc>
                <a:spcPct val="100000"/>
              </a:lnSpc>
              <a:spcBef>
                <a:spcPts val="25"/>
              </a:spcBef>
            </a:pPr>
            <a:fld id="{81D60167-4931-47E6-BA6A-407CBD079E47}" type="slidenum">
              <a:rPr spc="-25" dirty="0"/>
              <a:t>26</a:t>
            </a:fld>
            <a:endParaRPr spc="-25" dirty="0"/>
          </a:p>
        </p:txBody>
      </p:sp>
      <p:sp>
        <p:nvSpPr>
          <p:cNvPr id="3" name="object 3"/>
          <p:cNvSpPr txBox="1"/>
          <p:nvPr/>
        </p:nvSpPr>
        <p:spPr>
          <a:xfrm>
            <a:off x="916939" y="1807971"/>
            <a:ext cx="9471660" cy="3035300"/>
          </a:xfrm>
          <a:prstGeom prst="rect">
            <a:avLst/>
          </a:prstGeom>
        </p:spPr>
        <p:txBody>
          <a:bodyPr vert="horz" wrap="square" lIns="0" tIns="12700" rIns="0" bIns="0" rtlCol="0">
            <a:spAutoFit/>
          </a:bodyPr>
          <a:lstStyle/>
          <a:p>
            <a:pPr marL="241300" indent="-228600">
              <a:lnSpc>
                <a:spcPct val="100000"/>
              </a:lnSpc>
              <a:spcBef>
                <a:spcPts val="100"/>
              </a:spcBef>
              <a:buChar char="•"/>
              <a:tabLst>
                <a:tab pos="241300" algn="l"/>
              </a:tabLst>
            </a:pPr>
            <a:r>
              <a:rPr sz="2800" spc="15" dirty="0">
                <a:latin typeface="Arial"/>
                <a:cs typeface="Arial"/>
              </a:rPr>
              <a:t>End </a:t>
            </a:r>
            <a:r>
              <a:rPr sz="2800" spc="105" dirty="0">
                <a:latin typeface="Arial"/>
                <a:cs typeface="Arial"/>
              </a:rPr>
              <a:t>of </a:t>
            </a:r>
            <a:r>
              <a:rPr sz="2800" spc="60" dirty="0">
                <a:latin typeface="Arial"/>
                <a:cs typeface="Arial"/>
              </a:rPr>
              <a:t>August </a:t>
            </a:r>
            <a:r>
              <a:rPr sz="2800" spc="105" dirty="0">
                <a:latin typeface="Arial"/>
                <a:cs typeface="Arial"/>
              </a:rPr>
              <a:t>to</a:t>
            </a:r>
            <a:r>
              <a:rPr sz="2800" spc="-395" dirty="0">
                <a:latin typeface="Arial"/>
                <a:cs typeface="Arial"/>
              </a:rPr>
              <a:t> </a:t>
            </a:r>
            <a:r>
              <a:rPr sz="2800" spc="-130" dirty="0">
                <a:latin typeface="Arial"/>
                <a:cs typeface="Arial"/>
              </a:rPr>
              <a:t>EC</a:t>
            </a:r>
            <a:endParaRPr sz="2800">
              <a:latin typeface="Arial"/>
              <a:cs typeface="Arial"/>
            </a:endParaRPr>
          </a:p>
          <a:p>
            <a:pPr marL="698500" lvl="1" indent="-228600">
              <a:lnSpc>
                <a:spcPct val="100000"/>
              </a:lnSpc>
              <a:spcBef>
                <a:spcPts val="135"/>
              </a:spcBef>
              <a:buChar char="•"/>
              <a:tabLst>
                <a:tab pos="698500" algn="l"/>
              </a:tabLst>
            </a:pPr>
            <a:r>
              <a:rPr sz="2400" spc="15" dirty="0">
                <a:latin typeface="Arial"/>
                <a:cs typeface="Arial"/>
              </a:rPr>
              <a:t>Ready</a:t>
            </a:r>
            <a:r>
              <a:rPr sz="2400" spc="-55" dirty="0">
                <a:latin typeface="Arial"/>
                <a:cs typeface="Arial"/>
              </a:rPr>
              <a:t> </a:t>
            </a:r>
            <a:r>
              <a:rPr sz="2400" spc="25" dirty="0">
                <a:latin typeface="Arial"/>
                <a:cs typeface="Arial"/>
              </a:rPr>
              <a:t>at</a:t>
            </a:r>
            <a:r>
              <a:rPr sz="2400" spc="-60" dirty="0">
                <a:latin typeface="Arial"/>
                <a:cs typeface="Arial"/>
              </a:rPr>
              <a:t> </a:t>
            </a:r>
            <a:r>
              <a:rPr sz="3525" spc="142" baseline="1182" dirty="0">
                <a:latin typeface="Arial"/>
                <a:cs typeface="Arial"/>
              </a:rPr>
              <a:t>the</a:t>
            </a:r>
            <a:r>
              <a:rPr sz="3525" spc="-52" baseline="1182" dirty="0">
                <a:latin typeface="Arial"/>
                <a:cs typeface="Arial"/>
              </a:rPr>
              <a:t> </a:t>
            </a:r>
            <a:r>
              <a:rPr sz="3525" spc="165" baseline="1182" dirty="0">
                <a:latin typeface="Arial"/>
                <a:cs typeface="Arial"/>
              </a:rPr>
              <a:t>end</a:t>
            </a:r>
            <a:r>
              <a:rPr sz="3525" spc="-44" baseline="1182" dirty="0">
                <a:latin typeface="Arial"/>
                <a:cs typeface="Arial"/>
              </a:rPr>
              <a:t> </a:t>
            </a:r>
            <a:r>
              <a:rPr sz="3525" spc="165" baseline="1182" dirty="0">
                <a:latin typeface="Arial"/>
                <a:cs typeface="Arial"/>
              </a:rPr>
              <a:t>of</a:t>
            </a:r>
            <a:r>
              <a:rPr sz="3525" spc="-52" baseline="1182" dirty="0">
                <a:latin typeface="Arial"/>
                <a:cs typeface="Arial"/>
              </a:rPr>
              <a:t> </a:t>
            </a:r>
            <a:r>
              <a:rPr sz="3525" spc="89" baseline="1182" dirty="0">
                <a:latin typeface="Arial"/>
                <a:cs typeface="Arial"/>
              </a:rPr>
              <a:t>June</a:t>
            </a:r>
            <a:r>
              <a:rPr sz="3525" spc="-60" baseline="1182" dirty="0">
                <a:latin typeface="Arial"/>
                <a:cs typeface="Arial"/>
              </a:rPr>
              <a:t> </a:t>
            </a:r>
            <a:r>
              <a:rPr sz="2400" spc="65" dirty="0">
                <a:latin typeface="Arial"/>
                <a:cs typeface="Arial"/>
              </a:rPr>
              <a:t>for</a:t>
            </a:r>
            <a:r>
              <a:rPr sz="2400" spc="-70" dirty="0">
                <a:latin typeface="Arial"/>
                <a:cs typeface="Arial"/>
              </a:rPr>
              <a:t> </a:t>
            </a:r>
            <a:r>
              <a:rPr sz="2400" spc="70" dirty="0">
                <a:latin typeface="Arial"/>
                <a:cs typeface="Arial"/>
              </a:rPr>
              <a:t>peer</a:t>
            </a:r>
            <a:r>
              <a:rPr sz="2400" spc="-65" dirty="0">
                <a:latin typeface="Arial"/>
                <a:cs typeface="Arial"/>
              </a:rPr>
              <a:t> </a:t>
            </a:r>
            <a:r>
              <a:rPr sz="2400" spc="60" dirty="0">
                <a:latin typeface="Arial"/>
                <a:cs typeface="Arial"/>
              </a:rPr>
              <a:t>review</a:t>
            </a:r>
            <a:r>
              <a:rPr sz="2400" spc="-60" dirty="0">
                <a:latin typeface="Arial"/>
                <a:cs typeface="Arial"/>
              </a:rPr>
              <a:t> </a:t>
            </a:r>
            <a:r>
              <a:rPr sz="2400" spc="45" dirty="0">
                <a:latin typeface="Arial"/>
                <a:cs typeface="Arial"/>
              </a:rPr>
              <a:t>and</a:t>
            </a:r>
            <a:r>
              <a:rPr sz="2400" spc="-60" dirty="0">
                <a:latin typeface="Arial"/>
                <a:cs typeface="Arial"/>
              </a:rPr>
              <a:t> </a:t>
            </a:r>
            <a:r>
              <a:rPr sz="2400" spc="50" dirty="0">
                <a:latin typeface="Arial"/>
                <a:cs typeface="Arial"/>
              </a:rPr>
              <a:t>technical</a:t>
            </a:r>
            <a:r>
              <a:rPr sz="2400" spc="-60" dirty="0">
                <a:latin typeface="Arial"/>
                <a:cs typeface="Arial"/>
              </a:rPr>
              <a:t> </a:t>
            </a:r>
            <a:r>
              <a:rPr sz="2400" spc="30" dirty="0">
                <a:latin typeface="Arial"/>
                <a:cs typeface="Arial"/>
              </a:rPr>
              <a:t>authors</a:t>
            </a:r>
            <a:endParaRPr sz="2400">
              <a:latin typeface="Arial"/>
              <a:cs typeface="Arial"/>
            </a:endParaRPr>
          </a:p>
          <a:p>
            <a:pPr lvl="1">
              <a:lnSpc>
                <a:spcPct val="100000"/>
              </a:lnSpc>
              <a:spcBef>
                <a:spcPts val="35"/>
              </a:spcBef>
              <a:buFont typeface="Arial"/>
              <a:buChar char="•"/>
            </a:pPr>
            <a:endParaRPr sz="2850">
              <a:latin typeface="Times New Roman"/>
              <a:cs typeface="Times New Roman"/>
            </a:endParaRPr>
          </a:p>
          <a:p>
            <a:pPr marL="698500" lvl="1" indent="-228600">
              <a:lnSpc>
                <a:spcPct val="100000"/>
              </a:lnSpc>
              <a:buChar char="•"/>
              <a:tabLst>
                <a:tab pos="698500" algn="l"/>
              </a:tabLst>
            </a:pPr>
            <a:r>
              <a:rPr sz="2400" spc="100" dirty="0">
                <a:latin typeface="Arial"/>
                <a:cs typeface="Arial"/>
              </a:rPr>
              <a:t>How</a:t>
            </a:r>
            <a:r>
              <a:rPr sz="2400" spc="-60" dirty="0">
                <a:latin typeface="Arial"/>
                <a:cs typeface="Arial"/>
              </a:rPr>
              <a:t> </a:t>
            </a:r>
            <a:r>
              <a:rPr sz="2400" spc="30" dirty="0">
                <a:latin typeface="Arial"/>
                <a:cs typeface="Arial"/>
              </a:rPr>
              <a:t>Security</a:t>
            </a:r>
            <a:r>
              <a:rPr sz="2400" spc="-55" dirty="0">
                <a:latin typeface="Arial"/>
                <a:cs typeface="Arial"/>
              </a:rPr>
              <a:t> </a:t>
            </a:r>
            <a:r>
              <a:rPr sz="2400" spc="65" dirty="0">
                <a:latin typeface="Arial"/>
                <a:cs typeface="Arial"/>
              </a:rPr>
              <a:t>roadmap</a:t>
            </a:r>
            <a:r>
              <a:rPr sz="2400" spc="-50" dirty="0">
                <a:latin typeface="Arial"/>
                <a:cs typeface="Arial"/>
              </a:rPr>
              <a:t> </a:t>
            </a:r>
            <a:r>
              <a:rPr sz="2400" spc="-45" dirty="0">
                <a:latin typeface="Arial"/>
                <a:cs typeface="Arial"/>
              </a:rPr>
              <a:t>is</a:t>
            </a:r>
            <a:r>
              <a:rPr sz="2400" spc="-60" dirty="0">
                <a:latin typeface="Arial"/>
                <a:cs typeface="Arial"/>
              </a:rPr>
              <a:t> </a:t>
            </a:r>
            <a:r>
              <a:rPr sz="2400" spc="60" dirty="0">
                <a:latin typeface="Arial"/>
                <a:cs typeface="Arial"/>
              </a:rPr>
              <a:t>received</a:t>
            </a:r>
            <a:r>
              <a:rPr sz="2400" spc="-65" dirty="0">
                <a:latin typeface="Arial"/>
                <a:cs typeface="Arial"/>
              </a:rPr>
              <a:t> </a:t>
            </a:r>
            <a:r>
              <a:rPr sz="2400" spc="5" dirty="0">
                <a:latin typeface="Arial"/>
                <a:cs typeface="Arial"/>
              </a:rPr>
              <a:t>in</a:t>
            </a:r>
            <a:r>
              <a:rPr sz="2400" spc="-50" dirty="0">
                <a:latin typeface="Arial"/>
                <a:cs typeface="Arial"/>
              </a:rPr>
              <a:t> </a:t>
            </a:r>
            <a:r>
              <a:rPr sz="2400" spc="75" dirty="0">
                <a:latin typeface="Arial"/>
                <a:cs typeface="Arial"/>
              </a:rPr>
              <a:t>pilot</a:t>
            </a:r>
            <a:r>
              <a:rPr sz="2400" spc="-65" dirty="0">
                <a:latin typeface="Arial"/>
                <a:cs typeface="Arial"/>
              </a:rPr>
              <a:t> </a:t>
            </a:r>
            <a:r>
              <a:rPr sz="2400" spc="45" dirty="0">
                <a:latin typeface="Arial"/>
                <a:cs typeface="Arial"/>
              </a:rPr>
              <a:t>schools</a:t>
            </a:r>
            <a:endParaRPr sz="2400">
              <a:latin typeface="Arial"/>
              <a:cs typeface="Arial"/>
            </a:endParaRPr>
          </a:p>
          <a:p>
            <a:pPr lvl="1">
              <a:lnSpc>
                <a:spcPct val="100000"/>
              </a:lnSpc>
              <a:spcBef>
                <a:spcPts val="30"/>
              </a:spcBef>
              <a:buFont typeface="Arial"/>
              <a:buChar char="•"/>
            </a:pPr>
            <a:endParaRPr sz="2950">
              <a:latin typeface="Times New Roman"/>
              <a:cs typeface="Times New Roman"/>
            </a:endParaRPr>
          </a:p>
          <a:p>
            <a:pPr marL="1155700" lvl="2" indent="-228600">
              <a:lnSpc>
                <a:spcPct val="100000"/>
              </a:lnSpc>
              <a:buChar char="•"/>
              <a:tabLst>
                <a:tab pos="1155065" algn="l"/>
                <a:tab pos="1155700" algn="l"/>
              </a:tabLst>
            </a:pPr>
            <a:r>
              <a:rPr sz="2000" spc="15" dirty="0">
                <a:latin typeface="Arial"/>
                <a:cs typeface="Arial"/>
              </a:rPr>
              <a:t>A</a:t>
            </a:r>
            <a:r>
              <a:rPr sz="2000" spc="-50" dirty="0">
                <a:latin typeface="Arial"/>
                <a:cs typeface="Arial"/>
              </a:rPr>
              <a:t> </a:t>
            </a:r>
            <a:r>
              <a:rPr sz="2000" spc="35" dirty="0">
                <a:latin typeface="Arial"/>
                <a:cs typeface="Arial"/>
              </a:rPr>
              <a:t>survey</a:t>
            </a:r>
            <a:r>
              <a:rPr sz="2000" spc="-50" dirty="0">
                <a:latin typeface="Arial"/>
                <a:cs typeface="Arial"/>
              </a:rPr>
              <a:t> </a:t>
            </a:r>
            <a:r>
              <a:rPr sz="2000" spc="75" dirty="0">
                <a:latin typeface="Arial"/>
                <a:cs typeface="Arial"/>
              </a:rPr>
              <a:t>to</a:t>
            </a:r>
            <a:r>
              <a:rPr sz="2000" spc="-40" dirty="0">
                <a:latin typeface="Arial"/>
                <a:cs typeface="Arial"/>
              </a:rPr>
              <a:t> </a:t>
            </a:r>
            <a:r>
              <a:rPr sz="2000" spc="70" dirty="0">
                <a:latin typeface="Arial"/>
                <a:cs typeface="Arial"/>
              </a:rPr>
              <a:t>collect</a:t>
            </a:r>
            <a:r>
              <a:rPr sz="2000" spc="-50" dirty="0">
                <a:latin typeface="Arial"/>
                <a:cs typeface="Arial"/>
              </a:rPr>
              <a:t> </a:t>
            </a:r>
            <a:r>
              <a:rPr sz="2000" spc="25" dirty="0">
                <a:latin typeface="Arial"/>
                <a:cs typeface="Arial"/>
              </a:rPr>
              <a:t>data</a:t>
            </a:r>
            <a:r>
              <a:rPr sz="2000" spc="-45" dirty="0">
                <a:latin typeface="Arial"/>
                <a:cs typeface="Arial"/>
              </a:rPr>
              <a:t> </a:t>
            </a:r>
            <a:r>
              <a:rPr sz="2000" spc="20" dirty="0">
                <a:latin typeface="Arial"/>
                <a:cs typeface="Arial"/>
              </a:rPr>
              <a:t>at</a:t>
            </a:r>
            <a:r>
              <a:rPr sz="2000" spc="-50" dirty="0">
                <a:latin typeface="Arial"/>
                <a:cs typeface="Arial"/>
              </a:rPr>
              <a:t> </a:t>
            </a:r>
            <a:r>
              <a:rPr sz="2000" spc="55" dirty="0">
                <a:latin typeface="Arial"/>
                <a:cs typeface="Arial"/>
              </a:rPr>
              <a:t>the</a:t>
            </a:r>
            <a:r>
              <a:rPr sz="2000" spc="-50" dirty="0">
                <a:latin typeface="Arial"/>
                <a:cs typeface="Arial"/>
              </a:rPr>
              <a:t> </a:t>
            </a:r>
            <a:r>
              <a:rPr sz="2000" spc="65" dirty="0">
                <a:latin typeface="Arial"/>
                <a:cs typeface="Arial"/>
              </a:rPr>
              <a:t>end</a:t>
            </a:r>
            <a:r>
              <a:rPr sz="2000" spc="-50" dirty="0">
                <a:latin typeface="Arial"/>
                <a:cs typeface="Arial"/>
              </a:rPr>
              <a:t> </a:t>
            </a:r>
            <a:r>
              <a:rPr sz="2000" spc="75" dirty="0">
                <a:latin typeface="Arial"/>
                <a:cs typeface="Arial"/>
              </a:rPr>
              <a:t>of</a:t>
            </a:r>
            <a:r>
              <a:rPr sz="2000" spc="-45" dirty="0">
                <a:latin typeface="Arial"/>
                <a:cs typeface="Arial"/>
              </a:rPr>
              <a:t> </a:t>
            </a:r>
            <a:r>
              <a:rPr sz="2000" spc="30" dirty="0">
                <a:latin typeface="Arial"/>
                <a:cs typeface="Arial"/>
              </a:rPr>
              <a:t>each</a:t>
            </a:r>
            <a:r>
              <a:rPr sz="2000" spc="-50" dirty="0">
                <a:latin typeface="Arial"/>
                <a:cs typeface="Arial"/>
              </a:rPr>
              <a:t> </a:t>
            </a:r>
            <a:r>
              <a:rPr sz="2000" spc="55" dirty="0">
                <a:latin typeface="Arial"/>
                <a:cs typeface="Arial"/>
              </a:rPr>
              <a:t>pilot</a:t>
            </a:r>
            <a:endParaRPr sz="2000">
              <a:latin typeface="Arial"/>
              <a:cs typeface="Arial"/>
            </a:endParaRPr>
          </a:p>
          <a:p>
            <a:pPr lvl="2">
              <a:lnSpc>
                <a:spcPct val="100000"/>
              </a:lnSpc>
              <a:spcBef>
                <a:spcPts val="30"/>
              </a:spcBef>
              <a:buFont typeface="Arial"/>
              <a:buChar char="•"/>
            </a:pPr>
            <a:endParaRPr sz="2500">
              <a:latin typeface="Times New Roman"/>
              <a:cs typeface="Times New Roman"/>
            </a:endParaRPr>
          </a:p>
          <a:p>
            <a:pPr marL="1155700" lvl="2" indent="-228600">
              <a:lnSpc>
                <a:spcPct val="100000"/>
              </a:lnSpc>
              <a:buChar char="•"/>
              <a:tabLst>
                <a:tab pos="1155065" algn="l"/>
                <a:tab pos="1155700" algn="l"/>
              </a:tabLst>
            </a:pPr>
            <a:r>
              <a:rPr sz="2000" spc="20" dirty="0">
                <a:latin typeface="Arial"/>
                <a:cs typeface="Arial"/>
              </a:rPr>
              <a:t>Other</a:t>
            </a:r>
            <a:r>
              <a:rPr sz="2000" spc="-40" dirty="0">
                <a:latin typeface="Arial"/>
                <a:cs typeface="Arial"/>
              </a:rPr>
              <a:t> </a:t>
            </a:r>
            <a:r>
              <a:rPr sz="2000" spc="45" dirty="0">
                <a:latin typeface="Arial"/>
                <a:cs typeface="Arial"/>
              </a:rPr>
              <a:t>tools</a:t>
            </a:r>
            <a:r>
              <a:rPr sz="2000" spc="-45" dirty="0">
                <a:latin typeface="Arial"/>
                <a:cs typeface="Arial"/>
              </a:rPr>
              <a:t> </a:t>
            </a:r>
            <a:r>
              <a:rPr sz="2000" spc="75" dirty="0">
                <a:latin typeface="Arial"/>
                <a:cs typeface="Arial"/>
              </a:rPr>
              <a:t>to</a:t>
            </a:r>
            <a:r>
              <a:rPr sz="2000" spc="-40" dirty="0">
                <a:latin typeface="Arial"/>
                <a:cs typeface="Arial"/>
              </a:rPr>
              <a:t> </a:t>
            </a:r>
            <a:r>
              <a:rPr sz="2000" spc="15" dirty="0">
                <a:latin typeface="Arial"/>
                <a:cs typeface="Arial"/>
              </a:rPr>
              <a:t>analyze</a:t>
            </a:r>
            <a:r>
              <a:rPr sz="2000" spc="-50" dirty="0">
                <a:latin typeface="Arial"/>
                <a:cs typeface="Arial"/>
              </a:rPr>
              <a:t> </a:t>
            </a:r>
            <a:r>
              <a:rPr sz="2000" spc="35" dirty="0">
                <a:latin typeface="Arial"/>
                <a:cs typeface="Arial"/>
              </a:rPr>
              <a:t>security</a:t>
            </a:r>
            <a:r>
              <a:rPr sz="2000" spc="-50" dirty="0">
                <a:latin typeface="Arial"/>
                <a:cs typeface="Arial"/>
              </a:rPr>
              <a:t> </a:t>
            </a:r>
            <a:r>
              <a:rPr sz="2000" spc="55" dirty="0">
                <a:latin typeface="Arial"/>
                <a:cs typeface="Arial"/>
              </a:rPr>
              <a:t>level</a:t>
            </a:r>
            <a:r>
              <a:rPr sz="2000" spc="-50" dirty="0">
                <a:latin typeface="Arial"/>
                <a:cs typeface="Arial"/>
              </a:rPr>
              <a:t> </a:t>
            </a:r>
            <a:r>
              <a:rPr sz="2000" spc="30" dirty="0">
                <a:latin typeface="Arial"/>
                <a:cs typeface="Arial"/>
              </a:rPr>
              <a:t>changes</a:t>
            </a:r>
            <a:endParaRPr sz="2000">
              <a:latin typeface="Arial"/>
              <a:cs typeface="Arial"/>
            </a:endParaRPr>
          </a:p>
        </p:txBody>
      </p:sp>
    </p:spTree>
    <p:extLst>
      <p:ext uri="{BB962C8B-B14F-4D97-AF65-F5344CB8AC3E}">
        <p14:creationId xmlns:p14="http://schemas.microsoft.com/office/powerpoint/2010/main" val="3556147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16939" y="623315"/>
            <a:ext cx="5172710" cy="695960"/>
          </a:xfrm>
          <a:prstGeom prst="rect">
            <a:avLst/>
          </a:prstGeom>
        </p:spPr>
        <p:txBody>
          <a:bodyPr vert="horz" wrap="square" lIns="0" tIns="12700" rIns="0" bIns="0" rtlCol="0">
            <a:spAutoFit/>
          </a:bodyPr>
          <a:lstStyle/>
          <a:p>
            <a:pPr marL="12700">
              <a:lnSpc>
                <a:spcPct val="100000"/>
              </a:lnSpc>
              <a:spcBef>
                <a:spcPts val="100"/>
              </a:spcBef>
            </a:pPr>
            <a:r>
              <a:rPr spc="150" dirty="0"/>
              <a:t>WP6 </a:t>
            </a:r>
            <a:r>
              <a:rPr spc="-55" dirty="0"/>
              <a:t>NEXT</a:t>
            </a:r>
            <a:r>
              <a:rPr spc="-440" dirty="0"/>
              <a:t> </a:t>
            </a:r>
            <a:r>
              <a:rPr spc="155" dirty="0"/>
              <a:t>Meeting</a:t>
            </a:r>
          </a:p>
        </p:txBody>
      </p:sp>
      <p:sp>
        <p:nvSpPr>
          <p:cNvPr id="4" name="object 4"/>
          <p:cNvSpPr txBox="1">
            <a:spLocks noGrp="1"/>
          </p:cNvSpPr>
          <p:nvPr>
            <p:ph type="dt" sz="half" idx="6"/>
          </p:nvPr>
        </p:nvSpPr>
        <p:spPr>
          <a:prstGeom prst="rect">
            <a:avLst/>
          </a:prstGeom>
        </p:spPr>
        <p:txBody>
          <a:bodyPr vert="horz" wrap="square" lIns="0" tIns="3175" rIns="0" bIns="0" rtlCol="0">
            <a:spAutoFit/>
          </a:bodyPr>
          <a:lstStyle/>
          <a:p>
            <a:pPr marL="12700">
              <a:lnSpc>
                <a:spcPct val="100000"/>
              </a:lnSpc>
              <a:spcBef>
                <a:spcPts val="25"/>
              </a:spcBef>
            </a:pPr>
            <a:r>
              <a:rPr spc="105" dirty="0"/>
              <a:t>23</a:t>
            </a:r>
            <a:r>
              <a:rPr spc="55" dirty="0"/>
              <a:t>/</a:t>
            </a:r>
            <a:r>
              <a:rPr spc="65" dirty="0"/>
              <a:t>0</a:t>
            </a:r>
            <a:r>
              <a:rPr spc="-185" dirty="0"/>
              <a:t>1</a:t>
            </a:r>
            <a:r>
              <a:rPr spc="365" dirty="0"/>
              <a:t>/</a:t>
            </a:r>
            <a:r>
              <a:rPr spc="-185" dirty="0"/>
              <a:t>1</a:t>
            </a:r>
            <a:r>
              <a:rPr spc="30" dirty="0"/>
              <a:t>9</a:t>
            </a:r>
          </a:p>
        </p:txBody>
      </p:sp>
      <p:sp>
        <p:nvSpPr>
          <p:cNvPr id="5" name="object 5"/>
          <p:cNvSpPr txBox="1">
            <a:spLocks noGrp="1"/>
          </p:cNvSpPr>
          <p:nvPr>
            <p:ph type="ftr" sz="quarter" idx="5"/>
          </p:nvPr>
        </p:nvSpPr>
        <p:spPr>
          <a:prstGeom prst="rect">
            <a:avLst/>
          </a:prstGeom>
        </p:spPr>
        <p:txBody>
          <a:bodyPr vert="horz" wrap="square" lIns="0" tIns="3175" rIns="0" bIns="0" rtlCol="0">
            <a:spAutoFit/>
          </a:bodyPr>
          <a:lstStyle/>
          <a:p>
            <a:pPr marL="12700">
              <a:lnSpc>
                <a:spcPct val="100000"/>
              </a:lnSpc>
              <a:spcBef>
                <a:spcPts val="25"/>
              </a:spcBef>
            </a:pPr>
            <a:r>
              <a:rPr spc="-25" dirty="0"/>
              <a:t>GABRIELLA </a:t>
            </a:r>
            <a:r>
              <a:rPr spc="-15" dirty="0"/>
              <a:t>PAOLINI </a:t>
            </a:r>
            <a:r>
              <a:rPr spc="-220" dirty="0"/>
              <a:t>@</a:t>
            </a:r>
            <a:r>
              <a:rPr spc="-180" dirty="0"/>
              <a:t> </a:t>
            </a:r>
            <a:r>
              <a:rPr spc="-65" dirty="0"/>
              <a:t>GARR</a:t>
            </a:r>
          </a:p>
        </p:txBody>
      </p:sp>
      <p:sp>
        <p:nvSpPr>
          <p:cNvPr id="6" name="object 6"/>
          <p:cNvSpPr txBox="1">
            <a:spLocks noGrp="1"/>
          </p:cNvSpPr>
          <p:nvPr>
            <p:ph type="sldNum" sz="quarter" idx="7"/>
          </p:nvPr>
        </p:nvSpPr>
        <p:spPr>
          <a:prstGeom prst="rect">
            <a:avLst/>
          </a:prstGeom>
        </p:spPr>
        <p:txBody>
          <a:bodyPr vert="horz" wrap="square" lIns="0" tIns="3175" rIns="0" bIns="0" rtlCol="0">
            <a:spAutoFit/>
          </a:bodyPr>
          <a:lstStyle/>
          <a:p>
            <a:pPr marL="25400">
              <a:lnSpc>
                <a:spcPct val="100000"/>
              </a:lnSpc>
              <a:spcBef>
                <a:spcPts val="25"/>
              </a:spcBef>
            </a:pPr>
            <a:fld id="{81D60167-4931-47E6-BA6A-407CBD079E47}" type="slidenum">
              <a:rPr spc="-25" dirty="0"/>
              <a:t>27</a:t>
            </a:fld>
            <a:endParaRPr spc="-25" dirty="0"/>
          </a:p>
        </p:txBody>
      </p:sp>
      <p:sp>
        <p:nvSpPr>
          <p:cNvPr id="3" name="object 3"/>
          <p:cNvSpPr txBox="1"/>
          <p:nvPr/>
        </p:nvSpPr>
        <p:spPr>
          <a:xfrm>
            <a:off x="916939" y="1783587"/>
            <a:ext cx="8054975" cy="2873375"/>
          </a:xfrm>
          <a:prstGeom prst="rect">
            <a:avLst/>
          </a:prstGeom>
        </p:spPr>
        <p:txBody>
          <a:bodyPr vert="horz" wrap="square" lIns="0" tIns="12700" rIns="0" bIns="0" rtlCol="0">
            <a:spAutoFit/>
          </a:bodyPr>
          <a:lstStyle/>
          <a:p>
            <a:pPr marL="241300" indent="-228600">
              <a:lnSpc>
                <a:spcPct val="100000"/>
              </a:lnSpc>
              <a:spcBef>
                <a:spcPts val="100"/>
              </a:spcBef>
              <a:buChar char="•"/>
              <a:tabLst>
                <a:tab pos="241300" algn="l"/>
              </a:tabLst>
            </a:pPr>
            <a:r>
              <a:rPr sz="4000" spc="-45" dirty="0">
                <a:latin typeface="Arial"/>
                <a:cs typeface="Arial"/>
              </a:rPr>
              <a:t>29 </a:t>
            </a:r>
            <a:r>
              <a:rPr sz="4000" spc="20" dirty="0">
                <a:latin typeface="Arial"/>
                <a:cs typeface="Arial"/>
              </a:rPr>
              <a:t>January </a:t>
            </a:r>
            <a:r>
              <a:rPr sz="4000" spc="-114" dirty="0">
                <a:latin typeface="Arial"/>
                <a:cs typeface="Arial"/>
              </a:rPr>
              <a:t>2019 </a:t>
            </a:r>
            <a:r>
              <a:rPr sz="4000" spc="-229" dirty="0">
                <a:latin typeface="Arial"/>
                <a:cs typeface="Arial"/>
              </a:rPr>
              <a:t>11.00 </a:t>
            </a:r>
            <a:r>
              <a:rPr sz="4000" spc="10" dirty="0">
                <a:latin typeface="Arial"/>
                <a:cs typeface="Arial"/>
              </a:rPr>
              <a:t>– </a:t>
            </a:r>
            <a:r>
              <a:rPr sz="4000" spc="-150" dirty="0">
                <a:latin typeface="Arial"/>
                <a:cs typeface="Arial"/>
              </a:rPr>
              <a:t>12.00</a:t>
            </a:r>
            <a:r>
              <a:rPr sz="4000" spc="-175" dirty="0">
                <a:latin typeface="Arial"/>
                <a:cs typeface="Arial"/>
              </a:rPr>
              <a:t> </a:t>
            </a:r>
            <a:r>
              <a:rPr sz="4000" spc="-125" dirty="0">
                <a:latin typeface="Arial"/>
                <a:cs typeface="Arial"/>
              </a:rPr>
              <a:t>CET</a:t>
            </a:r>
            <a:endParaRPr sz="4000">
              <a:latin typeface="Arial"/>
              <a:cs typeface="Arial"/>
            </a:endParaRPr>
          </a:p>
          <a:p>
            <a:pPr>
              <a:lnSpc>
                <a:spcPct val="100000"/>
              </a:lnSpc>
              <a:spcBef>
                <a:spcPts val="45"/>
              </a:spcBef>
              <a:buFont typeface="Arial"/>
              <a:buChar char="•"/>
            </a:pPr>
            <a:endParaRPr sz="4650">
              <a:latin typeface="Times New Roman"/>
              <a:cs typeface="Times New Roman"/>
            </a:endParaRPr>
          </a:p>
          <a:p>
            <a:pPr marL="698500" lvl="1" indent="-228600">
              <a:lnSpc>
                <a:spcPct val="100000"/>
              </a:lnSpc>
              <a:buChar char="•"/>
              <a:tabLst>
                <a:tab pos="698500" algn="l"/>
              </a:tabLst>
            </a:pPr>
            <a:r>
              <a:rPr sz="3600" spc="220" dirty="0">
                <a:latin typeface="Arial"/>
                <a:cs typeface="Arial"/>
              </a:rPr>
              <a:t>We </a:t>
            </a:r>
            <a:r>
              <a:rPr sz="3600" spc="114" dirty="0">
                <a:latin typeface="Arial"/>
                <a:cs typeface="Arial"/>
              </a:rPr>
              <a:t>need </a:t>
            </a:r>
            <a:r>
              <a:rPr sz="3600" spc="105" dirty="0">
                <a:latin typeface="Arial"/>
                <a:cs typeface="Arial"/>
              </a:rPr>
              <a:t>the</a:t>
            </a:r>
            <a:r>
              <a:rPr sz="3600" spc="-720" dirty="0">
                <a:latin typeface="Arial"/>
                <a:cs typeface="Arial"/>
              </a:rPr>
              <a:t> </a:t>
            </a:r>
            <a:r>
              <a:rPr sz="3600" spc="60" dirty="0">
                <a:latin typeface="Arial"/>
                <a:cs typeface="Arial"/>
              </a:rPr>
              <a:t>participation </a:t>
            </a:r>
            <a:r>
              <a:rPr sz="3600" spc="-30" dirty="0">
                <a:latin typeface="Arial"/>
                <a:cs typeface="Arial"/>
              </a:rPr>
              <a:t>of:</a:t>
            </a:r>
            <a:endParaRPr sz="3600">
              <a:latin typeface="Arial"/>
              <a:cs typeface="Arial"/>
            </a:endParaRPr>
          </a:p>
          <a:p>
            <a:pPr marL="1155700" lvl="2" indent="-228600">
              <a:lnSpc>
                <a:spcPct val="100000"/>
              </a:lnSpc>
              <a:spcBef>
                <a:spcPts val="85"/>
              </a:spcBef>
              <a:buChar char="•"/>
              <a:tabLst>
                <a:tab pos="1155700" algn="l"/>
              </a:tabLst>
            </a:pPr>
            <a:r>
              <a:rPr sz="3200" spc="85" dirty="0">
                <a:latin typeface="Arial"/>
                <a:cs typeface="Arial"/>
              </a:rPr>
              <a:t>All </a:t>
            </a:r>
            <a:r>
              <a:rPr sz="3200" spc="90" dirty="0">
                <a:latin typeface="Arial"/>
                <a:cs typeface="Arial"/>
              </a:rPr>
              <a:t>the </a:t>
            </a:r>
            <a:r>
              <a:rPr sz="3200" spc="40" dirty="0">
                <a:latin typeface="Arial"/>
                <a:cs typeface="Arial"/>
              </a:rPr>
              <a:t>partners </a:t>
            </a:r>
            <a:r>
              <a:rPr sz="3200" spc="80" dirty="0">
                <a:latin typeface="Arial"/>
                <a:cs typeface="Arial"/>
              </a:rPr>
              <a:t>involved</a:t>
            </a:r>
            <a:r>
              <a:rPr sz="3200" spc="-570" dirty="0">
                <a:latin typeface="Arial"/>
                <a:cs typeface="Arial"/>
              </a:rPr>
              <a:t> </a:t>
            </a:r>
            <a:r>
              <a:rPr sz="3200" spc="5" dirty="0">
                <a:latin typeface="Arial"/>
                <a:cs typeface="Arial"/>
              </a:rPr>
              <a:t>in WP6;</a:t>
            </a:r>
            <a:endParaRPr sz="3200">
              <a:latin typeface="Arial"/>
              <a:cs typeface="Arial"/>
            </a:endParaRPr>
          </a:p>
          <a:p>
            <a:pPr marL="1155700" lvl="2" indent="-228600">
              <a:lnSpc>
                <a:spcPct val="100000"/>
              </a:lnSpc>
              <a:spcBef>
                <a:spcPts val="145"/>
              </a:spcBef>
              <a:buChar char="•"/>
              <a:tabLst>
                <a:tab pos="1155700" algn="l"/>
              </a:tabLst>
            </a:pPr>
            <a:r>
              <a:rPr sz="3200" spc="85" dirty="0">
                <a:latin typeface="Arial"/>
                <a:cs typeface="Arial"/>
              </a:rPr>
              <a:t>All </a:t>
            </a:r>
            <a:r>
              <a:rPr sz="3200" spc="90" dirty="0">
                <a:latin typeface="Arial"/>
                <a:cs typeface="Arial"/>
              </a:rPr>
              <a:t>the </a:t>
            </a:r>
            <a:r>
              <a:rPr sz="3200" spc="45" dirty="0">
                <a:latin typeface="Arial"/>
                <a:cs typeface="Arial"/>
              </a:rPr>
              <a:t>National </a:t>
            </a:r>
            <a:r>
              <a:rPr sz="3200" spc="70" dirty="0">
                <a:latin typeface="Arial"/>
                <a:cs typeface="Arial"/>
              </a:rPr>
              <a:t>pilots</a:t>
            </a:r>
            <a:r>
              <a:rPr sz="3200" spc="-515" dirty="0">
                <a:latin typeface="Arial"/>
                <a:cs typeface="Arial"/>
              </a:rPr>
              <a:t> </a:t>
            </a:r>
            <a:r>
              <a:rPr sz="3200" spc="30" dirty="0">
                <a:latin typeface="Arial"/>
                <a:cs typeface="Arial"/>
              </a:rPr>
              <a:t>coordinators.</a:t>
            </a:r>
            <a:endParaRPr sz="3200">
              <a:latin typeface="Arial"/>
              <a:cs typeface="Arial"/>
            </a:endParaRPr>
          </a:p>
        </p:txBody>
      </p:sp>
    </p:spTree>
    <p:extLst>
      <p:ext uri="{BB962C8B-B14F-4D97-AF65-F5344CB8AC3E}">
        <p14:creationId xmlns:p14="http://schemas.microsoft.com/office/powerpoint/2010/main" val="29752972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a:bodyPr>
          <a:lstStyle/>
          <a:p>
            <a:r>
              <a:rPr lang="en-GB" sz="5400" noProof="0" dirty="0">
                <a:solidFill>
                  <a:schemeClr val="accent2"/>
                </a:solidFill>
              </a:rPr>
              <a:t>WP7. </a:t>
            </a:r>
            <a:r>
              <a:rPr lang="en-GB" sz="5400" dirty="0">
                <a:solidFill>
                  <a:schemeClr val="accent2"/>
                </a:solidFill>
              </a:rPr>
              <a:t>Pilot coordination and continuous risk assessment</a:t>
            </a:r>
            <a:endParaRPr lang="en-GB" sz="5400" noProof="0" dirty="0">
              <a:solidFill>
                <a:schemeClr val="accent2"/>
              </a:solidFill>
            </a:endParaRPr>
          </a:p>
        </p:txBody>
      </p:sp>
      <p:sp>
        <p:nvSpPr>
          <p:cNvPr id="3" name="Subtítulo 2"/>
          <p:cNvSpPr>
            <a:spLocks noGrp="1"/>
          </p:cNvSpPr>
          <p:nvPr>
            <p:ph type="subTitle" idx="1"/>
          </p:nvPr>
        </p:nvSpPr>
        <p:spPr>
          <a:xfrm>
            <a:off x="1524000" y="4020208"/>
            <a:ext cx="9144000" cy="1166648"/>
          </a:xfrm>
        </p:spPr>
        <p:txBody>
          <a:bodyPr>
            <a:normAutofit fontScale="85000" lnSpcReduction="20000"/>
          </a:bodyPr>
          <a:lstStyle/>
          <a:p>
            <a:pPr algn="l">
              <a:spcBef>
                <a:spcPts val="4000"/>
              </a:spcBef>
            </a:pPr>
            <a:r>
              <a:rPr lang="en-GB" sz="3600" i="1" noProof="0" dirty="0"/>
              <a:t>Michał Zimniewicz</a:t>
            </a:r>
          </a:p>
          <a:p>
            <a:pPr algn="l"/>
            <a:r>
              <a:rPr lang="en-GB" sz="3600" noProof="0" dirty="0"/>
              <a:t>Poznan Supercomputing and Networking </a:t>
            </a:r>
            <a:r>
              <a:rPr lang="en-GB" sz="3600" noProof="0" dirty="0" err="1"/>
              <a:t>Center</a:t>
            </a:r>
            <a:br>
              <a:rPr lang="en-GB" noProof="0" dirty="0"/>
            </a:br>
            <a:endParaRPr lang="en-GB" noProof="0" dirty="0"/>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r>
              <a:rPr lang="pl-PL" dirty="0"/>
              <a:t>Up2U Update </a:t>
            </a:r>
            <a:r>
              <a:rPr lang="pl-PL" dirty="0" err="1"/>
              <a:t>Webinar</a:t>
            </a:r>
            <a:br>
              <a:rPr lang="en-US" dirty="0"/>
            </a:br>
            <a:r>
              <a:rPr lang="pl-PL" dirty="0"/>
              <a:t>24th</a:t>
            </a:r>
            <a:r>
              <a:rPr lang="en-US" dirty="0"/>
              <a:t> </a:t>
            </a:r>
            <a:r>
              <a:rPr lang="pl-PL" dirty="0"/>
              <a:t>January </a:t>
            </a:r>
            <a:r>
              <a:rPr lang="en-US" dirty="0"/>
              <a:t>201</a:t>
            </a:r>
            <a:r>
              <a:rPr lang="pl-PL" dirty="0"/>
              <a:t>9</a:t>
            </a:r>
            <a:endParaRPr lang="en-US" dirty="0"/>
          </a:p>
        </p:txBody>
      </p:sp>
    </p:spTree>
    <p:extLst>
      <p:ext uri="{BB962C8B-B14F-4D97-AF65-F5344CB8AC3E}">
        <p14:creationId xmlns:p14="http://schemas.microsoft.com/office/powerpoint/2010/main" val="37364065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a:xfrm>
            <a:off x="838200" y="365125"/>
            <a:ext cx="10515600" cy="1937204"/>
          </a:xfrm>
        </p:spPr>
        <p:txBody>
          <a:bodyPr>
            <a:normAutofit/>
          </a:bodyPr>
          <a:lstStyle/>
          <a:p>
            <a:r>
              <a:rPr lang="en-GB" noProof="0" dirty="0"/>
              <a:t>D7.3: </a:t>
            </a:r>
            <a:br>
              <a:rPr lang="en-GB" noProof="0" dirty="0"/>
            </a:br>
            <a:r>
              <a:rPr lang="en-GB" b="0" dirty="0"/>
              <a:t>Report on the large-scale pilot services, essential features and their improvements</a:t>
            </a:r>
            <a:endParaRPr lang="en-GB" noProof="0" dirty="0"/>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2302329"/>
            <a:ext cx="10515600" cy="3874634"/>
          </a:xfrm>
        </p:spPr>
        <p:txBody>
          <a:bodyPr>
            <a:normAutofit/>
          </a:bodyPr>
          <a:lstStyle/>
          <a:p>
            <a:pPr>
              <a:buBlip>
                <a:blip r:embed="rId3"/>
              </a:buBlip>
            </a:pPr>
            <a:endParaRPr lang="en-GB" dirty="0"/>
          </a:p>
          <a:p>
            <a:pPr>
              <a:buBlip>
                <a:blip r:embed="rId3"/>
              </a:buBlip>
            </a:pPr>
            <a:r>
              <a:rPr lang="en-GB" dirty="0"/>
              <a:t>Led by KTU</a:t>
            </a:r>
          </a:p>
          <a:p>
            <a:pPr>
              <a:buBlip>
                <a:blip r:embed="rId3"/>
              </a:buBlip>
            </a:pPr>
            <a:endParaRPr lang="en-GB" dirty="0"/>
          </a:p>
          <a:p>
            <a:pPr>
              <a:buBlip>
                <a:blip r:embed="rId3"/>
              </a:buBlip>
            </a:pPr>
            <a:r>
              <a:rPr lang="en-GB" dirty="0"/>
              <a:t>Submitted to EC in early January</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29</a:t>
            </a:fld>
            <a:endParaRPr lang="pt-BR"/>
          </a:p>
        </p:txBody>
      </p:sp>
    </p:spTree>
    <p:extLst>
      <p:ext uri="{BB962C8B-B14F-4D97-AF65-F5344CB8AC3E}">
        <p14:creationId xmlns:p14="http://schemas.microsoft.com/office/powerpoint/2010/main" val="3138029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dirty="0"/>
              <a:t>Ongoing/Planned work</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p:txBody>
          <a:bodyPr>
            <a:normAutofit/>
          </a:bodyPr>
          <a:lstStyle/>
          <a:p>
            <a:pPr>
              <a:buBlip>
                <a:blip r:embed="rId2"/>
              </a:buBlip>
            </a:pPr>
            <a:r>
              <a:rPr lang="en-GB" dirty="0"/>
              <a:t>EC review preparations</a:t>
            </a:r>
          </a:p>
          <a:p>
            <a:pPr>
              <a:buBlip>
                <a:blip r:embed="rId2"/>
              </a:buBlip>
            </a:pPr>
            <a:endParaRPr lang="en-GB" dirty="0"/>
          </a:p>
          <a:p>
            <a:pPr>
              <a:buBlip>
                <a:blip r:embed="rId2"/>
              </a:buBlip>
            </a:pPr>
            <a:r>
              <a:rPr lang="en-GB" dirty="0"/>
              <a:t>Financial reporting</a:t>
            </a:r>
          </a:p>
          <a:p>
            <a:pPr>
              <a:buBlip>
                <a:blip r:embed="rId2"/>
              </a:buBlip>
            </a:pPr>
            <a:endParaRPr lang="en-GB" dirty="0"/>
          </a:p>
          <a:p>
            <a:pPr>
              <a:buBlip>
                <a:blip r:embed="rId2"/>
              </a:buBlip>
            </a:pPr>
            <a:r>
              <a:rPr lang="en-GB" dirty="0"/>
              <a:t>Monthly reporting</a:t>
            </a:r>
          </a:p>
          <a:p>
            <a:pPr>
              <a:buBlip>
                <a:blip r:embed="rId2"/>
              </a:buBlip>
            </a:pPr>
            <a:endParaRPr lang="en-GB" dirty="0"/>
          </a:p>
          <a:p>
            <a:pPr>
              <a:buBlip>
                <a:blip r:embed="rId2"/>
              </a:buBlip>
            </a:pPr>
            <a:r>
              <a:rPr lang="en-GB" dirty="0"/>
              <a:t>Board VC (24/01)</a:t>
            </a:r>
          </a:p>
          <a:p>
            <a:pPr marL="0" indent="0">
              <a:buNone/>
            </a:pPr>
            <a:endParaRPr lang="en-GB" dirty="0"/>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a:t>
            </a:fld>
            <a:endParaRPr lang="pt-BR"/>
          </a:p>
        </p:txBody>
      </p:sp>
    </p:spTree>
    <p:extLst>
      <p:ext uri="{BB962C8B-B14F-4D97-AF65-F5344CB8AC3E}">
        <p14:creationId xmlns:p14="http://schemas.microsoft.com/office/powerpoint/2010/main" val="52421898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a:t>Pilot Progress</a:t>
            </a:r>
          </a:p>
        </p:txBody>
      </p:sp>
      <p:graphicFrame>
        <p:nvGraphicFramePr>
          <p:cNvPr id="6" name="Symbol zastępczy zawartości 5"/>
          <p:cNvGraphicFramePr>
            <a:graphicFrameLocks noGrp="1"/>
          </p:cNvGraphicFramePr>
          <p:nvPr>
            <p:ph idx="1"/>
            <p:extLst/>
          </p:nvPr>
        </p:nvGraphicFramePr>
        <p:xfrm>
          <a:off x="838200" y="1825625"/>
          <a:ext cx="10804070" cy="4150360"/>
        </p:xfrm>
        <a:graphic>
          <a:graphicData uri="http://schemas.openxmlformats.org/drawingml/2006/table">
            <a:tbl>
              <a:tblPr firstRow="1" bandRow="1">
                <a:tableStyleId>{00A15C55-8517-42AA-B614-E9B94910E393}</a:tableStyleId>
              </a:tblPr>
              <a:tblGrid>
                <a:gridCol w="2160814">
                  <a:extLst>
                    <a:ext uri="{9D8B030D-6E8A-4147-A177-3AD203B41FA5}">
                      <a16:colId xmlns:a16="http://schemas.microsoft.com/office/drawing/2014/main" val="1667793105"/>
                    </a:ext>
                  </a:extLst>
                </a:gridCol>
                <a:gridCol w="2160814">
                  <a:extLst>
                    <a:ext uri="{9D8B030D-6E8A-4147-A177-3AD203B41FA5}">
                      <a16:colId xmlns:a16="http://schemas.microsoft.com/office/drawing/2014/main" val="1532272559"/>
                    </a:ext>
                  </a:extLst>
                </a:gridCol>
                <a:gridCol w="2383972">
                  <a:extLst>
                    <a:ext uri="{9D8B030D-6E8A-4147-A177-3AD203B41FA5}">
                      <a16:colId xmlns:a16="http://schemas.microsoft.com/office/drawing/2014/main" val="3793579541"/>
                    </a:ext>
                  </a:extLst>
                </a:gridCol>
                <a:gridCol w="2204357">
                  <a:extLst>
                    <a:ext uri="{9D8B030D-6E8A-4147-A177-3AD203B41FA5}">
                      <a16:colId xmlns:a16="http://schemas.microsoft.com/office/drawing/2014/main" val="3411213980"/>
                    </a:ext>
                  </a:extLst>
                </a:gridCol>
                <a:gridCol w="1894113">
                  <a:extLst>
                    <a:ext uri="{9D8B030D-6E8A-4147-A177-3AD203B41FA5}">
                      <a16:colId xmlns:a16="http://schemas.microsoft.com/office/drawing/2014/main" val="1640593227"/>
                    </a:ext>
                  </a:extLst>
                </a:gridCol>
              </a:tblGrid>
              <a:tr h="370840">
                <a:tc>
                  <a:txBody>
                    <a:bodyPr/>
                    <a:lstStyle/>
                    <a:p>
                      <a:r>
                        <a:rPr lang="en-US" dirty="0"/>
                        <a:t>Country</a:t>
                      </a:r>
                      <a:endParaRPr lang="pl-PL" dirty="0"/>
                    </a:p>
                  </a:txBody>
                  <a:tcPr/>
                </a:tc>
                <a:tc>
                  <a:txBody>
                    <a:bodyPr/>
                    <a:lstStyle/>
                    <a:p>
                      <a:pPr algn="ctr"/>
                      <a:r>
                        <a:rPr lang="en-US" dirty="0"/>
                        <a:t>CPD Module</a:t>
                      </a:r>
                      <a:r>
                        <a:rPr lang="en-US" baseline="0" dirty="0"/>
                        <a:t> 1</a:t>
                      </a:r>
                      <a:endParaRPr lang="pl-PL" dirty="0"/>
                    </a:p>
                  </a:txBody>
                  <a:tcPr/>
                </a:tc>
                <a:tc>
                  <a:txBody>
                    <a:bodyPr/>
                    <a:lstStyle/>
                    <a:p>
                      <a:pPr algn="ctr"/>
                      <a:r>
                        <a:rPr lang="en-US" dirty="0"/>
                        <a:t>Numbers</a:t>
                      </a:r>
                      <a:r>
                        <a:rPr lang="en-US" baseline="0" dirty="0"/>
                        <a:t> of</a:t>
                      </a:r>
                      <a:br>
                        <a:rPr lang="en-US" baseline="0" dirty="0"/>
                      </a:br>
                      <a:r>
                        <a:rPr lang="en-US" baseline="0" dirty="0"/>
                        <a:t>schools / teachers</a:t>
                      </a:r>
                      <a:r>
                        <a:rPr lang="pl-PL" baseline="0" dirty="0"/>
                        <a:t> </a:t>
                      </a:r>
                      <a:br>
                        <a:rPr lang="pl-PL" baseline="0" dirty="0"/>
                      </a:br>
                      <a:r>
                        <a:rPr lang="pl-PL" baseline="0" dirty="0"/>
                        <a:t>in CPD1</a:t>
                      </a:r>
                      <a:endParaRPr lang="pl-PL"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dirty="0" err="1"/>
                        <a:t>Pilots</a:t>
                      </a:r>
                      <a:br>
                        <a:rPr lang="en-US" baseline="0" dirty="0"/>
                      </a:br>
                      <a:r>
                        <a:rPr lang="en-US" dirty="0"/>
                        <a:t>(CPD Module</a:t>
                      </a:r>
                      <a:r>
                        <a:rPr lang="en-US" baseline="0" dirty="0"/>
                        <a:t> 2)</a:t>
                      </a:r>
                      <a:endParaRPr lang="pl-PL"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dirty="0"/>
                        <a:t>S</a:t>
                      </a:r>
                      <a:r>
                        <a:rPr lang="pl-PL" baseline="0" dirty="0"/>
                        <a:t>chools </a:t>
                      </a:r>
                      <a:r>
                        <a:rPr lang="pl-PL" baseline="0" dirty="0" err="1"/>
                        <a:t>targeted</a:t>
                      </a:r>
                      <a:r>
                        <a:rPr lang="pl-PL" baseline="0" dirty="0"/>
                        <a:t> </a:t>
                      </a:r>
                      <a:r>
                        <a:rPr lang="pl-PL" baseline="0" dirty="0" err="1"/>
                        <a:t>now</a:t>
                      </a:r>
                      <a:r>
                        <a:rPr lang="pl-PL" baseline="0" dirty="0"/>
                        <a:t> </a:t>
                      </a:r>
                      <a:r>
                        <a:rPr lang="pl-PL" baseline="0" dirty="0" err="1"/>
                        <a:t>or</a:t>
                      </a:r>
                      <a:r>
                        <a:rPr lang="pl-PL" baseline="0" dirty="0"/>
                        <a:t> </a:t>
                      </a:r>
                      <a:r>
                        <a:rPr lang="pl-PL" baseline="0" dirty="0" err="1"/>
                        <a:t>soon</a:t>
                      </a:r>
                      <a:endParaRPr lang="pl-PL" dirty="0"/>
                    </a:p>
                  </a:txBody>
                  <a:tcPr/>
                </a:tc>
                <a:extLst>
                  <a:ext uri="{0D108BD9-81ED-4DB2-BD59-A6C34878D82A}">
                    <a16:rowId xmlns:a16="http://schemas.microsoft.com/office/drawing/2014/main" val="3535515906"/>
                  </a:ext>
                </a:extLst>
              </a:tr>
              <a:tr h="370840">
                <a:tc>
                  <a:txBody>
                    <a:bodyPr/>
                    <a:lstStyle/>
                    <a:p>
                      <a:r>
                        <a:rPr lang="en-US" dirty="0"/>
                        <a:t>Germany</a:t>
                      </a:r>
                      <a:endParaRPr lang="pl-PL" dirty="0"/>
                    </a:p>
                  </a:txBody>
                  <a:tcPr/>
                </a:tc>
                <a:tc>
                  <a:txBody>
                    <a:bodyPr/>
                    <a:lstStyle/>
                    <a:p>
                      <a:pPr algn="ctr"/>
                      <a:r>
                        <a:rPr lang="pl-PL" dirty="0">
                          <a:solidFill>
                            <a:schemeClr val="tx1"/>
                          </a:solidFill>
                        </a:rPr>
                        <a:t>Q2 2019</a:t>
                      </a:r>
                    </a:p>
                  </a:txBody>
                  <a:tcPr/>
                </a:tc>
                <a:tc>
                  <a:txBody>
                    <a:bodyPr/>
                    <a:lstStyle/>
                    <a:p>
                      <a:pPr algn="ctr"/>
                      <a:endParaRPr lang="pl-PL" dirty="0">
                        <a:solidFill>
                          <a:schemeClr val="tx1"/>
                        </a:solidFill>
                      </a:endParaRPr>
                    </a:p>
                  </a:txBody>
                  <a:tcPr/>
                </a:tc>
                <a:tc>
                  <a:txBody>
                    <a:bodyPr/>
                    <a:lstStyle/>
                    <a:p>
                      <a:pPr algn="ctr"/>
                      <a:r>
                        <a:rPr lang="pl-PL" dirty="0">
                          <a:solidFill>
                            <a:schemeClr val="tx1"/>
                          </a:solidFill>
                        </a:rPr>
                        <a:t>Q2 </a:t>
                      </a:r>
                      <a:r>
                        <a:rPr lang="en-US" dirty="0">
                          <a:solidFill>
                            <a:schemeClr val="tx1"/>
                          </a:solidFill>
                        </a:rPr>
                        <a:t>2019</a:t>
                      </a:r>
                      <a:endParaRPr lang="pl-PL" dirty="0">
                        <a:solidFill>
                          <a:schemeClr val="tx1"/>
                        </a:solidFill>
                      </a:endParaRPr>
                    </a:p>
                  </a:txBody>
                  <a:tcPr/>
                </a:tc>
                <a:tc>
                  <a:txBody>
                    <a:bodyPr/>
                    <a:lstStyle/>
                    <a:p>
                      <a:pPr algn="ctr"/>
                      <a:r>
                        <a:rPr lang="pl-PL" i="1" dirty="0" err="1">
                          <a:solidFill>
                            <a:schemeClr val="tx1"/>
                          </a:solidFill>
                        </a:rPr>
                        <a:t>Private</a:t>
                      </a:r>
                      <a:r>
                        <a:rPr lang="pl-PL" i="1" dirty="0">
                          <a:solidFill>
                            <a:schemeClr val="tx1"/>
                          </a:solidFill>
                        </a:rPr>
                        <a:t> </a:t>
                      </a:r>
                      <a:r>
                        <a:rPr lang="pl-PL" i="1" dirty="0" err="1">
                          <a:solidFill>
                            <a:schemeClr val="tx1"/>
                          </a:solidFill>
                        </a:rPr>
                        <a:t>teachers</a:t>
                      </a:r>
                      <a:endParaRPr lang="pl-PL" i="1" dirty="0">
                        <a:solidFill>
                          <a:schemeClr val="tx1"/>
                        </a:solidFill>
                      </a:endParaRPr>
                    </a:p>
                  </a:txBody>
                  <a:tcPr/>
                </a:tc>
                <a:extLst>
                  <a:ext uri="{0D108BD9-81ED-4DB2-BD59-A6C34878D82A}">
                    <a16:rowId xmlns:a16="http://schemas.microsoft.com/office/drawing/2014/main" val="3982282734"/>
                  </a:ext>
                </a:extLst>
              </a:tr>
              <a:tr h="370840">
                <a:tc>
                  <a:txBody>
                    <a:bodyPr/>
                    <a:lstStyle/>
                    <a:p>
                      <a:r>
                        <a:rPr lang="en-US" dirty="0"/>
                        <a:t>Greece</a:t>
                      </a:r>
                      <a:endParaRPr lang="pl-PL" dirty="0"/>
                    </a:p>
                  </a:txBody>
                  <a:tcPr/>
                </a:tc>
                <a:tc>
                  <a:txBody>
                    <a:bodyPr/>
                    <a:lstStyle/>
                    <a:p>
                      <a:pPr algn="ctr"/>
                      <a:r>
                        <a:rPr lang="en-US" dirty="0">
                          <a:solidFill>
                            <a:schemeClr val="tx1"/>
                          </a:solidFill>
                        </a:rPr>
                        <a:t>Mar – May</a:t>
                      </a:r>
                      <a:r>
                        <a:rPr lang="pl-PL" dirty="0">
                          <a:solidFill>
                            <a:schemeClr val="tx1"/>
                          </a:solidFill>
                        </a:rPr>
                        <a:t> 2018</a:t>
                      </a:r>
                    </a:p>
                  </a:txBody>
                  <a:tcPr/>
                </a:tc>
                <a:tc>
                  <a:txBody>
                    <a:bodyPr/>
                    <a:lstStyle/>
                    <a:p>
                      <a:pPr algn="ctr"/>
                      <a:r>
                        <a:rPr lang="en-US" dirty="0">
                          <a:solidFill>
                            <a:schemeClr val="tx1"/>
                          </a:solidFill>
                        </a:rPr>
                        <a:t>8 / 80</a:t>
                      </a:r>
                      <a:endParaRPr lang="pl-PL" dirty="0">
                        <a:solidFill>
                          <a:schemeClr val="tx1"/>
                        </a:solidFill>
                      </a:endParaRPr>
                    </a:p>
                  </a:txBody>
                  <a:tcPr/>
                </a:tc>
                <a:tc>
                  <a:txBody>
                    <a:bodyPr/>
                    <a:lstStyle/>
                    <a:p>
                      <a:pPr algn="ctr"/>
                      <a:r>
                        <a:rPr lang="pl-PL" dirty="0">
                          <a:solidFill>
                            <a:schemeClr val="tx1"/>
                          </a:solidFill>
                        </a:rPr>
                        <a:t>Jan</a:t>
                      </a:r>
                      <a:r>
                        <a:rPr lang="pl-PL" baseline="0" dirty="0">
                          <a:solidFill>
                            <a:schemeClr val="tx1"/>
                          </a:solidFill>
                        </a:rPr>
                        <a:t> – </a:t>
                      </a:r>
                      <a:r>
                        <a:rPr lang="pl-PL" baseline="0" dirty="0" err="1">
                          <a:solidFill>
                            <a:schemeClr val="tx1"/>
                          </a:solidFill>
                        </a:rPr>
                        <a:t>Feb</a:t>
                      </a:r>
                      <a:r>
                        <a:rPr lang="pl-PL" baseline="0" dirty="0">
                          <a:solidFill>
                            <a:schemeClr val="tx1"/>
                          </a:solidFill>
                        </a:rPr>
                        <a:t> 2019</a:t>
                      </a:r>
                      <a:endParaRPr lang="pl-PL" dirty="0">
                        <a:solidFill>
                          <a:schemeClr val="tx1"/>
                        </a:solidFill>
                      </a:endParaRPr>
                    </a:p>
                  </a:txBody>
                  <a:tcPr/>
                </a:tc>
                <a:tc>
                  <a:txBody>
                    <a:bodyPr/>
                    <a:lstStyle/>
                    <a:p>
                      <a:pPr algn="ctr"/>
                      <a:r>
                        <a:rPr lang="pl-PL" dirty="0">
                          <a:solidFill>
                            <a:schemeClr val="tx1"/>
                          </a:solidFill>
                        </a:rPr>
                        <a:t>8</a:t>
                      </a:r>
                    </a:p>
                  </a:txBody>
                  <a:tcPr/>
                </a:tc>
                <a:extLst>
                  <a:ext uri="{0D108BD9-81ED-4DB2-BD59-A6C34878D82A}">
                    <a16:rowId xmlns:a16="http://schemas.microsoft.com/office/drawing/2014/main" val="3370037682"/>
                  </a:ext>
                </a:extLst>
              </a:tr>
              <a:tr h="370840">
                <a:tc>
                  <a:txBody>
                    <a:bodyPr/>
                    <a:lstStyle/>
                    <a:p>
                      <a:r>
                        <a:rPr lang="en-US" dirty="0"/>
                        <a:t>Hungary</a:t>
                      </a:r>
                      <a:endParaRPr lang="pl-PL" dirty="0"/>
                    </a:p>
                  </a:txBody>
                  <a:tcPr/>
                </a:tc>
                <a:tc>
                  <a:txBody>
                    <a:bodyPr/>
                    <a:lstStyle/>
                    <a:p>
                      <a:pPr algn="ctr"/>
                      <a:r>
                        <a:rPr lang="en-US" dirty="0">
                          <a:solidFill>
                            <a:schemeClr val="tx1"/>
                          </a:solidFill>
                        </a:rPr>
                        <a:t>Aug – Sep</a:t>
                      </a:r>
                      <a:r>
                        <a:rPr lang="pl-PL" baseline="0" dirty="0">
                          <a:solidFill>
                            <a:schemeClr val="tx1"/>
                          </a:solidFill>
                        </a:rPr>
                        <a:t> 2018</a:t>
                      </a:r>
                      <a:endParaRPr lang="pl-PL" dirty="0">
                        <a:solidFill>
                          <a:schemeClr val="tx1"/>
                        </a:solidFill>
                      </a:endParaRPr>
                    </a:p>
                  </a:txBody>
                  <a:tcPr/>
                </a:tc>
                <a:tc>
                  <a:txBody>
                    <a:bodyPr/>
                    <a:lstStyle/>
                    <a:p>
                      <a:pPr algn="ctr"/>
                      <a:r>
                        <a:rPr lang="en-US" dirty="0">
                          <a:solidFill>
                            <a:schemeClr val="tx1"/>
                          </a:solidFill>
                        </a:rPr>
                        <a:t>8 / 12</a:t>
                      </a:r>
                      <a:endParaRPr lang="pl-PL" dirty="0">
                        <a:solidFill>
                          <a:schemeClr val="tx1"/>
                        </a:solidFill>
                      </a:endParaRPr>
                    </a:p>
                  </a:txBody>
                  <a:tcPr/>
                </a:tc>
                <a:tc>
                  <a:txBody>
                    <a:bodyPr/>
                    <a:lstStyle/>
                    <a:p>
                      <a:pPr algn="ctr"/>
                      <a:r>
                        <a:rPr lang="pl-PL" baseline="0" dirty="0" err="1">
                          <a:solidFill>
                            <a:schemeClr val="tx1"/>
                          </a:solidFill>
                        </a:rPr>
                        <a:t>Early</a:t>
                      </a:r>
                      <a:r>
                        <a:rPr lang="pl-PL" baseline="0" dirty="0">
                          <a:solidFill>
                            <a:schemeClr val="tx1"/>
                          </a:solidFill>
                        </a:rPr>
                        <a:t> </a:t>
                      </a:r>
                      <a:r>
                        <a:rPr lang="en-US" baseline="0" dirty="0">
                          <a:solidFill>
                            <a:schemeClr val="tx1"/>
                          </a:solidFill>
                        </a:rPr>
                        <a:t>2019</a:t>
                      </a:r>
                      <a:endParaRPr lang="pl-PL" dirty="0">
                        <a:solidFill>
                          <a:schemeClr val="tx1"/>
                        </a:solidFill>
                      </a:endParaRPr>
                    </a:p>
                  </a:txBody>
                  <a:tcPr/>
                </a:tc>
                <a:tc>
                  <a:txBody>
                    <a:bodyPr/>
                    <a:lstStyle/>
                    <a:p>
                      <a:pPr algn="ctr"/>
                      <a:r>
                        <a:rPr lang="pl-PL" dirty="0">
                          <a:solidFill>
                            <a:schemeClr val="tx1"/>
                          </a:solidFill>
                        </a:rPr>
                        <a:t>8 </a:t>
                      </a:r>
                      <a:r>
                        <a:rPr lang="pl-PL" dirty="0" err="1">
                          <a:solidFill>
                            <a:schemeClr val="tx1"/>
                          </a:solidFill>
                        </a:rPr>
                        <a:t>now</a:t>
                      </a:r>
                      <a:r>
                        <a:rPr lang="pl-PL" dirty="0">
                          <a:solidFill>
                            <a:schemeClr val="tx1"/>
                          </a:solidFill>
                        </a:rPr>
                        <a:t>, 40 </a:t>
                      </a:r>
                      <a:r>
                        <a:rPr lang="pl-PL" dirty="0" err="1">
                          <a:solidFill>
                            <a:schemeClr val="tx1"/>
                          </a:solidFill>
                        </a:rPr>
                        <a:t>soon</a:t>
                      </a:r>
                      <a:endParaRPr lang="pl-PL" dirty="0">
                        <a:solidFill>
                          <a:schemeClr val="tx1"/>
                        </a:solidFill>
                      </a:endParaRPr>
                    </a:p>
                  </a:txBody>
                  <a:tcPr/>
                </a:tc>
                <a:extLst>
                  <a:ext uri="{0D108BD9-81ED-4DB2-BD59-A6C34878D82A}">
                    <a16:rowId xmlns:a16="http://schemas.microsoft.com/office/drawing/2014/main" val="2226328600"/>
                  </a:ext>
                </a:extLst>
              </a:tr>
              <a:tr h="370840">
                <a:tc>
                  <a:txBody>
                    <a:bodyPr/>
                    <a:lstStyle/>
                    <a:p>
                      <a:r>
                        <a:rPr lang="en-US" dirty="0"/>
                        <a:t>Italy</a:t>
                      </a:r>
                      <a:endParaRPr lang="pl-PL" dirty="0"/>
                    </a:p>
                  </a:txBody>
                  <a:tcPr/>
                </a:tc>
                <a:tc>
                  <a:txBody>
                    <a:bodyPr/>
                    <a:lstStyle/>
                    <a:p>
                      <a:pPr algn="ctr"/>
                      <a:r>
                        <a:rPr lang="en-US" dirty="0">
                          <a:solidFill>
                            <a:schemeClr val="tx1"/>
                          </a:solidFill>
                        </a:rPr>
                        <a:t>Apr – May</a:t>
                      </a:r>
                      <a:r>
                        <a:rPr lang="pl-PL" dirty="0">
                          <a:solidFill>
                            <a:schemeClr val="tx1"/>
                          </a:solidFill>
                        </a:rPr>
                        <a:t> 2018</a:t>
                      </a:r>
                    </a:p>
                  </a:txBody>
                  <a:tcPr/>
                </a:tc>
                <a:tc>
                  <a:txBody>
                    <a:bodyPr/>
                    <a:lstStyle/>
                    <a:p>
                      <a:pPr algn="ctr"/>
                      <a:r>
                        <a:rPr lang="en-US" dirty="0">
                          <a:solidFill>
                            <a:schemeClr val="tx1"/>
                          </a:solidFill>
                        </a:rPr>
                        <a:t>5</a:t>
                      </a:r>
                      <a:r>
                        <a:rPr lang="en-US" baseline="0" dirty="0">
                          <a:solidFill>
                            <a:schemeClr val="tx1"/>
                          </a:solidFill>
                        </a:rPr>
                        <a:t> / 11</a:t>
                      </a:r>
                      <a:endParaRPr lang="pl-PL" dirty="0">
                        <a:solidFill>
                          <a:schemeClr val="tx1"/>
                        </a:solidFill>
                      </a:endParaRPr>
                    </a:p>
                  </a:txBody>
                  <a:tcPr/>
                </a:tc>
                <a:tc>
                  <a:txBody>
                    <a:bodyPr/>
                    <a:lstStyle/>
                    <a:p>
                      <a:pPr algn="ctr"/>
                      <a:r>
                        <a:rPr lang="pl-PL" dirty="0">
                          <a:solidFill>
                            <a:schemeClr val="tx1"/>
                          </a:solidFill>
                        </a:rPr>
                        <a:t>Mar</a:t>
                      </a:r>
                      <a:r>
                        <a:rPr lang="en-US" dirty="0">
                          <a:solidFill>
                            <a:schemeClr val="tx1"/>
                          </a:solidFill>
                        </a:rPr>
                        <a:t> – May 2019</a:t>
                      </a:r>
                      <a:endParaRPr lang="pl-PL" dirty="0">
                        <a:solidFill>
                          <a:schemeClr val="tx1"/>
                        </a:solidFill>
                      </a:endParaRPr>
                    </a:p>
                  </a:txBody>
                  <a:tcPr/>
                </a:tc>
                <a:tc>
                  <a:txBody>
                    <a:bodyPr/>
                    <a:lstStyle/>
                    <a:p>
                      <a:pPr algn="ctr"/>
                      <a:endParaRPr lang="pl-PL" dirty="0">
                        <a:solidFill>
                          <a:schemeClr val="tx1"/>
                        </a:solidFill>
                      </a:endParaRPr>
                    </a:p>
                  </a:txBody>
                  <a:tcPr/>
                </a:tc>
                <a:extLst>
                  <a:ext uri="{0D108BD9-81ED-4DB2-BD59-A6C34878D82A}">
                    <a16:rowId xmlns:a16="http://schemas.microsoft.com/office/drawing/2014/main" val="3285898329"/>
                  </a:ext>
                </a:extLst>
              </a:tr>
              <a:tr h="370840">
                <a:tc>
                  <a:txBody>
                    <a:bodyPr/>
                    <a:lstStyle/>
                    <a:p>
                      <a:r>
                        <a:rPr lang="en-US" dirty="0"/>
                        <a:t>Lithuania</a:t>
                      </a:r>
                      <a:endParaRPr lang="pl-PL" dirty="0"/>
                    </a:p>
                  </a:txBody>
                  <a:tcPr/>
                </a:tc>
                <a:tc>
                  <a:txBody>
                    <a:bodyPr/>
                    <a:lstStyle/>
                    <a:p>
                      <a:pPr algn="ctr"/>
                      <a:r>
                        <a:rPr lang="en-US" dirty="0">
                          <a:solidFill>
                            <a:schemeClr val="tx1"/>
                          </a:solidFill>
                        </a:rPr>
                        <a:t>Nov</a:t>
                      </a:r>
                      <a:r>
                        <a:rPr lang="pl-PL" dirty="0">
                          <a:solidFill>
                            <a:schemeClr val="tx1"/>
                          </a:solidFill>
                        </a:rPr>
                        <a:t> – Dec 2018</a:t>
                      </a:r>
                    </a:p>
                    <a:p>
                      <a:pPr algn="ctr"/>
                      <a:r>
                        <a:rPr lang="pl-PL" dirty="0" err="1">
                          <a:solidFill>
                            <a:schemeClr val="tx1"/>
                          </a:solidFill>
                        </a:rPr>
                        <a:t>Feb</a:t>
                      </a:r>
                      <a:r>
                        <a:rPr lang="pl-PL" baseline="0" dirty="0">
                          <a:solidFill>
                            <a:schemeClr val="tx1"/>
                          </a:solidFill>
                        </a:rPr>
                        <a:t> 2019</a:t>
                      </a:r>
                      <a:endParaRPr lang="pl-PL" dirty="0">
                        <a:solidFill>
                          <a:schemeClr val="tx1"/>
                        </a:solidFill>
                      </a:endParaRPr>
                    </a:p>
                  </a:txBody>
                  <a:tcPr/>
                </a:tc>
                <a:tc>
                  <a:txBody>
                    <a:bodyPr/>
                    <a:lstStyle/>
                    <a:p>
                      <a:pPr algn="ctr"/>
                      <a:r>
                        <a:rPr lang="pl-PL" dirty="0">
                          <a:solidFill>
                            <a:schemeClr val="tx1"/>
                          </a:solidFill>
                        </a:rPr>
                        <a:t>10 / 15</a:t>
                      </a:r>
                      <a:br>
                        <a:rPr lang="pl-PL" dirty="0">
                          <a:solidFill>
                            <a:schemeClr val="tx1"/>
                          </a:solidFill>
                        </a:rPr>
                      </a:br>
                      <a:r>
                        <a:rPr lang="pl-PL" dirty="0">
                          <a:solidFill>
                            <a:schemeClr val="tx1"/>
                          </a:solidFill>
                        </a:rPr>
                        <a:t>-</a:t>
                      </a:r>
                      <a:r>
                        <a:rPr lang="pl-PL" baseline="0" dirty="0">
                          <a:solidFill>
                            <a:schemeClr val="tx1"/>
                          </a:solidFill>
                        </a:rPr>
                        <a:t> / 160</a:t>
                      </a:r>
                      <a:endParaRPr lang="pl-PL" dirty="0">
                        <a:solidFill>
                          <a:schemeClr val="tx1"/>
                        </a:solidFill>
                      </a:endParaRPr>
                    </a:p>
                  </a:txBody>
                  <a:tcPr/>
                </a:tc>
                <a:tc>
                  <a:txBody>
                    <a:bodyPr/>
                    <a:lstStyle/>
                    <a:p>
                      <a:pPr algn="ctr"/>
                      <a:r>
                        <a:rPr lang="pl-PL" dirty="0" err="1">
                          <a:solidFill>
                            <a:schemeClr val="tx1"/>
                          </a:solidFill>
                        </a:rPr>
                        <a:t>Nov</a:t>
                      </a:r>
                      <a:r>
                        <a:rPr lang="pl-PL" dirty="0">
                          <a:solidFill>
                            <a:schemeClr val="tx1"/>
                          </a:solidFill>
                        </a:rPr>
                        <a:t> 2018 – </a:t>
                      </a:r>
                      <a:r>
                        <a:rPr lang="pl-PL" dirty="0" err="1">
                          <a:solidFill>
                            <a:schemeClr val="tx1"/>
                          </a:solidFill>
                        </a:rPr>
                        <a:t>ongoing</a:t>
                      </a:r>
                      <a:endParaRPr lang="pl-PL" dirty="0">
                        <a:solidFill>
                          <a:schemeClr val="tx1"/>
                        </a:solidFill>
                      </a:endParaRPr>
                    </a:p>
                  </a:txBody>
                  <a:tcPr/>
                </a:tc>
                <a:tc>
                  <a:txBody>
                    <a:bodyPr/>
                    <a:lstStyle/>
                    <a:p>
                      <a:pPr algn="ctr"/>
                      <a:r>
                        <a:rPr lang="pl-PL" dirty="0">
                          <a:solidFill>
                            <a:schemeClr val="tx1"/>
                          </a:solidFill>
                        </a:rPr>
                        <a:t>20-80</a:t>
                      </a:r>
                    </a:p>
                  </a:txBody>
                  <a:tcPr/>
                </a:tc>
                <a:extLst>
                  <a:ext uri="{0D108BD9-81ED-4DB2-BD59-A6C34878D82A}">
                    <a16:rowId xmlns:a16="http://schemas.microsoft.com/office/drawing/2014/main" val="2689777130"/>
                  </a:ext>
                </a:extLst>
              </a:tr>
              <a:tr h="370840">
                <a:tc>
                  <a:txBody>
                    <a:bodyPr/>
                    <a:lstStyle/>
                    <a:p>
                      <a:r>
                        <a:rPr lang="en-US" dirty="0"/>
                        <a:t>Poland</a:t>
                      </a:r>
                      <a:endParaRPr lang="pl-PL" dirty="0"/>
                    </a:p>
                  </a:txBody>
                  <a:tcPr/>
                </a:tc>
                <a:tc>
                  <a:txBody>
                    <a:bodyPr/>
                    <a:lstStyle/>
                    <a:p>
                      <a:pPr algn="ctr"/>
                      <a:r>
                        <a:rPr lang="en-US" dirty="0">
                          <a:solidFill>
                            <a:schemeClr val="tx1"/>
                          </a:solidFill>
                        </a:rPr>
                        <a:t>Jun – </a:t>
                      </a:r>
                      <a:r>
                        <a:rPr lang="pl-PL" dirty="0" err="1">
                          <a:solidFill>
                            <a:schemeClr val="tx1"/>
                          </a:solidFill>
                        </a:rPr>
                        <a:t>Oct</a:t>
                      </a:r>
                      <a:r>
                        <a:rPr lang="pl-PL" baseline="0" dirty="0">
                          <a:solidFill>
                            <a:schemeClr val="tx1"/>
                          </a:solidFill>
                        </a:rPr>
                        <a:t> 2018</a:t>
                      </a:r>
                      <a:endParaRPr lang="pl-PL" dirty="0">
                        <a:solidFill>
                          <a:schemeClr val="tx1"/>
                        </a:solidFill>
                      </a:endParaRPr>
                    </a:p>
                  </a:txBody>
                  <a:tcPr/>
                </a:tc>
                <a:tc>
                  <a:txBody>
                    <a:bodyPr/>
                    <a:lstStyle/>
                    <a:p>
                      <a:pPr algn="ctr"/>
                      <a:r>
                        <a:rPr lang="en-US" dirty="0">
                          <a:solidFill>
                            <a:schemeClr val="tx1"/>
                          </a:solidFill>
                        </a:rPr>
                        <a:t>15 / 30</a:t>
                      </a:r>
                      <a:endParaRPr lang="pl-PL"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dirty="0" err="1">
                          <a:solidFill>
                            <a:schemeClr val="tx1"/>
                          </a:solidFill>
                        </a:rPr>
                        <a:t>Feb</a:t>
                      </a:r>
                      <a:r>
                        <a:rPr lang="pl-PL" dirty="0">
                          <a:solidFill>
                            <a:schemeClr val="tx1"/>
                          </a:solidFill>
                        </a:rPr>
                        <a:t> – March 2019</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pl-PL" dirty="0">
                          <a:solidFill>
                            <a:schemeClr val="tx1"/>
                          </a:solidFill>
                        </a:rPr>
                        <a:t>15</a:t>
                      </a:r>
                    </a:p>
                  </a:txBody>
                  <a:tcPr/>
                </a:tc>
                <a:extLst>
                  <a:ext uri="{0D108BD9-81ED-4DB2-BD59-A6C34878D82A}">
                    <a16:rowId xmlns:a16="http://schemas.microsoft.com/office/drawing/2014/main" val="570524693"/>
                  </a:ext>
                </a:extLst>
              </a:tr>
              <a:tr h="370840">
                <a:tc>
                  <a:txBody>
                    <a:bodyPr/>
                    <a:lstStyle/>
                    <a:p>
                      <a:r>
                        <a:rPr lang="en-US" dirty="0"/>
                        <a:t>Portugal</a:t>
                      </a:r>
                      <a:endParaRPr lang="pl-PL" dirty="0"/>
                    </a:p>
                  </a:txBody>
                  <a:tcPr/>
                </a:tc>
                <a:tc>
                  <a:txBody>
                    <a:bodyPr/>
                    <a:lstStyle/>
                    <a:p>
                      <a:pPr algn="ctr"/>
                      <a:r>
                        <a:rPr lang="pl-PL" dirty="0">
                          <a:solidFill>
                            <a:schemeClr val="tx1"/>
                          </a:solidFill>
                        </a:rPr>
                        <a:t>Jan 2019</a:t>
                      </a:r>
                    </a:p>
                  </a:txBody>
                  <a:tcPr/>
                </a:tc>
                <a:tc>
                  <a:txBody>
                    <a:bodyPr/>
                    <a:lstStyle/>
                    <a:p>
                      <a:pPr algn="ctr"/>
                      <a:r>
                        <a:rPr lang="pl-PL" dirty="0">
                          <a:solidFill>
                            <a:schemeClr val="tx1"/>
                          </a:solidFill>
                        </a:rPr>
                        <a:t>1 </a:t>
                      </a:r>
                      <a:r>
                        <a:rPr lang="pl-PL" dirty="0" err="1">
                          <a:solidFill>
                            <a:schemeClr val="tx1"/>
                          </a:solidFill>
                        </a:rPr>
                        <a:t>school</a:t>
                      </a:r>
                      <a:r>
                        <a:rPr lang="pl-PL" dirty="0">
                          <a:solidFill>
                            <a:schemeClr val="tx1"/>
                          </a:solidFill>
                        </a:rPr>
                        <a:t>+</a:t>
                      </a:r>
                    </a:p>
                  </a:txBody>
                  <a:tcPr/>
                </a:tc>
                <a:tc>
                  <a:txBody>
                    <a:bodyPr/>
                    <a:lstStyle/>
                    <a:p>
                      <a:pPr algn="ctr"/>
                      <a:r>
                        <a:rPr lang="en-US" dirty="0">
                          <a:solidFill>
                            <a:schemeClr val="tx1"/>
                          </a:solidFill>
                        </a:rPr>
                        <a:t>2019</a:t>
                      </a:r>
                      <a:endParaRPr lang="pl-PL" dirty="0">
                        <a:solidFill>
                          <a:schemeClr val="tx1"/>
                        </a:solidFill>
                      </a:endParaRPr>
                    </a:p>
                  </a:txBody>
                  <a:tcPr/>
                </a:tc>
                <a:tc>
                  <a:txBody>
                    <a:bodyPr/>
                    <a:lstStyle/>
                    <a:p>
                      <a:pPr algn="ctr"/>
                      <a:endParaRPr lang="pl-PL" dirty="0">
                        <a:solidFill>
                          <a:schemeClr val="tx1"/>
                        </a:solidFill>
                      </a:endParaRPr>
                    </a:p>
                  </a:txBody>
                  <a:tcPr/>
                </a:tc>
                <a:extLst>
                  <a:ext uri="{0D108BD9-81ED-4DB2-BD59-A6C34878D82A}">
                    <a16:rowId xmlns:a16="http://schemas.microsoft.com/office/drawing/2014/main" val="237856674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Spain</a:t>
                      </a:r>
                      <a:endParaRPr lang="pl-PL" dirty="0"/>
                    </a:p>
                  </a:txBody>
                  <a:tcPr/>
                </a:tc>
                <a:tc>
                  <a:txBody>
                    <a:bodyPr/>
                    <a:lstStyle/>
                    <a:p>
                      <a:pPr algn="ctr"/>
                      <a:r>
                        <a:rPr lang="pl-PL" dirty="0" err="1">
                          <a:solidFill>
                            <a:schemeClr val="tx1"/>
                          </a:solidFill>
                        </a:rPr>
                        <a:t>Nov</a:t>
                      </a:r>
                      <a:r>
                        <a:rPr lang="pl-PL" dirty="0">
                          <a:solidFill>
                            <a:schemeClr val="tx1"/>
                          </a:solidFill>
                        </a:rPr>
                        <a:t> – Dec 2018</a:t>
                      </a:r>
                    </a:p>
                  </a:txBody>
                  <a:tcPr/>
                </a:tc>
                <a:tc>
                  <a:txBody>
                    <a:bodyPr/>
                    <a:lstStyle/>
                    <a:p>
                      <a:pPr algn="ctr"/>
                      <a:r>
                        <a:rPr lang="pl-PL" dirty="0">
                          <a:solidFill>
                            <a:schemeClr val="tx1"/>
                          </a:solidFill>
                        </a:rPr>
                        <a:t>7 / 7</a:t>
                      </a:r>
                    </a:p>
                  </a:txBody>
                  <a:tcPr/>
                </a:tc>
                <a:tc>
                  <a:txBody>
                    <a:bodyPr/>
                    <a:lstStyle/>
                    <a:p>
                      <a:pPr algn="ctr"/>
                      <a:r>
                        <a:rPr lang="en-US" dirty="0">
                          <a:solidFill>
                            <a:schemeClr val="tx1"/>
                          </a:solidFill>
                        </a:rPr>
                        <a:t>2019</a:t>
                      </a:r>
                      <a:endParaRPr lang="pl-PL" dirty="0">
                        <a:solidFill>
                          <a:schemeClr val="tx1"/>
                        </a:solidFill>
                      </a:endParaRPr>
                    </a:p>
                  </a:txBody>
                  <a:tcPr/>
                </a:tc>
                <a:tc>
                  <a:txBody>
                    <a:bodyPr/>
                    <a:lstStyle/>
                    <a:p>
                      <a:pPr algn="ctr"/>
                      <a:endParaRPr lang="pl-PL" dirty="0">
                        <a:solidFill>
                          <a:schemeClr val="tx1"/>
                        </a:solidFill>
                      </a:endParaRPr>
                    </a:p>
                  </a:txBody>
                  <a:tcPr/>
                </a:tc>
                <a:extLst>
                  <a:ext uri="{0D108BD9-81ED-4DB2-BD59-A6C34878D82A}">
                    <a16:rowId xmlns:a16="http://schemas.microsoft.com/office/drawing/2014/main" val="4210838884"/>
                  </a:ext>
                </a:extLst>
              </a:tr>
            </a:tbl>
          </a:graphicData>
        </a:graphic>
      </p:graphicFrame>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30</a:t>
            </a:fld>
            <a:endParaRPr lang="pt-BR"/>
          </a:p>
        </p:txBody>
      </p:sp>
    </p:spTree>
    <p:extLst>
      <p:ext uri="{BB962C8B-B14F-4D97-AF65-F5344CB8AC3E}">
        <p14:creationId xmlns:p14="http://schemas.microsoft.com/office/powerpoint/2010/main" val="5612988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5F0C2-BE89-0842-808C-B09F6480265E}"/>
              </a:ext>
            </a:extLst>
          </p:cNvPr>
          <p:cNvSpPr>
            <a:spLocks noGrp="1"/>
          </p:cNvSpPr>
          <p:nvPr>
            <p:ph type="title"/>
          </p:nvPr>
        </p:nvSpPr>
        <p:spPr/>
        <p:txBody>
          <a:bodyPr/>
          <a:lstStyle/>
          <a:p>
            <a:r>
              <a:rPr lang="en-GB" noProof="0" dirty="0"/>
              <a:t>Minimum Viable Product</a:t>
            </a:r>
          </a:p>
        </p:txBody>
      </p:sp>
      <p:sp>
        <p:nvSpPr>
          <p:cNvPr id="3" name="Content Placeholder 2">
            <a:extLst>
              <a:ext uri="{FF2B5EF4-FFF2-40B4-BE49-F238E27FC236}">
                <a16:creationId xmlns:a16="http://schemas.microsoft.com/office/drawing/2014/main" id="{CAE58C11-C7B2-804C-BFC0-1B36F87AA635}"/>
              </a:ext>
            </a:extLst>
          </p:cNvPr>
          <p:cNvSpPr>
            <a:spLocks noGrp="1"/>
          </p:cNvSpPr>
          <p:nvPr>
            <p:ph idx="1"/>
          </p:nvPr>
        </p:nvSpPr>
        <p:spPr>
          <a:xfrm>
            <a:off x="838200" y="1825625"/>
            <a:ext cx="11186160" cy="4351338"/>
          </a:xfrm>
        </p:spPr>
        <p:txBody>
          <a:bodyPr>
            <a:normAutofit/>
          </a:bodyPr>
          <a:lstStyle/>
          <a:p>
            <a:endParaRPr lang="en-GB" noProof="0" dirty="0"/>
          </a:p>
          <a:p>
            <a:r>
              <a:rPr lang="en-GB" noProof="0" dirty="0"/>
              <a:t>Q1-Q2 2019 – The second phase for collecting MVP suggestions</a:t>
            </a:r>
          </a:p>
          <a:p>
            <a:endParaRPr lang="en-GB" noProof="0" dirty="0"/>
          </a:p>
          <a:p>
            <a:pPr lvl="1"/>
            <a:r>
              <a:rPr lang="en-GB" dirty="0"/>
              <a:t>Collecting new suggestions from students in pilots, mainly via Google Form</a:t>
            </a:r>
          </a:p>
          <a:p>
            <a:pPr lvl="1"/>
            <a:r>
              <a:rPr lang="en-GB" dirty="0"/>
              <a:t>Some improvements to be reported at the project review in spring</a:t>
            </a:r>
          </a:p>
          <a:p>
            <a:pPr lvl="1"/>
            <a:r>
              <a:rPr lang="en-GB" noProof="0" dirty="0"/>
              <a:t>More improvements to be reported in June</a:t>
            </a:r>
          </a:p>
        </p:txBody>
      </p:sp>
      <p:sp>
        <p:nvSpPr>
          <p:cNvPr id="4" name="Footer Placeholder 3">
            <a:extLst>
              <a:ext uri="{FF2B5EF4-FFF2-40B4-BE49-F238E27FC236}">
                <a16:creationId xmlns:a16="http://schemas.microsoft.com/office/drawing/2014/main" id="{DF4BA69E-5570-2B4E-9C78-56F40809FB26}"/>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1A6EA4A-320A-7E4D-9DFC-7048B16EC5F4}"/>
              </a:ext>
            </a:extLst>
          </p:cNvPr>
          <p:cNvSpPr>
            <a:spLocks noGrp="1"/>
          </p:cNvSpPr>
          <p:nvPr>
            <p:ph type="sldNum" sz="quarter" idx="12"/>
          </p:nvPr>
        </p:nvSpPr>
        <p:spPr/>
        <p:txBody>
          <a:bodyPr/>
          <a:lstStyle/>
          <a:p>
            <a:fld id="{329E5F41-1819-CC4C-A361-86D446D94323}" type="slidenum">
              <a:rPr lang="pt-BR" smtClean="0"/>
              <a:pPr/>
              <a:t>31</a:t>
            </a:fld>
            <a:endParaRPr lang="pt-BR" dirty="0"/>
          </a:p>
        </p:txBody>
      </p:sp>
    </p:spTree>
    <p:extLst>
      <p:ext uri="{BB962C8B-B14F-4D97-AF65-F5344CB8AC3E}">
        <p14:creationId xmlns:p14="http://schemas.microsoft.com/office/powerpoint/2010/main" val="120044784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en-GB" dirty="0"/>
              <a:t>Quality Assurance</a:t>
            </a:r>
          </a:p>
        </p:txBody>
      </p:sp>
      <p:sp>
        <p:nvSpPr>
          <p:cNvPr id="3" name="Symbol zastępczy zawartości 2"/>
          <p:cNvSpPr>
            <a:spLocks noGrp="1"/>
          </p:cNvSpPr>
          <p:nvPr>
            <p:ph idx="1"/>
          </p:nvPr>
        </p:nvSpPr>
        <p:spPr/>
        <p:txBody>
          <a:bodyPr/>
          <a:lstStyle/>
          <a:p>
            <a:r>
              <a:rPr lang="en-GB" dirty="0"/>
              <a:t>Testing activities recently launched for:</a:t>
            </a:r>
          </a:p>
          <a:p>
            <a:endParaRPr lang="en-GB" dirty="0"/>
          </a:p>
          <a:p>
            <a:pPr lvl="1"/>
            <a:r>
              <a:rPr lang="en-GB" dirty="0"/>
              <a:t>The upgrades of Moodle</a:t>
            </a:r>
          </a:p>
          <a:p>
            <a:pPr lvl="1"/>
            <a:r>
              <a:rPr lang="en-GB" dirty="0" err="1"/>
              <a:t>Poddium</a:t>
            </a:r>
            <a:r>
              <a:rPr lang="en-GB" dirty="0"/>
              <a:t> (PR) now available as standalone tool</a:t>
            </a:r>
          </a:p>
          <a:p>
            <a:pPr lvl="1"/>
            <a:r>
              <a:rPr lang="en-GB" dirty="0" err="1"/>
              <a:t>EduOER</a:t>
            </a:r>
            <a:r>
              <a:rPr lang="en-GB" dirty="0"/>
              <a:t> Android App</a:t>
            </a:r>
          </a:p>
        </p:txBody>
      </p:sp>
      <p:sp>
        <p:nvSpPr>
          <p:cNvPr id="4" name="Symbol zastępczy stopki 3"/>
          <p:cNvSpPr>
            <a:spLocks noGrp="1"/>
          </p:cNvSpPr>
          <p:nvPr>
            <p:ph type="ftr" sz="quarter" idx="11"/>
          </p:nvPr>
        </p:nvSpPr>
        <p:spPr/>
        <p:txBody>
          <a:bodyPr/>
          <a:lstStyle/>
          <a:p>
            <a:r>
              <a:rPr lang="pt-BR"/>
              <a:t>www.up2university.eu</a:t>
            </a:r>
            <a:endParaRPr lang="pt-BR" dirty="0"/>
          </a:p>
        </p:txBody>
      </p:sp>
      <p:sp>
        <p:nvSpPr>
          <p:cNvPr id="5" name="Symbol zastępczy numeru slajdu 4"/>
          <p:cNvSpPr>
            <a:spLocks noGrp="1"/>
          </p:cNvSpPr>
          <p:nvPr>
            <p:ph type="sldNum" sz="quarter" idx="12"/>
          </p:nvPr>
        </p:nvSpPr>
        <p:spPr/>
        <p:txBody>
          <a:bodyPr/>
          <a:lstStyle/>
          <a:p>
            <a:fld id="{329E5F41-1819-CC4C-A361-86D446D94323}" type="slidenum">
              <a:rPr lang="pt-BR" smtClean="0"/>
              <a:pPr/>
              <a:t>32</a:t>
            </a:fld>
            <a:endParaRPr lang="pt-BR"/>
          </a:p>
        </p:txBody>
      </p:sp>
    </p:spTree>
    <p:extLst>
      <p:ext uri="{BB962C8B-B14F-4D97-AF65-F5344CB8AC3E}">
        <p14:creationId xmlns:p14="http://schemas.microsoft.com/office/powerpoint/2010/main" val="16575965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397876" y="1265689"/>
            <a:ext cx="9144000" cy="1785335"/>
          </a:xfrm>
        </p:spPr>
        <p:txBody>
          <a:bodyPr>
            <a:normAutofit fontScale="90000"/>
          </a:bodyPr>
          <a:lstStyle/>
          <a:p>
            <a:r>
              <a:rPr lang="pt-BR" sz="5400" dirty="0">
                <a:solidFill>
                  <a:schemeClr val="accent2"/>
                </a:solidFill>
              </a:rPr>
              <a:t>UP2U WP8</a:t>
            </a:r>
            <a:br>
              <a:rPr lang="pt-BR" sz="5400" dirty="0">
                <a:solidFill>
                  <a:schemeClr val="accent2"/>
                </a:solidFill>
              </a:rPr>
            </a:br>
            <a:r>
              <a:rPr lang="pt-BR" sz="5400" dirty="0" err="1">
                <a:solidFill>
                  <a:schemeClr val="accent2"/>
                </a:solidFill>
              </a:rPr>
              <a:t>Sustainability</a:t>
            </a:r>
            <a:r>
              <a:rPr lang="pt-BR" sz="5400" dirty="0">
                <a:solidFill>
                  <a:schemeClr val="accent2"/>
                </a:solidFill>
              </a:rPr>
              <a:t> </a:t>
            </a:r>
            <a:r>
              <a:rPr lang="pt-BR" sz="5400" dirty="0" err="1">
                <a:solidFill>
                  <a:schemeClr val="accent2"/>
                </a:solidFill>
              </a:rPr>
              <a:t>and</a:t>
            </a:r>
            <a:r>
              <a:rPr lang="pt-BR" sz="5400" dirty="0">
                <a:solidFill>
                  <a:schemeClr val="accent2"/>
                </a:solidFill>
              </a:rPr>
              <a:t> </a:t>
            </a:r>
            <a:r>
              <a:rPr lang="pt-BR" sz="5400" dirty="0" err="1">
                <a:solidFill>
                  <a:schemeClr val="accent2"/>
                </a:solidFill>
              </a:rPr>
              <a:t>Exploitation</a:t>
            </a:r>
            <a:r>
              <a:rPr lang="pt-BR" sz="5400" dirty="0">
                <a:solidFill>
                  <a:schemeClr val="accent2"/>
                </a:solidFill>
              </a:rPr>
              <a:t> </a:t>
            </a:r>
            <a:r>
              <a:rPr lang="pt-BR" sz="5400" dirty="0" err="1">
                <a:solidFill>
                  <a:schemeClr val="accent2"/>
                </a:solidFill>
              </a:rPr>
              <a:t>of</a:t>
            </a:r>
            <a:r>
              <a:rPr lang="pt-BR" sz="5400" dirty="0">
                <a:solidFill>
                  <a:schemeClr val="accent2"/>
                </a:solidFill>
              </a:rPr>
              <a:t> </a:t>
            </a:r>
            <a:r>
              <a:rPr lang="pt-BR" sz="5400" dirty="0" err="1">
                <a:solidFill>
                  <a:schemeClr val="accent2"/>
                </a:solidFill>
              </a:rPr>
              <a:t>Results</a:t>
            </a:r>
            <a:endParaRPr lang="pt-BR" sz="5400" dirty="0">
              <a:solidFill>
                <a:schemeClr val="accent2"/>
              </a:solidFill>
            </a:endParaRPr>
          </a:p>
        </p:txBody>
      </p:sp>
      <p:sp>
        <p:nvSpPr>
          <p:cNvPr id="4" name="Subtítulo 2">
            <a:extLst>
              <a:ext uri="{FF2B5EF4-FFF2-40B4-BE49-F238E27FC236}">
                <a16:creationId xmlns:a16="http://schemas.microsoft.com/office/drawing/2014/main" id="{3E716772-3982-AD43-89EC-6DEFBEFD14A2}"/>
              </a:ext>
            </a:extLst>
          </p:cNvPr>
          <p:cNvSpPr txBox="1">
            <a:spLocks/>
          </p:cNvSpPr>
          <p:nvPr/>
        </p:nvSpPr>
        <p:spPr>
          <a:xfrm>
            <a:off x="1524000" y="5186855"/>
            <a:ext cx="9144000" cy="969185"/>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charset="2"/>
              <a:buNone/>
              <a:defRPr sz="2400" b="0" i="0" kern="1200">
                <a:solidFill>
                  <a:schemeClr val="tx1"/>
                </a:solidFill>
                <a:latin typeface="Raleway" charset="0"/>
                <a:ea typeface="Raleway" charset="0"/>
                <a:cs typeface="Raleway" charset="0"/>
              </a:defRPr>
            </a:lvl1pPr>
            <a:lvl2pPr marL="457200" indent="0" algn="ctr" defTabSz="914400" rtl="0" eaLnBrk="1" latinLnBrk="0" hangingPunct="1">
              <a:lnSpc>
                <a:spcPct val="90000"/>
              </a:lnSpc>
              <a:spcBef>
                <a:spcPts val="500"/>
              </a:spcBef>
              <a:buFont typeface="Wingdings" charset="2"/>
              <a:buNone/>
              <a:defRPr sz="2000" b="0" i="0" kern="1200">
                <a:solidFill>
                  <a:schemeClr val="tx1"/>
                </a:solidFill>
                <a:latin typeface="Raleway Light" charset="0"/>
                <a:ea typeface="Raleway Light" charset="0"/>
                <a:cs typeface="Raleway Light" charset="0"/>
              </a:defRPr>
            </a:lvl2pPr>
            <a:lvl3pPr marL="914400" indent="0" algn="ctr" defTabSz="914400" rtl="0" eaLnBrk="1" latinLnBrk="0" hangingPunct="1">
              <a:lnSpc>
                <a:spcPct val="90000"/>
              </a:lnSpc>
              <a:spcBef>
                <a:spcPts val="500"/>
              </a:spcBef>
              <a:buFont typeface="Wingdings" charset="2"/>
              <a:buNone/>
              <a:defRPr sz="1800" b="0" i="0" kern="1200">
                <a:solidFill>
                  <a:schemeClr val="tx1"/>
                </a:solidFill>
                <a:latin typeface="Raleway Light" charset="0"/>
                <a:ea typeface="Raleway Light" charset="0"/>
                <a:cs typeface="Raleway Light" charset="0"/>
              </a:defRPr>
            </a:lvl3pPr>
            <a:lvl4pPr marL="13716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4pPr>
            <a:lvl5pPr marL="1828800" indent="0" algn="ctr" defTabSz="914400" rtl="0" eaLnBrk="1" latinLnBrk="0" hangingPunct="1">
              <a:lnSpc>
                <a:spcPct val="90000"/>
              </a:lnSpc>
              <a:spcBef>
                <a:spcPts val="500"/>
              </a:spcBef>
              <a:buFont typeface="Wingdings" charset="2"/>
              <a:buNone/>
              <a:defRPr sz="1600" b="0" i="0" kern="1200">
                <a:solidFill>
                  <a:schemeClr val="tx1"/>
                </a:solidFill>
                <a:latin typeface="Raleway Light" charset="0"/>
                <a:ea typeface="Raleway Light" charset="0"/>
                <a:cs typeface="Raleway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spcBef>
                <a:spcPts val="4000"/>
              </a:spcBef>
            </a:pPr>
            <a:endParaRPr lang="pt-BR" dirty="0"/>
          </a:p>
        </p:txBody>
      </p:sp>
      <p:sp>
        <p:nvSpPr>
          <p:cNvPr id="6" name="Subtitle 5">
            <a:extLst>
              <a:ext uri="{FF2B5EF4-FFF2-40B4-BE49-F238E27FC236}">
                <a16:creationId xmlns:a16="http://schemas.microsoft.com/office/drawing/2014/main" id="{FF65D93B-B493-E042-810D-F582528F2AF8}"/>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36829043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p:txBody>
          <a:bodyPr/>
          <a:lstStyle/>
          <a:p>
            <a:r>
              <a:rPr lang="en-US" dirty="0"/>
              <a:t>Status of Deliverables </a:t>
            </a:r>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p:txBody>
          <a:bodyPr/>
          <a:lstStyle/>
          <a:p>
            <a:fld id="{329E5F41-1819-CC4C-A361-86D446D94323}" type="slidenum">
              <a:rPr lang="pt-BR" smtClean="0"/>
              <a:pPr/>
              <a:t>34</a:t>
            </a:fld>
            <a:endParaRPr lang="pt-BR"/>
          </a:p>
        </p:txBody>
      </p:sp>
      <p:graphicFrame>
        <p:nvGraphicFramePr>
          <p:cNvPr id="6" name="Table 5">
            <a:extLst>
              <a:ext uri="{FF2B5EF4-FFF2-40B4-BE49-F238E27FC236}">
                <a16:creationId xmlns:a16="http://schemas.microsoft.com/office/drawing/2014/main" id="{89F82128-50BF-4847-9398-E7D32DBEB7E7}"/>
              </a:ext>
            </a:extLst>
          </p:cNvPr>
          <p:cNvGraphicFramePr>
            <a:graphicFrameLocks noGrp="1"/>
          </p:cNvGraphicFramePr>
          <p:nvPr>
            <p:extLst/>
          </p:nvPr>
        </p:nvGraphicFramePr>
        <p:xfrm>
          <a:off x="838200" y="1690688"/>
          <a:ext cx="10515600" cy="4142250"/>
        </p:xfrm>
        <a:graphic>
          <a:graphicData uri="http://schemas.openxmlformats.org/drawingml/2006/table">
            <a:tbl>
              <a:tblPr bandRow="1">
                <a:tableStyleId>{91EBBBCC-DAD2-459C-BE2E-F6DE35CF9A28}</a:tableStyleId>
              </a:tblPr>
              <a:tblGrid>
                <a:gridCol w="1781432">
                  <a:extLst>
                    <a:ext uri="{9D8B030D-6E8A-4147-A177-3AD203B41FA5}">
                      <a16:colId xmlns:a16="http://schemas.microsoft.com/office/drawing/2014/main" val="1286204448"/>
                    </a:ext>
                  </a:extLst>
                </a:gridCol>
                <a:gridCol w="5228968">
                  <a:extLst>
                    <a:ext uri="{9D8B030D-6E8A-4147-A177-3AD203B41FA5}">
                      <a16:colId xmlns:a16="http://schemas.microsoft.com/office/drawing/2014/main" val="1041391837"/>
                    </a:ext>
                  </a:extLst>
                </a:gridCol>
                <a:gridCol w="3505200">
                  <a:extLst>
                    <a:ext uri="{9D8B030D-6E8A-4147-A177-3AD203B41FA5}">
                      <a16:colId xmlns:a16="http://schemas.microsoft.com/office/drawing/2014/main" val="371931540"/>
                    </a:ext>
                  </a:extLst>
                </a:gridCol>
              </a:tblGrid>
              <a:tr h="828450">
                <a:tc>
                  <a:txBody>
                    <a:bodyPr/>
                    <a:lstStyle/>
                    <a:p>
                      <a:r>
                        <a:rPr lang="en-US" sz="2400" dirty="0"/>
                        <a:t>Deliverables </a:t>
                      </a:r>
                    </a:p>
                  </a:txBody>
                  <a:tcPr/>
                </a:tc>
                <a:tc>
                  <a:txBody>
                    <a:bodyPr/>
                    <a:lstStyle/>
                    <a:p>
                      <a:r>
                        <a:rPr lang="en-US" sz="2400" dirty="0"/>
                        <a:t>Topic</a:t>
                      </a:r>
                    </a:p>
                  </a:txBody>
                  <a:tcPr/>
                </a:tc>
                <a:tc>
                  <a:txBody>
                    <a:bodyPr/>
                    <a:lstStyle/>
                    <a:p>
                      <a:r>
                        <a:rPr lang="en-US" sz="2400" dirty="0"/>
                        <a:t>Status</a:t>
                      </a:r>
                    </a:p>
                  </a:txBody>
                  <a:tcPr/>
                </a:tc>
                <a:extLst>
                  <a:ext uri="{0D108BD9-81ED-4DB2-BD59-A6C34878D82A}">
                    <a16:rowId xmlns:a16="http://schemas.microsoft.com/office/drawing/2014/main" val="1974130164"/>
                  </a:ext>
                </a:extLst>
              </a:tr>
              <a:tr h="828450">
                <a:tc>
                  <a:txBody>
                    <a:bodyPr/>
                    <a:lstStyle/>
                    <a:p>
                      <a:r>
                        <a:rPr lang="en-US" sz="2400" dirty="0"/>
                        <a:t>D8.1</a:t>
                      </a:r>
                    </a:p>
                  </a:txBody>
                  <a:tcPr/>
                </a:tc>
                <a:tc>
                  <a:txBody>
                    <a:bodyPr/>
                    <a:lstStyle/>
                    <a:p>
                      <a:r>
                        <a:rPr lang="en-US" sz="2400" dirty="0"/>
                        <a:t>Analysis of Up2U Ecosystem and Existing Business Models</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455006556"/>
                  </a:ext>
                </a:extLst>
              </a:tr>
              <a:tr h="828450">
                <a:tc>
                  <a:txBody>
                    <a:bodyPr/>
                    <a:lstStyle/>
                    <a:p>
                      <a:r>
                        <a:rPr lang="en-US" sz="2400" dirty="0"/>
                        <a:t>D8.2</a:t>
                      </a:r>
                    </a:p>
                  </a:txBody>
                  <a:tcPr/>
                </a:tc>
                <a:tc>
                  <a:txBody>
                    <a:bodyPr/>
                    <a:lstStyle/>
                    <a:p>
                      <a:r>
                        <a:rPr lang="en-US" sz="2400" dirty="0"/>
                        <a:t>Draft Plan for Sustainability and Exploitation </a:t>
                      </a:r>
                    </a:p>
                  </a:txBody>
                  <a:tcPr/>
                </a:tc>
                <a:tc>
                  <a:txBody>
                    <a:bodyPr/>
                    <a:lstStyle/>
                    <a:p>
                      <a:r>
                        <a:rPr lang="en-US" sz="2400" dirty="0">
                          <a:solidFill>
                            <a:srgbClr val="00B050"/>
                          </a:solidFill>
                        </a:rPr>
                        <a:t>Accepted</a:t>
                      </a:r>
                    </a:p>
                  </a:txBody>
                  <a:tcPr/>
                </a:tc>
                <a:extLst>
                  <a:ext uri="{0D108BD9-81ED-4DB2-BD59-A6C34878D82A}">
                    <a16:rowId xmlns:a16="http://schemas.microsoft.com/office/drawing/2014/main" val="1413320705"/>
                  </a:ext>
                </a:extLst>
              </a:tr>
              <a:tr h="828450">
                <a:tc>
                  <a:txBody>
                    <a:bodyPr/>
                    <a:lstStyle/>
                    <a:p>
                      <a:r>
                        <a:rPr lang="en-US" sz="2400" dirty="0"/>
                        <a:t>D8.3</a:t>
                      </a:r>
                    </a:p>
                  </a:txBody>
                  <a:tcPr/>
                </a:tc>
                <a:tc>
                  <a:txBody>
                    <a:bodyPr/>
                    <a:lstStyle/>
                    <a:p>
                      <a:r>
                        <a:rPr lang="en-US" sz="2400" dirty="0"/>
                        <a:t>Up2U Business Models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a:solidFill>
                            <a:srgbClr val="FFC000"/>
                          </a:solidFill>
                        </a:rPr>
                        <a:t>Sent to GEANT TA</a:t>
                      </a:r>
                    </a:p>
                    <a:p>
                      <a:endParaRPr lang="en-US" sz="2400" dirty="0"/>
                    </a:p>
                  </a:txBody>
                  <a:tcPr/>
                </a:tc>
                <a:extLst>
                  <a:ext uri="{0D108BD9-81ED-4DB2-BD59-A6C34878D82A}">
                    <a16:rowId xmlns:a16="http://schemas.microsoft.com/office/drawing/2014/main" val="1128066982"/>
                  </a:ext>
                </a:extLst>
              </a:tr>
              <a:tr h="828450">
                <a:tc>
                  <a:txBody>
                    <a:bodyPr/>
                    <a:lstStyle/>
                    <a:p>
                      <a:r>
                        <a:rPr lang="en-US" sz="2400" dirty="0"/>
                        <a:t>D8.4</a:t>
                      </a:r>
                    </a:p>
                  </a:txBody>
                  <a:tcPr/>
                </a:tc>
                <a:tc>
                  <a:txBody>
                    <a:bodyPr/>
                    <a:lstStyle/>
                    <a:p>
                      <a:r>
                        <a:rPr lang="en-US" sz="2400" dirty="0"/>
                        <a:t>Final Report on Up2U Sustainability and Exploitation</a:t>
                      </a:r>
                    </a:p>
                  </a:txBody>
                  <a:tcPr/>
                </a:tc>
                <a:tc>
                  <a:txBody>
                    <a:bodyPr/>
                    <a:lstStyle/>
                    <a:p>
                      <a:r>
                        <a:rPr lang="en-US" sz="2400" dirty="0"/>
                        <a:t>30.06.2019</a:t>
                      </a:r>
                    </a:p>
                    <a:p>
                      <a:r>
                        <a:rPr lang="en-US" sz="1600" dirty="0"/>
                        <a:t>&lt;Probably Postponed)</a:t>
                      </a:r>
                      <a:endParaRPr lang="en-US" sz="2400" dirty="0"/>
                    </a:p>
                  </a:txBody>
                  <a:tcPr/>
                </a:tc>
                <a:extLst>
                  <a:ext uri="{0D108BD9-81ED-4DB2-BD59-A6C34878D82A}">
                    <a16:rowId xmlns:a16="http://schemas.microsoft.com/office/drawing/2014/main" val="3566326269"/>
                  </a:ext>
                </a:extLst>
              </a:tr>
            </a:tbl>
          </a:graphicData>
        </a:graphic>
      </p:graphicFrame>
      <p:sp>
        <p:nvSpPr>
          <p:cNvPr id="7" name="Rectangle 6">
            <a:extLst>
              <a:ext uri="{FF2B5EF4-FFF2-40B4-BE49-F238E27FC236}">
                <a16:creationId xmlns:a16="http://schemas.microsoft.com/office/drawing/2014/main" id="{F94A80E6-3435-A745-8DED-5AB6AD3EA1DA}"/>
              </a:ext>
            </a:extLst>
          </p:cNvPr>
          <p:cNvSpPr/>
          <p:nvPr/>
        </p:nvSpPr>
        <p:spPr>
          <a:xfrm>
            <a:off x="10501314" y="3347475"/>
            <a:ext cx="852486" cy="828675"/>
          </a:xfrm>
          <a:prstGeom prst="rect">
            <a:avLst/>
          </a:prstGeom>
          <a:solidFill>
            <a:srgbClr val="00B05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solidFill>
                  <a:schemeClr val="bg2">
                    <a:lumMod val="25000"/>
                  </a:schemeClr>
                </a:solidFill>
              </a:rPr>
              <a:t>M2.6</a:t>
            </a:r>
          </a:p>
        </p:txBody>
      </p:sp>
      <p:sp>
        <p:nvSpPr>
          <p:cNvPr id="8" name="Rectangle 7">
            <a:extLst>
              <a:ext uri="{FF2B5EF4-FFF2-40B4-BE49-F238E27FC236}">
                <a16:creationId xmlns:a16="http://schemas.microsoft.com/office/drawing/2014/main" id="{0DE47CB6-EDDD-CA4B-951E-F0D3748C64F6}"/>
              </a:ext>
            </a:extLst>
          </p:cNvPr>
          <p:cNvSpPr/>
          <p:nvPr/>
        </p:nvSpPr>
        <p:spPr>
          <a:xfrm>
            <a:off x="10501314" y="5004262"/>
            <a:ext cx="852486" cy="828675"/>
          </a:xfrm>
          <a:prstGeom prst="rect">
            <a:avLst/>
          </a:prstGeom>
          <a:solidFill>
            <a:srgbClr val="00B050"/>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dirty="0">
                <a:solidFill>
                  <a:schemeClr val="bg2">
                    <a:lumMod val="25000"/>
                  </a:schemeClr>
                </a:solidFill>
              </a:rPr>
              <a:t>M3.5</a:t>
            </a:r>
          </a:p>
        </p:txBody>
      </p:sp>
    </p:spTree>
    <p:extLst>
      <p:ext uri="{BB962C8B-B14F-4D97-AF65-F5344CB8AC3E}">
        <p14:creationId xmlns:p14="http://schemas.microsoft.com/office/powerpoint/2010/main" val="279057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39D4B-43D6-2842-8A47-76BF7481D8C7}"/>
              </a:ext>
            </a:extLst>
          </p:cNvPr>
          <p:cNvSpPr>
            <a:spLocks noGrp="1"/>
          </p:cNvSpPr>
          <p:nvPr>
            <p:ph type="title"/>
          </p:nvPr>
        </p:nvSpPr>
        <p:spPr>
          <a:xfrm>
            <a:off x="838200" y="365125"/>
            <a:ext cx="9220200" cy="1325563"/>
          </a:xfrm>
        </p:spPr>
        <p:txBody>
          <a:bodyPr/>
          <a:lstStyle/>
          <a:p>
            <a:r>
              <a:rPr lang="en-US"/>
              <a:t>Status of D8.3 </a:t>
            </a:r>
            <a:endParaRPr lang="en-US" dirty="0"/>
          </a:p>
        </p:txBody>
      </p:sp>
      <p:sp>
        <p:nvSpPr>
          <p:cNvPr id="4" name="Footer Placeholder 3">
            <a:extLst>
              <a:ext uri="{FF2B5EF4-FFF2-40B4-BE49-F238E27FC236}">
                <a16:creationId xmlns:a16="http://schemas.microsoft.com/office/drawing/2014/main" id="{1EFDFA55-40E5-0149-8B96-498F636CF0E2}"/>
              </a:ext>
            </a:extLst>
          </p:cNvPr>
          <p:cNvSpPr>
            <a:spLocks noGrp="1"/>
          </p:cNvSpPr>
          <p:nvPr>
            <p:ph type="ftr" sz="quarter" idx="11"/>
          </p:nvPr>
        </p:nvSpPr>
        <p:spPr>
          <a:xfrm>
            <a:off x="4038600" y="6356350"/>
            <a:ext cx="4114800" cy="365125"/>
          </a:xfrm>
        </p:spPr>
        <p:txBody>
          <a:bodyPr/>
          <a:lstStyle/>
          <a:p>
            <a:r>
              <a:rPr lang="pt-BR"/>
              <a:t>www.up2university.eu</a:t>
            </a:r>
            <a:endParaRPr lang="pt-BR" dirty="0"/>
          </a:p>
        </p:txBody>
      </p:sp>
      <p:sp>
        <p:nvSpPr>
          <p:cNvPr id="5" name="Slide Number Placeholder 4">
            <a:extLst>
              <a:ext uri="{FF2B5EF4-FFF2-40B4-BE49-F238E27FC236}">
                <a16:creationId xmlns:a16="http://schemas.microsoft.com/office/drawing/2014/main" id="{9C2164E3-BAD5-4A48-946E-A1BE55C6A506}"/>
              </a:ext>
            </a:extLst>
          </p:cNvPr>
          <p:cNvSpPr>
            <a:spLocks noGrp="1"/>
          </p:cNvSpPr>
          <p:nvPr>
            <p:ph type="sldNum" sz="quarter" idx="12"/>
          </p:nvPr>
        </p:nvSpPr>
        <p:spPr>
          <a:xfrm>
            <a:off x="8610600" y="6356350"/>
            <a:ext cx="2743200" cy="365125"/>
          </a:xfrm>
        </p:spPr>
        <p:txBody>
          <a:bodyPr/>
          <a:lstStyle/>
          <a:p>
            <a:fld id="{329E5F41-1819-CC4C-A361-86D446D94323}" type="slidenum">
              <a:rPr lang="pt-BR" smtClean="0"/>
              <a:pPr/>
              <a:t>35</a:t>
            </a:fld>
            <a:endParaRPr lang="pt-BR"/>
          </a:p>
        </p:txBody>
      </p:sp>
      <p:pic>
        <p:nvPicPr>
          <p:cNvPr id="1026" name="Picture 2" descr="https://lh5.googleusercontent.com/pxLTGLO2yKnBjnvtIReFEDT69jVh2wE2MRpNvVgh0NWV8KDZ5BIFnAgDiRx2vPtlXxN1WhIZonIlhuRivKWE1p3IlSdbBBo65s2O1-IsfioMix0NotBMXY0uvjn6uCXg7e1vkSRe">
            <a:extLst>
              <a:ext uri="{FF2B5EF4-FFF2-40B4-BE49-F238E27FC236}">
                <a16:creationId xmlns:a16="http://schemas.microsoft.com/office/drawing/2014/main" id="{7FB8AE8B-DB76-964E-8172-6CBDA2525B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73300" y="1536355"/>
            <a:ext cx="7645400" cy="478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11042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WP2</a:t>
            </a:r>
            <a:endParaRPr lang="en-GB" sz="4800" dirty="0"/>
          </a:p>
        </p:txBody>
      </p:sp>
      <p:sp>
        <p:nvSpPr>
          <p:cNvPr id="3" name="Subtítulo 2"/>
          <p:cNvSpPr>
            <a:spLocks noGrp="1"/>
          </p:cNvSpPr>
          <p:nvPr>
            <p:ph type="subTitle" idx="1"/>
          </p:nvPr>
        </p:nvSpPr>
        <p:spPr>
          <a:xfrm>
            <a:off x="1599235" y="4702899"/>
            <a:ext cx="9144000" cy="1655762"/>
          </a:xfrm>
        </p:spPr>
        <p:txBody>
          <a:bodyPr/>
          <a:lstStyle/>
          <a:p>
            <a:endParaRPr lang="en-GB" dirty="0"/>
          </a:p>
          <a:p>
            <a:r>
              <a:rPr lang="en-GB" dirty="0"/>
              <a:t>Barbara Tóth </a:t>
            </a:r>
          </a:p>
          <a:p>
            <a:r>
              <a:rPr lang="en-GB" dirty="0"/>
              <a:t>KIFÜ</a:t>
            </a:r>
          </a:p>
        </p:txBody>
      </p:sp>
      <p:sp>
        <p:nvSpPr>
          <p:cNvPr id="4" name="Espaço Reservado para Data 3"/>
          <p:cNvSpPr>
            <a:spLocks noGrp="1"/>
          </p:cNvSpPr>
          <p:nvPr>
            <p:ph type="dt" sz="half" idx="10"/>
          </p:nvPr>
        </p:nvSpPr>
        <p:spPr/>
        <p:txBody>
          <a:bodyPr/>
          <a:lstStyle/>
          <a:p>
            <a:r>
              <a:rPr lang="en-GB" dirty="0"/>
              <a:t>24/01/2019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4</a:t>
            </a:fld>
            <a:endParaRPr lang="en-GB" dirty="0"/>
          </a:p>
        </p:txBody>
      </p:sp>
    </p:spTree>
    <p:extLst>
      <p:ext uri="{BB962C8B-B14F-4D97-AF65-F5344CB8AC3E}">
        <p14:creationId xmlns:p14="http://schemas.microsoft.com/office/powerpoint/2010/main" val="2376737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29/01/2019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5</a:t>
            </a:fld>
            <a:endParaRPr lang="en-GB"/>
          </a:p>
        </p:txBody>
      </p:sp>
      <p:sp>
        <p:nvSpPr>
          <p:cNvPr id="5" name="TextBox 4"/>
          <p:cNvSpPr txBox="1"/>
          <p:nvPr/>
        </p:nvSpPr>
        <p:spPr>
          <a:xfrm>
            <a:off x="268514" y="1116359"/>
            <a:ext cx="11654971" cy="5293757"/>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panose="020B0604020202020204" pitchFamily="34" charset="0"/>
              <a:buChar char="•"/>
            </a:pPr>
            <a:r>
              <a:rPr lang="en-US" sz="3200" b="1" dirty="0">
                <a:latin typeface="Raleway" panose="020B0503030101060003" pitchFamily="34" charset="77"/>
              </a:rPr>
              <a:t>D2.3 </a:t>
            </a:r>
            <a:r>
              <a:rPr lang="en-US" sz="3200" dirty="0">
                <a:latin typeface="Raleway" panose="020B0503030101060003" pitchFamily="34" charset="77"/>
              </a:rPr>
              <a:t>: sent to the Technical Writers, it is due for submission by the end of January. </a:t>
            </a:r>
          </a:p>
          <a:p>
            <a:pPr marL="1371600" lvl="2" indent="-457200">
              <a:buFont typeface="Arial" panose="020B0604020202020204" pitchFamily="34" charset="0"/>
              <a:buChar char="•"/>
            </a:pPr>
            <a:r>
              <a:rPr lang="en-US" sz="3200" dirty="0">
                <a:latin typeface="Raleway" panose="020B0503030101060003" pitchFamily="34" charset="77"/>
              </a:rPr>
              <a:t>Input by partner needed regarding you’re here </a:t>
            </a:r>
            <a:r>
              <a:rPr lang="en-US" sz="3200" b="1" dirty="0">
                <a:latin typeface="Raleway" panose="020B0503030101060003" pitchFamily="34" charset="77"/>
              </a:rPr>
              <a:t>ASAP</a:t>
            </a:r>
            <a:r>
              <a:rPr lang="en-US" sz="3200" dirty="0">
                <a:latin typeface="Raleway" panose="020B0503030101060003" pitchFamily="34" charset="77"/>
              </a:rPr>
              <a:t>: </a:t>
            </a:r>
            <a:r>
              <a:rPr lang="en-US" sz="3200" dirty="0">
                <a:latin typeface="Raleway" panose="020B0503030101060003" pitchFamily="34" charset="77"/>
                <a:hlinkClick r:id="rId3"/>
              </a:rPr>
              <a:t>https://docs.google.com/document/d/1NTRCnPN0sFa5ROglHOnJXZ20vD6KFnXwSmiYpG6nx5g/edit?usp=sharing</a:t>
            </a:r>
            <a:r>
              <a:rPr lang="en-US" sz="3200" dirty="0">
                <a:latin typeface="Raleway" panose="020B0503030101060003" pitchFamily="34" charset="77"/>
              </a:rPr>
              <a:t> </a:t>
            </a:r>
          </a:p>
          <a:p>
            <a:pPr marL="914400" lvl="1" indent="-457200">
              <a:buFont typeface="Arial" panose="020B0604020202020204" pitchFamily="34" charset="0"/>
              <a:buChar char="•"/>
            </a:pPr>
            <a:r>
              <a:rPr lang="en-US" sz="3200" dirty="0">
                <a:latin typeface="Raleway" panose="020B0503030101060003" pitchFamily="34" charset="77"/>
              </a:rPr>
              <a:t>Help us get </a:t>
            </a:r>
            <a:r>
              <a:rPr lang="en-US" sz="3200" b="1" dirty="0">
                <a:latin typeface="Raleway" panose="020B0503030101060003" pitchFamily="34" charset="77"/>
              </a:rPr>
              <a:t>feedback about the website! </a:t>
            </a:r>
            <a:r>
              <a:rPr lang="en-US" sz="3200" dirty="0">
                <a:latin typeface="Raleway" panose="020B0503030101060003" pitchFamily="34" charset="77"/>
              </a:rPr>
              <a:t>Usability test and bug report https://</a:t>
            </a:r>
            <a:r>
              <a:rPr lang="en-US" sz="3200" dirty="0" err="1">
                <a:latin typeface="Raleway" panose="020B0503030101060003" pitchFamily="34" charset="77"/>
              </a:rPr>
              <a:t>trello.com</a:t>
            </a:r>
            <a:r>
              <a:rPr lang="en-US" sz="3200" dirty="0">
                <a:latin typeface="Raleway" panose="020B0503030101060003" pitchFamily="34" charset="77"/>
              </a:rPr>
              <a:t>/c/iVcqKvQ8/89-up2u-website-development-usability-test-and-bug-report</a:t>
            </a:r>
          </a:p>
        </p:txBody>
      </p:sp>
      <p:sp>
        <p:nvSpPr>
          <p:cNvPr id="6" name="TextBox 5"/>
          <p:cNvSpPr txBox="1"/>
          <p:nvPr/>
        </p:nvSpPr>
        <p:spPr>
          <a:xfrm>
            <a:off x="1509031" y="462238"/>
            <a:ext cx="7223125" cy="707886"/>
          </a:xfrm>
          <a:prstGeom prst="rect">
            <a:avLst/>
          </a:prstGeom>
          <a:noFill/>
        </p:spPr>
        <p:txBody>
          <a:bodyPr wrap="square" rtlCol="0">
            <a:spAutoFit/>
          </a:bodyPr>
          <a:lstStyle/>
          <a:p>
            <a:r>
              <a:rPr lang="en-US" sz="4000" b="1" dirty="0">
                <a:latin typeface="Raleway" panose="020B0503030101060003" pitchFamily="34" charset="77"/>
              </a:rPr>
              <a:t>Ongoing tasks</a:t>
            </a:r>
          </a:p>
        </p:txBody>
      </p:sp>
    </p:spTree>
    <p:extLst>
      <p:ext uri="{BB962C8B-B14F-4D97-AF65-F5344CB8AC3E}">
        <p14:creationId xmlns:p14="http://schemas.microsoft.com/office/powerpoint/2010/main" val="23140679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29/01/2019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6</a:t>
            </a:fld>
            <a:endParaRPr lang="en-GB"/>
          </a:p>
        </p:txBody>
      </p:sp>
      <p:sp>
        <p:nvSpPr>
          <p:cNvPr id="5" name="TextBox 4"/>
          <p:cNvSpPr txBox="1"/>
          <p:nvPr/>
        </p:nvSpPr>
        <p:spPr>
          <a:xfrm>
            <a:off x="174171" y="1123523"/>
            <a:ext cx="11350171" cy="7263527"/>
          </a:xfrm>
          <a:prstGeom prst="rect">
            <a:avLst/>
          </a:prstGeom>
          <a:noFill/>
        </p:spPr>
        <p:txBody>
          <a:bodyPr wrap="square" rtlCol="0">
            <a:spAutoFit/>
          </a:bodyPr>
          <a:lstStyle/>
          <a:p>
            <a:pPr marL="914400" lvl="1" indent="-457200">
              <a:buFont typeface="Arial"/>
              <a:buChar char="•"/>
            </a:pPr>
            <a:endParaRPr lang="en-US" dirty="0"/>
          </a:p>
          <a:p>
            <a:pPr marL="914400" lvl="1" indent="-457200" algn="just">
              <a:buFont typeface="Arial" panose="020B0604020202020204" pitchFamily="34" charset="0"/>
              <a:buChar char="•"/>
            </a:pPr>
            <a:r>
              <a:rPr lang="en-US" sz="3200" dirty="0">
                <a:latin typeface="Raleway" panose="020B0503030101060003" pitchFamily="34" charset="77"/>
              </a:rPr>
              <a:t>Don’t forget to share information about your local and international events:</a:t>
            </a:r>
          </a:p>
          <a:p>
            <a:pPr marL="914400" lvl="1" indent="-457200" algn="just">
              <a:buFont typeface="Arial" panose="020B0604020202020204" pitchFamily="34" charset="0"/>
              <a:buChar char="•"/>
            </a:pPr>
            <a:r>
              <a:rPr lang="en-US" sz="3200" dirty="0">
                <a:latin typeface="Raleway" panose="020B0503030101060003" pitchFamily="34" charset="77"/>
                <a:hlinkClick r:id="rId3"/>
              </a:rPr>
              <a:t>https://docs.google.com/spreadsheets/d/1sbdofqggjqn2uyM_1a1ZmchNXCLjW3rAq3UNK3mW0XE/edit?usp=sharing</a:t>
            </a:r>
            <a:r>
              <a:rPr lang="en-US" sz="3200" dirty="0">
                <a:latin typeface="Raleway" panose="020B0503030101060003" pitchFamily="34" charset="77"/>
              </a:rPr>
              <a:t> </a:t>
            </a:r>
          </a:p>
          <a:p>
            <a:pPr marL="914400" lvl="1" indent="-457200" algn="just">
              <a:buFont typeface="Arial" panose="020B0604020202020204" pitchFamily="34" charset="0"/>
              <a:buChar char="•"/>
            </a:pPr>
            <a:r>
              <a:rPr lang="en-US" sz="3200" b="1" dirty="0">
                <a:latin typeface="Raleway" panose="020B0503030101060003" pitchFamily="34" charset="77"/>
              </a:rPr>
              <a:t>EDULEARN19 </a:t>
            </a:r>
            <a:r>
              <a:rPr lang="en-US" sz="3200" dirty="0">
                <a:latin typeface="Raleway" panose="020B0503030101060003" pitchFamily="34" charset="77"/>
              </a:rPr>
              <a:t>submission deadline: </a:t>
            </a:r>
            <a:r>
              <a:rPr lang="en-US" sz="3200" b="1" dirty="0">
                <a:solidFill>
                  <a:srgbClr val="FF0000"/>
                </a:solidFill>
                <a:latin typeface="Raleway" panose="020B0503030101060003" pitchFamily="34" charset="77"/>
              </a:rPr>
              <a:t>21 March 2019</a:t>
            </a:r>
          </a:p>
          <a:p>
            <a:pPr marL="914400" lvl="1" indent="-457200" algn="just">
              <a:buFont typeface="Arial" panose="020B0604020202020204" pitchFamily="34" charset="0"/>
              <a:buChar char="•"/>
            </a:pPr>
            <a:r>
              <a:rPr lang="en-US" sz="3200" dirty="0">
                <a:latin typeface="Raleway" panose="020B0503030101060003" pitchFamily="34" charset="77"/>
              </a:rPr>
              <a:t>Let us know if you have </a:t>
            </a:r>
            <a:r>
              <a:rPr lang="en-US" sz="3200" b="1" dirty="0">
                <a:latin typeface="Raleway" panose="020B0503030101060003" pitchFamily="34" charset="77"/>
              </a:rPr>
              <a:t>social media post or new item </a:t>
            </a:r>
            <a:r>
              <a:rPr lang="en-US" sz="3200" dirty="0">
                <a:latin typeface="Raleway" panose="020B0503030101060003" pitchFamily="34" charset="77"/>
              </a:rPr>
              <a:t>ideas!</a:t>
            </a:r>
          </a:p>
          <a:p>
            <a:pPr marL="914400" lvl="1" indent="-457200" algn="just">
              <a:buFont typeface="Arial" panose="020B0604020202020204" pitchFamily="34" charset="0"/>
              <a:buChar char="•"/>
            </a:pPr>
            <a:r>
              <a:rPr lang="en-US" sz="3200" dirty="0">
                <a:latin typeface="Raleway" panose="020B0503030101060003" pitchFamily="34" charset="77"/>
              </a:rPr>
              <a:t>Next WP2 </a:t>
            </a:r>
            <a:r>
              <a:rPr lang="en-US" sz="3200" dirty="0" err="1">
                <a:latin typeface="Raleway" panose="020B0503030101060003" pitchFamily="34" charset="77"/>
              </a:rPr>
              <a:t>mtg</a:t>
            </a:r>
            <a:r>
              <a:rPr lang="en-US" sz="3200" dirty="0">
                <a:latin typeface="Raleway" panose="020B0503030101060003" pitchFamily="34" charset="77"/>
              </a:rPr>
              <a:t>: </a:t>
            </a:r>
            <a:r>
              <a:rPr lang="en-US" sz="3200" b="1" dirty="0">
                <a:latin typeface="Raleway" panose="020B0503030101060003" pitchFamily="34" charset="77"/>
              </a:rPr>
              <a:t>25 January 2019 12:00 CET</a:t>
            </a:r>
          </a:p>
          <a:p>
            <a:pPr marL="1371600" lvl="2" indent="-457200" algn="just">
              <a:buFont typeface="Arial" panose="020B0604020202020204" pitchFamily="34" charset="0"/>
              <a:buChar char="•"/>
            </a:pPr>
            <a:r>
              <a:rPr lang="en-US" sz="3200" dirty="0">
                <a:latin typeface="Raleway" panose="020B0503030101060003" pitchFamily="34" charset="77"/>
              </a:rPr>
              <a:t>Zoom: </a:t>
            </a:r>
            <a:r>
              <a:rPr lang="hu-HU" sz="2400" dirty="0">
                <a:latin typeface="Raleway" panose="020B0503030101060003" pitchFamily="34" charset="77"/>
              </a:rPr>
              <a:t>https://</a:t>
            </a:r>
            <a:r>
              <a:rPr lang="hu-HU" sz="2400" dirty="0" err="1">
                <a:latin typeface="Raleway" panose="020B0503030101060003" pitchFamily="34" charset="77"/>
              </a:rPr>
              <a:t>videoconf-colibri.zoom.us</a:t>
            </a:r>
            <a:r>
              <a:rPr lang="hu-HU" sz="2400" dirty="0">
                <a:latin typeface="Raleway" panose="020B0503030101060003" pitchFamily="34" charset="77"/>
              </a:rPr>
              <a:t>/j/693659865</a:t>
            </a:r>
            <a:endParaRPr lang="en-US" sz="2400" dirty="0">
              <a:latin typeface="Raleway" panose="020B0503030101060003" pitchFamily="34" charset="77"/>
            </a:endParaRPr>
          </a:p>
          <a:p>
            <a:pPr lvl="1" algn="just"/>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latin typeface="Raleway" panose="020B0503030101060003" pitchFamily="34" charset="77"/>
            </a:endParaRPr>
          </a:p>
          <a:p>
            <a:pPr marL="914400" lvl="1" indent="-457200">
              <a:buFont typeface="Arial" panose="020B0604020202020204" pitchFamily="34" charset="0"/>
              <a:buChar char="•"/>
            </a:pPr>
            <a:endParaRPr lang="en-US" sz="3200" dirty="0"/>
          </a:p>
          <a:p>
            <a:pPr marL="914400" lvl="1" indent="-457200">
              <a:buFont typeface="Arial" panose="020B0604020202020204" pitchFamily="34" charset="0"/>
              <a:buChar char="•"/>
            </a:pPr>
            <a:endParaRPr lang="en-US" sz="3200" dirty="0"/>
          </a:p>
        </p:txBody>
      </p:sp>
      <p:sp>
        <p:nvSpPr>
          <p:cNvPr id="6" name="TextBox 5"/>
          <p:cNvSpPr txBox="1"/>
          <p:nvPr/>
        </p:nvSpPr>
        <p:spPr>
          <a:xfrm>
            <a:off x="1567088" y="593725"/>
            <a:ext cx="7223125" cy="707886"/>
          </a:xfrm>
          <a:prstGeom prst="rect">
            <a:avLst/>
          </a:prstGeom>
          <a:noFill/>
        </p:spPr>
        <p:txBody>
          <a:bodyPr wrap="square" rtlCol="0">
            <a:spAutoFit/>
          </a:bodyPr>
          <a:lstStyle/>
          <a:p>
            <a:r>
              <a:rPr lang="en-US" sz="4000" b="1" dirty="0">
                <a:latin typeface="Raleway" panose="020B0503030101060003" pitchFamily="34" charset="77"/>
              </a:rPr>
              <a:t>Reminders, requests</a:t>
            </a:r>
          </a:p>
        </p:txBody>
      </p:sp>
    </p:spTree>
    <p:extLst>
      <p:ext uri="{BB962C8B-B14F-4D97-AF65-F5344CB8AC3E}">
        <p14:creationId xmlns:p14="http://schemas.microsoft.com/office/powerpoint/2010/main" val="1235643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a:t>Up2U</a:t>
            </a:r>
            <a:r>
              <a:rPr lang="en-GB" sz="4400" b="1" baseline="30000" dirty="0"/>
              <a:t> </a:t>
            </a:r>
            <a:r>
              <a:rPr lang="en-GB" sz="4400" b="1" dirty="0"/>
              <a:t> </a:t>
            </a:r>
            <a:br>
              <a:rPr lang="en-GB" sz="4400" b="1" dirty="0"/>
            </a:br>
            <a:r>
              <a:rPr lang="en-US" sz="4400" b="1" dirty="0"/>
              <a:t>monthly webinar</a:t>
            </a:r>
            <a:br>
              <a:rPr lang="en-GB" sz="4400" b="1" dirty="0"/>
            </a:br>
            <a:r>
              <a:rPr lang="en-GB" sz="4400" b="1" dirty="0"/>
              <a:t>WP3</a:t>
            </a:r>
            <a:endParaRPr lang="en-GB" sz="4800" dirty="0"/>
          </a:p>
        </p:txBody>
      </p:sp>
      <p:sp>
        <p:nvSpPr>
          <p:cNvPr id="3" name="Subtítulo 2"/>
          <p:cNvSpPr>
            <a:spLocks noGrp="1"/>
          </p:cNvSpPr>
          <p:nvPr>
            <p:ph type="subTitle" idx="1"/>
          </p:nvPr>
        </p:nvSpPr>
        <p:spPr>
          <a:xfrm>
            <a:off x="1599235" y="4702899"/>
            <a:ext cx="9144000" cy="1655762"/>
          </a:xfrm>
        </p:spPr>
        <p:txBody>
          <a:bodyPr/>
          <a:lstStyle/>
          <a:p>
            <a:r>
              <a:rPr lang="en-GB" dirty="0"/>
              <a:t>Ilias Hatzakis</a:t>
            </a:r>
          </a:p>
          <a:p>
            <a:r>
              <a:rPr lang="en-GB" dirty="0"/>
              <a:t>GRNET</a:t>
            </a:r>
          </a:p>
        </p:txBody>
      </p:sp>
      <p:sp>
        <p:nvSpPr>
          <p:cNvPr id="4" name="Espaço Reservado para Data 3"/>
          <p:cNvSpPr>
            <a:spLocks noGrp="1"/>
          </p:cNvSpPr>
          <p:nvPr>
            <p:ph type="dt" sz="half" idx="10"/>
          </p:nvPr>
        </p:nvSpPr>
        <p:spPr/>
        <p:txBody>
          <a:bodyPr/>
          <a:lstStyle/>
          <a:p>
            <a:r>
              <a:rPr lang="en-GB" dirty="0"/>
              <a:t>23/01/2019</a:t>
            </a:r>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7</a:t>
            </a:fld>
            <a:endParaRPr lang="en-GB" dirty="0"/>
          </a:p>
        </p:txBody>
      </p:sp>
    </p:spTree>
    <p:extLst>
      <p:ext uri="{BB962C8B-B14F-4D97-AF65-F5344CB8AC3E}">
        <p14:creationId xmlns:p14="http://schemas.microsoft.com/office/powerpoint/2010/main" val="25892021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29/01/2019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8</a:t>
            </a:fld>
            <a:endParaRPr lang="en-GB"/>
          </a:p>
        </p:txBody>
      </p:sp>
      <p:sp>
        <p:nvSpPr>
          <p:cNvPr id="5" name="TextBox 4"/>
          <p:cNvSpPr txBox="1"/>
          <p:nvPr/>
        </p:nvSpPr>
        <p:spPr>
          <a:xfrm>
            <a:off x="1373186" y="1534390"/>
            <a:ext cx="9207499" cy="4093428"/>
          </a:xfrm>
          <a:prstGeom prst="rect">
            <a:avLst/>
          </a:prstGeom>
          <a:noFill/>
        </p:spPr>
        <p:txBody>
          <a:bodyPr wrap="square" rtlCol="0">
            <a:spAutoFit/>
          </a:bodyPr>
          <a:lstStyle/>
          <a:p>
            <a:pPr marL="914400" lvl="1" indent="-457200">
              <a:buFont typeface="Arial"/>
              <a:buChar char="•"/>
            </a:pPr>
            <a:endParaRPr lang="en-US" sz="2000" dirty="0"/>
          </a:p>
          <a:p>
            <a:pPr marL="914400" lvl="1" indent="-457200">
              <a:buFont typeface="Arial"/>
              <a:buChar char="•"/>
            </a:pPr>
            <a:r>
              <a:rPr lang="en-US" sz="2000" dirty="0"/>
              <a:t>SAML integrated/ a login button is added below each learning object (video) to be used when a user wants to comment or rate etc.</a:t>
            </a:r>
          </a:p>
          <a:p>
            <a:pPr marL="914400" lvl="1" indent="-457200">
              <a:buFont typeface="Arial"/>
              <a:buChar char="•"/>
            </a:pPr>
            <a:r>
              <a:rPr lang="en-US" sz="2000" dirty="0"/>
              <a:t>Following this the voluntary </a:t>
            </a:r>
            <a:r>
              <a:rPr lang="en-US" sz="2000" dirty="0" err="1"/>
              <a:t>paradata</a:t>
            </a:r>
            <a:r>
              <a:rPr lang="en-US" sz="2000" dirty="0"/>
              <a:t> feature (which is a specific request of the project, clearly mentioned in the </a:t>
            </a:r>
            <a:r>
              <a:rPr lang="en-US" sz="2000" dirty="0" err="1"/>
              <a:t>DoW</a:t>
            </a:r>
            <a:r>
              <a:rPr lang="en-US" sz="2000" dirty="0"/>
              <a:t>) is actually implemented</a:t>
            </a:r>
          </a:p>
          <a:p>
            <a:pPr marL="914400" lvl="1" indent="-457200">
              <a:buFont typeface="Arial"/>
              <a:buChar char="•"/>
            </a:pPr>
            <a:r>
              <a:rPr lang="en-US" sz="2000" dirty="0"/>
              <a:t>Improvements on the Moodle </a:t>
            </a:r>
            <a:r>
              <a:rPr lang="en-US" sz="2000" dirty="0" err="1"/>
              <a:t>eduOER</a:t>
            </a:r>
            <a:r>
              <a:rPr lang="en-US" sz="2000" dirty="0"/>
              <a:t> user experience</a:t>
            </a:r>
          </a:p>
          <a:p>
            <a:pPr marL="914400" lvl="1" indent="-457200">
              <a:buFont typeface="Arial"/>
              <a:buChar char="•"/>
            </a:pPr>
            <a:r>
              <a:rPr lang="en-US" sz="2000" dirty="0"/>
              <a:t>NEW REPOS: KHAN Academy, American Museum of Natural History, TED</a:t>
            </a:r>
          </a:p>
          <a:p>
            <a:pPr marL="914400" lvl="1" indent="-457200">
              <a:buFont typeface="Arial"/>
              <a:buChar char="•"/>
            </a:pPr>
            <a:r>
              <a:rPr lang="en-US" sz="2000" dirty="0"/>
              <a:t>We now have 47 repositories (15 HE and 32 K12 )</a:t>
            </a:r>
          </a:p>
          <a:p>
            <a:pPr marL="914400" lvl="1" indent="-457200">
              <a:buFont typeface="Arial"/>
              <a:buChar char="•"/>
            </a:pPr>
            <a:r>
              <a:rPr lang="en-US" sz="2000" dirty="0"/>
              <a:t>We are already regularly announcing  the up boarding of new repos on social media</a:t>
            </a:r>
          </a:p>
          <a:p>
            <a:pPr marL="914400" lvl="1" indent="-457200">
              <a:buFont typeface="Arial"/>
              <a:buChar char="•"/>
            </a:pPr>
            <a:r>
              <a:rPr lang="en-US" sz="2000" dirty="0"/>
              <a:t>Soon a new home page is being designed and will be soon available for a better user experience</a:t>
            </a:r>
          </a:p>
          <a:p>
            <a:pPr lvl="1"/>
            <a:endParaRPr lang="en-US" sz="2000" dirty="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a:t>TASK 3.3: OER</a:t>
            </a:r>
          </a:p>
        </p:txBody>
      </p:sp>
    </p:spTree>
    <p:extLst>
      <p:ext uri="{BB962C8B-B14F-4D97-AF65-F5344CB8AC3E}">
        <p14:creationId xmlns:p14="http://schemas.microsoft.com/office/powerpoint/2010/main" val="2205664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29/01/2019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9</a:t>
            </a:fld>
            <a:endParaRPr lang="en-GB"/>
          </a:p>
        </p:txBody>
      </p:sp>
      <p:sp>
        <p:nvSpPr>
          <p:cNvPr id="5" name="TextBox 4"/>
          <p:cNvSpPr txBox="1"/>
          <p:nvPr/>
        </p:nvSpPr>
        <p:spPr>
          <a:xfrm>
            <a:off x="1968500" y="2270124"/>
            <a:ext cx="9207499" cy="2523768"/>
          </a:xfrm>
          <a:prstGeom prst="rect">
            <a:avLst/>
          </a:prstGeom>
          <a:noFill/>
        </p:spPr>
        <p:txBody>
          <a:bodyPr wrap="square" rtlCol="0">
            <a:spAutoFit/>
          </a:bodyPr>
          <a:lstStyle/>
          <a:p>
            <a:pPr marL="914400" lvl="1" indent="-457200">
              <a:buFont typeface="Arial"/>
              <a:buChar char="•"/>
            </a:pPr>
            <a:endParaRPr lang="en-US" dirty="0"/>
          </a:p>
          <a:p>
            <a:pPr marL="914400" lvl="1" indent="-457200">
              <a:buFont typeface="Arial"/>
              <a:buChar char="•"/>
            </a:pPr>
            <a:endParaRPr lang="en-US" dirty="0"/>
          </a:p>
          <a:p>
            <a:pPr marL="914400" lvl="1" indent="-457200">
              <a:buFont typeface="Arial"/>
              <a:buChar char="•"/>
            </a:pPr>
            <a:r>
              <a:rPr lang="en-US" dirty="0"/>
              <a:t>OCM tests between UVIGO and KIFU [OC] -&gt; [NC] (no errors reported)</a:t>
            </a:r>
          </a:p>
          <a:p>
            <a:pPr marL="914400" lvl="1" indent="-457200">
              <a:buFont typeface="Arial"/>
              <a:buChar char="•"/>
            </a:pPr>
            <a:r>
              <a:rPr lang="en-US" dirty="0"/>
              <a:t>Next tests: </a:t>
            </a:r>
          </a:p>
          <a:p>
            <a:pPr marL="1257300" lvl="2" indent="-342900">
              <a:buAutoNum type="arabicPeriod"/>
            </a:pPr>
            <a:r>
              <a:rPr lang="en-US" sz="1600" dirty="0"/>
              <a:t>testing between PSNC and CERN [</a:t>
            </a:r>
            <a:r>
              <a:rPr lang="en-US" sz="1600" dirty="0" err="1"/>
              <a:t>CernBox</a:t>
            </a:r>
            <a:r>
              <a:rPr lang="en-US" sz="1600" dirty="0"/>
              <a:t>]-&gt; [</a:t>
            </a:r>
            <a:r>
              <a:rPr lang="en-US" sz="1600" dirty="0" err="1"/>
              <a:t>CernBox</a:t>
            </a:r>
            <a:r>
              <a:rPr lang="en-US" sz="1600" dirty="0"/>
              <a:t>]</a:t>
            </a:r>
          </a:p>
          <a:p>
            <a:pPr marL="1257300" lvl="2" indent="-342900">
              <a:buAutoNum type="arabicPeriod"/>
            </a:pPr>
            <a:r>
              <a:rPr lang="en-US" sz="1600" dirty="0"/>
              <a:t>testing between OC and CERN</a:t>
            </a:r>
          </a:p>
          <a:p>
            <a:pPr lvl="2"/>
            <a:endParaRPr lang="en-US" dirty="0"/>
          </a:p>
          <a:p>
            <a:pPr marL="914400" lvl="1" indent="-457200">
              <a:buFont typeface="Arial"/>
              <a:buChar char="•"/>
            </a:pPr>
            <a:r>
              <a:rPr lang="en-US" dirty="0"/>
              <a:t>Discussion of next testing steps and OCM v2 at the CS3 2019 -- end of January: </a:t>
            </a:r>
            <a:r>
              <a:rPr lang="en-US" dirty="0">
                <a:hlinkClick r:id="rId2"/>
              </a:rPr>
              <a:t>http://cs3.infn.it</a:t>
            </a:r>
            <a:endParaRPr lang="en-US" dirty="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a:t>TASK 3.2</a:t>
            </a:r>
          </a:p>
        </p:txBody>
      </p:sp>
    </p:spTree>
    <p:extLst>
      <p:ext uri="{BB962C8B-B14F-4D97-AF65-F5344CB8AC3E}">
        <p14:creationId xmlns:p14="http://schemas.microsoft.com/office/powerpoint/2010/main" val="1853000477"/>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C68E257-0723-4718-A557-3F2EE7F63187}" vid="{E3D0A6D1-21CA-447E-8233-3024701B51A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 do Office</Template>
  <TotalTime>129</TotalTime>
  <Words>1907</Words>
  <Application>Microsoft Macintosh PowerPoint</Application>
  <PresentationFormat>Widescreen</PresentationFormat>
  <Paragraphs>379</Paragraphs>
  <Slides>35</Slides>
  <Notes>19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Raleway</vt:lpstr>
      <vt:lpstr>Raleway Light</vt:lpstr>
      <vt:lpstr>Times New Roman</vt:lpstr>
      <vt:lpstr>Wingdings</vt:lpstr>
      <vt:lpstr>Tema do Office</vt:lpstr>
      <vt:lpstr> WP1 Update</vt:lpstr>
      <vt:lpstr>Work done</vt:lpstr>
      <vt:lpstr>Ongoing/Planned work</vt:lpstr>
      <vt:lpstr>Up2U   monthly webinar WP2</vt:lpstr>
      <vt:lpstr>PowerPoint Presentation</vt:lpstr>
      <vt:lpstr>PowerPoint Presentation</vt:lpstr>
      <vt:lpstr>Up2U   monthly webinar WP3</vt:lpstr>
      <vt:lpstr>PowerPoint Presentation</vt:lpstr>
      <vt:lpstr>PowerPoint Presentation</vt:lpstr>
      <vt:lpstr>WP4 Webinar Update</vt:lpstr>
      <vt:lpstr>Platform status</vt:lpstr>
      <vt:lpstr>Next steps</vt:lpstr>
      <vt:lpstr>Up2U   monthly webinar 24/01/19 WP5  [final]</vt:lpstr>
      <vt:lpstr>PowerPoint Presentation</vt:lpstr>
      <vt:lpstr>PowerPoint Presentation</vt:lpstr>
      <vt:lpstr>PowerPoint Presentation</vt:lpstr>
      <vt:lpstr>PowerPoint Presentation</vt:lpstr>
      <vt:lpstr>PowerPoint Presentation</vt:lpstr>
      <vt:lpstr>Subject Matter Committee Communications </vt:lpstr>
      <vt:lpstr>SMC Meetings </vt:lpstr>
      <vt:lpstr>Discussions in the last SMC meetings</vt:lpstr>
      <vt:lpstr>SMC Next Steps </vt:lpstr>
      <vt:lpstr>Thank you!</vt:lpstr>
      <vt:lpstr>UPDATE 24/01/2019</vt:lpstr>
      <vt:lpstr>WP6 inside Schools</vt:lpstr>
      <vt:lpstr>D6.3</vt:lpstr>
      <vt:lpstr>WP6 NEXT Meeting</vt:lpstr>
      <vt:lpstr>WP7. Pilot coordination and continuous risk assessment</vt:lpstr>
      <vt:lpstr>D7.3:  Report on the large-scale pilot services, essential features and their improvements</vt:lpstr>
      <vt:lpstr>Pilot Progress</vt:lpstr>
      <vt:lpstr>Minimum Viable Product</vt:lpstr>
      <vt:lpstr>Quality Assurance</vt:lpstr>
      <vt:lpstr>UP2U WP8 Sustainability and Exploitation of Results</vt:lpstr>
      <vt:lpstr>Status of Deliverables </vt:lpstr>
      <vt:lpstr>Status of D8.3 </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WP1 Update</dc:title>
  <dc:creator>Casper Dreef</dc:creator>
  <cp:lastModifiedBy>Casper Dreef</cp:lastModifiedBy>
  <cp:revision>11</cp:revision>
  <dcterms:created xsi:type="dcterms:W3CDTF">2019-01-23T15:30:24Z</dcterms:created>
  <dcterms:modified xsi:type="dcterms:W3CDTF">2019-01-29T16:46:49Z</dcterms:modified>
</cp:coreProperties>
</file>