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1" autoAdjust="0"/>
    <p:restoredTop sz="81098"/>
  </p:normalViewPr>
  <p:slideViewPr>
    <p:cSldViewPr snapToGrid="0" snapToObjects="1">
      <p:cViewPr varScale="1">
        <p:scale>
          <a:sx n="103" d="100"/>
          <a:sy n="103" d="100"/>
        </p:scale>
        <p:origin x="1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2019. 01. 23.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2019. 01. 23.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2019. 01. 23.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2019. 01. 23.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br>
              <a:rPr lang="pt-BR" sz="5400" dirty="0">
                <a:solidFill>
                  <a:schemeClr val="accent2"/>
                </a:solidFill>
              </a:rPr>
            </a:br>
            <a:r>
              <a:rPr lang="pt-BR" sz="5400" dirty="0">
                <a:solidFill>
                  <a:schemeClr val="accent2"/>
                </a:solidFill>
              </a:rPr>
              <a:t>WP1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92500" lnSpcReduction="10000"/>
          </a:bodyPr>
          <a:lstStyle/>
          <a:p>
            <a:pPr algn="l">
              <a:spcBef>
                <a:spcPts val="4000"/>
              </a:spcBef>
            </a:pPr>
            <a:r>
              <a:rPr lang="pt-BR" sz="3600" i="1" dirty="0"/>
              <a:t>Erik </a:t>
            </a:r>
            <a:r>
              <a:rPr lang="pt-BR" sz="3600" i="1" dirty="0" err="1"/>
              <a:t>Kikkenborg</a:t>
            </a:r>
            <a:endParaRPr lang="pt-BR" sz="3600" i="1" dirty="0"/>
          </a:p>
          <a:p>
            <a:pPr algn="l"/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 err="1"/>
              <a:t>Webinar</a:t>
            </a:r>
            <a:r>
              <a:rPr lang="pt-BR" dirty="0"/>
              <a:t> #3 24/01/2019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GB" dirty="0"/>
              <a:t>EC review preparations</a:t>
            </a:r>
          </a:p>
          <a:p>
            <a:pPr>
              <a:buBlip>
                <a:blip r:embed="rId2"/>
              </a:buBlip>
            </a:pPr>
            <a:endParaRPr lang="en-GB" dirty="0"/>
          </a:p>
          <a:p>
            <a:pPr>
              <a:buBlip>
                <a:blip r:embed="rId2"/>
              </a:buBlip>
            </a:pPr>
            <a:r>
              <a:rPr lang="en-GB" dirty="0"/>
              <a:t>GDPR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0293A95-6E7B-DD40-8C0F-E19C45D9DA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509794"/>
              </p:ext>
            </p:extLst>
          </p:nvPr>
        </p:nvGraphicFramePr>
        <p:xfrm>
          <a:off x="1225690" y="3310151"/>
          <a:ext cx="3111513" cy="2571669"/>
        </p:xfrm>
        <a:graphic>
          <a:graphicData uri="http://schemas.openxmlformats.org/drawingml/2006/table">
            <a:tbl>
              <a:tblPr/>
              <a:tblGrid>
                <a:gridCol w="1722446">
                  <a:extLst>
                    <a:ext uri="{9D8B030D-6E8A-4147-A177-3AD203B41FA5}">
                      <a16:colId xmlns:a16="http://schemas.microsoft.com/office/drawing/2014/main" val="3071550816"/>
                    </a:ext>
                  </a:extLst>
                </a:gridCol>
                <a:gridCol w="1389067">
                  <a:extLst>
                    <a:ext uri="{9D8B030D-6E8A-4147-A177-3AD203B41FA5}">
                      <a16:colId xmlns:a16="http://schemas.microsoft.com/office/drawing/2014/main" val="14354267"/>
                    </a:ext>
                  </a:extLst>
                </a:gridCol>
              </a:tblGrid>
              <a:tr h="285741"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b="1">
                          <a:effectLst/>
                        </a:rPr>
                        <a:t>TELTEK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dirty="0">
                          <a:effectLst/>
                        </a:rPr>
                        <a:t>Countersigned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6205828"/>
                  </a:ext>
                </a:extLst>
              </a:tr>
              <a:tr h="285741">
                <a:tc>
                  <a:txBody>
                    <a:bodyPr/>
                    <a:lstStyle/>
                    <a:p>
                      <a:pPr rtl="0" fontAlgn="t"/>
                      <a:r>
                        <a:rPr lang="en-GB" sz="1500" b="1" dirty="0">
                          <a:solidFill>
                            <a:srgbClr val="333333"/>
                          </a:solidFill>
                          <a:effectLst/>
                        </a:rPr>
                        <a:t>KIFU / NIIF</a:t>
                      </a:r>
                    </a:p>
                  </a:txBody>
                  <a:tcPr marL="23546" marR="23546" marT="15697" marB="15697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 sz="1500">
                          <a:effectLst/>
                        </a:rPr>
                        <a:t>Countersigned</a:t>
                      </a:r>
                    </a:p>
                  </a:txBody>
                  <a:tcPr marL="23546" marR="23546" marT="15697" marB="15697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639378"/>
                  </a:ext>
                </a:extLst>
              </a:tr>
              <a:tr h="285741">
                <a:tc>
                  <a:txBody>
                    <a:bodyPr/>
                    <a:lstStyle/>
                    <a:p>
                      <a:pPr rtl="0" fontAlgn="t"/>
                      <a:r>
                        <a:rPr lang="en-GB" sz="1500" b="1">
                          <a:solidFill>
                            <a:srgbClr val="333333"/>
                          </a:solidFill>
                          <a:effectLst/>
                        </a:rPr>
                        <a:t>GRNET</a:t>
                      </a:r>
                    </a:p>
                  </a:txBody>
                  <a:tcPr marL="23546" marR="23546" marT="15697" marB="15697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 sz="1500">
                          <a:effectLst/>
                        </a:rPr>
                        <a:t>Countersigned</a:t>
                      </a:r>
                    </a:p>
                  </a:txBody>
                  <a:tcPr marL="23546" marR="23546" marT="15697" marB="15697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253271"/>
                  </a:ext>
                </a:extLst>
              </a:tr>
              <a:tr h="285741">
                <a:tc>
                  <a:txBody>
                    <a:bodyPr/>
                    <a:lstStyle/>
                    <a:p>
                      <a:pPr rtl="0" fontAlgn="t"/>
                      <a:r>
                        <a:rPr lang="en-GB" sz="1500" b="1">
                          <a:solidFill>
                            <a:srgbClr val="333333"/>
                          </a:solidFill>
                          <a:effectLst/>
                        </a:rPr>
                        <a:t>GWDG</a:t>
                      </a:r>
                    </a:p>
                  </a:txBody>
                  <a:tcPr marL="23546" marR="23546" marT="15697" marB="15697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 sz="1500">
                          <a:effectLst/>
                        </a:rPr>
                        <a:t>Countersigned</a:t>
                      </a:r>
                    </a:p>
                  </a:txBody>
                  <a:tcPr marL="23546" marR="23546" marT="15697" marB="15697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677438"/>
                  </a:ext>
                </a:extLst>
              </a:tr>
              <a:tr h="285741">
                <a:tc>
                  <a:txBody>
                    <a:bodyPr/>
                    <a:lstStyle/>
                    <a:p>
                      <a:pPr rtl="0" fontAlgn="t"/>
                      <a:r>
                        <a:rPr lang="en-GB" sz="1500" b="1">
                          <a:solidFill>
                            <a:srgbClr val="333333"/>
                          </a:solidFill>
                          <a:effectLst/>
                        </a:rPr>
                        <a:t>GARR</a:t>
                      </a:r>
                    </a:p>
                  </a:txBody>
                  <a:tcPr marL="23546" marR="23546" marT="15697" marB="15697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 sz="1500" dirty="0">
                          <a:effectLst/>
                        </a:rPr>
                        <a:t>Countersigned</a:t>
                      </a:r>
                    </a:p>
                  </a:txBody>
                  <a:tcPr marL="23546" marR="23546" marT="15697" marB="15697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536855"/>
                  </a:ext>
                </a:extLst>
              </a:tr>
              <a:tr h="285741"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b="1">
                          <a:effectLst/>
                        </a:rPr>
                        <a:t>PSNC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dirty="0">
                          <a:effectLst/>
                        </a:rPr>
                        <a:t>Countersigned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438622"/>
                  </a:ext>
                </a:extLst>
              </a:tr>
              <a:tr h="285741"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b="1">
                          <a:effectLst/>
                        </a:rPr>
                        <a:t>UVIGO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dirty="0">
                          <a:effectLst/>
                        </a:rPr>
                        <a:t>Countersigned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955910"/>
                  </a:ext>
                </a:extLst>
              </a:tr>
              <a:tr h="285741"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b="1">
                          <a:effectLst/>
                        </a:rPr>
                        <a:t>NTUA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dirty="0">
                          <a:effectLst/>
                        </a:rPr>
                        <a:t>Countersigned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225144"/>
                  </a:ext>
                </a:extLst>
              </a:tr>
              <a:tr h="285741"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b="1">
                          <a:effectLst/>
                        </a:rPr>
                        <a:t>KTU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500" dirty="0">
                          <a:effectLst/>
                        </a:rPr>
                        <a:t>Countersigned</a:t>
                      </a:r>
                    </a:p>
                  </a:txBody>
                  <a:tcPr marL="23546" marR="23546" marT="15697" marB="15697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00770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6336DFB-CA43-6048-9C36-0AB031E43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258380"/>
              </p:ext>
            </p:extLst>
          </p:nvPr>
        </p:nvGraphicFramePr>
        <p:xfrm>
          <a:off x="5844750" y="3332386"/>
          <a:ext cx="2133600" cy="2499360"/>
        </p:xfrm>
        <a:graphic>
          <a:graphicData uri="http://schemas.openxmlformats.org/drawingml/2006/table">
            <a:tbl>
              <a:tblPr/>
              <a:tblGrid>
                <a:gridCol w="1181100">
                  <a:extLst>
                    <a:ext uri="{9D8B030D-6E8A-4147-A177-3AD203B41FA5}">
                      <a16:colId xmlns:a16="http://schemas.microsoft.com/office/drawing/2014/main" val="209456482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593807308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t"/>
                      <a:r>
                        <a:rPr lang="en-GB" b="1" dirty="0">
                          <a:solidFill>
                            <a:srgbClr val="333333"/>
                          </a:solidFill>
                          <a:effectLst/>
                        </a:rPr>
                        <a:t>FCT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 dirty="0">
                          <a:effectLst/>
                        </a:rPr>
                        <a:t>Signed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0938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b="1">
                          <a:effectLst/>
                        </a:rPr>
                        <a:t>ownCloud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>
                          <a:effectLst/>
                        </a:rPr>
                        <a:t>Signed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385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t"/>
                      <a:r>
                        <a:rPr lang="en-GB" b="1">
                          <a:solidFill>
                            <a:srgbClr val="333333"/>
                          </a:solidFill>
                          <a:effectLst/>
                        </a:rPr>
                        <a:t>UROMA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>
                          <a:effectLst/>
                        </a:rPr>
                        <a:t>Pending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63772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t"/>
                      <a:r>
                        <a:rPr lang="en-GB" b="1">
                          <a:solidFill>
                            <a:srgbClr val="333333"/>
                          </a:solidFill>
                          <a:effectLst/>
                        </a:rPr>
                        <a:t>OU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>
                          <a:effectLst/>
                        </a:rPr>
                        <a:t>Pending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6455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t"/>
                      <a:r>
                        <a:rPr lang="en-GB" b="1">
                          <a:solidFill>
                            <a:srgbClr val="333333"/>
                          </a:solidFill>
                          <a:effectLst/>
                        </a:rPr>
                        <a:t>ISEP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>
                          <a:effectLst/>
                        </a:rPr>
                        <a:t>Pening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04249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t"/>
                      <a:r>
                        <a:rPr lang="en-GB" b="1">
                          <a:solidFill>
                            <a:srgbClr val="333333"/>
                          </a:solidFill>
                          <a:effectLst/>
                        </a:rPr>
                        <a:t>TAU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GB">
                          <a:effectLst/>
                        </a:rPr>
                        <a:t>Pending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204925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b="1">
                          <a:effectLst/>
                        </a:rPr>
                        <a:t>IUCC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>
                          <a:effectLst/>
                        </a:rPr>
                        <a:t>Pening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039406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b="1">
                          <a:effectLst/>
                        </a:rPr>
                        <a:t>CERN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dirty="0">
                          <a:effectLst/>
                        </a:rPr>
                        <a:t>Pending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169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Ongoing/Planned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GB" dirty="0"/>
              <a:t>EC review preparations</a:t>
            </a:r>
          </a:p>
          <a:p>
            <a:pPr>
              <a:buBlip>
                <a:blip r:embed="rId2"/>
              </a:buBlip>
            </a:pPr>
            <a:endParaRPr lang="en-GB" dirty="0"/>
          </a:p>
          <a:p>
            <a:pPr>
              <a:buBlip>
                <a:blip r:embed="rId2"/>
              </a:buBlip>
            </a:pPr>
            <a:r>
              <a:rPr lang="en-GB" dirty="0"/>
              <a:t>Financial reporting</a:t>
            </a:r>
          </a:p>
          <a:p>
            <a:pPr>
              <a:buBlip>
                <a:blip r:embed="rId2"/>
              </a:buBlip>
            </a:pPr>
            <a:endParaRPr lang="en-GB" dirty="0"/>
          </a:p>
          <a:p>
            <a:pPr>
              <a:buBlip>
                <a:blip r:embed="rId2"/>
              </a:buBlip>
            </a:pPr>
            <a:r>
              <a:rPr lang="en-GB" dirty="0"/>
              <a:t>Monthly reporting</a:t>
            </a:r>
          </a:p>
          <a:p>
            <a:pPr>
              <a:buBlip>
                <a:blip r:embed="rId2"/>
              </a:buBlip>
            </a:pPr>
            <a:endParaRPr lang="en-GB" dirty="0"/>
          </a:p>
          <a:p>
            <a:pPr>
              <a:buBlip>
                <a:blip r:embed="rId2"/>
              </a:buBlip>
            </a:pPr>
            <a:r>
              <a:rPr lang="en-GB" dirty="0"/>
              <a:t>Board VC (24/01)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42189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36</TotalTime>
  <Words>76</Words>
  <Application>Microsoft Macintosh PowerPoint</Application>
  <PresentationFormat>Widescreen</PresentationFormat>
  <Paragraphs>54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Wingdings</vt:lpstr>
      <vt:lpstr>Tema do Office</vt:lpstr>
      <vt:lpstr> WP1 Update</vt:lpstr>
      <vt:lpstr>Work done</vt:lpstr>
      <vt:lpstr>Ongoing/Planned work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WP1 Update</dc:title>
  <dc:creator>Casper Dreef</dc:creator>
  <cp:lastModifiedBy>Casper Dreef</cp:lastModifiedBy>
  <cp:revision>3</cp:revision>
  <dcterms:created xsi:type="dcterms:W3CDTF">2019-01-23T15:30:24Z</dcterms:created>
  <dcterms:modified xsi:type="dcterms:W3CDTF">2019-01-23T16:06:39Z</dcterms:modified>
</cp:coreProperties>
</file>