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1"/>
  </p:sldMasterIdLst>
  <p:notesMasterIdLst>
    <p:notesMasterId r:id="rId42"/>
  </p:notesMasterIdLst>
  <p:handoutMasterIdLst>
    <p:handoutMasterId r:id="rId43"/>
  </p:handoutMasterIdLst>
  <p:sldIdLst>
    <p:sldId id="404" r:id="rId2"/>
    <p:sldId id="425" r:id="rId3"/>
    <p:sldId id="451" r:id="rId4"/>
    <p:sldId id="426" r:id="rId5"/>
    <p:sldId id="406" r:id="rId6"/>
    <p:sldId id="453" r:id="rId7"/>
    <p:sldId id="409" r:id="rId8"/>
    <p:sldId id="269" r:id="rId9"/>
    <p:sldId id="270" r:id="rId10"/>
    <p:sldId id="271" r:id="rId11"/>
    <p:sldId id="428" r:id="rId12"/>
    <p:sldId id="440" r:id="rId13"/>
    <p:sldId id="429" r:id="rId14"/>
    <p:sldId id="427" r:id="rId15"/>
    <p:sldId id="411" r:id="rId16"/>
    <p:sldId id="412" r:id="rId17"/>
    <p:sldId id="454" r:id="rId18"/>
    <p:sldId id="413" r:id="rId19"/>
    <p:sldId id="274" r:id="rId20"/>
    <p:sldId id="275" r:id="rId21"/>
    <p:sldId id="416" r:id="rId22"/>
    <p:sldId id="277" r:id="rId23"/>
    <p:sldId id="276" r:id="rId24"/>
    <p:sldId id="477" r:id="rId25"/>
    <p:sldId id="478" r:id="rId26"/>
    <p:sldId id="479" r:id="rId27"/>
    <p:sldId id="480" r:id="rId28"/>
    <p:sldId id="437" r:id="rId29"/>
    <p:sldId id="465" r:id="rId30"/>
    <p:sldId id="459" r:id="rId31"/>
    <p:sldId id="460" r:id="rId32"/>
    <p:sldId id="461" r:id="rId33"/>
    <p:sldId id="462" r:id="rId34"/>
    <p:sldId id="463" r:id="rId35"/>
    <p:sldId id="464" r:id="rId36"/>
    <p:sldId id="456" r:id="rId37"/>
    <p:sldId id="434" r:id="rId38"/>
    <p:sldId id="435" r:id="rId39"/>
    <p:sldId id="436" r:id="rId40"/>
    <p:sldId id="439" r:id="rId4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B1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37" autoAdjust="0"/>
    <p:restoredTop sz="88000" autoAdjust="0"/>
  </p:normalViewPr>
  <p:slideViewPr>
    <p:cSldViewPr snapToGrid="0" snapToObjects="1">
      <p:cViewPr varScale="1">
        <p:scale>
          <a:sx n="147" d="100"/>
          <a:sy n="147" d="100"/>
        </p:scale>
        <p:origin x="608" y="19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esProps" Target="presProps.xml"/><Relationship Id="rId4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png"/><Relationship Id="rId2" Type="http://schemas.openxmlformats.org/officeDocument/2006/relationships/image" Target="../media/image15.emf"/><Relationship Id="rId3"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980FC-0759-CA42-B022-0B54C3274F97}" type="datetimeFigureOut">
              <a:rPr lang="en-US" smtClean="0"/>
              <a:t>6/10/18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82778ED-C302-B741-917D-3C5036AAD3C0}" type="slidenum">
              <a:rPr lang="en-US" smtClean="0"/>
              <a:t>‹#›</a:t>
            </a:fld>
            <a:endParaRPr lang="en-US"/>
          </a:p>
        </p:txBody>
      </p:sp>
    </p:spTree>
    <p:extLst>
      <p:ext uri="{BB962C8B-B14F-4D97-AF65-F5344CB8AC3E}">
        <p14:creationId xmlns:p14="http://schemas.microsoft.com/office/powerpoint/2010/main" val="21041109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EC92A4-9BD9-794B-BE3A-04EDF069D8A0}" type="datetimeFigureOut">
              <a:rPr lang="en-US" smtClean="0"/>
              <a:t>6/10/18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4EA6F8-B5AB-8342-9AB7-A6984D898A5F}" type="slidenum">
              <a:rPr lang="en-US" smtClean="0"/>
              <a:t>‹#›</a:t>
            </a:fld>
            <a:endParaRPr lang="en-US"/>
          </a:p>
        </p:txBody>
      </p:sp>
    </p:spTree>
    <p:extLst>
      <p:ext uri="{BB962C8B-B14F-4D97-AF65-F5344CB8AC3E}">
        <p14:creationId xmlns:p14="http://schemas.microsoft.com/office/powerpoint/2010/main" val="86286900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2</a:t>
            </a:fld>
            <a:endParaRPr lang="en-US"/>
          </a:p>
        </p:txBody>
      </p:sp>
    </p:spTree>
    <p:extLst>
      <p:ext uri="{BB962C8B-B14F-4D97-AF65-F5344CB8AC3E}">
        <p14:creationId xmlns:p14="http://schemas.microsoft.com/office/powerpoint/2010/main" val="1739771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Answer: we need to care *a</a:t>
            </a:r>
            <a:r>
              <a:rPr lang="en-US" baseline="0" dirty="0" smtClean="0"/>
              <a:t> lot* about soft failures – see next</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11</a:t>
            </a:fld>
            <a:endParaRPr lang="en-US"/>
          </a:p>
        </p:txBody>
      </p:sp>
    </p:spTree>
    <p:extLst>
      <p:ext uri="{BB962C8B-B14F-4D97-AF65-F5344CB8AC3E}">
        <p14:creationId xmlns:p14="http://schemas.microsoft.com/office/powerpoint/2010/main" val="3550800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2457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Arial" charset="0"/>
              </a:rPr>
              <a:t>TCP works well over short distances (e.g. 1%</a:t>
            </a:r>
            <a:r>
              <a:rPr lang="en-US" baseline="0" dirty="0" smtClean="0">
                <a:latin typeface="Arial" charset="0"/>
              </a:rPr>
              <a:t> packet loss on the LAN will produce high throughput).  </a:t>
            </a:r>
          </a:p>
          <a:p>
            <a:endParaRPr lang="en-US" baseline="0" dirty="0" smtClean="0">
              <a:latin typeface="Arial" charset="0"/>
            </a:endParaRPr>
          </a:p>
          <a:p>
            <a:r>
              <a:rPr lang="en-US" baseline="0" dirty="0" smtClean="0">
                <a:latin typeface="Arial" charset="0"/>
              </a:rPr>
              <a:t>The further out you get the more pronounced the problems will be as the algorithms cope with retransmissions.  </a:t>
            </a:r>
            <a:endParaRPr lang="en-US" dirty="0">
              <a:latin typeface="Arial" charset="0"/>
            </a:endParaRPr>
          </a:p>
        </p:txBody>
      </p:sp>
      <p:sp>
        <p:nvSpPr>
          <p:cNvPr id="4" name="Slide Number Placeholder 3"/>
          <p:cNvSpPr>
            <a:spLocks noGrp="1"/>
          </p:cNvSpPr>
          <p:nvPr>
            <p:ph type="sldNum" sz="quarter" idx="5"/>
          </p:nvPr>
        </p:nvSpPr>
        <p:spPr/>
        <p:txBody>
          <a:bodyPr/>
          <a:lstStyle/>
          <a:p>
            <a:pPr>
              <a:defRPr/>
            </a:pPr>
            <a:fld id="{E84EA9B8-C164-A54A-A3B5-1C1D6329AEA5}"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Testing done</a:t>
            </a:r>
            <a:r>
              <a:rPr lang="en-US" baseline="0" dirty="0" smtClean="0"/>
              <a:t> by Michael </a:t>
            </a:r>
            <a:r>
              <a:rPr lang="en-US" sz="1200" dirty="0" err="1" smtClean="0"/>
              <a:t>Smitasin</a:t>
            </a:r>
            <a:r>
              <a:rPr lang="en-US" sz="1200" dirty="0" smtClean="0"/>
              <a:t> </a:t>
            </a:r>
            <a:r>
              <a:rPr lang="en-US" baseline="0" dirty="0" smtClean="0"/>
              <a:t>, LBL </a:t>
            </a:r>
          </a:p>
          <a:p>
            <a:r>
              <a:rPr lang="en-US" baseline="0" dirty="0" smtClean="0"/>
              <a:t>1 10G TCP flow competing with 2GB background UDP</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14</a:t>
            </a:fld>
            <a:endParaRPr lang="en-US"/>
          </a:p>
        </p:txBody>
      </p:sp>
    </p:spTree>
    <p:extLst>
      <p:ext uri="{BB962C8B-B14F-4D97-AF65-F5344CB8AC3E}">
        <p14:creationId xmlns:p14="http://schemas.microsoft.com/office/powerpoint/2010/main" val="4082663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0C9639-C0D2-A746-9AD6-FEE097F08E85}"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Simple</a:t>
            </a:r>
            <a:r>
              <a:rPr lang="en-US" baseline="0" dirty="0" smtClean="0"/>
              <a:t> DMZ design.  Things to note:</a:t>
            </a:r>
          </a:p>
          <a:p>
            <a:r>
              <a:rPr lang="en-US" baseline="0" dirty="0" smtClean="0"/>
              <a:t>	</a:t>
            </a:r>
          </a:p>
          <a:p>
            <a:r>
              <a:rPr lang="en-US" baseline="0" dirty="0" smtClean="0"/>
              <a:t>	- not ‘lack of security’, security still is *very* important.  It is targeted toward a use case, not a blanket policy	</a:t>
            </a:r>
          </a:p>
          <a:p>
            <a:endParaRPr lang="en-US" baseline="0" dirty="0" smtClean="0"/>
          </a:p>
          <a:p>
            <a:r>
              <a:rPr lang="en-US" baseline="0" dirty="0" smtClean="0"/>
              <a:t>	- The DTN is a dedicated machine tuned for 1 job and 1 job only – moving data.  Use it to handle the WAN portion of the flow. If someone needs to pull data into the enterprise, the short RTT will help the packet loss caused by the firewall.  Treat the DTN as a ‘cache’</a:t>
            </a:r>
          </a:p>
          <a:p>
            <a:endParaRPr lang="en-US" baseline="0" dirty="0" smtClean="0"/>
          </a:p>
          <a:p>
            <a:r>
              <a:rPr lang="en-US" baseline="0" dirty="0" smtClean="0"/>
              <a:t>	- </a:t>
            </a:r>
            <a:r>
              <a:rPr lang="en-US" baseline="0" dirty="0" err="1" smtClean="0"/>
              <a:t>perfSONAR</a:t>
            </a:r>
            <a:r>
              <a:rPr lang="en-US" baseline="0" dirty="0" smtClean="0"/>
              <a:t> on the outside.  Prevents measurement traffic from perturbing things.  If you have science stuff inside of the firewall, you need one there too.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16</a:t>
            </a:fld>
            <a:endParaRPr lang="en-US"/>
          </a:p>
        </p:txBody>
      </p:sp>
    </p:spTree>
    <p:extLst>
      <p:ext uri="{BB962C8B-B14F-4D97-AF65-F5344CB8AC3E}">
        <p14:creationId xmlns:p14="http://schemas.microsoft.com/office/powerpoint/2010/main" val="955337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17</a:t>
            </a:fld>
            <a:endParaRPr lang="en-US"/>
          </a:p>
        </p:txBody>
      </p:sp>
    </p:spTree>
    <p:extLst>
      <p:ext uri="{BB962C8B-B14F-4D97-AF65-F5344CB8AC3E}">
        <p14:creationId xmlns:p14="http://schemas.microsoft.com/office/powerpoint/2010/main" val="1739771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Don’t stop at network architecture,</a:t>
            </a:r>
            <a:r>
              <a:rPr lang="en-US" baseline="0" dirty="0" smtClean="0"/>
              <a:t> fix other stuff too</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18</a:t>
            </a:fld>
            <a:endParaRPr lang="en-US"/>
          </a:p>
        </p:txBody>
      </p:sp>
    </p:spTree>
    <p:extLst>
      <p:ext uri="{BB962C8B-B14F-4D97-AF65-F5344CB8AC3E}">
        <p14:creationId xmlns:p14="http://schemas.microsoft.com/office/powerpoint/2010/main" val="921867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perfSONAR</a:t>
            </a:r>
            <a:r>
              <a:rPr lang="en-US" dirty="0" smtClean="0"/>
              <a:t> = </a:t>
            </a:r>
            <a:r>
              <a:rPr lang="en-US" dirty="0" err="1" smtClean="0"/>
              <a:t>visbibility</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19</a:t>
            </a:fld>
            <a:endParaRPr lang="en-US"/>
          </a:p>
        </p:txBody>
      </p:sp>
    </p:spTree>
    <p:extLst>
      <p:ext uri="{BB962C8B-B14F-4D97-AF65-F5344CB8AC3E}">
        <p14:creationId xmlns:p14="http://schemas.microsoft.com/office/powerpoint/2010/main" val="2209217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62500" lnSpcReduction="20000"/>
          </a:bodyPr>
          <a:lstStyle/>
          <a:p>
            <a:pPr>
              <a:defRPr/>
            </a:pPr>
            <a:r>
              <a:rPr lang="en-US" sz="2800" dirty="0" smtClean="0">
                <a:latin typeface="Calibri" charset="0"/>
                <a:ea typeface="ＭＳ Ｐゴシック" charset="0"/>
                <a:cs typeface="ＭＳ Ｐゴシック" charset="0"/>
                <a:sym typeface="Wingdings"/>
              </a:rPr>
              <a:t>Enables Federation</a:t>
            </a:r>
          </a:p>
          <a:p>
            <a:pPr lvl="1">
              <a:defRPr/>
            </a:pPr>
            <a:r>
              <a:rPr lang="en-US" sz="2600" dirty="0" smtClean="0">
                <a:latin typeface="Calibri" charset="0"/>
                <a:ea typeface="ＭＳ Ｐゴシック" charset="0"/>
                <a:cs typeface="ＭＳ Ｐゴシック" charset="0"/>
                <a:sym typeface="Wingdings"/>
              </a:rPr>
              <a:t>Service oriented</a:t>
            </a:r>
          </a:p>
          <a:p>
            <a:pPr lvl="1">
              <a:defRPr/>
            </a:pPr>
            <a:r>
              <a:rPr lang="en-US" sz="2600" dirty="0" smtClean="0">
                <a:latin typeface="Calibri" charset="0"/>
                <a:ea typeface="ＭＳ Ｐゴシック" charset="0"/>
                <a:cs typeface="ＭＳ Ｐゴシック" charset="0"/>
                <a:sym typeface="Wingdings"/>
              </a:rPr>
              <a:t>Designed with ‘multi-domain’ in mind</a:t>
            </a:r>
          </a:p>
          <a:p>
            <a:pPr>
              <a:defRPr/>
            </a:pPr>
            <a:r>
              <a:rPr lang="en-US" sz="2800" dirty="0" smtClean="0">
                <a:latin typeface="Calibri" charset="0"/>
                <a:ea typeface="ＭＳ Ｐゴシック" charset="0"/>
                <a:cs typeface="ＭＳ Ｐゴシック" charset="0"/>
                <a:sym typeface="Wingdings"/>
              </a:rPr>
              <a:t>Brings together useful tools to address different needs</a:t>
            </a:r>
          </a:p>
          <a:p>
            <a:pPr lvl="1">
              <a:defRPr/>
            </a:pPr>
            <a:r>
              <a:rPr lang="en-US" sz="2600" dirty="0" smtClean="0">
                <a:latin typeface="Calibri" charset="0"/>
                <a:ea typeface="ＭＳ Ｐゴシック" charset="0"/>
                <a:cs typeface="ＭＳ Ｐゴシック" charset="0"/>
                <a:sym typeface="Wingdings"/>
              </a:rPr>
              <a:t>Several active and passive tools</a:t>
            </a:r>
          </a:p>
          <a:p>
            <a:pPr lvl="1">
              <a:defRPr/>
            </a:pPr>
            <a:r>
              <a:rPr lang="en-US" sz="2600" dirty="0" smtClean="0">
                <a:latin typeface="Calibri" charset="0"/>
                <a:ea typeface="ＭＳ Ｐゴシック" charset="0"/>
                <a:cs typeface="ＭＳ Ｐゴシック" charset="0"/>
                <a:sym typeface="Wingdings"/>
              </a:rPr>
              <a:t>Interface to configure regular testing</a:t>
            </a:r>
          </a:p>
          <a:p>
            <a:pPr lvl="1">
              <a:defRPr/>
            </a:pPr>
            <a:r>
              <a:rPr lang="en-US" sz="2600" dirty="0" smtClean="0">
                <a:latin typeface="Calibri" charset="0"/>
                <a:ea typeface="ＭＳ Ｐゴシック" charset="0"/>
                <a:cs typeface="ＭＳ Ｐゴシック" charset="0"/>
                <a:sym typeface="Wingdings"/>
              </a:rPr>
              <a:t>Diagnostic tools ready with ‘0 configuration’</a:t>
            </a:r>
          </a:p>
          <a:p>
            <a:pPr>
              <a:defRPr/>
            </a:pPr>
            <a:r>
              <a:rPr lang="en-US" sz="2800" dirty="0" smtClean="0">
                <a:latin typeface="Calibri" charset="0"/>
                <a:ea typeface="ＭＳ Ｐゴシック" charset="0"/>
                <a:cs typeface="ＭＳ Ｐゴシック" charset="0"/>
                <a:sym typeface="Wingdings"/>
              </a:rPr>
              <a:t>Easy to install, easy to use</a:t>
            </a:r>
          </a:p>
          <a:p>
            <a:pPr lvl="1">
              <a:defRPr/>
            </a:pPr>
            <a:r>
              <a:rPr lang="en-US" sz="2600" dirty="0" smtClean="0">
                <a:latin typeface="Calibri" charset="0"/>
                <a:ea typeface="ＭＳ Ｐゴシック" charset="0"/>
                <a:cs typeface="ＭＳ Ｐゴシック" charset="0"/>
                <a:sym typeface="Wingdings"/>
              </a:rPr>
              <a:t>ISO image can be burned to CD/USB key</a:t>
            </a:r>
          </a:p>
          <a:p>
            <a:pPr lvl="1">
              <a:defRPr/>
            </a:pPr>
            <a:r>
              <a:rPr lang="en-US" sz="2600" dirty="0" smtClean="0">
                <a:latin typeface="Calibri" charset="0"/>
                <a:ea typeface="ＭＳ Ｐゴシック" charset="0"/>
                <a:cs typeface="ＭＳ Ｐゴシック" charset="0"/>
                <a:sym typeface="Wingdings"/>
              </a:rPr>
              <a:t>‘Wizard’ interface for configuration</a:t>
            </a:r>
          </a:p>
          <a:p>
            <a:pPr>
              <a:defRPr/>
            </a:pPr>
            <a:r>
              <a:rPr lang="en-US" sz="2900" dirty="0" smtClean="0">
                <a:latin typeface="Calibri" charset="0"/>
                <a:ea typeface="ＭＳ Ｐゴシック" charset="0"/>
              </a:rPr>
              <a:t>Encouraging people to deploy ‘known good’ measurement points near domain boundaries</a:t>
            </a:r>
          </a:p>
          <a:p>
            <a:pPr lvl="1">
              <a:defRPr/>
            </a:pPr>
            <a:r>
              <a:rPr lang="en-US" sz="2600" dirty="0" smtClean="0">
                <a:latin typeface="Calibri" charset="0"/>
                <a:ea typeface="ＭＳ Ｐゴシック" charset="0"/>
              </a:rPr>
              <a:t>“known good” = hosts that are well configured, enough memory and CPU to drive the network, proper TCP tuning, clean path, etc.</a:t>
            </a:r>
            <a:endParaRPr lang="en-US" sz="2600" dirty="0" smtClean="0">
              <a:latin typeface="Calibri" charset="0"/>
              <a:ea typeface="ＭＳ Ｐゴシック" charset="0"/>
              <a:cs typeface="ＭＳ Ｐゴシック" charset="0"/>
              <a:sym typeface="Wingdings"/>
            </a:endParaRPr>
          </a:p>
          <a:p>
            <a:pPr>
              <a:defRPr/>
            </a:pPr>
            <a:r>
              <a:rPr lang="en-US" sz="2800" dirty="0" smtClean="0">
                <a:latin typeface="Calibri" charset="0"/>
                <a:ea typeface="ＭＳ Ｐゴシック" charset="0"/>
                <a:cs typeface="ＭＳ Ｐゴシック" charset="0"/>
                <a:sym typeface="Wingdings"/>
              </a:rPr>
              <a:t>Community Adoption</a:t>
            </a:r>
          </a:p>
          <a:p>
            <a:pPr lvl="1">
              <a:defRPr/>
            </a:pPr>
            <a:r>
              <a:rPr lang="en-US" sz="2600" dirty="0" smtClean="0">
                <a:latin typeface="Calibri" charset="0"/>
                <a:ea typeface="ＭＳ Ｐゴシック" charset="0"/>
                <a:cs typeface="ＭＳ Ｐゴシック" charset="0"/>
                <a:sym typeface="Wingdings"/>
              </a:rPr>
              <a:t>Over 1300 instances seen world wide </a:t>
            </a:r>
          </a:p>
          <a:p>
            <a:pPr lvl="1">
              <a:defRPr/>
            </a:pPr>
            <a:r>
              <a:rPr lang="en-US" sz="2600" dirty="0" smtClean="0">
                <a:latin typeface="Calibri" charset="0"/>
                <a:ea typeface="ＭＳ Ｐゴシック" charset="0"/>
                <a:cs typeface="ＭＳ Ｐゴシック" charset="0"/>
                <a:sym typeface="Wingdings"/>
              </a:rPr>
              <a:t>40+ countries</a:t>
            </a:r>
          </a:p>
          <a:p>
            <a:pPr lvl="1">
              <a:defRPr/>
            </a:pPr>
            <a:r>
              <a:rPr lang="en-US" sz="2600" dirty="0" smtClean="0">
                <a:latin typeface="Calibri" charset="0"/>
                <a:ea typeface="ＭＳ Ｐゴシック" charset="0"/>
                <a:cs typeface="ＭＳ Ｐゴシック" charset="0"/>
                <a:sym typeface="Wingdings"/>
              </a:rPr>
              <a:t>100s of domains</a:t>
            </a:r>
          </a:p>
          <a:p>
            <a:pPr>
              <a:defRPr/>
            </a:pPr>
            <a:endParaRPr lang="en-US" sz="2800" dirty="0" smtClean="0">
              <a:latin typeface="Calibri" charset="0"/>
              <a:ea typeface="ＭＳ Ｐゴシック" charset="0"/>
              <a:cs typeface="ＭＳ Ｐゴシック" charset="0"/>
              <a:sym typeface="Wingdings"/>
            </a:endParaRPr>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20</a:t>
            </a:fld>
            <a:endParaRPr lang="en-US" dirty="0"/>
          </a:p>
        </p:txBody>
      </p:sp>
    </p:spTree>
    <p:extLst>
      <p:ext uri="{BB962C8B-B14F-4D97-AF65-F5344CB8AC3E}">
        <p14:creationId xmlns:p14="http://schemas.microsoft.com/office/powerpoint/2010/main" val="2387160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Idea – we are measuring</a:t>
            </a:r>
            <a:r>
              <a:rPr lang="en-US" baseline="0" dirty="0" smtClean="0"/>
              <a:t> performance by testing what is possible.  If OWAMP runs stable and loss free, video will work out ok.  If throughput is stable and high, bulk data movement should work on the network (does not test disk)</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21</a:t>
            </a:fld>
            <a:endParaRPr lang="en-US"/>
          </a:p>
        </p:txBody>
      </p:sp>
    </p:spTree>
    <p:extLst>
      <p:ext uri="{BB962C8B-B14F-4D97-AF65-F5344CB8AC3E}">
        <p14:creationId xmlns:p14="http://schemas.microsoft.com/office/powerpoint/2010/main" val="1925179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3</a:t>
            </a:fld>
            <a:endParaRPr lang="en-US"/>
          </a:p>
        </p:txBody>
      </p:sp>
    </p:spTree>
    <p:extLst>
      <p:ext uri="{BB962C8B-B14F-4D97-AF65-F5344CB8AC3E}">
        <p14:creationId xmlns:p14="http://schemas.microsoft.com/office/powerpoint/2010/main" val="17397715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General use case</a:t>
            </a:r>
            <a:r>
              <a:rPr lang="en-US" baseline="0" dirty="0" smtClean="0"/>
              <a:t> – make the tools available and let people test against you</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22</a:t>
            </a:fld>
            <a:endParaRPr lang="en-US"/>
          </a:p>
        </p:txBody>
      </p:sp>
    </p:spTree>
    <p:extLst>
      <p:ext uri="{BB962C8B-B14F-4D97-AF65-F5344CB8AC3E}">
        <p14:creationId xmlns:p14="http://schemas.microsoft.com/office/powerpoint/2010/main" val="22631105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Install via</a:t>
            </a:r>
            <a:r>
              <a:rPr lang="en-US" baseline="0" dirty="0" smtClean="0"/>
              <a:t> the ISO – RPMs if you don’t want to do that</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23</a:t>
            </a:fld>
            <a:endParaRPr lang="en-US"/>
          </a:p>
        </p:txBody>
      </p:sp>
    </p:spTree>
    <p:extLst>
      <p:ext uri="{BB962C8B-B14F-4D97-AF65-F5344CB8AC3E}">
        <p14:creationId xmlns:p14="http://schemas.microsoft.com/office/powerpoint/2010/main" val="39281552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a:t>Toolkit</a:t>
            </a:r>
            <a:r>
              <a:rPr lang="en-US" baseline="0" dirty="0"/>
              <a:t> is most of these components (no </a:t>
            </a:r>
            <a:r>
              <a:rPr lang="en-US" baseline="0" dirty="0" err="1"/>
              <a:t>maddash</a:t>
            </a:r>
            <a:r>
              <a:rPr lang="en-US" baseline="0" dirty="0"/>
              <a:t>)</a:t>
            </a:r>
          </a:p>
          <a:p>
            <a:pPr>
              <a:buFontTx/>
              <a:buChar char="-"/>
            </a:pPr>
            <a:r>
              <a:rPr lang="en-US" baseline="0" dirty="0"/>
              <a:t>- Also have bundles that allow you to install just parts of it</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pPr/>
              <a:t>24</a:t>
            </a:fld>
            <a:endParaRPr lang="en-US"/>
          </a:p>
        </p:txBody>
      </p:sp>
    </p:spTree>
    <p:extLst>
      <p:ext uri="{BB962C8B-B14F-4D97-AF65-F5344CB8AC3E}">
        <p14:creationId xmlns:p14="http://schemas.microsoft.com/office/powerpoint/2010/main" val="11074112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a:t>
            </a:r>
            <a:r>
              <a:rPr lang="en-US" baseline="0" dirty="0"/>
              <a:t> NDT getting dropped. Also highlight that even in 3.5 diagram not shown because it was on an island and had 0 interaction with </a:t>
            </a:r>
            <a:r>
              <a:rPr lang="en-US" baseline="0"/>
              <a:t>other pieces.</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pPr/>
              <a:t>25</a:t>
            </a:fld>
            <a:endParaRPr lang="en-US"/>
          </a:p>
        </p:txBody>
      </p:sp>
    </p:spTree>
    <p:extLst>
      <p:ext uri="{BB962C8B-B14F-4D97-AF65-F5344CB8AC3E}">
        <p14:creationId xmlns:p14="http://schemas.microsoft.com/office/powerpoint/2010/main" val="10618523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If you want just an NDT box, </a:t>
            </a:r>
            <a:r>
              <a:rPr lang="en-US" dirty="0" err="1"/>
              <a:t>perfSONAR</a:t>
            </a:r>
            <a:r>
              <a:rPr lang="en-US" dirty="0"/>
              <a:t> hasn’t been the best way to do that for awhile.</a:t>
            </a:r>
          </a:p>
        </p:txBody>
      </p:sp>
      <p:sp>
        <p:nvSpPr>
          <p:cNvPr id="4" name="Slide Number Placeholder 3"/>
          <p:cNvSpPr>
            <a:spLocks noGrp="1"/>
          </p:cNvSpPr>
          <p:nvPr>
            <p:ph type="sldNum" sz="quarter" idx="10"/>
          </p:nvPr>
        </p:nvSpPr>
        <p:spPr/>
        <p:txBody>
          <a:bodyPr/>
          <a:lstStyle/>
          <a:p>
            <a:fld id="{A44EA6F8-B5AB-8342-9AB7-A6984D898A5F}" type="slidenum">
              <a:rPr lang="en-US" smtClean="0"/>
              <a:pPr/>
              <a:t>26</a:t>
            </a:fld>
            <a:endParaRPr lang="en-US"/>
          </a:p>
        </p:txBody>
      </p:sp>
    </p:spTree>
    <p:extLst>
      <p:ext uri="{BB962C8B-B14F-4D97-AF65-F5344CB8AC3E}">
        <p14:creationId xmlns:p14="http://schemas.microsoft.com/office/powerpoint/2010/main" val="5248750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Big change is </a:t>
            </a:r>
            <a:r>
              <a:rPr lang="en-US" dirty="0" err="1"/>
              <a:t>pScheduler</a:t>
            </a:r>
            <a:r>
              <a:rPr lang="en-US" dirty="0"/>
              <a:t> is now</a:t>
            </a:r>
            <a:r>
              <a:rPr lang="en-US" baseline="0" dirty="0"/>
              <a:t> the entire scheduling layer</a:t>
            </a:r>
          </a:p>
          <a:p>
            <a:pPr>
              <a:buFontTx/>
              <a:buChar char="-"/>
            </a:pPr>
            <a:r>
              <a:rPr lang="en-US" dirty="0" smtClean="0"/>
              <a:t> Notice </a:t>
            </a:r>
            <a:r>
              <a:rPr lang="en-US" dirty="0"/>
              <a:t>that we a) have all tools going through same component at scheduling layer and</a:t>
            </a:r>
            <a:r>
              <a:rPr lang="en-US" baseline="0" dirty="0"/>
              <a:t> b) there are more tools supported  by the ENTIRE system (before just BWCTL supported some and not regular testing and vice versa)</a:t>
            </a:r>
          </a:p>
          <a:p>
            <a:pPr lvl="1">
              <a:buFontTx/>
              <a:buChar char="-"/>
            </a:pPr>
            <a:r>
              <a:rPr lang="en-US" dirty="0" smtClean="0"/>
              <a:t> Also </a:t>
            </a:r>
            <a:r>
              <a:rPr lang="en-US" dirty="0"/>
              <a:t>note these are just the default tools, other can write their own </a:t>
            </a:r>
          </a:p>
          <a:p>
            <a:pPr lvl="1">
              <a:buFontTx/>
              <a:buChar char="-"/>
            </a:pPr>
            <a:r>
              <a:rPr lang="en-US" baseline="0" dirty="0"/>
              <a:t> Also note that there is a REST interface to </a:t>
            </a:r>
            <a:r>
              <a:rPr lang="en-US" baseline="0" dirty="0" err="1"/>
              <a:t>pScheduler</a:t>
            </a:r>
            <a:r>
              <a:rPr lang="en-US" baseline="0" dirty="0"/>
              <a:t> itself</a:t>
            </a:r>
            <a:endParaRPr lang="en-US" dirty="0"/>
          </a:p>
          <a:p>
            <a:pPr lvl="0">
              <a:buFontTx/>
              <a:buChar char="-"/>
            </a:pPr>
            <a:r>
              <a:rPr lang="en-US" baseline="0" dirty="0" smtClean="0"/>
              <a:t> Also </a:t>
            </a:r>
            <a:r>
              <a:rPr lang="en-US" baseline="0" dirty="0"/>
              <a:t>changes in configuration layer</a:t>
            </a:r>
          </a:p>
          <a:p>
            <a:pPr lvl="1">
              <a:buFontTx/>
              <a:buChar char="-"/>
            </a:pPr>
            <a:r>
              <a:rPr lang="en-US" baseline="0" dirty="0"/>
              <a:t>- Added </a:t>
            </a:r>
            <a:r>
              <a:rPr lang="en-US" baseline="0" dirty="0" err="1"/>
              <a:t>MeshConfigGUI</a:t>
            </a:r>
            <a:r>
              <a:rPr lang="en-US" baseline="0" dirty="0"/>
              <a:t> which is still in beta at time of release</a:t>
            </a:r>
          </a:p>
          <a:p>
            <a:pPr lvl="1">
              <a:buFontTx/>
              <a:buChar char="-"/>
            </a:pPr>
            <a:r>
              <a:rPr lang="en-US" baseline="0" dirty="0"/>
              <a:t>- Funnel both GUIs through </a:t>
            </a:r>
            <a:r>
              <a:rPr lang="en-US" baseline="0" dirty="0" err="1"/>
              <a:t>meshconfig</a:t>
            </a:r>
            <a:r>
              <a:rPr lang="en-US" baseline="0" dirty="0"/>
              <a:t> for simplicity. Not required and is possible to access </a:t>
            </a:r>
            <a:r>
              <a:rPr lang="en-US" baseline="0" dirty="0" err="1"/>
              <a:t>pscheduler</a:t>
            </a:r>
            <a:r>
              <a:rPr lang="en-US" baseline="0" dirty="0"/>
              <a:t> API directly</a:t>
            </a:r>
          </a:p>
          <a:p>
            <a:pPr lvl="0">
              <a:buFontTx/>
              <a:buNone/>
            </a:pPr>
            <a:r>
              <a:rPr lang="en-US" baseline="0" dirty="0"/>
              <a:t>- </a:t>
            </a:r>
            <a:r>
              <a:rPr lang="en-US" baseline="0" dirty="0" err="1"/>
              <a:t>Imporvements</a:t>
            </a:r>
            <a:r>
              <a:rPr lang="en-US" baseline="0" dirty="0"/>
              <a:t> at Visualization layer, though not a significant </a:t>
            </a:r>
            <a:r>
              <a:rPr lang="en-US" baseline="0" dirty="0" err="1"/>
              <a:t>architechtural</a:t>
            </a:r>
            <a:r>
              <a:rPr lang="en-US" baseline="0" dirty="0"/>
              <a:t> change. </a:t>
            </a:r>
          </a:p>
          <a:p>
            <a:pPr lvl="0">
              <a:buFontTx/>
              <a:buChar char="-"/>
            </a:pPr>
            <a:r>
              <a:rPr lang="en-US" dirty="0"/>
              <a:t>- </a:t>
            </a:r>
            <a:r>
              <a:rPr lang="en-US" dirty="0" err="1"/>
              <a:t>Improvementat</a:t>
            </a:r>
            <a:r>
              <a:rPr lang="en-US" dirty="0"/>
              <a:t> other layers as well but largely the same</a:t>
            </a:r>
          </a:p>
        </p:txBody>
      </p:sp>
      <p:sp>
        <p:nvSpPr>
          <p:cNvPr id="4" name="Slide Number Placeholder 3"/>
          <p:cNvSpPr>
            <a:spLocks noGrp="1"/>
          </p:cNvSpPr>
          <p:nvPr>
            <p:ph type="sldNum" sz="quarter" idx="10"/>
          </p:nvPr>
        </p:nvSpPr>
        <p:spPr/>
        <p:txBody>
          <a:bodyPr/>
          <a:lstStyle/>
          <a:p>
            <a:fld id="{A44EA6F8-B5AB-8342-9AB7-A6984D898A5F}" type="slidenum">
              <a:rPr lang="en-US" smtClean="0"/>
              <a:pPr/>
              <a:t>27</a:t>
            </a:fld>
            <a:endParaRPr lang="en-US"/>
          </a:p>
        </p:txBody>
      </p:sp>
    </p:spTree>
    <p:extLst>
      <p:ext uri="{BB962C8B-B14F-4D97-AF65-F5344CB8AC3E}">
        <p14:creationId xmlns:p14="http://schemas.microsoft.com/office/powerpoint/2010/main" val="15760821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Metcalf</a:t>
            </a:r>
            <a:r>
              <a:rPr lang="en-US" baseline="0" dirty="0" smtClean="0"/>
              <a:t> law argument – only useful because people are using it</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28</a:t>
            </a:fld>
            <a:endParaRPr lang="en-US"/>
          </a:p>
        </p:txBody>
      </p:sp>
    </p:spTree>
    <p:extLst>
      <p:ext uri="{BB962C8B-B14F-4D97-AF65-F5344CB8AC3E}">
        <p14:creationId xmlns:p14="http://schemas.microsoft.com/office/powerpoint/2010/main" val="39949607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29</a:t>
            </a:fld>
            <a:endParaRPr lang="en-US"/>
          </a:p>
        </p:txBody>
      </p:sp>
    </p:spTree>
    <p:extLst>
      <p:ext uri="{BB962C8B-B14F-4D97-AF65-F5344CB8AC3E}">
        <p14:creationId xmlns:p14="http://schemas.microsoft.com/office/powerpoint/2010/main" val="195572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30</a:t>
            </a:fld>
            <a:endParaRPr lang="en-US"/>
          </a:p>
        </p:txBody>
      </p:sp>
    </p:spTree>
    <p:extLst>
      <p:ext uri="{BB962C8B-B14F-4D97-AF65-F5344CB8AC3E}">
        <p14:creationId xmlns:p14="http://schemas.microsoft.com/office/powerpoint/2010/main" val="12557335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Remind everyone that we do update the web site regularly.  </a:t>
            </a:r>
          </a:p>
          <a:p>
            <a:endParaRPr lang="en-US" dirty="0" smtClean="0"/>
          </a:p>
          <a:p>
            <a:r>
              <a:rPr lang="en-US" dirty="0" smtClean="0"/>
              <a:t>Takeaways – ‘real’ hardware (not virtual, avoid</a:t>
            </a:r>
            <a:r>
              <a:rPr lang="en-US" baseline="0" dirty="0" smtClean="0"/>
              <a:t> super small machines until the small node effort has data)</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31</a:t>
            </a:fld>
            <a:endParaRPr lang="en-US"/>
          </a:p>
        </p:txBody>
      </p:sp>
    </p:spTree>
    <p:extLst>
      <p:ext uri="{BB962C8B-B14F-4D97-AF65-F5344CB8AC3E}">
        <p14:creationId xmlns:p14="http://schemas.microsoft.com/office/powerpoint/2010/main" val="1368447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MAP</a:t>
            </a:r>
            <a:r>
              <a:rPr lang="en-US" baseline="0" dirty="0" smtClean="0"/>
              <a:t> is courtesy of the GLIF</a:t>
            </a:r>
          </a:p>
          <a:p>
            <a:pPr marL="0" indent="0">
              <a:buFontTx/>
              <a:buNone/>
            </a:pPr>
            <a:endParaRPr lang="en-US" baseline="0" dirty="0" smtClean="0"/>
          </a:p>
          <a:p>
            <a:pPr marL="0" indent="0">
              <a:buFontTx/>
              <a:buNone/>
            </a:pPr>
            <a:r>
              <a:rPr lang="en-US" dirty="0" err="1" smtClean="0"/>
              <a:t>perfSONAR</a:t>
            </a:r>
            <a:r>
              <a:rPr lang="en-US" dirty="0" smtClean="0"/>
              <a:t> is designed to be multi-domain, so drive home the fact that all transfers are multi-domain</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4</a:t>
            </a:fld>
            <a:endParaRPr lang="en-US"/>
          </a:p>
        </p:txBody>
      </p:sp>
    </p:spTree>
    <p:extLst>
      <p:ext uri="{BB962C8B-B14F-4D97-AF65-F5344CB8AC3E}">
        <p14:creationId xmlns:p14="http://schemas.microsoft.com/office/powerpoint/2010/main" val="17397715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Remind everyone that we do update the web site regularly.  </a:t>
            </a:r>
          </a:p>
          <a:p>
            <a:endParaRPr lang="en-US" dirty="0" smtClean="0"/>
          </a:p>
          <a:p>
            <a:r>
              <a:rPr lang="en-US" dirty="0" smtClean="0"/>
              <a:t>Takeaways – ‘real’ hardware (not virtual, avoid</a:t>
            </a:r>
            <a:r>
              <a:rPr lang="en-US" baseline="0" dirty="0" smtClean="0"/>
              <a:t> super small machines until the small node effort has data)</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32</a:t>
            </a:fld>
            <a:endParaRPr lang="en-US"/>
          </a:p>
        </p:txBody>
      </p:sp>
    </p:spTree>
    <p:extLst>
      <p:ext uri="{BB962C8B-B14F-4D97-AF65-F5344CB8AC3E}">
        <p14:creationId xmlns:p14="http://schemas.microsoft.com/office/powerpoint/2010/main" val="5324756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36</a:t>
            </a:fld>
            <a:endParaRPr lang="en-US"/>
          </a:p>
        </p:txBody>
      </p:sp>
    </p:spTree>
    <p:extLst>
      <p:ext uri="{BB962C8B-B14F-4D97-AF65-F5344CB8AC3E}">
        <p14:creationId xmlns:p14="http://schemas.microsoft.com/office/powerpoint/2010/main" val="17397715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37</a:t>
            </a:fld>
            <a:endParaRPr lang="en-US"/>
          </a:p>
        </p:txBody>
      </p:sp>
    </p:spTree>
    <p:extLst>
      <p:ext uri="{BB962C8B-B14F-4D97-AF65-F5344CB8AC3E}">
        <p14:creationId xmlns:p14="http://schemas.microsoft.com/office/powerpoint/2010/main" val="2980077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Getting</a:t>
            </a:r>
            <a:r>
              <a:rPr lang="en-US" baseline="0" dirty="0" smtClean="0"/>
              <a:t> into the end to end argument – we can’t just ensure things work locally.  </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5</a:t>
            </a:fld>
            <a:endParaRPr lang="en-US"/>
          </a:p>
        </p:txBody>
      </p:sp>
    </p:spTree>
    <p:extLst>
      <p:ext uri="{BB962C8B-B14F-4D97-AF65-F5344CB8AC3E}">
        <p14:creationId xmlns:p14="http://schemas.microsoft.com/office/powerpoint/2010/main" val="1739771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r>
              <a:rPr lang="en-US" dirty="0" smtClean="0"/>
              <a:t>Make</a:t>
            </a:r>
            <a:r>
              <a:rPr lang="en-US" baseline="0" dirty="0" smtClean="0"/>
              <a:t> the point that the complexity of the network is too much for anyone to grasp – and with the complexity we need tools/methods to bite off smaller parts of the problem</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6</a:t>
            </a:fld>
            <a:endParaRPr lang="en-US"/>
          </a:p>
        </p:txBody>
      </p:sp>
    </p:spTree>
    <p:extLst>
      <p:ext uri="{BB962C8B-B14F-4D97-AF65-F5344CB8AC3E}">
        <p14:creationId xmlns:p14="http://schemas.microsoft.com/office/powerpoint/2010/main" val="1739771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Why is it a challenge?  It</a:t>
            </a:r>
            <a:r>
              <a:rPr lang="fr-FR" dirty="0" smtClean="0"/>
              <a:t>’</a:t>
            </a:r>
            <a:r>
              <a:rPr lang="en-US" dirty="0" smtClean="0"/>
              <a:t>s the complexity, and it</a:t>
            </a:r>
            <a:r>
              <a:rPr lang="fr-FR" dirty="0" smtClean="0"/>
              <a:t>’</a:t>
            </a:r>
            <a:r>
              <a:rPr lang="en-US" dirty="0" smtClean="0"/>
              <a:t>s the tools.  </a:t>
            </a:r>
          </a:p>
          <a:p>
            <a:endParaRPr lang="en-US" dirty="0" smtClean="0"/>
          </a:p>
          <a:p>
            <a:r>
              <a:rPr lang="en-US" dirty="0" smtClean="0"/>
              <a:t>We basically need to accommodate</a:t>
            </a:r>
            <a:r>
              <a:rPr lang="en-US" baseline="0" dirty="0" smtClean="0"/>
              <a:t> TCP to do anything useful.  </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7</a:t>
            </a:fld>
            <a:endParaRPr lang="en-US"/>
          </a:p>
        </p:txBody>
      </p:sp>
    </p:spTree>
    <p:extLst>
      <p:ext uri="{BB962C8B-B14F-4D97-AF65-F5344CB8AC3E}">
        <p14:creationId xmlns:p14="http://schemas.microsoft.com/office/powerpoint/2010/main" val="516403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Isolating problems is challenging – consider the following sets of domains.</a:t>
            </a:r>
            <a:r>
              <a:rPr lang="en-US" baseline="0" dirty="0" smtClean="0"/>
              <a:t>  If things are ‘slow’, it could be anything (or multiple things)</a:t>
            </a:r>
          </a:p>
          <a:p>
            <a:endParaRPr lang="en-US" baseline="0" dirty="0" smtClean="0"/>
          </a:p>
          <a:p>
            <a:r>
              <a:rPr lang="en-US" baseline="0" dirty="0" smtClean="0"/>
              <a:t>We need something that examines the entire path, and pulls out trouble</a:t>
            </a:r>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8</a:t>
            </a:fld>
            <a:endParaRPr lang="en-US" dirty="0"/>
          </a:p>
        </p:txBody>
      </p:sp>
    </p:spTree>
    <p:extLst>
      <p:ext uri="{BB962C8B-B14F-4D97-AF65-F5344CB8AC3E}">
        <p14:creationId xmlns:p14="http://schemas.microsoft.com/office/powerpoint/2010/main" val="483721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The magic buffer zone – if we are &lt; 10ms, we often don’t see problems.  Throughput still works well because TCP can perform well over short distances with lots of loss.  </a:t>
            </a:r>
          </a:p>
          <a:p>
            <a:endParaRPr lang="en-US" dirty="0" smtClean="0"/>
          </a:p>
          <a:p>
            <a:r>
              <a:rPr lang="en-US" dirty="0" smtClean="0"/>
              <a:t>As we get</a:t>
            </a:r>
            <a:r>
              <a:rPr lang="en-US" baseline="0" dirty="0" smtClean="0"/>
              <a:t> further out, we notice the pain.  </a:t>
            </a:r>
          </a:p>
          <a:p>
            <a:endParaRPr lang="en-US" baseline="0" dirty="0" smtClean="0"/>
          </a:p>
          <a:p>
            <a:r>
              <a:rPr lang="en-US" baseline="0" dirty="0" smtClean="0"/>
              <a:t>This leads to some false diagnostics at times – e.g. if we have a problem locally, but we only see it when we go far away, its tempting to say the problem is out there, far away.  See the switch with small buffers locally as the example.  </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9</a:t>
            </a:fld>
            <a:endParaRPr lang="en-US"/>
          </a:p>
        </p:txBody>
      </p:sp>
    </p:spTree>
    <p:extLst>
      <p:ext uri="{BB962C8B-B14F-4D97-AF65-F5344CB8AC3E}">
        <p14:creationId xmlns:p14="http://schemas.microsoft.com/office/powerpoint/2010/main" val="3206484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Introduce</a:t>
            </a:r>
            <a:r>
              <a:rPr lang="en-US" baseline="0" dirty="0" smtClean="0"/>
              <a:t> the soft network failure – not a loss of connectivity.  This is what </a:t>
            </a:r>
            <a:r>
              <a:rPr lang="en-US" baseline="0" dirty="0" err="1" smtClean="0"/>
              <a:t>perfSONAR</a:t>
            </a:r>
            <a:r>
              <a:rPr lang="en-US" baseline="0" dirty="0" smtClean="0"/>
              <a:t> is designed to find since they are challenging to see unless you are testing end to end over a large distance.  </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10</a:t>
            </a:fld>
            <a:endParaRPr lang="en-US"/>
          </a:p>
        </p:txBody>
      </p:sp>
    </p:spTree>
    <p:extLst>
      <p:ext uri="{BB962C8B-B14F-4D97-AF65-F5344CB8AC3E}">
        <p14:creationId xmlns:p14="http://schemas.microsoft.com/office/powerpoint/2010/main" val="39707533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2.jpg"/><Relationship Id="rId5" Type="http://schemas.openxmlformats.org/officeDocument/2006/relationships/image" Target="../media/image3.emf"/><Relationship Id="rId6" Type="http://schemas.openxmlformats.org/officeDocument/2006/relationships/image" Target="../media/image6.png"/><Relationship Id="rId7" Type="http://schemas.openxmlformats.org/officeDocument/2006/relationships/image" Target="../media/image4.png"/><Relationship Id="rId8" Type="http://schemas.openxmlformats.org/officeDocument/2006/relationships/image" Target="../media/image1.png"/><Relationship Id="rId9"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2.jpg"/><Relationship Id="rId5" Type="http://schemas.openxmlformats.org/officeDocument/2006/relationships/image" Target="../media/image3.emf"/><Relationship Id="rId6" Type="http://schemas.openxmlformats.org/officeDocument/2006/relationships/image" Target="../media/image6.png"/><Relationship Id="rId7" Type="http://schemas.openxmlformats.org/officeDocument/2006/relationships/image" Target="../media/image4.png"/><Relationship Id="rId8" Type="http://schemas.openxmlformats.org/officeDocument/2006/relationships/image" Target="../media/image1.png"/><Relationship Id="rId9"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1.png"/><Relationship Id="rId7"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pic>
        <p:nvPicPr>
          <p:cNvPr id="7" name="Picture 6" descr="Screen Shot 2014-10-22 at 4.30.0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4524" y="62332"/>
            <a:ext cx="1659476" cy="584204"/>
          </a:xfrm>
          <a:prstGeom prst="rect">
            <a:avLst/>
          </a:prstGeom>
        </p:spPr>
      </p:pic>
      <p:pic>
        <p:nvPicPr>
          <p:cNvPr id="8" name="Picture 7" descr="PerfSONAR-powered-CMYK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922" y="-401510"/>
            <a:ext cx="8125878" cy="3364113"/>
          </a:xfrm>
          <a:prstGeom prst="rect">
            <a:avLst/>
          </a:prstGeom>
        </p:spPr>
      </p:pic>
      <p:pic>
        <p:nvPicPr>
          <p:cNvPr id="16" name="Picture 15" descr="GEANT_logo_2015.jp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7" name="Picture 16" descr="ESnet_Full_Logo_CMYK.eps"/>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8" name="Picture 17" descr="internet2-black-red copy.png"/>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9" name="Picture 18" descr="1000px-Indiana_University_logotype_svg.png"/>
          <p:cNvPicPr>
            <a:picLocks noChangeAspect="1"/>
          </p:cNvPicPr>
          <p:nvPr/>
        </p:nvPicPr>
        <p:blipFill>
          <a:blip r:embed="rId7">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20" name="Picture 2" descr="http://rehabrobotics.umich.edu/wp-content/uploads/2013/09/U-M_2color-HorizontalReversed.png"/>
          <p:cNvPicPr>
            <a:picLocks noChangeAspect="1" noChangeArrowheads="1"/>
          </p:cNvPicPr>
          <p:nvPr/>
        </p:nvPicPr>
        <p:blipFill>
          <a:blip r:embed="rId8">
            <a:extLst>
              <a:ext uri="{BEBA8EAE-BF5A-486C-A8C5-ECC9F3942E4B}">
                <a14:imgProps xmlns:a14="http://schemas.microsoft.com/office/drawing/2010/main">
                  <a14:imgLayer r:embed="rId9">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pic>
        <p:nvPicPr>
          <p:cNvPr id="21" name="Picture 20" descr="Screen Shot 2014-10-22 at 4.30.01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4524" y="62332"/>
            <a:ext cx="1659476" cy="584204"/>
          </a:xfrm>
          <a:prstGeom prst="rect">
            <a:avLst/>
          </a:prstGeom>
        </p:spPr>
      </p:pic>
      <p:pic>
        <p:nvPicPr>
          <p:cNvPr id="22" name="Picture 21" descr="PerfSONAR-powered-CMYK cop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0922" y="-401510"/>
            <a:ext cx="8125878" cy="3364113"/>
          </a:xfrm>
          <a:prstGeom prst="rect">
            <a:avLst/>
          </a:prstGeom>
        </p:spPr>
      </p:pic>
      <p:sp>
        <p:nvSpPr>
          <p:cNvPr id="23"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4"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5"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544992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9"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1" name="Picture 10"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2" name="Picture 11"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3" name="Picture 12"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4"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5"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6"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7"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62172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9"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1" name="Picture 10"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2" name="Picture 11"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3" name="Picture 12"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4"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5"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6"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7"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858217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00"/>
            <a:ext cx="8229600" cy="540000"/>
          </a:xfrm>
        </p:spPr>
        <p:txBody>
          <a:bodyPr>
            <a:normAutofit/>
          </a:bodyPr>
          <a:lstStyle>
            <a:lvl1pPr algn="ctr">
              <a:defRPr sz="4000"/>
            </a:lvl1pPr>
          </a:lstStyle>
          <a:p>
            <a:r>
              <a:rPr lang="en-US" dirty="0" smtClean="0"/>
              <a:t>Click to edit Master title style</a:t>
            </a:r>
            <a:endParaRPr lang="en-US" dirty="0"/>
          </a:p>
        </p:txBody>
      </p:sp>
      <p:sp>
        <p:nvSpPr>
          <p:cNvPr id="3" name="Content Placeholder 2"/>
          <p:cNvSpPr>
            <a:spLocks noGrp="1"/>
          </p:cNvSpPr>
          <p:nvPr>
            <p:ph idx="1"/>
          </p:nvPr>
        </p:nvSpPr>
        <p:spPr>
          <a:xfrm>
            <a:off x="457201" y="900000"/>
            <a:ext cx="8429624" cy="37327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4" name="Picture 13"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5" name="Picture 14"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6" name="Picture 15"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7" name="Picture 16"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8"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9"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0"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1"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737750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pic>
        <p:nvPicPr>
          <p:cNvPr id="7" name="Picture 6" descr="Screen Shot 2014-10-22 at 4.30.0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4800" y="960"/>
            <a:ext cx="2489200" cy="876300"/>
          </a:xfrm>
          <a:prstGeom prst="rect">
            <a:avLst/>
          </a:prstGeom>
        </p:spPr>
      </p:pic>
      <p:pic>
        <p:nvPicPr>
          <p:cNvPr id="8" name="Picture 7" descr="PerfSONAR-powered-CMYK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922" y="-401510"/>
            <a:ext cx="8125878" cy="3364113"/>
          </a:xfrm>
          <a:prstGeom prst="rect">
            <a:avLst/>
          </a:prstGeom>
        </p:spPr>
      </p:pic>
      <p:pic>
        <p:nvPicPr>
          <p:cNvPr id="9" name="Picture 8" descr="GEANT_logo_2015.jp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0" name="Picture 9" descr="ESnet_Full_Logo_CMYK.eps"/>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1" name="Picture 10" descr="internet2-black-red copy.png"/>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2" name="Picture 11" descr="1000px-Indiana_University_logotype_svg.png"/>
          <p:cNvPicPr>
            <a:picLocks noChangeAspect="1"/>
          </p:cNvPicPr>
          <p:nvPr/>
        </p:nvPicPr>
        <p:blipFill>
          <a:blip r:embed="rId7">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026" name="Picture 2" descr="http://rehabrobotics.umich.edu/wp-content/uploads/2013/09/U-M_2color-HorizontalReversed.png"/>
          <p:cNvPicPr>
            <a:picLocks noChangeAspect="1" noChangeArrowheads="1"/>
          </p:cNvPicPr>
          <p:nvPr/>
        </p:nvPicPr>
        <p:blipFill>
          <a:blip r:embed="rId8">
            <a:extLst>
              <a:ext uri="{BEBA8EAE-BF5A-486C-A8C5-ECC9F3942E4B}">
                <a14:imgProps xmlns:a14="http://schemas.microsoft.com/office/drawing/2010/main">
                  <a14:imgLayer r:embed="rId9">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3" descr="Screen Shot 2014-10-22 at 4.30.01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54800" y="960"/>
            <a:ext cx="2489200" cy="876300"/>
          </a:xfrm>
          <a:prstGeom prst="rect">
            <a:avLst/>
          </a:prstGeom>
        </p:spPr>
      </p:pic>
      <p:pic>
        <p:nvPicPr>
          <p:cNvPr id="15" name="Picture 14" descr="PerfSONAR-powered-CMYK cop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0922" y="-401510"/>
            <a:ext cx="8125878" cy="3364113"/>
          </a:xfrm>
          <a:prstGeom prst="rect">
            <a:avLst/>
          </a:prstGeom>
        </p:spPr>
      </p:pic>
      <p:sp>
        <p:nvSpPr>
          <p:cNvPr id="16"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7"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8"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1030489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00"/>
            <a:ext cx="8229600" cy="540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5" name="Picture 14"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6" name="Picture 15"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7" name="Picture 16"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8" name="Picture 17"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9"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23" name="Date Placeholder 3"/>
          <p:cNvSpPr>
            <a:spLocks noGrp="1"/>
          </p:cNvSpPr>
          <p:nvPr>
            <p:ph type="dt" sz="half" idx="10"/>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4"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5"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512324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7" name="Picture 16"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8" name="Picture 17"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9" name="Picture 18"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20" name="Picture 19"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21"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22" name="Date Placeholder 3"/>
          <p:cNvSpPr>
            <a:spLocks noGrp="1"/>
          </p:cNvSpPr>
          <p:nvPr>
            <p:ph type="dt" sz="half" idx="10"/>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3" name="Footer Placeholder 4"/>
          <p:cNvSpPr>
            <a:spLocks noGrp="1"/>
          </p:cNvSpPr>
          <p:nvPr>
            <p:ph type="ftr" sz="quarter" idx="11"/>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4" name="Slide Number Placeholder 5"/>
          <p:cNvSpPr>
            <a:spLocks noGrp="1"/>
          </p:cNvSpPr>
          <p:nvPr>
            <p:ph type="sldNum" sz="quarter" idx="12"/>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643654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pic>
        <p:nvPicPr>
          <p:cNvPr id="13" name="Picture 12"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4" name="Picture 13"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5" name="Picture 14"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6" name="Picture 15"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7"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8"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9"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0"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433904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2" name="Picture 11"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3" name="Picture 12"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4" name="Picture 13"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5" name="Picture 14"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6"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17"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8"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9"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4040080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pic>
        <p:nvPicPr>
          <p:cNvPr id="15" name="Picture 14"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6" name="Picture 15"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7" name="Picture 16"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8" name="Picture 17"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9"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Date Placeholder 3"/>
          <p:cNvSpPr>
            <a:spLocks noGrp="1"/>
          </p:cNvSpPr>
          <p:nvPr>
            <p:ph type="dt" sz="half" idx="10"/>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1"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2"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2835380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pic>
        <p:nvPicPr>
          <p:cNvPr id="15" name="Picture 14" descr="GEANT_logo_2015.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16" name="Picture 15" descr="ESnet_Full_Logo_CMYK.eps"/>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17" name="Picture 16" descr="internet2-black-red copy.png"/>
          <p:cNvPicPr>
            <a:picLocks noChangeAspect="1"/>
          </p:cNvPicPr>
          <p:nvPr/>
        </p:nvPicPr>
        <p:blipFill>
          <a:blip r:embed="rId4">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pic>
        <p:nvPicPr>
          <p:cNvPr id="18" name="Picture 17" descr="1000px-Indiana_University_logotype_svg.png"/>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pic>
        <p:nvPicPr>
          <p:cNvPr id="19" name="Picture 2" descr="http://rehabrobotics.umich.edu/wp-content/uploads/2013/09/U-M_2color-HorizontalReversed.png"/>
          <p:cNvPicPr>
            <a:picLocks noChangeAspect="1" noChangeArrowheads="1"/>
          </p:cNvPicPr>
          <p:nvPr/>
        </p:nvPicPr>
        <p:blipFill>
          <a:blip r:embed="rId6">
            <a:extLst>
              <a:ext uri="{BEBA8EAE-BF5A-486C-A8C5-ECC9F3942E4B}">
                <a14:imgProps xmlns:a14="http://schemas.microsoft.com/office/drawing/2010/main">
                  <a14:imgLayer r:embed="rId7">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Date Placeholder 3"/>
          <p:cNvSpPr>
            <a:spLocks noGrp="1"/>
          </p:cNvSpPr>
          <p:nvPr>
            <p:ph type="dt" sz="half" idx="10"/>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21"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22"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5212350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microsoft.com/office/2007/relationships/hdphoto" Target="../media/hdphoto1.wdp"/><Relationship Id="rId15" Type="http://schemas.openxmlformats.org/officeDocument/2006/relationships/image" Target="../media/image2.jpg"/><Relationship Id="rId16" Type="http://schemas.openxmlformats.org/officeDocument/2006/relationships/image" Target="../media/image3.emf"/><Relationship Id="rId17" Type="http://schemas.openxmlformats.org/officeDocument/2006/relationships/image" Target="../media/image4.png"/><Relationship Id="rId18" Type="http://schemas.openxmlformats.org/officeDocument/2006/relationships/image" Target="../media/image5.png"/><Relationship Id="rId19"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4" name="Picture 2" descr="http://rehabrobotics.umich.edu/wp-content/uploads/2013/09/U-M_2color-HorizontalReversed.png"/>
          <p:cNvPicPr>
            <a:picLocks noChangeAspect="1" noChangeArrowheads="1"/>
          </p:cNvPicPr>
          <p:nvPr/>
        </p:nvPicPr>
        <p:blipFill>
          <a:blip r:embed="rId13">
            <a:extLst>
              <a:ext uri="{BEBA8EAE-BF5A-486C-A8C5-ECC9F3942E4B}">
                <a14:imgProps xmlns:a14="http://schemas.microsoft.com/office/drawing/2010/main">
                  <a14:imgLayer r:embed="rId14">
                    <a14:imgEffect>
                      <a14:artisticPhotocopy trans="60000"/>
                    </a14:imgEffect>
                  </a14:imgLayer>
                </a14:imgProps>
              </a:ext>
              <a:ext uri="{28A0092B-C50C-407E-A947-70E740481C1C}">
                <a14:useLocalDpi xmlns:a14="http://schemas.microsoft.com/office/drawing/2010/main" val="0"/>
              </a:ext>
            </a:extLst>
          </a:blip>
          <a:srcRect/>
          <a:stretch>
            <a:fillRect/>
          </a:stretch>
        </p:blipFill>
        <p:spPr bwMode="auto">
          <a:xfrm>
            <a:off x="6198044" y="4630678"/>
            <a:ext cx="1866416" cy="194094"/>
          </a:xfrm>
          <a:prstGeom prst="rect">
            <a:avLst/>
          </a:prstGeom>
          <a:noFill/>
          <a:extLst>
            <a:ext uri="{909E8E84-426E-40dd-AFC4-6F175D3DCCD1}">
              <a14:hiddenFill xmlns="" xmlns:a14="http://schemas.microsoft.com/office/drawing/2010/main">
                <a:solidFill>
                  <a:srgbClr val="FFFFFF"/>
                </a:solidFill>
              </a14:hiddenFill>
            </a:ext>
          </a:extLst>
        </p:spPr>
      </p:pic>
      <p:pic>
        <p:nvPicPr>
          <p:cNvPr id="20" name="Picture 19" descr="GEANT_logo_2015.jpg"/>
          <p:cNvPicPr>
            <a:picLocks noChangeAspect="1"/>
          </p:cNvPicPr>
          <p:nvPr/>
        </p:nvPicPr>
        <p:blipFill>
          <a:blip r:embed="rId15">
            <a:alphaModFix amt="50000"/>
            <a:extLst>
              <a:ext uri="{28A0092B-C50C-407E-A947-70E740481C1C}">
                <a14:useLocalDpi xmlns:a14="http://schemas.microsoft.com/office/drawing/2010/main" val="0"/>
              </a:ext>
            </a:extLst>
          </a:blip>
          <a:stretch>
            <a:fillRect/>
          </a:stretch>
        </p:blipFill>
        <p:spPr>
          <a:xfrm>
            <a:off x="2490766" y="4449382"/>
            <a:ext cx="904933" cy="452467"/>
          </a:xfrm>
          <a:prstGeom prst="rect">
            <a:avLst/>
          </a:prstGeom>
        </p:spPr>
      </p:pic>
      <p:pic>
        <p:nvPicPr>
          <p:cNvPr id="21" name="Picture 20" descr="ESnet_Full_Logo_CMYK.eps"/>
          <p:cNvPicPr>
            <a:picLocks noChangeAspect="1"/>
          </p:cNvPicPr>
          <p:nvPr/>
        </p:nvPicPr>
        <p:blipFill>
          <a:blip r:embed="rId16">
            <a:alphaModFix amt="50000"/>
            <a:extLst>
              <a:ext uri="{28A0092B-C50C-407E-A947-70E740481C1C}">
                <a14:useLocalDpi xmlns:a14="http://schemas.microsoft.com/office/drawing/2010/main" val="0"/>
              </a:ext>
            </a:extLst>
          </a:blip>
          <a:stretch>
            <a:fillRect/>
          </a:stretch>
        </p:blipFill>
        <p:spPr>
          <a:xfrm>
            <a:off x="1234788" y="4586119"/>
            <a:ext cx="966829" cy="283213"/>
          </a:xfrm>
          <a:prstGeom prst="rect">
            <a:avLst/>
          </a:prstGeom>
        </p:spPr>
      </p:pic>
      <p:pic>
        <p:nvPicPr>
          <p:cNvPr id="23" name="Picture 22" descr="1000px-Indiana_University_logotype_svg.png"/>
          <p:cNvPicPr>
            <a:picLocks noChangeAspect="1"/>
          </p:cNvPicPr>
          <p:nvPr/>
        </p:nvPicPr>
        <p:blipFill>
          <a:blip r:embed="rId17">
            <a:alphaModFix amt="50000"/>
            <a:extLst>
              <a:ext uri="{28A0092B-C50C-407E-A947-70E740481C1C}">
                <a14:useLocalDpi xmlns:a14="http://schemas.microsoft.com/office/drawing/2010/main" val="0"/>
              </a:ext>
            </a:extLst>
          </a:blip>
          <a:stretch>
            <a:fillRect/>
          </a:stretch>
        </p:blipFill>
        <p:spPr>
          <a:xfrm>
            <a:off x="3666435" y="4626006"/>
            <a:ext cx="1445907" cy="216886"/>
          </a:xfrm>
          <a:prstGeom prst="rect">
            <a:avLst/>
          </a:prstGeom>
        </p:spPr>
      </p:pic>
      <p:sp>
        <p:nvSpPr>
          <p:cNvPr id="2" name="Title Placeholder 1"/>
          <p:cNvSpPr>
            <a:spLocks noGrp="1"/>
          </p:cNvSpPr>
          <p:nvPr>
            <p:ph type="title"/>
          </p:nvPr>
        </p:nvSpPr>
        <p:spPr>
          <a:xfrm>
            <a:off x="457200" y="360000"/>
            <a:ext cx="7886700" cy="540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1" y="900000"/>
            <a:ext cx="8429624" cy="373272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137160" cy="5136360"/>
          </a:xfrm>
          <a:prstGeom prst="rect">
            <a:avLst/>
          </a:prstGeom>
          <a:solidFill>
            <a:srgbClr val="1DB118"/>
          </a:solidFill>
          <a:ln>
            <a:solidFill>
              <a:srgbClr val="1DB11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accent1"/>
              </a:solidFill>
            </a:endParaRPr>
          </a:p>
        </p:txBody>
      </p:sp>
      <p:pic>
        <p:nvPicPr>
          <p:cNvPr id="8" name="Picture 7" descr="pS-Logo.png"/>
          <p:cNvPicPr>
            <a:picLocks noChangeAspect="1"/>
          </p:cNvPicPr>
          <p:nvPr/>
        </p:nvPicPr>
        <p:blipFill>
          <a:blip r:embed="rId18">
            <a:alphaModFix amt="50000"/>
            <a:extLst>
              <a:ext uri="{28A0092B-C50C-407E-A947-70E740481C1C}">
                <a14:useLocalDpi xmlns:a14="http://schemas.microsoft.com/office/drawing/2010/main" val="0"/>
              </a:ext>
            </a:extLst>
          </a:blip>
          <a:stretch>
            <a:fillRect/>
          </a:stretch>
        </p:blipFill>
        <p:spPr>
          <a:xfrm>
            <a:off x="7497046" y="75234"/>
            <a:ext cx="1587422" cy="348658"/>
          </a:xfrm>
          <a:prstGeom prst="rect">
            <a:avLst/>
          </a:prstGeom>
        </p:spPr>
      </p:pic>
      <p:pic>
        <p:nvPicPr>
          <p:cNvPr id="22" name="Picture 21" descr="internet2-black-red copy.png"/>
          <p:cNvPicPr>
            <a:picLocks noChangeAspect="1"/>
          </p:cNvPicPr>
          <p:nvPr/>
        </p:nvPicPr>
        <p:blipFill>
          <a:blip r:embed="rId19">
            <a:alphaModFix amt="50000"/>
            <a:extLst>
              <a:ext uri="{28A0092B-C50C-407E-A947-70E740481C1C}">
                <a14:useLocalDpi xmlns:a14="http://schemas.microsoft.com/office/drawing/2010/main" val="0"/>
              </a:ext>
            </a:extLst>
          </a:blip>
          <a:stretch>
            <a:fillRect/>
          </a:stretch>
        </p:blipFill>
        <p:spPr>
          <a:xfrm>
            <a:off x="5345109" y="4576197"/>
            <a:ext cx="620625" cy="454014"/>
          </a:xfrm>
          <a:prstGeom prst="rect">
            <a:avLst/>
          </a:prstGeom>
        </p:spPr>
      </p:pic>
      <p:sp>
        <p:nvSpPr>
          <p:cNvPr id="14" name="Date Placeholder 3"/>
          <p:cNvSpPr>
            <a:spLocks noGrp="1"/>
          </p:cNvSpPr>
          <p:nvPr>
            <p:ph type="dt" sz="half" idx="2"/>
          </p:nvPr>
        </p:nvSpPr>
        <p:spPr>
          <a:xfrm>
            <a:off x="628650" y="4944748"/>
            <a:ext cx="2057400" cy="191611"/>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BE" smtClean="0"/>
              <a:t>June 14, 2018</a:t>
            </a:r>
            <a:endParaRPr lang="en-US" dirty="0"/>
          </a:p>
        </p:txBody>
      </p:sp>
      <p:sp>
        <p:nvSpPr>
          <p:cNvPr id="15" name="Footer Placeholder 4"/>
          <p:cNvSpPr>
            <a:spLocks noGrp="1"/>
          </p:cNvSpPr>
          <p:nvPr>
            <p:ph type="ftr" sz="quarter" idx="3"/>
          </p:nvPr>
        </p:nvSpPr>
        <p:spPr>
          <a:xfrm>
            <a:off x="3028950" y="4944748"/>
            <a:ext cx="3086100" cy="191611"/>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 2018 — http://www.perfsonar.net</a:t>
            </a:r>
            <a:endParaRPr lang="en-US" dirty="0"/>
          </a:p>
        </p:txBody>
      </p:sp>
      <p:sp>
        <p:nvSpPr>
          <p:cNvPr id="16" name="Slide Number Placeholder 5"/>
          <p:cNvSpPr>
            <a:spLocks noGrp="1"/>
          </p:cNvSpPr>
          <p:nvPr>
            <p:ph type="sldNum" sz="quarter" idx="4"/>
          </p:nvPr>
        </p:nvSpPr>
        <p:spPr>
          <a:xfrm>
            <a:off x="6457950" y="4944748"/>
            <a:ext cx="2057400" cy="191611"/>
          </a:xfrm>
          <a:prstGeom prst="rect">
            <a:avLst/>
          </a:prstGeom>
        </p:spPr>
        <p:txBody>
          <a:bodyPr vert="horz" lIns="91440" tIns="45720" rIns="91440" bIns="45720" rtlCol="0" anchor="ctr"/>
          <a:lstStyle>
            <a:lvl1pPr algn="r">
              <a:defRPr sz="900">
                <a:solidFill>
                  <a:schemeClr val="tx1">
                    <a:tint val="75000"/>
                  </a:schemeClr>
                </a:solidFill>
              </a:defRPr>
            </a:lvl1pPr>
          </a:lstStyle>
          <a:p>
            <a:fld id="{318151B9-CF22-1341-A1FA-AF855BA4AD15}" type="slidenum">
              <a:rPr lang="en-US" smtClean="0"/>
              <a:pPr/>
              <a:t>‹#›</a:t>
            </a:fld>
            <a:endParaRPr lang="en-US" dirty="0"/>
          </a:p>
        </p:txBody>
      </p:sp>
    </p:spTree>
    <p:extLst>
      <p:ext uri="{BB962C8B-B14F-4D97-AF65-F5344CB8AC3E}">
        <p14:creationId xmlns:p14="http://schemas.microsoft.com/office/powerpoint/2010/main" val="58574255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hdr="0"/>
  <p:txStyles>
    <p:titleStyle>
      <a:lvl1pPr algn="l" defTabSz="6858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perfsonar.net" TargetMode="External"/><Relationship Id="rId3" Type="http://schemas.openxmlformats.org/officeDocument/2006/relationships/hyperlink" Target="https://creativecommons.org/licenses/by-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hyperlink" Target="http://fasterdata.es.net/science-dmz/" TargetMode="External"/><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2.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tats.es.net/ServicesDirectory/"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docs.perfsonar.net/install_getting.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s://www.measurementlab.ne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docs.perfsonar.net/install_hardware.html"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docs.perfsonar.net/install_hardware.html"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ail.internet2.edu/wws/subrequest/perfsonar-ps-announce" TargetMode="External"/><Relationship Id="rId3" Type="http://schemas.openxmlformats.org/officeDocument/2006/relationships/hyperlink" Target="https://mail.internet2.edu/wws/subrequest/performance-node-users"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docs.perfsonar.net/" TargetMode="External"/><Relationship Id="rId4" Type="http://schemas.openxmlformats.org/officeDocument/2006/relationships/hyperlink" Target="http://www.perfsonar.net/about/getting-help/" TargetMode="External"/><Relationship Id="rId5" Type="http://schemas.openxmlformats.org/officeDocument/2006/relationships/hyperlink" Target="http://stats.es.net/ServicesDirectory/" TargetMode="External"/><Relationship Id="rId6" Type="http://schemas.openxmlformats.org/officeDocument/2006/relationships/hyperlink" Target="https://www.youtube.com/channel/UCjK-P49pAKK9hUrrNbbe0Sg" TargetMode="External"/><Relationship Id="rId7" Type="http://schemas.openxmlformats.org/officeDocument/2006/relationships/hyperlink" Target="http://fasterdata.es.net/" TargetMode="External"/><Relationship Id="rId8" Type="http://schemas.openxmlformats.org/officeDocument/2006/relationships/image" Target="../media/image31.jpeg"/><Relationship Id="rId1" Type="http://schemas.openxmlformats.org/officeDocument/2006/relationships/slideLayout" Target="../slideLayouts/slideLayout2.xml"/><Relationship Id="rId2" Type="http://schemas.openxmlformats.org/officeDocument/2006/relationships/hyperlink" Target="http://www.perfsonar.ne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microsoft.com/office/2007/relationships/hdphoto" Target="../media/hdphoto2.wdp"/><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perfsonar.net" TargetMode="External"/><Relationship Id="rId3" Type="http://schemas.openxmlformats.org/officeDocument/2006/relationships/hyperlink" Target="https://creativecommons.org/licenses/by-sa/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jpeg"/></Relationships>
</file>

<file path=ppt/slides/_rels/slide8.xml.rels><?xml version="1.0" encoding="UTF-8" standalone="yes"?>
<Relationships xmlns="http://schemas.openxmlformats.org/package/2006/relationships"><Relationship Id="rId9" Type="http://schemas.openxmlformats.org/officeDocument/2006/relationships/oleObject" Target="../embeddings/oleObject5.bin"/><Relationship Id="rId20" Type="http://schemas.openxmlformats.org/officeDocument/2006/relationships/oleObject" Target="../embeddings/oleObject16.bin"/><Relationship Id="rId21" Type="http://schemas.openxmlformats.org/officeDocument/2006/relationships/oleObject" Target="../embeddings/oleObject17.bin"/><Relationship Id="rId22" Type="http://schemas.openxmlformats.org/officeDocument/2006/relationships/oleObject" Target="../embeddings/oleObject18.bin"/><Relationship Id="rId10" Type="http://schemas.openxmlformats.org/officeDocument/2006/relationships/oleObject" Target="../embeddings/oleObject6.bin"/><Relationship Id="rId11" Type="http://schemas.openxmlformats.org/officeDocument/2006/relationships/oleObject" Target="../embeddings/oleObject7.bin"/><Relationship Id="rId12" Type="http://schemas.openxmlformats.org/officeDocument/2006/relationships/oleObject" Target="../embeddings/oleObject8.bin"/><Relationship Id="rId13" Type="http://schemas.openxmlformats.org/officeDocument/2006/relationships/oleObject" Target="../embeddings/oleObject9.bin"/><Relationship Id="rId14" Type="http://schemas.openxmlformats.org/officeDocument/2006/relationships/oleObject" Target="../embeddings/oleObject10.bin"/><Relationship Id="rId15" Type="http://schemas.openxmlformats.org/officeDocument/2006/relationships/oleObject" Target="../embeddings/oleObject11.bin"/><Relationship Id="rId16" Type="http://schemas.openxmlformats.org/officeDocument/2006/relationships/oleObject" Target="../embeddings/oleObject12.bin"/><Relationship Id="rId17" Type="http://schemas.openxmlformats.org/officeDocument/2006/relationships/oleObject" Target="../embeddings/oleObject13.bin"/><Relationship Id="rId18" Type="http://schemas.openxmlformats.org/officeDocument/2006/relationships/oleObject" Target="../embeddings/oleObject14.bin"/><Relationship Id="rId19" Type="http://schemas.openxmlformats.org/officeDocument/2006/relationships/oleObject" Target="../embeddings/oleObject15.bin"/><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7.xml"/><Relationship Id="rId4" Type="http://schemas.openxmlformats.org/officeDocument/2006/relationships/oleObject" Target="../embeddings/oleObject1.bin"/><Relationship Id="rId5" Type="http://schemas.openxmlformats.org/officeDocument/2006/relationships/image" Target="../media/image14.png"/><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9" Type="http://schemas.openxmlformats.org/officeDocument/2006/relationships/oleObject" Target="../embeddings/oleObject23.bin"/><Relationship Id="rId20" Type="http://schemas.openxmlformats.org/officeDocument/2006/relationships/oleObject" Target="../embeddings/oleObject34.bin"/><Relationship Id="rId21" Type="http://schemas.openxmlformats.org/officeDocument/2006/relationships/oleObject" Target="../embeddings/oleObject35.bin"/><Relationship Id="rId22" Type="http://schemas.openxmlformats.org/officeDocument/2006/relationships/oleObject" Target="../embeddings/oleObject36.bin"/><Relationship Id="rId23" Type="http://schemas.openxmlformats.org/officeDocument/2006/relationships/image" Target="../media/image15.emf"/><Relationship Id="rId24" Type="http://schemas.openxmlformats.org/officeDocument/2006/relationships/oleObject" Target="../embeddings/oleObject37.bin"/><Relationship Id="rId25" Type="http://schemas.openxmlformats.org/officeDocument/2006/relationships/image" Target="../media/image16.emf"/><Relationship Id="rId10" Type="http://schemas.openxmlformats.org/officeDocument/2006/relationships/oleObject" Target="../embeddings/oleObject24.bin"/><Relationship Id="rId11" Type="http://schemas.openxmlformats.org/officeDocument/2006/relationships/oleObject" Target="../embeddings/oleObject25.bin"/><Relationship Id="rId12" Type="http://schemas.openxmlformats.org/officeDocument/2006/relationships/oleObject" Target="../embeddings/oleObject26.bin"/><Relationship Id="rId13" Type="http://schemas.openxmlformats.org/officeDocument/2006/relationships/oleObject" Target="../embeddings/oleObject27.bin"/><Relationship Id="rId14" Type="http://schemas.openxmlformats.org/officeDocument/2006/relationships/oleObject" Target="../embeddings/oleObject28.bin"/><Relationship Id="rId15" Type="http://schemas.openxmlformats.org/officeDocument/2006/relationships/oleObject" Target="../embeddings/oleObject29.bin"/><Relationship Id="rId16" Type="http://schemas.openxmlformats.org/officeDocument/2006/relationships/oleObject" Target="../embeddings/oleObject30.bin"/><Relationship Id="rId17" Type="http://schemas.openxmlformats.org/officeDocument/2006/relationships/oleObject" Target="../embeddings/oleObject31.bin"/><Relationship Id="rId18" Type="http://schemas.openxmlformats.org/officeDocument/2006/relationships/oleObject" Target="../embeddings/oleObject32.bin"/><Relationship Id="rId19" Type="http://schemas.openxmlformats.org/officeDocument/2006/relationships/oleObject" Target="../embeddings/oleObject33.bin"/><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8.xml"/><Relationship Id="rId4" Type="http://schemas.openxmlformats.org/officeDocument/2006/relationships/oleObject" Target="../embeddings/oleObject19.bin"/><Relationship Id="rId5" Type="http://schemas.openxmlformats.org/officeDocument/2006/relationships/image" Target="../media/image14.png"/><Relationship Id="rId6" Type="http://schemas.openxmlformats.org/officeDocument/2006/relationships/oleObject" Target="../embeddings/oleObject20.bin"/><Relationship Id="rId7" Type="http://schemas.openxmlformats.org/officeDocument/2006/relationships/oleObject" Target="../embeddings/oleObject21.bin"/><Relationship Id="rId8" Type="http://schemas.openxmlformats.org/officeDocument/2006/relationships/oleObject" Target="../embeddings/oleObject2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&amp; Motivation</a:t>
            </a:r>
            <a:endParaRPr lang="en-US" dirty="0"/>
          </a:p>
        </p:txBody>
      </p:sp>
      <p:sp>
        <p:nvSpPr>
          <p:cNvPr id="4" name="TextBox 3"/>
          <p:cNvSpPr txBox="1"/>
          <p:nvPr/>
        </p:nvSpPr>
        <p:spPr>
          <a:xfrm>
            <a:off x="1447800" y="4159515"/>
            <a:ext cx="6591300" cy="400110"/>
          </a:xfrm>
          <a:prstGeom prst="rect">
            <a:avLst/>
          </a:prstGeom>
          <a:noFill/>
        </p:spPr>
        <p:txBody>
          <a:bodyPr wrap="square" rtlCol="0">
            <a:spAutoFit/>
          </a:bodyPr>
          <a:lstStyle/>
          <a:p>
            <a:pPr algn="ctr"/>
            <a:r>
              <a:rPr lang="en-US" sz="1000" dirty="0"/>
              <a:t>This document is a result of work by the </a:t>
            </a:r>
            <a:r>
              <a:rPr lang="en-US" sz="1000" dirty="0" err="1"/>
              <a:t>perfSONAR</a:t>
            </a:r>
            <a:r>
              <a:rPr lang="en-US" sz="1000" dirty="0"/>
              <a:t> Project (</a:t>
            </a:r>
            <a:r>
              <a:rPr lang="en-US" sz="1000" dirty="0">
                <a:hlinkClick r:id="rId2"/>
              </a:rPr>
              <a:t>http://</a:t>
            </a:r>
            <a:r>
              <a:rPr lang="en-US" sz="1000" dirty="0" smtClean="0">
                <a:hlinkClick r:id="rId2"/>
              </a:rPr>
              <a:t>www.perfsonar.net</a:t>
            </a:r>
            <a:r>
              <a:rPr lang="en-US" sz="1000" dirty="0" smtClean="0"/>
              <a:t>) </a:t>
            </a:r>
            <a:r>
              <a:rPr lang="en-US" sz="1000" dirty="0"/>
              <a:t>and is licensed under CC BY-SA 4.0 (</a:t>
            </a:r>
            <a:r>
              <a:rPr lang="en-US" sz="1000" dirty="0">
                <a:hlinkClick r:id="rId3"/>
              </a:rPr>
              <a:t>https://creativecommons.org/licenses/by-sa/4.0</a:t>
            </a:r>
            <a:r>
              <a:rPr lang="en-US" sz="1000" dirty="0" smtClean="0">
                <a:hlinkClick r:id="rId3"/>
              </a:rPr>
              <a:t>/</a:t>
            </a:r>
            <a:r>
              <a:rPr lang="en-US" sz="1000" dirty="0" smtClean="0"/>
              <a:t>)</a:t>
            </a:r>
            <a:r>
              <a:rPr lang="en-US" sz="1000" dirty="0"/>
              <a:t>. </a:t>
            </a:r>
          </a:p>
        </p:txBody>
      </p:sp>
      <p:sp>
        <p:nvSpPr>
          <p:cNvPr id="6" name="Subtitle 2"/>
          <p:cNvSpPr txBox="1">
            <a:spLocks/>
          </p:cNvSpPr>
          <p:nvPr/>
        </p:nvSpPr>
        <p:spPr>
          <a:xfrm>
            <a:off x="1964267" y="2828717"/>
            <a:ext cx="7086600" cy="1314450"/>
          </a:xfrm>
          <a:prstGeom prst="rect">
            <a:avLst/>
          </a:prstGeom>
        </p:spPr>
        <p:txBody>
          <a:bodyPr vert="horz" lIns="91440" tIns="45720" rIns="91440" bIns="45720" rtlCol="0">
            <a:normAutofit fontScale="850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b="1" i="1" dirty="0" err="1" smtClean="0"/>
              <a:t>eduPERT</a:t>
            </a:r>
            <a:r>
              <a:rPr lang="en-US" b="1" i="1" dirty="0" smtClean="0"/>
              <a:t> workshop — TNC18</a:t>
            </a:r>
          </a:p>
          <a:p>
            <a:pPr algn="r"/>
            <a:r>
              <a:rPr lang="en-US" dirty="0" smtClean="0"/>
              <a:t>Antoine </a:t>
            </a:r>
            <a:r>
              <a:rPr lang="en-US" dirty="0" err="1" smtClean="0"/>
              <a:t>Delvaux</a:t>
            </a:r>
            <a:r>
              <a:rPr lang="en-US" dirty="0" smtClean="0"/>
              <a:t>, PSNC</a:t>
            </a:r>
          </a:p>
          <a:p>
            <a:pPr algn="r"/>
            <a:r>
              <a:rPr lang="en-US" dirty="0" smtClean="0"/>
              <a:t>14-06-2018</a:t>
            </a:r>
          </a:p>
          <a:p>
            <a:pPr algn="r"/>
            <a:endParaRPr lang="en-US" dirty="0"/>
          </a:p>
        </p:txBody>
      </p:sp>
      <p:sp>
        <p:nvSpPr>
          <p:cNvPr id="3" name="Symbol zastępczy daty 2"/>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7" name="Symbol zastępczy numeru slajdu 6"/>
          <p:cNvSpPr>
            <a:spLocks noGrp="1"/>
          </p:cNvSpPr>
          <p:nvPr>
            <p:ph type="sldNum" sz="quarter" idx="4"/>
          </p:nvPr>
        </p:nvSpPr>
        <p:spPr/>
        <p:txBody>
          <a:bodyPr/>
          <a:lstStyle/>
          <a:p>
            <a:fld id="{318151B9-CF22-1341-A1FA-AF855BA4AD15}" type="slidenum">
              <a:rPr lang="en-US" smtClean="0"/>
              <a:pPr/>
              <a:t>1</a:t>
            </a:fld>
            <a:endParaRPr lang="en-US" dirty="0"/>
          </a:p>
        </p:txBody>
      </p:sp>
    </p:spTree>
    <p:extLst>
      <p:ext uri="{BB962C8B-B14F-4D97-AF65-F5344CB8AC3E}">
        <p14:creationId xmlns:p14="http://schemas.microsoft.com/office/powerpoint/2010/main" val="1245421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Autofit/>
          </a:bodyPr>
          <a:lstStyle/>
          <a:p>
            <a:r>
              <a:rPr lang="en-US" dirty="0" smtClean="0"/>
              <a:t>Soft Network Failures</a:t>
            </a:r>
          </a:p>
        </p:txBody>
      </p:sp>
      <p:sp>
        <p:nvSpPr>
          <p:cNvPr id="35843" name="Content Placeholder 2"/>
          <p:cNvSpPr>
            <a:spLocks noGrp="1"/>
          </p:cNvSpPr>
          <p:nvPr>
            <p:ph idx="1"/>
          </p:nvPr>
        </p:nvSpPr>
        <p:spPr>
          <a:xfrm>
            <a:off x="457201" y="900000"/>
            <a:ext cx="5827058" cy="3732723"/>
          </a:xfrm>
        </p:spPr>
        <p:txBody>
          <a:bodyPr>
            <a:normAutofit fontScale="92500" lnSpcReduction="10000"/>
          </a:bodyPr>
          <a:lstStyle/>
          <a:p>
            <a:r>
              <a:rPr lang="en-US" dirty="0" smtClean="0"/>
              <a:t>Soft failures are where basic connectivity functions, but high performance is not possible.</a:t>
            </a:r>
          </a:p>
          <a:p>
            <a:r>
              <a:rPr lang="en-US" dirty="0" smtClean="0"/>
              <a:t>TCP was intentionally designed to hide all transmission errors from the user:</a:t>
            </a:r>
          </a:p>
          <a:p>
            <a:pPr lvl="1"/>
            <a:r>
              <a:rPr lang="en-US" dirty="0" smtClean="0"/>
              <a:t>“As long as the TCPs continue to function properly and the internet system does not become completely partitioned, no transmission errors will affect the users.” (From IEN 129, RFC 716)</a:t>
            </a:r>
          </a:p>
          <a:p>
            <a:r>
              <a:rPr lang="en-US" dirty="0" smtClean="0"/>
              <a:t>Some soft failures only affect high bandwidth long RTT flows.</a:t>
            </a:r>
          </a:p>
          <a:p>
            <a:r>
              <a:rPr lang="en-US" dirty="0" smtClean="0"/>
              <a:t>Hard failures are easy to detect &amp; fix </a:t>
            </a:r>
          </a:p>
          <a:p>
            <a:pPr lvl="1"/>
            <a:r>
              <a:rPr lang="en-US" dirty="0" smtClean="0"/>
              <a:t>soft failures can lie hidden for years!</a:t>
            </a:r>
          </a:p>
          <a:p>
            <a:r>
              <a:rPr lang="en-US" dirty="0" smtClean="0"/>
              <a:t>One network problem can often mask others</a:t>
            </a:r>
          </a:p>
          <a:p>
            <a:endParaRPr lang="en-US" dirty="0" smtClean="0"/>
          </a:p>
        </p:txBody>
      </p:sp>
      <p:sp>
        <p:nvSpPr>
          <p:cNvPr id="3" name="Symbol zastępczy daty 2"/>
          <p:cNvSpPr>
            <a:spLocks noGrp="1"/>
          </p:cNvSpPr>
          <p:nvPr>
            <p:ph type="dt" sz="half" idx="2"/>
          </p:nvPr>
        </p:nvSpPr>
        <p:spPr/>
        <p:txBody>
          <a:bodyPr/>
          <a:lstStyle/>
          <a:p>
            <a:r>
              <a:rPr lang="fr-BE" smtClean="0"/>
              <a:t>June 14, 2018</a:t>
            </a:r>
            <a:endParaRPr lang="en-US" dirty="0"/>
          </a:p>
        </p:txBody>
      </p:sp>
      <p:sp>
        <p:nvSpPr>
          <p:cNvPr id="4" name="Symbol zastępczy stopki 3"/>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10</a:t>
            </a:fld>
            <a:endParaRPr lang="en-US" dirty="0"/>
          </a:p>
        </p:txBody>
      </p:sp>
      <p:pic>
        <p:nvPicPr>
          <p:cNvPr id="2" name="Picture 1" descr="router-shaming.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5812" y="1136650"/>
            <a:ext cx="2692400" cy="2692400"/>
          </a:xfrm>
          <a:prstGeom prst="rect">
            <a:avLst/>
          </a:prstGeom>
        </p:spPr>
      </p:pic>
    </p:spTree>
    <p:extLst>
      <p:ext uri="{BB962C8B-B14F-4D97-AF65-F5344CB8AC3E}">
        <p14:creationId xmlns:p14="http://schemas.microsoft.com/office/powerpoint/2010/main" val="3360563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074"/>
            <a:ext cx="8229600" cy="540000"/>
          </a:xfrm>
        </p:spPr>
        <p:txBody>
          <a:bodyPr>
            <a:normAutofit fontScale="90000"/>
          </a:bodyPr>
          <a:lstStyle/>
          <a:p>
            <a:r>
              <a:rPr lang="en-US" dirty="0" smtClean="0"/>
              <a:t>Problem Statement: </a:t>
            </a:r>
            <a:br>
              <a:rPr lang="en-US" dirty="0" smtClean="0"/>
            </a:br>
            <a:r>
              <a:rPr lang="en-US" dirty="0" smtClean="0"/>
              <a:t>Hard vs. Soft Failures</a:t>
            </a:r>
            <a:endParaRPr lang="en-US" dirty="0"/>
          </a:p>
        </p:txBody>
      </p:sp>
      <p:sp>
        <p:nvSpPr>
          <p:cNvPr id="3" name="Content Placeholder 2"/>
          <p:cNvSpPr>
            <a:spLocks noGrp="1"/>
          </p:cNvSpPr>
          <p:nvPr>
            <p:ph idx="1"/>
          </p:nvPr>
        </p:nvSpPr>
        <p:spPr/>
        <p:txBody>
          <a:bodyPr>
            <a:normAutofit/>
          </a:bodyPr>
          <a:lstStyle/>
          <a:p>
            <a:r>
              <a:rPr lang="en-US" dirty="0" smtClean="0"/>
              <a:t>“Hard failures” are the kind of problems every organization understands</a:t>
            </a:r>
          </a:p>
          <a:p>
            <a:pPr lvl="1"/>
            <a:r>
              <a:rPr lang="en-US" dirty="0" smtClean="0"/>
              <a:t>Fiber cut</a:t>
            </a:r>
          </a:p>
          <a:p>
            <a:pPr lvl="1"/>
            <a:r>
              <a:rPr lang="en-US" dirty="0" smtClean="0"/>
              <a:t>Power failure takes down routers</a:t>
            </a:r>
          </a:p>
          <a:p>
            <a:pPr lvl="1"/>
            <a:r>
              <a:rPr lang="en-US" dirty="0" smtClean="0"/>
              <a:t>Hardware ceases to function</a:t>
            </a:r>
          </a:p>
          <a:p>
            <a:r>
              <a:rPr lang="en-US" dirty="0" smtClean="0"/>
              <a:t>Classic monitoring systems are good at alerting hard failures</a:t>
            </a:r>
          </a:p>
          <a:p>
            <a:pPr lvl="1"/>
            <a:r>
              <a:rPr lang="en-US" dirty="0" smtClean="0"/>
              <a:t>i.e., NOC sees something turn red on their screen</a:t>
            </a:r>
          </a:p>
          <a:p>
            <a:pPr lvl="1"/>
            <a:r>
              <a:rPr lang="en-US" dirty="0" smtClean="0"/>
              <a:t>Engineers paged by monitoring systems</a:t>
            </a:r>
          </a:p>
          <a:p>
            <a:r>
              <a:rPr lang="en-US" dirty="0" smtClean="0"/>
              <a:t>“Soft failures” are different and often go undetected</a:t>
            </a:r>
          </a:p>
          <a:p>
            <a:pPr lvl="1"/>
            <a:r>
              <a:rPr lang="en-US" dirty="0" smtClean="0"/>
              <a:t>Basic connectivity (ping, traceroute, web pages, email) works</a:t>
            </a:r>
          </a:p>
          <a:p>
            <a:pPr lvl="1"/>
            <a:r>
              <a:rPr lang="en-US" dirty="0" smtClean="0"/>
              <a:t>Performance is just poor</a:t>
            </a:r>
          </a:p>
          <a:p>
            <a:r>
              <a:rPr lang="en-US" dirty="0" smtClean="0"/>
              <a:t>How much should we care about soft failures?</a:t>
            </a:r>
          </a:p>
        </p:txBody>
      </p:sp>
      <p:sp>
        <p:nvSpPr>
          <p:cNvPr id="4" name="Symbol zastępczy daty 3"/>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6" name="Symbol zastępczy numeru slajdu 5"/>
          <p:cNvSpPr>
            <a:spLocks noGrp="1"/>
          </p:cNvSpPr>
          <p:nvPr>
            <p:ph type="sldNum" sz="quarter" idx="4"/>
          </p:nvPr>
        </p:nvSpPr>
        <p:spPr/>
        <p:txBody>
          <a:bodyPr/>
          <a:lstStyle/>
          <a:p>
            <a:fld id="{318151B9-CF22-1341-A1FA-AF855BA4AD15}" type="slidenum">
              <a:rPr lang="en-US" smtClean="0"/>
              <a:pPr/>
              <a:t>11</a:t>
            </a:fld>
            <a:endParaRPr lang="en-US" dirty="0"/>
          </a:p>
        </p:txBody>
      </p:sp>
    </p:spTree>
    <p:extLst>
      <p:ext uri="{BB962C8B-B14F-4D97-AF65-F5344CB8AC3E}">
        <p14:creationId xmlns:p14="http://schemas.microsoft.com/office/powerpoint/2010/main" val="3248605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normAutofit fontScale="90000"/>
          </a:bodyPr>
          <a:lstStyle/>
          <a:p>
            <a:r>
              <a:rPr lang="en-US" sz="3600" dirty="0"/>
              <a:t>Soft </a:t>
            </a:r>
            <a:r>
              <a:rPr lang="en-US" sz="3600" dirty="0" smtClean="0"/>
              <a:t>Failures Cause </a:t>
            </a:r>
            <a:r>
              <a:rPr lang="en-US" sz="3600" dirty="0"/>
              <a:t>P</a:t>
            </a:r>
            <a:r>
              <a:rPr lang="en-US" sz="3600" dirty="0" smtClean="0"/>
              <a:t>acket </a:t>
            </a:r>
            <a:r>
              <a:rPr lang="en-US" sz="3600" dirty="0"/>
              <a:t>L</a:t>
            </a:r>
            <a:r>
              <a:rPr lang="en-US" sz="3600" dirty="0" smtClean="0"/>
              <a:t>oss and </a:t>
            </a:r>
            <a:r>
              <a:rPr lang="en-US" sz="3600" dirty="0"/>
              <a:t/>
            </a:r>
            <a:br>
              <a:rPr lang="en-US" sz="3600" dirty="0"/>
            </a:br>
            <a:r>
              <a:rPr lang="en-US" sz="3600" dirty="0" smtClean="0"/>
              <a:t>Degraded </a:t>
            </a:r>
            <a:r>
              <a:rPr lang="en-US" sz="3600" dirty="0"/>
              <a:t>TCP </a:t>
            </a:r>
            <a:r>
              <a:rPr lang="en-US" sz="3600" dirty="0" smtClean="0"/>
              <a:t>Performance</a:t>
            </a:r>
            <a:endParaRPr lang="en-US" sz="3600" dirty="0">
              <a:latin typeface="Arial Narrow" charset="0"/>
            </a:endParaRPr>
          </a:p>
        </p:txBody>
      </p:sp>
      <p:sp>
        <p:nvSpPr>
          <p:cNvPr id="5" name="Symbol zastępczy zawartości 4"/>
          <p:cNvSpPr>
            <a:spLocks noGrp="1"/>
          </p:cNvSpPr>
          <p:nvPr>
            <p:ph idx="1"/>
          </p:nvPr>
        </p:nvSpPr>
        <p:spPr/>
        <p:txBody>
          <a:bodyPr/>
          <a:lstStyle/>
          <a:p>
            <a:endParaRPr lang="pl-PL"/>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pPr/>
              <a:t>12</a:t>
            </a:fld>
            <a:endParaRPr lang="en-US" dirty="0"/>
          </a:p>
        </p:txBody>
      </p:sp>
      <p:pic>
        <p:nvPicPr>
          <p:cNvPr id="23556" name="Picture 4"/>
          <p:cNvPicPr>
            <a:picLocks noChangeAspect="1"/>
          </p:cNvPicPr>
          <p:nvPr/>
        </p:nvPicPr>
        <p:blipFill>
          <a:blip r:embed="rId3">
            <a:extLst>
              <a:ext uri="{28A0092B-C50C-407E-A947-70E740481C1C}">
                <a14:useLocalDpi xmlns:a14="http://schemas.microsoft.com/office/drawing/2010/main" val="0"/>
              </a:ext>
            </a:extLst>
          </a:blip>
          <a:srcRect l="2963" t="4779" r="999" b="272"/>
          <a:stretch>
            <a:fillRect/>
          </a:stretch>
        </p:blipFill>
        <p:spPr bwMode="auto">
          <a:xfrm>
            <a:off x="284163" y="980800"/>
            <a:ext cx="8523287" cy="36030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ounded Rectangular Callout 6"/>
          <p:cNvSpPr/>
          <p:nvPr/>
        </p:nvSpPr>
        <p:spPr>
          <a:xfrm>
            <a:off x="2171700" y="2447889"/>
            <a:ext cx="838200" cy="350044"/>
          </a:xfrm>
          <a:prstGeom prst="wedgeRoundRectCallout">
            <a:avLst>
              <a:gd name="adj1" fmla="val -143822"/>
              <a:gd name="adj2" fmla="val -40114"/>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Metro Area</a:t>
            </a:r>
          </a:p>
        </p:txBody>
      </p:sp>
      <p:sp>
        <p:nvSpPr>
          <p:cNvPr id="8" name="Rounded Rectangular Callout 7"/>
          <p:cNvSpPr/>
          <p:nvPr/>
        </p:nvSpPr>
        <p:spPr>
          <a:xfrm>
            <a:off x="2430463" y="1735895"/>
            <a:ext cx="836612" cy="475059"/>
          </a:xfrm>
          <a:prstGeom prst="wedgeRoundRectCallout">
            <a:avLst>
              <a:gd name="adj1" fmla="val -227975"/>
              <a:gd name="adj2" fmla="val -85359"/>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Local</a:t>
            </a:r>
          </a:p>
          <a:p>
            <a:pPr algn="ctr" defTabSz="914400" eaLnBrk="0" hangingPunct="0">
              <a:defRPr/>
            </a:pPr>
            <a:r>
              <a:rPr lang="en-US" sz="1200" dirty="0">
                <a:solidFill>
                  <a:srgbClr val="000000"/>
                </a:solidFill>
                <a:ea typeface="+mn-ea"/>
                <a:cs typeface="Arial" charset="0"/>
              </a:rPr>
              <a:t>(LAN)</a:t>
            </a:r>
          </a:p>
        </p:txBody>
      </p:sp>
      <p:sp>
        <p:nvSpPr>
          <p:cNvPr id="9" name="Rounded Rectangular Callout 8"/>
          <p:cNvSpPr/>
          <p:nvPr/>
        </p:nvSpPr>
        <p:spPr>
          <a:xfrm>
            <a:off x="3392488" y="2456223"/>
            <a:ext cx="836612" cy="348854"/>
          </a:xfrm>
          <a:prstGeom prst="wedgeRoundRectCallout">
            <a:avLst>
              <a:gd name="adj1" fmla="val -204254"/>
              <a:gd name="adj2" fmla="val 221554"/>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Regional</a:t>
            </a:r>
          </a:p>
        </p:txBody>
      </p:sp>
      <p:sp>
        <p:nvSpPr>
          <p:cNvPr id="10" name="Rounded Rectangular Callout 9"/>
          <p:cNvSpPr/>
          <p:nvPr/>
        </p:nvSpPr>
        <p:spPr>
          <a:xfrm>
            <a:off x="5043489" y="2699110"/>
            <a:ext cx="928687" cy="348854"/>
          </a:xfrm>
          <a:prstGeom prst="wedgeRoundRectCallout">
            <a:avLst>
              <a:gd name="adj1" fmla="val 162253"/>
              <a:gd name="adj2" fmla="val 205386"/>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Continental</a:t>
            </a:r>
          </a:p>
        </p:txBody>
      </p:sp>
      <p:sp>
        <p:nvSpPr>
          <p:cNvPr id="11" name="Rounded Rectangular Callout 10"/>
          <p:cNvSpPr/>
          <p:nvPr/>
        </p:nvSpPr>
        <p:spPr>
          <a:xfrm>
            <a:off x="6818313" y="2194285"/>
            <a:ext cx="1281112" cy="348854"/>
          </a:xfrm>
          <a:prstGeom prst="wedgeRoundRectCallout">
            <a:avLst>
              <a:gd name="adj1" fmla="val 105870"/>
              <a:gd name="adj2" fmla="val 348839"/>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International</a:t>
            </a:r>
          </a:p>
        </p:txBody>
      </p:sp>
      <p:sp>
        <p:nvSpPr>
          <p:cNvPr id="12" name="Rectangle 11"/>
          <p:cNvSpPr/>
          <p:nvPr/>
        </p:nvSpPr>
        <p:spPr>
          <a:xfrm>
            <a:off x="457200" y="4260020"/>
            <a:ext cx="8350250" cy="3238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9" name="Straight Connector 18"/>
          <p:cNvCxnSpPr/>
          <p:nvPr/>
        </p:nvCxnSpPr>
        <p:spPr>
          <a:xfrm>
            <a:off x="7526338" y="4498145"/>
            <a:ext cx="1281112" cy="0"/>
          </a:xfrm>
          <a:prstGeom prst="line">
            <a:avLst/>
          </a:prstGeom>
          <a:ln w="76200">
            <a:solidFill>
              <a:srgbClr val="660066"/>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183188" y="4502908"/>
            <a:ext cx="1281112" cy="0"/>
          </a:xfrm>
          <a:prstGeom prst="line">
            <a:avLst/>
          </a:prstGeom>
          <a:ln w="76200">
            <a:solidFill>
              <a:srgbClr val="9FC244"/>
            </a:solidFill>
            <a:prstDash val="sysDot"/>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757488" y="4498145"/>
            <a:ext cx="1281112" cy="0"/>
          </a:xfrm>
          <a:prstGeom prst="line">
            <a:avLst/>
          </a:prstGeom>
          <a:ln w="762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57201" y="4496954"/>
            <a:ext cx="1281113" cy="0"/>
          </a:xfrm>
          <a:prstGeom prst="line">
            <a:avLst/>
          </a:prstGeom>
          <a:ln w="76200">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23567" name="TextBox 23"/>
          <p:cNvSpPr txBox="1">
            <a:spLocks noChangeArrowheads="1"/>
          </p:cNvSpPr>
          <p:nvPr/>
        </p:nvSpPr>
        <p:spPr bwMode="auto">
          <a:xfrm>
            <a:off x="361950" y="4267164"/>
            <a:ext cx="177800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200" b="1"/>
              <a:t>Measured (TCP Reno)</a:t>
            </a:r>
          </a:p>
        </p:txBody>
      </p:sp>
      <p:sp>
        <p:nvSpPr>
          <p:cNvPr id="23568" name="TextBox 24"/>
          <p:cNvSpPr txBox="1">
            <a:spLocks noChangeArrowheads="1"/>
          </p:cNvSpPr>
          <p:nvPr/>
        </p:nvSpPr>
        <p:spPr bwMode="auto">
          <a:xfrm>
            <a:off x="2660650" y="4265973"/>
            <a:ext cx="156368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200" b="1"/>
              <a:t>Measured (HTCP)</a:t>
            </a:r>
          </a:p>
        </p:txBody>
      </p:sp>
      <p:sp>
        <p:nvSpPr>
          <p:cNvPr id="23569" name="TextBox 25"/>
          <p:cNvSpPr txBox="1">
            <a:spLocks noChangeArrowheads="1"/>
          </p:cNvSpPr>
          <p:nvPr/>
        </p:nvSpPr>
        <p:spPr bwMode="auto">
          <a:xfrm>
            <a:off x="5081589" y="4265973"/>
            <a:ext cx="198437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200" b="1" dirty="0"/>
              <a:t>Theoretical (TCP Reno)</a:t>
            </a:r>
          </a:p>
        </p:txBody>
      </p:sp>
      <p:sp>
        <p:nvSpPr>
          <p:cNvPr id="23570" name="TextBox 26"/>
          <p:cNvSpPr txBox="1">
            <a:spLocks noChangeArrowheads="1"/>
          </p:cNvSpPr>
          <p:nvPr/>
        </p:nvSpPr>
        <p:spPr bwMode="auto">
          <a:xfrm>
            <a:off x="7426326" y="4264783"/>
            <a:ext cx="1731963"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200" b="1"/>
              <a:t>Measured (no loss)</a:t>
            </a:r>
          </a:p>
        </p:txBody>
      </p:sp>
      <p:sp>
        <p:nvSpPr>
          <p:cNvPr id="23571" name="TextBox 13"/>
          <p:cNvSpPr txBox="1">
            <a:spLocks noChangeArrowheads="1"/>
          </p:cNvSpPr>
          <p:nvPr/>
        </p:nvSpPr>
        <p:spPr bwMode="auto">
          <a:xfrm>
            <a:off x="4278313" y="1651949"/>
            <a:ext cx="3387725"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800" b="1" dirty="0"/>
              <a:t>With loss, high performance  beyond metro distances is essentially impossible</a:t>
            </a:r>
          </a:p>
        </p:txBody>
      </p:sp>
    </p:spTree>
    <p:extLst>
      <p:ext uri="{BB962C8B-B14F-4D97-AF65-F5344CB8AC3E}">
        <p14:creationId xmlns:p14="http://schemas.microsoft.com/office/powerpoint/2010/main" val="37082888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a:t>
            </a:r>
            <a:r>
              <a:rPr lang="en-US" dirty="0" smtClean="0"/>
              <a:t>auses </a:t>
            </a:r>
            <a:r>
              <a:rPr lang="en-US" dirty="0"/>
              <a:t>of </a:t>
            </a:r>
            <a:r>
              <a:rPr lang="en-US" dirty="0" smtClean="0"/>
              <a:t>Packet Loss</a:t>
            </a:r>
            <a:endParaRPr lang="en-US" dirty="0"/>
          </a:p>
        </p:txBody>
      </p:sp>
      <p:sp>
        <p:nvSpPr>
          <p:cNvPr id="3" name="Content Placeholder 2"/>
          <p:cNvSpPr>
            <a:spLocks noGrp="1"/>
          </p:cNvSpPr>
          <p:nvPr>
            <p:ph idx="1"/>
          </p:nvPr>
        </p:nvSpPr>
        <p:spPr/>
        <p:txBody>
          <a:bodyPr>
            <a:normAutofit fontScale="92500" lnSpcReduction="10000"/>
          </a:bodyPr>
          <a:lstStyle/>
          <a:p>
            <a:pPr>
              <a:buFont typeface="Arial"/>
              <a:buChar char="•"/>
            </a:pPr>
            <a:r>
              <a:rPr lang="en-US" dirty="0" smtClean="0"/>
              <a:t>Network </a:t>
            </a:r>
            <a:r>
              <a:rPr lang="en-US" dirty="0"/>
              <a:t>C</a:t>
            </a:r>
            <a:r>
              <a:rPr lang="en-US" dirty="0" smtClean="0"/>
              <a:t>ongestion</a:t>
            </a:r>
          </a:p>
          <a:p>
            <a:pPr lvl="1">
              <a:buFont typeface="Arial"/>
              <a:buChar char="•"/>
            </a:pPr>
            <a:r>
              <a:rPr lang="en-US" dirty="0" smtClean="0"/>
              <a:t>Easy to confirm via SNMP, easy to fix with $$</a:t>
            </a:r>
            <a:endParaRPr lang="en-US" dirty="0"/>
          </a:p>
          <a:p>
            <a:pPr lvl="1">
              <a:buFont typeface="Arial"/>
              <a:buChar char="•"/>
            </a:pPr>
            <a:r>
              <a:rPr lang="en-US" dirty="0" smtClean="0"/>
              <a:t>This is not a ‘soft failure’, but just a network capacity issue</a:t>
            </a:r>
            <a:endParaRPr lang="en-US" dirty="0"/>
          </a:p>
          <a:p>
            <a:pPr lvl="1">
              <a:buFont typeface="Arial"/>
              <a:buChar char="•"/>
            </a:pPr>
            <a:r>
              <a:rPr lang="en-US" dirty="0" smtClean="0"/>
              <a:t>Often people assume congestion is the issue when it fact it is not.</a:t>
            </a:r>
          </a:p>
          <a:p>
            <a:r>
              <a:rPr lang="en-US" dirty="0"/>
              <a:t>Under-buffered switch dropping packets</a:t>
            </a:r>
          </a:p>
          <a:p>
            <a:pPr lvl="1"/>
            <a:r>
              <a:rPr lang="en-US" dirty="0"/>
              <a:t>Hard to confirm</a:t>
            </a:r>
          </a:p>
          <a:p>
            <a:r>
              <a:rPr lang="en-US" dirty="0"/>
              <a:t>Under-powered firewall dropping packets</a:t>
            </a:r>
          </a:p>
          <a:p>
            <a:pPr lvl="1"/>
            <a:r>
              <a:rPr lang="en-US" dirty="0"/>
              <a:t>Hard to confirm</a:t>
            </a:r>
          </a:p>
          <a:p>
            <a:r>
              <a:rPr lang="en-US" dirty="0"/>
              <a:t>Dirty fibers or connectors, failing optics/light levels</a:t>
            </a:r>
          </a:p>
          <a:p>
            <a:pPr lvl="1"/>
            <a:r>
              <a:rPr lang="en-US" dirty="0"/>
              <a:t>Sometimes easy to confirm by looking at error counters in the routers</a:t>
            </a:r>
          </a:p>
          <a:p>
            <a:r>
              <a:rPr lang="en-US" dirty="0"/>
              <a:t>Overloaded or slow receive host dropping packets</a:t>
            </a:r>
          </a:p>
          <a:p>
            <a:pPr lvl="1"/>
            <a:r>
              <a:rPr lang="en-US" dirty="0"/>
              <a:t>Easy to confirm by looking at CPU load on the host</a:t>
            </a:r>
          </a:p>
          <a:p>
            <a:pPr>
              <a:buFont typeface="Arial"/>
              <a:buChar char="•"/>
            </a:pPr>
            <a:endParaRPr lang="en-US" dirty="0"/>
          </a:p>
        </p:txBody>
      </p:sp>
      <p:sp>
        <p:nvSpPr>
          <p:cNvPr id="4" name="Symbol zastępczy daty 3"/>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8" name="Symbol zastępczy numeru slajdu 7"/>
          <p:cNvSpPr>
            <a:spLocks noGrp="1"/>
          </p:cNvSpPr>
          <p:nvPr>
            <p:ph type="sldNum" sz="quarter" idx="4"/>
          </p:nvPr>
        </p:nvSpPr>
        <p:spPr/>
        <p:txBody>
          <a:bodyPr/>
          <a:lstStyle/>
          <a:p>
            <a:fld id="{318151B9-CF22-1341-A1FA-AF855BA4AD15}" type="slidenum">
              <a:rPr lang="en-US" smtClean="0"/>
              <a:pPr/>
              <a:t>13</a:t>
            </a:fld>
            <a:endParaRPr lang="en-US" dirty="0"/>
          </a:p>
        </p:txBody>
      </p:sp>
    </p:spTree>
    <p:extLst>
      <p:ext uri="{BB962C8B-B14F-4D97-AF65-F5344CB8AC3E}">
        <p14:creationId xmlns:p14="http://schemas.microsoft.com/office/powerpoint/2010/main" val="5776309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409"/>
            <a:ext cx="8229600" cy="866054"/>
          </a:xfrm>
        </p:spPr>
        <p:txBody>
          <a:bodyPr>
            <a:noAutofit/>
          </a:bodyPr>
          <a:lstStyle/>
          <a:p>
            <a:r>
              <a:rPr lang="en-US" dirty="0" smtClean="0"/>
              <a:t>Under-buffered Switches are probably our biggest problem today</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3783" y="1282568"/>
            <a:ext cx="5903135" cy="3265564"/>
          </a:xfrm>
          <a:prstGeom prst="rect">
            <a:avLst/>
          </a:prstGeom>
        </p:spPr>
      </p:pic>
      <p:sp>
        <p:nvSpPr>
          <p:cNvPr id="3" name="Symbol zastępczy daty 2"/>
          <p:cNvSpPr>
            <a:spLocks noGrp="1"/>
          </p:cNvSpPr>
          <p:nvPr>
            <p:ph type="dt" sz="half" idx="2"/>
          </p:nvPr>
        </p:nvSpPr>
        <p:spPr/>
        <p:txBody>
          <a:bodyPr/>
          <a:lstStyle/>
          <a:p>
            <a:r>
              <a:rPr lang="fr-BE" smtClean="0"/>
              <a:t>June 14, 2018</a:t>
            </a:r>
            <a:endParaRPr lang="en-US" dirty="0"/>
          </a:p>
        </p:txBody>
      </p:sp>
      <p:sp>
        <p:nvSpPr>
          <p:cNvPr id="4" name="Symbol zastępczy stopki 3"/>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14</a:t>
            </a:fld>
            <a:endParaRPr lang="en-US" dirty="0"/>
          </a:p>
        </p:txBody>
      </p:sp>
    </p:spTree>
    <p:extLst>
      <p:ext uri="{BB962C8B-B14F-4D97-AF65-F5344CB8AC3E}">
        <p14:creationId xmlns:p14="http://schemas.microsoft.com/office/powerpoint/2010/main" val="11146785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400" dirty="0" smtClean="0"/>
              <a:t>The Science DMZ in 1 Slide</a:t>
            </a:r>
            <a:endParaRPr lang="en-US" sz="4400" dirty="0"/>
          </a:p>
        </p:txBody>
      </p:sp>
      <p:sp>
        <p:nvSpPr>
          <p:cNvPr id="2" name="Content Placeholder 1"/>
          <p:cNvSpPr>
            <a:spLocks noGrp="1"/>
          </p:cNvSpPr>
          <p:nvPr>
            <p:ph idx="1"/>
          </p:nvPr>
        </p:nvSpPr>
        <p:spPr/>
        <p:txBody>
          <a:bodyPr>
            <a:noAutofit/>
          </a:bodyPr>
          <a:lstStyle/>
          <a:p>
            <a:pPr marL="0" indent="0">
              <a:buNone/>
            </a:pPr>
            <a:r>
              <a:rPr lang="en-US" sz="1600" dirty="0" smtClean="0"/>
              <a:t>Consists of </a:t>
            </a:r>
            <a:r>
              <a:rPr lang="en-US" sz="1600" b="1" dirty="0" smtClean="0"/>
              <a:t>four key components</a:t>
            </a:r>
            <a:r>
              <a:rPr lang="en-US" sz="1600" dirty="0" smtClean="0"/>
              <a:t>, all required:</a:t>
            </a:r>
          </a:p>
          <a:p>
            <a:r>
              <a:rPr lang="en-US" sz="1600" b="1" i="1" dirty="0" smtClean="0"/>
              <a:t>“Friction free” network path</a:t>
            </a:r>
          </a:p>
          <a:p>
            <a:pPr lvl="1"/>
            <a:r>
              <a:rPr lang="en-US" sz="1600" dirty="0" smtClean="0"/>
              <a:t>Highly capable network devices (wire-speed, deep queues)</a:t>
            </a:r>
          </a:p>
          <a:p>
            <a:pPr lvl="1"/>
            <a:r>
              <a:rPr lang="en-US" sz="1600" dirty="0" smtClean="0"/>
              <a:t>Virtual circuit connectivity option</a:t>
            </a:r>
          </a:p>
          <a:p>
            <a:pPr lvl="1"/>
            <a:r>
              <a:rPr lang="en-US" sz="1600" dirty="0" smtClean="0"/>
              <a:t>Security policy and enforcement specific to science workflows</a:t>
            </a:r>
          </a:p>
          <a:p>
            <a:pPr lvl="1"/>
            <a:r>
              <a:rPr lang="en-US" sz="1600" dirty="0" smtClean="0"/>
              <a:t>Located at or near site perimeter if possible</a:t>
            </a:r>
          </a:p>
          <a:p>
            <a:r>
              <a:rPr lang="en-US" sz="1600" b="1" i="1" dirty="0" smtClean="0"/>
              <a:t>Dedicated, high-performance Data Transfer Nodes (DTNs)</a:t>
            </a:r>
            <a:endParaRPr lang="en-US" sz="1600" b="1" i="1" dirty="0"/>
          </a:p>
          <a:p>
            <a:pPr lvl="1"/>
            <a:r>
              <a:rPr lang="en-US" sz="1600" dirty="0" smtClean="0"/>
              <a:t>Hardware, operating system, libraries all optimized for transfer</a:t>
            </a:r>
          </a:p>
          <a:p>
            <a:pPr lvl="1"/>
            <a:r>
              <a:rPr lang="en-US" sz="1600" dirty="0" smtClean="0"/>
              <a:t>Includes optimized data transfer tools such as Globus and GridFTP</a:t>
            </a:r>
          </a:p>
          <a:p>
            <a:r>
              <a:rPr lang="en-US" sz="1600" b="1" i="1" dirty="0" smtClean="0"/>
              <a:t>Performance measurement/test node</a:t>
            </a:r>
          </a:p>
          <a:p>
            <a:pPr lvl="1"/>
            <a:r>
              <a:rPr lang="en-US" sz="1600" dirty="0" err="1" smtClean="0"/>
              <a:t>perfSONAR</a:t>
            </a:r>
            <a:endParaRPr lang="en-US" sz="1600" dirty="0" smtClean="0"/>
          </a:p>
          <a:p>
            <a:r>
              <a:rPr lang="en-US" sz="1600" b="1" i="1" dirty="0" smtClean="0"/>
              <a:t>Education &amp; Engagement w/ End Users</a:t>
            </a:r>
            <a:r>
              <a:rPr lang="en-US" sz="1600" dirty="0" smtClean="0"/>
              <a:t>	</a:t>
            </a:r>
          </a:p>
          <a:p>
            <a:pPr marL="0" lvl="1" indent="-57150">
              <a:buNone/>
            </a:pPr>
            <a:r>
              <a:rPr lang="en-US" sz="1600" dirty="0"/>
              <a:t>	</a:t>
            </a:r>
            <a:r>
              <a:rPr lang="en-US" sz="1600" dirty="0" smtClean="0"/>
              <a:t>			Details at </a:t>
            </a:r>
            <a:r>
              <a:rPr lang="en-US" sz="1600" dirty="0" smtClean="0">
                <a:hlinkClick r:id="rId3"/>
              </a:rPr>
              <a:t>http</a:t>
            </a:r>
            <a:r>
              <a:rPr lang="en-US" sz="1600" dirty="0">
                <a:hlinkClick r:id="rId3"/>
              </a:rPr>
              <a:t>://fasterdata.es.net/science-dmz</a:t>
            </a:r>
            <a:r>
              <a:rPr lang="en-US" sz="1600" dirty="0" smtClean="0">
                <a:hlinkClick r:id="rId3"/>
              </a:rPr>
              <a:t>/</a:t>
            </a:r>
            <a:r>
              <a:rPr lang="en-US" sz="1600" dirty="0" smtClean="0"/>
              <a:t> </a:t>
            </a:r>
            <a:endParaRPr lang="en-US" sz="1600" dirty="0"/>
          </a:p>
        </p:txBody>
      </p:sp>
      <p:sp>
        <p:nvSpPr>
          <p:cNvPr id="4" name="Symbol zastępczy daty 3"/>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6" name="Symbol zastępczy numeru slajdu 5"/>
          <p:cNvSpPr>
            <a:spLocks noGrp="1"/>
          </p:cNvSpPr>
          <p:nvPr>
            <p:ph type="sldNum" sz="quarter" idx="4"/>
          </p:nvPr>
        </p:nvSpPr>
        <p:spPr/>
        <p:txBody>
          <a:bodyPr/>
          <a:lstStyle/>
          <a:p>
            <a:fld id="{318151B9-CF22-1341-A1FA-AF855BA4AD15}" type="slidenum">
              <a:rPr lang="en-US" smtClean="0"/>
              <a:pPr/>
              <a:t>15</a:t>
            </a:fld>
            <a:endParaRPr lang="en-US" dirty="0"/>
          </a:p>
        </p:txBody>
      </p:sp>
      <p:pic>
        <p:nvPicPr>
          <p:cNvPr id="16" name="Picture 15" descr="300px-Free_body_frictionless.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8823" y="2045336"/>
            <a:ext cx="2278529" cy="1549400"/>
          </a:xfrm>
          <a:prstGeom prst="rect">
            <a:avLst/>
          </a:prstGeom>
        </p:spPr>
      </p:pic>
      <p:sp>
        <p:nvSpPr>
          <p:cNvPr id="17" name="Title 1"/>
          <p:cNvSpPr txBox="1">
            <a:spLocks/>
          </p:cNvSpPr>
          <p:nvPr/>
        </p:nvSpPr>
        <p:spPr bwMode="auto">
          <a:xfrm>
            <a:off x="7561626" y="3594736"/>
            <a:ext cx="1468074" cy="26687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0" fontAlgn="base" hangingPunct="0">
              <a:spcBef>
                <a:spcPct val="0"/>
              </a:spcBef>
              <a:spcAft>
                <a:spcPct val="0"/>
              </a:spcAft>
              <a:defRPr sz="2800" kern="1200">
                <a:solidFill>
                  <a:schemeClr val="tx1"/>
                </a:solidFill>
                <a:latin typeface="+mj-lt"/>
                <a:ea typeface="ＭＳ Ｐゴシック" pitchFamily="-108" charset="-128"/>
                <a:cs typeface="ＭＳ Ｐゴシック" pitchFamily="-108" charset="-128"/>
              </a:defRPr>
            </a:lvl1pPr>
            <a:lvl2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2pPr>
            <a:lvl3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3pPr>
            <a:lvl4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4pPr>
            <a:lvl5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5pPr>
            <a:lvl6pPr marL="4572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6pPr>
            <a:lvl7pPr marL="9144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7pPr>
            <a:lvl8pPr marL="13716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8pPr>
            <a:lvl9pPr marL="18288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9pPr>
          </a:lstStyle>
          <a:p>
            <a:r>
              <a:rPr lang="en-US" sz="600" dirty="0">
                <a:solidFill>
                  <a:srgbClr val="FF0000"/>
                </a:solidFill>
              </a:rPr>
              <a:t>© 2013 </a:t>
            </a:r>
            <a:r>
              <a:rPr lang="en-US" sz="600" dirty="0" smtClean="0">
                <a:solidFill>
                  <a:srgbClr val="FF0000"/>
                </a:solidFill>
              </a:rPr>
              <a:t>Wikipedia</a:t>
            </a:r>
            <a:endParaRPr lang="en-US" sz="600" dirty="0">
              <a:solidFill>
                <a:srgbClr val="FF0000"/>
              </a:solidFill>
            </a:endParaRPr>
          </a:p>
        </p:txBody>
      </p:sp>
      <p:sp>
        <p:nvSpPr>
          <p:cNvPr id="18" name="Title 1"/>
          <p:cNvSpPr txBox="1">
            <a:spLocks/>
          </p:cNvSpPr>
          <p:nvPr/>
        </p:nvSpPr>
        <p:spPr bwMode="auto">
          <a:xfrm>
            <a:off x="7590138" y="1629835"/>
            <a:ext cx="1468074" cy="26687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defTabSz="457200" rtl="0" eaLnBrk="0" fontAlgn="base" hangingPunct="0">
              <a:spcBef>
                <a:spcPct val="0"/>
              </a:spcBef>
              <a:spcAft>
                <a:spcPct val="0"/>
              </a:spcAft>
              <a:defRPr sz="2800" kern="1200">
                <a:solidFill>
                  <a:schemeClr val="tx1"/>
                </a:solidFill>
                <a:latin typeface="+mj-lt"/>
                <a:ea typeface="ＭＳ Ｐゴシック" pitchFamily="-108" charset="-128"/>
                <a:cs typeface="ＭＳ Ｐゴシック" pitchFamily="-108" charset="-128"/>
              </a:defRPr>
            </a:lvl1pPr>
            <a:lvl2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2pPr>
            <a:lvl3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3pPr>
            <a:lvl4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4pPr>
            <a:lvl5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5pPr>
            <a:lvl6pPr marL="4572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6pPr>
            <a:lvl7pPr marL="9144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7pPr>
            <a:lvl8pPr marL="13716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8pPr>
            <a:lvl9pPr marL="18288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9pPr>
          </a:lstStyle>
          <a:p>
            <a:r>
              <a:rPr lang="en-US" sz="600" dirty="0">
                <a:solidFill>
                  <a:srgbClr val="FF0000"/>
                </a:solidFill>
              </a:rPr>
              <a:t>© 2013 </a:t>
            </a:r>
            <a:r>
              <a:rPr lang="en-US" sz="600" dirty="0" smtClean="0">
                <a:solidFill>
                  <a:srgbClr val="FF0000"/>
                </a:solidFill>
              </a:rPr>
              <a:t>Globus</a:t>
            </a:r>
            <a:endParaRPr lang="en-US" sz="600" dirty="0">
              <a:solidFill>
                <a:srgbClr val="FF0000"/>
              </a:solidFill>
            </a:endParaRPr>
          </a:p>
        </p:txBody>
      </p:sp>
      <p:pic>
        <p:nvPicPr>
          <p:cNvPr id="19" name="Picture 18" descr="globu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8023" y="914401"/>
            <a:ext cx="1016906" cy="715434"/>
          </a:xfrm>
          <a:prstGeom prst="rect">
            <a:avLst/>
          </a:prstGeom>
        </p:spPr>
      </p:pic>
    </p:spTree>
    <p:extLst>
      <p:ext uri="{BB962C8B-B14F-4D97-AF65-F5344CB8AC3E}">
        <p14:creationId xmlns:p14="http://schemas.microsoft.com/office/powerpoint/2010/main" val="2144875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smtClean="0"/>
              <a:t>The Abstract Science DMZ</a:t>
            </a:r>
            <a:endParaRPr lang="en-US" dirty="0"/>
          </a:p>
        </p:txBody>
      </p:sp>
      <p:pic>
        <p:nvPicPr>
          <p:cNvPr id="11" name="Content Placeholder 7" descr="science-dmz-simple-v2.pdf"/>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39131" y="187876"/>
            <a:ext cx="6402209" cy="4948483"/>
          </a:xfrm>
        </p:spPr>
      </p:pic>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pPr/>
              <a:t>16</a:t>
            </a:fld>
            <a:endParaRPr lang="en-US" dirty="0"/>
          </a:p>
        </p:txBody>
      </p:sp>
    </p:spTree>
    <p:extLst>
      <p:ext uri="{BB962C8B-B14F-4D97-AF65-F5344CB8AC3E}">
        <p14:creationId xmlns:p14="http://schemas.microsoft.com/office/powerpoint/2010/main" val="511193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800" dirty="0" smtClean="0"/>
              <a:t>Problem Statement on Network Connectivity</a:t>
            </a:r>
          </a:p>
          <a:p>
            <a:r>
              <a:rPr lang="en-US" sz="2800" dirty="0" smtClean="0"/>
              <a:t>Network Performance &amp; TCP Behaviors w/ Packet Loss</a:t>
            </a:r>
          </a:p>
          <a:p>
            <a:r>
              <a:rPr lang="en-US" sz="2800" dirty="0" smtClean="0">
                <a:solidFill>
                  <a:srgbClr val="1DB118"/>
                </a:solidFill>
              </a:rPr>
              <a:t>What is </a:t>
            </a:r>
            <a:r>
              <a:rPr lang="en-US" sz="2800" dirty="0" err="1" smtClean="0">
                <a:solidFill>
                  <a:srgbClr val="1DB118"/>
                </a:solidFill>
              </a:rPr>
              <a:t>perfSONAR</a:t>
            </a:r>
            <a:r>
              <a:rPr lang="en-US" sz="2800" dirty="0" smtClean="0">
                <a:solidFill>
                  <a:srgbClr val="1DB118"/>
                </a:solidFill>
              </a:rPr>
              <a:t>?</a:t>
            </a:r>
          </a:p>
          <a:p>
            <a:r>
              <a:rPr lang="en-US" sz="2800" dirty="0" smtClean="0"/>
              <a:t>Installation Options</a:t>
            </a:r>
          </a:p>
          <a:p>
            <a:r>
              <a:rPr lang="en-US" sz="2800" dirty="0" err="1"/>
              <a:t>perfSONAR</a:t>
            </a:r>
            <a:r>
              <a:rPr lang="en-US" sz="2800" dirty="0"/>
              <a:t> Community</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17</a:t>
            </a:fld>
            <a:endParaRPr lang="en-US" dirty="0"/>
          </a:p>
        </p:txBody>
      </p:sp>
    </p:spTree>
    <p:extLst>
      <p:ext uri="{BB962C8B-B14F-4D97-AF65-F5344CB8AC3E}">
        <p14:creationId xmlns:p14="http://schemas.microsoft.com/office/powerpoint/2010/main" val="31518974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smtClean="0"/>
              <a:t>But … It’s Not Just the Network</a:t>
            </a:r>
            <a:endParaRPr lang="en-US" dirty="0"/>
          </a:p>
        </p:txBody>
      </p:sp>
      <p:sp>
        <p:nvSpPr>
          <p:cNvPr id="7" name="Content Placeholder 6"/>
          <p:cNvSpPr>
            <a:spLocks noGrp="1"/>
          </p:cNvSpPr>
          <p:nvPr>
            <p:ph idx="1"/>
          </p:nvPr>
        </p:nvSpPr>
        <p:spPr/>
        <p:txBody>
          <a:bodyPr>
            <a:normAutofit lnSpcReduction="10000"/>
          </a:bodyPr>
          <a:lstStyle/>
          <a:p>
            <a:r>
              <a:rPr lang="en-US" dirty="0"/>
              <a:t>Perhaps you are saying to yourself “I have no control over parts of my campus, let alone the 5 networks that sit between me and my collaborators”</a:t>
            </a:r>
          </a:p>
          <a:p>
            <a:r>
              <a:rPr lang="en-US" dirty="0" smtClean="0"/>
              <a:t>Things </a:t>
            </a:r>
            <a:r>
              <a:rPr lang="en-US" dirty="0"/>
              <a:t>“you” control:</a:t>
            </a:r>
          </a:p>
          <a:p>
            <a:pPr lvl="1"/>
            <a:r>
              <a:rPr lang="en-US" dirty="0"/>
              <a:t>Choice of data movement applications (say no to SCP and RSYNC)</a:t>
            </a:r>
          </a:p>
          <a:p>
            <a:pPr lvl="1"/>
            <a:r>
              <a:rPr lang="en-US" dirty="0"/>
              <a:t>Configuration of local gear (hosts, network devices)</a:t>
            </a:r>
          </a:p>
          <a:p>
            <a:pPr lvl="1"/>
            <a:r>
              <a:rPr lang="en-US" dirty="0"/>
              <a:t>Placement and configuration of diagnostic tools, e.g. </a:t>
            </a:r>
            <a:r>
              <a:rPr lang="en-US" b="1" i="1" dirty="0" err="1"/>
              <a:t>perfSONAR</a:t>
            </a:r>
            <a:endParaRPr lang="en-US" b="1" i="1" dirty="0"/>
          </a:p>
          <a:p>
            <a:pPr lvl="1"/>
            <a:r>
              <a:rPr lang="en-US" dirty="0"/>
              <a:t>Use of the diagnostic tools</a:t>
            </a:r>
          </a:p>
          <a:p>
            <a:r>
              <a:rPr lang="en-US" dirty="0"/>
              <a:t>Things that need some help:</a:t>
            </a:r>
          </a:p>
          <a:p>
            <a:pPr lvl="1"/>
            <a:r>
              <a:rPr lang="en-US" dirty="0"/>
              <a:t>Configuration of remote gear</a:t>
            </a:r>
          </a:p>
          <a:p>
            <a:pPr lvl="1"/>
            <a:r>
              <a:rPr lang="en-US" dirty="0"/>
              <a:t>Addressing issues when the diagnostic tools alarm</a:t>
            </a:r>
          </a:p>
          <a:p>
            <a:pPr lvl="1"/>
            <a:r>
              <a:rPr lang="en-US" dirty="0"/>
              <a:t>Getting someone to “care”</a:t>
            </a:r>
          </a:p>
          <a:p>
            <a:pPr marL="0" indent="0">
              <a:buNone/>
            </a:pPr>
            <a:endParaRPr lang="en-US" dirty="0"/>
          </a:p>
          <a:p>
            <a:pPr marL="230188" lvl="1" indent="0">
              <a:buNone/>
            </a:pPr>
            <a:endParaRPr lang="en-US" dirty="0" smtClean="0"/>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pPr/>
              <a:t>18</a:t>
            </a:fld>
            <a:endParaRPr lang="en-US" dirty="0"/>
          </a:p>
        </p:txBody>
      </p:sp>
    </p:spTree>
    <p:extLst>
      <p:ext uri="{BB962C8B-B14F-4D97-AF65-F5344CB8AC3E}">
        <p14:creationId xmlns:p14="http://schemas.microsoft.com/office/powerpoint/2010/main" val="39863782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perfSONAR</a:t>
            </a:r>
            <a:endParaRPr lang="en-US" dirty="0"/>
          </a:p>
        </p:txBody>
      </p:sp>
      <p:sp>
        <p:nvSpPr>
          <p:cNvPr id="4" name="Symbol zastępczy daty 3"/>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6" name="Symbol zastępczy numeru slajdu 5"/>
          <p:cNvSpPr>
            <a:spLocks noGrp="1"/>
          </p:cNvSpPr>
          <p:nvPr>
            <p:ph type="sldNum" sz="quarter" idx="4"/>
          </p:nvPr>
        </p:nvSpPr>
        <p:spPr/>
        <p:txBody>
          <a:bodyPr/>
          <a:lstStyle/>
          <a:p>
            <a:fld id="{318151B9-CF22-1341-A1FA-AF855BA4AD15}" type="slidenum">
              <a:rPr lang="en-US" smtClean="0"/>
              <a:pPr/>
              <a:t>19</a:t>
            </a:fld>
            <a:endParaRPr lang="en-US" dirty="0"/>
          </a:p>
        </p:txBody>
      </p:sp>
      <p:sp>
        <p:nvSpPr>
          <p:cNvPr id="7" name="Content Placeholder 2"/>
          <p:cNvSpPr txBox="1">
            <a:spLocks/>
          </p:cNvSpPr>
          <p:nvPr/>
        </p:nvSpPr>
        <p:spPr>
          <a:xfrm>
            <a:off x="328746" y="1175358"/>
            <a:ext cx="8229600" cy="273526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r>
              <a:rPr lang="en-US" sz="1800" b="1" i="1" dirty="0" smtClean="0"/>
              <a:t>You can’t fix what you can’t find </a:t>
            </a:r>
          </a:p>
          <a:p>
            <a:pPr lvl="2"/>
            <a:r>
              <a:rPr lang="en-US" sz="1800" b="1" i="1" dirty="0" smtClean="0"/>
              <a:t>You can’t find what you can’t see</a:t>
            </a:r>
          </a:p>
          <a:p>
            <a:pPr lvl="2"/>
            <a:r>
              <a:rPr lang="en-US" sz="1800" b="1" i="1" dirty="0" err="1" smtClean="0"/>
              <a:t>perfSONAR</a:t>
            </a:r>
            <a:r>
              <a:rPr lang="en-US" sz="1800" b="1" i="1" dirty="0" smtClean="0"/>
              <a:t> lets you see</a:t>
            </a:r>
          </a:p>
          <a:p>
            <a:r>
              <a:rPr lang="en-US" sz="1800" dirty="0" smtClean="0"/>
              <a:t>Especially important when deploying high performance services</a:t>
            </a:r>
          </a:p>
          <a:p>
            <a:pPr lvl="1"/>
            <a:r>
              <a:rPr lang="en-US" sz="1600" dirty="0" smtClean="0"/>
              <a:t>If there is a problem with the infrastructure, need to fix it</a:t>
            </a:r>
          </a:p>
          <a:p>
            <a:pPr lvl="1"/>
            <a:r>
              <a:rPr lang="en-US" sz="1600" dirty="0" smtClean="0"/>
              <a:t>If the problem is not with your stuff, need to prove it</a:t>
            </a:r>
          </a:p>
          <a:p>
            <a:pPr lvl="2"/>
            <a:r>
              <a:rPr lang="en-US" sz="1600" dirty="0" smtClean="0"/>
              <a:t>Many players in an end to end path</a:t>
            </a:r>
          </a:p>
          <a:p>
            <a:pPr lvl="2"/>
            <a:r>
              <a:rPr lang="en-US" sz="1600" dirty="0" smtClean="0"/>
              <a:t>Ability to show correct behavior aids in problem localization</a:t>
            </a:r>
            <a:endParaRPr lang="en-US" sz="1600" dirty="0"/>
          </a:p>
        </p:txBody>
      </p:sp>
      <p:pic>
        <p:nvPicPr>
          <p:cNvPr id="16" name="Content Placeholder 5" descr="science-dmz-simple.pdf"/>
          <p:cNvPicPr>
            <a:picLocks noChangeAspect="1"/>
          </p:cNvPicPr>
          <p:nvPr/>
        </p:nvPicPr>
        <p:blipFill rotWithShape="1">
          <a:blip r:embed="rId3">
            <a:extLst>
              <a:ext uri="{28A0092B-C50C-407E-A947-70E740481C1C}">
                <a14:useLocalDpi xmlns:a14="http://schemas.microsoft.com/office/drawing/2010/main" val="0"/>
              </a:ext>
            </a:extLst>
          </a:blip>
          <a:srcRect l="17305" t="9838" r="18675" b="12887"/>
          <a:stretch/>
        </p:blipFill>
        <p:spPr>
          <a:xfrm rot="5400000">
            <a:off x="6655150" y="515450"/>
            <a:ext cx="2082799" cy="3253240"/>
          </a:xfrm>
          <a:prstGeom prst="rect">
            <a:avLst/>
          </a:prstGeom>
        </p:spPr>
      </p:pic>
      <p:sp>
        <p:nvSpPr>
          <p:cNvPr id="21" name="Oval 20"/>
          <p:cNvSpPr/>
          <p:nvPr/>
        </p:nvSpPr>
        <p:spPr>
          <a:xfrm>
            <a:off x="8180170" y="2350035"/>
            <a:ext cx="609600" cy="51646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a:off x="5309970" y="1410232"/>
            <a:ext cx="1007533" cy="26246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6249100" y="1672701"/>
            <a:ext cx="609600" cy="51646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Arrow Connector 23"/>
          <p:cNvCxnSpPr/>
          <p:nvPr/>
        </p:nvCxnSpPr>
        <p:spPr>
          <a:xfrm>
            <a:off x="5309970" y="1410232"/>
            <a:ext cx="2777067" cy="126153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7951570" y="1078975"/>
            <a:ext cx="457200" cy="40269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 name="Straight Arrow Connector 25"/>
          <p:cNvCxnSpPr/>
          <p:nvPr/>
        </p:nvCxnSpPr>
        <p:spPr>
          <a:xfrm flipV="1">
            <a:off x="5309970" y="1067334"/>
            <a:ext cx="2641600" cy="34289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8894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800" dirty="0" smtClean="0">
                <a:solidFill>
                  <a:srgbClr val="1DB118"/>
                </a:solidFill>
              </a:rPr>
              <a:t>Problem Statement on Network Connectivity</a:t>
            </a:r>
          </a:p>
          <a:p>
            <a:r>
              <a:rPr lang="en-US" sz="2800" dirty="0" smtClean="0"/>
              <a:t>Network Performance &amp; TCP Behaviors w/ Packet Loss</a:t>
            </a:r>
          </a:p>
          <a:p>
            <a:r>
              <a:rPr lang="en-US" sz="2800" dirty="0" smtClean="0"/>
              <a:t>What is </a:t>
            </a:r>
            <a:r>
              <a:rPr lang="en-US" sz="2800" dirty="0" err="1" smtClean="0"/>
              <a:t>perfSONAR</a:t>
            </a:r>
            <a:r>
              <a:rPr lang="en-US" sz="2800" dirty="0" smtClean="0"/>
              <a:t>?</a:t>
            </a:r>
          </a:p>
          <a:p>
            <a:r>
              <a:rPr lang="en-US" sz="2800" dirty="0" smtClean="0"/>
              <a:t>Installation </a:t>
            </a:r>
            <a:r>
              <a:rPr lang="en-US" sz="2800" dirty="0"/>
              <a:t>Options</a:t>
            </a:r>
          </a:p>
          <a:p>
            <a:r>
              <a:rPr lang="en-US" sz="2800" dirty="0" err="1"/>
              <a:t>perfSONAR</a:t>
            </a:r>
            <a:r>
              <a:rPr lang="en-US" sz="2800" dirty="0"/>
              <a:t> Community</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2</a:t>
            </a:fld>
            <a:endParaRPr lang="en-US" dirty="0"/>
          </a:p>
        </p:txBody>
      </p:sp>
    </p:spTree>
    <p:extLst>
      <p:ext uri="{BB962C8B-B14F-4D97-AF65-F5344CB8AC3E}">
        <p14:creationId xmlns:p14="http://schemas.microsoft.com/office/powerpoint/2010/main" val="6163146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What is perfSONAR?</a:t>
            </a:r>
            <a:endParaRPr lang="en-US" dirty="0"/>
          </a:p>
        </p:txBody>
      </p:sp>
      <p:sp>
        <p:nvSpPr>
          <p:cNvPr id="3" name="Content Placeholder 2"/>
          <p:cNvSpPr>
            <a:spLocks noGrp="1"/>
          </p:cNvSpPr>
          <p:nvPr>
            <p:ph idx="1"/>
          </p:nvPr>
        </p:nvSpPr>
        <p:spPr/>
        <p:txBody>
          <a:bodyPr>
            <a:normAutofit fontScale="62500" lnSpcReduction="20000"/>
          </a:bodyPr>
          <a:lstStyle/>
          <a:p>
            <a:pPr>
              <a:lnSpc>
                <a:spcPct val="120000"/>
              </a:lnSpc>
            </a:pPr>
            <a:r>
              <a:rPr lang="en-US" sz="2800" dirty="0" smtClean="0"/>
              <a:t>perfSONAR is a tool to:</a:t>
            </a:r>
          </a:p>
          <a:p>
            <a:pPr lvl="1">
              <a:lnSpc>
                <a:spcPct val="120000"/>
              </a:lnSpc>
              <a:buFont typeface="Arial"/>
              <a:buChar char="•"/>
            </a:pPr>
            <a:r>
              <a:rPr lang="en-US" sz="2400" dirty="0" smtClean="0"/>
              <a:t>Set (hopefully raise) network performance expectations</a:t>
            </a:r>
          </a:p>
          <a:p>
            <a:pPr lvl="1">
              <a:lnSpc>
                <a:spcPct val="120000"/>
              </a:lnSpc>
              <a:buFont typeface="Arial"/>
              <a:buChar char="•"/>
            </a:pPr>
            <a:r>
              <a:rPr lang="en-US" sz="2400" dirty="0" smtClean="0"/>
              <a:t>Find network problems (“soft failures”)</a:t>
            </a:r>
          </a:p>
          <a:p>
            <a:pPr lvl="1">
              <a:lnSpc>
                <a:spcPct val="120000"/>
              </a:lnSpc>
              <a:buFont typeface="Arial"/>
              <a:buChar char="•"/>
            </a:pPr>
            <a:r>
              <a:rPr lang="en-US" sz="2400" dirty="0" smtClean="0"/>
              <a:t>Help fix these problems</a:t>
            </a:r>
            <a:endParaRPr lang="en-US" sz="2400" dirty="0"/>
          </a:p>
          <a:p>
            <a:pPr>
              <a:lnSpc>
                <a:spcPct val="120000"/>
              </a:lnSpc>
              <a:buFont typeface="Arial"/>
              <a:buChar char="•"/>
            </a:pPr>
            <a:r>
              <a:rPr lang="en-US" sz="2700" dirty="0" smtClean="0"/>
              <a:t>All in multi-domain environments</a:t>
            </a:r>
          </a:p>
          <a:p>
            <a:pPr lvl="1">
              <a:lnSpc>
                <a:spcPct val="120000"/>
              </a:lnSpc>
            </a:pPr>
            <a:r>
              <a:rPr lang="en-US" sz="2400" dirty="0"/>
              <a:t>Over 2000 public hosts on many different networks</a:t>
            </a:r>
          </a:p>
          <a:p>
            <a:pPr lvl="1">
              <a:lnSpc>
                <a:spcPct val="120000"/>
              </a:lnSpc>
            </a:pPr>
            <a:r>
              <a:rPr lang="en-US" sz="2400" dirty="0">
                <a:hlinkClick r:id="rId3"/>
              </a:rPr>
              <a:t>http://stats.es.net/ServicesDirectory/</a:t>
            </a:r>
            <a:r>
              <a:rPr lang="en-US" sz="2400" dirty="0"/>
              <a:t> [note: takes a long time for data to load]</a:t>
            </a:r>
            <a:endParaRPr lang="en-US" sz="2400" dirty="0" smtClean="0"/>
          </a:p>
          <a:p>
            <a:pPr>
              <a:lnSpc>
                <a:spcPct val="120000"/>
              </a:lnSpc>
              <a:buFont typeface="Arial"/>
              <a:buChar char="•"/>
            </a:pPr>
            <a:r>
              <a:rPr lang="en-US" sz="2800" dirty="0" smtClean="0"/>
              <a:t>These problems are all harder when multiple networks are involved</a:t>
            </a:r>
          </a:p>
          <a:p>
            <a:pPr marL="514350" lvl="2">
              <a:lnSpc>
                <a:spcPct val="120000"/>
              </a:lnSpc>
              <a:spcBef>
                <a:spcPts val="750"/>
              </a:spcBef>
              <a:buFont typeface="Arial"/>
              <a:buChar char="•"/>
            </a:pPr>
            <a:r>
              <a:rPr lang="en-US" sz="2500" dirty="0"/>
              <a:t>Focus on Research and Education (R&amp;E) Networking, 1Gbps links or </a:t>
            </a:r>
            <a:r>
              <a:rPr lang="en-US" sz="2500" dirty="0" smtClean="0"/>
              <a:t>higher</a:t>
            </a:r>
            <a:endParaRPr lang="en-US" sz="1500" dirty="0" smtClean="0"/>
          </a:p>
          <a:p>
            <a:pPr>
              <a:lnSpc>
                <a:spcPct val="120000"/>
              </a:lnSpc>
              <a:buFont typeface="Arial"/>
              <a:buChar char="•"/>
            </a:pPr>
            <a:r>
              <a:rPr lang="en-US" sz="2800" dirty="0" err="1" smtClean="0"/>
              <a:t>perfSONAR</a:t>
            </a:r>
            <a:r>
              <a:rPr lang="en-US" sz="2800" dirty="0" smtClean="0"/>
              <a:t> is provides a standard way to publish active and passive monitoring data</a:t>
            </a:r>
          </a:p>
          <a:p>
            <a:pPr lvl="1">
              <a:lnSpc>
                <a:spcPct val="120000"/>
              </a:lnSpc>
            </a:pPr>
            <a:r>
              <a:rPr lang="en-US" sz="2400" dirty="0" smtClean="0"/>
              <a:t>This data is interesting to network researchers as well as network operators</a:t>
            </a:r>
          </a:p>
        </p:txBody>
      </p:sp>
      <p:sp>
        <p:nvSpPr>
          <p:cNvPr id="4" name="Symbol zastępczy daty 3"/>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9" name="Symbol zastępczy numeru slajdu 8"/>
          <p:cNvSpPr>
            <a:spLocks noGrp="1"/>
          </p:cNvSpPr>
          <p:nvPr>
            <p:ph type="sldNum" sz="quarter" idx="4"/>
          </p:nvPr>
        </p:nvSpPr>
        <p:spPr/>
        <p:txBody>
          <a:bodyPr/>
          <a:lstStyle/>
          <a:p>
            <a:fld id="{318151B9-CF22-1341-A1FA-AF855BA4AD15}" type="slidenum">
              <a:rPr lang="en-US" smtClean="0"/>
              <a:pPr/>
              <a:t>20</a:t>
            </a:fld>
            <a:endParaRPr lang="en-US" dirty="0"/>
          </a:p>
        </p:txBody>
      </p:sp>
    </p:spTree>
    <p:extLst>
      <p:ext uri="{BB962C8B-B14F-4D97-AF65-F5344CB8AC3E}">
        <p14:creationId xmlns:p14="http://schemas.microsoft.com/office/powerpoint/2010/main" val="1084134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smtClean="0"/>
              <a:t>Simulating Performance</a:t>
            </a:r>
            <a:endParaRPr lang="en-US" dirty="0"/>
          </a:p>
        </p:txBody>
      </p:sp>
      <p:sp>
        <p:nvSpPr>
          <p:cNvPr id="7" name="Content Placeholder 6"/>
          <p:cNvSpPr>
            <a:spLocks noGrp="1"/>
          </p:cNvSpPr>
          <p:nvPr>
            <p:ph idx="1"/>
          </p:nvPr>
        </p:nvSpPr>
        <p:spPr/>
        <p:txBody>
          <a:bodyPr>
            <a:normAutofit/>
          </a:bodyPr>
          <a:lstStyle/>
          <a:p>
            <a:pPr>
              <a:lnSpc>
                <a:spcPct val="100000"/>
              </a:lnSpc>
            </a:pPr>
            <a:r>
              <a:rPr lang="en-US" sz="2200" dirty="0" smtClean="0"/>
              <a:t>It’s infeasible to perform at-scale data movement all the time – as we see in other forms of science, we need to rely on simulations</a:t>
            </a:r>
          </a:p>
          <a:p>
            <a:pPr>
              <a:lnSpc>
                <a:spcPct val="100000"/>
              </a:lnSpc>
            </a:pPr>
            <a:r>
              <a:rPr lang="en-US" sz="2200" dirty="0" smtClean="0"/>
              <a:t>Network performance comes down to a couple of key metrics:</a:t>
            </a:r>
          </a:p>
          <a:p>
            <a:pPr lvl="1">
              <a:lnSpc>
                <a:spcPct val="100000"/>
              </a:lnSpc>
            </a:pPr>
            <a:r>
              <a:rPr lang="en-US" dirty="0" smtClean="0"/>
              <a:t>Throughput (e.g. “how much can I get out of the network”)</a:t>
            </a:r>
          </a:p>
          <a:p>
            <a:pPr lvl="1">
              <a:lnSpc>
                <a:spcPct val="100000"/>
              </a:lnSpc>
            </a:pPr>
            <a:r>
              <a:rPr lang="en-US" dirty="0" smtClean="0"/>
              <a:t>Latency (time it takes to get to/from a destination)</a:t>
            </a:r>
          </a:p>
          <a:p>
            <a:pPr lvl="1">
              <a:lnSpc>
                <a:spcPct val="100000"/>
              </a:lnSpc>
            </a:pPr>
            <a:r>
              <a:rPr lang="en-US" dirty="0" smtClean="0"/>
              <a:t>Packet loss/duplication/ordering (for some sampling of packets, do they all make it to the other side without serious abnormalities occurring?)</a:t>
            </a:r>
          </a:p>
          <a:p>
            <a:pPr lvl="1">
              <a:lnSpc>
                <a:spcPct val="100000"/>
              </a:lnSpc>
            </a:pPr>
            <a:r>
              <a:rPr lang="en-US" dirty="0" smtClean="0"/>
              <a:t>Network utilization (the opposite of “throughput” for a moment in time)</a:t>
            </a:r>
          </a:p>
          <a:p>
            <a:pPr>
              <a:lnSpc>
                <a:spcPct val="100000"/>
              </a:lnSpc>
            </a:pPr>
            <a:r>
              <a:rPr lang="en-US" sz="2200" dirty="0" smtClean="0"/>
              <a:t>We can get many of these from a selection of active and passive measurement tools – enter the </a:t>
            </a:r>
            <a:r>
              <a:rPr lang="en-US" sz="2200" dirty="0" err="1" smtClean="0"/>
              <a:t>perfSONAR</a:t>
            </a:r>
            <a:r>
              <a:rPr lang="en-US" sz="2200" dirty="0" smtClean="0"/>
              <a:t> Toolkit</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pPr/>
              <a:t>21</a:t>
            </a:fld>
            <a:endParaRPr lang="en-US" dirty="0"/>
          </a:p>
        </p:txBody>
      </p:sp>
    </p:spTree>
    <p:extLst>
      <p:ext uri="{BB962C8B-B14F-4D97-AF65-F5344CB8AC3E}">
        <p14:creationId xmlns:p14="http://schemas.microsoft.com/office/powerpoint/2010/main" val="38648258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smtClean="0"/>
              <a:t>Toolkit “Beacon” Use Case</a:t>
            </a:r>
            <a:endParaRPr lang="en-US" dirty="0"/>
          </a:p>
        </p:txBody>
      </p:sp>
      <p:sp>
        <p:nvSpPr>
          <p:cNvPr id="7" name="Content Placeholder 6"/>
          <p:cNvSpPr>
            <a:spLocks noGrp="1"/>
          </p:cNvSpPr>
          <p:nvPr>
            <p:ph idx="1"/>
          </p:nvPr>
        </p:nvSpPr>
        <p:spPr>
          <a:xfrm>
            <a:off x="4571999" y="900000"/>
            <a:ext cx="4314825" cy="3732723"/>
          </a:xfrm>
        </p:spPr>
        <p:txBody>
          <a:bodyPr>
            <a:normAutofit lnSpcReduction="10000"/>
          </a:bodyPr>
          <a:lstStyle/>
          <a:p>
            <a:r>
              <a:rPr lang="en-US" dirty="0" smtClean="0"/>
              <a:t>The general use case is to establish some set of tests to other locations/facilities</a:t>
            </a:r>
          </a:p>
          <a:p>
            <a:r>
              <a:rPr lang="en-US" dirty="0" smtClean="0"/>
              <a:t>To answer the what/why questions:</a:t>
            </a:r>
          </a:p>
          <a:p>
            <a:pPr lvl="1"/>
            <a:r>
              <a:rPr lang="en-US" dirty="0" smtClean="0"/>
              <a:t>Regular testing with select tools helps to establish patterns – how much bandwidth we would see during the course of the day – or when packet loss appears</a:t>
            </a:r>
          </a:p>
          <a:p>
            <a:pPr lvl="1"/>
            <a:r>
              <a:rPr lang="en-US" dirty="0" smtClean="0"/>
              <a:t>We do this to ‘points of interest’ to see how well a real activity (e.g. Globus transfer) would do.  </a:t>
            </a:r>
          </a:p>
          <a:p>
            <a:r>
              <a:rPr lang="en-US" dirty="0" smtClean="0"/>
              <a:t>If performance is ‘bad’, don’t expect much from the data movement tool</a:t>
            </a:r>
          </a:p>
          <a:p>
            <a:pPr lvl="1"/>
            <a:endParaRPr lang="en-US" dirty="0" smtClean="0"/>
          </a:p>
          <a:p>
            <a:pPr marL="0" indent="0">
              <a:buNone/>
            </a:pPr>
            <a:endParaRPr lang="en-US" dirty="0"/>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pPr/>
              <a:t>22</a:t>
            </a:fld>
            <a:endParaRPr lang="en-US" dirty="0"/>
          </a:p>
        </p:txBody>
      </p:sp>
      <p:pic>
        <p:nvPicPr>
          <p:cNvPr id="13" name="Picture 4" descr="http://www.perfsonar.net/media/cms_page_media/1254/9_1_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6118" y="879357"/>
            <a:ext cx="3585881" cy="361196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7474651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Autofit/>
          </a:bodyPr>
          <a:lstStyle/>
          <a:p>
            <a:r>
              <a:rPr lang="en-US" dirty="0" smtClean="0"/>
              <a:t>perfSONAR Toolkit</a:t>
            </a:r>
            <a:endParaRPr lang="en-US" dirty="0"/>
          </a:p>
        </p:txBody>
      </p:sp>
      <p:sp>
        <p:nvSpPr>
          <p:cNvPr id="88065" name="Content Placeholder 1"/>
          <p:cNvSpPr>
            <a:spLocks noGrp="1"/>
          </p:cNvSpPr>
          <p:nvPr>
            <p:ph idx="1"/>
          </p:nvPr>
        </p:nvSpPr>
        <p:spPr/>
        <p:txBody>
          <a:bodyPr>
            <a:normAutofit fontScale="92500" lnSpcReduction="20000"/>
          </a:bodyPr>
          <a:lstStyle/>
          <a:p>
            <a:pPr>
              <a:lnSpc>
                <a:spcPct val="110000"/>
              </a:lnSpc>
              <a:defRPr/>
            </a:pPr>
            <a:r>
              <a:rPr lang="en-US" sz="2400" dirty="0" smtClean="0"/>
              <a:t>The “perfSONAR Toolkit” is an open source implementation  and packaging of the perfSONAR measurement infrastructure and protocols</a:t>
            </a:r>
          </a:p>
          <a:p>
            <a:pPr lvl="1">
              <a:lnSpc>
                <a:spcPct val="110000"/>
              </a:lnSpc>
              <a:defRPr/>
            </a:pPr>
            <a:r>
              <a:rPr lang="en-US" sz="2000" dirty="0">
                <a:hlinkClick r:id="rId3"/>
              </a:rPr>
              <a:t>http://docs.perfsonar.net/</a:t>
            </a:r>
            <a:r>
              <a:rPr lang="en-US" sz="2000" dirty="0" smtClean="0">
                <a:hlinkClick r:id="rId3"/>
              </a:rPr>
              <a:t>install_getting.html</a:t>
            </a:r>
            <a:r>
              <a:rPr lang="en-US" sz="2000" dirty="0" smtClean="0"/>
              <a:t>  </a:t>
            </a:r>
          </a:p>
          <a:p>
            <a:pPr>
              <a:lnSpc>
                <a:spcPct val="110000"/>
              </a:lnSpc>
              <a:defRPr/>
            </a:pPr>
            <a:r>
              <a:rPr lang="en-US" sz="2400" dirty="0" smtClean="0"/>
              <a:t>All components are available as RPMs, DEBs, and bundled as CentOS 7, </a:t>
            </a:r>
            <a:r>
              <a:rPr lang="en-US" sz="2400" dirty="0" err="1" smtClean="0"/>
              <a:t>Debian</a:t>
            </a:r>
            <a:r>
              <a:rPr lang="en-US" sz="2400" dirty="0" smtClean="0"/>
              <a:t> </a:t>
            </a:r>
            <a:r>
              <a:rPr lang="pl-PL" sz="2400" dirty="0" smtClean="0"/>
              <a:t>7,</a:t>
            </a:r>
            <a:r>
              <a:rPr lang="en-US" sz="2400" dirty="0" smtClean="0"/>
              <a:t>8,</a:t>
            </a:r>
            <a:r>
              <a:rPr lang="pl-PL" sz="2400" dirty="0" smtClean="0"/>
              <a:t>9</a:t>
            </a:r>
            <a:r>
              <a:rPr lang="en-US" sz="2400" dirty="0" smtClean="0"/>
              <a:t> or Ubuntu 14</a:t>
            </a:r>
            <a:r>
              <a:rPr lang="pl-PL" sz="2400" dirty="0" smtClean="0"/>
              <a:t> and 16</a:t>
            </a:r>
            <a:r>
              <a:rPr lang="en-US" sz="2400" dirty="0" smtClean="0"/>
              <a:t> -based packages</a:t>
            </a:r>
            <a:r>
              <a:rPr lang="pl-PL" sz="2400" dirty="0" smtClean="0"/>
              <a:t> (as for perfSONAR v. 4.0.1)</a:t>
            </a:r>
            <a:endParaRPr lang="en-US" sz="2400" dirty="0" smtClean="0"/>
          </a:p>
          <a:p>
            <a:pPr lvl="1">
              <a:lnSpc>
                <a:spcPct val="110000"/>
              </a:lnSpc>
              <a:defRPr/>
            </a:pPr>
            <a:r>
              <a:rPr lang="en-US" sz="2000" dirty="0" err="1" smtClean="0"/>
              <a:t>perfSONAR</a:t>
            </a:r>
            <a:r>
              <a:rPr lang="en-US" sz="2000" dirty="0" smtClean="0"/>
              <a:t> tools are much more accurate if run on a dedicated </a:t>
            </a:r>
            <a:r>
              <a:rPr lang="en-US" sz="2000" dirty="0" err="1" smtClean="0"/>
              <a:t>perfSONAR</a:t>
            </a:r>
            <a:r>
              <a:rPr lang="en-US" sz="2000" dirty="0" smtClean="0"/>
              <a:t> host</a:t>
            </a:r>
            <a:endParaRPr lang="en-US" sz="2000" dirty="0"/>
          </a:p>
          <a:p>
            <a:pPr>
              <a:lnSpc>
                <a:spcPct val="110000"/>
              </a:lnSpc>
              <a:defRPr/>
            </a:pPr>
            <a:r>
              <a:rPr lang="en-US" sz="2400" dirty="0" smtClean="0"/>
              <a:t>Very easy to install and configure</a:t>
            </a:r>
          </a:p>
          <a:p>
            <a:pPr lvl="1">
              <a:lnSpc>
                <a:spcPct val="110000"/>
              </a:lnSpc>
              <a:buFont typeface="Arial"/>
              <a:buChar char="•"/>
              <a:defRPr/>
            </a:pPr>
            <a:r>
              <a:rPr lang="en-US" sz="2000" dirty="0" smtClean="0"/>
              <a:t>Usually takes less than 30 minutes</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pPr/>
              <a:t>23</a:t>
            </a:fld>
            <a:endParaRPr lang="en-US" dirty="0"/>
          </a:p>
        </p:txBody>
      </p:sp>
    </p:spTree>
    <p:extLst>
      <p:ext uri="{BB962C8B-B14F-4D97-AF65-F5344CB8AC3E}">
        <p14:creationId xmlns:p14="http://schemas.microsoft.com/office/powerpoint/2010/main" val="3428702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perfSONAR</a:t>
            </a:r>
            <a:r>
              <a:rPr lang="en-US" dirty="0"/>
              <a:t> 3.5 Components</a:t>
            </a:r>
          </a:p>
        </p:txBody>
      </p:sp>
      <p:sp>
        <p:nvSpPr>
          <p:cNvPr id="4" name="Date Placeholder 3"/>
          <p:cNvSpPr>
            <a:spLocks noGrp="1"/>
          </p:cNvSpPr>
          <p:nvPr>
            <p:ph type="dt" sz="half" idx="4294967295"/>
          </p:nvPr>
        </p:nvSpPr>
        <p:spPr>
          <a:xfrm>
            <a:off x="7484525" y="4765113"/>
            <a:ext cx="1091107" cy="273844"/>
          </a:xfrm>
          <a:prstGeom prst="rect">
            <a:avLst/>
          </a:prstGeom>
        </p:spPr>
        <p:txBody>
          <a:bodyPr/>
          <a:lstStyle/>
          <a:p>
            <a:r>
              <a:rPr lang="fr-BE" smtClean="0"/>
              <a:t>June 14, 2018</a:t>
            </a:r>
            <a:endParaRPr lang="en-US"/>
          </a:p>
        </p:txBody>
      </p:sp>
      <p:sp>
        <p:nvSpPr>
          <p:cNvPr id="5" name="Footer Placeholder 4"/>
          <p:cNvSpPr>
            <a:spLocks noGrp="1"/>
          </p:cNvSpPr>
          <p:nvPr>
            <p:ph type="ftr" sz="quarter" idx="4294967295"/>
          </p:nvPr>
        </p:nvSpPr>
        <p:spPr>
          <a:xfrm>
            <a:off x="137160" y="4760814"/>
            <a:ext cx="2079778" cy="273844"/>
          </a:xfrm>
          <a:prstGeom prst="rect">
            <a:avLst/>
          </a:prstGeom>
        </p:spPr>
        <p:txBody>
          <a:bodyPr/>
          <a:lstStyle/>
          <a:p>
            <a:r>
              <a:rPr lang="en-US" smtClean="0"/>
              <a:t>© 2018 — http://www.perfsonar.net</a:t>
            </a:r>
            <a:endParaRPr lang="en-US" dirty="0"/>
          </a:p>
        </p:txBody>
      </p:sp>
      <p:sp>
        <p:nvSpPr>
          <p:cNvPr id="6" name="Slide Number Placeholder 5"/>
          <p:cNvSpPr>
            <a:spLocks noGrp="1"/>
          </p:cNvSpPr>
          <p:nvPr>
            <p:ph type="sldNum" sz="quarter" idx="4294967295"/>
          </p:nvPr>
        </p:nvSpPr>
        <p:spPr>
          <a:xfrm>
            <a:off x="8686800" y="4765113"/>
            <a:ext cx="371412" cy="273844"/>
          </a:xfrm>
          <a:prstGeom prst="rect">
            <a:avLst/>
          </a:prstGeom>
        </p:spPr>
        <p:txBody>
          <a:bodyPr/>
          <a:lstStyle/>
          <a:p>
            <a:fld id="{318151B9-CF22-1341-A1FA-AF855BA4AD15}" type="slidenum">
              <a:rPr lang="en-US" smtClean="0"/>
              <a:pPr/>
              <a:t>24</a:t>
            </a:fld>
            <a:endParaRPr lang="en-US"/>
          </a:p>
        </p:txBody>
      </p:sp>
      <p:pic>
        <p:nvPicPr>
          <p:cNvPr id="7" name="Picture 6" descr="perfSONAR Software Stack - 3.5 w_config.png"/>
          <p:cNvPicPr>
            <a:picLocks noChangeAspect="1"/>
          </p:cNvPicPr>
          <p:nvPr/>
        </p:nvPicPr>
        <p:blipFill>
          <a:blip r:embed="rId3"/>
          <a:stretch>
            <a:fillRect/>
          </a:stretch>
        </p:blipFill>
        <p:spPr>
          <a:xfrm>
            <a:off x="1251638" y="1166191"/>
            <a:ext cx="5915388" cy="3271459"/>
          </a:xfrm>
          <a:prstGeom prst="rect">
            <a:avLst/>
          </a:prstGeom>
        </p:spPr>
      </p:pic>
    </p:spTree>
    <p:extLst>
      <p:ext uri="{BB962C8B-B14F-4D97-AF65-F5344CB8AC3E}">
        <p14:creationId xmlns:p14="http://schemas.microsoft.com/office/powerpoint/2010/main" val="12813752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New in </a:t>
            </a:r>
            <a:r>
              <a:rPr lang="en-US" dirty="0" err="1"/>
              <a:t>perfSONAR</a:t>
            </a:r>
            <a:r>
              <a:rPr lang="en-US" dirty="0"/>
              <a:t> 4.0</a:t>
            </a:r>
          </a:p>
        </p:txBody>
      </p:sp>
      <p:sp>
        <p:nvSpPr>
          <p:cNvPr id="3" name="Content Placeholder 2"/>
          <p:cNvSpPr>
            <a:spLocks noGrp="1"/>
          </p:cNvSpPr>
          <p:nvPr>
            <p:ph idx="1"/>
          </p:nvPr>
        </p:nvSpPr>
        <p:spPr>
          <a:xfrm>
            <a:off x="457200" y="1231791"/>
            <a:ext cx="8229600" cy="3290803"/>
          </a:xfrm>
        </p:spPr>
        <p:txBody>
          <a:bodyPr>
            <a:normAutofit/>
          </a:bodyPr>
          <a:lstStyle/>
          <a:p>
            <a:r>
              <a:rPr lang="en-US" dirty="0" err="1"/>
              <a:t>pScheduler</a:t>
            </a:r>
            <a:endParaRPr lang="en-US" dirty="0"/>
          </a:p>
          <a:p>
            <a:pPr lvl="1"/>
            <a:r>
              <a:rPr lang="en-US" dirty="0"/>
              <a:t>Replaces scheduling layer with new component that adds many new features and improves on a number of old ones</a:t>
            </a:r>
          </a:p>
          <a:p>
            <a:r>
              <a:rPr lang="en-US" dirty="0"/>
              <a:t>New Graphs</a:t>
            </a:r>
          </a:p>
          <a:p>
            <a:pPr lvl="1"/>
            <a:r>
              <a:rPr lang="en-US" dirty="0"/>
              <a:t>Cleaner display of multiple types of data</a:t>
            </a:r>
          </a:p>
          <a:p>
            <a:r>
              <a:rPr lang="en-US" dirty="0" err="1"/>
              <a:t>MaDDash</a:t>
            </a:r>
            <a:r>
              <a:rPr lang="en-US" dirty="0"/>
              <a:t> 2.0</a:t>
            </a:r>
          </a:p>
          <a:p>
            <a:pPr lvl="1"/>
            <a:r>
              <a:rPr lang="en-US" dirty="0"/>
              <a:t>Added alerting features</a:t>
            </a:r>
          </a:p>
          <a:p>
            <a:r>
              <a:rPr lang="en-US" dirty="0" err="1"/>
              <a:t>CentOS</a:t>
            </a:r>
            <a:r>
              <a:rPr lang="en-US" dirty="0"/>
              <a:t> 7 and </a:t>
            </a:r>
            <a:r>
              <a:rPr lang="en-US" dirty="0" err="1"/>
              <a:t>Debian</a:t>
            </a:r>
            <a:r>
              <a:rPr lang="en-US" dirty="0"/>
              <a:t> 8 support</a:t>
            </a:r>
          </a:p>
        </p:txBody>
      </p:sp>
      <p:sp>
        <p:nvSpPr>
          <p:cNvPr id="4" name="Date Placeholder 3"/>
          <p:cNvSpPr>
            <a:spLocks noGrp="1"/>
          </p:cNvSpPr>
          <p:nvPr>
            <p:ph type="dt" sz="half" idx="4294967295"/>
          </p:nvPr>
        </p:nvSpPr>
        <p:spPr>
          <a:xfrm>
            <a:off x="7484525" y="4765113"/>
            <a:ext cx="1091107" cy="273844"/>
          </a:xfrm>
          <a:prstGeom prst="rect">
            <a:avLst/>
          </a:prstGeom>
        </p:spPr>
        <p:txBody>
          <a:bodyPr/>
          <a:lstStyle/>
          <a:p>
            <a:r>
              <a:rPr lang="fr-BE" smtClean="0"/>
              <a:t>June 14, 2018</a:t>
            </a:r>
            <a:endParaRPr lang="en-US"/>
          </a:p>
        </p:txBody>
      </p:sp>
      <p:sp>
        <p:nvSpPr>
          <p:cNvPr id="5" name="Footer Placeholder 4"/>
          <p:cNvSpPr>
            <a:spLocks noGrp="1"/>
          </p:cNvSpPr>
          <p:nvPr>
            <p:ph type="ftr" sz="quarter" idx="4294967295"/>
          </p:nvPr>
        </p:nvSpPr>
        <p:spPr>
          <a:xfrm>
            <a:off x="137160" y="4760814"/>
            <a:ext cx="2079778" cy="273844"/>
          </a:xfrm>
          <a:prstGeom prst="rect">
            <a:avLst/>
          </a:prstGeom>
        </p:spPr>
        <p:txBody>
          <a:bodyPr/>
          <a:lstStyle/>
          <a:p>
            <a:r>
              <a:rPr lang="en-US" smtClean="0"/>
              <a:t>© 2018 — http://www.perfsonar.net</a:t>
            </a:r>
            <a:endParaRPr lang="en-US" dirty="0"/>
          </a:p>
        </p:txBody>
      </p:sp>
      <p:sp>
        <p:nvSpPr>
          <p:cNvPr id="6" name="Slide Number Placeholder 5"/>
          <p:cNvSpPr>
            <a:spLocks noGrp="1"/>
          </p:cNvSpPr>
          <p:nvPr>
            <p:ph type="sldNum" sz="quarter" idx="4294967295"/>
          </p:nvPr>
        </p:nvSpPr>
        <p:spPr>
          <a:xfrm>
            <a:off x="8686800" y="4765113"/>
            <a:ext cx="371412" cy="273844"/>
          </a:xfrm>
          <a:prstGeom prst="rect">
            <a:avLst/>
          </a:prstGeom>
        </p:spPr>
        <p:txBody>
          <a:bodyPr/>
          <a:lstStyle/>
          <a:p>
            <a:fld id="{318151B9-CF22-1341-A1FA-AF855BA4AD15}" type="slidenum">
              <a:rPr lang="en-US" smtClean="0"/>
              <a:pPr/>
              <a:t>25</a:t>
            </a:fld>
            <a:endParaRPr lang="en-US"/>
          </a:p>
        </p:txBody>
      </p:sp>
    </p:spTree>
    <p:extLst>
      <p:ext uri="{BB962C8B-B14F-4D97-AF65-F5344CB8AC3E}">
        <p14:creationId xmlns:p14="http://schemas.microsoft.com/office/powerpoint/2010/main" val="203791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Removed from </a:t>
            </a:r>
            <a:r>
              <a:rPr lang="en-US" dirty="0" err="1"/>
              <a:t>perfSONAR</a:t>
            </a:r>
            <a:r>
              <a:rPr lang="en-US" dirty="0"/>
              <a:t> 4.0</a:t>
            </a:r>
          </a:p>
        </p:txBody>
      </p:sp>
      <p:sp>
        <p:nvSpPr>
          <p:cNvPr id="3" name="Content Placeholder 2"/>
          <p:cNvSpPr>
            <a:spLocks noGrp="1"/>
          </p:cNvSpPr>
          <p:nvPr>
            <p:ph idx="1"/>
          </p:nvPr>
        </p:nvSpPr>
        <p:spPr/>
        <p:txBody>
          <a:bodyPr>
            <a:normAutofit/>
          </a:bodyPr>
          <a:lstStyle/>
          <a:p>
            <a:r>
              <a:rPr lang="en-US" dirty="0"/>
              <a:t>Web100 and NDT no longer included in </a:t>
            </a:r>
            <a:r>
              <a:rPr lang="en-US" u="sng" dirty="0"/>
              <a:t>new</a:t>
            </a:r>
            <a:r>
              <a:rPr lang="en-US" dirty="0"/>
              <a:t> </a:t>
            </a:r>
            <a:r>
              <a:rPr lang="en-US" dirty="0" err="1"/>
              <a:t>perfSONAR</a:t>
            </a:r>
            <a:r>
              <a:rPr lang="en-US" dirty="0"/>
              <a:t> 4.0 installs</a:t>
            </a:r>
          </a:p>
          <a:p>
            <a:pPr lvl="1"/>
            <a:r>
              <a:rPr lang="en-US" dirty="0" err="1"/>
              <a:t>CentOS</a:t>
            </a:r>
            <a:r>
              <a:rPr lang="en-US" dirty="0"/>
              <a:t> 7 kernel does not support web100</a:t>
            </a:r>
            <a:endParaRPr lang="en-US" dirty="0" smtClean="0"/>
          </a:p>
          <a:p>
            <a:r>
              <a:rPr lang="en-US" dirty="0" smtClean="0"/>
              <a:t>Upgrade </a:t>
            </a:r>
            <a:r>
              <a:rPr lang="en-US" dirty="0"/>
              <a:t>does NOT remove NDT or web100 packages from </a:t>
            </a:r>
            <a:r>
              <a:rPr lang="en-US" u="sng" dirty="0"/>
              <a:t>existing</a:t>
            </a:r>
            <a:r>
              <a:rPr lang="en-US" dirty="0"/>
              <a:t> installs</a:t>
            </a:r>
          </a:p>
          <a:p>
            <a:r>
              <a:rPr lang="en-US" dirty="0"/>
              <a:t>Will continue to build web100 kernels until</a:t>
            </a:r>
            <a:r>
              <a:rPr lang="en-US" dirty="0" smtClean="0"/>
              <a:t> October 17, 2017</a:t>
            </a:r>
          </a:p>
          <a:p>
            <a:r>
              <a:rPr lang="en-US" dirty="0" smtClean="0"/>
              <a:t>The Measurement Lab project (</a:t>
            </a:r>
            <a:r>
              <a:rPr lang="en-US" dirty="0" smtClean="0">
                <a:hlinkClick r:id="rId3"/>
              </a:rPr>
              <a:t>https://www.measurementlab.net/</a:t>
            </a:r>
            <a:r>
              <a:rPr lang="en-US" dirty="0" smtClean="0"/>
              <a:t>) will be updating their platform, including new hardware, modern kernels and cluster management software. This includes migrating key tools (including NDT) from Web100 to TCP_INFO.</a:t>
            </a:r>
          </a:p>
          <a:p>
            <a:pPr lvl="1"/>
            <a:r>
              <a:rPr lang="en-US" dirty="0" smtClean="0"/>
              <a:t>https://www.ietf.org/proceedings/98/slides/slides-98-maprg-refreshing-mlab-matt-mathis-00.pdf</a:t>
            </a:r>
          </a:p>
          <a:p>
            <a:endParaRPr lang="en-US" dirty="0" smtClean="0"/>
          </a:p>
          <a:p>
            <a:endParaRPr lang="en-US" dirty="0" smtClean="0"/>
          </a:p>
          <a:p>
            <a:pPr lvl="1"/>
            <a:endParaRPr lang="en-US" dirty="0"/>
          </a:p>
        </p:txBody>
      </p:sp>
      <p:sp>
        <p:nvSpPr>
          <p:cNvPr id="4" name="Date Placeholder 3"/>
          <p:cNvSpPr>
            <a:spLocks noGrp="1"/>
          </p:cNvSpPr>
          <p:nvPr>
            <p:ph type="dt" sz="half" idx="4294967295"/>
          </p:nvPr>
        </p:nvSpPr>
        <p:spPr>
          <a:xfrm>
            <a:off x="7484525" y="4765113"/>
            <a:ext cx="1091107" cy="273844"/>
          </a:xfrm>
          <a:prstGeom prst="rect">
            <a:avLst/>
          </a:prstGeom>
        </p:spPr>
        <p:txBody>
          <a:bodyPr/>
          <a:lstStyle/>
          <a:p>
            <a:r>
              <a:rPr lang="fr-BE" smtClean="0"/>
              <a:t>June 14, 2018</a:t>
            </a:r>
            <a:endParaRPr lang="en-US"/>
          </a:p>
        </p:txBody>
      </p:sp>
      <p:sp>
        <p:nvSpPr>
          <p:cNvPr id="5" name="Footer Placeholder 4"/>
          <p:cNvSpPr>
            <a:spLocks noGrp="1"/>
          </p:cNvSpPr>
          <p:nvPr>
            <p:ph type="ftr" sz="quarter" idx="4294967295"/>
          </p:nvPr>
        </p:nvSpPr>
        <p:spPr>
          <a:xfrm>
            <a:off x="137160" y="4760814"/>
            <a:ext cx="2079778" cy="273844"/>
          </a:xfrm>
          <a:prstGeom prst="rect">
            <a:avLst/>
          </a:prstGeom>
        </p:spPr>
        <p:txBody>
          <a:bodyPr/>
          <a:lstStyle/>
          <a:p>
            <a:r>
              <a:rPr lang="en-US" smtClean="0"/>
              <a:t>© 2018 — http://www.perfsonar.net</a:t>
            </a:r>
            <a:endParaRPr lang="en-US" dirty="0"/>
          </a:p>
        </p:txBody>
      </p:sp>
      <p:sp>
        <p:nvSpPr>
          <p:cNvPr id="6" name="Slide Number Placeholder 5"/>
          <p:cNvSpPr>
            <a:spLocks noGrp="1"/>
          </p:cNvSpPr>
          <p:nvPr>
            <p:ph type="sldNum" sz="quarter" idx="4294967295"/>
          </p:nvPr>
        </p:nvSpPr>
        <p:spPr>
          <a:xfrm>
            <a:off x="8686800" y="4765113"/>
            <a:ext cx="371412" cy="273844"/>
          </a:xfrm>
          <a:prstGeom prst="rect">
            <a:avLst/>
          </a:prstGeom>
        </p:spPr>
        <p:txBody>
          <a:bodyPr/>
          <a:lstStyle/>
          <a:p>
            <a:fld id="{318151B9-CF22-1341-A1FA-AF855BA4AD15}" type="slidenum">
              <a:rPr lang="en-US" smtClean="0"/>
              <a:pPr/>
              <a:t>26</a:t>
            </a:fld>
            <a:endParaRPr lang="en-US"/>
          </a:p>
        </p:txBody>
      </p:sp>
    </p:spTree>
    <p:extLst>
      <p:ext uri="{BB962C8B-B14F-4D97-AF65-F5344CB8AC3E}">
        <p14:creationId xmlns:p14="http://schemas.microsoft.com/office/powerpoint/2010/main" val="9628020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perfSONAR</a:t>
            </a:r>
            <a:r>
              <a:rPr lang="en-US" dirty="0"/>
              <a:t> 4.0 Components</a:t>
            </a:r>
          </a:p>
        </p:txBody>
      </p:sp>
      <p:sp>
        <p:nvSpPr>
          <p:cNvPr id="4" name="Date Placeholder 3"/>
          <p:cNvSpPr>
            <a:spLocks noGrp="1"/>
          </p:cNvSpPr>
          <p:nvPr>
            <p:ph type="dt" sz="half" idx="4294967295"/>
          </p:nvPr>
        </p:nvSpPr>
        <p:spPr>
          <a:xfrm>
            <a:off x="7484525" y="4765113"/>
            <a:ext cx="1091107" cy="273844"/>
          </a:xfrm>
          <a:prstGeom prst="rect">
            <a:avLst/>
          </a:prstGeom>
        </p:spPr>
        <p:txBody>
          <a:bodyPr/>
          <a:lstStyle/>
          <a:p>
            <a:r>
              <a:rPr lang="fr-BE" smtClean="0"/>
              <a:t>June 14, 2018</a:t>
            </a:r>
            <a:endParaRPr lang="en-US"/>
          </a:p>
        </p:txBody>
      </p:sp>
      <p:sp>
        <p:nvSpPr>
          <p:cNvPr id="5" name="Footer Placeholder 4"/>
          <p:cNvSpPr>
            <a:spLocks noGrp="1"/>
          </p:cNvSpPr>
          <p:nvPr>
            <p:ph type="ftr" sz="quarter" idx="4294967295"/>
          </p:nvPr>
        </p:nvSpPr>
        <p:spPr>
          <a:xfrm>
            <a:off x="137160" y="4760814"/>
            <a:ext cx="2079778" cy="273844"/>
          </a:xfrm>
          <a:prstGeom prst="rect">
            <a:avLst/>
          </a:prstGeom>
        </p:spPr>
        <p:txBody>
          <a:bodyPr/>
          <a:lstStyle/>
          <a:p>
            <a:r>
              <a:rPr lang="en-US" smtClean="0"/>
              <a:t>© 2018 — http://www.perfsonar.net</a:t>
            </a:r>
            <a:endParaRPr lang="en-US" dirty="0"/>
          </a:p>
        </p:txBody>
      </p:sp>
      <p:sp>
        <p:nvSpPr>
          <p:cNvPr id="6" name="Slide Number Placeholder 5"/>
          <p:cNvSpPr>
            <a:spLocks noGrp="1"/>
          </p:cNvSpPr>
          <p:nvPr>
            <p:ph type="sldNum" sz="quarter" idx="4294967295"/>
          </p:nvPr>
        </p:nvSpPr>
        <p:spPr>
          <a:xfrm>
            <a:off x="8686800" y="4765113"/>
            <a:ext cx="371412" cy="273844"/>
          </a:xfrm>
          <a:prstGeom prst="rect">
            <a:avLst/>
          </a:prstGeom>
        </p:spPr>
        <p:txBody>
          <a:bodyPr/>
          <a:lstStyle/>
          <a:p>
            <a:fld id="{318151B9-CF22-1341-A1FA-AF855BA4AD15}" type="slidenum">
              <a:rPr lang="en-US" smtClean="0"/>
              <a:pPr/>
              <a:t>27</a:t>
            </a:fld>
            <a:endParaRPr lang="en-US"/>
          </a:p>
        </p:txBody>
      </p:sp>
      <p:pic>
        <p:nvPicPr>
          <p:cNvPr id="9" name="Picture 8" descr="perfSONAR 4.0 - All-2.png"/>
          <p:cNvPicPr>
            <a:picLocks noChangeAspect="1"/>
          </p:cNvPicPr>
          <p:nvPr/>
        </p:nvPicPr>
        <p:blipFill>
          <a:blip r:embed="rId3"/>
          <a:stretch>
            <a:fillRect/>
          </a:stretch>
        </p:blipFill>
        <p:spPr>
          <a:xfrm>
            <a:off x="1313160" y="1168294"/>
            <a:ext cx="6171365" cy="3307813"/>
          </a:xfrm>
          <a:prstGeom prst="rect">
            <a:avLst/>
          </a:prstGeom>
        </p:spPr>
      </p:pic>
    </p:spTree>
    <p:extLst>
      <p:ext uri="{BB962C8B-B14F-4D97-AF65-F5344CB8AC3E}">
        <p14:creationId xmlns:p14="http://schemas.microsoft.com/office/powerpoint/2010/main" val="18595767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Benefits: Finding the needle in the haystack </a:t>
            </a:r>
            <a:endParaRPr lang="en-US" dirty="0"/>
          </a:p>
        </p:txBody>
      </p:sp>
      <p:sp>
        <p:nvSpPr>
          <p:cNvPr id="3" name="Content Placeholder 2"/>
          <p:cNvSpPr>
            <a:spLocks noGrp="1"/>
          </p:cNvSpPr>
          <p:nvPr>
            <p:ph idx="1"/>
          </p:nvPr>
        </p:nvSpPr>
        <p:spPr/>
        <p:txBody>
          <a:bodyPr>
            <a:normAutofit/>
          </a:bodyPr>
          <a:lstStyle/>
          <a:p>
            <a:r>
              <a:rPr lang="en-US" sz="2400" dirty="0" smtClean="0"/>
              <a:t>Above all, </a:t>
            </a:r>
            <a:r>
              <a:rPr lang="en-US" sz="2400" dirty="0" err="1" smtClean="0"/>
              <a:t>perfSONAR</a:t>
            </a:r>
            <a:r>
              <a:rPr lang="en-US" sz="2400" dirty="0" smtClean="0"/>
              <a:t> allows you to maintain a healthy, high-performing network because it helps identify the “soft failures” in the network path.</a:t>
            </a:r>
          </a:p>
          <a:p>
            <a:pPr lvl="1"/>
            <a:r>
              <a:rPr lang="en-US" sz="2000" dirty="0" smtClean="0"/>
              <a:t>Classical monitoring systems have limitations</a:t>
            </a:r>
          </a:p>
          <a:p>
            <a:pPr lvl="2"/>
            <a:r>
              <a:rPr lang="en-US" sz="1600" dirty="0" smtClean="0"/>
              <a:t>Performance problems are often only visible at the ends</a:t>
            </a:r>
          </a:p>
          <a:p>
            <a:pPr lvl="2"/>
            <a:r>
              <a:rPr lang="en-US" sz="1600" dirty="0" smtClean="0"/>
              <a:t>Individual network components (e.g. routers) have no knowledge of end host state </a:t>
            </a:r>
          </a:p>
          <a:p>
            <a:pPr lvl="1"/>
            <a:r>
              <a:rPr lang="en-US" sz="2000" dirty="0" smtClean="0"/>
              <a:t>perfSONAR tests the network in ways that classical monitoring systems do not</a:t>
            </a:r>
          </a:p>
          <a:p>
            <a:r>
              <a:rPr lang="en-US" sz="2400" dirty="0" smtClean="0"/>
              <a:t>More </a:t>
            </a:r>
            <a:r>
              <a:rPr lang="en-US" sz="2400" dirty="0" err="1" smtClean="0"/>
              <a:t>perfSONAR</a:t>
            </a:r>
            <a:r>
              <a:rPr lang="en-US" sz="2400" dirty="0" smtClean="0"/>
              <a:t> distributions equal better network visibility.</a:t>
            </a:r>
          </a:p>
          <a:p>
            <a:pPr marL="0" indent="0">
              <a:buNone/>
            </a:pPr>
            <a:endParaRPr lang="en-US" dirty="0"/>
          </a:p>
        </p:txBody>
      </p:sp>
      <p:sp>
        <p:nvSpPr>
          <p:cNvPr id="4" name="Symbol zastępczy daty 3"/>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6" name="Symbol zastępczy numeru slajdu 5"/>
          <p:cNvSpPr>
            <a:spLocks noGrp="1"/>
          </p:cNvSpPr>
          <p:nvPr>
            <p:ph type="sldNum" sz="quarter" idx="4"/>
          </p:nvPr>
        </p:nvSpPr>
        <p:spPr/>
        <p:txBody>
          <a:bodyPr/>
          <a:lstStyle/>
          <a:p>
            <a:fld id="{318151B9-CF22-1341-A1FA-AF855BA4AD15}" type="slidenum">
              <a:rPr lang="en-US" smtClean="0"/>
              <a:pPr/>
              <a:t>28</a:t>
            </a:fld>
            <a:endParaRPr lang="en-US" dirty="0"/>
          </a:p>
        </p:txBody>
      </p:sp>
      <p:pic>
        <p:nvPicPr>
          <p:cNvPr id="11" name="Picture 5"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094442" y="3323282"/>
            <a:ext cx="7094644" cy="1763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03668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800" dirty="0" smtClean="0"/>
              <a:t>Problem Statement on Network Connectivity</a:t>
            </a:r>
          </a:p>
          <a:p>
            <a:r>
              <a:rPr lang="en-US" sz="2800" dirty="0" smtClean="0"/>
              <a:t>Network Performance &amp; TCP Behaviors w/ Packet Loss</a:t>
            </a:r>
          </a:p>
          <a:p>
            <a:r>
              <a:rPr lang="en-US" sz="2800" dirty="0" smtClean="0"/>
              <a:t>What is </a:t>
            </a:r>
            <a:r>
              <a:rPr lang="en-US" sz="2800" dirty="0" err="1" smtClean="0"/>
              <a:t>perfSONAR</a:t>
            </a:r>
            <a:r>
              <a:rPr lang="en-US" sz="2800" dirty="0" smtClean="0"/>
              <a:t>?</a:t>
            </a:r>
          </a:p>
          <a:p>
            <a:r>
              <a:rPr lang="en-US" sz="2800" dirty="0" smtClean="0">
                <a:solidFill>
                  <a:srgbClr val="1DB118"/>
                </a:solidFill>
              </a:rPr>
              <a:t>Installation Options</a:t>
            </a:r>
          </a:p>
          <a:p>
            <a:r>
              <a:rPr lang="en-US" sz="2800" dirty="0" err="1" smtClean="0"/>
              <a:t>perfSONAR</a:t>
            </a:r>
            <a:r>
              <a:rPr lang="en-US" sz="2800" dirty="0" smtClean="0"/>
              <a:t> Community</a:t>
            </a:r>
            <a:endParaRPr lang="en-US" sz="2800" dirty="0" smtClean="0"/>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29</a:t>
            </a:fld>
            <a:endParaRPr lang="en-US" dirty="0"/>
          </a:p>
        </p:txBody>
      </p:sp>
    </p:spTree>
    <p:extLst>
      <p:ext uri="{BB962C8B-B14F-4D97-AF65-F5344CB8AC3E}">
        <p14:creationId xmlns:p14="http://schemas.microsoft.com/office/powerpoint/2010/main" val="813532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Problem Statement</a:t>
            </a:r>
            <a:endParaRPr lang="en-US" dirty="0"/>
          </a:p>
        </p:txBody>
      </p:sp>
      <p:sp>
        <p:nvSpPr>
          <p:cNvPr id="6" name="Content Placeholder 5"/>
          <p:cNvSpPr>
            <a:spLocks noGrp="1"/>
          </p:cNvSpPr>
          <p:nvPr>
            <p:ph idx="1"/>
          </p:nvPr>
        </p:nvSpPr>
        <p:spPr/>
        <p:txBody>
          <a:bodyPr>
            <a:noAutofit/>
          </a:bodyPr>
          <a:lstStyle/>
          <a:p>
            <a:r>
              <a:rPr lang="en-US" sz="2800" dirty="0" smtClean="0"/>
              <a:t>The global Research &amp; Education network ecosystem is comprised of hundreds of international, national, regional and local-scale networks.</a:t>
            </a:r>
          </a:p>
          <a:p>
            <a:endParaRPr lang="en-US" dirty="0"/>
          </a:p>
          <a:p>
            <a:pPr marL="0" indent="0">
              <a:buNone/>
            </a:pPr>
            <a:r>
              <a:rPr lang="en-US" dirty="0" smtClean="0"/>
              <a:t>  </a:t>
            </a:r>
          </a:p>
          <a:p>
            <a:endParaRPr lang="en-US" sz="1700" dirty="0" smtClean="0"/>
          </a:p>
        </p:txBody>
      </p:sp>
      <p:sp>
        <p:nvSpPr>
          <p:cNvPr id="8" name="Date Placeholder 3"/>
          <p:cNvSpPr>
            <a:spLocks noGrp="1"/>
          </p:cNvSpPr>
          <p:nvPr>
            <p:ph type="dt" sz="half" idx="2"/>
          </p:nvPr>
        </p:nvSpPr>
        <p:spPr/>
        <p:txBody>
          <a:bodyPr/>
          <a:lstStyle/>
          <a:p>
            <a:r>
              <a:rPr lang="fr-BE" smtClean="0"/>
              <a:t>June 14, 2018</a:t>
            </a:r>
            <a:endParaRPr lang="en-US" dirty="0"/>
          </a:p>
        </p:txBody>
      </p:sp>
      <p:sp>
        <p:nvSpPr>
          <p:cNvPr id="11" name="Footer Placeholder 4"/>
          <p:cNvSpPr>
            <a:spLocks noGrp="1"/>
          </p:cNvSpPr>
          <p:nvPr>
            <p:ph type="ftr" sz="quarter" idx="3"/>
          </p:nvPr>
        </p:nvSpPr>
        <p:spPr/>
        <p:txBody>
          <a:bodyPr/>
          <a:lstStyle/>
          <a:p>
            <a:r>
              <a:rPr lang="en-US" smtClean="0"/>
              <a:t>© 2018 — http://www.perfsonar.net</a:t>
            </a:r>
            <a:endParaRPr lang="en-US" dirty="0"/>
          </a:p>
        </p:txBody>
      </p:sp>
      <p:sp>
        <p:nvSpPr>
          <p:cNvPr id="10" name="Slide Number Placeholder 5"/>
          <p:cNvSpPr>
            <a:spLocks noGrp="1"/>
          </p:cNvSpPr>
          <p:nvPr>
            <p:ph type="sldNum" sz="quarter" idx="4"/>
          </p:nvPr>
        </p:nvSpPr>
        <p:spPr/>
        <p:txBody>
          <a:bodyPr/>
          <a:lstStyle/>
          <a:p>
            <a:fld id="{318151B9-CF22-1341-A1FA-AF855BA4AD15}" type="slidenum">
              <a:rPr lang="en-US" smtClean="0"/>
              <a:t>3</a:t>
            </a:fld>
            <a:endParaRPr lang="en-US" dirty="0"/>
          </a:p>
        </p:txBody>
      </p:sp>
      <p:pic>
        <p:nvPicPr>
          <p:cNvPr id="9" name="Picture 8" descr="ascore-2014-jan-ipv4v6-standalone-1200x710.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64072" y="2223240"/>
            <a:ext cx="3975137" cy="2114622"/>
          </a:xfrm>
          <a:prstGeom prst="rect">
            <a:avLst/>
          </a:prstGeom>
        </p:spPr>
      </p:pic>
    </p:spTree>
    <p:extLst>
      <p:ext uri="{BB962C8B-B14F-4D97-AF65-F5344CB8AC3E}">
        <p14:creationId xmlns:p14="http://schemas.microsoft.com/office/powerpoint/2010/main" val="41529151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Autofit/>
          </a:bodyPr>
          <a:lstStyle/>
          <a:p>
            <a:r>
              <a:rPr lang="en-US" sz="2400" dirty="0" smtClean="0"/>
              <a:t>There is an entire other hardware deck – look in the rest of the materials for it.  </a:t>
            </a:r>
          </a:p>
          <a:p>
            <a:r>
              <a:rPr lang="en-US" sz="2400" dirty="0" smtClean="0"/>
              <a:t>Perhaps stick some things from that in here, if you need them.  </a:t>
            </a:r>
          </a:p>
          <a:p>
            <a:r>
              <a:rPr lang="en-US" sz="2400" dirty="0" smtClean="0"/>
              <a:t>Otherwise, summarize hardware as ‘use server hardware for best results’.  If someone presses you, go into detail about virtualization and micro-machines.  The best retort is </a:t>
            </a:r>
            <a:r>
              <a:rPr lang="en-US" sz="2400" b="1" i="1" dirty="0" smtClean="0"/>
              <a:t>‘for real network performance, use real machines’  For fake network performance, use fake machines’</a:t>
            </a:r>
            <a:r>
              <a:rPr lang="en-US" sz="2400" dirty="0" smtClean="0"/>
              <a:t>.</a:t>
            </a:r>
          </a:p>
        </p:txBody>
      </p:sp>
      <p:sp>
        <p:nvSpPr>
          <p:cNvPr id="2" name="Symbol zastępczy daty 1"/>
          <p:cNvSpPr>
            <a:spLocks noGrp="1"/>
          </p:cNvSpPr>
          <p:nvPr>
            <p:ph type="dt" sz="half" idx="2"/>
          </p:nvPr>
        </p:nvSpPr>
        <p:spPr/>
        <p:txBody>
          <a:bodyPr/>
          <a:lstStyle/>
          <a:p>
            <a:r>
              <a:rPr lang="fr-BE" smtClean="0"/>
              <a:t>June 14, 2018</a:t>
            </a:r>
            <a:endParaRPr lang="en-US"/>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30</a:t>
            </a:fld>
            <a:endParaRPr lang="en-US"/>
          </a:p>
        </p:txBody>
      </p:sp>
      <p:sp>
        <p:nvSpPr>
          <p:cNvPr id="4" name="Title 3"/>
          <p:cNvSpPr>
            <a:spLocks noGrp="1"/>
          </p:cNvSpPr>
          <p:nvPr>
            <p:ph type="title"/>
          </p:nvPr>
        </p:nvSpPr>
        <p:spPr/>
        <p:txBody>
          <a:bodyPr>
            <a:normAutofit fontScale="90000"/>
          </a:bodyPr>
          <a:lstStyle/>
          <a:p>
            <a:r>
              <a:rPr lang="en-US" dirty="0" smtClean="0"/>
              <a:t>HIDDEN SLIDE – Installation options</a:t>
            </a:r>
            <a:endParaRPr lang="en-US" dirty="0"/>
          </a:p>
        </p:txBody>
      </p:sp>
    </p:spTree>
    <p:extLst>
      <p:ext uri="{BB962C8B-B14F-4D97-AF65-F5344CB8AC3E}">
        <p14:creationId xmlns:p14="http://schemas.microsoft.com/office/powerpoint/2010/main" val="1697574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Autofit/>
          </a:bodyPr>
          <a:lstStyle/>
          <a:p>
            <a:pPr>
              <a:defRPr/>
            </a:pPr>
            <a:r>
              <a:rPr lang="en-US" sz="1800" dirty="0">
                <a:hlinkClick r:id="rId3"/>
              </a:rPr>
              <a:t>http://docs.perfsonar.net/</a:t>
            </a:r>
            <a:r>
              <a:rPr lang="en-US" sz="1800" dirty="0" smtClean="0">
                <a:hlinkClick r:id="rId3"/>
              </a:rPr>
              <a:t>install_hardware.html</a:t>
            </a:r>
            <a:r>
              <a:rPr lang="en-US" sz="1800" dirty="0" smtClean="0"/>
              <a:t>  </a:t>
            </a:r>
            <a:endParaRPr lang="en-US" sz="1800" dirty="0"/>
          </a:p>
          <a:p>
            <a:pPr>
              <a:defRPr/>
            </a:pPr>
            <a:r>
              <a:rPr lang="en-US" sz="1800" dirty="0" smtClean="0"/>
              <a:t>Dedicated </a:t>
            </a:r>
            <a:r>
              <a:rPr lang="en-US" sz="1800" dirty="0" err="1" smtClean="0"/>
              <a:t>perfSONAR</a:t>
            </a:r>
            <a:r>
              <a:rPr lang="en-US" sz="1800" dirty="0" smtClean="0"/>
              <a:t> hardware is best</a:t>
            </a:r>
          </a:p>
          <a:p>
            <a:pPr lvl="1">
              <a:defRPr/>
            </a:pPr>
            <a:r>
              <a:rPr lang="en-US" sz="1800" dirty="0" smtClean="0"/>
              <a:t>Server class is a good choice</a:t>
            </a:r>
          </a:p>
          <a:p>
            <a:pPr lvl="1">
              <a:defRPr/>
            </a:pPr>
            <a:r>
              <a:rPr lang="en-US" sz="1800" dirty="0" smtClean="0"/>
              <a:t>Desktop/Laptop/Mini (Mac, Shuttle, ARM) can be problematic, but work in a diagnostic capacity</a:t>
            </a:r>
          </a:p>
          <a:p>
            <a:pPr>
              <a:defRPr/>
            </a:pPr>
            <a:r>
              <a:rPr lang="en-US" sz="1800" dirty="0" smtClean="0"/>
              <a:t>Other applications running may perturb results (and measurement could hurt essential services)</a:t>
            </a:r>
          </a:p>
          <a:p>
            <a:pPr>
              <a:defRPr/>
            </a:pPr>
            <a:r>
              <a:rPr lang="en-US" sz="1800" dirty="0" smtClean="0"/>
              <a:t>Running Latency and Throughput on the Same Server</a:t>
            </a:r>
          </a:p>
          <a:p>
            <a:pPr lvl="1">
              <a:defRPr/>
            </a:pPr>
            <a:r>
              <a:rPr lang="en-US" sz="1800" dirty="0" smtClean="0"/>
              <a:t>If you can devote 2 interfaces – version 3.4 and above of the toolkit will support this.  </a:t>
            </a:r>
          </a:p>
          <a:p>
            <a:pPr lvl="1">
              <a:defRPr/>
            </a:pPr>
            <a:r>
              <a:rPr lang="en-US" sz="1800" dirty="0" smtClean="0"/>
              <a:t>If you can’t, note that Throughput tests can cause increased latency and loss (latency tests on a throughput host are still useful however)</a:t>
            </a:r>
            <a:endParaRPr lang="en-US" sz="1800" dirty="0"/>
          </a:p>
        </p:txBody>
      </p:sp>
      <p:sp>
        <p:nvSpPr>
          <p:cNvPr id="5" name="Date Placeholder 3"/>
          <p:cNvSpPr>
            <a:spLocks noGrp="1"/>
          </p:cNvSpPr>
          <p:nvPr>
            <p:ph type="dt" sz="half" idx="2"/>
          </p:nvPr>
        </p:nvSpPr>
        <p:spPr/>
        <p:txBody>
          <a:bodyPr/>
          <a:lstStyle/>
          <a:p>
            <a:r>
              <a:rPr lang="fr-BE" smtClean="0"/>
              <a:t>June 14, 2018</a:t>
            </a:r>
            <a:endParaRPr lang="en-US" dirty="0"/>
          </a:p>
        </p:txBody>
      </p:sp>
      <p:sp>
        <p:nvSpPr>
          <p:cNvPr id="2" name="Symbol zastępczy stopki 1"/>
          <p:cNvSpPr>
            <a:spLocks noGrp="1"/>
          </p:cNvSpPr>
          <p:nvPr>
            <p:ph type="ftr" sz="quarter" idx="3"/>
          </p:nvPr>
        </p:nvSpPr>
        <p:spPr/>
        <p:txBody>
          <a:bodyPr/>
          <a:lstStyle/>
          <a:p>
            <a:r>
              <a:rPr lang="en-US" smtClean="0"/>
              <a:t>© 2018 — http://www.perfsonar.net</a:t>
            </a:r>
            <a:endParaRPr lang="en-US" dirty="0"/>
          </a:p>
        </p:txBody>
      </p:sp>
      <p:sp>
        <p:nvSpPr>
          <p:cNvPr id="10" name="Slide Number Placeholder 5"/>
          <p:cNvSpPr>
            <a:spLocks noGrp="1"/>
          </p:cNvSpPr>
          <p:nvPr>
            <p:ph type="sldNum" sz="quarter" idx="4"/>
          </p:nvPr>
        </p:nvSpPr>
        <p:spPr/>
        <p:txBody>
          <a:bodyPr/>
          <a:lstStyle/>
          <a:p>
            <a:fld id="{318151B9-CF22-1341-A1FA-AF855BA4AD15}" type="slidenum">
              <a:rPr lang="en-US" smtClean="0"/>
              <a:t>31</a:t>
            </a:fld>
            <a:endParaRPr lang="en-US" dirty="0"/>
          </a:p>
        </p:txBody>
      </p:sp>
      <p:sp>
        <p:nvSpPr>
          <p:cNvPr id="9" name="Title 1"/>
          <p:cNvSpPr>
            <a:spLocks noGrp="1"/>
          </p:cNvSpPr>
          <p:nvPr>
            <p:ph type="title"/>
          </p:nvPr>
        </p:nvSpPr>
        <p:spPr/>
        <p:txBody>
          <a:bodyPr>
            <a:noAutofit/>
          </a:bodyPr>
          <a:lstStyle/>
          <a:p>
            <a:r>
              <a:rPr lang="en-US" dirty="0" smtClean="0"/>
              <a:t>Hardware Considerations</a:t>
            </a:r>
            <a:endParaRPr lang="en-US" dirty="0"/>
          </a:p>
        </p:txBody>
      </p:sp>
    </p:spTree>
    <p:extLst>
      <p:ext uri="{BB962C8B-B14F-4D97-AF65-F5344CB8AC3E}">
        <p14:creationId xmlns:p14="http://schemas.microsoft.com/office/powerpoint/2010/main" val="17922278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Autofit/>
          </a:bodyPr>
          <a:lstStyle/>
          <a:p>
            <a:pPr>
              <a:defRPr/>
            </a:pPr>
            <a:r>
              <a:rPr lang="en-US" sz="1800" dirty="0">
                <a:hlinkClick r:id="rId3"/>
              </a:rPr>
              <a:t>http://docs.perfsonar.net/</a:t>
            </a:r>
            <a:r>
              <a:rPr lang="en-US" sz="1800" dirty="0" smtClean="0">
                <a:hlinkClick r:id="rId3"/>
              </a:rPr>
              <a:t>install_hardware.html</a:t>
            </a:r>
            <a:r>
              <a:rPr lang="en-US" sz="1800" dirty="0" smtClean="0"/>
              <a:t>  </a:t>
            </a:r>
            <a:endParaRPr lang="en-US" sz="1800" dirty="0"/>
          </a:p>
          <a:p>
            <a:pPr>
              <a:defRPr/>
            </a:pPr>
            <a:r>
              <a:rPr lang="en-US" sz="1800" dirty="0" smtClean="0"/>
              <a:t>1Gbps </a:t>
            </a:r>
            <a:r>
              <a:rPr lang="en-US" sz="1800" dirty="0" err="1" smtClean="0"/>
              <a:t>vs</a:t>
            </a:r>
            <a:r>
              <a:rPr lang="en-US" sz="1800" dirty="0" smtClean="0"/>
              <a:t> 10Gbps testers</a:t>
            </a:r>
          </a:p>
          <a:p>
            <a:pPr lvl="1">
              <a:defRPr/>
            </a:pPr>
            <a:r>
              <a:rPr lang="en-US" sz="1800" dirty="0" smtClean="0"/>
              <a:t>There are a number of problem that only show up at speeds above 1Gbps – both are still super useful</a:t>
            </a:r>
          </a:p>
          <a:p>
            <a:pPr>
              <a:defRPr/>
            </a:pPr>
            <a:r>
              <a:rPr lang="en-US" sz="1800" dirty="0" smtClean="0"/>
              <a:t>Virtual Machines do not always work well as </a:t>
            </a:r>
            <a:r>
              <a:rPr lang="en-US" sz="1800" dirty="0" err="1" smtClean="0"/>
              <a:t>perfSONAR</a:t>
            </a:r>
            <a:r>
              <a:rPr lang="en-US" sz="1800" dirty="0" smtClean="0"/>
              <a:t> hosts (use specific)</a:t>
            </a:r>
          </a:p>
          <a:p>
            <a:pPr lvl="1">
              <a:defRPr/>
            </a:pPr>
            <a:r>
              <a:rPr lang="en-US" sz="1800" dirty="0"/>
              <a:t>C</a:t>
            </a:r>
            <a:r>
              <a:rPr lang="en-US" sz="1800" dirty="0" smtClean="0"/>
              <a:t>lock sync issues are a bit of a factor</a:t>
            </a:r>
          </a:p>
          <a:p>
            <a:pPr lvl="1">
              <a:defRPr/>
            </a:pPr>
            <a:r>
              <a:rPr lang="en-US" sz="1800" dirty="0" smtClean="0"/>
              <a:t>throughput is reduced significantly for 10G hosts</a:t>
            </a:r>
          </a:p>
          <a:p>
            <a:pPr lvl="1">
              <a:defRPr/>
            </a:pPr>
            <a:r>
              <a:rPr lang="en-US" sz="1800" dirty="0" smtClean="0"/>
              <a:t>VM technology and motherboard technology has come a long way, YMMV</a:t>
            </a:r>
          </a:p>
          <a:p>
            <a:pPr lvl="1">
              <a:defRPr/>
            </a:pPr>
            <a:r>
              <a:rPr lang="en-US" sz="1800" dirty="0" smtClean="0"/>
              <a:t>NDT/NAGIOS/SNMP/1G BWCTL are good choices for a VM, OWAMP/10G BWCTL are not</a:t>
            </a:r>
          </a:p>
          <a:p>
            <a:pPr lvl="1">
              <a:defRPr/>
            </a:pPr>
            <a:r>
              <a:rPr lang="en-US" dirty="0" err="1" smtClean="0"/>
              <a:t>Docker</a:t>
            </a:r>
            <a:r>
              <a:rPr lang="en-US" dirty="0" smtClean="0"/>
              <a:t> containers being tested for performance as well; TBD</a:t>
            </a:r>
            <a:endParaRPr lang="en-US" sz="1800" dirty="0"/>
          </a:p>
        </p:txBody>
      </p:sp>
      <p:sp>
        <p:nvSpPr>
          <p:cNvPr id="5" name="Date Placeholder 3"/>
          <p:cNvSpPr>
            <a:spLocks noGrp="1"/>
          </p:cNvSpPr>
          <p:nvPr>
            <p:ph type="dt" sz="half" idx="2"/>
          </p:nvPr>
        </p:nvSpPr>
        <p:spPr/>
        <p:txBody>
          <a:bodyPr/>
          <a:lstStyle/>
          <a:p>
            <a:r>
              <a:rPr lang="fr-BE" smtClean="0"/>
              <a:t>June 14, 2018</a:t>
            </a:r>
            <a:endParaRPr lang="en-US" dirty="0"/>
          </a:p>
        </p:txBody>
      </p:sp>
      <p:sp>
        <p:nvSpPr>
          <p:cNvPr id="2" name="Symbol zastępczy stopki 1"/>
          <p:cNvSpPr>
            <a:spLocks noGrp="1"/>
          </p:cNvSpPr>
          <p:nvPr>
            <p:ph type="ftr" sz="quarter" idx="3"/>
          </p:nvPr>
        </p:nvSpPr>
        <p:spPr/>
        <p:txBody>
          <a:bodyPr/>
          <a:lstStyle/>
          <a:p>
            <a:r>
              <a:rPr lang="en-US" smtClean="0"/>
              <a:t>© 2018 — http://www.perfsonar.net</a:t>
            </a:r>
            <a:endParaRPr lang="en-US" dirty="0"/>
          </a:p>
        </p:txBody>
      </p:sp>
      <p:sp>
        <p:nvSpPr>
          <p:cNvPr id="10" name="Slide Number Placeholder 5"/>
          <p:cNvSpPr>
            <a:spLocks noGrp="1"/>
          </p:cNvSpPr>
          <p:nvPr>
            <p:ph type="sldNum" sz="quarter" idx="4"/>
          </p:nvPr>
        </p:nvSpPr>
        <p:spPr/>
        <p:txBody>
          <a:bodyPr/>
          <a:lstStyle/>
          <a:p>
            <a:fld id="{318151B9-CF22-1341-A1FA-AF855BA4AD15}" type="slidenum">
              <a:rPr lang="en-US" smtClean="0"/>
              <a:t>32</a:t>
            </a:fld>
            <a:endParaRPr lang="en-US" dirty="0"/>
          </a:p>
        </p:txBody>
      </p:sp>
      <p:sp>
        <p:nvSpPr>
          <p:cNvPr id="9" name="Title 1"/>
          <p:cNvSpPr>
            <a:spLocks noGrp="1"/>
          </p:cNvSpPr>
          <p:nvPr>
            <p:ph type="title"/>
          </p:nvPr>
        </p:nvSpPr>
        <p:spPr/>
        <p:txBody>
          <a:bodyPr>
            <a:noAutofit/>
          </a:bodyPr>
          <a:lstStyle/>
          <a:p>
            <a:r>
              <a:rPr lang="en-US" dirty="0" smtClean="0"/>
              <a:t>Hardware Considerations</a:t>
            </a:r>
            <a:endParaRPr lang="en-US" dirty="0"/>
          </a:p>
        </p:txBody>
      </p:sp>
    </p:spTree>
    <p:extLst>
      <p:ext uri="{BB962C8B-B14F-4D97-AF65-F5344CB8AC3E}">
        <p14:creationId xmlns:p14="http://schemas.microsoft.com/office/powerpoint/2010/main" val="20893785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Install Options: Classic or Advanced</a:t>
            </a:r>
            <a:endParaRPr lang="en-US" dirty="0"/>
          </a:p>
        </p:txBody>
      </p:sp>
      <p:sp>
        <p:nvSpPr>
          <p:cNvPr id="3" name="Content Placeholder 2"/>
          <p:cNvSpPr>
            <a:spLocks noGrp="1"/>
          </p:cNvSpPr>
          <p:nvPr>
            <p:ph idx="1"/>
          </p:nvPr>
        </p:nvSpPr>
        <p:spPr/>
        <p:txBody>
          <a:bodyPr/>
          <a:lstStyle/>
          <a:p>
            <a:r>
              <a:rPr lang="en-US" dirty="0" err="1" smtClean="0"/>
              <a:t>CentOS</a:t>
            </a:r>
            <a:r>
              <a:rPr lang="en-US" dirty="0" smtClean="0"/>
              <a:t> 7 ISO image</a:t>
            </a:r>
          </a:p>
          <a:p>
            <a:pPr lvl="1"/>
            <a:r>
              <a:rPr lang="en-US" dirty="0" smtClean="0"/>
              <a:t>Full toolkit install</a:t>
            </a:r>
          </a:p>
          <a:p>
            <a:pPr lvl="1"/>
            <a:r>
              <a:rPr lang="en-US" dirty="0" smtClean="0"/>
              <a:t>Easy, all contained</a:t>
            </a:r>
          </a:p>
          <a:p>
            <a:r>
              <a:rPr lang="en-US" dirty="0" smtClean="0"/>
              <a:t>Want more control? Bundle </a:t>
            </a:r>
            <a:r>
              <a:rPr lang="en-US" dirty="0"/>
              <a:t>of </a:t>
            </a:r>
            <a:r>
              <a:rPr lang="en-US" dirty="0" smtClean="0"/>
              <a:t>packages</a:t>
            </a:r>
          </a:p>
          <a:p>
            <a:pPr lvl="1"/>
            <a:r>
              <a:rPr lang="en-US" dirty="0" err="1" smtClean="0"/>
              <a:t>perfsonar</a:t>
            </a:r>
            <a:r>
              <a:rPr lang="en-US" dirty="0" smtClean="0"/>
              <a:t>-tools</a:t>
            </a:r>
          </a:p>
          <a:p>
            <a:pPr lvl="1"/>
            <a:r>
              <a:rPr lang="en-US" dirty="0" err="1" smtClean="0"/>
              <a:t>perfsonar-testpoint</a:t>
            </a:r>
            <a:endParaRPr lang="en-US" dirty="0" smtClean="0"/>
          </a:p>
          <a:p>
            <a:pPr lvl="1"/>
            <a:r>
              <a:rPr lang="en-US" dirty="0" err="1"/>
              <a:t>perfsonar</a:t>
            </a:r>
            <a:r>
              <a:rPr lang="en-US" dirty="0" smtClean="0"/>
              <a:t>-core</a:t>
            </a:r>
          </a:p>
          <a:p>
            <a:pPr lvl="1"/>
            <a:r>
              <a:rPr lang="en-US" dirty="0" err="1"/>
              <a:t>perfsonar</a:t>
            </a:r>
            <a:r>
              <a:rPr lang="en-US" dirty="0" smtClean="0"/>
              <a:t>-toolkit</a:t>
            </a:r>
          </a:p>
          <a:p>
            <a:pPr lvl="1"/>
            <a:r>
              <a:rPr lang="en-US" dirty="0" err="1"/>
              <a:t>perfsonar</a:t>
            </a:r>
            <a:r>
              <a:rPr lang="en-US" dirty="0" err="1" smtClean="0"/>
              <a:t>-centralmanagement</a:t>
            </a:r>
            <a:endParaRPr lang="en-US" dirty="0" smtClean="0"/>
          </a:p>
          <a:p>
            <a:pPr lvl="1"/>
            <a:r>
              <a:rPr lang="en-US" dirty="0" smtClean="0"/>
              <a:t>+ optional packages</a:t>
            </a:r>
          </a:p>
          <a:p>
            <a:pPr lvl="1"/>
            <a:r>
              <a:rPr lang="en-US" dirty="0" err="1" smtClean="0"/>
              <a:t>CentOS</a:t>
            </a:r>
            <a:r>
              <a:rPr lang="en-US" dirty="0" smtClean="0"/>
              <a:t> 6 </a:t>
            </a:r>
            <a:r>
              <a:rPr lang="mr-IN" dirty="0" smtClean="0"/>
              <a:t>–</a:t>
            </a:r>
            <a:r>
              <a:rPr lang="en-US" dirty="0" smtClean="0"/>
              <a:t> 7, </a:t>
            </a:r>
            <a:r>
              <a:rPr lang="en-US" dirty="0" err="1" smtClean="0"/>
              <a:t>Debian</a:t>
            </a:r>
            <a:r>
              <a:rPr lang="en-US" dirty="0" smtClean="0"/>
              <a:t> 7 </a:t>
            </a:r>
            <a:r>
              <a:rPr lang="mr-IN" dirty="0" smtClean="0"/>
              <a:t>–</a:t>
            </a:r>
            <a:r>
              <a:rPr lang="en-US" dirty="0" smtClean="0"/>
              <a:t> 8 </a:t>
            </a:r>
            <a:r>
              <a:rPr lang="mr-IN" dirty="0" smtClean="0"/>
              <a:t>–</a:t>
            </a:r>
            <a:r>
              <a:rPr lang="en-US" dirty="0" smtClean="0"/>
              <a:t> 9, Ubuntu 14 </a:t>
            </a:r>
            <a:r>
              <a:rPr lang="mr-IN" dirty="0" smtClean="0"/>
              <a:t>–</a:t>
            </a:r>
            <a:r>
              <a:rPr lang="en-US" dirty="0" smtClean="0"/>
              <a:t> 16 </a:t>
            </a:r>
            <a:endParaRPr lang="en-US" dirty="0"/>
          </a:p>
        </p:txBody>
      </p:sp>
      <p:sp>
        <p:nvSpPr>
          <p:cNvPr id="4" name="Date Placeholder 3"/>
          <p:cNvSpPr>
            <a:spLocks noGrp="1"/>
          </p:cNvSpPr>
          <p:nvPr>
            <p:ph type="dt" sz="half" idx="2"/>
          </p:nvPr>
        </p:nvSpPr>
        <p:spPr/>
        <p:txBody>
          <a:bodyPr/>
          <a:lstStyle/>
          <a:p>
            <a:r>
              <a:rPr lang="fr-BE" smtClean="0"/>
              <a:t>June 14, 2018</a:t>
            </a:r>
            <a:endParaRPr lang="en-US" dirty="0"/>
          </a:p>
        </p:txBody>
      </p:sp>
      <p:sp>
        <p:nvSpPr>
          <p:cNvPr id="5" name="Footer Placeholder 4"/>
          <p:cNvSpPr>
            <a:spLocks noGrp="1"/>
          </p:cNvSpPr>
          <p:nvPr>
            <p:ph type="ftr" sz="quarter" idx="3"/>
          </p:nvPr>
        </p:nvSpPr>
        <p:spPr/>
        <p:txBody>
          <a:bodyPr/>
          <a:lstStyle/>
          <a:p>
            <a:r>
              <a:rPr lang="en-US" smtClean="0"/>
              <a:t>© 2018 — http://www.perfsonar.net</a:t>
            </a:r>
            <a:endParaRPr lang="en-US" dirty="0"/>
          </a:p>
        </p:txBody>
      </p:sp>
      <p:sp>
        <p:nvSpPr>
          <p:cNvPr id="6" name="Slide Number Placeholder 5"/>
          <p:cNvSpPr>
            <a:spLocks noGrp="1"/>
          </p:cNvSpPr>
          <p:nvPr>
            <p:ph type="sldNum" sz="quarter" idx="4"/>
          </p:nvPr>
        </p:nvSpPr>
        <p:spPr/>
        <p:txBody>
          <a:bodyPr/>
          <a:lstStyle/>
          <a:p>
            <a:fld id="{318151B9-CF22-1341-A1FA-AF855BA4AD15}" type="slidenum">
              <a:rPr lang="en-US" smtClean="0"/>
              <a:pPr/>
              <a:t>33</a:t>
            </a:fld>
            <a:endParaRPr lang="en-US" dirty="0"/>
          </a:p>
        </p:txBody>
      </p:sp>
    </p:spTree>
    <p:extLst>
      <p:ext uri="{BB962C8B-B14F-4D97-AF65-F5344CB8AC3E}">
        <p14:creationId xmlns:p14="http://schemas.microsoft.com/office/powerpoint/2010/main" val="8937613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 2018 — http://www.perfsonar.net</a:t>
            </a:r>
            <a:endParaRPr lang="en-US" dirty="0"/>
          </a:p>
        </p:txBody>
      </p:sp>
      <p:sp>
        <p:nvSpPr>
          <p:cNvPr id="6" name="Slide Number Placeholder 5"/>
          <p:cNvSpPr>
            <a:spLocks noGrp="1"/>
          </p:cNvSpPr>
          <p:nvPr>
            <p:ph type="sldNum" sz="quarter" idx="4"/>
          </p:nvPr>
        </p:nvSpPr>
        <p:spPr/>
        <p:txBody>
          <a:bodyPr/>
          <a:lstStyle/>
          <a:p>
            <a:fld id="{318151B9-CF22-1341-A1FA-AF855BA4AD15}" type="slidenum">
              <a:rPr lang="en-US" smtClean="0"/>
              <a:pPr/>
              <a:t>34</a:t>
            </a:fld>
            <a:endParaRPr lang="en-US" dirty="0"/>
          </a:p>
        </p:txBody>
      </p:sp>
      <p:sp>
        <p:nvSpPr>
          <p:cNvPr id="3" name="Title 2"/>
          <p:cNvSpPr>
            <a:spLocks noGrp="1"/>
          </p:cNvSpPr>
          <p:nvPr>
            <p:ph type="title"/>
          </p:nvPr>
        </p:nvSpPr>
        <p:spPr/>
        <p:txBody>
          <a:bodyPr>
            <a:normAutofit fontScale="90000"/>
          </a:bodyPr>
          <a:lstStyle/>
          <a:p>
            <a:pPr algn="ctr"/>
            <a:r>
              <a:rPr lang="en-US" dirty="0" smtClean="0"/>
              <a:t>Package bundles structure</a:t>
            </a:r>
            <a:endParaRPr lang="en-US" dirty="0"/>
          </a:p>
        </p:txBody>
      </p:sp>
      <p:pic>
        <p:nvPicPr>
          <p:cNvPr id="2" name="Picture 1"/>
          <p:cNvPicPr>
            <a:picLocks noChangeAspect="1"/>
          </p:cNvPicPr>
          <p:nvPr/>
        </p:nvPicPr>
        <p:blipFill>
          <a:blip r:embed="rId2"/>
          <a:stretch>
            <a:fillRect/>
          </a:stretch>
        </p:blipFill>
        <p:spPr>
          <a:xfrm>
            <a:off x="154121" y="1422400"/>
            <a:ext cx="8989879" cy="2286000"/>
          </a:xfrm>
          <a:prstGeom prst="rect">
            <a:avLst/>
          </a:prstGeom>
        </p:spPr>
      </p:pic>
      <p:sp>
        <p:nvSpPr>
          <p:cNvPr id="7" name="Symbol zastępczy daty 6"/>
          <p:cNvSpPr>
            <a:spLocks noGrp="1"/>
          </p:cNvSpPr>
          <p:nvPr>
            <p:ph type="dt" sz="half" idx="2"/>
          </p:nvPr>
        </p:nvSpPr>
        <p:spPr/>
        <p:txBody>
          <a:bodyPr/>
          <a:lstStyle/>
          <a:p>
            <a:r>
              <a:rPr lang="fr-BE" smtClean="0"/>
              <a:t>June 14, 2018</a:t>
            </a:r>
            <a:endParaRPr lang="en-US" dirty="0"/>
          </a:p>
        </p:txBody>
      </p:sp>
    </p:spTree>
    <p:extLst>
      <p:ext uri="{BB962C8B-B14F-4D97-AF65-F5344CB8AC3E}">
        <p14:creationId xmlns:p14="http://schemas.microsoft.com/office/powerpoint/2010/main" val="19464663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88900" y="5189"/>
            <a:ext cx="7734586" cy="5143500"/>
          </a:xfrm>
          <a:prstGeom prst="rect">
            <a:avLst/>
          </a:prstGeom>
        </p:spPr>
      </p:pic>
      <p:sp>
        <p:nvSpPr>
          <p:cNvPr id="5" name="Footer Placeholder 4"/>
          <p:cNvSpPr>
            <a:spLocks noGrp="1"/>
          </p:cNvSpPr>
          <p:nvPr>
            <p:ph type="ftr" sz="quarter" idx="3"/>
          </p:nvPr>
        </p:nvSpPr>
        <p:spPr/>
        <p:txBody>
          <a:bodyPr/>
          <a:lstStyle/>
          <a:p>
            <a:r>
              <a:rPr lang="en-US" smtClean="0"/>
              <a:t>© 2018 — http://www.perfsonar.net</a:t>
            </a:r>
            <a:endParaRPr lang="en-US" dirty="0"/>
          </a:p>
        </p:txBody>
      </p:sp>
      <p:sp>
        <p:nvSpPr>
          <p:cNvPr id="6" name="Slide Number Placeholder 5"/>
          <p:cNvSpPr>
            <a:spLocks noGrp="1"/>
          </p:cNvSpPr>
          <p:nvPr>
            <p:ph type="sldNum" sz="quarter" idx="4"/>
          </p:nvPr>
        </p:nvSpPr>
        <p:spPr/>
        <p:txBody>
          <a:bodyPr/>
          <a:lstStyle/>
          <a:p>
            <a:fld id="{318151B9-CF22-1341-A1FA-AF855BA4AD15}" type="slidenum">
              <a:rPr lang="en-US" smtClean="0"/>
              <a:pPr/>
              <a:t>35</a:t>
            </a:fld>
            <a:endParaRPr lang="en-US" dirty="0"/>
          </a:p>
        </p:txBody>
      </p:sp>
      <p:sp>
        <p:nvSpPr>
          <p:cNvPr id="2" name="Symbol zastępczy daty 1"/>
          <p:cNvSpPr>
            <a:spLocks noGrp="1"/>
          </p:cNvSpPr>
          <p:nvPr>
            <p:ph type="dt" sz="half" idx="2"/>
          </p:nvPr>
        </p:nvSpPr>
        <p:spPr/>
        <p:txBody>
          <a:bodyPr/>
          <a:lstStyle/>
          <a:p>
            <a:r>
              <a:rPr lang="fr-BE" smtClean="0"/>
              <a:t>June 14, 2018</a:t>
            </a:r>
            <a:endParaRPr lang="en-US" dirty="0"/>
          </a:p>
        </p:txBody>
      </p:sp>
    </p:spTree>
    <p:extLst>
      <p:ext uri="{BB962C8B-B14F-4D97-AF65-F5344CB8AC3E}">
        <p14:creationId xmlns:p14="http://schemas.microsoft.com/office/powerpoint/2010/main" val="16418354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800" dirty="0" smtClean="0"/>
              <a:t>Problem Statement on Network Connectivity</a:t>
            </a:r>
          </a:p>
          <a:p>
            <a:r>
              <a:rPr lang="en-US" sz="2800" dirty="0" smtClean="0"/>
              <a:t>Network Performance &amp; TCP Behaviors w/ Packet Loss</a:t>
            </a:r>
          </a:p>
          <a:p>
            <a:r>
              <a:rPr lang="en-US" sz="2800" dirty="0" smtClean="0"/>
              <a:t>What is </a:t>
            </a:r>
            <a:r>
              <a:rPr lang="en-US" sz="2800" dirty="0" err="1" smtClean="0"/>
              <a:t>perfSONAR</a:t>
            </a:r>
            <a:r>
              <a:rPr lang="en-US" sz="2800" dirty="0" smtClean="0"/>
              <a:t>?</a:t>
            </a:r>
            <a:endParaRPr lang="en-US" sz="2800" dirty="0" smtClean="0"/>
          </a:p>
          <a:p>
            <a:r>
              <a:rPr lang="en-US" sz="2800" dirty="0" smtClean="0"/>
              <a:t>Installation Options</a:t>
            </a:r>
          </a:p>
          <a:p>
            <a:r>
              <a:rPr lang="en-US" sz="2800" dirty="0" err="1" smtClean="0">
                <a:solidFill>
                  <a:srgbClr val="1DB118"/>
                </a:solidFill>
              </a:rPr>
              <a:t>perfSONAR</a:t>
            </a:r>
            <a:r>
              <a:rPr lang="en-US" sz="2800" dirty="0" smtClean="0">
                <a:solidFill>
                  <a:srgbClr val="1DB118"/>
                </a:solidFill>
              </a:rPr>
              <a:t> Community</a:t>
            </a:r>
            <a:endParaRPr lang="en-US" sz="2800" dirty="0" smtClean="0">
              <a:solidFill>
                <a:srgbClr val="1DB118"/>
              </a:solidFill>
            </a:endParaRP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36</a:t>
            </a:fld>
            <a:endParaRPr lang="en-US" dirty="0"/>
          </a:p>
        </p:txBody>
      </p:sp>
    </p:spTree>
    <p:extLst>
      <p:ext uri="{BB962C8B-B14F-4D97-AF65-F5344CB8AC3E}">
        <p14:creationId xmlns:p14="http://schemas.microsoft.com/office/powerpoint/2010/main" val="38696979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Benefit: Active and Growing Community</a:t>
            </a:r>
            <a:endParaRPr lang="en-US" dirty="0"/>
          </a:p>
        </p:txBody>
      </p:sp>
      <p:sp>
        <p:nvSpPr>
          <p:cNvPr id="3" name="Content Placeholder 2"/>
          <p:cNvSpPr>
            <a:spLocks noGrp="1"/>
          </p:cNvSpPr>
          <p:nvPr>
            <p:ph idx="1"/>
          </p:nvPr>
        </p:nvSpPr>
        <p:spPr>
          <a:xfrm>
            <a:off x="457201" y="900000"/>
            <a:ext cx="4580964" cy="3732723"/>
          </a:xfrm>
        </p:spPr>
        <p:txBody>
          <a:bodyPr>
            <a:noAutofit/>
          </a:bodyPr>
          <a:lstStyle/>
          <a:p>
            <a:r>
              <a:rPr lang="en-US" sz="2000" dirty="0" smtClean="0"/>
              <a:t>Active email lists and forums provide:</a:t>
            </a:r>
          </a:p>
          <a:p>
            <a:pPr lvl="1"/>
            <a:r>
              <a:rPr lang="en-US" sz="1800" dirty="0" smtClean="0"/>
              <a:t>Instant access to advice and expertise from the community.</a:t>
            </a:r>
          </a:p>
          <a:p>
            <a:pPr lvl="1"/>
            <a:r>
              <a:rPr lang="en-US" sz="1800" dirty="0" smtClean="0"/>
              <a:t>Ability to share metrics, experience and findings with others to help debug issues on a global scale.</a:t>
            </a:r>
          </a:p>
          <a:p>
            <a:r>
              <a:rPr lang="en-US" sz="2000" dirty="0" smtClean="0"/>
              <a:t>Joining the community automatically increases the reach and power of </a:t>
            </a:r>
            <a:r>
              <a:rPr lang="en-US" sz="2000" dirty="0" err="1" smtClean="0"/>
              <a:t>perfSONAR</a:t>
            </a:r>
            <a:endParaRPr lang="en-US" sz="2000" dirty="0" smtClean="0"/>
          </a:p>
          <a:p>
            <a:pPr lvl="1"/>
            <a:r>
              <a:rPr lang="en-US" sz="1800" dirty="0" smtClean="0"/>
              <a:t>The more endpoints means exponentially more ways to test and discover issues, compare metrics</a:t>
            </a:r>
          </a:p>
        </p:txBody>
      </p:sp>
      <p:sp>
        <p:nvSpPr>
          <p:cNvPr id="4" name="Symbol zastępczy daty 3"/>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6" name="Symbol zastępczy numeru slajdu 5"/>
          <p:cNvSpPr>
            <a:spLocks noGrp="1"/>
          </p:cNvSpPr>
          <p:nvPr>
            <p:ph type="sldNum" sz="quarter" idx="4"/>
          </p:nvPr>
        </p:nvSpPr>
        <p:spPr/>
        <p:txBody>
          <a:bodyPr/>
          <a:lstStyle/>
          <a:p>
            <a:fld id="{318151B9-CF22-1341-A1FA-AF855BA4AD15}" type="slidenum">
              <a:rPr lang="en-US" smtClean="0"/>
              <a:pPr/>
              <a:t>37</a:t>
            </a:fld>
            <a:endParaRPr lang="en-US" dirty="0"/>
          </a:p>
        </p:txBody>
      </p:sp>
      <p:pic>
        <p:nvPicPr>
          <p:cNvPr id="12" name="Content Placeholder 7" descr="community-picture.png"/>
          <p:cNvPicPr>
            <a:picLocks noGrp="1" noChangeAspect="1"/>
          </p:cNvPicPr>
          <p:nvPr>
            <p:ph sz="half" idx="4294967295"/>
          </p:nvPr>
        </p:nvPicPr>
        <p:blipFill>
          <a:blip r:embed="rId3" cstate="print">
            <a:extLst>
              <a:ext uri="{28A0092B-C50C-407E-A947-70E740481C1C}">
                <a14:useLocalDpi xmlns:a14="http://schemas.microsoft.com/office/drawing/2010/main"/>
              </a:ext>
            </a:extLst>
          </a:blip>
          <a:srcRect t="-30654" b="-30654"/>
          <a:stretch>
            <a:fillRect/>
          </a:stretch>
        </p:blipFill>
        <p:spPr>
          <a:xfrm>
            <a:off x="5105400" y="690563"/>
            <a:ext cx="4038600" cy="4348162"/>
          </a:xfrm>
        </p:spPr>
      </p:pic>
    </p:spTree>
    <p:extLst>
      <p:ext uri="{BB962C8B-B14F-4D97-AF65-F5344CB8AC3E}">
        <p14:creationId xmlns:p14="http://schemas.microsoft.com/office/powerpoint/2010/main" val="26753445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Autofit/>
          </a:bodyPr>
          <a:lstStyle/>
          <a:p>
            <a:r>
              <a:rPr lang="en-US" dirty="0" err="1" smtClean="0"/>
              <a:t>perfSONAR</a:t>
            </a:r>
            <a:r>
              <a:rPr lang="en-US" dirty="0" smtClean="0"/>
              <a:t> Community</a:t>
            </a:r>
            <a:endParaRPr lang="en-US" dirty="0"/>
          </a:p>
        </p:txBody>
      </p:sp>
      <p:sp>
        <p:nvSpPr>
          <p:cNvPr id="87041" name="Content Placeholder 1"/>
          <p:cNvSpPr>
            <a:spLocks noGrp="1"/>
          </p:cNvSpPr>
          <p:nvPr>
            <p:ph idx="1"/>
          </p:nvPr>
        </p:nvSpPr>
        <p:spPr/>
        <p:txBody>
          <a:bodyPr>
            <a:normAutofit/>
          </a:bodyPr>
          <a:lstStyle/>
          <a:p>
            <a:r>
              <a:rPr lang="en-US" sz="2800" dirty="0" smtClean="0">
                <a:latin typeface="Calibri" charset="0"/>
                <a:ea typeface="ＭＳ Ｐゴシック" charset="0"/>
                <a:cs typeface="ＭＳ Ｐゴシック" charset="0"/>
              </a:rPr>
              <a:t>The perfSONAR collaboration is </a:t>
            </a:r>
            <a:r>
              <a:rPr lang="en-US" sz="2800" dirty="0">
                <a:latin typeface="Calibri" charset="0"/>
                <a:ea typeface="ＭＳ Ｐゴシック" charset="0"/>
                <a:cs typeface="ＭＳ Ｐゴシック" charset="0"/>
              </a:rPr>
              <a:t>working to build a strong user community to support the use and development of the software.</a:t>
            </a:r>
            <a:r>
              <a:rPr lang="en-US" sz="2400" dirty="0">
                <a:latin typeface="Calibri" charset="0"/>
                <a:ea typeface="ＭＳ Ｐゴシック" charset="0"/>
                <a:cs typeface="ＭＳ Ｐゴシック" charset="0"/>
              </a:rPr>
              <a:t>  </a:t>
            </a:r>
          </a:p>
          <a:p>
            <a:r>
              <a:rPr lang="en-US" sz="2800" dirty="0" smtClean="0">
                <a:latin typeface="Calibri" charset="0"/>
                <a:ea typeface="ＭＳ Ｐゴシック" charset="0"/>
                <a:cs typeface="ＭＳ Ｐゴシック" charset="0"/>
              </a:rPr>
              <a:t>perfSONAR</a:t>
            </a:r>
            <a:r>
              <a:rPr lang="en-US" sz="2800" dirty="0">
                <a:latin typeface="Calibri" charset="0"/>
                <a:ea typeface="ＭＳ Ｐゴシック" charset="0"/>
                <a:cs typeface="ＭＳ Ｐゴシック" charset="0"/>
              </a:rPr>
              <a:t> </a:t>
            </a:r>
            <a:r>
              <a:rPr lang="en-US" sz="2800" dirty="0" smtClean="0">
                <a:latin typeface="Calibri" charset="0"/>
                <a:ea typeface="ＭＳ Ｐゴシック" charset="0"/>
                <a:cs typeface="ＭＳ Ｐゴシック" charset="0"/>
              </a:rPr>
              <a:t>Mailing </a:t>
            </a:r>
            <a:r>
              <a:rPr lang="en-US" sz="2800" dirty="0">
                <a:latin typeface="Calibri" charset="0"/>
                <a:ea typeface="ＭＳ Ｐゴシック" charset="0"/>
                <a:cs typeface="ＭＳ Ｐゴシック" charset="0"/>
              </a:rPr>
              <a:t>Lists</a:t>
            </a:r>
          </a:p>
          <a:p>
            <a:pPr lvl="1"/>
            <a:r>
              <a:rPr lang="en-US" sz="2400" dirty="0">
                <a:latin typeface="Calibri" charset="0"/>
                <a:ea typeface="ＭＳ Ｐゴシック" charset="0"/>
              </a:rPr>
              <a:t>Announcement </a:t>
            </a:r>
            <a:r>
              <a:rPr lang="en-US" sz="2400" dirty="0" smtClean="0">
                <a:latin typeface="Calibri" charset="0"/>
                <a:ea typeface="ＭＳ Ｐゴシック" charset="0"/>
              </a:rPr>
              <a:t>Lists:</a:t>
            </a:r>
          </a:p>
          <a:p>
            <a:pPr lvl="2"/>
            <a:r>
              <a:rPr lang="en-US" sz="2000" dirty="0" smtClean="0">
                <a:latin typeface="Calibri" charset="0"/>
                <a:ea typeface="ＭＳ Ｐゴシック" charset="0"/>
                <a:hlinkClick r:id="rId2"/>
              </a:rPr>
              <a:t>https</a:t>
            </a:r>
            <a:r>
              <a:rPr lang="en-US" sz="2000" dirty="0">
                <a:latin typeface="Calibri" charset="0"/>
                <a:ea typeface="ＭＳ Ｐゴシック" charset="0"/>
                <a:hlinkClick r:id="rId2"/>
              </a:rPr>
              <a:t>://mail.internet2.edu/wws/subrequest/</a:t>
            </a:r>
            <a:r>
              <a:rPr lang="en-US" sz="2000" dirty="0" smtClean="0">
                <a:latin typeface="Calibri" charset="0"/>
                <a:ea typeface="ＭＳ Ｐゴシック" charset="0"/>
                <a:hlinkClick r:id="rId2"/>
              </a:rPr>
              <a:t>perfsonar-announce</a:t>
            </a:r>
            <a:endParaRPr lang="en-US" sz="2000" dirty="0" smtClean="0">
              <a:latin typeface="Calibri" charset="0"/>
              <a:ea typeface="ＭＳ Ｐゴシック" charset="0"/>
            </a:endParaRPr>
          </a:p>
          <a:p>
            <a:pPr lvl="1"/>
            <a:r>
              <a:rPr lang="en-US" sz="2400" dirty="0" smtClean="0">
                <a:latin typeface="Calibri" charset="0"/>
                <a:ea typeface="ＭＳ Ｐゴシック" charset="0"/>
              </a:rPr>
              <a:t>Users List:</a:t>
            </a:r>
          </a:p>
          <a:p>
            <a:pPr lvl="2"/>
            <a:r>
              <a:rPr lang="en-US" sz="2000" dirty="0" smtClean="0">
                <a:latin typeface="Calibri" charset="0"/>
                <a:ea typeface="ＭＳ Ｐゴシック" charset="0"/>
                <a:hlinkClick r:id="rId3"/>
              </a:rPr>
              <a:t>https</a:t>
            </a:r>
            <a:r>
              <a:rPr lang="en-US" sz="2000" dirty="0">
                <a:latin typeface="Calibri" charset="0"/>
                <a:ea typeface="ＭＳ Ｐゴシック" charset="0"/>
                <a:hlinkClick r:id="rId3"/>
              </a:rPr>
              <a:t>://mail.internet2.edu/wws/subrequest</a:t>
            </a:r>
            <a:r>
              <a:rPr lang="en-US" sz="2000" dirty="0" smtClean="0">
                <a:latin typeface="Calibri" charset="0"/>
                <a:ea typeface="ＭＳ Ｐゴシック" charset="0"/>
                <a:hlinkClick r:id="rId3"/>
              </a:rPr>
              <a:t>/perfsonar-users</a:t>
            </a:r>
            <a:endParaRPr lang="en-US" sz="2000" dirty="0" smtClean="0">
              <a:latin typeface="Calibri" charset="0"/>
              <a:ea typeface="ＭＳ Ｐゴシック" charset="0"/>
            </a:endParaRP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6" name="Symbol zastępczy numeru slajdu 5"/>
          <p:cNvSpPr>
            <a:spLocks noGrp="1"/>
          </p:cNvSpPr>
          <p:nvPr>
            <p:ph type="sldNum" sz="quarter" idx="4"/>
          </p:nvPr>
        </p:nvSpPr>
        <p:spPr/>
        <p:txBody>
          <a:bodyPr/>
          <a:lstStyle/>
          <a:p>
            <a:fld id="{318151B9-CF22-1341-A1FA-AF855BA4AD15}" type="slidenum">
              <a:rPr lang="en-US" smtClean="0"/>
              <a:pPr/>
              <a:t>38</a:t>
            </a:fld>
            <a:endParaRPr lang="en-US" dirty="0"/>
          </a:p>
        </p:txBody>
      </p:sp>
    </p:spTree>
    <p:extLst>
      <p:ext uri="{BB962C8B-B14F-4D97-AF65-F5344CB8AC3E}">
        <p14:creationId xmlns:p14="http://schemas.microsoft.com/office/powerpoint/2010/main" val="35797143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Resources</a:t>
            </a:r>
            <a:endParaRPr lang="en-US" dirty="0"/>
          </a:p>
        </p:txBody>
      </p:sp>
      <p:sp>
        <p:nvSpPr>
          <p:cNvPr id="4" name="Content Placeholder 3"/>
          <p:cNvSpPr>
            <a:spLocks noGrp="1"/>
          </p:cNvSpPr>
          <p:nvPr>
            <p:ph idx="1"/>
          </p:nvPr>
        </p:nvSpPr>
        <p:spPr>
          <a:xfrm>
            <a:off x="3433483" y="900000"/>
            <a:ext cx="5453342" cy="3732723"/>
          </a:xfrm>
        </p:spPr>
        <p:txBody>
          <a:bodyPr>
            <a:normAutofit fontScale="92500" lnSpcReduction="20000"/>
          </a:bodyPr>
          <a:lstStyle/>
          <a:p>
            <a:r>
              <a:rPr lang="en-US" dirty="0" err="1" smtClean="0"/>
              <a:t>perfSONAR</a:t>
            </a:r>
            <a:r>
              <a:rPr lang="en-US" dirty="0" smtClean="0"/>
              <a:t> website</a:t>
            </a:r>
          </a:p>
          <a:p>
            <a:pPr lvl="1"/>
            <a:r>
              <a:rPr lang="en-US" dirty="0">
                <a:hlinkClick r:id="rId2"/>
              </a:rPr>
              <a:t>http://www.perfsonar.net</a:t>
            </a:r>
            <a:r>
              <a:rPr lang="en-US" dirty="0" smtClean="0">
                <a:hlinkClick r:id="rId2"/>
              </a:rPr>
              <a:t>/</a:t>
            </a:r>
            <a:r>
              <a:rPr lang="en-US" dirty="0" smtClean="0"/>
              <a:t> </a:t>
            </a:r>
          </a:p>
          <a:p>
            <a:r>
              <a:rPr lang="en-US" dirty="0" smtClean="0"/>
              <a:t>perfSONAR </a:t>
            </a:r>
            <a:r>
              <a:rPr lang="pl-PL" dirty="0" err="1" smtClean="0"/>
              <a:t>Documentation</a:t>
            </a:r>
            <a:endParaRPr lang="en-US" dirty="0" smtClean="0"/>
          </a:p>
          <a:p>
            <a:pPr lvl="1"/>
            <a:r>
              <a:rPr lang="en-US" dirty="0" smtClean="0">
                <a:hlinkClick r:id="rId3"/>
              </a:rPr>
              <a:t>http://docs.perfsonar.net/</a:t>
            </a:r>
            <a:endParaRPr lang="en-US" dirty="0" smtClean="0"/>
          </a:p>
          <a:p>
            <a:r>
              <a:rPr lang="en-US" dirty="0" smtClean="0"/>
              <a:t>perfSONAR mailing lists</a:t>
            </a:r>
          </a:p>
          <a:p>
            <a:pPr lvl="1"/>
            <a:r>
              <a:rPr lang="en-US" dirty="0">
                <a:hlinkClick r:id="rId4"/>
              </a:rPr>
              <a:t>http://www.perfsonar.net/about/getting-help</a:t>
            </a:r>
            <a:r>
              <a:rPr lang="en-US" dirty="0" smtClean="0">
                <a:hlinkClick r:id="rId4"/>
              </a:rPr>
              <a:t>/</a:t>
            </a:r>
            <a:endParaRPr lang="en-US" dirty="0" smtClean="0"/>
          </a:p>
          <a:p>
            <a:r>
              <a:rPr lang="en-US" dirty="0" smtClean="0"/>
              <a:t>perfSONAR directory</a:t>
            </a:r>
          </a:p>
          <a:p>
            <a:pPr lvl="1"/>
            <a:r>
              <a:rPr lang="en-US" dirty="0">
                <a:hlinkClick r:id="rId5"/>
              </a:rPr>
              <a:t>http://stats.es.net/ServicesDirectory</a:t>
            </a:r>
            <a:r>
              <a:rPr lang="en-US" dirty="0" smtClean="0">
                <a:hlinkClick r:id="rId5"/>
              </a:rPr>
              <a:t>/</a:t>
            </a:r>
            <a:r>
              <a:rPr lang="en-US" dirty="0" smtClean="0"/>
              <a:t> </a:t>
            </a:r>
          </a:p>
          <a:p>
            <a:r>
              <a:rPr lang="pl-PL" dirty="0" smtClean="0"/>
              <a:t>perfSONAR YouTube Channel</a:t>
            </a:r>
          </a:p>
          <a:p>
            <a:pPr lvl="1"/>
            <a:r>
              <a:rPr lang="pl-PL" dirty="0">
                <a:hlinkClick r:id="rId6"/>
              </a:rPr>
              <a:t>https://</a:t>
            </a:r>
            <a:r>
              <a:rPr lang="pl-PL" dirty="0" smtClean="0">
                <a:hlinkClick r:id="rId6"/>
              </a:rPr>
              <a:t>www.youtube.com/channel/UCjK-P49pAKK9hUrrNbbe0Sg</a:t>
            </a:r>
            <a:endParaRPr lang="pl-PL" dirty="0"/>
          </a:p>
          <a:p>
            <a:r>
              <a:rPr lang="en-US" dirty="0" err="1" smtClean="0"/>
              <a:t>FasterData</a:t>
            </a:r>
            <a:r>
              <a:rPr lang="en-US" dirty="0" smtClean="0"/>
              <a:t> Knowledgebase</a:t>
            </a:r>
          </a:p>
          <a:p>
            <a:pPr lvl="1"/>
            <a:r>
              <a:rPr lang="en-US" dirty="0" smtClean="0">
                <a:hlinkClick r:id="rId7"/>
              </a:rPr>
              <a:t>http://fasterdata.es.net/</a:t>
            </a:r>
            <a:r>
              <a:rPr lang="en-US" dirty="0" smtClean="0"/>
              <a:t> </a:t>
            </a:r>
          </a:p>
          <a:p>
            <a:endParaRPr lang="en-US" dirty="0"/>
          </a:p>
        </p:txBody>
      </p:sp>
      <p:sp>
        <p:nvSpPr>
          <p:cNvPr id="3" name="Symbol zastępczy daty 2"/>
          <p:cNvSpPr>
            <a:spLocks noGrp="1"/>
          </p:cNvSpPr>
          <p:nvPr>
            <p:ph type="dt" sz="half" idx="2"/>
          </p:nvPr>
        </p:nvSpPr>
        <p:spPr/>
        <p:txBody>
          <a:bodyPr/>
          <a:lstStyle/>
          <a:p>
            <a:r>
              <a:rPr lang="fr-BE" smtClean="0"/>
              <a:t>June 14, 2018</a:t>
            </a:r>
            <a:endParaRPr lang="en-US" dirty="0"/>
          </a:p>
        </p:txBody>
      </p:sp>
      <p:sp>
        <p:nvSpPr>
          <p:cNvPr id="5" name="Symbol zastępczy stopki 4"/>
          <p:cNvSpPr>
            <a:spLocks noGrp="1"/>
          </p:cNvSpPr>
          <p:nvPr>
            <p:ph type="ftr" sz="quarter" idx="3"/>
          </p:nvPr>
        </p:nvSpPr>
        <p:spPr/>
        <p:txBody>
          <a:bodyPr/>
          <a:lstStyle/>
          <a:p>
            <a:r>
              <a:rPr lang="en-US" smtClean="0"/>
              <a:t>© 2018 — http://www.perfsonar.net</a:t>
            </a:r>
            <a:endParaRPr lang="en-US" dirty="0"/>
          </a:p>
        </p:txBody>
      </p:sp>
      <p:sp>
        <p:nvSpPr>
          <p:cNvPr id="6" name="Symbol zastępczy numeru slajdu 5"/>
          <p:cNvSpPr>
            <a:spLocks noGrp="1"/>
          </p:cNvSpPr>
          <p:nvPr>
            <p:ph type="sldNum" sz="quarter" idx="4"/>
          </p:nvPr>
        </p:nvSpPr>
        <p:spPr/>
        <p:txBody>
          <a:bodyPr/>
          <a:lstStyle/>
          <a:p>
            <a:fld id="{318151B9-CF22-1341-A1FA-AF855BA4AD15}" type="slidenum">
              <a:rPr lang="en-US" smtClean="0"/>
              <a:pPr/>
              <a:t>39</a:t>
            </a:fld>
            <a:endParaRPr lang="en-US" dirty="0"/>
          </a:p>
        </p:txBody>
      </p:sp>
      <p:pic>
        <p:nvPicPr>
          <p:cNvPr id="12" name="Content Placeholder 7" descr="Resources-and-useful-links.jpg"/>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247276" y="969310"/>
            <a:ext cx="3022600" cy="3387356"/>
          </a:xfrm>
          <a:prstGeom prst="rect">
            <a:avLst/>
          </a:prstGeom>
        </p:spPr>
      </p:pic>
    </p:spTree>
    <p:extLst>
      <p:ext uri="{BB962C8B-B14F-4D97-AF65-F5344CB8AC3E}">
        <p14:creationId xmlns:p14="http://schemas.microsoft.com/office/powerpoint/2010/main" val="3963176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dirty="0" smtClean="0"/>
              <a:t>Problem Statement</a:t>
            </a:r>
            <a:endParaRPr lang="en-US" dirty="0"/>
          </a:p>
        </p:txBody>
      </p:sp>
      <p:sp>
        <p:nvSpPr>
          <p:cNvPr id="6" name="Content Placeholder 5"/>
          <p:cNvSpPr>
            <a:spLocks noGrp="1"/>
          </p:cNvSpPr>
          <p:nvPr>
            <p:ph sz="half" idx="1"/>
          </p:nvPr>
        </p:nvSpPr>
        <p:spPr>
          <a:xfrm>
            <a:off x="628650" y="1120588"/>
            <a:ext cx="3886200" cy="3512135"/>
          </a:xfrm>
        </p:spPr>
        <p:txBody>
          <a:bodyPr>
            <a:noAutofit/>
          </a:bodyPr>
          <a:lstStyle/>
          <a:p>
            <a:r>
              <a:rPr lang="en-US" sz="2400" dirty="0" smtClean="0"/>
              <a:t>While these networks all interconnect, each network is owned and operated by separate organizations (called “domains”) with different policies, customers, funding models, hardware, bandwidth and configurations.</a:t>
            </a:r>
          </a:p>
          <a:p>
            <a:endParaRPr lang="en-US" sz="1700" dirty="0" smtClean="0"/>
          </a:p>
        </p:txBody>
      </p:sp>
      <p:pic>
        <p:nvPicPr>
          <p:cNvPr id="9" name="Content Placeholder 6" descr="GLIF_5-11_World_4k.jpg"/>
          <p:cNvPicPr>
            <a:picLocks noGrp="1" noChangeAspect="1"/>
          </p:cNvPicPr>
          <p:nvPr>
            <p:ph sz="half" idx="2"/>
          </p:nvPr>
        </p:nvPicPr>
        <p:blipFill>
          <a:blip r:embed="rId3" cstate="print">
            <a:extLst>
              <a:ext uri="{BEBA8EAE-BF5A-486C-A8C5-ECC9F3942E4B}">
                <a14:imgProps xmlns:a14="http://schemas.microsoft.com/office/drawing/2010/main">
                  <a14:imgLayer r:embed="rId4">
                    <a14:imgEffect>
                      <a14:brightnessContrast bright="48000" contrast="-15000"/>
                    </a14:imgEffect>
                  </a14:imgLayer>
                </a14:imgProps>
              </a:ext>
              <a:ext uri="{28A0092B-C50C-407E-A947-70E740481C1C}">
                <a14:useLocalDpi xmlns:a14="http://schemas.microsoft.com/office/drawing/2010/main"/>
              </a:ext>
            </a:extLst>
          </a:blip>
          <a:stretch>
            <a:fillRect/>
          </a:stretch>
        </p:blipFill>
        <p:spPr>
          <a:xfrm>
            <a:off x="4629150" y="1317812"/>
            <a:ext cx="3886200" cy="2886077"/>
          </a:xfrm>
        </p:spPr>
      </p:pic>
      <p:sp>
        <p:nvSpPr>
          <p:cNvPr id="10" name="Date Placeholder 3"/>
          <p:cNvSpPr>
            <a:spLocks noGrp="1"/>
          </p:cNvSpPr>
          <p:nvPr>
            <p:ph type="dt" sz="half" idx="10"/>
          </p:nvPr>
        </p:nvSpPr>
        <p:spPr/>
        <p:txBody>
          <a:bodyPr/>
          <a:lstStyle/>
          <a:p>
            <a:r>
              <a:rPr lang="fr-BE" smtClean="0"/>
              <a:t>June 14, 2018</a:t>
            </a:r>
            <a:endParaRPr lang="en-US" dirty="0"/>
          </a:p>
        </p:txBody>
      </p:sp>
      <p:sp>
        <p:nvSpPr>
          <p:cNvPr id="8" name="Footer Placeholder 4"/>
          <p:cNvSpPr>
            <a:spLocks noGrp="1"/>
          </p:cNvSpPr>
          <p:nvPr>
            <p:ph type="ftr" sz="quarter" idx="3"/>
          </p:nvPr>
        </p:nvSpPr>
        <p:spPr/>
        <p:txBody>
          <a:bodyPr/>
          <a:lstStyle/>
          <a:p>
            <a:r>
              <a:rPr lang="en-US" smtClean="0"/>
              <a:t>© 2018 — http://www.perfsonar.net</a:t>
            </a:r>
            <a:endParaRPr lang="en-US" dirty="0"/>
          </a:p>
        </p:txBody>
      </p:sp>
      <p:sp>
        <p:nvSpPr>
          <p:cNvPr id="11" name="Slide Number Placeholder 5"/>
          <p:cNvSpPr>
            <a:spLocks noGrp="1"/>
          </p:cNvSpPr>
          <p:nvPr>
            <p:ph type="sldNum" sz="quarter" idx="4"/>
          </p:nvPr>
        </p:nvSpPr>
        <p:spPr/>
        <p:txBody>
          <a:bodyPr/>
          <a:lstStyle/>
          <a:p>
            <a:fld id="{318151B9-CF22-1341-A1FA-AF855BA4AD15}" type="slidenum">
              <a:rPr lang="en-US" smtClean="0"/>
              <a:t>4</a:t>
            </a:fld>
            <a:endParaRPr lang="en-US" dirty="0"/>
          </a:p>
        </p:txBody>
      </p:sp>
    </p:spTree>
    <p:extLst>
      <p:ext uri="{BB962C8B-B14F-4D97-AF65-F5344CB8AC3E}">
        <p14:creationId xmlns:p14="http://schemas.microsoft.com/office/powerpoint/2010/main" val="5168281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&amp; Motivation</a:t>
            </a:r>
            <a:endParaRPr lang="en-US" dirty="0"/>
          </a:p>
        </p:txBody>
      </p:sp>
      <p:sp>
        <p:nvSpPr>
          <p:cNvPr id="4" name="TextBox 3"/>
          <p:cNvSpPr txBox="1"/>
          <p:nvPr/>
        </p:nvSpPr>
        <p:spPr>
          <a:xfrm>
            <a:off x="1447800" y="4159515"/>
            <a:ext cx="6591300" cy="400110"/>
          </a:xfrm>
          <a:prstGeom prst="rect">
            <a:avLst/>
          </a:prstGeom>
          <a:noFill/>
        </p:spPr>
        <p:txBody>
          <a:bodyPr wrap="square" rtlCol="0">
            <a:spAutoFit/>
          </a:bodyPr>
          <a:lstStyle/>
          <a:p>
            <a:pPr algn="ctr"/>
            <a:r>
              <a:rPr lang="en-US" sz="1000" dirty="0"/>
              <a:t>This document is a result of work by the </a:t>
            </a:r>
            <a:r>
              <a:rPr lang="en-US" sz="1000" dirty="0" err="1"/>
              <a:t>perfSONAR</a:t>
            </a:r>
            <a:r>
              <a:rPr lang="en-US" sz="1000" dirty="0"/>
              <a:t> Project (</a:t>
            </a:r>
            <a:r>
              <a:rPr lang="en-US" sz="1000" dirty="0">
                <a:hlinkClick r:id="rId2"/>
              </a:rPr>
              <a:t>http://</a:t>
            </a:r>
            <a:r>
              <a:rPr lang="en-US" sz="1000" dirty="0" smtClean="0">
                <a:hlinkClick r:id="rId2"/>
              </a:rPr>
              <a:t>www.perfsonar.net</a:t>
            </a:r>
            <a:r>
              <a:rPr lang="en-US" sz="1000" dirty="0" smtClean="0"/>
              <a:t>) </a:t>
            </a:r>
            <a:r>
              <a:rPr lang="en-US" sz="1000" dirty="0"/>
              <a:t>and is licensed under CC BY-SA 4.0 (</a:t>
            </a:r>
            <a:r>
              <a:rPr lang="en-US" sz="1000" dirty="0">
                <a:hlinkClick r:id="rId3"/>
              </a:rPr>
              <a:t>https://creativecommons.org/licenses/by-sa/4.0</a:t>
            </a:r>
            <a:r>
              <a:rPr lang="en-US" sz="1000" dirty="0" smtClean="0">
                <a:hlinkClick r:id="rId3"/>
              </a:rPr>
              <a:t>/</a:t>
            </a:r>
            <a:r>
              <a:rPr lang="en-US" sz="1000" dirty="0" smtClean="0"/>
              <a:t>)</a:t>
            </a:r>
            <a:r>
              <a:rPr lang="en-US" sz="1000" dirty="0"/>
              <a:t>. </a:t>
            </a:r>
          </a:p>
        </p:txBody>
      </p:sp>
      <p:sp>
        <p:nvSpPr>
          <p:cNvPr id="6" name="Subtitle 2"/>
          <p:cNvSpPr txBox="1">
            <a:spLocks/>
          </p:cNvSpPr>
          <p:nvPr/>
        </p:nvSpPr>
        <p:spPr>
          <a:xfrm>
            <a:off x="1964267" y="2828717"/>
            <a:ext cx="7086600" cy="1314450"/>
          </a:xfrm>
          <a:prstGeom prst="rect">
            <a:avLst/>
          </a:prstGeom>
        </p:spPr>
        <p:txBody>
          <a:bodyPr vert="horz" lIns="91440" tIns="45720" rIns="91440" bIns="45720" rtlCol="0">
            <a:normAutofit fontScale="6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b="1" i="1" dirty="0" smtClean="0"/>
              <a:t>Event</a:t>
            </a:r>
          </a:p>
          <a:p>
            <a:pPr algn="r"/>
            <a:endParaRPr lang="en-US" b="1" i="1" dirty="0" smtClean="0"/>
          </a:p>
          <a:p>
            <a:pPr algn="r"/>
            <a:r>
              <a:rPr lang="en-US" dirty="0" smtClean="0"/>
              <a:t>Presenter, Organization, Email</a:t>
            </a:r>
          </a:p>
          <a:p>
            <a:pPr algn="r"/>
            <a:r>
              <a:rPr lang="en-US" dirty="0" smtClean="0"/>
              <a:t>Date</a:t>
            </a:r>
          </a:p>
          <a:p>
            <a:pPr algn="r"/>
            <a:endParaRPr lang="en-US" dirty="0"/>
          </a:p>
        </p:txBody>
      </p:sp>
      <p:sp>
        <p:nvSpPr>
          <p:cNvPr id="8" name="Symbol zastępczy daty 7"/>
          <p:cNvSpPr>
            <a:spLocks noGrp="1"/>
          </p:cNvSpPr>
          <p:nvPr>
            <p:ph type="dt" sz="half" idx="2"/>
          </p:nvPr>
        </p:nvSpPr>
        <p:spPr/>
        <p:txBody>
          <a:bodyPr/>
          <a:lstStyle/>
          <a:p>
            <a:r>
              <a:rPr lang="fr-BE" smtClean="0"/>
              <a:t>June 14, 2018</a:t>
            </a:r>
            <a:endParaRPr lang="en-US" dirty="0"/>
          </a:p>
        </p:txBody>
      </p:sp>
      <p:sp>
        <p:nvSpPr>
          <p:cNvPr id="9" name="Symbol zastępczy stopki 8"/>
          <p:cNvSpPr>
            <a:spLocks noGrp="1"/>
          </p:cNvSpPr>
          <p:nvPr>
            <p:ph type="ftr" sz="quarter" idx="3"/>
          </p:nvPr>
        </p:nvSpPr>
        <p:spPr/>
        <p:txBody>
          <a:bodyPr/>
          <a:lstStyle/>
          <a:p>
            <a:r>
              <a:rPr lang="en-US" smtClean="0"/>
              <a:t>© 2018 — http://www.perfsonar.net</a:t>
            </a:r>
            <a:endParaRPr lang="en-US" dirty="0"/>
          </a:p>
        </p:txBody>
      </p:sp>
      <p:sp>
        <p:nvSpPr>
          <p:cNvPr id="10" name="Symbol zastępczy numeru slajdu 9"/>
          <p:cNvSpPr>
            <a:spLocks noGrp="1"/>
          </p:cNvSpPr>
          <p:nvPr>
            <p:ph type="sldNum" sz="quarter" idx="4"/>
          </p:nvPr>
        </p:nvSpPr>
        <p:spPr/>
        <p:txBody>
          <a:bodyPr/>
          <a:lstStyle/>
          <a:p>
            <a:fld id="{318151B9-CF22-1341-A1FA-AF855BA4AD15}" type="slidenum">
              <a:rPr lang="en-US" smtClean="0"/>
              <a:pPr/>
              <a:t>40</a:t>
            </a:fld>
            <a:endParaRPr lang="en-US" dirty="0"/>
          </a:p>
        </p:txBody>
      </p:sp>
    </p:spTree>
    <p:extLst>
      <p:ext uri="{BB962C8B-B14F-4D97-AF65-F5344CB8AC3E}">
        <p14:creationId xmlns:p14="http://schemas.microsoft.com/office/powerpoint/2010/main" val="3201540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9693"/>
            <a:ext cx="8229600" cy="540000"/>
          </a:xfrm>
        </p:spPr>
        <p:txBody>
          <a:bodyPr>
            <a:noAutofit/>
          </a:bodyPr>
          <a:lstStyle/>
          <a:p>
            <a:r>
              <a:rPr lang="en-US" dirty="0" smtClean="0"/>
              <a:t>The R&amp;E Community</a:t>
            </a:r>
            <a:endParaRPr lang="en-US" dirty="0"/>
          </a:p>
        </p:txBody>
      </p:sp>
      <p:sp>
        <p:nvSpPr>
          <p:cNvPr id="6" name="Content Placeholder 5"/>
          <p:cNvSpPr>
            <a:spLocks noGrp="1"/>
          </p:cNvSpPr>
          <p:nvPr>
            <p:ph idx="1"/>
          </p:nvPr>
        </p:nvSpPr>
        <p:spPr>
          <a:xfrm>
            <a:off x="457201" y="699693"/>
            <a:ext cx="8429624" cy="3732723"/>
          </a:xfrm>
        </p:spPr>
        <p:txBody>
          <a:bodyPr>
            <a:noAutofit/>
          </a:bodyPr>
          <a:lstStyle/>
          <a:p>
            <a:r>
              <a:rPr lang="en-US" sz="1600" dirty="0"/>
              <a:t>The global Research &amp; Education network ecosystem is comprised of hundreds of international, national, regional and local-scale </a:t>
            </a:r>
            <a:r>
              <a:rPr lang="en-US" sz="1600" dirty="0" smtClean="0"/>
              <a:t>resources – each independently owned and operated.  </a:t>
            </a:r>
          </a:p>
          <a:p>
            <a:r>
              <a:rPr lang="en-US" sz="1600" dirty="0" smtClean="0"/>
              <a:t>This complex, heterogeneous set of networks </a:t>
            </a:r>
            <a:r>
              <a:rPr lang="en-US" sz="1600" b="1" i="1" u="sng" dirty="0" smtClean="0"/>
              <a:t>must</a:t>
            </a:r>
            <a:r>
              <a:rPr lang="en-US" sz="1600" dirty="0" smtClean="0"/>
              <a:t> operate seamlessly from “end to end” to support science and research collaborations that are distributed globally.</a:t>
            </a:r>
          </a:p>
          <a:p>
            <a:endParaRPr lang="en-US" sz="1600" dirty="0" smtClean="0"/>
          </a:p>
          <a:p>
            <a:endParaRPr lang="en-US" sz="1600" dirty="0"/>
          </a:p>
          <a:p>
            <a:endParaRPr lang="en-US" sz="1600" dirty="0" smtClean="0"/>
          </a:p>
          <a:p>
            <a:endParaRPr lang="en-US" sz="1600" dirty="0"/>
          </a:p>
          <a:p>
            <a:pPr marL="0" indent="0">
              <a:buNone/>
            </a:pPr>
            <a:endParaRPr lang="en-US" sz="1600" dirty="0"/>
          </a:p>
          <a:p>
            <a:r>
              <a:rPr lang="en-US" sz="1600" dirty="0" smtClean="0"/>
              <a:t>Data mobility is required; there is no liquid market for HPC resources (people use what they can get – DOE, XSEDE, NOAA, etc. etc.)</a:t>
            </a:r>
          </a:p>
          <a:p>
            <a:pPr lvl="1"/>
            <a:r>
              <a:rPr lang="en-US" sz="1600" dirty="0" smtClean="0"/>
              <a:t>To stay competitive, we must learn the use patterns, and support them</a:t>
            </a:r>
          </a:p>
          <a:p>
            <a:pPr lvl="1"/>
            <a:r>
              <a:rPr lang="en-US" sz="1600" dirty="0" smtClean="0"/>
              <a:t>This may mean making sure your network, and the networks of others, are functional</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5</a:t>
            </a:fld>
            <a:endParaRPr lang="en-US" dirty="0"/>
          </a:p>
        </p:txBody>
      </p:sp>
      <p:pic>
        <p:nvPicPr>
          <p:cNvPr id="9" name="Picture 2" descr="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19500" y="1487831"/>
            <a:ext cx="4068233" cy="22216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3" descr="5.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35125" y="1863638"/>
            <a:ext cx="2078541" cy="18458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0682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Outline</a:t>
            </a:r>
            <a:endParaRPr lang="en-US" dirty="0"/>
          </a:p>
        </p:txBody>
      </p:sp>
      <p:sp>
        <p:nvSpPr>
          <p:cNvPr id="6" name="Content Placeholder 5"/>
          <p:cNvSpPr>
            <a:spLocks noGrp="1"/>
          </p:cNvSpPr>
          <p:nvPr>
            <p:ph idx="1"/>
          </p:nvPr>
        </p:nvSpPr>
        <p:spPr/>
        <p:txBody>
          <a:bodyPr>
            <a:noAutofit/>
          </a:bodyPr>
          <a:lstStyle/>
          <a:p>
            <a:r>
              <a:rPr lang="en-US" sz="2800" dirty="0" smtClean="0"/>
              <a:t>Problem Statement on Network Connectivity</a:t>
            </a:r>
          </a:p>
          <a:p>
            <a:r>
              <a:rPr lang="en-US" sz="2800" dirty="0" smtClean="0">
                <a:solidFill>
                  <a:srgbClr val="1DB118"/>
                </a:solidFill>
              </a:rPr>
              <a:t>Network Performance &amp; TCP Behaviors w/ Packet Loss</a:t>
            </a:r>
          </a:p>
          <a:p>
            <a:r>
              <a:rPr lang="en-US" sz="2800" dirty="0" smtClean="0"/>
              <a:t>What is </a:t>
            </a:r>
            <a:r>
              <a:rPr lang="en-US" sz="2800" dirty="0" err="1" smtClean="0"/>
              <a:t>perfSONAR</a:t>
            </a:r>
            <a:r>
              <a:rPr lang="en-US" sz="2800" dirty="0" smtClean="0"/>
              <a:t>?</a:t>
            </a:r>
          </a:p>
          <a:p>
            <a:r>
              <a:rPr lang="en-US" sz="2800" dirty="0" smtClean="0"/>
              <a:t>Installation </a:t>
            </a:r>
            <a:r>
              <a:rPr lang="en-US" sz="2800" dirty="0"/>
              <a:t>Options</a:t>
            </a:r>
          </a:p>
          <a:p>
            <a:r>
              <a:rPr lang="en-US" sz="2800" dirty="0" err="1"/>
              <a:t>perfSONAR</a:t>
            </a:r>
            <a:r>
              <a:rPr lang="en-US" sz="2800" dirty="0"/>
              <a:t> Community</a:t>
            </a:r>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5" name="Symbol zastępczy numeru slajdu 4"/>
          <p:cNvSpPr>
            <a:spLocks noGrp="1"/>
          </p:cNvSpPr>
          <p:nvPr>
            <p:ph type="sldNum" sz="quarter" idx="4"/>
          </p:nvPr>
        </p:nvSpPr>
        <p:spPr/>
        <p:txBody>
          <a:bodyPr/>
          <a:lstStyle/>
          <a:p>
            <a:fld id="{318151B9-CF22-1341-A1FA-AF855BA4AD15}" type="slidenum">
              <a:rPr lang="en-US" smtClean="0"/>
              <a:pPr/>
              <a:t>6</a:t>
            </a:fld>
            <a:endParaRPr lang="en-US" dirty="0"/>
          </a:p>
        </p:txBody>
      </p:sp>
    </p:spTree>
    <p:extLst>
      <p:ext uri="{BB962C8B-B14F-4D97-AF65-F5344CB8AC3E}">
        <p14:creationId xmlns:p14="http://schemas.microsoft.com/office/powerpoint/2010/main" val="10394616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Lets Talk Performance …</a:t>
            </a:r>
            <a:endParaRPr lang="en-US" dirty="0"/>
          </a:p>
        </p:txBody>
      </p:sp>
      <p:sp>
        <p:nvSpPr>
          <p:cNvPr id="7" name="Content Placeholder 6"/>
          <p:cNvSpPr>
            <a:spLocks noGrp="1"/>
          </p:cNvSpPr>
          <p:nvPr>
            <p:ph idx="1"/>
          </p:nvPr>
        </p:nvSpPr>
        <p:spPr>
          <a:xfrm>
            <a:off x="457201" y="900001"/>
            <a:ext cx="6458576" cy="1360210"/>
          </a:xfrm>
        </p:spPr>
        <p:txBody>
          <a:bodyPr>
            <a:normAutofit/>
          </a:bodyPr>
          <a:lstStyle/>
          <a:p>
            <a:pPr marL="0" indent="0">
              <a:buNone/>
            </a:pPr>
            <a:r>
              <a:rPr lang="en-US" sz="2200" dirty="0"/>
              <a:t>"In any large system, there is always something broken.</a:t>
            </a:r>
            <a:r>
              <a:rPr lang="en-US" sz="2200" dirty="0" smtClean="0"/>
              <a:t>”</a:t>
            </a:r>
            <a:endParaRPr lang="en-US" sz="2200" dirty="0"/>
          </a:p>
          <a:p>
            <a:pPr marL="0" indent="0">
              <a:buNone/>
            </a:pPr>
            <a:r>
              <a:rPr lang="en-US" sz="2200" dirty="0"/>
              <a:t>	</a:t>
            </a:r>
            <a:r>
              <a:rPr lang="en-US" sz="2200" b="1" i="1" dirty="0"/>
              <a:t>Jon </a:t>
            </a:r>
            <a:r>
              <a:rPr lang="en-US" sz="2200" b="1" i="1" dirty="0" err="1" smtClean="0"/>
              <a:t>Postel</a:t>
            </a:r>
            <a:endParaRPr lang="en-US" sz="2200" b="1" i="1" dirty="0" smtClean="0"/>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pPr/>
              <a:t>7</a:t>
            </a:fld>
            <a:endParaRPr lang="en-US" dirty="0"/>
          </a:p>
        </p:txBody>
      </p:sp>
      <p:pic>
        <p:nvPicPr>
          <p:cNvPr id="8" name="Picture 7" descr="tumblr_mayz1uMDON1re4ne0o1_128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11189" y="-1461"/>
            <a:ext cx="2126342" cy="22616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Content Placeholder 6"/>
          <p:cNvSpPr txBox="1">
            <a:spLocks/>
          </p:cNvSpPr>
          <p:nvPr/>
        </p:nvSpPr>
        <p:spPr>
          <a:xfrm>
            <a:off x="457200" y="2046513"/>
            <a:ext cx="8593237" cy="2597432"/>
          </a:xfrm>
          <a:prstGeom prst="rect">
            <a:avLst/>
          </a:prstGeom>
        </p:spPr>
        <p:txBody>
          <a:bodyPr vert="horz" lIns="91440" tIns="45720" rIns="91440" bIns="45720" rtlCol="0">
            <a:normAutofit fontScale="70000" lnSpcReduction="20000"/>
          </a:bodyPr>
          <a:lstStyle>
            <a:lvl1pPr marL="228600" indent="-228600" algn="l" defTabSz="457200" rtl="0" eaLnBrk="1" latinLnBrk="0" hangingPunct="1">
              <a:spcBef>
                <a:spcPts val="880"/>
              </a:spcBef>
              <a:buClr>
                <a:schemeClr val="accent1"/>
              </a:buClr>
              <a:buFont typeface="Arial"/>
              <a:buChar char="•"/>
              <a:defRPr sz="2000" kern="1200">
                <a:solidFill>
                  <a:schemeClr val="tx1"/>
                </a:solidFill>
                <a:latin typeface="+mn-lt"/>
                <a:ea typeface="+mn-ea"/>
                <a:cs typeface="+mn-cs"/>
              </a:defRPr>
            </a:lvl1pPr>
            <a:lvl2pPr marL="458788" indent="-228600" algn="l" defTabSz="457200" rtl="0" eaLnBrk="1" latinLnBrk="0" hangingPunct="1">
              <a:spcBef>
                <a:spcPct val="20000"/>
              </a:spcBef>
              <a:buClr>
                <a:schemeClr val="tx1"/>
              </a:buClr>
              <a:buSzPct val="85000"/>
              <a:buFont typeface="Arial"/>
              <a:buChar char="–"/>
              <a:defRPr sz="2000" kern="1200">
                <a:solidFill>
                  <a:schemeClr val="tx1"/>
                </a:solidFill>
                <a:latin typeface="+mn-lt"/>
                <a:ea typeface="+mn-ea"/>
                <a:cs typeface="+mn-cs"/>
              </a:defRPr>
            </a:lvl2pPr>
            <a:lvl3pPr marL="688975" indent="-230188" algn="l" defTabSz="457200" rtl="0" eaLnBrk="1" latinLnBrk="0" hangingPunct="1">
              <a:spcBef>
                <a:spcPct val="20000"/>
              </a:spcBef>
              <a:buClr>
                <a:schemeClr val="tx1"/>
              </a:buClr>
              <a:buFont typeface="Arial"/>
              <a:buChar char="•"/>
              <a:defRPr sz="1800" kern="1200">
                <a:solidFill>
                  <a:schemeClr val="tx1"/>
                </a:solidFill>
                <a:latin typeface="+mn-lt"/>
                <a:ea typeface="+mn-ea"/>
                <a:cs typeface="+mn-cs"/>
              </a:defRPr>
            </a:lvl3pPr>
            <a:lvl4pPr marL="969962" indent="-285750" algn="l" defTabSz="457200" rtl="0" eaLnBrk="1" latinLnBrk="0" hangingPunct="1">
              <a:spcBef>
                <a:spcPct val="20000"/>
              </a:spcBef>
              <a:buClr>
                <a:schemeClr val="tx1"/>
              </a:buClr>
              <a:buFont typeface="Lucida Grande"/>
              <a:buChar char="–"/>
              <a:defRPr sz="1400" kern="1200">
                <a:solidFill>
                  <a:schemeClr val="tx1"/>
                </a:solidFill>
                <a:latin typeface="+mn-lt"/>
                <a:ea typeface="+mn-ea"/>
                <a:cs typeface="+mn-cs"/>
              </a:defRPr>
            </a:lvl4pPr>
            <a:lvl5pPr marL="1143000" indent="-230188" algn="l" defTabSz="457200" rtl="0" eaLnBrk="1" latinLnBrk="0" hangingPunct="1">
              <a:spcBef>
                <a:spcPct val="20000"/>
              </a:spcBef>
              <a:buClr>
                <a:schemeClr val="tx1"/>
              </a:buClr>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Its all TCP</a:t>
            </a:r>
          </a:p>
          <a:p>
            <a:pPr lvl="1"/>
            <a:r>
              <a:rPr lang="en-US" dirty="0" smtClean="0"/>
              <a:t>Bulk data movement is a common thread (move the data from the microscope, to the storage, to the processing, to the people – and they are all sitting in different facilities)</a:t>
            </a:r>
          </a:p>
          <a:p>
            <a:pPr lvl="1"/>
            <a:r>
              <a:rPr lang="en-US" dirty="0" smtClean="0"/>
              <a:t>This fails when TCP suffers due to path problems (</a:t>
            </a:r>
            <a:r>
              <a:rPr lang="en-US" b="1" i="1" u="sng" dirty="0" smtClean="0"/>
              <a:t>ANYWHERE</a:t>
            </a:r>
            <a:r>
              <a:rPr lang="en-US" dirty="0" smtClean="0"/>
              <a:t> in the path)</a:t>
            </a:r>
          </a:p>
          <a:p>
            <a:pPr lvl="1"/>
            <a:r>
              <a:rPr lang="en-US" dirty="0" smtClean="0"/>
              <a:t>It’s easier to work with TCP than to fix it (20+ years of trying…)</a:t>
            </a:r>
          </a:p>
          <a:p>
            <a:r>
              <a:rPr lang="en-US" dirty="0" smtClean="0"/>
              <a:t>TCP suffers the most from unpredictability ; Packet loss/delays are the enemy</a:t>
            </a:r>
          </a:p>
          <a:p>
            <a:pPr lvl="1"/>
            <a:r>
              <a:rPr lang="en-US" dirty="0" smtClean="0"/>
              <a:t>Small buffers on the network gear and hosts</a:t>
            </a:r>
          </a:p>
          <a:p>
            <a:pPr lvl="1"/>
            <a:r>
              <a:rPr lang="en-US" dirty="0" smtClean="0"/>
              <a:t>Incorrect application choice</a:t>
            </a:r>
          </a:p>
          <a:p>
            <a:pPr lvl="1"/>
            <a:r>
              <a:rPr lang="en-US" dirty="0" smtClean="0"/>
              <a:t>Packet disruption caused by overzealous security</a:t>
            </a:r>
          </a:p>
          <a:p>
            <a:pPr lvl="1"/>
            <a:r>
              <a:rPr lang="en-US" dirty="0" smtClean="0"/>
              <a:t>Congestion from herds of mice</a:t>
            </a:r>
          </a:p>
          <a:p>
            <a:r>
              <a:rPr lang="en-US" dirty="0" smtClean="0"/>
              <a:t>It all starts with knowing your users, and knowing your network</a:t>
            </a:r>
            <a:endParaRPr lang="en-US" dirty="0"/>
          </a:p>
        </p:txBody>
      </p:sp>
    </p:spTree>
    <p:extLst>
      <p:ext uri="{BB962C8B-B14F-4D97-AF65-F5344CB8AC3E}">
        <p14:creationId xmlns:p14="http://schemas.microsoft.com/office/powerpoint/2010/main" val="3935342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Where Are The Problems?</a:t>
            </a:r>
          </a:p>
        </p:txBody>
      </p:sp>
      <p:sp>
        <p:nvSpPr>
          <p:cNvPr id="3" name="Symbol zastępczy daty 2"/>
          <p:cNvSpPr>
            <a:spLocks noGrp="1"/>
          </p:cNvSpPr>
          <p:nvPr>
            <p:ph type="dt" sz="half" idx="2"/>
          </p:nvPr>
        </p:nvSpPr>
        <p:spPr/>
        <p:txBody>
          <a:bodyPr/>
          <a:lstStyle/>
          <a:p>
            <a:r>
              <a:rPr lang="fr-BE" smtClean="0"/>
              <a:t>June 14, 2018</a:t>
            </a:r>
            <a:endParaRPr lang="en-US" dirty="0"/>
          </a:p>
        </p:txBody>
      </p:sp>
      <p:sp>
        <p:nvSpPr>
          <p:cNvPr id="6" name="Symbol zastępczy stopki 5"/>
          <p:cNvSpPr>
            <a:spLocks noGrp="1"/>
          </p:cNvSpPr>
          <p:nvPr>
            <p:ph type="ftr" sz="quarter" idx="3"/>
          </p:nvPr>
        </p:nvSpPr>
        <p:spPr/>
        <p:txBody>
          <a:bodyPr/>
          <a:lstStyle/>
          <a:p>
            <a:r>
              <a:rPr lang="en-US" smtClean="0"/>
              <a:t>© 2018 — http://www.perfsonar.net</a:t>
            </a:r>
            <a:endParaRPr lang="en-US" dirty="0"/>
          </a:p>
        </p:txBody>
      </p:sp>
      <p:sp>
        <p:nvSpPr>
          <p:cNvPr id="48" name="Symbol zastępczy numeru slajdu 47"/>
          <p:cNvSpPr>
            <a:spLocks noGrp="1"/>
          </p:cNvSpPr>
          <p:nvPr>
            <p:ph type="sldNum" sz="quarter" idx="4"/>
          </p:nvPr>
        </p:nvSpPr>
        <p:spPr/>
        <p:txBody>
          <a:bodyPr/>
          <a:lstStyle/>
          <a:p>
            <a:fld id="{318151B9-CF22-1341-A1FA-AF855BA4AD15}" type="slidenum">
              <a:rPr lang="en-US" smtClean="0"/>
              <a:pPr/>
              <a:t>8</a:t>
            </a:fld>
            <a:endParaRPr lang="en-US" dirty="0"/>
          </a:p>
        </p:txBody>
      </p:sp>
      <p:grpSp>
        <p:nvGrpSpPr>
          <p:cNvPr id="4" name="Group 5"/>
          <p:cNvGrpSpPr>
            <a:grpSpLocks/>
          </p:cNvGrpSpPr>
          <p:nvPr/>
        </p:nvGrpSpPr>
        <p:grpSpPr bwMode="auto">
          <a:xfrm>
            <a:off x="3654428" y="2234805"/>
            <a:ext cx="1800225" cy="606028"/>
            <a:chOff x="1134" y="2661"/>
            <a:chExt cx="1134" cy="918"/>
          </a:xfrm>
        </p:grpSpPr>
        <p:sp>
          <p:nvSpPr>
            <p:cNvPr id="5"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7" name="Group 7"/>
            <p:cNvGrpSpPr>
              <a:grpSpLocks/>
            </p:cNvGrpSpPr>
            <p:nvPr/>
          </p:nvGrpSpPr>
          <p:grpSpPr bwMode="auto">
            <a:xfrm>
              <a:off x="1346" y="2838"/>
              <a:ext cx="657" cy="548"/>
              <a:chOff x="200" y="2514"/>
              <a:chExt cx="657" cy="548"/>
            </a:xfrm>
          </p:grpSpPr>
          <p:sp>
            <p:nvSpPr>
              <p:cNvPr id="8" name="Line 8"/>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9" name="Object 2"/>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4888" name="Bitmap Image" r:id="rId4" imgW="9142857" imgH="5238095" progId="">
                      <p:embed/>
                    </p:oleObj>
                  </mc:Choice>
                  <mc:Fallback>
                    <p:oleObj name="Bitmap Image" r:id="rId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0" name="Line 10"/>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11" name="Object 3"/>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4889" name="Bitmap Image" r:id="rId6" imgW="9142857" imgH="5238095" progId="">
                      <p:embed/>
                    </p:oleObj>
                  </mc:Choice>
                  <mc:Fallback>
                    <p:oleObj name="Bitmap Image" r:id="rId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2" name="Object 4"/>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4890" name="Bitmap Image" r:id="rId7" imgW="9142857" imgH="5238095" progId="">
                      <p:embed/>
                    </p:oleObj>
                  </mc:Choice>
                  <mc:Fallback>
                    <p:oleObj name="Bitmap Image" r:id="rId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3" name="Object 5"/>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4891" name="Bitmap Image" r:id="rId8" imgW="9142857" imgH="5238095" progId="">
                      <p:embed/>
                    </p:oleObj>
                  </mc:Choice>
                  <mc:Fallback>
                    <p:oleObj name="Bitmap Image" r:id="rId8"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4" name="Line 14"/>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15" name="Line 15"/>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pSp>
      </p:grpSp>
      <p:grpSp>
        <p:nvGrpSpPr>
          <p:cNvPr id="16" name="Group 16"/>
          <p:cNvGrpSpPr>
            <a:grpSpLocks/>
          </p:cNvGrpSpPr>
          <p:nvPr/>
        </p:nvGrpSpPr>
        <p:grpSpPr bwMode="auto">
          <a:xfrm>
            <a:off x="2012950" y="2832498"/>
            <a:ext cx="1800225" cy="604838"/>
            <a:chOff x="1134" y="2661"/>
            <a:chExt cx="1134" cy="918"/>
          </a:xfrm>
        </p:grpSpPr>
        <p:sp>
          <p:nvSpPr>
            <p:cNvPr id="17"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18" name="Group 18"/>
            <p:cNvGrpSpPr>
              <a:grpSpLocks/>
            </p:cNvGrpSpPr>
            <p:nvPr/>
          </p:nvGrpSpPr>
          <p:grpSpPr bwMode="auto">
            <a:xfrm>
              <a:off x="1346" y="2838"/>
              <a:ext cx="657" cy="548"/>
              <a:chOff x="200" y="2514"/>
              <a:chExt cx="657" cy="548"/>
            </a:xfrm>
          </p:grpSpPr>
          <p:sp>
            <p:nvSpPr>
              <p:cNvPr id="19" name="Line 19"/>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0" name="Object 6"/>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4892" name="Bitmap Image" r:id="rId9" imgW="9142857" imgH="5238095" progId="">
                      <p:embed/>
                    </p:oleObj>
                  </mc:Choice>
                  <mc:Fallback>
                    <p:oleObj name="Bitmap Image" r:id="rId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1" name="Line 21"/>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 name="Object 7"/>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4893" name="Bitmap Image" r:id="rId10" imgW="9142857" imgH="5238095" progId="">
                      <p:embed/>
                    </p:oleObj>
                  </mc:Choice>
                  <mc:Fallback>
                    <p:oleObj name="Bitmap Image" r:id="rId1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3" name="Object 8"/>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4894" name="Bitmap Image" r:id="rId11" imgW="9142857" imgH="5238095" progId="">
                      <p:embed/>
                    </p:oleObj>
                  </mc:Choice>
                  <mc:Fallback>
                    <p:oleObj name="Bitmap Image" r:id="rId1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4" name="Object 9"/>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4895" name="Bitmap Image" r:id="rId12" imgW="9142857" imgH="5238095" progId="">
                      <p:embed/>
                    </p:oleObj>
                  </mc:Choice>
                  <mc:Fallback>
                    <p:oleObj name="Bitmap Image" r:id="rId12"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5" name="Line 25"/>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6" name="Line 26"/>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pSp>
      </p:grpSp>
      <p:grpSp>
        <p:nvGrpSpPr>
          <p:cNvPr id="27" name="Group 38"/>
          <p:cNvGrpSpPr>
            <a:grpSpLocks/>
          </p:cNvGrpSpPr>
          <p:nvPr/>
        </p:nvGrpSpPr>
        <p:grpSpPr bwMode="auto">
          <a:xfrm>
            <a:off x="390528" y="2234805"/>
            <a:ext cx="1800225" cy="606028"/>
            <a:chOff x="210" y="2451"/>
            <a:chExt cx="1134" cy="918"/>
          </a:xfrm>
        </p:grpSpPr>
        <p:sp>
          <p:nvSpPr>
            <p:cNvPr id="28"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9" name="Group 40"/>
            <p:cNvGrpSpPr>
              <a:grpSpLocks/>
            </p:cNvGrpSpPr>
            <p:nvPr/>
          </p:nvGrpSpPr>
          <p:grpSpPr bwMode="auto">
            <a:xfrm>
              <a:off x="422" y="2600"/>
              <a:ext cx="703" cy="576"/>
              <a:chOff x="422" y="2600"/>
              <a:chExt cx="703" cy="576"/>
            </a:xfrm>
          </p:grpSpPr>
          <p:graphicFrame>
            <p:nvGraphicFramePr>
              <p:cNvPr id="30" name="Object 14"/>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4896" name="Bitmap Image" r:id="rId13" imgW="9142857" imgH="5238095" progId="">
                      <p:embed/>
                    </p:oleObj>
                  </mc:Choice>
                  <mc:Fallback>
                    <p:oleObj name="Bitmap Image" r:id="rId13"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1" name="Line 42"/>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32" name="Line 43"/>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33" name="Line 44"/>
              <p:cNvSpPr>
                <a:spLocks noChangeShapeType="1"/>
              </p:cNvSpPr>
              <p:nvPr/>
            </p:nvSpPr>
            <p:spPr bwMode="auto">
              <a:xfrm rot="5400000" flipV="1">
                <a:off x="564" y="2833"/>
                <a:ext cx="379" cy="168"/>
              </a:xfrm>
              <a:prstGeom prst="line">
                <a:avLst/>
              </a:prstGeom>
              <a:noFill/>
              <a:ln w="28575">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34" name="Object 15"/>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4897" name="Bitmap Image" r:id="rId14" imgW="9142857" imgH="5238095" progId="">
                      <p:embed/>
                    </p:oleObj>
                  </mc:Choice>
                  <mc:Fallback>
                    <p:oleObj name="Bitmap Image" r:id="rId1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35" name="Object 16"/>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4898" name="Bitmap Image" r:id="rId15" imgW="9142857" imgH="5238095" progId="">
                      <p:embed/>
                    </p:oleObj>
                  </mc:Choice>
                  <mc:Fallback>
                    <p:oleObj name="Bitmap Image" r:id="rId15"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6" name="Line 47"/>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37"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sp>
        <p:nvSpPr>
          <p:cNvPr id="38" name="Text Box 61"/>
          <p:cNvSpPr txBox="1">
            <a:spLocks noChangeArrowheads="1"/>
          </p:cNvSpPr>
          <p:nvPr/>
        </p:nvSpPr>
        <p:spPr bwMode="auto">
          <a:xfrm>
            <a:off x="533400" y="1600200"/>
            <a:ext cx="9144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Source</a:t>
            </a:r>
          </a:p>
          <a:p>
            <a:pPr algn="ctr" eaLnBrk="1" hangingPunct="1"/>
            <a:r>
              <a:rPr lang="en-US" sz="1400">
                <a:latin typeface="+mn-lt"/>
              </a:rPr>
              <a:t>Campus</a:t>
            </a:r>
          </a:p>
        </p:txBody>
      </p:sp>
      <p:sp>
        <p:nvSpPr>
          <p:cNvPr id="39" name="Text Box 62"/>
          <p:cNvSpPr txBox="1">
            <a:spLocks noChangeArrowheads="1"/>
          </p:cNvSpPr>
          <p:nvPr/>
        </p:nvSpPr>
        <p:spPr bwMode="auto">
          <a:xfrm>
            <a:off x="4230929" y="1600200"/>
            <a:ext cx="902811"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endParaRPr lang="en-US" sz="1400">
              <a:latin typeface="+mn-lt"/>
            </a:endParaRPr>
          </a:p>
          <a:p>
            <a:pPr algn="ctr" eaLnBrk="1" hangingPunct="1"/>
            <a:r>
              <a:rPr lang="en-US" sz="1400">
                <a:latin typeface="+mn-lt"/>
              </a:rPr>
              <a:t>Backbone</a:t>
            </a:r>
          </a:p>
        </p:txBody>
      </p:sp>
      <p:sp>
        <p:nvSpPr>
          <p:cNvPr id="40" name="Line 65"/>
          <p:cNvSpPr>
            <a:spLocks noChangeShapeType="1"/>
          </p:cNvSpPr>
          <p:nvPr/>
        </p:nvSpPr>
        <p:spPr bwMode="auto">
          <a:xfrm>
            <a:off x="1860550" y="2731295"/>
            <a:ext cx="414338" cy="179785"/>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41" name="Line 67"/>
          <p:cNvSpPr>
            <a:spLocks noChangeShapeType="1"/>
          </p:cNvSpPr>
          <p:nvPr/>
        </p:nvSpPr>
        <p:spPr bwMode="auto">
          <a:xfrm flipH="1">
            <a:off x="3567113" y="2744392"/>
            <a:ext cx="334962" cy="123825"/>
          </a:xfrm>
          <a:prstGeom prst="line">
            <a:avLst/>
          </a:prstGeom>
          <a:noFill/>
          <a:ln w="57150">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42" name="Text Box 86"/>
          <p:cNvSpPr txBox="1">
            <a:spLocks noChangeArrowheads="1"/>
          </p:cNvSpPr>
          <p:nvPr/>
        </p:nvSpPr>
        <p:spPr bwMode="auto">
          <a:xfrm>
            <a:off x="1885479" y="2271712"/>
            <a:ext cx="100959" cy="233910"/>
          </a:xfrm>
          <a:prstGeom prst="rect">
            <a:avLst/>
          </a:prstGeom>
          <a:solidFill>
            <a:srgbClr val="00CC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S</a:t>
            </a:r>
          </a:p>
        </p:txBody>
      </p:sp>
      <p:sp>
        <p:nvSpPr>
          <p:cNvPr id="43" name="Text Box 63"/>
          <p:cNvSpPr txBox="1">
            <a:spLocks noChangeArrowheads="1"/>
          </p:cNvSpPr>
          <p:nvPr/>
        </p:nvSpPr>
        <p:spPr bwMode="auto">
          <a:xfrm>
            <a:off x="2486855" y="3657600"/>
            <a:ext cx="601597"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NREN</a:t>
            </a:r>
          </a:p>
          <a:p>
            <a:pPr algn="ctr" eaLnBrk="1" hangingPunct="1"/>
            <a:endParaRPr lang="en-US" sz="1400">
              <a:latin typeface="+mn-lt"/>
            </a:endParaRPr>
          </a:p>
        </p:txBody>
      </p:sp>
      <p:sp>
        <p:nvSpPr>
          <p:cNvPr id="44" name="TextBox 72"/>
          <p:cNvSpPr txBox="1">
            <a:spLocks noChangeArrowheads="1"/>
          </p:cNvSpPr>
          <p:nvPr/>
        </p:nvSpPr>
        <p:spPr bwMode="auto">
          <a:xfrm>
            <a:off x="2022475" y="1143000"/>
            <a:ext cx="222885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solidFill>
                  <a:srgbClr val="FF0000"/>
                </a:solidFill>
                <a:latin typeface="+mn-lt"/>
              </a:rPr>
              <a:t>Congested or faulty links between domains</a:t>
            </a:r>
          </a:p>
        </p:txBody>
      </p:sp>
      <p:cxnSp>
        <p:nvCxnSpPr>
          <p:cNvPr id="45" name="Straight Arrow Connector 44"/>
          <p:cNvCxnSpPr>
            <a:stCxn id="44" idx="2"/>
          </p:cNvCxnSpPr>
          <p:nvPr/>
        </p:nvCxnSpPr>
        <p:spPr>
          <a:xfrm>
            <a:off x="3136900" y="1666220"/>
            <a:ext cx="430214" cy="100078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6" name="TextBox 72"/>
          <p:cNvSpPr txBox="1">
            <a:spLocks noChangeArrowheads="1"/>
          </p:cNvSpPr>
          <p:nvPr/>
        </p:nvSpPr>
        <p:spPr bwMode="auto">
          <a:xfrm>
            <a:off x="137163" y="3807619"/>
            <a:ext cx="1990725"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solidFill>
                  <a:srgbClr val="FF0000"/>
                </a:solidFill>
                <a:latin typeface="+mn-lt"/>
              </a:rPr>
              <a:t>Congested intra- campus links</a:t>
            </a:r>
          </a:p>
        </p:txBody>
      </p:sp>
      <p:cxnSp>
        <p:nvCxnSpPr>
          <p:cNvPr id="47" name="Straight Arrow Connector 46"/>
          <p:cNvCxnSpPr/>
          <p:nvPr/>
        </p:nvCxnSpPr>
        <p:spPr>
          <a:xfrm flipV="1">
            <a:off x="727078" y="3015855"/>
            <a:ext cx="207963" cy="79176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9" name="Text Box 84"/>
          <p:cNvSpPr txBox="1">
            <a:spLocks noChangeArrowheads="1"/>
          </p:cNvSpPr>
          <p:nvPr/>
        </p:nvSpPr>
        <p:spPr bwMode="auto">
          <a:xfrm>
            <a:off x="8560359" y="2213281"/>
            <a:ext cx="128924" cy="233910"/>
          </a:xfrm>
          <a:prstGeom prst="rect">
            <a:avLst/>
          </a:prstGeom>
          <a:solidFill>
            <a:srgbClr val="00CC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dirty="0">
                <a:latin typeface="+mn-lt"/>
              </a:rPr>
              <a:t>D</a:t>
            </a:r>
          </a:p>
        </p:txBody>
      </p:sp>
      <p:sp>
        <p:nvSpPr>
          <p:cNvPr id="50" name="Text Box 61"/>
          <p:cNvSpPr txBox="1">
            <a:spLocks noChangeArrowheads="1"/>
          </p:cNvSpPr>
          <p:nvPr/>
        </p:nvSpPr>
        <p:spPr bwMode="auto">
          <a:xfrm>
            <a:off x="7660526" y="1796408"/>
            <a:ext cx="1024051"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dirty="0">
                <a:latin typeface="+mn-lt"/>
              </a:rPr>
              <a:t>Destination</a:t>
            </a:r>
          </a:p>
          <a:p>
            <a:pPr algn="ctr" eaLnBrk="1" hangingPunct="1"/>
            <a:r>
              <a:rPr lang="en-US" sz="1400" dirty="0">
                <a:latin typeface="+mn-lt"/>
              </a:rPr>
              <a:t>Campus</a:t>
            </a:r>
          </a:p>
        </p:txBody>
      </p:sp>
      <p:sp>
        <p:nvSpPr>
          <p:cNvPr id="51" name="TextBox 90"/>
          <p:cNvSpPr txBox="1">
            <a:spLocks noChangeArrowheads="1"/>
          </p:cNvSpPr>
          <p:nvPr/>
        </p:nvSpPr>
        <p:spPr bwMode="auto">
          <a:xfrm>
            <a:off x="5410200" y="1226835"/>
            <a:ext cx="28956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solidFill>
                  <a:srgbClr val="FF0000"/>
                </a:solidFill>
                <a:latin typeface="+mn-lt"/>
              </a:rPr>
              <a:t>Latency dependant problems inside domains with small RTT</a:t>
            </a:r>
          </a:p>
        </p:txBody>
      </p:sp>
      <p:cxnSp>
        <p:nvCxnSpPr>
          <p:cNvPr id="52" name="Straight Arrow Connector 51"/>
          <p:cNvCxnSpPr/>
          <p:nvPr/>
        </p:nvCxnSpPr>
        <p:spPr>
          <a:xfrm>
            <a:off x="6807200" y="1676402"/>
            <a:ext cx="866776" cy="71231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nvGrpSpPr>
          <p:cNvPr id="53" name="Group 27"/>
          <p:cNvGrpSpPr>
            <a:grpSpLocks/>
          </p:cNvGrpSpPr>
          <p:nvPr/>
        </p:nvGrpSpPr>
        <p:grpSpPr bwMode="auto">
          <a:xfrm>
            <a:off x="5256216" y="2832498"/>
            <a:ext cx="1800225" cy="604838"/>
            <a:chOff x="1134" y="2661"/>
            <a:chExt cx="1134" cy="918"/>
          </a:xfrm>
        </p:grpSpPr>
        <p:sp>
          <p:nvSpPr>
            <p:cNvPr id="54"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55" name="Group 29"/>
            <p:cNvGrpSpPr>
              <a:grpSpLocks/>
            </p:cNvGrpSpPr>
            <p:nvPr/>
          </p:nvGrpSpPr>
          <p:grpSpPr bwMode="auto">
            <a:xfrm>
              <a:off x="1346" y="2838"/>
              <a:ext cx="657" cy="548"/>
              <a:chOff x="200" y="2514"/>
              <a:chExt cx="657" cy="548"/>
            </a:xfrm>
          </p:grpSpPr>
          <p:sp>
            <p:nvSpPr>
              <p:cNvPr id="56" name="Line 30"/>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57" name="Object 10"/>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4899" name="Bitmap Image" r:id="rId16" imgW="9142857" imgH="5238095" progId="">
                      <p:embed/>
                    </p:oleObj>
                  </mc:Choice>
                  <mc:Fallback>
                    <p:oleObj name="Bitmap Image" r:id="rId1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58" name="Line 32"/>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59" name="Object 11"/>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4900" name="Bitmap Image" r:id="rId17" imgW="9142857" imgH="5238095" progId="">
                      <p:embed/>
                    </p:oleObj>
                  </mc:Choice>
                  <mc:Fallback>
                    <p:oleObj name="Bitmap Image" r:id="rId1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60" name="Object 12"/>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4901" name="Bitmap Image" r:id="rId18" imgW="9142857" imgH="5238095" progId="">
                      <p:embed/>
                    </p:oleObj>
                  </mc:Choice>
                  <mc:Fallback>
                    <p:oleObj name="Bitmap Image" r:id="rId18"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61" name="Object 13"/>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4902" name="Bitmap Image" r:id="rId19" imgW="9142857" imgH="5238095" progId="">
                      <p:embed/>
                    </p:oleObj>
                  </mc:Choice>
                  <mc:Fallback>
                    <p:oleObj name="Bitmap Image" r:id="rId1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62" name="Line 36"/>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63" name="Line 37"/>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pSp>
      </p:grpSp>
      <p:sp>
        <p:nvSpPr>
          <p:cNvPr id="64" name="Text Box 63"/>
          <p:cNvSpPr txBox="1">
            <a:spLocks noChangeArrowheads="1"/>
          </p:cNvSpPr>
          <p:nvPr/>
        </p:nvSpPr>
        <p:spPr bwMode="auto">
          <a:xfrm>
            <a:off x="5602786" y="3714751"/>
            <a:ext cx="813394"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Regional</a:t>
            </a:r>
          </a:p>
        </p:txBody>
      </p:sp>
      <p:sp>
        <p:nvSpPr>
          <p:cNvPr id="65" name="Line 66"/>
          <p:cNvSpPr>
            <a:spLocks noChangeShapeType="1"/>
          </p:cNvSpPr>
          <p:nvPr/>
        </p:nvSpPr>
        <p:spPr bwMode="auto">
          <a:xfrm>
            <a:off x="5130803" y="2731295"/>
            <a:ext cx="404813" cy="173831"/>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66" name="Line 68"/>
          <p:cNvSpPr>
            <a:spLocks noChangeShapeType="1"/>
          </p:cNvSpPr>
          <p:nvPr/>
        </p:nvSpPr>
        <p:spPr bwMode="auto">
          <a:xfrm flipH="1">
            <a:off x="6807203" y="2744391"/>
            <a:ext cx="320675" cy="122634"/>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pSp>
        <p:nvGrpSpPr>
          <p:cNvPr id="67" name="Group 38"/>
          <p:cNvGrpSpPr>
            <a:grpSpLocks/>
          </p:cNvGrpSpPr>
          <p:nvPr/>
        </p:nvGrpSpPr>
        <p:grpSpPr bwMode="auto">
          <a:xfrm>
            <a:off x="7129466" y="2388714"/>
            <a:ext cx="1800225" cy="606028"/>
            <a:chOff x="210" y="2451"/>
            <a:chExt cx="1134" cy="918"/>
          </a:xfrm>
        </p:grpSpPr>
        <p:sp>
          <p:nvSpPr>
            <p:cNvPr id="68"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69" name="Group 40"/>
            <p:cNvGrpSpPr>
              <a:grpSpLocks/>
            </p:cNvGrpSpPr>
            <p:nvPr/>
          </p:nvGrpSpPr>
          <p:grpSpPr bwMode="auto">
            <a:xfrm>
              <a:off x="422" y="2600"/>
              <a:ext cx="703" cy="576"/>
              <a:chOff x="422" y="2600"/>
              <a:chExt cx="703" cy="576"/>
            </a:xfrm>
          </p:grpSpPr>
          <p:graphicFrame>
            <p:nvGraphicFramePr>
              <p:cNvPr id="70" name="Object 14"/>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4903" name="Bitmap Image" r:id="rId20" imgW="9142857" imgH="5238095" progId="">
                      <p:embed/>
                    </p:oleObj>
                  </mc:Choice>
                  <mc:Fallback>
                    <p:oleObj name="Bitmap Image" r:id="rId2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71" name="Line 42"/>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72" name="Line 43"/>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73" name="Line 44"/>
              <p:cNvSpPr>
                <a:spLocks noChangeShapeType="1"/>
              </p:cNvSpPr>
              <p:nvPr/>
            </p:nvSpPr>
            <p:spPr bwMode="auto">
              <a:xfrm rot="5400000" flipV="1">
                <a:off x="564" y="2833"/>
                <a:ext cx="379" cy="168"/>
              </a:xfrm>
              <a:prstGeom prst="line">
                <a:avLst/>
              </a:prstGeom>
              <a:noFill/>
              <a:ln w="28575">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74" name="Object 15"/>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4904" name="Bitmap Image" r:id="rId21" imgW="9142857" imgH="5238095" progId="">
                      <p:embed/>
                    </p:oleObj>
                  </mc:Choice>
                  <mc:Fallback>
                    <p:oleObj name="Bitmap Image" r:id="rId2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75" name="Object 16"/>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4905" name="Bitmap Image" r:id="rId22" imgW="9142857" imgH="5238095" progId="">
                      <p:embed/>
                    </p:oleObj>
                  </mc:Choice>
                  <mc:Fallback>
                    <p:oleObj name="Bitmap Image" r:id="rId22"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76" name="Line 47"/>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77"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spTree>
    <p:extLst>
      <p:ext uri="{BB962C8B-B14F-4D97-AF65-F5344CB8AC3E}">
        <p14:creationId xmlns:p14="http://schemas.microsoft.com/office/powerpoint/2010/main" val="707488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Oval 75"/>
          <p:cNvSpPr/>
          <p:nvPr/>
        </p:nvSpPr>
        <p:spPr>
          <a:xfrm>
            <a:off x="304800" y="857250"/>
            <a:ext cx="8767482" cy="3600450"/>
          </a:xfrm>
          <a:prstGeom prst="ellipse">
            <a:avLst/>
          </a:prstGeom>
          <a:solidFill>
            <a:srgbClr val="FF0000">
              <a:alpha val="37000"/>
            </a:srgbClr>
          </a:soli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p>
        </p:txBody>
      </p:sp>
      <p:sp>
        <p:nvSpPr>
          <p:cNvPr id="75" name="Oval 74"/>
          <p:cNvSpPr/>
          <p:nvPr/>
        </p:nvSpPr>
        <p:spPr>
          <a:xfrm>
            <a:off x="4572000" y="857250"/>
            <a:ext cx="4500282" cy="3600450"/>
          </a:xfrm>
          <a:prstGeom prst="ellipse">
            <a:avLst/>
          </a:prstGeom>
          <a:solidFill>
            <a:srgbClr val="CCFFCC"/>
          </a:soli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p>
        </p:txBody>
      </p:sp>
      <p:grpSp>
        <p:nvGrpSpPr>
          <p:cNvPr id="22531" name="Group 16"/>
          <p:cNvGrpSpPr>
            <a:grpSpLocks/>
          </p:cNvGrpSpPr>
          <p:nvPr/>
        </p:nvGrpSpPr>
        <p:grpSpPr bwMode="auto">
          <a:xfrm>
            <a:off x="2012950" y="2832498"/>
            <a:ext cx="1800225" cy="604838"/>
            <a:chOff x="1134" y="2661"/>
            <a:chExt cx="1134" cy="918"/>
          </a:xfrm>
        </p:grpSpPr>
        <p:sp>
          <p:nvSpPr>
            <p:cNvPr id="16"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99" name="Group 18"/>
            <p:cNvGrpSpPr>
              <a:grpSpLocks/>
            </p:cNvGrpSpPr>
            <p:nvPr/>
          </p:nvGrpSpPr>
          <p:grpSpPr bwMode="auto">
            <a:xfrm>
              <a:off x="1346" y="2838"/>
              <a:ext cx="657" cy="548"/>
              <a:chOff x="200" y="2514"/>
              <a:chExt cx="657" cy="548"/>
            </a:xfrm>
          </p:grpSpPr>
          <p:sp>
            <p:nvSpPr>
              <p:cNvPr id="22600" name="Line 19"/>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601" name="Object 6"/>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963" name="Bitmap Image" r:id="rId4" imgW="9142857" imgH="5238095" progId="">
                      <p:embed/>
                    </p:oleObj>
                  </mc:Choice>
                  <mc:Fallback>
                    <p:oleObj name="Bitmap Image" r:id="rId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602" name="Line 21"/>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603" name="Object 7"/>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964" name="Bitmap Image" r:id="rId6" imgW="9142857" imgH="5238095" progId="">
                      <p:embed/>
                    </p:oleObj>
                  </mc:Choice>
                  <mc:Fallback>
                    <p:oleObj name="Bitmap Image" r:id="rId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604" name="Object 8"/>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965" name="Bitmap Image" r:id="rId7" imgW="9142857" imgH="5238095" progId="">
                      <p:embed/>
                    </p:oleObj>
                  </mc:Choice>
                  <mc:Fallback>
                    <p:oleObj name="Bitmap Image" r:id="rId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605" name="Object 9"/>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966" name="Bitmap Image" r:id="rId8" imgW="9142857" imgH="5238095" progId="">
                      <p:embed/>
                    </p:oleObj>
                  </mc:Choice>
                  <mc:Fallback>
                    <p:oleObj name="Bitmap Image" r:id="rId8"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606" name="Line 25"/>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607" name="Line 26"/>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pSp>
      </p:grpSp>
      <p:grpSp>
        <p:nvGrpSpPr>
          <p:cNvPr id="22532" name="Group 27"/>
          <p:cNvGrpSpPr>
            <a:grpSpLocks/>
          </p:cNvGrpSpPr>
          <p:nvPr/>
        </p:nvGrpSpPr>
        <p:grpSpPr bwMode="auto">
          <a:xfrm>
            <a:off x="5256216" y="2832498"/>
            <a:ext cx="1800225" cy="604838"/>
            <a:chOff x="1134" y="2661"/>
            <a:chExt cx="1134" cy="918"/>
          </a:xfrm>
        </p:grpSpPr>
        <p:sp>
          <p:nvSpPr>
            <p:cNvPr id="27"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89" name="Group 29"/>
            <p:cNvGrpSpPr>
              <a:grpSpLocks/>
            </p:cNvGrpSpPr>
            <p:nvPr/>
          </p:nvGrpSpPr>
          <p:grpSpPr bwMode="auto">
            <a:xfrm>
              <a:off x="1346" y="2838"/>
              <a:ext cx="657" cy="548"/>
              <a:chOff x="200" y="2514"/>
              <a:chExt cx="657" cy="548"/>
            </a:xfrm>
          </p:grpSpPr>
          <p:sp>
            <p:nvSpPr>
              <p:cNvPr id="22590" name="Line 30"/>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591" name="Object 10"/>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967" name="Bitmap Image" r:id="rId9" imgW="9142857" imgH="5238095" progId="">
                      <p:embed/>
                    </p:oleObj>
                  </mc:Choice>
                  <mc:Fallback>
                    <p:oleObj name="Bitmap Image" r:id="rId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92" name="Line 32"/>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593" name="Object 11"/>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968" name="Bitmap Image" r:id="rId10" imgW="9142857" imgH="5238095" progId="">
                      <p:embed/>
                    </p:oleObj>
                  </mc:Choice>
                  <mc:Fallback>
                    <p:oleObj name="Bitmap Image" r:id="rId1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94" name="Object 12"/>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969" name="Bitmap Image" r:id="rId11" imgW="9142857" imgH="5238095" progId="">
                      <p:embed/>
                    </p:oleObj>
                  </mc:Choice>
                  <mc:Fallback>
                    <p:oleObj name="Bitmap Image" r:id="rId1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95" name="Object 13"/>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970" name="Bitmap Image" r:id="rId12" imgW="9142857" imgH="5238095" progId="">
                      <p:embed/>
                    </p:oleObj>
                  </mc:Choice>
                  <mc:Fallback>
                    <p:oleObj name="Bitmap Image" r:id="rId12"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96" name="Line 36"/>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97" name="Line 37"/>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pSp>
      </p:grpSp>
      <p:grpSp>
        <p:nvGrpSpPr>
          <p:cNvPr id="22533" name="Group 38"/>
          <p:cNvGrpSpPr>
            <a:grpSpLocks/>
          </p:cNvGrpSpPr>
          <p:nvPr/>
        </p:nvGrpSpPr>
        <p:grpSpPr bwMode="auto">
          <a:xfrm>
            <a:off x="390528" y="2234805"/>
            <a:ext cx="1800225" cy="606028"/>
            <a:chOff x="210" y="2451"/>
            <a:chExt cx="1134" cy="918"/>
          </a:xfrm>
        </p:grpSpPr>
        <p:sp>
          <p:nvSpPr>
            <p:cNvPr id="38"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79" name="Group 40"/>
            <p:cNvGrpSpPr>
              <a:grpSpLocks/>
            </p:cNvGrpSpPr>
            <p:nvPr/>
          </p:nvGrpSpPr>
          <p:grpSpPr bwMode="auto">
            <a:xfrm>
              <a:off x="422" y="2600"/>
              <a:ext cx="703" cy="576"/>
              <a:chOff x="422" y="2600"/>
              <a:chExt cx="703" cy="576"/>
            </a:xfrm>
          </p:grpSpPr>
          <p:graphicFrame>
            <p:nvGraphicFramePr>
              <p:cNvPr id="22580" name="Object 14"/>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3971" name="Bitmap Image" r:id="rId13" imgW="9142857" imgH="5238095" progId="">
                      <p:embed/>
                    </p:oleObj>
                  </mc:Choice>
                  <mc:Fallback>
                    <p:oleObj name="Bitmap Image" r:id="rId13"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81" name="Line 42"/>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82" name="Line 43"/>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83" name="Line 44"/>
              <p:cNvSpPr>
                <a:spLocks noChangeShapeType="1"/>
              </p:cNvSpPr>
              <p:nvPr/>
            </p:nvSpPr>
            <p:spPr bwMode="auto">
              <a:xfrm rot="5400000" flipV="1">
                <a:off x="564" y="2833"/>
                <a:ext cx="379" cy="168"/>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584" name="Object 15"/>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3972" name="Bitmap Image" r:id="rId14" imgW="9142857" imgH="5238095" progId="">
                      <p:embed/>
                    </p:oleObj>
                  </mc:Choice>
                  <mc:Fallback>
                    <p:oleObj name="Bitmap Image" r:id="rId1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85" name="Object 16"/>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3973" name="Bitmap Image" r:id="rId15" imgW="9142857" imgH="5238095" progId="">
                      <p:embed/>
                    </p:oleObj>
                  </mc:Choice>
                  <mc:Fallback>
                    <p:oleObj name="Bitmap Image" r:id="rId15"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86" name="Line 47"/>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87"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grpSp>
        <p:nvGrpSpPr>
          <p:cNvPr id="22534" name="Group 49"/>
          <p:cNvGrpSpPr>
            <a:grpSpLocks/>
          </p:cNvGrpSpPr>
          <p:nvPr/>
        </p:nvGrpSpPr>
        <p:grpSpPr bwMode="auto">
          <a:xfrm>
            <a:off x="6877053" y="2234805"/>
            <a:ext cx="1800225" cy="606028"/>
            <a:chOff x="210" y="2451"/>
            <a:chExt cx="1134" cy="918"/>
          </a:xfrm>
        </p:grpSpPr>
        <p:sp>
          <p:nvSpPr>
            <p:cNvPr id="49"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69" name="Group 51"/>
            <p:cNvGrpSpPr>
              <a:grpSpLocks/>
            </p:cNvGrpSpPr>
            <p:nvPr/>
          </p:nvGrpSpPr>
          <p:grpSpPr bwMode="auto">
            <a:xfrm>
              <a:off x="422" y="2600"/>
              <a:ext cx="703" cy="576"/>
              <a:chOff x="422" y="2600"/>
              <a:chExt cx="703" cy="576"/>
            </a:xfrm>
          </p:grpSpPr>
          <p:graphicFrame>
            <p:nvGraphicFramePr>
              <p:cNvPr id="22570" name="Object 17"/>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3974" name="Bitmap Image" r:id="rId16" imgW="9142857" imgH="5238095" progId="">
                      <p:embed/>
                    </p:oleObj>
                  </mc:Choice>
                  <mc:Fallback>
                    <p:oleObj name="Bitmap Image" r:id="rId1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71" name="Line 53"/>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72" name="Line 54"/>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73" name="Line 55"/>
              <p:cNvSpPr>
                <a:spLocks noChangeShapeType="1"/>
              </p:cNvSpPr>
              <p:nvPr/>
            </p:nvSpPr>
            <p:spPr bwMode="auto">
              <a:xfrm rot="5400000" flipV="1">
                <a:off x="564" y="2833"/>
                <a:ext cx="379" cy="168"/>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574" name="Object 18"/>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3975" name="Bitmap Image" r:id="rId17" imgW="9142857" imgH="5238095" progId="">
                      <p:embed/>
                    </p:oleObj>
                  </mc:Choice>
                  <mc:Fallback>
                    <p:oleObj name="Bitmap Image" r:id="rId1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75" name="Object 19"/>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3976" name="Bitmap Image" r:id="rId18" imgW="9142857" imgH="5238095" progId="">
                      <p:embed/>
                    </p:oleObj>
                  </mc:Choice>
                  <mc:Fallback>
                    <p:oleObj name="Bitmap Image" r:id="rId18" imgW="9142857" imgH="5238095" progId="">
                      <p:embed/>
                      <p:pic>
                        <p:nvPicPr>
                          <p:cNvPr id="0" name=""/>
                          <p:cNvPicPr>
                            <a:picLocks noChangeAspect="1" noChangeArrowheads="1"/>
                          </p:cNvPicPr>
                          <p:nvPr/>
                        </p:nvPicPr>
                        <p:blipFill>
                          <a:blip r:embed="rId5">
                            <a:alphaModFix amt="35000"/>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solidFill>
                            <a:srgbClr val="FF0000">
                              <a:alpha val="34901"/>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76" name="Line 58"/>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77"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sp>
        <p:nvSpPr>
          <p:cNvPr id="22535" name="Text Box 61"/>
          <p:cNvSpPr txBox="1">
            <a:spLocks noChangeArrowheads="1"/>
          </p:cNvSpPr>
          <p:nvPr/>
        </p:nvSpPr>
        <p:spPr bwMode="auto">
          <a:xfrm>
            <a:off x="685800" y="1835944"/>
            <a:ext cx="9144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Source</a:t>
            </a:r>
          </a:p>
          <a:p>
            <a:pPr algn="ctr" eaLnBrk="1" hangingPunct="1"/>
            <a:r>
              <a:rPr lang="en-US" sz="1400" b="1">
                <a:latin typeface="+mn-lt"/>
              </a:rPr>
              <a:t>Campus</a:t>
            </a:r>
          </a:p>
        </p:txBody>
      </p:sp>
      <p:sp>
        <p:nvSpPr>
          <p:cNvPr id="22536" name="Text Box 62"/>
          <p:cNvSpPr txBox="1">
            <a:spLocks noChangeArrowheads="1"/>
          </p:cNvSpPr>
          <p:nvPr/>
        </p:nvSpPr>
        <p:spPr bwMode="auto">
          <a:xfrm>
            <a:off x="4224517" y="1778794"/>
            <a:ext cx="915635"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R&amp;E</a:t>
            </a:r>
          </a:p>
          <a:p>
            <a:pPr algn="ctr" eaLnBrk="1" hangingPunct="1"/>
            <a:r>
              <a:rPr lang="en-US" sz="1400" b="1">
                <a:latin typeface="+mn-lt"/>
              </a:rPr>
              <a:t>Backbone</a:t>
            </a:r>
          </a:p>
        </p:txBody>
      </p:sp>
      <p:sp>
        <p:nvSpPr>
          <p:cNvPr id="22537" name="Text Box 63"/>
          <p:cNvSpPr txBox="1">
            <a:spLocks noChangeArrowheads="1"/>
          </p:cNvSpPr>
          <p:nvPr/>
        </p:nvSpPr>
        <p:spPr bwMode="auto">
          <a:xfrm>
            <a:off x="5594021" y="3714752"/>
            <a:ext cx="83092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Regional</a:t>
            </a:r>
          </a:p>
        </p:txBody>
      </p:sp>
      <p:sp>
        <p:nvSpPr>
          <p:cNvPr id="22538" name="Line 65"/>
          <p:cNvSpPr>
            <a:spLocks noChangeShapeType="1"/>
          </p:cNvSpPr>
          <p:nvPr/>
        </p:nvSpPr>
        <p:spPr bwMode="auto">
          <a:xfrm>
            <a:off x="1860550" y="2731295"/>
            <a:ext cx="414338" cy="179785"/>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39" name="Line 66"/>
          <p:cNvSpPr>
            <a:spLocks noChangeShapeType="1"/>
          </p:cNvSpPr>
          <p:nvPr/>
        </p:nvSpPr>
        <p:spPr bwMode="auto">
          <a:xfrm>
            <a:off x="5130803" y="2731295"/>
            <a:ext cx="404813" cy="173831"/>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40" name="Line 67"/>
          <p:cNvSpPr>
            <a:spLocks noChangeShapeType="1"/>
          </p:cNvSpPr>
          <p:nvPr/>
        </p:nvSpPr>
        <p:spPr bwMode="auto">
          <a:xfrm flipH="1">
            <a:off x="3567113" y="2744392"/>
            <a:ext cx="334962" cy="123825"/>
          </a:xfrm>
          <a:prstGeom prst="line">
            <a:avLst/>
          </a:prstGeom>
          <a:noFill/>
          <a:ln w="5715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41" name="Line 68"/>
          <p:cNvSpPr>
            <a:spLocks noChangeShapeType="1"/>
          </p:cNvSpPr>
          <p:nvPr/>
        </p:nvSpPr>
        <p:spPr bwMode="auto">
          <a:xfrm flipH="1">
            <a:off x="6807203" y="2744391"/>
            <a:ext cx="320675" cy="122634"/>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42" name="Text Box 84"/>
          <p:cNvSpPr txBox="1">
            <a:spLocks noChangeArrowheads="1"/>
          </p:cNvSpPr>
          <p:nvPr/>
        </p:nvSpPr>
        <p:spPr bwMode="auto">
          <a:xfrm>
            <a:off x="8410407" y="2268142"/>
            <a:ext cx="128924" cy="233910"/>
          </a:xfrm>
          <a:prstGeom prst="rect">
            <a:avLst/>
          </a:prstGeom>
          <a:solidFill>
            <a:srgbClr val="00CC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D</a:t>
            </a:r>
          </a:p>
        </p:txBody>
      </p:sp>
      <p:sp>
        <p:nvSpPr>
          <p:cNvPr id="22543" name="Text Box 86"/>
          <p:cNvSpPr txBox="1">
            <a:spLocks noChangeArrowheads="1"/>
          </p:cNvSpPr>
          <p:nvPr/>
        </p:nvSpPr>
        <p:spPr bwMode="auto">
          <a:xfrm>
            <a:off x="1885480" y="2271713"/>
            <a:ext cx="100959" cy="233910"/>
          </a:xfrm>
          <a:prstGeom prst="rect">
            <a:avLst/>
          </a:prstGeom>
          <a:solidFill>
            <a:srgbClr val="00CC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S</a:t>
            </a:r>
          </a:p>
        </p:txBody>
      </p:sp>
      <p:sp>
        <p:nvSpPr>
          <p:cNvPr id="22544" name="Text Box 61"/>
          <p:cNvSpPr txBox="1">
            <a:spLocks noChangeArrowheads="1"/>
          </p:cNvSpPr>
          <p:nvPr/>
        </p:nvSpPr>
        <p:spPr bwMode="auto">
          <a:xfrm>
            <a:off x="7684221" y="1765698"/>
            <a:ext cx="1047896"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Destination</a:t>
            </a:r>
          </a:p>
          <a:p>
            <a:pPr algn="ctr" eaLnBrk="1" hangingPunct="1"/>
            <a:r>
              <a:rPr lang="en-US" sz="1400" b="1">
                <a:latin typeface="+mn-lt"/>
              </a:rPr>
              <a:t>Campus</a:t>
            </a:r>
          </a:p>
        </p:txBody>
      </p:sp>
      <p:sp>
        <p:nvSpPr>
          <p:cNvPr id="22545" name="Text Box 63"/>
          <p:cNvSpPr txBox="1">
            <a:spLocks noChangeArrowheads="1"/>
          </p:cNvSpPr>
          <p:nvPr/>
        </p:nvSpPr>
        <p:spPr bwMode="auto">
          <a:xfrm>
            <a:off x="2372190" y="3657602"/>
            <a:ext cx="83092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Regional</a:t>
            </a:r>
          </a:p>
        </p:txBody>
      </p:sp>
      <p:sp>
        <p:nvSpPr>
          <p:cNvPr id="22546" name="TextBox 90"/>
          <p:cNvSpPr txBox="1">
            <a:spLocks noChangeArrowheads="1"/>
          </p:cNvSpPr>
          <p:nvPr/>
        </p:nvSpPr>
        <p:spPr bwMode="auto">
          <a:xfrm>
            <a:off x="5441950" y="1200150"/>
            <a:ext cx="28956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solidFill>
                  <a:srgbClr val="000000"/>
                </a:solidFill>
                <a:latin typeface="+mn-lt"/>
              </a:rPr>
              <a:t>Performance is good when RTT is &lt; </a:t>
            </a:r>
            <a:r>
              <a:rPr lang="en-US" sz="1400" b="1" dirty="0" smtClean="0">
                <a:solidFill>
                  <a:srgbClr val="000000"/>
                </a:solidFill>
                <a:latin typeface="+mn-lt"/>
              </a:rPr>
              <a:t>~10 </a:t>
            </a:r>
            <a:r>
              <a:rPr lang="en-US" sz="1400" b="1" dirty="0" err="1">
                <a:solidFill>
                  <a:srgbClr val="000000"/>
                </a:solidFill>
                <a:latin typeface="+mn-lt"/>
              </a:rPr>
              <a:t>ms</a:t>
            </a:r>
            <a:endParaRPr lang="en-US" sz="1400" b="1" dirty="0">
              <a:solidFill>
                <a:srgbClr val="000000"/>
              </a:solidFill>
              <a:latin typeface="+mn-lt"/>
            </a:endParaRPr>
          </a:p>
        </p:txBody>
      </p:sp>
      <p:grpSp>
        <p:nvGrpSpPr>
          <p:cNvPr id="22547" name="Group 5"/>
          <p:cNvGrpSpPr>
            <a:grpSpLocks/>
          </p:cNvGrpSpPr>
          <p:nvPr/>
        </p:nvGrpSpPr>
        <p:grpSpPr bwMode="auto">
          <a:xfrm>
            <a:off x="3654428" y="2234805"/>
            <a:ext cx="1800225" cy="606028"/>
            <a:chOff x="1134" y="2661"/>
            <a:chExt cx="1134" cy="918"/>
          </a:xfrm>
        </p:grpSpPr>
        <p:sp>
          <p:nvSpPr>
            <p:cNvPr id="5"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59" name="Group 7"/>
            <p:cNvGrpSpPr>
              <a:grpSpLocks/>
            </p:cNvGrpSpPr>
            <p:nvPr/>
          </p:nvGrpSpPr>
          <p:grpSpPr bwMode="auto">
            <a:xfrm>
              <a:off x="1346" y="2838"/>
              <a:ext cx="657" cy="548"/>
              <a:chOff x="200" y="2514"/>
              <a:chExt cx="657" cy="548"/>
            </a:xfrm>
          </p:grpSpPr>
          <p:sp>
            <p:nvSpPr>
              <p:cNvPr id="22560" name="Line 8"/>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561" name="Object 2"/>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977" name="Bitmap Image" r:id="rId19" imgW="9142857" imgH="5238095" progId="">
                      <p:embed/>
                    </p:oleObj>
                  </mc:Choice>
                  <mc:Fallback>
                    <p:oleObj name="Bitmap Image" r:id="rId1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62" name="Line 10"/>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aphicFrame>
            <p:nvGraphicFramePr>
              <p:cNvPr id="22563" name="Object 3"/>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978" name="Bitmap Image" r:id="rId20" imgW="9142857" imgH="5238095" progId="">
                      <p:embed/>
                    </p:oleObj>
                  </mc:Choice>
                  <mc:Fallback>
                    <p:oleObj name="Bitmap Image" r:id="rId2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64" name="Object 4"/>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979" name="Bitmap Image" r:id="rId21" imgW="9142857" imgH="5238095" progId="">
                      <p:embed/>
                    </p:oleObj>
                  </mc:Choice>
                  <mc:Fallback>
                    <p:oleObj name="Bitmap Image" r:id="rId2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65" name="Object 5"/>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980" name="Bitmap Image" r:id="rId22" imgW="9131300" imgH="5232400" progId="">
                      <p:embed/>
                    </p:oleObj>
                  </mc:Choice>
                  <mc:Fallback>
                    <p:oleObj name="Bitmap Image" r:id="rId22" imgW="9131300" imgH="5232400" progId="">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66" name="Line 14"/>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sp>
            <p:nvSpPr>
              <p:cNvPr id="22567" name="Line 15"/>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400">
                  <a:latin typeface="+mn-lt"/>
                </a:endParaRPr>
              </a:p>
            </p:txBody>
          </p:sp>
        </p:grpSp>
      </p:grpSp>
      <p:sp>
        <p:nvSpPr>
          <p:cNvPr id="22548" name="TextBox 76"/>
          <p:cNvSpPr txBox="1">
            <a:spLocks noChangeArrowheads="1"/>
          </p:cNvSpPr>
          <p:nvPr/>
        </p:nvSpPr>
        <p:spPr bwMode="auto">
          <a:xfrm>
            <a:off x="2209800" y="1200150"/>
            <a:ext cx="28956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solidFill>
                  <a:srgbClr val="000000"/>
                </a:solidFill>
                <a:latin typeface="+mn-lt"/>
              </a:rPr>
              <a:t>Performance is poor when RTT exceeds </a:t>
            </a:r>
            <a:r>
              <a:rPr lang="en-US" sz="1400" b="1" dirty="0" smtClean="0">
                <a:solidFill>
                  <a:srgbClr val="000000"/>
                </a:solidFill>
                <a:latin typeface="+mn-lt"/>
              </a:rPr>
              <a:t>~10 </a:t>
            </a:r>
            <a:r>
              <a:rPr lang="en-US" sz="1400" b="1" dirty="0" err="1">
                <a:solidFill>
                  <a:srgbClr val="000000"/>
                </a:solidFill>
                <a:latin typeface="+mn-lt"/>
              </a:rPr>
              <a:t>ms</a:t>
            </a:r>
            <a:endParaRPr lang="en-US" sz="1400" b="1" dirty="0">
              <a:solidFill>
                <a:srgbClr val="000000"/>
              </a:solidFill>
              <a:latin typeface="+mn-lt"/>
            </a:endParaRPr>
          </a:p>
        </p:txBody>
      </p:sp>
      <p:sp>
        <p:nvSpPr>
          <p:cNvPr id="37929" name="TextBox 77"/>
          <p:cNvSpPr txBox="1">
            <a:spLocks noChangeArrowheads="1"/>
          </p:cNvSpPr>
          <p:nvPr/>
        </p:nvSpPr>
        <p:spPr bwMode="auto">
          <a:xfrm>
            <a:off x="7315200" y="3458766"/>
            <a:ext cx="1676400" cy="523220"/>
          </a:xfrm>
          <a:prstGeom prst="rect">
            <a:avLst/>
          </a:prstGeom>
          <a:noFill/>
          <a:ln w="9525">
            <a:noFill/>
            <a:miter lim="800000"/>
            <a:headEnd/>
            <a:tailEnd/>
          </a:ln>
        </p:spPr>
        <p:txBody>
          <a:bodyPr>
            <a:spAutoFit/>
          </a:bodyPr>
          <a:lstStyle/>
          <a:p>
            <a:pPr>
              <a:defRPr/>
            </a:pPr>
            <a:r>
              <a:rPr lang="en-US" sz="1400" dirty="0">
                <a:solidFill>
                  <a:srgbClr val="FF0000"/>
                </a:solidFill>
                <a:effectLst>
                  <a:outerShdw blurRad="50800" dist="88900" dir="2700000" algn="tl" rotWithShape="0">
                    <a:srgbClr val="000000">
                      <a:alpha val="43000"/>
                    </a:srgbClr>
                  </a:outerShdw>
                </a:effectLst>
                <a:latin typeface="+mn-lt"/>
              </a:rPr>
              <a:t>Switch with small buffers</a:t>
            </a:r>
          </a:p>
        </p:txBody>
      </p:sp>
      <p:cxnSp>
        <p:nvCxnSpPr>
          <p:cNvPr id="80" name="Straight Arrow Connector 79"/>
          <p:cNvCxnSpPr/>
          <p:nvPr/>
        </p:nvCxnSpPr>
        <p:spPr>
          <a:xfrm rot="16200000" flipV="1">
            <a:off x="7886700" y="3067050"/>
            <a:ext cx="685800" cy="152400"/>
          </a:xfrm>
          <a:prstGeom prst="straightConnector1">
            <a:avLst/>
          </a:prstGeom>
          <a:ln w="9842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aphicFrame>
        <p:nvGraphicFramePr>
          <p:cNvPr id="22555" name="Object 5"/>
          <p:cNvGraphicFramePr>
            <a:graphicFrameLocks noChangeAspect="1"/>
          </p:cNvGraphicFramePr>
          <p:nvPr>
            <p:extLst>
              <p:ext uri="{D42A27DB-BD31-4B8C-83A1-F6EECF244321}">
                <p14:modId xmlns:p14="http://schemas.microsoft.com/office/powerpoint/2010/main" val="4160463756"/>
              </p:ext>
            </p:extLst>
          </p:nvPr>
        </p:nvGraphicFramePr>
        <p:xfrm>
          <a:off x="4619628" y="2575323"/>
          <a:ext cx="417513" cy="136922"/>
        </p:xfrm>
        <a:graphic>
          <a:graphicData uri="http://schemas.openxmlformats.org/presentationml/2006/ole">
            <mc:AlternateContent xmlns:mc="http://schemas.openxmlformats.org/markup-compatibility/2006">
              <mc:Choice xmlns:v="urn:schemas-microsoft-com:vml" Requires="v">
                <p:oleObj spid="_x0000_s3981" name="Bitmap Image" r:id="rId24" imgW="9131300" imgH="5232400" progId="">
                  <p:embed/>
                </p:oleObj>
              </mc:Choice>
              <mc:Fallback>
                <p:oleObj name="Bitmap Image" r:id="rId24" imgW="9131300" imgH="5232400" progId="">
                  <p:embed/>
                  <p:pic>
                    <p:nvPicPr>
                      <p:cNvPr id="0" name=""/>
                      <p:cNvPicPr>
                        <a:picLocks noChangeAspect="1" noChangeArrowheads="1"/>
                      </p:cNvPicPr>
                      <p:nvPr/>
                    </p:nvPicPr>
                    <p:blipFill>
                      <a:blip r:embed="rId25"/>
                      <a:srcRect/>
                      <a:stretch>
                        <a:fillRect/>
                      </a:stretch>
                    </p:blipFill>
                    <p:spPr bwMode="auto">
                      <a:xfrm>
                        <a:off x="4619628" y="2575323"/>
                        <a:ext cx="417513" cy="1369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81" name="Title 1"/>
          <p:cNvSpPr>
            <a:spLocks noGrp="1"/>
          </p:cNvSpPr>
          <p:nvPr>
            <p:ph type="title"/>
          </p:nvPr>
        </p:nvSpPr>
        <p:spPr>
          <a:xfrm>
            <a:off x="0" y="205979"/>
            <a:ext cx="9144000" cy="857250"/>
          </a:xfrm>
        </p:spPr>
        <p:txBody>
          <a:bodyPr>
            <a:normAutofit/>
          </a:bodyPr>
          <a:lstStyle/>
          <a:p>
            <a:r>
              <a:rPr lang="en-US" dirty="0" smtClean="0"/>
              <a:t>Local Testing Will Not Find Everything</a:t>
            </a:r>
            <a:endParaRPr lang="en-US" dirty="0"/>
          </a:p>
        </p:txBody>
      </p:sp>
      <p:sp>
        <p:nvSpPr>
          <p:cNvPr id="2" name="Symbol zastępczy daty 1"/>
          <p:cNvSpPr>
            <a:spLocks noGrp="1"/>
          </p:cNvSpPr>
          <p:nvPr>
            <p:ph type="dt" sz="half" idx="2"/>
          </p:nvPr>
        </p:nvSpPr>
        <p:spPr/>
        <p:txBody>
          <a:bodyPr/>
          <a:lstStyle/>
          <a:p>
            <a:r>
              <a:rPr lang="fr-BE" smtClean="0"/>
              <a:t>June 14, 2018</a:t>
            </a:r>
            <a:endParaRPr lang="en-US" dirty="0"/>
          </a:p>
        </p:txBody>
      </p:sp>
      <p:sp>
        <p:nvSpPr>
          <p:cNvPr id="3" name="Symbol zastępczy stopki 2"/>
          <p:cNvSpPr>
            <a:spLocks noGrp="1"/>
          </p:cNvSpPr>
          <p:nvPr>
            <p:ph type="ftr" sz="quarter" idx="3"/>
          </p:nvPr>
        </p:nvSpPr>
        <p:spPr/>
        <p:txBody>
          <a:bodyPr/>
          <a:lstStyle/>
          <a:p>
            <a:r>
              <a:rPr lang="en-US" smtClean="0"/>
              <a:t>© 2018 — http://www.perfsonar.net</a:t>
            </a:r>
            <a:endParaRPr lang="en-US" dirty="0"/>
          </a:p>
        </p:txBody>
      </p:sp>
      <p:sp>
        <p:nvSpPr>
          <p:cNvPr id="4" name="Symbol zastępczy numeru slajdu 3"/>
          <p:cNvSpPr>
            <a:spLocks noGrp="1"/>
          </p:cNvSpPr>
          <p:nvPr>
            <p:ph type="sldNum" sz="quarter" idx="4"/>
          </p:nvPr>
        </p:nvSpPr>
        <p:spPr/>
        <p:txBody>
          <a:bodyPr/>
          <a:lstStyle/>
          <a:p>
            <a:fld id="{318151B9-CF22-1341-A1FA-AF855BA4AD15}" type="slidenum">
              <a:rPr lang="en-US" smtClean="0"/>
              <a:pPr/>
              <a:t>9</a:t>
            </a:fld>
            <a:endParaRPr lang="en-US" dirty="0"/>
          </a:p>
        </p:txBody>
      </p:sp>
    </p:spTree>
    <p:extLst>
      <p:ext uri="{BB962C8B-B14F-4D97-AF65-F5344CB8AC3E}">
        <p14:creationId xmlns:p14="http://schemas.microsoft.com/office/powerpoint/2010/main" val="2942335358"/>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707-perfSONAR-Template-v9">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70627-perfSONAR-Template-v1.potx" id="{CDCD40B8-7E7A-4BBF-845A-1A7F35C950DB}" vid="{948D9C6C-2E45-4261-94D1-C7272744AA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201707-perfSONAR-Template-v9.thmx</Template>
  <TotalTime>5124</TotalTime>
  <Words>3767</Words>
  <Application>Microsoft Macintosh PowerPoint</Application>
  <PresentationFormat>Présentation à l'écran (16:9)</PresentationFormat>
  <Paragraphs>530</Paragraphs>
  <Slides>40</Slides>
  <Notes>32</Notes>
  <HiddenSlides>7</HiddenSlides>
  <MMClips>0</MMClips>
  <ScaleCrop>false</ScaleCrop>
  <HeadingPairs>
    <vt:vector size="8" baseType="variant">
      <vt:variant>
        <vt:lpstr>Polices utilisées</vt:lpstr>
      </vt:variant>
      <vt:variant>
        <vt:i4>7</vt:i4>
      </vt:variant>
      <vt:variant>
        <vt:lpstr>Thème</vt:lpstr>
      </vt:variant>
      <vt:variant>
        <vt:i4>1</vt:i4>
      </vt:variant>
      <vt:variant>
        <vt:lpstr>Serveurs OLE incorporés</vt:lpstr>
      </vt:variant>
      <vt:variant>
        <vt:i4>1</vt:i4>
      </vt:variant>
      <vt:variant>
        <vt:lpstr>Titres des diapositives</vt:lpstr>
      </vt:variant>
      <vt:variant>
        <vt:i4>40</vt:i4>
      </vt:variant>
    </vt:vector>
  </HeadingPairs>
  <TitlesOfParts>
    <vt:vector size="49" baseType="lpstr">
      <vt:lpstr>Arial Narrow</vt:lpstr>
      <vt:lpstr>Calibri</vt:lpstr>
      <vt:lpstr>Calibri Light</vt:lpstr>
      <vt:lpstr>Mangal</vt:lpstr>
      <vt:lpstr>ＭＳ Ｐゴシック</vt:lpstr>
      <vt:lpstr>Wingdings</vt:lpstr>
      <vt:lpstr>Arial</vt:lpstr>
      <vt:lpstr>201707-perfSONAR-Template-v9</vt:lpstr>
      <vt:lpstr>Bitmap Image</vt:lpstr>
      <vt:lpstr>Introduction &amp; Motivation</vt:lpstr>
      <vt:lpstr>Outline</vt:lpstr>
      <vt:lpstr>Problem Statement</vt:lpstr>
      <vt:lpstr>Problem Statement</vt:lpstr>
      <vt:lpstr>The R&amp;E Community</vt:lpstr>
      <vt:lpstr>Outline</vt:lpstr>
      <vt:lpstr>Lets Talk Performance …</vt:lpstr>
      <vt:lpstr>Where Are The Problems?</vt:lpstr>
      <vt:lpstr>Local Testing Will Not Find Everything</vt:lpstr>
      <vt:lpstr>Soft Network Failures</vt:lpstr>
      <vt:lpstr>Problem Statement:  Hard vs. Soft Failures</vt:lpstr>
      <vt:lpstr>Soft Failures Cause Packet Loss and  Degraded TCP Performance</vt:lpstr>
      <vt:lpstr>Causes of Packet Loss</vt:lpstr>
      <vt:lpstr>Under-buffered Switches are probably our biggest problem today</vt:lpstr>
      <vt:lpstr>The Science DMZ in 1 Slide</vt:lpstr>
      <vt:lpstr>The Abstract Science DMZ</vt:lpstr>
      <vt:lpstr>Outline</vt:lpstr>
      <vt:lpstr>But … It’s Not Just the Network</vt:lpstr>
      <vt:lpstr>perfSONAR</vt:lpstr>
      <vt:lpstr>What is perfSONAR?</vt:lpstr>
      <vt:lpstr>Simulating Performance</vt:lpstr>
      <vt:lpstr>Toolkit “Beacon” Use Case</vt:lpstr>
      <vt:lpstr>perfSONAR Toolkit</vt:lpstr>
      <vt:lpstr>perfSONAR 3.5 Components</vt:lpstr>
      <vt:lpstr>New in perfSONAR 4.0</vt:lpstr>
      <vt:lpstr>Removed from perfSONAR 4.0</vt:lpstr>
      <vt:lpstr>perfSONAR 4.0 Components</vt:lpstr>
      <vt:lpstr>Benefits: Finding the needle in the haystack </vt:lpstr>
      <vt:lpstr>Outline</vt:lpstr>
      <vt:lpstr>HIDDEN SLIDE – Installation options</vt:lpstr>
      <vt:lpstr>Hardware Considerations</vt:lpstr>
      <vt:lpstr>Hardware Considerations</vt:lpstr>
      <vt:lpstr>Install Options: Classic or Advanced</vt:lpstr>
      <vt:lpstr>Package bundles structure</vt:lpstr>
      <vt:lpstr>Présentation PowerPoint</vt:lpstr>
      <vt:lpstr>Outline</vt:lpstr>
      <vt:lpstr>Benefit: Active and Growing Community</vt:lpstr>
      <vt:lpstr>perfSONAR Community</vt:lpstr>
      <vt:lpstr>Resources</vt:lpstr>
      <vt:lpstr>Introduction &amp; Motivation</vt:lpstr>
    </vt:vector>
  </TitlesOfParts>
  <Company>ESnet</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Zurawski</dc:creator>
  <cp:lastModifiedBy>Antoine Delvaux</cp:lastModifiedBy>
  <cp:revision>101</cp:revision>
  <dcterms:created xsi:type="dcterms:W3CDTF">2014-10-22T19:46:15Z</dcterms:created>
  <dcterms:modified xsi:type="dcterms:W3CDTF">2018-06-10T13:05:13Z</dcterms:modified>
</cp:coreProperties>
</file>