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notesMasterIdLst>
    <p:notesMasterId r:id="rId18"/>
  </p:notesMasterIdLst>
  <p:handoutMasterIdLst>
    <p:handoutMasterId r:id="rId19"/>
  </p:handoutMasterIdLst>
  <p:sldIdLst>
    <p:sldId id="459" r:id="rId2"/>
    <p:sldId id="406" r:id="rId3"/>
    <p:sldId id="463" r:id="rId4"/>
    <p:sldId id="464" r:id="rId5"/>
    <p:sldId id="462" r:id="rId6"/>
    <p:sldId id="460" r:id="rId7"/>
    <p:sldId id="419" r:id="rId8"/>
    <p:sldId id="420" r:id="rId9"/>
    <p:sldId id="284" r:id="rId10"/>
    <p:sldId id="421" r:id="rId11"/>
    <p:sldId id="451" r:id="rId12"/>
    <p:sldId id="287" r:id="rId13"/>
    <p:sldId id="423" r:id="rId14"/>
    <p:sldId id="466" r:id="rId15"/>
    <p:sldId id="458" r:id="rId16"/>
    <p:sldId id="465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B1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0" autoAdjust="0"/>
    <p:restoredTop sz="91310" autoAdjust="0"/>
  </p:normalViewPr>
  <p:slideViewPr>
    <p:cSldViewPr snapToGrid="0" snapToObjects="1">
      <p:cViewPr varScale="1">
        <p:scale>
          <a:sx n="153" d="100"/>
          <a:sy n="153" d="100"/>
        </p:scale>
        <p:origin x="192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80FC-0759-CA42-B022-0B54C3274F97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778ED-C302-B741-917D-3C5036AAD3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1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2A4-9BD9-794B-BE3A-04EDF069D8A0}" type="datetimeFigureOut">
              <a:rPr lang="en-US" smtClean="0"/>
              <a:t>6/12/18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EA6F8-B5AB-8342-9AB7-A6984D898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690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fr-FR" dirty="0" smtClean="0"/>
              <a:t>First </a:t>
            </a:r>
            <a:r>
              <a:rPr lang="fr-FR" dirty="0" err="1" smtClean="0"/>
              <a:t>ask</a:t>
            </a:r>
            <a:r>
              <a:rPr lang="fr-FR" dirty="0" smtClean="0"/>
              <a:t> if </a:t>
            </a:r>
            <a:r>
              <a:rPr lang="fr-FR" dirty="0" err="1" smtClean="0"/>
              <a:t>they’re</a:t>
            </a:r>
            <a:r>
              <a:rPr lang="fr-FR" dirty="0" smtClean="0"/>
              <a:t> </a:t>
            </a:r>
            <a:r>
              <a:rPr lang="fr-FR" dirty="0" err="1" smtClean="0"/>
              <a:t>familiar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toolkit</a:t>
            </a:r>
            <a:r>
              <a:rPr lang="fr-FR" dirty="0" smtClean="0"/>
              <a:t> UI</a:t>
            </a:r>
          </a:p>
          <a:p>
            <a:pPr lvl="2"/>
            <a:r>
              <a:rPr lang="fr-FR" dirty="0" smtClean="0"/>
              <a:t>If </a:t>
            </a:r>
            <a:r>
              <a:rPr lang="fr-FR" dirty="0" err="1" smtClean="0"/>
              <a:t>yes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skip</a:t>
            </a:r>
          </a:p>
          <a:p>
            <a:pPr lvl="2"/>
            <a:r>
              <a:rPr lang="fr-FR" dirty="0" smtClean="0"/>
              <a:t>If not, </a:t>
            </a:r>
            <a:r>
              <a:rPr lang="fr-FR" dirty="0" err="1" smtClean="0"/>
              <a:t>then</a:t>
            </a:r>
            <a:r>
              <a:rPr lang="fr-FR" dirty="0" smtClean="0"/>
              <a:t> go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examples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EA6F8-B5AB-8342-9AB7-A6984D898A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59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Everyone should do this, and be sure to enter </a:t>
            </a:r>
            <a:r>
              <a:rPr lang="en-US" dirty="0" err="1" smtClean="0"/>
              <a:t>lat</a:t>
            </a:r>
            <a:r>
              <a:rPr lang="en-US" dirty="0" smtClean="0"/>
              <a:t>/long info</a:t>
            </a:r>
          </a:p>
          <a:p>
            <a:endParaRPr lang="en-US" dirty="0" smtClean="0"/>
          </a:p>
          <a:p>
            <a:r>
              <a:rPr lang="en-US" dirty="0" smtClean="0"/>
              <a:t>Note that after this occurs – LS registration happens ‘automatically’ as long as the host is not in private 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EA6F8-B5AB-8342-9AB7-A6984D898A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8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Everyone should do this, and be sure to enter </a:t>
            </a:r>
            <a:r>
              <a:rPr lang="en-US" dirty="0" err="1" smtClean="0"/>
              <a:t>lat</a:t>
            </a:r>
            <a:r>
              <a:rPr lang="en-US" dirty="0" smtClean="0"/>
              <a:t>/long info</a:t>
            </a:r>
          </a:p>
          <a:p>
            <a:endParaRPr lang="en-US" dirty="0" smtClean="0"/>
          </a:p>
          <a:p>
            <a:r>
              <a:rPr lang="en-US" dirty="0" smtClean="0"/>
              <a:t>Note that after this occurs – LS registration happens ‘automatically’ as long as the host is not in private 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EA6F8-B5AB-8342-9AB7-A6984D898A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8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a requirement.  If your site is blocking NTP, use internal servers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EA6F8-B5AB-8342-9AB7-A6984D898A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397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jpg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jpg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24" y="62332"/>
            <a:ext cx="1659476" cy="584204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2" y="-401510"/>
            <a:ext cx="8125878" cy="3364113"/>
          </a:xfrm>
          <a:prstGeom prst="rect">
            <a:avLst/>
          </a:prstGeom>
        </p:spPr>
      </p:pic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Screen Shot 2014-10-22 at 4.30.01 P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24" y="62332"/>
            <a:ext cx="1659476" cy="584204"/>
          </a:xfrm>
          <a:prstGeom prst="rect">
            <a:avLst/>
          </a:prstGeom>
        </p:spPr>
      </p:pic>
      <p:pic>
        <p:nvPicPr>
          <p:cNvPr id="22" name="Picture 21" descr="PerfSONAR-powered-CMYK copy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2" y="-401510"/>
            <a:ext cx="8125878" cy="3364113"/>
          </a:xfrm>
          <a:prstGeom prst="rect">
            <a:avLst/>
          </a:prstGeom>
        </p:spPr>
      </p:pic>
      <p:sp>
        <p:nvSpPr>
          <p:cNvPr id="2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992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72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21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899999"/>
            <a:ext cx="8430534" cy="37327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359999"/>
            <a:ext cx="8229600" cy="540000"/>
          </a:xfrm>
        </p:spPr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50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800" y="960"/>
            <a:ext cx="2489200" cy="8763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2" y="-401510"/>
            <a:ext cx="8125878" cy="3364113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Screen Shot 2014-10-22 at 4.30.01 P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800" y="960"/>
            <a:ext cx="2489200" cy="876300"/>
          </a:xfrm>
          <a:prstGeom prst="rect">
            <a:avLst/>
          </a:prstGeom>
        </p:spPr>
      </p:pic>
      <p:pic>
        <p:nvPicPr>
          <p:cNvPr id="15" name="Picture 14" descr="PerfSONAR-powered-CMYK copy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22" y="-401510"/>
            <a:ext cx="8125878" cy="3364113"/>
          </a:xfrm>
          <a:prstGeom prst="rect">
            <a:avLst/>
          </a:prstGeom>
        </p:spPr>
      </p:pic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89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324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65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90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080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380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23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9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49" y="1369219"/>
            <a:ext cx="825908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37160" cy="513636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046" y="75234"/>
            <a:ext cx="1587422" cy="348658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766" y="4449382"/>
            <a:ext cx="904933" cy="452467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788" y="4586119"/>
            <a:ext cx="966829" cy="283213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109" y="4576197"/>
            <a:ext cx="620625" cy="454014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5" y="4626006"/>
            <a:ext cx="1445907" cy="216886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044" y="4630678"/>
            <a:ext cx="1866416" cy="19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944748"/>
            <a:ext cx="30861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944748"/>
            <a:ext cx="2057400" cy="191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51B9-CF22-1341-A1FA-AF855BA4AD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74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erfsonar.net/" TargetMode="External"/><Relationship Id="rId3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erfsonar.net/" TargetMode="External"/><Relationship Id="rId3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zurawski@e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 toolkit basics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4159515"/>
            <a:ext cx="659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This document is a result of work by the </a:t>
            </a:r>
            <a:r>
              <a:rPr lang="en-US" sz="1000" dirty="0" err="1"/>
              <a:t>perfSONAR</a:t>
            </a:r>
            <a:r>
              <a:rPr lang="en-US" sz="1000" dirty="0"/>
              <a:t> Project (</a:t>
            </a:r>
            <a:r>
              <a:rPr lang="en-US" sz="1000" dirty="0">
                <a:hlinkClick r:id="rId2"/>
              </a:rPr>
              <a:t>http://</a:t>
            </a:r>
            <a:r>
              <a:rPr lang="en-US" sz="1000" dirty="0" smtClean="0">
                <a:hlinkClick r:id="rId2"/>
              </a:rPr>
              <a:t>www.perfsonar.net</a:t>
            </a:r>
            <a:r>
              <a:rPr lang="en-US" sz="1000" dirty="0" smtClean="0"/>
              <a:t>) </a:t>
            </a:r>
            <a:r>
              <a:rPr lang="en-US" sz="1000" dirty="0"/>
              <a:t>and is licensed under CC BY-SA 4.0 (</a:t>
            </a:r>
            <a:r>
              <a:rPr lang="en-US" sz="1000" dirty="0">
                <a:hlinkClick r:id="rId3"/>
              </a:rPr>
              <a:t>https://creativecommons.org/licenses/by-sa/4.0</a:t>
            </a:r>
            <a:r>
              <a:rPr lang="en-US" sz="1000" dirty="0" smtClean="0">
                <a:hlinkClick r:id="rId3"/>
              </a:rPr>
              <a:t>/</a:t>
            </a:r>
            <a:r>
              <a:rPr lang="en-US" sz="1000" dirty="0" smtClean="0"/>
              <a:t>)</a:t>
            </a:r>
            <a:r>
              <a:rPr lang="en-US" sz="1000" dirty="0"/>
              <a:t>.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64267" y="2828717"/>
            <a:ext cx="70866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i="1" dirty="0" err="1" smtClean="0"/>
              <a:t>eduPERT</a:t>
            </a:r>
            <a:r>
              <a:rPr lang="en-US" b="1" i="1" dirty="0" smtClean="0"/>
              <a:t> workshop — TNC18</a:t>
            </a:r>
          </a:p>
          <a:p>
            <a:pPr algn="r"/>
            <a:r>
              <a:rPr lang="en-US" dirty="0" smtClean="0"/>
              <a:t>Antoine </a:t>
            </a:r>
            <a:r>
              <a:rPr lang="en-US" dirty="0" err="1" smtClean="0"/>
              <a:t>Delvaux</a:t>
            </a:r>
            <a:r>
              <a:rPr lang="en-US" dirty="0" smtClean="0"/>
              <a:t>, PSNC</a:t>
            </a:r>
          </a:p>
          <a:p>
            <a:pPr algn="r"/>
            <a:r>
              <a:rPr lang="en-US" dirty="0" smtClean="0"/>
              <a:t>14-06-2018</a:t>
            </a:r>
          </a:p>
          <a:p>
            <a:pPr algn="r"/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144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57201" y="899999"/>
            <a:ext cx="4114799" cy="37327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For the most part this is point and click – the system needs this so that it can be located, and so that certain services will start.  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10</a:t>
            </a:fld>
            <a:endParaRPr lang="en-US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err="1"/>
              <a:t>Administrative</a:t>
            </a:r>
            <a:r>
              <a:rPr lang="pl-PL" dirty="0"/>
              <a:t> </a:t>
            </a:r>
            <a:r>
              <a:rPr lang="pl-PL" dirty="0" smtClean="0"/>
              <a:t>Info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64390"/>
            <a:ext cx="4320000" cy="341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34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Once you complete the administrative info – your host will attempt to register with the “Lookup Service”</a:t>
            </a:r>
          </a:p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This is a global directory that makes it easier to find </a:t>
            </a:r>
            <a:r>
              <a:rPr lang="en-US" sz="2800" dirty="0" err="1" smtClean="0">
                <a:latin typeface="Calibri" charset="0"/>
                <a:ea typeface="ＭＳ Ｐゴシック" charset="0"/>
                <a:cs typeface="ＭＳ Ｐゴシック" charset="0"/>
              </a:rPr>
              <a:t>perfSONAR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 nodes.  </a:t>
            </a:r>
          </a:p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If your host as the admin info present, and isn’t a private IP, it will do this automatically</a:t>
            </a: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11</a:t>
            </a:fld>
            <a:endParaRPr lang="en-US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Lookup</a:t>
            </a:r>
            <a:r>
              <a:rPr lang="pl-PL" dirty="0"/>
              <a:t> Service </a:t>
            </a:r>
            <a:r>
              <a:rPr lang="pl-PL" dirty="0" smtClean="0"/>
              <a:t>Integration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9879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2800" indent="-172800">
              <a:buFont typeface="Arial"/>
              <a:buChar char="•"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Note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that it may take a day to fully stabilize the clock</a:t>
            </a:r>
          </a:p>
          <a:p>
            <a:pPr marL="172800" indent="-172800">
              <a:buFont typeface="Arial"/>
              <a:buChar char="•"/>
            </a:pP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Pick 4 – 5 Close servers for NTP</a:t>
            </a:r>
          </a:p>
          <a:p>
            <a:pPr marL="172800" indent="-172800">
              <a:buFont typeface="Arial"/>
              <a:buChar char="•"/>
            </a:pP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We have a fast way to do this, or you can manually select</a:t>
            </a:r>
          </a:p>
          <a:p>
            <a:pPr marL="172800" indent="-172800">
              <a:buFont typeface="Arial"/>
              <a:buChar char="•"/>
            </a:pP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Can also add your own servers if you don’t like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ours</a:t>
            </a: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12</a:t>
            </a:fld>
            <a:endParaRPr lang="en-US"/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NTP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8268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>
          <a:xfrm>
            <a:off x="457201" y="899999"/>
            <a:ext cx="4114799" cy="37327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err="1" smtClean="0">
                <a:latin typeface="Calibri" charset="0"/>
                <a:ea typeface="ＭＳ Ｐゴシック" charset="0"/>
                <a:cs typeface="ＭＳ Ｐゴシック" charset="0"/>
              </a:rPr>
              <a:t>pScheduler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 and OWAMP require a very stable time source.</a:t>
            </a:r>
          </a:p>
          <a:p>
            <a:pPr>
              <a:spcBef>
                <a:spcPts val="1800"/>
              </a:spcBef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The toolkit interface allows you to configure your own host, or choose public ones we know of.  </a:t>
            </a:r>
            <a:endParaRPr lang="en-US" sz="240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13</a:t>
            </a:fld>
            <a:endParaRPr lang="en-US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NTP</a:t>
            </a:r>
            <a:endParaRPr lang="pl-PL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60361"/>
            <a:ext cx="4320000" cy="242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1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Measurements also called tests</a:t>
            </a:r>
          </a:p>
          <a:p>
            <a:r>
              <a:rPr lang="en-GB" dirty="0" smtClean="0"/>
              <a:t>We will go together through some examples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 some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424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 are CLI </a:t>
            </a:r>
            <a:r>
              <a:rPr lang="fr-FR" dirty="0" err="1" smtClean="0"/>
              <a:t>based</a:t>
            </a:r>
            <a:endParaRPr lang="fr-FR" dirty="0" smtClean="0"/>
          </a:p>
          <a:p>
            <a:pPr lvl="1"/>
            <a:r>
              <a:rPr lang="fr-FR" dirty="0" err="1" smtClean="0"/>
              <a:t>ping</a:t>
            </a:r>
            <a:r>
              <a:rPr lang="fr-FR" dirty="0" smtClean="0"/>
              <a:t>, </a:t>
            </a:r>
            <a:r>
              <a:rPr lang="fr-FR" dirty="0" err="1" smtClean="0"/>
              <a:t>traceroute</a:t>
            </a:r>
            <a:r>
              <a:rPr lang="fr-FR" dirty="0" smtClean="0"/>
              <a:t>, </a:t>
            </a:r>
            <a:r>
              <a:rPr lang="fr-FR" dirty="0" err="1" smtClean="0"/>
              <a:t>tracepath</a:t>
            </a:r>
            <a:endParaRPr lang="fr-FR" dirty="0" smtClean="0"/>
          </a:p>
          <a:p>
            <a:pPr lvl="1"/>
            <a:r>
              <a:rPr lang="fr-FR" dirty="0" err="1" smtClean="0"/>
              <a:t>iperf</a:t>
            </a:r>
            <a:endParaRPr lang="fr-FR" dirty="0" smtClean="0"/>
          </a:p>
          <a:p>
            <a:pPr lvl="1"/>
            <a:r>
              <a:rPr lang="fr-FR" dirty="0" err="1"/>
              <a:t>o</a:t>
            </a:r>
            <a:r>
              <a:rPr lang="fr-FR" dirty="0" err="1" smtClean="0"/>
              <a:t>wamp</a:t>
            </a:r>
            <a:endParaRPr lang="fr-FR" dirty="0" smtClean="0"/>
          </a:p>
          <a:p>
            <a:r>
              <a:rPr lang="fr-FR" dirty="0" err="1" smtClean="0"/>
              <a:t>Measurements</a:t>
            </a:r>
            <a:r>
              <a:rPr lang="fr-FR" dirty="0" smtClean="0"/>
              <a:t> </a:t>
            </a:r>
            <a:r>
              <a:rPr lang="fr-FR" dirty="0" err="1" smtClean="0"/>
              <a:t>scheduler</a:t>
            </a:r>
            <a:r>
              <a:rPr lang="fr-FR" dirty="0" smtClean="0"/>
              <a:t> (</a:t>
            </a:r>
            <a:r>
              <a:rPr lang="fr-FR" dirty="0" err="1" smtClean="0"/>
              <a:t>perfSONAR</a:t>
            </a:r>
            <a:r>
              <a:rPr lang="fr-FR" smtClean="0"/>
              <a:t>)</a:t>
            </a:r>
            <a:endParaRPr lang="fr-FR" dirty="0" smtClean="0"/>
          </a:p>
          <a:p>
            <a:pPr lvl="1"/>
            <a:r>
              <a:rPr lang="fr-FR" dirty="0" err="1"/>
              <a:t>p</a:t>
            </a:r>
            <a:r>
              <a:rPr lang="fr-FR" dirty="0" err="1" smtClean="0"/>
              <a:t>scheduler</a:t>
            </a:r>
            <a:endParaRPr lang="fr-FR" dirty="0" smtClean="0"/>
          </a:p>
          <a:p>
            <a:r>
              <a:rPr lang="fr-FR" dirty="0" smtClean="0"/>
              <a:t>Linux</a:t>
            </a:r>
          </a:p>
          <a:p>
            <a:pPr lvl="1"/>
            <a:r>
              <a:rPr lang="fr-FR" dirty="0" err="1" smtClean="0"/>
              <a:t>Text</a:t>
            </a:r>
            <a:r>
              <a:rPr lang="fr-FR" dirty="0" smtClean="0"/>
              <a:t> configuration files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 </a:t>
            </a:r>
            <a:r>
              <a:rPr lang="fr-FR" dirty="0" err="1" smtClean="0"/>
              <a:t>tools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1715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perfSONAR</a:t>
            </a:r>
            <a:r>
              <a:rPr lang="en-US" dirty="0" smtClean="0"/>
              <a:t> toolkit basics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4159515"/>
            <a:ext cx="6591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This document is a result of work by the </a:t>
            </a:r>
            <a:r>
              <a:rPr lang="en-US" sz="1000" dirty="0" err="1"/>
              <a:t>perfSONAR</a:t>
            </a:r>
            <a:r>
              <a:rPr lang="en-US" sz="1000" dirty="0"/>
              <a:t> Project (</a:t>
            </a:r>
            <a:r>
              <a:rPr lang="en-US" sz="1000" dirty="0">
                <a:hlinkClick r:id="rId2"/>
              </a:rPr>
              <a:t>http://</a:t>
            </a:r>
            <a:r>
              <a:rPr lang="en-US" sz="1000" dirty="0" smtClean="0">
                <a:hlinkClick r:id="rId2"/>
              </a:rPr>
              <a:t>www.perfsonar.net</a:t>
            </a:r>
            <a:r>
              <a:rPr lang="en-US" sz="1000" dirty="0" smtClean="0"/>
              <a:t>) </a:t>
            </a:r>
            <a:r>
              <a:rPr lang="en-US" sz="1000" dirty="0"/>
              <a:t>and is licensed under CC BY-SA 4.0 (</a:t>
            </a:r>
            <a:r>
              <a:rPr lang="en-US" sz="1000" dirty="0">
                <a:hlinkClick r:id="rId3"/>
              </a:rPr>
              <a:t>https://creativecommons.org/licenses/by-sa/4.0</a:t>
            </a:r>
            <a:r>
              <a:rPr lang="en-US" sz="1000" dirty="0" smtClean="0">
                <a:hlinkClick r:id="rId3"/>
              </a:rPr>
              <a:t>/</a:t>
            </a:r>
            <a:r>
              <a:rPr lang="en-US" sz="1000" dirty="0" smtClean="0"/>
              <a:t>)</a:t>
            </a:r>
            <a:r>
              <a:rPr lang="en-US" sz="1000" dirty="0"/>
              <a:t>.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64267" y="2828717"/>
            <a:ext cx="7086600" cy="1314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i="1" dirty="0" err="1" smtClean="0"/>
              <a:t>eduPERT</a:t>
            </a:r>
            <a:r>
              <a:rPr lang="en-US" b="1" i="1" dirty="0" smtClean="0"/>
              <a:t> workshop — TNC18</a:t>
            </a:r>
          </a:p>
          <a:p>
            <a:pPr algn="r"/>
            <a:r>
              <a:rPr lang="en-US" dirty="0" smtClean="0"/>
              <a:t>Antoine </a:t>
            </a:r>
            <a:r>
              <a:rPr lang="en-US" dirty="0" err="1" smtClean="0"/>
              <a:t>Delvaux</a:t>
            </a:r>
            <a:r>
              <a:rPr lang="en-US" dirty="0" smtClean="0"/>
              <a:t>, PSNC</a:t>
            </a:r>
          </a:p>
          <a:p>
            <a:pPr algn="r"/>
            <a:r>
              <a:rPr lang="en-US" dirty="0" smtClean="0"/>
              <a:t>14-06-2018</a:t>
            </a:r>
          </a:p>
          <a:p>
            <a:pPr algn="r"/>
            <a:endParaRPr lang="en-US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51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1DB118"/>
                </a:solidFill>
                <a:latin typeface="Calibri" charset="0"/>
                <a:ea typeface="ＭＳ Ｐゴシック" charset="0"/>
                <a:cs typeface="ＭＳ Ｐゴシック" charset="0"/>
              </a:rPr>
              <a:t>Workshop lab setup</a:t>
            </a:r>
          </a:p>
          <a:p>
            <a:pPr>
              <a:defRPr/>
            </a:pPr>
            <a:r>
              <a:rPr lang="en-US" sz="28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perfSONAR</a:t>
            </a:r>
            <a:r>
              <a:rPr lang="en-US" sz="28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 toolkit web interface</a:t>
            </a:r>
          </a:p>
          <a:p>
            <a:pPr>
              <a:defRPr/>
            </a:pPr>
            <a:r>
              <a:rPr lang="en-US" sz="28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Running measurements/tests</a:t>
            </a:r>
            <a:endParaRPr lang="en-US" sz="26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2</a:t>
            </a:fld>
            <a:endParaRPr lang="en-US"/>
          </a:p>
        </p:txBody>
      </p:sp>
      <p:sp>
        <p:nvSpPr>
          <p:cNvPr id="11" name="Tytuł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err="1" smtClean="0"/>
              <a:t>Outline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5227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VM</a:t>
            </a:r>
          </a:p>
          <a:p>
            <a:pPr lvl="1"/>
            <a:r>
              <a:rPr lang="fr-FR" dirty="0" err="1" smtClean="0"/>
              <a:t>Don’t</a:t>
            </a:r>
            <a:r>
              <a:rPr lang="fr-FR" dirty="0" smtClean="0"/>
              <a:t> do </a:t>
            </a:r>
            <a:r>
              <a:rPr lang="fr-FR" dirty="0" err="1" smtClean="0"/>
              <a:t>that</a:t>
            </a:r>
            <a:r>
              <a:rPr lang="fr-FR" dirty="0" smtClean="0"/>
              <a:t> for real </a:t>
            </a:r>
            <a:r>
              <a:rPr lang="fr-FR" dirty="0" err="1" smtClean="0"/>
              <a:t>deployments</a:t>
            </a:r>
            <a:r>
              <a:rPr lang="fr-FR" dirty="0" smtClean="0"/>
              <a:t>!</a:t>
            </a:r>
          </a:p>
          <a:p>
            <a:r>
              <a:rPr lang="fr-FR" dirty="0" err="1" smtClean="0"/>
              <a:t>SWITCHengines</a:t>
            </a:r>
            <a:endParaRPr lang="fr-FR" dirty="0" smtClean="0"/>
          </a:p>
          <a:p>
            <a:pPr lvl="1"/>
            <a:r>
              <a:rPr lang="fr-FR" dirty="0" err="1" smtClean="0"/>
              <a:t>OpenStack</a:t>
            </a:r>
            <a:r>
              <a:rPr lang="fr-FR" dirty="0" smtClean="0"/>
              <a:t>, firewall, IPV4 NAT</a:t>
            </a:r>
          </a:p>
          <a:p>
            <a:r>
              <a:rPr lang="fr-FR" dirty="0" smtClean="0"/>
              <a:t>10 VM x 3</a:t>
            </a:r>
          </a:p>
          <a:p>
            <a:pPr lvl="1"/>
            <a:r>
              <a:rPr lang="fr-FR" dirty="0" err="1" smtClean="0"/>
              <a:t>perfSONAR</a:t>
            </a:r>
            <a:r>
              <a:rPr lang="fr-FR" dirty="0" smtClean="0"/>
              <a:t> </a:t>
            </a:r>
            <a:r>
              <a:rPr lang="fr-FR" dirty="0" err="1" smtClean="0"/>
              <a:t>toolkit</a:t>
            </a:r>
            <a:r>
              <a:rPr lang="fr-FR" dirty="0" smtClean="0"/>
              <a:t> 4.0.2</a:t>
            </a:r>
          </a:p>
          <a:p>
            <a:pPr lvl="1"/>
            <a:r>
              <a:rPr lang="fr-FR" dirty="0" err="1" smtClean="0"/>
              <a:t>perfSONAR</a:t>
            </a:r>
            <a:r>
              <a:rPr lang="fr-FR" dirty="0" smtClean="0"/>
              <a:t> </a:t>
            </a:r>
            <a:r>
              <a:rPr lang="fr-FR" dirty="0" err="1" smtClean="0"/>
              <a:t>toolkit</a:t>
            </a:r>
            <a:r>
              <a:rPr lang="fr-FR" dirty="0" smtClean="0"/>
              <a:t> 4.1-beta (</a:t>
            </a:r>
            <a:r>
              <a:rPr lang="fr-FR" dirty="0" err="1" smtClean="0"/>
              <a:t>pre</a:t>
            </a:r>
            <a:r>
              <a:rPr lang="fr-FR" dirty="0" smtClean="0"/>
              <a:t>-beta)</a:t>
            </a:r>
          </a:p>
          <a:p>
            <a:pPr lvl="1"/>
            <a:r>
              <a:rPr lang="fr-FR" dirty="0" smtClean="0"/>
              <a:t>Nagios XI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Workshop </a:t>
            </a:r>
            <a:r>
              <a:rPr lang="fr-FR" dirty="0" err="1" smtClean="0"/>
              <a:t>lab</a:t>
            </a:r>
            <a:r>
              <a:rPr lang="fr-FR" dirty="0" smtClean="0"/>
              <a:t> setup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1059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Group in pairs</a:t>
            </a:r>
          </a:p>
          <a:p>
            <a:r>
              <a:rPr lang="fr-FR" dirty="0" smtClean="0"/>
              <a:t>Web admin </a:t>
            </a:r>
            <a:r>
              <a:rPr lang="fr-FR" dirty="0" err="1" smtClean="0"/>
              <a:t>access</a:t>
            </a:r>
            <a:endParaRPr lang="fr-FR" dirty="0" smtClean="0"/>
          </a:p>
          <a:p>
            <a:pPr lvl="1"/>
            <a:r>
              <a:rPr lang="fr-FR" dirty="0" err="1" smtClean="0"/>
              <a:t>Username</a:t>
            </a:r>
            <a:r>
              <a:rPr lang="fr-FR" dirty="0" smtClean="0"/>
              <a:t>: </a:t>
            </a:r>
            <a:r>
              <a:rPr lang="fr-FR" dirty="0" err="1" smtClean="0"/>
              <a:t>psadmin</a:t>
            </a:r>
            <a:endParaRPr lang="fr-FR" dirty="0" smtClean="0"/>
          </a:p>
          <a:p>
            <a:pPr lvl="1"/>
            <a:r>
              <a:rPr lang="fr-FR" dirty="0" err="1" smtClean="0"/>
              <a:t>Pass</a:t>
            </a:r>
            <a:r>
              <a:rPr lang="fr-FR" dirty="0" smtClean="0"/>
              <a:t>: </a:t>
            </a:r>
            <a:r>
              <a:rPr lang="fr-FR" dirty="0" err="1" smtClean="0"/>
              <a:t>edupert</a:t>
            </a:r>
            <a:endParaRPr lang="fr-FR" dirty="0" smtClean="0"/>
          </a:p>
          <a:p>
            <a:r>
              <a:rPr lang="fr-FR" dirty="0" err="1"/>
              <a:t>s</a:t>
            </a:r>
            <a:r>
              <a:rPr lang="fr-FR" dirty="0" err="1" smtClean="0"/>
              <a:t>sh</a:t>
            </a:r>
            <a:r>
              <a:rPr lang="fr-FR" dirty="0" smtClean="0"/>
              <a:t> </a:t>
            </a:r>
            <a:r>
              <a:rPr lang="fr-FR" dirty="0" err="1" smtClean="0"/>
              <a:t>access</a:t>
            </a:r>
            <a:endParaRPr lang="fr-FR" dirty="0" smtClean="0"/>
          </a:p>
          <a:p>
            <a:pPr lvl="1"/>
            <a:r>
              <a:rPr lang="fr-FR" dirty="0" err="1" smtClean="0"/>
              <a:t>Username</a:t>
            </a:r>
            <a:r>
              <a:rPr lang="fr-FR" dirty="0" smtClean="0"/>
              <a:t>: </a:t>
            </a:r>
            <a:r>
              <a:rPr lang="fr-FR" dirty="0" err="1" smtClean="0"/>
              <a:t>edupert</a:t>
            </a:r>
            <a:endParaRPr lang="fr-FR" dirty="0" smtClean="0"/>
          </a:p>
          <a:p>
            <a:pPr lvl="1"/>
            <a:r>
              <a:rPr lang="fr-FR" dirty="0" err="1" smtClean="0"/>
              <a:t>Pass</a:t>
            </a:r>
            <a:r>
              <a:rPr lang="fr-FR" dirty="0" smtClean="0"/>
              <a:t>: </a:t>
            </a: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distributed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the workshop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Accessing</a:t>
            </a:r>
            <a:r>
              <a:rPr lang="fr-FR" dirty="0" smtClean="0"/>
              <a:t> the VM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8438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Workshop lab setup</a:t>
            </a:r>
          </a:p>
          <a:p>
            <a:pPr>
              <a:defRPr/>
            </a:pPr>
            <a:r>
              <a:rPr lang="en-US" sz="2800" dirty="0" err="1" smtClean="0">
                <a:solidFill>
                  <a:srgbClr val="1DB118"/>
                </a:solidFill>
                <a:latin typeface="Calibri" charset="0"/>
                <a:ea typeface="ＭＳ Ｐゴシック" charset="0"/>
                <a:cs typeface="ＭＳ Ｐゴシック" charset="0"/>
              </a:rPr>
              <a:t>perfSONAR</a:t>
            </a:r>
            <a:r>
              <a:rPr lang="en-US" sz="2800" dirty="0" smtClean="0">
                <a:solidFill>
                  <a:srgbClr val="1DB118"/>
                </a:solidFill>
                <a:latin typeface="Calibri" charset="0"/>
                <a:ea typeface="ＭＳ Ｐゴシック" charset="0"/>
                <a:cs typeface="ＭＳ Ｐゴシック" charset="0"/>
              </a:rPr>
              <a:t> toolkit web interface</a:t>
            </a:r>
          </a:p>
          <a:p>
            <a:pPr>
              <a:defRPr/>
            </a:pPr>
            <a:r>
              <a:rPr lang="en-US" sz="28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Running measurements/tests</a:t>
            </a:r>
            <a:endParaRPr lang="en-US" sz="26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5</a:t>
            </a:fld>
            <a:endParaRPr lang="en-US"/>
          </a:p>
        </p:txBody>
      </p:sp>
      <p:sp>
        <p:nvSpPr>
          <p:cNvPr id="11" name="Tytuł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err="1" smtClean="0"/>
              <a:t>Outline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909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sheets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VM </a:t>
            </a:r>
            <a:r>
              <a:rPr lang="fr-FR" dirty="0" err="1" smtClean="0"/>
              <a:t>details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g</a:t>
            </a:r>
            <a:r>
              <a:rPr lang="fr-FR" dirty="0" smtClean="0"/>
              <a:t>o </a:t>
            </a:r>
            <a:r>
              <a:rPr lang="fr-FR" dirty="0" err="1" smtClean="0"/>
              <a:t>through</a:t>
            </a:r>
            <a:r>
              <a:rPr lang="fr-FR" dirty="0" smtClean="0"/>
              <a:t> the </a:t>
            </a:r>
            <a:r>
              <a:rPr lang="fr-FR" dirty="0" err="1" smtClean="0"/>
              <a:t>toolkit</a:t>
            </a:r>
            <a:r>
              <a:rPr lang="fr-FR" dirty="0" smtClean="0"/>
              <a:t> configuration </a:t>
            </a:r>
            <a:r>
              <a:rPr lang="fr-FR" dirty="0" smtClean="0"/>
              <a:t>pages</a:t>
            </a:r>
          </a:p>
          <a:p>
            <a:r>
              <a:rPr lang="fr-FR" dirty="0" smtClean="0"/>
              <a:t>And set up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 smtClean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Configuring</a:t>
            </a:r>
            <a:r>
              <a:rPr lang="fr-FR" dirty="0" smtClean="0"/>
              <a:t> </a:t>
            </a:r>
            <a:r>
              <a:rPr lang="fr-FR" dirty="0" err="1" smtClean="0"/>
              <a:t>pS</a:t>
            </a:r>
            <a:r>
              <a:rPr lang="fr-FR" dirty="0" smtClean="0"/>
              <a:t> </a:t>
            </a:r>
            <a:r>
              <a:rPr lang="fr-FR" dirty="0" err="1" smtClean="0"/>
              <a:t>toolkit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9460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We can do most other things via the web interface once we have a user that can </a:t>
            </a:r>
            <a:r>
              <a:rPr lang="en-US" sz="2800" dirty="0" err="1" smtClean="0">
                <a:latin typeface="Calibri" charset="0"/>
                <a:ea typeface="ＭＳ Ｐゴシック" charset="0"/>
                <a:cs typeface="ＭＳ Ｐゴシック" charset="0"/>
              </a:rPr>
              <a:t>auth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 against </a:t>
            </a: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it</a:t>
            </a:r>
          </a:p>
          <a:p>
            <a:pPr lvl="1">
              <a:defRPr/>
            </a:pPr>
            <a:r>
              <a:rPr lang="en-US" sz="2500" dirty="0" smtClean="0">
                <a:latin typeface="Calibri" charset="0"/>
                <a:ea typeface="ＭＳ Ｐゴシック" charset="0"/>
                <a:cs typeface="ＭＳ Ｐゴシック" charset="0"/>
              </a:rPr>
              <a:t>do-it-yourselfers </a:t>
            </a:r>
            <a:r>
              <a:rPr lang="en-US" sz="2500" dirty="0" smtClean="0">
                <a:latin typeface="Calibri" charset="0"/>
                <a:ea typeface="ＭＳ Ｐゴシック" charset="0"/>
                <a:cs typeface="ＭＳ Ｐゴシック" charset="0"/>
              </a:rPr>
              <a:t>can still hand edit </a:t>
            </a:r>
            <a:r>
              <a:rPr lang="en-US" sz="2500" dirty="0" err="1" smtClean="0">
                <a:latin typeface="Calibri" charset="0"/>
                <a:ea typeface="ＭＳ Ｐゴシック" charset="0"/>
                <a:cs typeface="ＭＳ Ｐゴシック" charset="0"/>
              </a:rPr>
              <a:t>config</a:t>
            </a:r>
            <a:r>
              <a:rPr lang="en-US" sz="2500" dirty="0" smtClean="0">
                <a:latin typeface="Calibri" charset="0"/>
                <a:ea typeface="ＭＳ Ｐゴシック" charset="0"/>
                <a:cs typeface="ＭＳ Ｐゴシック" charset="0"/>
              </a:rPr>
              <a:t> – we just won’t deal with that </a:t>
            </a:r>
            <a:r>
              <a:rPr lang="en-US" sz="2500" dirty="0" smtClean="0">
                <a:latin typeface="Calibri" charset="0"/>
                <a:ea typeface="ＭＳ Ｐゴシック" charset="0"/>
                <a:cs typeface="ＭＳ Ｐゴシック" charset="0"/>
              </a:rPr>
              <a:t>here</a:t>
            </a:r>
            <a:endParaRPr lang="en-US" sz="250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2800" dirty="0" smtClean="0">
                <a:latin typeface="Calibri" charset="0"/>
                <a:ea typeface="ＭＳ Ｐゴシック" charset="0"/>
                <a:cs typeface="ＭＳ Ｐゴシック" charset="0"/>
              </a:rPr>
              <a:t>Some things we care about:</a:t>
            </a:r>
          </a:p>
          <a:p>
            <a:pPr lvl="1">
              <a:defRPr/>
            </a:pPr>
            <a:r>
              <a:rPr lang="en-US" sz="2200" dirty="0" smtClean="0">
                <a:latin typeface="Calibri" charset="0"/>
                <a:ea typeface="ＭＳ Ｐゴシック" charset="0"/>
                <a:cs typeface="ＭＳ Ｐゴシック" charset="0"/>
              </a:rPr>
              <a:t>Administrative </a:t>
            </a:r>
            <a:r>
              <a:rPr lang="en-US" sz="2200" dirty="0" smtClean="0">
                <a:latin typeface="Calibri" charset="0"/>
                <a:ea typeface="ＭＳ Ｐゴシック" charset="0"/>
                <a:cs typeface="ＭＳ Ｐゴシック" charset="0"/>
              </a:rPr>
              <a:t>info (See our privacy policy)</a:t>
            </a:r>
            <a:endParaRPr lang="en-US" sz="22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>
              <a:defRPr/>
            </a:pPr>
            <a:r>
              <a:rPr lang="en-US" sz="2200" dirty="0" smtClean="0">
                <a:latin typeface="Calibri" charset="0"/>
                <a:ea typeface="ＭＳ Ｐゴシック" charset="0"/>
                <a:cs typeface="ＭＳ Ｐゴシック" charset="0"/>
              </a:rPr>
              <a:t>NTP (time keeping)</a:t>
            </a:r>
          </a:p>
          <a:p>
            <a:pPr lvl="1">
              <a:defRPr/>
            </a:pPr>
            <a:r>
              <a:rPr lang="en-US" sz="2200" dirty="0" smtClean="0">
                <a:latin typeface="Calibri" charset="0"/>
                <a:ea typeface="ＭＳ Ｐゴシック" charset="0"/>
                <a:cs typeface="ＭＳ Ｐゴシック" charset="0"/>
              </a:rPr>
              <a:t>Configuring some tests (directly)</a:t>
            </a: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7</a:t>
            </a:fld>
            <a:endParaRPr lang="en-US"/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err="1"/>
              <a:t>Configuration</a:t>
            </a:r>
            <a:r>
              <a:rPr lang="pl-PL" dirty="0"/>
              <a:t> - </a:t>
            </a:r>
            <a:r>
              <a:rPr lang="pl-PL" dirty="0" smtClean="0"/>
              <a:t>Web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6905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8</a:t>
            </a:fld>
            <a:endParaRPr lang="en-US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dirty="0" err="1"/>
              <a:t>Configuration</a:t>
            </a:r>
            <a:r>
              <a:rPr lang="pl-PL" dirty="0"/>
              <a:t> - </a:t>
            </a:r>
            <a:r>
              <a:rPr lang="pl-PL" dirty="0" smtClean="0"/>
              <a:t>Web</a:t>
            </a:r>
            <a:endParaRPr lang="pl-PL" dirty="0"/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627" y="899998"/>
            <a:ext cx="5304745" cy="359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The user you created will need to authenticate to make system level changes.  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The machine has a self-signed (e.g. ‘lame’) certificate, so be aware of that: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6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>
              <a:defRPr/>
            </a:pPr>
            <a:endParaRPr lang="en-US" sz="2600" dirty="0" smtClean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28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BE" smtClean="0"/>
              <a:t>June 14, 2018</a:t>
            </a:r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2018 — http://www.perfsonar.net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8151B9-CF22-1341-A1FA-AF855BA4AD15}" type="slidenum">
              <a:rPr lang="en-US" smtClean="0"/>
              <a:t>9</a:t>
            </a:fld>
            <a:endParaRPr lang="en-US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Authentication</a:t>
            </a:r>
            <a:endParaRPr lang="pl-PL" dirty="0"/>
          </a:p>
        </p:txBody>
      </p:sp>
      <p:sp>
        <p:nvSpPr>
          <p:cNvPr id="9" name="Date Placeholder 2"/>
          <p:cNvSpPr txBox="1">
            <a:spLocks/>
          </p:cNvSpPr>
          <p:nvPr/>
        </p:nvSpPr>
        <p:spPr bwMode="auto">
          <a:xfrm>
            <a:off x="3090863" y="5467351"/>
            <a:ext cx="4572000" cy="30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defTabSz="457200" rtl="0" eaLnBrk="0" fontAlgn="auto" hangingPunct="0">
              <a:spcBef>
                <a:spcPts val="0"/>
              </a:spcBef>
              <a:spcAft>
                <a:spcPts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-128"/>
              </a:defRPr>
            </a:lvl9pPr>
          </a:lstStyle>
          <a:p>
            <a:pPr algn="ctr" eaLnBrk="1" hangingPunct="1"/>
            <a:fld id="{A7A2D960-B0B7-C748-A6F1-B17AB678CE73}" type="slidenum">
              <a:rPr lang="en-US" sz="1200" smtClean="0">
                <a:solidFill>
                  <a:srgbClr val="898989"/>
                </a:solidFill>
                <a:latin typeface="Calibri" charset="0"/>
              </a:rPr>
              <a:pPr algn="ctr" eaLnBrk="1" hangingPunct="1"/>
              <a:t>9</a:t>
            </a:fld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 – </a:t>
            </a:r>
            <a:fld id="{CD8335D9-61F0-9648-AA3F-90BBA9F50876}" type="datetime1">
              <a:rPr lang="en-US" sz="1200" smtClean="0">
                <a:solidFill>
                  <a:srgbClr val="898989"/>
                </a:solidFill>
                <a:latin typeface="Calibri" charset="0"/>
              </a:rPr>
              <a:pPr algn="ctr" eaLnBrk="1" hangingPunct="1"/>
              <a:t>6/12/18</a:t>
            </a:fld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, © 2013 ESnet, Internet2</a:t>
            </a:r>
          </a:p>
          <a:p>
            <a:pPr algn="ctr" eaLnBrk="1" hangingPunct="1"/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J. Zurawski – </a:t>
            </a:r>
            <a:r>
              <a:rPr lang="en-US" sz="1200" smtClean="0">
                <a:solidFill>
                  <a:srgbClr val="898989"/>
                </a:solidFill>
                <a:latin typeface="Calibri" charset="0"/>
                <a:hlinkClick r:id="rId2"/>
              </a:rPr>
              <a:t>zurawski@es.net</a:t>
            </a:r>
            <a:r>
              <a:rPr lang="en-US" sz="1200" smtClean="0">
                <a:solidFill>
                  <a:srgbClr val="898989"/>
                </a:solidFill>
                <a:latin typeface="Calibri" charset="0"/>
              </a:rPr>
              <a:t> </a:t>
            </a:r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2" name="Picture 1" descr="Screen Shot 2015-10-12 at 12.03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370" y="2522636"/>
            <a:ext cx="2510627" cy="1992214"/>
          </a:xfrm>
          <a:prstGeom prst="rect">
            <a:avLst/>
          </a:prstGeom>
        </p:spPr>
      </p:pic>
      <p:pic>
        <p:nvPicPr>
          <p:cNvPr id="3" name="Picture 2" descr="Screen Shot 2015-10-12 at 12.04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467" y="2165780"/>
            <a:ext cx="3131603" cy="248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4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07-perfSONAR-Template-v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201707-perfSONAR-Template-v9.thmx</Template>
  <TotalTime>5883</TotalTime>
  <Words>780</Words>
  <Application>Microsoft Macintosh PowerPoint</Application>
  <PresentationFormat>Présentation à l'écran (16:9)</PresentationFormat>
  <Paragraphs>141</Paragraphs>
  <Slides>16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ＭＳ Ｐゴシック</vt:lpstr>
      <vt:lpstr>Arial</vt:lpstr>
      <vt:lpstr>201707-perfSONAR-Template-v9</vt:lpstr>
      <vt:lpstr>perfSONAR toolkit basics</vt:lpstr>
      <vt:lpstr>Outline</vt:lpstr>
      <vt:lpstr>Workshop lab setup</vt:lpstr>
      <vt:lpstr>Accessing the VM</vt:lpstr>
      <vt:lpstr>Outline</vt:lpstr>
      <vt:lpstr>Configuring pS toolkit</vt:lpstr>
      <vt:lpstr>Configuration - Web</vt:lpstr>
      <vt:lpstr>Configuration - Web</vt:lpstr>
      <vt:lpstr>Authentication</vt:lpstr>
      <vt:lpstr>Administrative Info</vt:lpstr>
      <vt:lpstr>Lookup Service Integration</vt:lpstr>
      <vt:lpstr>NTP</vt:lpstr>
      <vt:lpstr>NTP</vt:lpstr>
      <vt:lpstr>Add some measurements</vt:lpstr>
      <vt:lpstr>CLI tools</vt:lpstr>
      <vt:lpstr>perfSONAR toolkit basics</vt:lpstr>
    </vt:vector>
  </TitlesOfParts>
  <Company>ESnet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Zurawski</dc:creator>
  <cp:lastModifiedBy>Antoine Delvaux</cp:lastModifiedBy>
  <cp:revision>126</cp:revision>
  <dcterms:created xsi:type="dcterms:W3CDTF">2014-10-22T19:46:15Z</dcterms:created>
  <dcterms:modified xsi:type="dcterms:W3CDTF">2018-06-13T09:53:29Z</dcterms:modified>
</cp:coreProperties>
</file>