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2"/>
  </p:notesMasterIdLst>
  <p:sldIdLst>
    <p:sldId id="256" r:id="rId2"/>
    <p:sldId id="348" r:id="rId3"/>
    <p:sldId id="444" r:id="rId4"/>
    <p:sldId id="450" r:id="rId5"/>
    <p:sldId id="449" r:id="rId6"/>
    <p:sldId id="451" r:id="rId7"/>
    <p:sldId id="452" r:id="rId8"/>
    <p:sldId id="453" r:id="rId9"/>
    <p:sldId id="454" r:id="rId10"/>
    <p:sldId id="455" r:id="rId11"/>
    <p:sldId id="457" r:id="rId12"/>
    <p:sldId id="458" r:id="rId13"/>
    <p:sldId id="459" r:id="rId14"/>
    <p:sldId id="460" r:id="rId15"/>
    <p:sldId id="461" r:id="rId16"/>
    <p:sldId id="462" r:id="rId17"/>
    <p:sldId id="463" r:id="rId18"/>
    <p:sldId id="464" r:id="rId19"/>
    <p:sldId id="465" r:id="rId20"/>
    <p:sldId id="473" r:id="rId21"/>
    <p:sldId id="466" r:id="rId22"/>
    <p:sldId id="471" r:id="rId23"/>
    <p:sldId id="472" r:id="rId24"/>
    <p:sldId id="474" r:id="rId25"/>
    <p:sldId id="448" r:id="rId26"/>
    <p:sldId id="468" r:id="rId27"/>
    <p:sldId id="467" r:id="rId28"/>
    <p:sldId id="476" r:id="rId29"/>
    <p:sldId id="477" r:id="rId30"/>
    <p:sldId id="44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van Garnizov" initials="IG" lastIdx="8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77"/>
    <p:restoredTop sz="86435"/>
  </p:normalViewPr>
  <p:slideViewPr>
    <p:cSldViewPr snapToGrid="0" snapToObjects="1">
      <p:cViewPr varScale="1">
        <p:scale>
          <a:sx n="93" d="100"/>
          <a:sy n="93" d="100"/>
        </p:scale>
        <p:origin x="216" y="65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F487E-8237-C949-9723-89A745F8DB0C}" type="datetimeFigureOut">
              <a:rPr lang="en-US" smtClean="0"/>
              <a:t>6/13/18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A4AF7-D76F-8642-A45F-DAED7B954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06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5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Can mention on-ended versus two-ended tasks when explaining the runner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0A4AF7-D76F-8642-A45F-DAED7B95411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42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2.jpg"/><Relationship Id="rId9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microsoft.com/office/2007/relationships/hdphoto" Target="../media/hdphoto1.wdp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9365" y="83109"/>
            <a:ext cx="2212635" cy="778939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16" name="Picture 15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7" name="Picture 16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8" name="Picture 17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9" name="Picture 18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0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0A13C-5CD7-3542-8899-1EC4EA3DBA87}" type="datetime1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83355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b="1" baseline="0"/>
            </a:lvl1pPr>
          </a:lstStyle>
          <a:p>
            <a:fld id="{1721A5CE-1460-9444-B4FC-EF0807924465}" type="slidenum">
              <a:rPr lang="en-US" smtClean="0"/>
              <a:pPr/>
              <a:t>‹#›</a:t>
            </a:fld>
            <a:endParaRPr lang="en-US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9DF4AB3-5D79-3C40-843D-E62C537F027B}" type="datetime1">
              <a:rPr lang="en-US" smtClean="0"/>
              <a:t>6/13/18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F32E48F5-8279-984E-87BE-BDDCC82EE5C8}" type="datetime1">
              <a:rPr lang="en-US" smtClean="0"/>
              <a:t>6/13/18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1" name="Picture 10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2" name="Picture 11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3" name="Picture 12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791947DC-E98F-564C-8DA6-89FC571CB9DD}" type="datetime1">
              <a:rPr lang="en-US" smtClean="0"/>
              <a:t>6/13/18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5" name="Picture 14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6" name="Picture 15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7" name="Picture 16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8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50314C5-7E71-E341-80CD-6E537BF38C84}" type="datetime1">
              <a:rPr lang="en-US" smtClean="0"/>
              <a:t>6/13/18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creen Shot 2014-10-22 at 4.30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067" y="1280"/>
            <a:ext cx="3318933" cy="1168400"/>
          </a:xfrm>
          <a:prstGeom prst="rect">
            <a:avLst/>
          </a:prstGeom>
        </p:spPr>
      </p:pic>
      <p:pic>
        <p:nvPicPr>
          <p:cNvPr id="8" name="Picture 7" descr="PerfSONAR-powered-CMYK cop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6" y="-535346"/>
            <a:ext cx="10834504" cy="4485484"/>
          </a:xfrm>
          <a:prstGeom prst="rect">
            <a:avLst/>
          </a:prstGeom>
        </p:spPr>
      </p:pic>
      <p:pic>
        <p:nvPicPr>
          <p:cNvPr id="9" name="Picture 8" descr="GEANT_logo_2015.jp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0" name="Picture 9" descr="ESnet_Full_Logo_CMYK.eps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1" name="Picture 10" descr="internet2-black-red copy.png"/>
          <p:cNvPicPr>
            <a:picLocks noChangeAspect="1"/>
          </p:cNvPicPr>
          <p:nvPr/>
        </p:nvPicPr>
        <p:blipFill>
          <a:blip r:embed="rId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2" name="Picture 11" descr="1000px-Indiana_University_logotype_svg.png"/>
          <p:cNvPicPr>
            <a:picLocks noChangeAspect="1"/>
          </p:cNvPicPr>
          <p:nvPr/>
        </p:nvPicPr>
        <p:blipFill>
          <a:blip r:embed="rId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02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AA4A9C03-923B-6943-9ADE-3DE9693D4132}" type="datetime1">
              <a:rPr lang="en-US" smtClean="0"/>
              <a:t>6/13/18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9D42450-7BC0-9744-BAC2-DD3521EFFF2A}" type="datetime1">
              <a:rPr lang="en-US" smtClean="0"/>
              <a:t>6/13/18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8" name="Picture 17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9" name="Picture 18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0" name="Picture 19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1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C4329B6D-90B4-4742-B1DA-6D8862702A69}" type="datetime1">
              <a:rPr lang="en-US" smtClean="0"/>
              <a:t>6/13/18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4" name="Picture 13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5" name="Picture 14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6" name="Picture 15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7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B9B4266F-D01B-3C48-AD1C-7BB9B7742DEA}" type="datetime1">
              <a:rPr lang="en-US" smtClean="0"/>
              <a:t>6/13/18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3" name="Picture 12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4" name="Picture 13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5" name="Picture 14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6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582DD01B-F503-FC42-A1BE-CD50731B7780}" type="datetime1">
              <a:rPr lang="en-US" smtClean="0"/>
              <a:t>6/13/18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9DAF1DE7-0A06-F341-89C0-3D5DFDB4DF87}" type="datetime1">
              <a:rPr lang="en-US" smtClean="0"/>
              <a:t>6/13/18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018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0180"/>
            <a:ext cx="2743200" cy="365125"/>
          </a:xfrm>
          <a:prstGeom prst="rect">
            <a:avLst/>
          </a:prstGeom>
        </p:spPr>
        <p:txBody>
          <a:bodyPr/>
          <a:lstStyle/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GEANT_logo_2015.jpg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16" name="Picture 15" descr="ESnet_Full_Logo_CMYK.eps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17" name="Picture 16" descr="internet2-black-red copy.png"/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18" name="Picture 17" descr="1000px-Indiana_University_logotype_svg.png"/>
          <p:cNvPicPr>
            <a:picLocks noChangeAspect="1"/>
          </p:cNvPicPr>
          <p:nvPr/>
        </p:nvPicPr>
        <p:blipFill>
          <a:blip r:embed="rId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19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75504-C0C9-B544-816B-6789179B5A77}" type="datetime1">
              <a:rPr lang="en-US" smtClean="0"/>
              <a:t>6/13/18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83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1A5CE-1460-9444-B4FC-EF080792446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82880" cy="6848480"/>
          </a:xfrm>
          <a:prstGeom prst="rect">
            <a:avLst/>
          </a:prstGeom>
          <a:solidFill>
            <a:srgbClr val="1DB118"/>
          </a:solidFill>
          <a:ln>
            <a:solidFill>
              <a:srgbClr val="1DB1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ln>
                <a:noFill/>
              </a:ln>
              <a:solidFill>
                <a:schemeClr val="accent1"/>
              </a:solidFill>
            </a:endParaRPr>
          </a:p>
        </p:txBody>
      </p:sp>
      <p:pic>
        <p:nvPicPr>
          <p:cNvPr id="8" name="Picture 7" descr="pS-Logo.png"/>
          <p:cNvPicPr>
            <a:picLocks noChangeAspect="1"/>
          </p:cNvPicPr>
          <p:nvPr/>
        </p:nvPicPr>
        <p:blipFill>
          <a:blip r:embed="rId1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061" y="100312"/>
            <a:ext cx="2116563" cy="464877"/>
          </a:xfrm>
          <a:prstGeom prst="rect">
            <a:avLst/>
          </a:prstGeom>
        </p:spPr>
      </p:pic>
      <p:pic>
        <p:nvPicPr>
          <p:cNvPr id="20" name="Picture 19" descr="GEANT_logo_2015.jpg"/>
          <p:cNvPicPr>
            <a:picLocks noChangeAspect="1"/>
          </p:cNvPicPr>
          <p:nvPr/>
        </p:nvPicPr>
        <p:blipFill>
          <a:blip r:embed="rId1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022" y="5932510"/>
            <a:ext cx="1206577" cy="603289"/>
          </a:xfrm>
          <a:prstGeom prst="rect">
            <a:avLst/>
          </a:prstGeom>
        </p:spPr>
      </p:pic>
      <p:pic>
        <p:nvPicPr>
          <p:cNvPr id="21" name="Picture 20" descr="ESnet_Full_Logo_CMYK.eps"/>
          <p:cNvPicPr>
            <a:picLocks noChangeAspect="1"/>
          </p:cNvPicPr>
          <p:nvPr/>
        </p:nvPicPr>
        <p:blipFill>
          <a:blip r:embed="rId15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5" y="6114826"/>
            <a:ext cx="1289105" cy="377617"/>
          </a:xfrm>
          <a:prstGeom prst="rect">
            <a:avLst/>
          </a:prstGeom>
        </p:spPr>
      </p:pic>
      <p:pic>
        <p:nvPicPr>
          <p:cNvPr id="22" name="Picture 21" descr="internet2-black-red copy.png"/>
          <p:cNvPicPr>
            <a:picLocks noChangeAspect="1"/>
          </p:cNvPicPr>
          <p:nvPr/>
        </p:nvPicPr>
        <p:blipFill>
          <a:blip r:embed="rId16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813" y="6101596"/>
            <a:ext cx="827500" cy="605352"/>
          </a:xfrm>
          <a:prstGeom prst="rect">
            <a:avLst/>
          </a:prstGeom>
        </p:spPr>
      </p:pic>
      <p:pic>
        <p:nvPicPr>
          <p:cNvPr id="23" name="Picture 22" descr="1000px-Indiana_University_logotype_svg.png"/>
          <p:cNvPicPr>
            <a:picLocks noChangeAspect="1"/>
          </p:cNvPicPr>
          <p:nvPr/>
        </p:nvPicPr>
        <p:blipFill>
          <a:blip r:embed="rId17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581" y="6168008"/>
            <a:ext cx="1927876" cy="289181"/>
          </a:xfrm>
          <a:prstGeom prst="rect">
            <a:avLst/>
          </a:prstGeom>
        </p:spPr>
      </p:pic>
      <p:pic>
        <p:nvPicPr>
          <p:cNvPr id="24" name="Picture 2" descr="http://rehabrobotics.umich.edu/wp-content/uploads/2013/09/U-M_2color-HorizontalReversed.png"/>
          <p:cNvPicPr>
            <a:picLocks noChangeAspect="1" noChangeArrowheads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artisticPhotocopy trans="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059" y="6174237"/>
            <a:ext cx="2488555" cy="25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8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ivan.garnizov@fau.de" TargetMode="External"/><Relationship Id="rId2" Type="http://schemas.openxmlformats.org/officeDocument/2006/relationships/hyperlink" Target="mailto:matt@internet2.edu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perfsonar.net/pscheduler_intro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2160439" y="4203875"/>
            <a:ext cx="8686465" cy="1314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/>
              <a:t>TNC18 workshop</a:t>
            </a:r>
          </a:p>
          <a:p>
            <a:pPr algn="r"/>
            <a:r>
              <a:rPr lang="en-US" sz="2400" dirty="0"/>
              <a:t>Matt </a:t>
            </a:r>
            <a:r>
              <a:rPr lang="en-US" sz="2400" dirty="0" err="1"/>
              <a:t>Zekauskas</a:t>
            </a:r>
            <a:r>
              <a:rPr lang="en-US" sz="2400" dirty="0"/>
              <a:t>, Ivan </a:t>
            </a:r>
            <a:r>
              <a:rPr lang="en-US" sz="2400" dirty="0" err="1"/>
              <a:t>Ganizov</a:t>
            </a:r>
            <a:r>
              <a:rPr lang="en-US" sz="2400" dirty="0"/>
              <a:t> FAU/DFN</a:t>
            </a:r>
          </a:p>
          <a:p>
            <a:pPr algn="r"/>
            <a:r>
              <a:rPr lang="en-US" sz="2400" dirty="0"/>
              <a:t>June 14, 2018</a:t>
            </a:r>
          </a:p>
          <a:p>
            <a:pPr algn="r"/>
            <a:endParaRPr lang="en-US" sz="2400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345097" y="2327518"/>
            <a:ext cx="9501807" cy="1102519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pScheduler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basics and </a:t>
            </a:r>
            <a:r>
              <a:rPr lang="en-US" sz="4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bwctl</a:t>
            </a:r>
            <a:r>
              <a:rPr lang="en-US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replacement, command examples</a:t>
            </a:r>
          </a:p>
        </p:txBody>
      </p:sp>
    </p:spTree>
    <p:extLst>
      <p:ext uri="{BB962C8B-B14F-4D97-AF65-F5344CB8AC3E}">
        <p14:creationId xmlns:p14="http://schemas.microsoft.com/office/powerpoint/2010/main" val="2021519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5A8F2-4E3C-3641-A35C-4F3248ACA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Lifecycle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B80CC-3C7D-4B4D-B4FD-028648C06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human or system submits a task to the lead participant’s API</a:t>
            </a:r>
          </a:p>
          <a:p>
            <a:pPr lvl="1"/>
            <a:r>
              <a:rPr lang="en-US" dirty="0"/>
              <a:t>The </a:t>
            </a:r>
            <a:r>
              <a:rPr lang="en-US" dirty="0" err="1"/>
              <a:t>pscheduler</a:t>
            </a:r>
            <a:r>
              <a:rPr lang="en-US" dirty="0"/>
              <a:t> CLI also uses the API </a:t>
            </a:r>
          </a:p>
          <a:p>
            <a:pPr lvl="1"/>
            <a:r>
              <a:rPr lang="en-US" dirty="0"/>
              <a:t>Test, scheduling parameters, test-specific parameters…</a:t>
            </a:r>
          </a:p>
          <a:p>
            <a:r>
              <a:rPr lang="en-US" dirty="0" err="1"/>
              <a:t>pScheduler</a:t>
            </a:r>
            <a:r>
              <a:rPr lang="en-US" dirty="0"/>
              <a:t> schedules and creates runs for the task</a:t>
            </a:r>
          </a:p>
          <a:p>
            <a:pPr lvl="1"/>
            <a:r>
              <a:rPr lang="en-US" dirty="0"/>
              <a:t>One or more than one, depending on if the task repeats</a:t>
            </a:r>
          </a:p>
          <a:p>
            <a:r>
              <a:rPr lang="en-US" dirty="0"/>
              <a:t>Each run is executed</a:t>
            </a:r>
          </a:p>
          <a:p>
            <a:r>
              <a:rPr lang="en-US" dirty="0"/>
              <a:t>Results collected when they become available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142B0E-2D27-7C48-B2C4-17E512280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021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42D66-4111-634F-B1A6-BBD2A6D594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task: schedule a new task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3AB4D6-ADBC-DD41-AA5E-F91B18DFD1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sz="3800" b="1" dirty="0" err="1">
                <a:latin typeface="Courier New" charset="0"/>
                <a:ea typeface="Courier New" charset="0"/>
                <a:cs typeface="Courier New" charset="0"/>
              </a:rPr>
              <a:t>pscheduler</a:t>
            </a:r>
            <a:r>
              <a:rPr lang="en-US" sz="3800" b="1" dirty="0">
                <a:latin typeface="Courier New" charset="0"/>
                <a:ea typeface="Courier New" charset="0"/>
                <a:cs typeface="Courier New" charset="0"/>
              </a:rPr>
              <a:t> task [ </a:t>
            </a:r>
            <a:r>
              <a:rPr lang="en-US" sz="3800" b="1" i="1" u="sng" dirty="0">
                <a:latin typeface="Courier New" charset="0"/>
                <a:ea typeface="Courier New" charset="0"/>
                <a:cs typeface="Courier New" charset="0"/>
              </a:rPr>
              <a:t>task-opts</a:t>
            </a:r>
            <a:r>
              <a:rPr lang="en-US" sz="3800" b="1" i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3800" b="1" dirty="0">
                <a:latin typeface="Courier New" charset="0"/>
                <a:ea typeface="Courier New" charset="0"/>
                <a:cs typeface="Courier New" charset="0"/>
              </a:rPr>
              <a:t>]</a:t>
            </a:r>
            <a:r>
              <a:rPr lang="en-US" sz="3800" b="1" i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3800" b="1" i="1" u="sng" dirty="0">
                <a:latin typeface="Courier New" charset="0"/>
                <a:ea typeface="Courier New" charset="0"/>
                <a:cs typeface="Courier New" charset="0"/>
              </a:rPr>
              <a:t>test</a:t>
            </a:r>
            <a:r>
              <a:rPr lang="en-US" sz="3800" b="1" dirty="0">
                <a:latin typeface="Courier New" charset="0"/>
                <a:ea typeface="Courier New" charset="0"/>
                <a:cs typeface="Courier New" charset="0"/>
              </a:rPr>
              <a:t> [</a:t>
            </a:r>
            <a:r>
              <a:rPr lang="en-US" sz="3800" b="1" i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3800" b="1" i="1" u="sng" dirty="0">
                <a:latin typeface="Courier New" charset="0"/>
                <a:ea typeface="Courier New" charset="0"/>
                <a:cs typeface="Courier New" charset="0"/>
              </a:rPr>
              <a:t>test-opts</a:t>
            </a:r>
            <a:r>
              <a:rPr lang="en-US" sz="3800" b="1" i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3800" b="1" dirty="0">
                <a:latin typeface="Courier New" charset="0"/>
                <a:ea typeface="Courier New" charset="0"/>
                <a:cs typeface="Courier New" charset="0"/>
              </a:rPr>
              <a:t>]</a:t>
            </a:r>
            <a:endParaRPr lang="en-US" b="1" i="1" u="sng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b="1" i="1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3800" b="1" i="1" dirty="0">
                <a:latin typeface="Courier New" charset="0"/>
                <a:ea typeface="Courier New" charset="0"/>
                <a:cs typeface="Courier New" charset="0"/>
              </a:rPr>
              <a:t>task-opts </a:t>
            </a:r>
            <a:r>
              <a:rPr lang="en-US" sz="3800" dirty="0"/>
              <a:t>– Switches related to everything but the test itself</a:t>
            </a:r>
          </a:p>
          <a:p>
            <a:pPr lvl="1"/>
            <a:r>
              <a:rPr lang="en-US" sz="3400" dirty="0"/>
              <a:t>Scheduling</a:t>
            </a:r>
          </a:p>
          <a:p>
            <a:pPr lvl="1"/>
            <a:r>
              <a:rPr lang="en-US" sz="3400" dirty="0"/>
              <a:t>Tool Selection</a:t>
            </a:r>
          </a:p>
          <a:p>
            <a:pPr lvl="1"/>
            <a:r>
              <a:rPr lang="en-US" sz="3400" dirty="0"/>
              <a:t>Other (archiving, output format, etc.)</a:t>
            </a:r>
          </a:p>
          <a:p>
            <a:endParaRPr lang="en-US" sz="3800" dirty="0"/>
          </a:p>
          <a:p>
            <a:r>
              <a:rPr lang="en-US" sz="3800" b="1" i="1" dirty="0">
                <a:latin typeface="Courier New" charset="0"/>
                <a:ea typeface="Courier New" charset="0"/>
                <a:cs typeface="Courier New" charset="0"/>
              </a:rPr>
              <a:t>test </a:t>
            </a:r>
            <a:r>
              <a:rPr lang="en-US" sz="3800" dirty="0"/>
              <a:t> – What test the task is to perform (e.g., </a:t>
            </a:r>
            <a:r>
              <a:rPr lang="en-US" sz="3800" dirty="0">
                <a:latin typeface="Courier New" charset="0"/>
                <a:ea typeface="Courier New" charset="0"/>
                <a:cs typeface="Courier New" charset="0"/>
              </a:rPr>
              <a:t>throughput</a:t>
            </a:r>
            <a:r>
              <a:rPr lang="en-US" sz="3800" dirty="0"/>
              <a:t> or </a:t>
            </a:r>
            <a:r>
              <a:rPr lang="en-US" sz="3800" dirty="0">
                <a:latin typeface="Courier New" charset="0"/>
                <a:ea typeface="Courier New" charset="0"/>
                <a:cs typeface="Courier New" charset="0"/>
              </a:rPr>
              <a:t>trace</a:t>
            </a:r>
            <a:r>
              <a:rPr lang="en-US" sz="3800" dirty="0"/>
              <a:t>)</a:t>
            </a:r>
          </a:p>
          <a:p>
            <a:endParaRPr lang="en-US" sz="3800" dirty="0"/>
          </a:p>
          <a:p>
            <a:r>
              <a:rPr lang="en-US" sz="3800" b="1" i="1" dirty="0">
                <a:latin typeface="Courier New" charset="0"/>
                <a:ea typeface="Courier New" charset="0"/>
                <a:cs typeface="Courier New" charset="0"/>
              </a:rPr>
              <a:t>test-opts</a:t>
            </a:r>
            <a:r>
              <a:rPr lang="en-US" sz="3800" dirty="0"/>
              <a:t> – Test-specific switches and parameters</a:t>
            </a:r>
          </a:p>
          <a:p>
            <a:pPr lvl="1"/>
            <a:r>
              <a:rPr lang="en-US" sz="3000" dirty="0"/>
              <a:t>Measurement parameters</a:t>
            </a:r>
          </a:p>
          <a:p>
            <a:endParaRPr lang="en-US" sz="38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B07CA8-62B7-7043-AF8E-98D62C115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4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64EF1A-0373-424F-9ED8-A28A68701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Simple: round-trip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3B0195-89BD-7240-95E3-9B0D036D1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pscheduler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			</a:t>
            </a:r>
            <a:r>
              <a:rPr lang="en-US" i="1" dirty="0"/>
              <a:t>Front-end command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	task				</a:t>
            </a:r>
            <a:r>
              <a:rPr lang="en-US" i="1" dirty="0" err="1"/>
              <a:t>pScheduler</a:t>
            </a:r>
            <a:r>
              <a:rPr lang="en-US" i="1" dirty="0"/>
              <a:t> command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rtt				</a:t>
            </a:r>
            <a:r>
              <a:rPr lang="en-US" i="1" dirty="0"/>
              <a:t>Test type (round-trip time)</a:t>
            </a:r>
            <a:endParaRPr lang="is-I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	--dest localhost	</a:t>
            </a:r>
            <a:r>
              <a:rPr lang="en-US" i="1" dirty="0"/>
              <a:t>Destination host</a:t>
            </a:r>
          </a:p>
          <a:p>
            <a:pPr marL="0" indent="0">
              <a:buNone/>
            </a:pPr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	--length 512		</a:t>
            </a:r>
            <a:r>
              <a:rPr lang="en-US" i="1" dirty="0"/>
              <a:t>Packet size in bytes</a:t>
            </a:r>
          </a:p>
          <a:p>
            <a:pPr marL="0" indent="0">
              <a:buNone/>
            </a:pPr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	--timeout PT2S	</a:t>
            </a:r>
            <a:r>
              <a:rPr lang="en-US" i="1" dirty="0"/>
              <a:t>Round-trip timeout</a:t>
            </a:r>
            <a:endParaRPr lang="is-I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	</a:t>
            </a:r>
            <a:endParaRPr lang="en-US" dirty="0"/>
          </a:p>
          <a:p>
            <a:pPr marL="0" indent="0" algn="ctr">
              <a:buNone/>
            </a:pPr>
            <a:r>
              <a:rPr lang="en-US" i="1" dirty="0"/>
              <a:t>Line breaks and indentation added for clarity.</a:t>
            </a:r>
            <a:endParaRPr lang="is-IS" b="1" i="1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7A3308-F4EB-DD48-99A6-AC70D8D7B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84D2D3-B471-374C-8AE8-08DCB544A4AE}"/>
              </a:ext>
            </a:extLst>
          </p:cNvPr>
          <p:cNvSpPr txBox="1"/>
          <p:nvPr/>
        </p:nvSpPr>
        <p:spPr>
          <a:xfrm>
            <a:off x="330200" y="4770788"/>
            <a:ext cx="101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Test</a:t>
            </a:r>
          </a:p>
          <a:p>
            <a:pPr algn="ctr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Options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2386239-EF9B-8344-BC6F-DFE6C0FFF8F3}"/>
              </a:ext>
            </a:extLst>
          </p:cNvPr>
          <p:cNvCxnSpPr>
            <a:cxnSpLocks/>
          </p:cNvCxnSpPr>
          <p:nvPr/>
        </p:nvCxnSpPr>
        <p:spPr>
          <a:xfrm flipV="1">
            <a:off x="983827" y="3644900"/>
            <a:ext cx="578273" cy="9909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866ECE-CF9D-5C43-BF7B-48260888D057}"/>
              </a:ext>
            </a:extLst>
          </p:cNvPr>
          <p:cNvCxnSpPr>
            <a:cxnSpLocks/>
          </p:cNvCxnSpPr>
          <p:nvPr/>
        </p:nvCxnSpPr>
        <p:spPr>
          <a:xfrm flipV="1">
            <a:off x="983827" y="4140375"/>
            <a:ext cx="723900" cy="4954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5CA73A2-34D2-7F44-A8E9-64E5CAC96122}"/>
              </a:ext>
            </a:extLst>
          </p:cNvPr>
          <p:cNvCxnSpPr>
            <a:cxnSpLocks/>
          </p:cNvCxnSpPr>
          <p:nvPr/>
        </p:nvCxnSpPr>
        <p:spPr>
          <a:xfrm flipV="1">
            <a:off x="983827" y="4527572"/>
            <a:ext cx="723900" cy="1082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297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0D2F1-9D09-B74B-A024-8B8C9D9EE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PT2S?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E5A3BC-0702-5B4D-8B8B-BC38C3D61A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Subset of ISO 8601 Duration: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PT19S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i="1" dirty="0"/>
              <a:t> 			19 seconds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PT3M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i="1" dirty="0"/>
              <a:t> 			3 minutes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PT2H5M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i="1" dirty="0"/>
              <a:t> 			2 hours, 5 minutes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P1D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i="1" dirty="0"/>
              <a:t> 			1 day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P3DT2H46M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		</a:t>
            </a:r>
            <a:r>
              <a:rPr lang="en-US" i="1" dirty="0"/>
              <a:t> 	3 days, 2 hours, 46 minutes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P2W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i="1" dirty="0"/>
              <a:t> 			2 weeks</a:t>
            </a:r>
          </a:p>
          <a:p>
            <a:r>
              <a:rPr lang="en-US" dirty="0"/>
              <a:t>Inexact units (months, years) are not supported.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DE7BD7-D1A7-AF4F-ADA1-E9CC2569E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7364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EA322-E05F-D049-A95E-41B5901AF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F0B07-456C-6D41-92A6-ECD8BD27E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These vary with the test.</a:t>
            </a:r>
          </a:p>
          <a:p>
            <a:endParaRPr lang="en-US" dirty="0"/>
          </a:p>
          <a:p>
            <a:pPr marL="342900" lvl="1" indent="-342900">
              <a:buFont typeface="Arial"/>
              <a:buChar char="•"/>
            </a:pPr>
            <a:r>
              <a:rPr lang="en-US" dirty="0"/>
              <a:t>To list the installed test plugins:</a:t>
            </a: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pscheduler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plugins [--host </a:t>
            </a:r>
            <a:r>
              <a:rPr lang="en-US" b="1" i="1" dirty="0">
                <a:latin typeface="Courier New" charset="0"/>
                <a:ea typeface="Courier New" charset="0"/>
                <a:cs typeface="Courier New" charset="0"/>
              </a:rPr>
              <a:t>host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] tests</a:t>
            </a:r>
          </a:p>
          <a:p>
            <a:pPr lvl="1"/>
            <a:r>
              <a:rPr lang="en-US" dirty="0"/>
              <a:t>Can do the same for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tools</a:t>
            </a:r>
            <a:r>
              <a:rPr lang="en-US" dirty="0"/>
              <a:t> and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archivers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r>
              <a:rPr lang="en-US" dirty="0"/>
              <a:t>To list the options for a test:</a:t>
            </a:r>
          </a:p>
          <a:p>
            <a:pPr lvl="1"/>
            <a:r>
              <a:rPr lang="en-US" sz="2200" b="1" dirty="0" err="1">
                <a:latin typeface="Courier New" charset="0"/>
                <a:ea typeface="Courier New" charset="0"/>
                <a:cs typeface="Courier New" charset="0"/>
              </a:rPr>
              <a:t>pscheduler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 task [--assist </a:t>
            </a:r>
            <a:r>
              <a:rPr lang="en-US" sz="2200" b="1" i="1" dirty="0">
                <a:latin typeface="Courier New" charset="0"/>
                <a:ea typeface="Courier New" charset="0"/>
                <a:cs typeface="Courier New" charset="0"/>
              </a:rPr>
              <a:t>host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] </a:t>
            </a:r>
            <a:r>
              <a:rPr lang="en-US" sz="2200" b="1" i="1" dirty="0">
                <a:latin typeface="Courier New" charset="0"/>
                <a:ea typeface="Courier New" charset="0"/>
                <a:cs typeface="Courier New" charset="0"/>
              </a:rPr>
              <a:t>test-name</a:t>
            </a:r>
            <a:r>
              <a:rPr lang="en-US" sz="2200" b="1" dirty="0">
                <a:latin typeface="Courier New" charset="0"/>
                <a:ea typeface="Courier New" charset="0"/>
                <a:cs typeface="Courier New" charset="0"/>
              </a:rPr>
              <a:t> --help</a:t>
            </a:r>
          </a:p>
          <a:p>
            <a:pPr lvl="1"/>
            <a:r>
              <a:rPr lang="en-US" dirty="0"/>
              <a:t>Use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--assist</a:t>
            </a:r>
            <a:r>
              <a:rPr lang="en-US" dirty="0"/>
              <a:t> if  the plugin is installed on another host.</a:t>
            </a:r>
            <a:endParaRPr lang="en-US" sz="2200" b="1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58EFC5-964E-DA4A-AB27-E5759D046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9465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7C367-532F-F54B-B18F-5557F0193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-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57E32A-27BA-AE4A-8850-8A7F4817AD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%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pscheduler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task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rtt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--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dest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localhost --length 512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Submitting task...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Task URL: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https://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ps.example.net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pscheduler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/tasks/87e29f38-5b46</a:t>
            </a:r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…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Fetching first run...</a:t>
            </a:r>
          </a:p>
          <a:p>
            <a:pPr marL="0" indent="0">
              <a:buNone/>
            </a:pP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Next run: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https://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ps.example.net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pscheduler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/tasks/87e29f38-5b46</a:t>
            </a:r>
            <a:r>
              <a:rPr lang="is-IS" b="1" dirty="0">
                <a:latin typeface="Courier New" charset="0"/>
                <a:ea typeface="Courier New" charset="0"/>
                <a:cs typeface="Courier New" charset="0"/>
              </a:rPr>
              <a:t>…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Starts 2016-12-07T07:57:30-05:00 (~7 seconds)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Ends   2016-12-07T07:57:41-05:00 (~10 seconds)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7B45B7-BF38-5F47-A977-7A713E139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5E7AD0-1142-BD47-9900-728CBDD5C3BC}"/>
              </a:ext>
            </a:extLst>
          </p:cNvPr>
          <p:cNvSpPr txBox="1"/>
          <p:nvPr/>
        </p:nvSpPr>
        <p:spPr>
          <a:xfrm>
            <a:off x="9423400" y="3816628"/>
            <a:ext cx="2476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URLs you can reference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ADCB8C1-80D7-B540-A29F-2AE794A1876B}"/>
              </a:ext>
            </a:extLst>
          </p:cNvPr>
          <p:cNvCxnSpPr>
            <a:cxnSpLocks/>
            <a:stCxn id="6" idx="0"/>
          </p:cNvCxnSpPr>
          <p:nvPr/>
        </p:nvCxnSpPr>
        <p:spPr>
          <a:xfrm flipH="1" flipV="1">
            <a:off x="10277062" y="3467100"/>
            <a:ext cx="384588" cy="34952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BA1FFB5-449F-5849-BAD5-9BBC0599B978}"/>
              </a:ext>
            </a:extLst>
          </p:cNvPr>
          <p:cNvCxnSpPr>
            <a:cxnSpLocks/>
            <a:stCxn id="6" idx="2"/>
          </p:cNvCxnSpPr>
          <p:nvPr/>
        </p:nvCxnSpPr>
        <p:spPr>
          <a:xfrm flipH="1">
            <a:off x="10277062" y="4185960"/>
            <a:ext cx="384588" cy="4241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152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6DDD2A-61D3-AF46-8493-7940C9B01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 URLs…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703C7-B292-9443-8F78-C5F173D38A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Task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Identifies the task.</a:t>
            </a:r>
          </a:p>
          <a:p>
            <a:pPr lvl="1"/>
            <a:r>
              <a:rPr lang="en-US" dirty="0"/>
              <a:t>Attach and watch runs</a:t>
            </a:r>
          </a:p>
          <a:p>
            <a:pPr lvl="1"/>
            <a:r>
              <a:rPr lang="en-US" dirty="0"/>
              <a:t>Cancel future runs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https://</a:t>
            </a:r>
            <a:r>
              <a:rPr lang="en-US" b="1" i="1" dirty="0">
                <a:ea typeface="Courier New" charset="0"/>
                <a:cs typeface="Courier New" charset="0"/>
              </a:rPr>
              <a:t>host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pscheduler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/tasks/</a:t>
            </a:r>
            <a:r>
              <a:rPr lang="en-US" b="1" i="1" dirty="0">
                <a:ea typeface="Courier New" charset="0"/>
                <a:cs typeface="Courier New" charset="0"/>
              </a:rPr>
              <a:t>task-id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endParaRPr lang="en-US" dirty="0"/>
          </a:p>
          <a:p>
            <a:r>
              <a:rPr lang="en-US" b="1" dirty="0"/>
              <a:t>Run</a:t>
            </a:r>
            <a:r>
              <a:rPr lang="en-US" dirty="0"/>
              <a:t> </a:t>
            </a:r>
            <a:r>
              <a:rPr lang="mr-IN" dirty="0"/>
              <a:t>–</a:t>
            </a:r>
            <a:r>
              <a:rPr lang="en-US" dirty="0"/>
              <a:t> Identifies a single run of the task.</a:t>
            </a:r>
          </a:p>
          <a:p>
            <a:pPr lvl="1"/>
            <a:r>
              <a:rPr lang="en-US" dirty="0"/>
              <a:t>Retrieve results after the fact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https://</a:t>
            </a:r>
            <a:r>
              <a:rPr lang="en-US" b="1" i="1" dirty="0">
                <a:ea typeface="Courier New" charset="0"/>
                <a:cs typeface="Courier New" charset="0"/>
              </a:rPr>
              <a:t>host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pscheduler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/tasks/</a:t>
            </a:r>
            <a:r>
              <a:rPr lang="en-US" b="1" i="1" dirty="0">
                <a:ea typeface="Courier New" charset="0"/>
                <a:cs typeface="Courier New" charset="0"/>
              </a:rPr>
              <a:t>task-id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/runs/</a:t>
            </a:r>
            <a:r>
              <a:rPr lang="en-US" b="1" i="1" dirty="0">
                <a:ea typeface="Courier New" charset="0"/>
                <a:cs typeface="Courier New" charset="0"/>
              </a:rPr>
              <a:t>run-id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dirty="0"/>
          </a:p>
          <a:p>
            <a:r>
              <a:rPr lang="en-US" dirty="0"/>
              <a:t>These are globally-unique.</a:t>
            </a:r>
          </a:p>
          <a:p>
            <a:r>
              <a:rPr lang="en-US" dirty="0"/>
              <a:t>Can be used remotely if network and server allow it.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EEE373-A102-D646-80DB-4E9EAFF45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7777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8B4A4-005A-A24F-99BC-00DB50E73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Output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EE0211-5898-D844-80AB-EB0FE886F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Waiting for result...</a:t>
            </a:r>
          </a:p>
          <a:p>
            <a:pPr marL="0" indent="0">
              <a:buNone/>
            </a:pP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1	127.0.0.1  520 Bytes  TTL 64  RTT   0.0430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ms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2	127.0.0.1  520 Bytes  TTL 64  RTT   0.0590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ms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3	127.0.0.1  520 Bytes  TTL 64  RTT   0.0640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ms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4	127.0.0.1  520 Bytes  TTL 64  RTT   0.0540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ms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5	127.0.0.1  520 Bytes  TTL 64  RTT   0.0620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ms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514350" indent="-514350">
              <a:buAutoNum type="arabicPlain" startAt="5"/>
            </a:pP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0% Packet Loss  RTT Min/Mean/Max/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StdDev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 = 0.043000/0.056000/0.064000/0.010000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ms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No further runs scheduled.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C7344C-13B4-8B4B-BC08-CED12F37D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051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6F51D-9C5F-8B43-9CF6-8275453E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Throughput old vs </a:t>
            </a:r>
            <a:r>
              <a:rPr lang="en-US" dirty="0" err="1"/>
              <a:t>pS</a:t>
            </a:r>
            <a:r>
              <a:rPr lang="en-US" dirty="0"/>
              <a:t> 4.x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46AC9-E581-8541-A13C-576C78A93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bwctl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-c r</a:t>
            </a: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eceive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_host -s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-t 30</a:t>
            </a:r>
          </a:p>
          <a:p>
            <a:pPr marL="457200" lvl="1" indent="0">
              <a:buNone/>
            </a:pPr>
            <a:endParaRPr lang="en-US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 task throughput</a:t>
            </a:r>
            <a:endParaRPr lang="pl-PL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--source </a:t>
            </a:r>
            <a:r>
              <a:rPr lang="en-US" sz="3200" b="1" i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endParaRPr lang="en-US" sz="3200" b="1" i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--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dest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r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c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ei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v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_host</a:t>
            </a:r>
            <a:endParaRPr lang="pl-PL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--duration PT30S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5F54C-0616-F247-9B74-7210EB9FD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18</a:t>
            </a:fld>
            <a:endParaRPr lang="en-US"/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7A038B15-B6B8-7C41-869C-6DAD0DD32EF4}"/>
              </a:ext>
            </a:extLst>
          </p:cNvPr>
          <p:cNvSpPr/>
          <p:nvPr/>
        </p:nvSpPr>
        <p:spPr>
          <a:xfrm rot="407909">
            <a:off x="9110592" y="3285787"/>
            <a:ext cx="2050001" cy="828462"/>
          </a:xfrm>
          <a:prstGeom prst="foldedCorner">
            <a:avLst/>
          </a:prstGeom>
          <a:solidFill>
            <a:srgbClr val="FA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Exclusive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980013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9CD9E-DF81-DF47-9334-D8870964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Loss/latency RTT old vs </a:t>
            </a:r>
            <a:r>
              <a:rPr lang="en-US" dirty="0" err="1"/>
              <a:t>pS</a:t>
            </a:r>
            <a:r>
              <a:rPr lang="en-US" dirty="0"/>
              <a:t> 4.x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6A7EA-6597-2B4A-9AEC-C68F79D7D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11" indent="-342900"/>
            <a:r>
              <a:rPr lang="en-US" sz="3200" dirty="0">
                <a:ea typeface="Courier" charset="0"/>
                <a:cs typeface="Courier New" panose="02070309020205020404" pitchFamily="49" charset="0"/>
              </a:rPr>
              <a:t>Old</a:t>
            </a:r>
            <a:endParaRPr lang="pl-PL" sz="3200" dirty="0"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bwping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-s </a:t>
            </a:r>
            <a:r>
              <a:rPr lang="en-US" sz="3200" b="1" i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-c 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r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c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ei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v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_host</a:t>
            </a:r>
            <a:endParaRPr lang="en-US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342911" indent="-342900"/>
            <a:endParaRPr lang="en-US" sz="3200" dirty="0">
              <a:ea typeface="Courier" charset="0"/>
              <a:cs typeface="Courier New" panose="02070309020205020404" pitchFamily="49" charset="0"/>
            </a:endParaRPr>
          </a:p>
          <a:p>
            <a:pPr marL="342911" indent="-342900"/>
            <a:r>
              <a:rPr lang="en-US" sz="3200" dirty="0" err="1">
                <a:ea typeface="Courier" charset="0"/>
                <a:cs typeface="Courier New" panose="02070309020205020404" pitchFamily="49" charset="0"/>
              </a:rPr>
              <a:t>pS</a:t>
            </a:r>
            <a:r>
              <a:rPr lang="en-US" sz="3200" dirty="0">
                <a:ea typeface="Courier" charset="0"/>
                <a:cs typeface="Courier New" panose="02070309020205020404" pitchFamily="49" charset="0"/>
              </a:rPr>
              <a:t> 4.x</a:t>
            </a:r>
            <a:endParaRPr lang="pl-PL" sz="3200" dirty="0"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 task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rtt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--source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dest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rcv_host</a:t>
            </a:r>
            <a:endParaRPr lang="en-US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DEBEEA-ADBA-C746-A7C8-25405D42C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19</a:t>
            </a:fld>
            <a:endParaRPr lang="en-US"/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7A038B15-B6B8-7C41-869C-6DAD0DD32EF4}"/>
              </a:ext>
            </a:extLst>
          </p:cNvPr>
          <p:cNvSpPr/>
          <p:nvPr/>
        </p:nvSpPr>
        <p:spPr>
          <a:xfrm rot="407909">
            <a:off x="8140774" y="4736980"/>
            <a:ext cx="2050001" cy="828462"/>
          </a:xfrm>
          <a:prstGeom prst="foldedCorner">
            <a:avLst/>
          </a:prstGeom>
          <a:solidFill>
            <a:srgbClr val="FA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Background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01362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pScheduler</a:t>
            </a:r>
            <a:r>
              <a:rPr lang="en-US" sz="4000" dirty="0"/>
              <a:t> introduction</a:t>
            </a:r>
          </a:p>
          <a:p>
            <a:r>
              <a:rPr lang="en-US" sz="4000" dirty="0" err="1"/>
              <a:t>pSc</a:t>
            </a:r>
            <a:r>
              <a:rPr lang="en-US" sz="4000" dirty="0"/>
              <a:t> performance measurement tests</a:t>
            </a:r>
          </a:p>
          <a:p>
            <a:r>
              <a:rPr lang="en-US" sz="4000" dirty="0" err="1"/>
              <a:t>pSc</a:t>
            </a:r>
            <a:r>
              <a:rPr lang="en-US" sz="4000" dirty="0"/>
              <a:t> CLI hands-on</a:t>
            </a:r>
          </a:p>
          <a:p>
            <a:r>
              <a:rPr lang="en-US" sz="4000" dirty="0" err="1"/>
              <a:t>pSc</a:t>
            </a:r>
            <a:r>
              <a:rPr lang="en-US" sz="4000" dirty="0"/>
              <a:t> debug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75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9CD9E-DF81-DF47-9334-D8870964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One-way Loss/latency old vs </a:t>
            </a:r>
            <a:r>
              <a:rPr lang="en-US" dirty="0" err="1"/>
              <a:t>pS</a:t>
            </a:r>
            <a:r>
              <a:rPr lang="en-US" dirty="0"/>
              <a:t> 4.x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6A7EA-6597-2B4A-9AEC-C68F79D7D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11" indent="-342900"/>
            <a:r>
              <a:rPr lang="en-US" sz="3200" dirty="0">
                <a:ea typeface="Courier" charset="0"/>
                <a:cs typeface="Courier New" panose="02070309020205020404" pitchFamily="49" charset="0"/>
              </a:rPr>
              <a:t>Old</a:t>
            </a:r>
            <a:endParaRPr lang="pl-PL" sz="3200" dirty="0"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bwping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-T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owamp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-s </a:t>
            </a:r>
            <a:r>
              <a:rPr lang="en-US" sz="3200" b="1" i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-c 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r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c</a:t>
            </a:r>
            <a:r>
              <a:rPr lang="en-US" sz="3200" b="1" i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v_host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-N 1000 -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i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.01</a:t>
            </a:r>
          </a:p>
          <a:p>
            <a:pPr marL="342911" indent="-342900"/>
            <a:endParaRPr lang="en-US" sz="3600" dirty="0">
              <a:ea typeface="Courier" charset="0"/>
              <a:cs typeface="Courier New" panose="02070309020205020404" pitchFamily="49" charset="0"/>
            </a:endParaRPr>
          </a:p>
          <a:p>
            <a:pPr marL="342911" indent="-342900"/>
            <a:r>
              <a:rPr lang="en-US" sz="3600" dirty="0" err="1">
                <a:ea typeface="Courier" charset="0"/>
                <a:cs typeface="Courier New" panose="02070309020205020404" pitchFamily="49" charset="0"/>
              </a:rPr>
              <a:t>pS</a:t>
            </a:r>
            <a:r>
              <a:rPr lang="en-US" sz="3600" dirty="0">
                <a:ea typeface="Courier" charset="0"/>
                <a:cs typeface="Courier New" panose="02070309020205020404" pitchFamily="49" charset="0"/>
              </a:rPr>
              <a:t> 4.x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 task latency</a:t>
            </a:r>
            <a:endParaRPr lang="pl-PL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--source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endParaRPr lang="en-US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--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dest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r</a:t>
            </a:r>
            <a:r>
              <a:rPr lang="pl-PL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ecei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v</a:t>
            </a: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_ host</a:t>
            </a:r>
            <a:endParaRPr lang="pl-PL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--packet-count 1000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--packet-interval .01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DEBEEA-ADBA-C746-A7C8-25405D42C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20</a:t>
            </a:fld>
            <a:endParaRPr lang="en-US"/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7A038B15-B6B8-7C41-869C-6DAD0DD32EF4}"/>
              </a:ext>
            </a:extLst>
          </p:cNvPr>
          <p:cNvSpPr/>
          <p:nvPr/>
        </p:nvSpPr>
        <p:spPr>
          <a:xfrm rot="407909">
            <a:off x="8076119" y="3914944"/>
            <a:ext cx="2050001" cy="828462"/>
          </a:xfrm>
          <a:prstGeom prst="foldedCorner">
            <a:avLst/>
          </a:prstGeom>
          <a:solidFill>
            <a:srgbClr val="FA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Normal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976722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BC5DB-CF4B-5941-B625-0821108F5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Traceroute old vs </a:t>
            </a:r>
            <a:r>
              <a:rPr lang="en-US" dirty="0" err="1"/>
              <a:t>pS</a:t>
            </a:r>
            <a:r>
              <a:rPr lang="en-US" dirty="0"/>
              <a:t> 4.x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0C08C-AB7A-E845-A7AB-5F49FD0763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bwtraceroute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</a:t>
            </a:r>
          </a:p>
          <a:p>
            <a:pPr marL="457200" lvl="1" indent="0">
              <a:buNone/>
            </a:pP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         -c 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r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c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ei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v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_host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-s </a:t>
            </a:r>
            <a:r>
              <a:rPr lang="en-US" sz="3200" b="1" i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endParaRPr lang="en-US" sz="3200" b="1" i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endParaRPr lang="en-US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 task 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trace</a:t>
            </a:r>
            <a:endParaRPr lang="pl-PL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--source </a:t>
            </a:r>
            <a:r>
              <a:rPr lang="en-US" sz="32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send_host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pl-PL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dest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2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pl-PL" sz="32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eceive</a:t>
            </a:r>
            <a:r>
              <a:rPr lang="en-US" sz="32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_host</a:t>
            </a:r>
            <a:endParaRPr lang="en-US" sz="3200" b="1" i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D6182B-121F-2643-B6C8-12F8EAA89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21</a:t>
            </a:fld>
            <a:endParaRPr lang="en-US"/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7A038B15-B6B8-7C41-869C-6DAD0DD32EF4}"/>
              </a:ext>
            </a:extLst>
          </p:cNvPr>
          <p:cNvSpPr/>
          <p:nvPr/>
        </p:nvSpPr>
        <p:spPr>
          <a:xfrm rot="407909">
            <a:off x="7890369" y="4119718"/>
            <a:ext cx="2050001" cy="828462"/>
          </a:xfrm>
          <a:prstGeom prst="foldedCorner">
            <a:avLst/>
          </a:prstGeom>
          <a:solidFill>
            <a:srgbClr val="FA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Background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53500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36F51D-9C5F-8B43-9CF6-8275453E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Throughput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D46AC9-E581-8541-A13C-576C78A93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 task throughput</a:t>
            </a:r>
            <a:endParaRPr lang="pl-PL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--source </a:t>
            </a:r>
            <a:r>
              <a:rPr lang="en-US" sz="3200" b="1" i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endParaRPr lang="en-US" sz="3200" b="1" i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--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dest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r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c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ei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v</a:t>
            </a:r>
            <a:r>
              <a:rPr lang="pl-PL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_host</a:t>
            </a:r>
            <a:endParaRPr lang="pl-PL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--duration PT30S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35F54C-0616-F247-9B74-7210EB9FD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22</a:t>
            </a:fld>
            <a:endParaRPr lang="en-US"/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7A038B15-B6B8-7C41-869C-6DAD0DD32EF4}"/>
              </a:ext>
            </a:extLst>
          </p:cNvPr>
          <p:cNvSpPr/>
          <p:nvPr/>
        </p:nvSpPr>
        <p:spPr>
          <a:xfrm rot="407909">
            <a:off x="6137829" y="743801"/>
            <a:ext cx="2050001" cy="828462"/>
          </a:xfrm>
          <a:prstGeom prst="foldedCorner">
            <a:avLst/>
          </a:prstGeom>
          <a:solidFill>
            <a:srgbClr val="FA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Exclusive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566769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9CD9E-DF81-DF47-9334-D8870964A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Loss/latency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6A7EA-6597-2B4A-9AEC-C68F79D7D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11" indent="-342900"/>
            <a:r>
              <a:rPr lang="pl-PL" sz="3200" dirty="0" err="1">
                <a:ea typeface="Courier" charset="0"/>
                <a:cs typeface="Courier New" panose="02070309020205020404" pitchFamily="49" charset="0"/>
              </a:rPr>
              <a:t>Round-trip</a:t>
            </a:r>
            <a:r>
              <a:rPr lang="pl-PL" sz="3200" dirty="0">
                <a:ea typeface="Courier" charset="0"/>
                <a:cs typeface="Courier New" panose="02070309020205020404" pitchFamily="49" charset="0"/>
              </a:rPr>
              <a:t> </a:t>
            </a:r>
            <a:r>
              <a:rPr lang="pl-PL" sz="3200" dirty="0" err="1">
                <a:ea typeface="Courier" charset="0"/>
                <a:cs typeface="Courier New" panose="02070309020205020404" pitchFamily="49" charset="0"/>
              </a:rPr>
              <a:t>latency</a:t>
            </a:r>
            <a:r>
              <a:rPr lang="pl-PL" sz="3200" dirty="0">
                <a:ea typeface="Courier" charset="0"/>
                <a:cs typeface="Courier New" panose="02070309020205020404" pitchFamily="49" charset="0"/>
              </a:rPr>
              <a:t> and </a:t>
            </a:r>
            <a:r>
              <a:rPr lang="pl-PL" sz="3200" dirty="0" err="1">
                <a:ea typeface="Courier" charset="0"/>
                <a:cs typeface="Courier New" panose="02070309020205020404" pitchFamily="49" charset="0"/>
              </a:rPr>
              <a:t>loss</a:t>
            </a:r>
            <a:endParaRPr lang="pl-PL" sz="3200" dirty="0"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 task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rtt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--source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dest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rcv_host</a:t>
            </a:r>
            <a:endParaRPr lang="en-US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342911" indent="-342900"/>
            <a:endParaRPr lang="en-US" sz="3600" dirty="0">
              <a:ea typeface="Courier" charset="0"/>
              <a:cs typeface="Courier New" panose="02070309020205020404" pitchFamily="49" charset="0"/>
            </a:endParaRPr>
          </a:p>
          <a:p>
            <a:pPr marL="342911" indent="-342900"/>
            <a:r>
              <a:rPr lang="en-US" sz="3600" dirty="0">
                <a:ea typeface="Courier" charset="0"/>
                <a:cs typeface="Courier New" panose="02070309020205020404" pitchFamily="49" charset="0"/>
              </a:rPr>
              <a:t>One-way latency and loss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 task latency</a:t>
            </a:r>
            <a:endParaRPr lang="pl-PL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--source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send_host</a:t>
            </a:r>
            <a:endParaRPr lang="en-US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--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dest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r</a:t>
            </a:r>
            <a:r>
              <a:rPr lang="pl-PL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ecei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v</a:t>
            </a: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e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_ host</a:t>
            </a:r>
            <a:endParaRPr lang="pl-PL" sz="3200" b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pPr marL="457200" lvl="1" indent="0">
              <a:lnSpc>
                <a:spcPct val="100000"/>
              </a:lnSpc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--packet-count 1000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	--packet-interval .01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DEBEEA-ADBA-C746-A7C8-25405D42C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23</a:t>
            </a:fld>
            <a:endParaRPr lang="en-US"/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7A038B15-B6B8-7C41-869C-6DAD0DD32EF4}"/>
              </a:ext>
            </a:extLst>
          </p:cNvPr>
          <p:cNvSpPr/>
          <p:nvPr/>
        </p:nvSpPr>
        <p:spPr>
          <a:xfrm rot="407909">
            <a:off x="7585599" y="3822580"/>
            <a:ext cx="2050001" cy="828462"/>
          </a:xfrm>
          <a:prstGeom prst="foldedCorner">
            <a:avLst/>
          </a:prstGeom>
          <a:solidFill>
            <a:srgbClr val="FA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Normal</a:t>
            </a:r>
            <a:endParaRPr lang="en-US" sz="2800" dirty="0"/>
          </a:p>
        </p:txBody>
      </p:sp>
      <p:sp>
        <p:nvSpPr>
          <p:cNvPr id="6" name="Folded Corner 5">
            <a:extLst>
              <a:ext uri="{FF2B5EF4-FFF2-40B4-BE49-F238E27FC236}">
                <a16:creationId xmlns:a16="http://schemas.microsoft.com/office/drawing/2014/main" id="{7A038B15-B6B8-7C41-869C-6DAD0DD32EF4}"/>
              </a:ext>
            </a:extLst>
          </p:cNvPr>
          <p:cNvSpPr/>
          <p:nvPr/>
        </p:nvSpPr>
        <p:spPr>
          <a:xfrm rot="407909">
            <a:off x="7451672" y="914895"/>
            <a:ext cx="2050001" cy="828462"/>
          </a:xfrm>
          <a:prstGeom prst="foldedCorner">
            <a:avLst/>
          </a:prstGeom>
          <a:solidFill>
            <a:srgbClr val="FA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Background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0298740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BC5DB-CF4B-5941-B625-0821108F55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Traceroute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10C08C-AB7A-E845-A7AB-5F49FD0763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32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32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 task 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trace</a:t>
            </a:r>
            <a:endParaRPr lang="pl-PL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--source </a:t>
            </a:r>
            <a:r>
              <a:rPr lang="en-US" sz="32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send_host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pl-PL" sz="32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pl-PL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3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dest</a:t>
            </a:r>
            <a:r>
              <a:rPr lang="en-US" sz="32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32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r</a:t>
            </a:r>
            <a:r>
              <a:rPr lang="pl-PL" sz="3200" b="1" i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eceive</a:t>
            </a:r>
            <a:r>
              <a:rPr lang="en-US" sz="3200" b="1" i="1" dirty="0">
                <a:latin typeface="Courier New" panose="02070309020205020404" pitchFamily="49" charset="0"/>
                <a:cs typeface="Courier New" panose="02070309020205020404" pitchFamily="49" charset="0"/>
              </a:rPr>
              <a:t>_host</a:t>
            </a:r>
            <a:endParaRPr lang="en-US" sz="3200" b="1" i="1" dirty="0">
              <a:latin typeface="Courier New" panose="02070309020205020404" pitchFamily="49" charset="0"/>
              <a:ea typeface="Courier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D6182B-121F-2643-B6C8-12F8EAA89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24</a:t>
            </a:fld>
            <a:endParaRPr lang="en-US"/>
          </a:p>
        </p:txBody>
      </p:sp>
      <p:sp>
        <p:nvSpPr>
          <p:cNvPr id="5" name="Folded Corner 4">
            <a:extLst>
              <a:ext uri="{FF2B5EF4-FFF2-40B4-BE49-F238E27FC236}">
                <a16:creationId xmlns:a16="http://schemas.microsoft.com/office/drawing/2014/main" id="{7A038B15-B6B8-7C41-869C-6DAD0DD32EF4}"/>
              </a:ext>
            </a:extLst>
          </p:cNvPr>
          <p:cNvSpPr/>
          <p:nvPr/>
        </p:nvSpPr>
        <p:spPr>
          <a:xfrm rot="407909">
            <a:off x="5619247" y="743801"/>
            <a:ext cx="2050001" cy="828462"/>
          </a:xfrm>
          <a:prstGeom prst="foldedCorner">
            <a:avLst/>
          </a:prstGeom>
          <a:solidFill>
            <a:srgbClr val="FAFF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Exclusive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83579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</a:t>
            </a:r>
            <a:r>
              <a:rPr lang="en-US" dirty="0"/>
              <a:t> debugging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err="1">
                <a:latin typeface="Courier" pitchFamily="2" charset="0"/>
              </a:rPr>
              <a:t>pscheduler</a:t>
            </a:r>
            <a:r>
              <a:rPr lang="en-US" sz="4000" dirty="0">
                <a:latin typeface="Courier" pitchFamily="2" charset="0"/>
              </a:rPr>
              <a:t> troubleshoot</a:t>
            </a:r>
          </a:p>
          <a:p>
            <a:r>
              <a:rPr lang="en-US" sz="4000" dirty="0" err="1">
                <a:latin typeface="Courier" pitchFamily="2" charset="0"/>
              </a:rPr>
              <a:t>pscheduler</a:t>
            </a:r>
            <a:r>
              <a:rPr lang="en-US" sz="4000" dirty="0">
                <a:latin typeface="Courier" pitchFamily="2" charset="0"/>
              </a:rPr>
              <a:t> ping</a:t>
            </a:r>
          </a:p>
          <a:p>
            <a:r>
              <a:rPr lang="en-US" sz="4000" dirty="0" err="1">
                <a:latin typeface="Courier" pitchFamily="2" charset="0"/>
              </a:rPr>
              <a:t>pscheduler</a:t>
            </a:r>
            <a:r>
              <a:rPr lang="en-US" sz="4000" dirty="0">
                <a:latin typeface="Courier" pitchFamily="2" charset="0"/>
              </a:rPr>
              <a:t> monitor</a:t>
            </a:r>
          </a:p>
          <a:p>
            <a:r>
              <a:rPr lang="en-US" sz="4000" dirty="0" err="1">
                <a:latin typeface="Courier" pitchFamily="2" charset="0"/>
              </a:rPr>
              <a:t>pScheduler</a:t>
            </a:r>
            <a:r>
              <a:rPr lang="en-US" sz="4000" dirty="0">
                <a:latin typeface="Courier" pitchFamily="2" charset="0"/>
              </a:rPr>
              <a:t> debug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7363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9BF85-0E47-564D-996A-34969655DC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Useful </a:t>
            </a:r>
            <a:r>
              <a:rPr lang="en-US" dirty="0" err="1"/>
              <a:t>pScheduler</a:t>
            </a:r>
            <a:r>
              <a:rPr lang="en-US" dirty="0"/>
              <a:t> Commands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61A81-B826-6F4D-AC7E-F20FD372C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pl-PL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26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26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task clock </a:t>
            </a:r>
            <a:r>
              <a:rPr lang="pl-PL" sz="26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--</a:t>
            </a:r>
            <a:r>
              <a:rPr lang="en-US" sz="26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source </a:t>
            </a:r>
            <a:r>
              <a:rPr lang="pl-PL" sz="26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host1</a:t>
            </a:r>
            <a:r>
              <a:rPr lang="en-US" sz="26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--</a:t>
            </a:r>
            <a:r>
              <a:rPr lang="en-US" sz="26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dest</a:t>
            </a:r>
            <a:r>
              <a:rPr lang="en-US" sz="26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</a:t>
            </a:r>
            <a:r>
              <a:rPr lang="en-US" sz="2600" b="1" i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host2</a:t>
            </a:r>
          </a:p>
          <a:p>
            <a:pPr marL="0" indent="0">
              <a:buNone/>
            </a:pPr>
            <a:r>
              <a:rPr lang="en-US" dirty="0"/>
              <a:t>	Measure the clock difference between two hosts</a:t>
            </a:r>
          </a:p>
          <a:p>
            <a:pPr marL="0" indent="0">
              <a:buNone/>
            </a:pPr>
            <a:r>
              <a:rPr lang="pl-PL" sz="26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$ </a:t>
            </a:r>
            <a:r>
              <a:rPr lang="en-US" sz="26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pscheduler</a:t>
            </a:r>
            <a:r>
              <a:rPr lang="en-US" sz="26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task </a:t>
            </a:r>
            <a:r>
              <a:rPr lang="en-US" sz="26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dns</a:t>
            </a:r>
            <a:r>
              <a:rPr lang="en-US" sz="26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--query </a:t>
            </a:r>
            <a:r>
              <a:rPr lang="en-US" sz="2600" b="1" dirty="0" err="1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www.es.net</a:t>
            </a:r>
            <a:r>
              <a:rPr lang="en-US" sz="2600" b="1" dirty="0">
                <a:latin typeface="Courier New" panose="02070309020205020404" pitchFamily="49" charset="0"/>
                <a:ea typeface="Courier" charset="0"/>
                <a:cs typeface="Courier New" panose="02070309020205020404" pitchFamily="49" charset="0"/>
              </a:rPr>
              <a:t> --record a</a:t>
            </a:r>
          </a:p>
          <a:p>
            <a:pPr marL="0" indent="0">
              <a:buNone/>
            </a:pPr>
            <a:r>
              <a:rPr lang="en-US" dirty="0"/>
              <a:t>	Measure the time to do a DNS lookup</a:t>
            </a:r>
          </a:p>
          <a:p>
            <a:pPr marL="0" indent="0">
              <a:buNone/>
            </a:pPr>
            <a:r>
              <a:rPr lang="en-US" b="1" i="1" strike="sngStrike" dirty="0">
                <a:latin typeface="Courier New" charset="0"/>
                <a:ea typeface="Courier New" charset="0"/>
                <a:cs typeface="Courier New" charset="0"/>
              </a:rPr>
              <a:t> </a:t>
            </a:r>
          </a:p>
          <a:p>
            <a:pPr marL="0" indent="0">
              <a:buNone/>
            </a:pPr>
            <a:r>
              <a:rPr lang="en-US" b="1" i="1" strike="sngStrike" dirty="0">
                <a:latin typeface="Courier New" charset="0"/>
                <a:ea typeface="Courier New" charset="0"/>
                <a:cs typeface="Courier New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24FFB-F293-ED43-AC91-49A51369F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045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2F28A-B937-4344-9280-EC9BB38B9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29F4703-C8D2-8640-93CE-B6A265092A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7866" y="-374072"/>
            <a:ext cx="7794630" cy="764770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42124-0955-0F4F-B690-3DAC7836D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68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2F28A-B937-4344-9280-EC9BB38B9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29F4703-C8D2-8640-93CE-B6A265092A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2564" y="-212953"/>
            <a:ext cx="10931236" cy="1072519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42124-0955-0F4F-B690-3DAC7836D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0133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2F28A-B937-4344-9280-EC9BB38B9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29F4703-C8D2-8640-93CE-B6A265092A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0382" y="-3150116"/>
            <a:ext cx="10931236" cy="1072519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542124-0955-0F4F-B690-3DAC7836D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33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introduction</a:t>
            </a:r>
            <a:endParaRPr lang="en-US" i="1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Role and function</a:t>
            </a:r>
          </a:p>
          <a:p>
            <a:r>
              <a:rPr lang="en-US" sz="4000" dirty="0" err="1"/>
              <a:t>pSc</a:t>
            </a:r>
            <a:r>
              <a:rPr lang="en-US" sz="4000" dirty="0"/>
              <a:t> communication flow</a:t>
            </a:r>
          </a:p>
          <a:p>
            <a:r>
              <a:rPr lang="en-US" sz="4000" dirty="0" err="1"/>
              <a:t>pSc</a:t>
            </a:r>
            <a:r>
              <a:rPr lang="en-US" sz="4000" dirty="0"/>
              <a:t> coordination and negotiation process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450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D045383-0CF4-604B-8457-9EA53654FC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Questions?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B079F6-A980-6043-B9B5-110FE7D31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979504"/>
            <a:ext cx="10515600" cy="1110147"/>
          </a:xfrm>
        </p:spPr>
        <p:txBody>
          <a:bodyPr/>
          <a:lstStyle/>
          <a:p>
            <a:r>
              <a:rPr lang="en-US" dirty="0"/>
              <a:t>Matt </a:t>
            </a:r>
            <a:r>
              <a:rPr lang="en-US" dirty="0" err="1"/>
              <a:t>Zekauskas</a:t>
            </a:r>
            <a:r>
              <a:rPr lang="en-US" dirty="0"/>
              <a:t>, Ivan </a:t>
            </a:r>
            <a:r>
              <a:rPr lang="en-US" dirty="0" err="1"/>
              <a:t>Ganizov</a:t>
            </a:r>
            <a:r>
              <a:rPr lang="en-US" dirty="0"/>
              <a:t> FAU/DFN</a:t>
            </a:r>
          </a:p>
          <a:p>
            <a:r>
              <a:rPr lang="en-US" dirty="0">
                <a:hlinkClick r:id="rId2"/>
              </a:rPr>
              <a:t>matt@internet2.edu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ivan.garnizov@fau.de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4F1D3-4F99-8249-ADE5-84C43EB64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70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E41D2-EEC2-3D43-8CF6-5760A8428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ABFE3-4CAD-2A4A-973A-8317737DA2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for scheduling, supervising and archiving measurements.</a:t>
            </a:r>
          </a:p>
          <a:p>
            <a:r>
              <a:rPr lang="en-US" dirty="0" err="1"/>
              <a:t>pScheduler</a:t>
            </a:r>
            <a:r>
              <a:rPr lang="en-US" dirty="0"/>
              <a:t> is designed to be standalone</a:t>
            </a:r>
          </a:p>
          <a:p>
            <a:r>
              <a:rPr lang="en-US" dirty="0"/>
              <a:t>Test, tool and archiver plugins are individually-installable packages</a:t>
            </a:r>
          </a:p>
          <a:p>
            <a:r>
              <a:rPr lang="en-US" dirty="0"/>
              <a:t>Can add plugins to systems that need them.</a:t>
            </a:r>
          </a:p>
          <a:p>
            <a:r>
              <a:rPr lang="en-US" dirty="0"/>
              <a:t>Removing a plugin package renders </a:t>
            </a:r>
            <a:r>
              <a:rPr lang="en-US" dirty="0" err="1"/>
              <a:t>pScheduler</a:t>
            </a:r>
            <a:r>
              <a:rPr lang="en-US" dirty="0"/>
              <a:t> unaware that it exists.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E0F95E-2092-5144-8DEE-03E5B3B93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48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29F36-A7C0-5A45-A350-95FD89D45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role in </a:t>
            </a:r>
            <a:r>
              <a:rPr lang="en-US" dirty="0" err="1"/>
              <a:t>perfSonar</a:t>
            </a:r>
            <a:r>
              <a:rPr lang="en-US" dirty="0"/>
              <a:t> 4.x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1B5A3D-61B8-784E-8C43-25362EB34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62D48C-F260-8944-8C26-02657337ACEA}"/>
              </a:ext>
            </a:extLst>
          </p:cNvPr>
          <p:cNvSpPr txBox="1"/>
          <p:nvPr/>
        </p:nvSpPr>
        <p:spPr>
          <a:xfrm>
            <a:off x="9405728" y="5394849"/>
            <a:ext cx="962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Picture from</a:t>
            </a:r>
          </a:p>
          <a:p>
            <a:r>
              <a:rPr lang="en-US" sz="1200" dirty="0"/>
              <a:t>Andy Lake</a:t>
            </a:r>
          </a:p>
        </p:txBody>
      </p:sp>
      <p:pic>
        <p:nvPicPr>
          <p:cNvPr id="9" name="Content Placeholder 8" descr="perfSONAR 4.0 - All-2.png">
            <a:extLst>
              <a:ext uri="{FF2B5EF4-FFF2-40B4-BE49-F238E27FC236}">
                <a16:creationId xmlns:a16="http://schemas.microsoft.com/office/drawing/2014/main" id="{E6446F3A-6F5B-8C41-A6D2-11780F86AF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3950" y="1611879"/>
            <a:ext cx="8115300" cy="4343400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2B930F6-817D-6049-8174-F6E617B410BF}"/>
              </a:ext>
            </a:extLst>
          </p:cNvPr>
          <p:cNvCxnSpPr>
            <a:cxnSpLocks/>
          </p:cNvCxnSpPr>
          <p:nvPr/>
        </p:nvCxnSpPr>
        <p:spPr>
          <a:xfrm>
            <a:off x="1413164" y="4031673"/>
            <a:ext cx="1011381" cy="166254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3A51540-44E7-B945-8B77-21B6D1055990}"/>
              </a:ext>
            </a:extLst>
          </p:cNvPr>
          <p:cNvSpPr txBox="1"/>
          <p:nvPr/>
        </p:nvSpPr>
        <p:spPr>
          <a:xfrm>
            <a:off x="729611" y="3783579"/>
            <a:ext cx="788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REST</a:t>
            </a:r>
          </a:p>
        </p:txBody>
      </p:sp>
    </p:spTree>
    <p:extLst>
      <p:ext uri="{BB962C8B-B14F-4D97-AF65-F5344CB8AC3E}">
        <p14:creationId xmlns:p14="http://schemas.microsoft.com/office/powerpoint/2010/main" val="2225062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727B6-12C2-5F45-B22D-29589C675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4791FE-491A-5945-BFA4-4A0C33D8F3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Visibility into prior, current and future activities</a:t>
            </a:r>
          </a:p>
          <a:p>
            <a:r>
              <a:rPr lang="en-US" dirty="0"/>
              <a:t>Measurement diagnostics provided with results</a:t>
            </a:r>
          </a:p>
          <a:p>
            <a:r>
              <a:rPr lang="en-US" dirty="0"/>
              <a:t>Full-featured, repeating testing for all measurement types baked into the core of the system</a:t>
            </a:r>
          </a:p>
          <a:p>
            <a:r>
              <a:rPr lang="en-US" dirty="0"/>
              <a:t>System for imposing policy-based limits on users</a:t>
            </a:r>
            <a:endParaRPr lang="en-US" i="1" dirty="0"/>
          </a:p>
          <a:p>
            <a:r>
              <a:rPr lang="en-US" dirty="0"/>
              <a:t>Reliable archiving (with multiple archivers, including Esmond, RabbitMQ and HTTP)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2082BF-4065-FB49-BA36-6E108C70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539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54468-6D35-184D-991B-4E32BA43F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40B47-AEA6-3745-8E2C-BBC5C6B659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REST API</a:t>
            </a:r>
          </a:p>
          <a:p>
            <a:r>
              <a:rPr lang="en-US" dirty="0"/>
              <a:t>Standardized, documented data formats using JavaScript Object Notation (JSON)</a:t>
            </a:r>
          </a:p>
          <a:p>
            <a:r>
              <a:rPr lang="en-US" dirty="0"/>
              <a:t>Extensible via plug-in system.   Integrate new…</a:t>
            </a:r>
          </a:p>
          <a:p>
            <a:pPr lvl="1"/>
            <a:r>
              <a:rPr lang="en-US" dirty="0"/>
              <a:t>Tests				</a:t>
            </a:r>
            <a:r>
              <a:rPr lang="en-US" i="1" dirty="0"/>
              <a:t>Things to measure</a:t>
            </a:r>
          </a:p>
          <a:p>
            <a:pPr lvl="1"/>
            <a:r>
              <a:rPr lang="en-US" dirty="0"/>
              <a:t>Tools				</a:t>
            </a:r>
            <a:r>
              <a:rPr lang="en-US" i="1" dirty="0"/>
              <a:t>Things to do the measurements</a:t>
            </a:r>
          </a:p>
          <a:p>
            <a:pPr lvl="1"/>
            <a:r>
              <a:rPr lang="en-US" dirty="0"/>
              <a:t>Archivers			</a:t>
            </a:r>
            <a:r>
              <a:rPr lang="en-US" i="1" dirty="0"/>
              <a:t>Ways to dispose of results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B459C4-0861-5742-878E-222C025FF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350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C23989-E4D8-0247-9DF7-024E37440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Abstraction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9B6E9F-1113-794E-B7ED-F2F7ED8A6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pScheduler</a:t>
            </a:r>
            <a:r>
              <a:rPr lang="en-US" dirty="0"/>
              <a:t> abstracts the tests you do from the tools that do the measurements.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throughput</a:t>
            </a:r>
            <a:r>
              <a:rPr lang="en-US" dirty="0"/>
              <a:t>		not		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nuttcp</a:t>
            </a:r>
            <a:r>
              <a:rPr lang="en-US" dirty="0"/>
              <a:t> or 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iperf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latency</a:t>
            </a:r>
            <a:r>
              <a:rPr lang="en-US" dirty="0"/>
              <a:t>		not		</a:t>
            </a:r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owamp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b="1" dirty="0" err="1">
                <a:latin typeface="Courier New" charset="0"/>
                <a:ea typeface="Courier New" charset="0"/>
                <a:cs typeface="Courier New" charset="0"/>
              </a:rPr>
              <a:t>rtt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	</a:t>
            </a:r>
            <a:r>
              <a:rPr lang="en-US" dirty="0"/>
              <a:t>		not		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ping</a:t>
            </a:r>
          </a:p>
          <a:p>
            <a:pPr lvl="1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trace	</a:t>
            </a:r>
            <a:r>
              <a:rPr lang="en-US" dirty="0"/>
              <a:t>		not		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traceroute</a:t>
            </a:r>
          </a:p>
          <a:p>
            <a:r>
              <a:rPr lang="en-US" dirty="0"/>
              <a:t>There are provisions for tool-specific features and selection of specific tools.</a:t>
            </a: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2ACFD8-EE96-B447-867C-4D2FD527C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42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484AB0-2473-4A4B-8EFC-BE89407805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Nomenclature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3E30D-AEBD-1E45-A583-CB69797EB0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/>
              <a:t>Test</a:t>
            </a:r>
            <a:r>
              <a:rPr lang="en-US" dirty="0"/>
              <a:t> – A measurement to be conducted</a:t>
            </a:r>
          </a:p>
          <a:p>
            <a:r>
              <a:rPr lang="en-US" b="1" i="1" dirty="0"/>
              <a:t>Task</a:t>
            </a:r>
            <a:r>
              <a:rPr lang="en-US" dirty="0"/>
              <a:t> – A job for </a:t>
            </a:r>
            <a:r>
              <a:rPr lang="en-US" dirty="0" err="1"/>
              <a:t>pScheduler</a:t>
            </a:r>
            <a:r>
              <a:rPr lang="en-US" dirty="0"/>
              <a:t> to do that includes a test</a:t>
            </a:r>
          </a:p>
          <a:p>
            <a:r>
              <a:rPr lang="en-US" b="1" i="1" dirty="0"/>
              <a:t>Run</a:t>
            </a:r>
            <a:r>
              <a:rPr lang="en-US" dirty="0"/>
              <a:t> – One execution of a test</a:t>
            </a:r>
          </a:p>
          <a:p>
            <a:r>
              <a:rPr lang="en-US" b="1" i="1" dirty="0"/>
              <a:t>Participant</a:t>
            </a:r>
            <a:r>
              <a:rPr lang="en-US" dirty="0"/>
              <a:t> – A </a:t>
            </a:r>
            <a:r>
              <a:rPr lang="en-US" dirty="0" err="1"/>
              <a:t>pScheduler</a:t>
            </a:r>
            <a:r>
              <a:rPr lang="en-US" dirty="0"/>
              <a:t> system involved in carrying out the test</a:t>
            </a:r>
          </a:p>
          <a:p>
            <a:r>
              <a:rPr lang="en-US" b="1" i="1" dirty="0"/>
              <a:t>Lead Participant</a:t>
            </a:r>
            <a:r>
              <a:rPr lang="en-US" dirty="0"/>
              <a:t> – The participant where a task is submitted, that is responsible for scheduling the task and archiving results</a:t>
            </a:r>
          </a:p>
          <a:p>
            <a:r>
              <a:rPr lang="en-US" dirty="0"/>
              <a:t>Complete list: </a:t>
            </a:r>
            <a:r>
              <a:rPr lang="en-US" dirty="0">
                <a:hlinkClick r:id="rId2"/>
              </a:rPr>
              <a:t>https://docs.perfsonar.net/pscheduler_intro.html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33347-3D07-8A4F-8235-0AEA13548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1A5CE-1460-9444-B4FC-EF080792446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317124"/>
      </p:ext>
    </p:extLst>
  </p:cSld>
  <p:clrMapOvr>
    <a:masterClrMapping/>
  </p:clrMapOvr>
</p:sld>
</file>

<file path=ppt/theme/theme1.xml><?xml version="1.0" encoding="utf-8"?>
<a:theme xmlns:a="http://schemas.openxmlformats.org/drawingml/2006/main" name="20170627-perfSONAR-Template-v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70627-perfSONAR-Template-v1.potx" id="{CDCD40B8-7E7A-4BBF-845A-1A7F35C950DB}" vid="{948D9C6C-2E45-4261-94D1-C7272744AA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20170627-perfSONAR-Template-v1</Template>
  <TotalTime>187</TotalTime>
  <Words>860</Words>
  <Application>Microsoft Macintosh PowerPoint</Application>
  <PresentationFormat>Widescreen</PresentationFormat>
  <Paragraphs>241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Courier</vt:lpstr>
      <vt:lpstr>Courier New</vt:lpstr>
      <vt:lpstr>Mangal</vt:lpstr>
      <vt:lpstr>20170627-perfSONAR-Template-v1</vt:lpstr>
      <vt:lpstr>pScheduler basics and bwctl replacement, command examples</vt:lpstr>
      <vt:lpstr>Agenda</vt:lpstr>
      <vt:lpstr>pScheduler introduction</vt:lpstr>
      <vt:lpstr>pScheduler</vt:lpstr>
      <vt:lpstr>pScheduler role in perfSonar 4.x</vt:lpstr>
      <vt:lpstr>pScheduler Features</vt:lpstr>
      <vt:lpstr>pScheduler Features</vt:lpstr>
      <vt:lpstr>Test Abstraction</vt:lpstr>
      <vt:lpstr>Nomenclature</vt:lpstr>
      <vt:lpstr>The Lifecycle</vt:lpstr>
      <vt:lpstr>Pscheduler task: schedule a new task</vt:lpstr>
      <vt:lpstr>Simple: round-trip time</vt:lpstr>
      <vt:lpstr>PT2S?</vt:lpstr>
      <vt:lpstr>Test Options</vt:lpstr>
      <vt:lpstr>Output - I</vt:lpstr>
      <vt:lpstr>The  URLs…</vt:lpstr>
      <vt:lpstr>Output II</vt:lpstr>
      <vt:lpstr>Throughput old vs pS 4.x style</vt:lpstr>
      <vt:lpstr>Loss/latency RTT old vs pS 4.x style</vt:lpstr>
      <vt:lpstr>One-way Loss/latency old vs pS 4.x style</vt:lpstr>
      <vt:lpstr>Traceroute old vs pS 4.x style</vt:lpstr>
      <vt:lpstr>Throughput</vt:lpstr>
      <vt:lpstr>Loss/latency</vt:lpstr>
      <vt:lpstr>Traceroute</vt:lpstr>
      <vt:lpstr>pSc debugging</vt:lpstr>
      <vt:lpstr>Other Useful pScheduler Commands</vt:lpstr>
      <vt:lpstr>PowerPoint Presentation</vt:lpstr>
      <vt:lpstr>PowerPoint Presentation</vt:lpstr>
      <vt:lpstr>PowerPoint Presentation</vt:lpstr>
      <vt:lpstr>Questions?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perfSONAR in 30</dc:title>
  <dc:creator>Mark Feit</dc:creator>
  <cp:lastModifiedBy>Matt Zekauskas</cp:lastModifiedBy>
  <cp:revision>543</cp:revision>
  <dcterms:created xsi:type="dcterms:W3CDTF">2017-07-26T17:32:55Z</dcterms:created>
  <dcterms:modified xsi:type="dcterms:W3CDTF">2018-06-13T19:37:37Z</dcterms:modified>
</cp:coreProperties>
</file>