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348" r:id="rId3"/>
    <p:sldId id="444" r:id="rId4"/>
    <p:sldId id="445" r:id="rId5"/>
    <p:sldId id="447" r:id="rId6"/>
    <p:sldId id="446" r:id="rId7"/>
    <p:sldId id="448" r:id="rId8"/>
    <p:sldId id="450" r:id="rId9"/>
    <p:sldId id="451" r:id="rId10"/>
    <p:sldId id="452" r:id="rId11"/>
    <p:sldId id="449" r:id="rId12"/>
    <p:sldId id="44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F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36"/>
    <p:restoredTop sz="86464"/>
  </p:normalViewPr>
  <p:slideViewPr>
    <p:cSldViewPr snapToGrid="0" snapToObjects="1">
      <p:cViewPr varScale="1">
        <p:scale>
          <a:sx n="103" d="100"/>
          <a:sy n="103" d="100"/>
        </p:scale>
        <p:origin x="150" y="8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F487E-8237-C949-9723-89A745F8DB0C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0A4AF7-D76F-8642-A45F-DAED7B954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90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A4AF7-D76F-8642-A45F-DAED7B9541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25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jpg"/><Relationship Id="rId9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jpg"/><Relationship Id="rId9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6" descr="Screen Shot 2014-10-22 at 4.30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365" y="83109"/>
            <a:ext cx="2212635" cy="778939"/>
          </a:xfrm>
          <a:prstGeom prst="rect">
            <a:avLst/>
          </a:prstGeom>
        </p:spPr>
      </p:pic>
      <p:pic>
        <p:nvPicPr>
          <p:cNvPr id="8" name="Picture 7" descr="PerfSONAR-powered-CMYK cop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96" y="-535346"/>
            <a:ext cx="10834504" cy="4485484"/>
          </a:xfrm>
          <a:prstGeom prst="rect">
            <a:avLst/>
          </a:prstGeom>
        </p:spPr>
      </p:pic>
      <p:pic>
        <p:nvPicPr>
          <p:cNvPr id="16" name="Picture 15" descr="GEANT_logo_2015.jp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7" name="Picture 16" descr="ESnet_Full_Logo_CMYK.eps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8" name="Picture 17" descr="internet2-black-red copy.png"/>
          <p:cNvPicPr>
            <a:picLocks noChangeAspect="1"/>
          </p:cNvPicPr>
          <p:nvPr/>
        </p:nvPicPr>
        <p:blipFill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9" name="Picture 18" descr="1000px-Indiana_University_logotype_svg.png"/>
          <p:cNvPicPr>
            <a:picLocks noChangeAspect="1"/>
          </p:cNvPicPr>
          <p:nvPr/>
        </p:nvPicPr>
        <p:blipFill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20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A13C-5CD7-3542-8899-1EC4EA3DBA87}" type="datetime1">
              <a:rPr lang="en-US" smtClean="0"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833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 baseline="0"/>
            </a:lvl1pPr>
          </a:lstStyle>
          <a:p>
            <a:fld id="{1721A5CE-1460-9444-B4FC-EF0807924465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99DF4AB3-5D79-3C40-843D-E62C537F027B}" type="datetime1">
              <a:rPr lang="en-US" smtClean="0"/>
              <a:t>6/5/2018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1" name="Picture 10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2" name="Picture 11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3" name="Picture 12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4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F32E48F5-8279-984E-87BE-BDDCC82EE5C8}" type="datetime1">
              <a:rPr lang="en-US" smtClean="0"/>
              <a:t>6/5/2018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1" name="Picture 10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2" name="Picture 11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3" name="Picture 12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4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791947DC-E98F-564C-8DA6-89FC571CB9DD}" type="datetime1">
              <a:rPr lang="en-US" smtClean="0"/>
              <a:t>6/5/2018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5" name="Picture 14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6" name="Picture 15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7" name="Picture 16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8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A50314C5-7E71-E341-80CD-6E537BF38C84}" type="datetime1">
              <a:rPr lang="en-US" smtClean="0"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creen Shot 2014-10-22 at 4.30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3067" y="1280"/>
            <a:ext cx="3318933" cy="1168400"/>
          </a:xfrm>
          <a:prstGeom prst="rect">
            <a:avLst/>
          </a:prstGeom>
        </p:spPr>
      </p:pic>
      <p:pic>
        <p:nvPicPr>
          <p:cNvPr id="8" name="Picture 7" descr="PerfSONAR-powered-CMYK cop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96" y="-535346"/>
            <a:ext cx="10834504" cy="4485484"/>
          </a:xfrm>
          <a:prstGeom prst="rect">
            <a:avLst/>
          </a:prstGeom>
        </p:spPr>
      </p:pic>
      <p:pic>
        <p:nvPicPr>
          <p:cNvPr id="9" name="Picture 8" descr="GEANT_logo_2015.jp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0" name="Picture 9" descr="ESnet_Full_Logo_CMYK.eps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1" name="Picture 10" descr="internet2-black-red copy.png"/>
          <p:cNvPicPr>
            <a:picLocks noChangeAspect="1"/>
          </p:cNvPicPr>
          <p:nvPr/>
        </p:nvPicPr>
        <p:blipFill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2" name="Picture 11" descr="1000px-Indiana_University_logotype_svg.png"/>
          <p:cNvPicPr>
            <a:picLocks noChangeAspect="1"/>
          </p:cNvPicPr>
          <p:nvPr/>
        </p:nvPicPr>
        <p:blipFill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026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AA4A9C03-923B-6943-9ADE-3DE9693D4132}" type="datetime1">
              <a:rPr lang="en-US" smtClean="0"/>
              <a:t>6/5/2018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6" name="Picture 15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7" name="Picture 16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8" name="Picture 17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9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59D42450-7BC0-9744-BAC2-DD3521EFFF2A}" type="datetime1">
              <a:rPr lang="en-US" smtClean="0"/>
              <a:t>6/5/2018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7" name="Picture 16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8" name="Picture 17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9" name="Picture 18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20" name="Picture 19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21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C4329B6D-90B4-4742-B1DA-6D8862702A69}" type="datetime1">
              <a:rPr lang="en-US" smtClean="0"/>
              <a:t>6/5/2018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4" name="Picture 13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5" name="Picture 14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6" name="Picture 15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7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B9B4266F-D01B-3C48-AD1C-7BB9B7742DEA}" type="datetime1">
              <a:rPr lang="en-US" smtClean="0"/>
              <a:t>6/5/2018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3" name="Picture 12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4" name="Picture 13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5" name="Picture 14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6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582DD01B-F503-FC42-A1BE-CD50731B7780}" type="datetime1">
              <a:rPr lang="en-US" smtClean="0"/>
              <a:t>6/5/2018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6" name="Picture 15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7" name="Picture 16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8" name="Picture 17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9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9DAF1DE7-0A06-F341-89C0-3D5DFDB4DF87}" type="datetime1">
              <a:rPr lang="en-US" smtClean="0"/>
              <a:t>6/5/2018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6" name="Picture 15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7" name="Picture 16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8" name="Picture 17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9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19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83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75504-C0C9-B544-816B-6789179B5A77}" type="datetime1">
              <a:rPr lang="en-US" smtClean="0"/>
              <a:t>6/5/2018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83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82880" cy="6848480"/>
          </a:xfrm>
          <a:prstGeom prst="rect">
            <a:avLst/>
          </a:prstGeom>
          <a:solidFill>
            <a:srgbClr val="1DB118"/>
          </a:solidFill>
          <a:ln>
            <a:solidFill>
              <a:srgbClr val="1DB11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n>
                <a:noFill/>
              </a:ln>
              <a:solidFill>
                <a:schemeClr val="accent1"/>
              </a:solidFill>
            </a:endParaRPr>
          </a:p>
        </p:txBody>
      </p:sp>
      <p:pic>
        <p:nvPicPr>
          <p:cNvPr id="8" name="Picture 7" descr="pS-Logo.png"/>
          <p:cNvPicPr>
            <a:picLocks noChangeAspect="1"/>
          </p:cNvPicPr>
          <p:nvPr/>
        </p:nvPicPr>
        <p:blipFill>
          <a:blip r:embed="rId1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061" y="100312"/>
            <a:ext cx="2116563" cy="464877"/>
          </a:xfrm>
          <a:prstGeom prst="rect">
            <a:avLst/>
          </a:prstGeom>
        </p:spPr>
      </p:pic>
      <p:pic>
        <p:nvPicPr>
          <p:cNvPr id="20" name="Picture 19" descr="GEANT_logo_2015.jpg"/>
          <p:cNvPicPr>
            <a:picLocks noChangeAspect="1"/>
          </p:cNvPicPr>
          <p:nvPr/>
        </p:nvPicPr>
        <p:blipFill>
          <a:blip r:embed="rId1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21" name="Picture 20" descr="ESnet_Full_Logo_CMYK.eps"/>
          <p:cNvPicPr>
            <a:picLocks noChangeAspect="1"/>
          </p:cNvPicPr>
          <p:nvPr/>
        </p:nvPicPr>
        <p:blipFill>
          <a:blip r:embed="rId1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22" name="Picture 21" descr="internet2-black-red copy.png"/>
          <p:cNvPicPr>
            <a:picLocks noChangeAspect="1"/>
          </p:cNvPicPr>
          <p:nvPr/>
        </p:nvPicPr>
        <p:blipFill>
          <a:blip r:embed="rId1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23" name="Picture 22" descr="1000px-Indiana_University_logotype_svg.png"/>
          <p:cNvPicPr>
            <a:picLocks noChangeAspect="1"/>
          </p:cNvPicPr>
          <p:nvPr/>
        </p:nvPicPr>
        <p:blipFill>
          <a:blip r:embed="rId1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24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87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ps-sn-central.qalab.geant.net/maddash-webui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perfsonar/nagios/tree/master/do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 txBox="1">
            <a:spLocks/>
          </p:cNvSpPr>
          <p:nvPr/>
        </p:nvSpPr>
        <p:spPr>
          <a:xfrm>
            <a:off x="2160439" y="4203875"/>
            <a:ext cx="8686465" cy="13144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 smtClean="0"/>
              <a:t>TNC18 workshop</a:t>
            </a:r>
          </a:p>
          <a:p>
            <a:pPr algn="r"/>
            <a:r>
              <a:rPr lang="en-US" sz="2400" dirty="0" smtClean="0"/>
              <a:t>Ivan </a:t>
            </a:r>
            <a:r>
              <a:rPr lang="en-US" sz="2400" dirty="0" err="1" smtClean="0"/>
              <a:t>Ganizov</a:t>
            </a:r>
            <a:r>
              <a:rPr lang="en-US" sz="2400" dirty="0" smtClean="0"/>
              <a:t> FAU/DFN</a:t>
            </a:r>
          </a:p>
          <a:p>
            <a:pPr algn="r"/>
            <a:r>
              <a:rPr lang="en-US" sz="2400" dirty="0" smtClean="0"/>
              <a:t>GEANT </a:t>
            </a:r>
            <a:r>
              <a:rPr lang="en-US" sz="2400" dirty="0" err="1" smtClean="0"/>
              <a:t>pS</a:t>
            </a:r>
            <a:r>
              <a:rPr lang="en-US" sz="2400" dirty="0" smtClean="0"/>
              <a:t> automation and deployments, </a:t>
            </a:r>
            <a:r>
              <a:rPr lang="en-US" sz="2400" dirty="0" err="1" smtClean="0"/>
              <a:t>pS</a:t>
            </a:r>
            <a:r>
              <a:rPr lang="en-US" sz="2400" dirty="0" smtClean="0"/>
              <a:t> Development team</a:t>
            </a:r>
          </a:p>
          <a:p>
            <a:pPr algn="r"/>
            <a:r>
              <a:rPr lang="en-US" sz="2400" dirty="0" smtClean="0"/>
              <a:t>June 14, 2018</a:t>
            </a:r>
          </a:p>
          <a:p>
            <a:pPr algn="r"/>
            <a:endParaRPr lang="en-US" sz="2400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345097" y="2327518"/>
            <a:ext cx="9501807" cy="110251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4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perfSONAR</a:t>
            </a: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Nagios </a:t>
            </a: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integration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151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61242"/>
          </a:xfrm>
        </p:spPr>
        <p:txBody>
          <a:bodyPr>
            <a:noAutofit/>
          </a:bodyPr>
          <a:lstStyle/>
          <a:p>
            <a:r>
              <a:rPr lang="en-US" sz="2000" dirty="0"/>
              <a:t>/usr/lib64/nagios/plugins/check_throughput.pl -w $ARG3$ -c $ARG4$ -a $HOSTADDRESS$ -s $HOSTADDRESS$ -d $ARG1$ -u $ARG2$ -r $ARG5$ -p $ARG6$ -$ARG7$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184989"/>
            <a:ext cx="10515600" cy="4991976"/>
          </a:xfrm>
        </p:spPr>
        <p:txBody>
          <a:bodyPr numCol="2">
            <a:normAutofit/>
          </a:bodyPr>
          <a:lstStyle/>
          <a:p>
            <a:r>
              <a:rPr lang="en-US" sz="4000" dirty="0" smtClean="0"/>
              <a:t>-</a:t>
            </a:r>
            <a:r>
              <a:rPr lang="en-US" sz="4000" dirty="0"/>
              <a:t>w $ARG3</a:t>
            </a:r>
            <a:r>
              <a:rPr lang="en-US" sz="4000" dirty="0" smtClean="0"/>
              <a:t>$</a:t>
            </a:r>
          </a:p>
          <a:p>
            <a:r>
              <a:rPr lang="en-US" sz="4000" dirty="0" smtClean="0"/>
              <a:t>-</a:t>
            </a:r>
            <a:r>
              <a:rPr lang="en-US" sz="4000" dirty="0"/>
              <a:t>c $ARG4</a:t>
            </a:r>
            <a:r>
              <a:rPr lang="en-US" sz="4000" dirty="0" smtClean="0"/>
              <a:t>$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-</a:t>
            </a:r>
            <a:r>
              <a:rPr lang="en-US" sz="4000" dirty="0">
                <a:solidFill>
                  <a:srgbClr val="FF0000"/>
                </a:solidFill>
              </a:rPr>
              <a:t>a $HOSTADDRESS</a:t>
            </a:r>
            <a:r>
              <a:rPr lang="en-US" sz="4000" dirty="0" smtClean="0">
                <a:solidFill>
                  <a:srgbClr val="FF0000"/>
                </a:solidFill>
              </a:rPr>
              <a:t>$</a:t>
            </a:r>
          </a:p>
          <a:p>
            <a:r>
              <a:rPr lang="en-US" sz="4000" dirty="0" smtClean="0"/>
              <a:t>-</a:t>
            </a:r>
            <a:r>
              <a:rPr lang="en-US" sz="4000" dirty="0"/>
              <a:t>s $HOSTADDRESS</a:t>
            </a:r>
            <a:r>
              <a:rPr lang="en-US" sz="4000" dirty="0" smtClean="0"/>
              <a:t>$</a:t>
            </a:r>
          </a:p>
          <a:p>
            <a:r>
              <a:rPr lang="en-US" sz="4000" dirty="0" smtClean="0"/>
              <a:t>-</a:t>
            </a:r>
            <a:r>
              <a:rPr lang="en-US" sz="4000" dirty="0"/>
              <a:t>d $ARG1</a:t>
            </a:r>
            <a:r>
              <a:rPr lang="en-US" sz="4000" dirty="0" smtClean="0"/>
              <a:t>$</a:t>
            </a:r>
          </a:p>
          <a:p>
            <a:r>
              <a:rPr lang="en-US" sz="4000" dirty="0" smtClean="0"/>
              <a:t>-</a:t>
            </a:r>
            <a:r>
              <a:rPr lang="en-US" sz="4000" dirty="0"/>
              <a:t>u $ARG2</a:t>
            </a:r>
            <a:r>
              <a:rPr lang="en-US" sz="4000" dirty="0" smtClean="0"/>
              <a:t>$</a:t>
            </a:r>
          </a:p>
          <a:p>
            <a:r>
              <a:rPr lang="en-US" sz="4000" dirty="0" smtClean="0"/>
              <a:t>-</a:t>
            </a:r>
            <a:r>
              <a:rPr lang="en-US" sz="4000" dirty="0"/>
              <a:t>r $ARG5</a:t>
            </a:r>
            <a:r>
              <a:rPr lang="en-US" sz="4000" dirty="0" smtClean="0"/>
              <a:t>$</a:t>
            </a:r>
          </a:p>
          <a:p>
            <a:r>
              <a:rPr lang="en-US" sz="4000" dirty="0" smtClean="0"/>
              <a:t>-</a:t>
            </a:r>
            <a:r>
              <a:rPr lang="en-US" sz="4000" dirty="0"/>
              <a:t>p $ARG6</a:t>
            </a:r>
            <a:r>
              <a:rPr lang="en-US" sz="4000" dirty="0" smtClean="0"/>
              <a:t>$</a:t>
            </a:r>
          </a:p>
          <a:p>
            <a:r>
              <a:rPr lang="en-US" sz="4000" dirty="0" smtClean="0"/>
              <a:t>-$</a:t>
            </a:r>
            <a:r>
              <a:rPr lang="en-US" sz="4000" dirty="0"/>
              <a:t>ARG7$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Future work and extension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Advanced performance monitoring verification extension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11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8D045383-0CF4-604B-8457-9EA53654F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Experimentation!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34B079F6-A980-6043-B9B5-110FE7D31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979504"/>
            <a:ext cx="10515600" cy="1110147"/>
          </a:xfrm>
        </p:spPr>
        <p:txBody>
          <a:bodyPr/>
          <a:lstStyle/>
          <a:p>
            <a:r>
              <a:rPr lang="en-US" dirty="0"/>
              <a:t>Ivan </a:t>
            </a:r>
            <a:r>
              <a:rPr lang="en-US" dirty="0" err="1"/>
              <a:t>Ganizov</a:t>
            </a:r>
            <a:r>
              <a:rPr lang="en-US" dirty="0"/>
              <a:t> </a:t>
            </a:r>
            <a:r>
              <a:rPr lang="en-US" dirty="0" smtClean="0"/>
              <a:t>FAU/DFN</a:t>
            </a:r>
          </a:p>
          <a:p>
            <a:r>
              <a:rPr lang="en-US" dirty="0" smtClean="0"/>
              <a:t>ivan.garnizov@fau.de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A44F1D3-4F99-8249-ADE5-84C43EB64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270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Introduction to Nagios monitoring with </a:t>
            </a:r>
            <a:r>
              <a:rPr lang="en-US" sz="4000" dirty="0" err="1"/>
              <a:t>pS</a:t>
            </a:r>
            <a:endParaRPr lang="en-US" sz="4000" dirty="0"/>
          </a:p>
          <a:p>
            <a:r>
              <a:rPr lang="en-US" sz="4000" dirty="0"/>
              <a:t>Simple Nagios configuration</a:t>
            </a:r>
          </a:p>
          <a:p>
            <a:r>
              <a:rPr lang="en-US" sz="4000" dirty="0" err="1"/>
              <a:t>pS</a:t>
            </a:r>
            <a:r>
              <a:rPr lang="en-US" sz="4000" dirty="0"/>
              <a:t> extension to Nagios</a:t>
            </a:r>
          </a:p>
          <a:p>
            <a:r>
              <a:rPr lang="en-US" sz="4000" dirty="0"/>
              <a:t>Full </a:t>
            </a:r>
            <a:r>
              <a:rPr lang="en-US" sz="4000" dirty="0" err="1"/>
              <a:t>pS</a:t>
            </a:r>
            <a:r>
              <a:rPr lang="en-US" sz="4000" dirty="0"/>
              <a:t> - Nagios monitoring example</a:t>
            </a:r>
          </a:p>
          <a:p>
            <a:r>
              <a:rPr lang="en-US" sz="4000" dirty="0"/>
              <a:t>Future work and extension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67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Nagios monitoring with </a:t>
            </a:r>
            <a:r>
              <a:rPr lang="en-US" dirty="0" err="1"/>
              <a:t>pS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Nagios and </a:t>
            </a:r>
            <a:r>
              <a:rPr lang="en-US" sz="4000" dirty="0" err="1"/>
              <a:t>pS</a:t>
            </a:r>
            <a:r>
              <a:rPr lang="en-US" sz="4000" dirty="0"/>
              <a:t> </a:t>
            </a:r>
            <a:r>
              <a:rPr lang="en-US" sz="4000" dirty="0" err="1"/>
              <a:t>MaDDash</a:t>
            </a:r>
            <a:endParaRPr lang="en-US" sz="4000" dirty="0"/>
          </a:p>
          <a:p>
            <a:r>
              <a:rPr lang="en-US" sz="4000" dirty="0"/>
              <a:t>Holistic view of the </a:t>
            </a:r>
            <a:r>
              <a:rPr lang="en-US" sz="4000" dirty="0" err="1"/>
              <a:t>pS</a:t>
            </a:r>
            <a:r>
              <a:rPr lang="en-US" sz="4000" dirty="0"/>
              <a:t> Nagios implementation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84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Nagios monitoring with </a:t>
            </a:r>
            <a:r>
              <a:rPr lang="en-US" dirty="0" err="1"/>
              <a:t>pS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/>
              <a:t>pS</a:t>
            </a:r>
            <a:r>
              <a:rPr lang="en-US" sz="4000" dirty="0"/>
              <a:t> </a:t>
            </a:r>
            <a:r>
              <a:rPr lang="en-US" sz="4000" dirty="0" err="1"/>
              <a:t>MaDDash</a:t>
            </a:r>
            <a:endParaRPr lang="en-US" sz="4000" dirty="0"/>
          </a:p>
          <a:p>
            <a:pPr lvl="1"/>
            <a:r>
              <a:rPr lang="en-US" sz="3600" dirty="0"/>
              <a:t>overview</a:t>
            </a:r>
          </a:p>
          <a:p>
            <a:pPr lvl="1"/>
            <a:r>
              <a:rPr lang="en-US" sz="3600" dirty="0" err="1"/>
              <a:t>pSmall</a:t>
            </a:r>
            <a:r>
              <a:rPr lang="en-US" sz="3600" dirty="0"/>
              <a:t> Node project (</a:t>
            </a:r>
            <a:r>
              <a:rPr lang="en-US" sz="3600" dirty="0">
                <a:hlinkClick r:id="rId2"/>
              </a:rPr>
              <a:t>URL</a:t>
            </a:r>
            <a:r>
              <a:rPr lang="en-US" sz="3600" dirty="0"/>
              <a:t>)</a:t>
            </a:r>
          </a:p>
          <a:p>
            <a:r>
              <a:rPr lang="en-US" sz="4000" dirty="0"/>
              <a:t>Nagios features and benefits</a:t>
            </a:r>
          </a:p>
          <a:p>
            <a:pPr lvl="1"/>
            <a:r>
              <a:rPr lang="en-US" sz="3600" dirty="0"/>
              <a:t>Advanced alerting and notifications</a:t>
            </a:r>
          </a:p>
          <a:p>
            <a:pPr lvl="1"/>
            <a:r>
              <a:rPr lang="en-US" sz="3600" dirty="0"/>
              <a:t>Manager/Operator views</a:t>
            </a:r>
          </a:p>
          <a:p>
            <a:pPr lvl="1"/>
            <a:r>
              <a:rPr lang="en-US" sz="3600" dirty="0"/>
              <a:t>Triggers</a:t>
            </a:r>
          </a:p>
          <a:p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4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Holistic view</a:t>
            </a:r>
            <a:r>
              <a:rPr lang="bg-BG" dirty="0"/>
              <a:t> </a:t>
            </a:r>
            <a:r>
              <a:rPr lang="en-US" dirty="0"/>
              <a:t>of the system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5</a:t>
            </a:fld>
            <a:endParaRPr lang="en-US"/>
          </a:p>
        </p:txBody>
      </p:sp>
      <p:sp>
        <p:nvSpPr>
          <p:cNvPr id="8" name="Flowchart: Predefined Process 7"/>
          <p:cNvSpPr/>
          <p:nvPr/>
        </p:nvSpPr>
        <p:spPr>
          <a:xfrm>
            <a:off x="5676897" y="2153221"/>
            <a:ext cx="1909972" cy="968030"/>
          </a:xfrm>
          <a:prstGeom prst="flowChartPredefinedProcess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Nagios</a:t>
            </a:r>
            <a:endParaRPr lang="en-US" dirty="0"/>
          </a:p>
        </p:txBody>
      </p:sp>
      <p:sp>
        <p:nvSpPr>
          <p:cNvPr id="9" name="Can 8"/>
          <p:cNvSpPr/>
          <p:nvPr/>
        </p:nvSpPr>
        <p:spPr>
          <a:xfrm>
            <a:off x="3781423" y="2027582"/>
            <a:ext cx="641490" cy="1077567"/>
          </a:xfrm>
          <a:prstGeom prst="can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64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>
            <a:off x="5153022" y="4271963"/>
            <a:ext cx="721004" cy="1105107"/>
          </a:xfrm>
          <a:prstGeom prst="cub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an 12"/>
          <p:cNvSpPr/>
          <p:nvPr/>
        </p:nvSpPr>
        <p:spPr>
          <a:xfrm>
            <a:off x="5620081" y="4948680"/>
            <a:ext cx="340838" cy="456778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 Arrow 13"/>
          <p:cNvSpPr/>
          <p:nvPr/>
        </p:nvSpPr>
        <p:spPr>
          <a:xfrm>
            <a:off x="4029072" y="3166062"/>
            <a:ext cx="166689" cy="701087"/>
          </a:xfrm>
          <a:prstGeom prst="upArrow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Up Arrow 14"/>
          <p:cNvSpPr/>
          <p:nvPr/>
        </p:nvSpPr>
        <p:spPr>
          <a:xfrm rot="5400000">
            <a:off x="3186834" y="2200887"/>
            <a:ext cx="169070" cy="837677"/>
          </a:xfrm>
          <a:prstGeom prst="upArrow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Plaque 18"/>
          <p:cNvSpPr/>
          <p:nvPr/>
        </p:nvSpPr>
        <p:spPr>
          <a:xfrm>
            <a:off x="8195226" y="2205661"/>
            <a:ext cx="2678183" cy="1357312"/>
          </a:xfrm>
          <a:prstGeom prst="plaque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Dashboard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08896" y="2073526"/>
            <a:ext cx="1186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Esmond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Can 21"/>
          <p:cNvSpPr/>
          <p:nvPr/>
        </p:nvSpPr>
        <p:spPr>
          <a:xfrm>
            <a:off x="6843160" y="3821206"/>
            <a:ext cx="641490" cy="1077567"/>
          </a:xfrm>
          <a:prstGeom prst="can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64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570633" y="3867150"/>
            <a:ext cx="1186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Esmond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own Arrow 2"/>
          <p:cNvSpPr/>
          <p:nvPr/>
        </p:nvSpPr>
        <p:spPr>
          <a:xfrm flipV="1">
            <a:off x="7077336" y="3166063"/>
            <a:ext cx="173137" cy="6551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 flipV="1">
            <a:off x="5790500" y="3166063"/>
            <a:ext cx="173137" cy="16117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 rot="5400000" flipV="1">
            <a:off x="4940142" y="1972993"/>
            <a:ext cx="173136" cy="11867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ube 25"/>
          <p:cNvSpPr/>
          <p:nvPr/>
        </p:nvSpPr>
        <p:spPr>
          <a:xfrm>
            <a:off x="1985752" y="2153221"/>
            <a:ext cx="721004" cy="1105107"/>
          </a:xfrm>
          <a:prstGeom prst="cub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ube 26"/>
          <p:cNvSpPr/>
          <p:nvPr/>
        </p:nvSpPr>
        <p:spPr>
          <a:xfrm>
            <a:off x="3700147" y="3930925"/>
            <a:ext cx="721004" cy="1105107"/>
          </a:xfrm>
          <a:prstGeom prst="cub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035889" y="2040989"/>
            <a:ext cx="714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agent</a:t>
            </a:r>
            <a:endParaRPr lang="de-DE" dirty="0"/>
          </a:p>
        </p:txBody>
      </p:sp>
      <p:sp>
        <p:nvSpPr>
          <p:cNvPr id="20" name="TextBox 19"/>
          <p:cNvSpPr txBox="1"/>
          <p:nvPr/>
        </p:nvSpPr>
        <p:spPr>
          <a:xfrm>
            <a:off x="3708557" y="3819061"/>
            <a:ext cx="714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agent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896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Nagios configuration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/>
              <a:t>Demo: access to SWITCH Nagios machines</a:t>
            </a:r>
          </a:p>
          <a:p>
            <a:r>
              <a:rPr lang="en-US" sz="4000" dirty="0"/>
              <a:t>Hands-on</a:t>
            </a:r>
          </a:p>
          <a:p>
            <a:r>
              <a:rPr lang="en-US" sz="4000" dirty="0"/>
              <a:t>Demo: Create monitoring for a host</a:t>
            </a:r>
          </a:p>
          <a:p>
            <a:r>
              <a:rPr lang="en-US" sz="4000" dirty="0"/>
              <a:t>Demo: Add service monitoring to </a:t>
            </a:r>
            <a:r>
              <a:rPr lang="en-US" sz="4000" dirty="0" smtClean="0"/>
              <a:t>host</a:t>
            </a:r>
          </a:p>
          <a:p>
            <a:pPr lvl="1">
              <a:lnSpc>
                <a:spcPct val="100000"/>
              </a:lnSpc>
            </a:pPr>
            <a:r>
              <a:rPr lang="en-US" sz="3600" dirty="0"/>
              <a:t>Host assigned to Service</a:t>
            </a:r>
          </a:p>
          <a:p>
            <a:pPr lvl="1"/>
            <a:r>
              <a:rPr lang="en-US" sz="3600" dirty="0" smtClean="0"/>
              <a:t>Service assigned with a command</a:t>
            </a:r>
            <a:endParaRPr lang="en-US" sz="3600" dirty="0"/>
          </a:p>
          <a:p>
            <a:r>
              <a:rPr lang="en-US" sz="4000" dirty="0"/>
              <a:t>Hands-on</a:t>
            </a:r>
          </a:p>
          <a:p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12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</a:t>
            </a:r>
            <a:r>
              <a:rPr lang="en-US" dirty="0"/>
              <a:t> extension to Nagios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Demo: Nagios extension installation</a:t>
            </a:r>
          </a:p>
          <a:p>
            <a:r>
              <a:rPr lang="en-US" sz="4000" dirty="0"/>
              <a:t>Demo: Nagios command definition</a:t>
            </a:r>
          </a:p>
          <a:p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73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61242"/>
          </a:xfrm>
        </p:spPr>
        <p:txBody>
          <a:bodyPr>
            <a:noAutofit/>
          </a:bodyPr>
          <a:lstStyle/>
          <a:p>
            <a:r>
              <a:rPr lang="en-US" sz="2000" dirty="0"/>
              <a:t>/usr/lib64/nagios/plugins/check_throughput.pl -r 86400 -p </a:t>
            </a:r>
            <a:r>
              <a:rPr lang="en-US" sz="2000" dirty="0" err="1"/>
              <a:t>tcp</a:t>
            </a:r>
            <a:r>
              <a:rPr lang="en-US" sz="2000" dirty="0"/>
              <a:t> -4 -w $ARG3$ -c $ARG4$ -s $HOSTADDRESS$ -d $ARG1$ -u $ARG2$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184989"/>
            <a:ext cx="10515600" cy="4991976"/>
          </a:xfrm>
        </p:spPr>
        <p:txBody>
          <a:bodyPr numCol="1">
            <a:normAutofit/>
          </a:bodyPr>
          <a:lstStyle/>
          <a:p>
            <a:pPr>
              <a:tabLst>
                <a:tab pos="14400000" algn="r"/>
              </a:tabLst>
            </a:pPr>
            <a:r>
              <a:rPr lang="en-US" sz="4000" dirty="0" smtClean="0"/>
              <a:t>-</a:t>
            </a:r>
            <a:r>
              <a:rPr lang="en-US" sz="4000" dirty="0"/>
              <a:t>s $HOSTADDRESS$:	test source</a:t>
            </a:r>
          </a:p>
          <a:p>
            <a:pPr>
              <a:tabLst>
                <a:tab pos="14400000" algn="r"/>
              </a:tabLst>
            </a:pPr>
            <a:r>
              <a:rPr lang="en-US" sz="4000" dirty="0"/>
              <a:t>-d $ARG1$:	test destination </a:t>
            </a:r>
          </a:p>
          <a:p>
            <a:pPr>
              <a:tabLst>
                <a:tab pos="14400000" algn="r"/>
              </a:tabLst>
            </a:pPr>
            <a:r>
              <a:rPr lang="en-US" sz="4000" dirty="0"/>
              <a:t>-u $ARG2$:	test </a:t>
            </a:r>
            <a:r>
              <a:rPr lang="en-US" sz="4000" dirty="0" smtClean="0"/>
              <a:t>Esmond archive</a:t>
            </a:r>
          </a:p>
          <a:p>
            <a:pPr>
              <a:tabLst>
                <a:tab pos="14400000" algn="r"/>
              </a:tabLst>
            </a:pPr>
            <a:r>
              <a:rPr lang="en-US" sz="4000" dirty="0"/>
              <a:t>-w $ARG3$:	Warning upper limit</a:t>
            </a:r>
          </a:p>
          <a:p>
            <a:pPr>
              <a:tabLst>
                <a:tab pos="14400000" algn="r"/>
              </a:tabLst>
            </a:pPr>
            <a:r>
              <a:rPr lang="en-US" sz="4000" dirty="0"/>
              <a:t>-c $ARG4$:	Critical upper limit</a:t>
            </a:r>
          </a:p>
          <a:p>
            <a:pPr>
              <a:tabLst>
                <a:tab pos="14400000" algn="r"/>
              </a:tabLst>
            </a:pP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43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</a:t>
            </a:r>
            <a:r>
              <a:rPr lang="en-US" dirty="0"/>
              <a:t> extension to Nagios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Documentation: </a:t>
            </a:r>
            <a:r>
              <a:rPr lang="en-US" sz="2000" dirty="0" smtClean="0">
                <a:hlinkClick r:id="rId2"/>
              </a:rPr>
              <a:t>https://github.com/perfsonar/nagios/tree/master/doc</a:t>
            </a:r>
            <a:endParaRPr lang="en-US" sz="2000" dirty="0"/>
          </a:p>
          <a:p>
            <a:r>
              <a:rPr lang="en-US" sz="4000" dirty="0" smtClean="0"/>
              <a:t>Hands-on</a:t>
            </a:r>
            <a:endParaRPr lang="en-US" sz="4000" dirty="0"/>
          </a:p>
          <a:p>
            <a:r>
              <a:rPr lang="en-US" sz="4000" dirty="0" smtClean="0"/>
              <a:t>Demo: </a:t>
            </a:r>
            <a:r>
              <a:rPr lang="en-US" sz="4000" dirty="0"/>
              <a:t>Nagios service </a:t>
            </a:r>
            <a:r>
              <a:rPr lang="en-US" sz="4000" dirty="0" smtClean="0"/>
              <a:t>definition</a:t>
            </a:r>
          </a:p>
          <a:p>
            <a:pPr lvl="1"/>
            <a:r>
              <a:rPr lang="en-US" sz="3600" dirty="0" err="1"/>
              <a:t>pS</a:t>
            </a:r>
            <a:r>
              <a:rPr lang="en-US" sz="3600" dirty="0"/>
              <a:t> </a:t>
            </a:r>
            <a:r>
              <a:rPr lang="en-US" sz="3600" dirty="0" err="1" smtClean="0"/>
              <a:t>MaDDash</a:t>
            </a:r>
            <a:r>
              <a:rPr lang="en-US" sz="3600" dirty="0" smtClean="0"/>
              <a:t> “the hidden manual”</a:t>
            </a:r>
          </a:p>
          <a:p>
            <a:pPr lvl="1"/>
            <a:r>
              <a:rPr lang="en-US" sz="3600" dirty="0" smtClean="0"/>
              <a:t>A copy of a service (spares Nagios specific details)</a:t>
            </a:r>
            <a:endParaRPr lang="en-US" sz="3600" dirty="0"/>
          </a:p>
          <a:p>
            <a:r>
              <a:rPr lang="en-US" sz="4000" dirty="0" smtClean="0"/>
              <a:t>Hands-on</a:t>
            </a:r>
          </a:p>
          <a:p>
            <a:endParaRPr lang="en-US" sz="4000" dirty="0"/>
          </a:p>
          <a:p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94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70627-perfSONAR-Template-v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0627-perfSONAR-Template-v1.potx" id="{CDCD40B8-7E7A-4BBF-845A-1A7F35C950DB}" vid="{948D9C6C-2E45-4261-94D1-C7272744AA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20170627-perfSONAR-Template-v1</Template>
  <TotalTime>0</TotalTime>
  <Words>336</Words>
  <Application>Microsoft Office PowerPoint</Application>
  <PresentationFormat>Widescreen</PresentationFormat>
  <Paragraphs>80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20170627-perfSONAR-Template-v1</vt:lpstr>
      <vt:lpstr>perfSONAR and Nagios integration</vt:lpstr>
      <vt:lpstr>Agenda</vt:lpstr>
      <vt:lpstr>Nagios monitoring with pS</vt:lpstr>
      <vt:lpstr>Nagios monitoring with pS</vt:lpstr>
      <vt:lpstr>Holistic view of the system</vt:lpstr>
      <vt:lpstr>Simple Nagios configuration</vt:lpstr>
      <vt:lpstr>pS extension to Nagios</vt:lpstr>
      <vt:lpstr>/usr/lib64/nagios/plugins/check_throughput.pl -r 86400 -p tcp -4 -w $ARG3$ -c $ARG4$ -s $HOSTADDRESS$ -d $ARG1$ -u $ARG2$</vt:lpstr>
      <vt:lpstr>pS extension to Nagios</vt:lpstr>
      <vt:lpstr>/usr/lib64/nagios/plugins/check_throughput.pl -w $ARG3$ -c $ARG4$ -a $HOSTADDRESS$ -s $HOSTADDRESS$ -d $ARG1$ -u $ARG2$ -r $ARG5$ -p $ARG6$ -$ARG7$</vt:lpstr>
      <vt:lpstr>Future work and extension</vt:lpstr>
      <vt:lpstr>Questions? Experimentation!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perfSONAR in 30</dc:title>
  <dc:creator>Mark Feit</dc:creator>
  <cp:lastModifiedBy>Ivan Garnizov</cp:lastModifiedBy>
  <cp:revision>511</cp:revision>
  <dcterms:created xsi:type="dcterms:W3CDTF">2017-07-26T17:32:55Z</dcterms:created>
  <dcterms:modified xsi:type="dcterms:W3CDTF">2018-06-05T08:49:22Z</dcterms:modified>
</cp:coreProperties>
</file>