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63" r:id="rId1"/>
    <p:sldMasterId id="2147483683" r:id="rId2"/>
  </p:sldMasterIdLst>
  <p:notesMasterIdLst>
    <p:notesMasterId r:id="rId22"/>
  </p:notesMasterIdLst>
  <p:sldIdLst>
    <p:sldId id="282" r:id="rId3"/>
    <p:sldId id="257" r:id="rId4"/>
    <p:sldId id="301" r:id="rId5"/>
    <p:sldId id="258" r:id="rId6"/>
    <p:sldId id="259" r:id="rId7"/>
    <p:sldId id="260" r:id="rId8"/>
    <p:sldId id="261" r:id="rId9"/>
    <p:sldId id="300" r:id="rId10"/>
    <p:sldId id="263" r:id="rId11"/>
    <p:sldId id="295" r:id="rId12"/>
    <p:sldId id="284" r:id="rId13"/>
    <p:sldId id="287" r:id="rId14"/>
    <p:sldId id="269" r:id="rId15"/>
    <p:sldId id="288" r:id="rId16"/>
    <p:sldId id="296" r:id="rId17"/>
    <p:sldId id="289" r:id="rId18"/>
    <p:sldId id="302" r:id="rId19"/>
    <p:sldId id="276" r:id="rId20"/>
    <p:sldId id="281" r:id="rId2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9937" autoAdjust="0"/>
    <p:restoredTop sz="78162" autoAdjust="0"/>
  </p:normalViewPr>
  <p:slideViewPr>
    <p:cSldViewPr snapToGrid="0" snapToObjects="1">
      <p:cViewPr varScale="1">
        <p:scale>
          <a:sx n="101" d="100"/>
          <a:sy n="101" d="100"/>
        </p:scale>
        <p:origin x="222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26110432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596900" lvl="1" indent="0" rtl="0">
              <a:spcBef>
                <a:spcPts val="900"/>
              </a:spcBef>
              <a:buClr>
                <a:schemeClr val="dk1"/>
              </a:buClr>
              <a:buSzPct val="100000"/>
              <a:buFont typeface="Arial"/>
              <a:buNone/>
            </a:pPr>
            <a:r>
              <a:rPr lang="en" sz="1400" dirty="0">
                <a:solidFill>
                  <a:srgbClr val="2F2B20"/>
                </a:solidFill>
              </a:rPr>
              <a:t>The Science DMZ is now a widely deployed and utilized design in campuses, labs and other scientific environments. </a:t>
            </a:r>
            <a:r>
              <a:rPr lang="en-US" sz="1400" dirty="0">
                <a:solidFill>
                  <a:srgbClr val="2F2B20"/>
                </a:solidFill>
              </a:rPr>
              <a:t>However, </a:t>
            </a:r>
            <a:r>
              <a:rPr lang="en-US" sz="1400" dirty="0" err="1">
                <a:solidFill>
                  <a:srgbClr val="2F2B20"/>
                </a:solidFill>
              </a:rPr>
              <a:t>i</a:t>
            </a:r>
            <a:r>
              <a:rPr lang="en" sz="1400" dirty="0">
                <a:solidFill>
                  <a:srgbClr val="2F2B20"/>
                </a:solidFill>
              </a:rPr>
              <a:t>f managing an open perimeter network is not typical in your envionment, there may be concerns </a:t>
            </a:r>
            <a:r>
              <a:rPr lang="en-US" sz="1400" dirty="0">
                <a:solidFill>
                  <a:srgbClr val="2F2B20"/>
                </a:solidFill>
              </a:rPr>
              <a:t>about unknowns </a:t>
            </a:r>
            <a:r>
              <a:rPr lang="en" sz="1400" dirty="0">
                <a:solidFill>
                  <a:srgbClr val="2F2B20"/>
                </a:solidFill>
              </a:rPr>
              <a:t>from management</a:t>
            </a:r>
            <a:r>
              <a:rPr lang="en-US" sz="1400" dirty="0">
                <a:solidFill>
                  <a:srgbClr val="2F2B20"/>
                </a:solidFill>
              </a:rPr>
              <a:t>, networking or</a:t>
            </a:r>
            <a:r>
              <a:rPr lang="en" sz="1400" dirty="0">
                <a:solidFill>
                  <a:srgbClr val="2F2B20"/>
                </a:solidFill>
              </a:rPr>
              <a:t> security teams</a:t>
            </a:r>
            <a:r>
              <a:rPr lang="en-US" sz="1400" dirty="0">
                <a:solidFill>
                  <a:srgbClr val="2F2B20"/>
                </a:solidFill>
              </a:rPr>
              <a:t>.</a:t>
            </a:r>
            <a:r>
              <a:rPr lang="en-US" sz="1400" baseline="0" dirty="0">
                <a:solidFill>
                  <a:srgbClr val="2F2B20"/>
                </a:solidFill>
              </a:rPr>
              <a:t>  The good news is that in many cases the framework for securing your environment is likely mostly there already, and the rest can be migrated to other locations within your architecture.  </a:t>
            </a:r>
            <a:endParaRPr lang="en-US" sz="1400" dirty="0">
              <a:solidFill>
                <a:srgbClr val="2F2B2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Shape 5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5" name="Shape 5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Baselines are useful from</a:t>
            </a:r>
            <a:r>
              <a:rPr lang="en-US" baseline="0" dirty="0"/>
              <a:t> the perspective of identifying anomalies. In addition to its other uses, what baselines will provide is a great visual cue for anomaly detection.</a:t>
            </a:r>
          </a:p>
          <a:p>
            <a:pPr lvl="0" rtl="0">
              <a:spcBef>
                <a:spcPts val="0"/>
              </a:spcBef>
              <a:buNone/>
            </a:pPr>
            <a:r>
              <a:rPr lang="en-US" baseline="0" dirty="0"/>
              <a:t>Again, your networking team likely already has a mechanism for recording this information, the Science DMZ just needs to be included. Some platforms even allow for alerting on deviations from baselines. Baselines can be made for any data that you collect over time, be if flow data, SNMP graphs, </a:t>
            </a:r>
            <a:r>
              <a:rPr lang="en-US" baseline="0" dirty="0" err="1"/>
              <a:t>syslogs</a:t>
            </a:r>
            <a:r>
              <a:rPr lang="en-US" baseline="0" dirty="0"/>
              <a:t>, whatever. </a:t>
            </a:r>
          </a:p>
          <a:p>
            <a:pPr lvl="0" rtl="0">
              <a:spcBef>
                <a:spcPts val="0"/>
              </a:spcBef>
              <a:buNone/>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 dirty="0"/>
              <a:t>There are many commercial and opensource projects that can do </a:t>
            </a:r>
            <a:r>
              <a:rPr lang="en-US" dirty="0"/>
              <a:t>log aggregation</a:t>
            </a:r>
            <a:r>
              <a:rPr lang="en-US" baseline="0" dirty="0"/>
              <a:t> </a:t>
            </a:r>
            <a:r>
              <a:rPr lang="en" dirty="0"/>
              <a:t>very easily and efficiently</a:t>
            </a:r>
            <a:r>
              <a:rPr lang="en-US" dirty="0"/>
              <a:t> and your infrastructure and networking folks</a:t>
            </a:r>
            <a:r>
              <a:rPr lang="en-US" baseline="0" dirty="0"/>
              <a:t> probably have something in place already.  You can duplicate it for your science DMZ or utilize an existing service, the important thing is just to create useful logs that can be stored, sorted and queried. </a:t>
            </a:r>
            <a:r>
              <a:rPr lang="en-US" dirty="0"/>
              <a:t>Open Source options are easily scriptable and scalable and commercial options are very feature rich.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Can’t stress enough how important logging is and how often I personally use it for so many different</a:t>
            </a:r>
            <a:r>
              <a:rPr lang="en-US" baseline="0" dirty="0"/>
              <a:t> aspects of networking and security</a:t>
            </a:r>
            <a:r>
              <a:rPr lang="en-US" dirty="0"/>
              <a:t>.</a:t>
            </a:r>
            <a:r>
              <a:rPr lang="en-US" baseline="0" dirty="0"/>
              <a:t>  </a:t>
            </a:r>
            <a:endParaRPr lang="en" dirty="0"/>
          </a:p>
          <a:p>
            <a:pPr lvl="0" rtl="0">
              <a:spcBef>
                <a:spcPts val="0"/>
              </a:spcBef>
              <a:buNone/>
            </a:pPr>
            <a:endParaRPr lang="e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Shape 5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3" name="Shape 5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dirty="0"/>
              <a:t>Providing data </a:t>
            </a:r>
            <a:r>
              <a:rPr lang="en-US" dirty="0"/>
              <a:t>integrity is important not only for control of the software and systems, but</a:t>
            </a:r>
            <a:r>
              <a:rPr lang="en-US" baseline="0" dirty="0"/>
              <a:t> also to verify the data that is sent and received over the network.  Using secure protocols such as </a:t>
            </a:r>
            <a:r>
              <a:rPr lang="en-US" baseline="0" dirty="0" err="1"/>
              <a:t>ssh</a:t>
            </a:r>
            <a:r>
              <a:rPr lang="en-US" baseline="0" dirty="0"/>
              <a:t> and </a:t>
            </a:r>
            <a:r>
              <a:rPr lang="en-US" baseline="0" dirty="0" err="1"/>
              <a:t>ssl</a:t>
            </a:r>
            <a:r>
              <a:rPr lang="en-US" baseline="0" dirty="0"/>
              <a:t> to communicate with the compute resources is just as important as the data itself because it helps guarantee the control channel is not being tampered with.  It’s important to remember that things like encryption add overhead and may impact transfer speeds, so using </a:t>
            </a:r>
            <a:r>
              <a:rPr lang="en-US" baseline="0" dirty="0" err="1"/>
              <a:t>scp</a:t>
            </a:r>
            <a:r>
              <a:rPr lang="en-US" baseline="0" dirty="0"/>
              <a:t> to move data around may not be the best option for huge datasets, which is why it’s useful to verify the data transfers utilizing mechanisms like checksums before and after data is transmitted.  Not only can this help ensure the data is accurate it also can shield against any other anomalies while the data is in flight. </a:t>
            </a:r>
          </a:p>
          <a:p>
            <a:pPr lvl="0" rtl="0">
              <a:spcBef>
                <a:spcPts val="0"/>
              </a:spcBef>
              <a:buNone/>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Not many tools do end to end checksums by default, </a:t>
            </a:r>
            <a:r>
              <a:rPr lang="en-US" baseline="0" dirty="0" err="1"/>
              <a:t>globus</a:t>
            </a:r>
            <a:r>
              <a:rPr lang="en-US" baseline="0" dirty="0"/>
              <a:t> does. </a:t>
            </a:r>
            <a:r>
              <a:rPr lang="en-US" baseline="0" dirty="0" err="1"/>
              <a:t>Aspera</a:t>
            </a:r>
            <a:r>
              <a:rPr lang="en-US" baseline="0" dirty="0"/>
              <a:t> verifies integrity to the receiving process, but not to the file system.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Shape 5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3" name="Shape 5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The</a:t>
            </a:r>
            <a:r>
              <a:rPr lang="en-US" baseline="0" dirty="0"/>
              <a:t> real work of securing a science DMZ is handled by an intrusion detection system.  The deep packet inspection is how the system will understand the traffic passing through the science DMZ.  Regardless of what it ends up being, it will need to be tuned and adjusted to reflect the needs of your science </a:t>
            </a:r>
            <a:r>
              <a:rPr lang="en-US" baseline="0" dirty="0" err="1"/>
              <a:t>dmz</a:t>
            </a:r>
            <a:r>
              <a:rPr lang="en-US" baseline="0" dirty="0"/>
              <a:t>, just as a firewall and IPS needs to be adjusted and tuned in an enterprise network.  Bro-IDS is commonly deployed in research and education networks due to its ability to very flexibly support policy, protocol and large amounts of data.  Bro also has a mechanism for signaling events that is very powerful and the platform as a whole has been actively developed and proven in real world science networks for quite some time. </a:t>
            </a:r>
          </a:p>
          <a:p>
            <a:pPr lvl="0" rtl="0">
              <a:spcBef>
                <a:spcPts val="0"/>
              </a:spcBef>
              <a:buNone/>
            </a:pPr>
            <a:r>
              <a:rPr lang="en-US" baseline="0" dirty="0"/>
              <a:t>It scales very well to fit expanding or shifting needs.  Other IDS systems are available, just make sure to do a needs assessment before choosing one. </a:t>
            </a:r>
          </a:p>
          <a:p>
            <a:pPr lvl="0" rtl="0">
              <a:spcBef>
                <a:spcPts val="0"/>
              </a:spcBef>
              <a:buNone/>
            </a:pPr>
            <a:endParaRPr lang="en-US" baseline="0" dirty="0"/>
          </a:p>
          <a:p>
            <a:pPr lvl="0" rtl="0">
              <a:spcBef>
                <a:spcPts val="0"/>
              </a:spcBef>
              <a:buNone/>
            </a:pPr>
            <a:r>
              <a:rPr lang="en-US" baseline="0" dirty="0"/>
              <a:t>So you have all of this stuff in place and you have a science DMZ in production.  What everyone really wants to know is “how do I block bad actors?”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 tried and true way to block is to employ a well documented mechanism called BGP black hole routing.  The possibilities with this are very flexible and if a software router is used it can be deployed as a virtual machine and heavily automated.  On modern routing platforms the action generated by the black hole router will be performed in hardware using traditional layer3 routing.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Some environments have a desire or requirement for human intervention for any action taken on an active network path, meaning, your network team may want to check and verify, or manually perform any filtering that may be necessary based on logs, alerts or other policy.  In some environments, it is more desirable to automatically perform these actions, and in others it may be a mix, it is wholly up to the site.  My personal opinion is that I want to automate the things that constitute the noise, filtering hosts, incoming scans, etc. and leave the large prefix filtering to a manual process to ensure human eyes see anything with a large scope, like an entire institution.  </a:t>
            </a:r>
          </a:p>
          <a:p>
            <a:pPr lvl="0" rtl="0">
              <a:spcBef>
                <a:spcPts val="0"/>
              </a:spcBef>
              <a:buNone/>
            </a:pPr>
            <a:endParaRPr lang="en-US" baseline="0" dirty="0"/>
          </a:p>
          <a:p>
            <a:pPr lvl="0" rtl="0">
              <a:spcBef>
                <a:spcPts val="0"/>
              </a:spcBef>
              <a:buNone/>
            </a:pPr>
            <a:endParaRPr lang="en" dirty="0"/>
          </a:p>
          <a:p>
            <a:pPr lvl="0" rtl="0">
              <a:spcBef>
                <a:spcPts val="0"/>
              </a:spcBef>
              <a:buNone/>
            </a:pPr>
            <a:endParaRPr lang="e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Shape 4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0" name="Shape 4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 mechanics of this are that your black hole router will push out an update to your border routing devices and they will operate as fast as the network hardware can insert and withdraw routes.  </a:t>
            </a:r>
            <a:endParaRPr lang="en-US" dirty="0"/>
          </a:p>
          <a:p>
            <a:pPr lvl="0" rtl="0">
              <a:spcBef>
                <a:spcPts val="0"/>
              </a:spcBef>
              <a:buNone/>
            </a:pPr>
            <a:r>
              <a:rPr lang="en-US" dirty="0"/>
              <a:t>At a basic level, the</a:t>
            </a:r>
            <a:r>
              <a:rPr lang="en-US" baseline="0" dirty="0"/>
              <a:t> remote triggered black hole router functions like this:  Nefarious traffic appears, anomaly detected by IDS system.  It signals the black hole router which sends a BGP update to the science DMZ router that then blocks the traffic using the policy configured for that peering.  It’s fast, reliable and low overhead.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Shape 5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5" name="Shape 5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Consider </a:t>
            </a:r>
            <a:r>
              <a:rPr lang="en-US" baseline="0" dirty="0"/>
              <a:t>making use of an external scanning service to regularly scan your science DMZ for known vulnerabilities.  Many services both commercial and open source are available and their regular use will provide </a:t>
            </a:r>
          </a:p>
          <a:p>
            <a:pPr lvl="0" rtl="0">
              <a:spcBef>
                <a:spcPts val="0"/>
              </a:spcBef>
              <a:buNone/>
            </a:pPr>
            <a:endParaRPr lang="en-US" dirty="0"/>
          </a:p>
          <a:p>
            <a:pPr lvl="0" rtl="0">
              <a:spcBef>
                <a:spcPts val="0"/>
              </a:spcBef>
              <a:buNone/>
            </a:pPr>
            <a:r>
              <a:rPr lang="en-US" dirty="0"/>
              <a:t>You’re all using IPv6, right?  If you aren’t, the science DMZ is a decent place to test that out if you’re not utilizing it within your network.  However, it’s important to remember that IPv6 is a completely parallel protocol</a:t>
            </a:r>
            <a:r>
              <a:rPr lang="en-US" baseline="0" dirty="0"/>
              <a:t> so i</a:t>
            </a:r>
            <a:r>
              <a:rPr lang="en-US" dirty="0"/>
              <a:t>f you’re deploying it you need to ensure that all</a:t>
            </a:r>
            <a:r>
              <a:rPr lang="en-US" baseline="0" dirty="0"/>
              <a:t> of the steps you are taking to secure the science DMZ are also taking IPv6 into account.  </a:t>
            </a:r>
            <a:r>
              <a:rPr lang="en-US" dirty="0"/>
              <a:t>Even if you aren’t actively deploying IPv6 you should be aware of it because </a:t>
            </a:r>
            <a:r>
              <a:rPr lang="en-US" baseline="0" dirty="0"/>
              <a:t>some platforms will tunnel IPv6 automatically if they don</a:t>
            </a:r>
            <a:r>
              <a:rPr lang="fr-FR" baseline="0" dirty="0"/>
              <a:t>’</a:t>
            </a:r>
            <a:r>
              <a:rPr lang="en-US" baseline="0" dirty="0"/>
              <a:t>t have a native v6 address.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An emerging option called </a:t>
            </a:r>
            <a:r>
              <a:rPr lang="en" dirty="0"/>
              <a:t>BGP Flowspec </a:t>
            </a:r>
            <a:r>
              <a:rPr lang="en-US" dirty="0"/>
              <a:t>is a relatively</a:t>
            </a:r>
            <a:r>
              <a:rPr lang="en-US" baseline="0" dirty="0"/>
              <a:t> new protocol extension  that </a:t>
            </a:r>
            <a:r>
              <a:rPr lang="en" dirty="0"/>
              <a:t>defines a </a:t>
            </a:r>
            <a:r>
              <a:rPr lang="en-US" dirty="0"/>
              <a:t>mechanism </a:t>
            </a:r>
            <a:r>
              <a:rPr lang="en" dirty="0"/>
              <a:t>used to distribute </a:t>
            </a:r>
            <a:r>
              <a:rPr lang="en-US" dirty="0"/>
              <a:t>more complex </a:t>
            </a:r>
            <a:r>
              <a:rPr lang="en" dirty="0"/>
              <a:t>rules. What this means is that a network can selectively drop traffic flows based information</a:t>
            </a:r>
            <a:r>
              <a:rPr lang="en-US" dirty="0"/>
              <a:t> more like</a:t>
            </a:r>
            <a:r>
              <a:rPr lang="en-US" baseline="0" dirty="0"/>
              <a:t> a traditional packet filtering firewall</a:t>
            </a:r>
            <a:r>
              <a:rPr lang="en" dirty="0"/>
              <a:t>.  There are some serious caveats with this, it’s a powerful t</a:t>
            </a:r>
            <a:r>
              <a:rPr lang="en-US" dirty="0" err="1"/>
              <a:t>ool</a:t>
            </a:r>
            <a:r>
              <a:rPr lang="en" dirty="0"/>
              <a:t> but it requires a</a:t>
            </a:r>
            <a:r>
              <a:rPr lang="en" baseline="0" dirty="0"/>
              <a:t> significant amount of care in deployment because it </a:t>
            </a:r>
            <a:r>
              <a:rPr lang="en-US" baseline="0" dirty="0"/>
              <a:t>can </a:t>
            </a:r>
            <a:r>
              <a:rPr lang="en" baseline="0" dirty="0"/>
              <a:t>consume a great deal of </a:t>
            </a:r>
            <a:r>
              <a:rPr lang="en-US" baseline="0" dirty="0"/>
              <a:t>resources on your networking hardware. I</a:t>
            </a:r>
            <a:r>
              <a:rPr lang="en" baseline="0" dirty="0"/>
              <a:t>t should be used sparingly, not as a primary blocking mechanism.  Hardware support is still growing, </a:t>
            </a:r>
            <a:r>
              <a:rPr lang="en-US" baseline="0" dirty="0"/>
              <a:t>and as time goes on some of the resource limitations may relax.  As of today</a:t>
            </a:r>
            <a:r>
              <a:rPr lang="en" baseline="0" dirty="0"/>
              <a:t> of the major routing vendors support it on their higher end hardware and there </a:t>
            </a:r>
            <a:r>
              <a:rPr lang="en-US" baseline="0" dirty="0"/>
              <a:t>is an `</a:t>
            </a:r>
            <a:r>
              <a:rPr lang="en" baseline="0" dirty="0"/>
              <a:t>opensource implementation that supports it as well that can be utilized as a virtual blackhole route source. </a:t>
            </a:r>
            <a:endParaRPr lang="en"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SDN is</a:t>
            </a:r>
            <a:r>
              <a:rPr lang="en-US" baseline="0" dirty="0"/>
              <a:t> has some interesting implications networking world, but it also lends itself really well to the security realm. Depending on the scope of your science DMZ your institutional  knowledge of SDN, you can potentially take advantage of lower cost hardware utilizing </a:t>
            </a:r>
            <a:r>
              <a:rPr lang="en-US" baseline="0" dirty="0" err="1"/>
              <a:t>OpenFlow</a:t>
            </a:r>
            <a:r>
              <a:rPr lang="en-US" baseline="0" dirty="0"/>
              <a:t> and a centralized controller to block, allow tor otherwise maneuver traffic based on your sites policy.  This is a subject that is very large in and of itself, feel free to contact me offline if you’d like to talk more about it.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With everything discussed here you’re probably thinking “how do we get this in place?”  How do we build this out top to bottom?  How do we add the pieces that make sense to add that aren’t already there? There is a trick, and I can tell you from experience that this trick does work!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Cross group communication will also provide a significant in-road into deployment of the phases of the science DMZ.  </a:t>
            </a:r>
            <a:endParaRPr lang="en" dirty="0"/>
          </a:p>
          <a:p>
            <a:pPr lvl="0" rtl="0">
              <a:spcBef>
                <a:spcPts val="0"/>
              </a:spcBef>
              <a:buNone/>
            </a:pPr>
            <a:endParaRPr lang="en-US" dirty="0"/>
          </a:p>
          <a:p>
            <a:pPr lvl="0" rtl="0">
              <a:spcBef>
                <a:spcPts val="0"/>
              </a:spcBef>
              <a:buNone/>
            </a:pPr>
            <a:endParaRPr lang="e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Shape 5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67" name="Shape 5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A very short</a:t>
            </a:r>
            <a:r>
              <a:rPr lang="en-US" baseline="0" dirty="0"/>
              <a:t> list of things to help you get started with in securing your science DMZ or open perimeter network.  </a:t>
            </a:r>
            <a:endParaRPr lang="e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dirty="0">
                <a:solidFill>
                  <a:schemeClr val="dk1"/>
                </a:solidFill>
              </a:rPr>
              <a:t>Common campus </a:t>
            </a:r>
            <a:r>
              <a:rPr lang="en-US" dirty="0">
                <a:solidFill>
                  <a:schemeClr val="dk1"/>
                </a:solidFill>
              </a:rPr>
              <a:t>or lab type</a:t>
            </a:r>
            <a:r>
              <a:rPr lang="en" dirty="0">
                <a:solidFill>
                  <a:schemeClr val="dk1"/>
                </a:solidFill>
              </a:rPr>
              <a:t> deployent.  There may already be some one-off DMZ services but majority of traffic flows through a security appliance or set of devices of some sort. This will likely remain but the addition of a Science DMZ will add a “fast path” into the network that bypasses these typical filtering mechanisms. </a:t>
            </a:r>
          </a:p>
          <a:p>
            <a:pPr lvl="0" rtl="0">
              <a:spcBef>
                <a:spcPts val="0"/>
              </a:spcBef>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4" name="Shape 2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Example of a basic science DMZ.  A fast</a:t>
            </a:r>
            <a:r>
              <a:rPr lang="en-US" baseline="0" dirty="0"/>
              <a:t> path out for scientific and other research traffic. However…This </a:t>
            </a:r>
            <a:r>
              <a:rPr lang="en-US" baseline="0"/>
              <a:t>is how </a:t>
            </a:r>
            <a:r>
              <a:rPr lang="en-US" baseline="0" dirty="0"/>
              <a:t>a security engineer doing his due diligence is going to see it, and that’s a good thing</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57" name="Shape 3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baseline="0" dirty="0"/>
              <a:t>There are different perspectives needed for securing an open perimeter network.  It’s important to note, however, that </a:t>
            </a:r>
            <a:r>
              <a:rPr lang="en" dirty="0"/>
              <a:t>it is fairly easy to create an equivalent security level on such a network, and it has been done </a:t>
            </a:r>
            <a:r>
              <a:rPr lang="en-US" dirty="0"/>
              <a:t>in many high</a:t>
            </a:r>
            <a:r>
              <a:rPr lang="en-US" baseline="0" dirty="0"/>
              <a:t> profile locations for many </a:t>
            </a:r>
            <a:r>
              <a:rPr lang="en" dirty="0"/>
              <a:t>for many years.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Shape 4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0" name="Shape 4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Practically speaking, this is a well monitored network from a 5000 foot view.  Note the tap</a:t>
            </a:r>
            <a:r>
              <a:rPr lang="en-US" baseline="0" dirty="0"/>
              <a:t> on the science DMZ link for providing visibility into the traffic on the science DMZ.  This is a very important aspect of securing the science DMZ.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When building out a Science DMZ, you</a:t>
            </a:r>
            <a:r>
              <a:rPr lang="en-US" baseline="0" dirty="0"/>
              <a:t> should evaluate h</a:t>
            </a:r>
            <a:r>
              <a:rPr lang="en-US" dirty="0"/>
              <a:t>ow your existing security works and recycle anything that fits, there will be</a:t>
            </a:r>
            <a:r>
              <a:rPr lang="en-US" baseline="0" dirty="0"/>
              <a:t> a pretty good amount of overlap which will ease the deployment even more.  The strategy is often very similar to existing security policy with a handful of notable exceptions. The largest of which is that we want to add as much visibility as is reasonable in a given environment. I like to think about it like a doorman, we may remove the lock on the door but we scrutinize all parties going through it.  </a:t>
            </a:r>
          </a:p>
          <a:p>
            <a:endParaRPr lang="en-US" dirty="0"/>
          </a:p>
          <a:p>
            <a:r>
              <a:rPr lang="en-US" dirty="0"/>
              <a:t>What does the current security architecture do? What does it need to do and what does it not do? Pretend firewalls don’t exist. How</a:t>
            </a:r>
            <a:r>
              <a:rPr lang="en-US" baseline="0" dirty="0"/>
              <a:t> would you accomplish those functions without one firewall? </a:t>
            </a:r>
            <a:endParaRPr lang="en-US" dirty="0"/>
          </a:p>
        </p:txBody>
      </p:sp>
    </p:spTree>
    <p:extLst>
      <p:ext uri="{BB962C8B-B14F-4D97-AF65-F5344CB8AC3E}">
        <p14:creationId xmlns:p14="http://schemas.microsoft.com/office/powerpoint/2010/main" val="26964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Shape 4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76" name="Shape 4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dirty="0"/>
              <a:t>Routing is your sledgehammer</a:t>
            </a:r>
            <a:r>
              <a:rPr lang="en-US" baseline="0" dirty="0"/>
              <a:t> and you’ll need to engage your networking team to accomplish these pieces if you are not part of that group.  </a:t>
            </a:r>
          </a:p>
          <a:p>
            <a:pPr lvl="0" rtl="0">
              <a:spcBef>
                <a:spcPts val="0"/>
              </a:spcBef>
              <a:buNone/>
            </a:pPr>
            <a:r>
              <a:rPr lang="en-US" baseline="0" dirty="0"/>
              <a:t>The basic premise is that y</a:t>
            </a:r>
            <a:r>
              <a:rPr lang="en" dirty="0"/>
              <a:t>ou probably don’t need to announce the entire address space of your institution to a given resource.  If possible, announce only your dedicated prefixes via the Science DMZ.  For example, if </a:t>
            </a:r>
            <a:r>
              <a:rPr lang="en-US" dirty="0"/>
              <a:t>out of your network </a:t>
            </a:r>
            <a:r>
              <a:rPr lang="en" dirty="0"/>
              <a:t>only a </a:t>
            </a:r>
            <a:r>
              <a:rPr lang="en-US" dirty="0"/>
              <a:t>subset</a:t>
            </a:r>
            <a:r>
              <a:rPr lang="en-US" baseline="0" dirty="0"/>
              <a:t> </a:t>
            </a:r>
            <a:r>
              <a:rPr lang="en" dirty="0"/>
              <a:t>of that is </a:t>
            </a:r>
            <a:r>
              <a:rPr lang="en-US" dirty="0"/>
              <a:t>utilized </a:t>
            </a:r>
            <a:r>
              <a:rPr lang="en" dirty="0"/>
              <a:t>for research, only announce that </a:t>
            </a:r>
            <a:r>
              <a:rPr lang="en-US" dirty="0"/>
              <a:t>subset</a:t>
            </a:r>
            <a:r>
              <a:rPr lang="en-US" baseline="0" dirty="0"/>
              <a:t> </a:t>
            </a:r>
            <a:r>
              <a:rPr lang="en" dirty="0"/>
              <a:t>via your science DMZ.  While this may not always be possible, it is a </a:t>
            </a:r>
            <a:r>
              <a:rPr lang="en-US" dirty="0"/>
              <a:t>really</a:t>
            </a:r>
            <a:r>
              <a:rPr lang="en" dirty="0"/>
              <a:t>powerful tool for limiting the amount and types of traffic that will transit your science DMZ to only what is actual science and research data.  It also serves as a way to minimize the amount of data you’ll need to consume within any IDS or other security data collector</a:t>
            </a:r>
            <a:r>
              <a:rPr lang="en-US" baseline="0" dirty="0"/>
              <a:t>. </a:t>
            </a:r>
            <a:r>
              <a:rPr lang="en-US" dirty="0"/>
              <a:t>Doing this will drastically diminish the surface area of your open perimeter network. </a:t>
            </a:r>
          </a:p>
          <a:p>
            <a:pPr lvl="0" rtl="0">
              <a:spcBef>
                <a:spcPts val="0"/>
              </a:spcBef>
              <a:buNone/>
            </a:pPr>
            <a:r>
              <a:rPr lang="en-US" dirty="0"/>
              <a:t>The research</a:t>
            </a:r>
            <a:r>
              <a:rPr lang="en-US" baseline="0" dirty="0"/>
              <a:t> and commodity networks may very well be the same network with logical partitions, OSCARS circuits, VRFs or they may be as simple as an additional specialty peering. </a:t>
            </a:r>
            <a:endParaRPr lang="e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Shape 4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9" name="Shape 4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You’ll want to u</a:t>
            </a:r>
            <a:r>
              <a:rPr lang="en" dirty="0"/>
              <a:t>tilize best practice filtering for hardening your </a:t>
            </a:r>
            <a:r>
              <a:rPr lang="en-US" dirty="0"/>
              <a:t>border hardware</a:t>
            </a:r>
            <a:r>
              <a:rPr lang="en" dirty="0"/>
              <a:t>. </a:t>
            </a:r>
            <a:r>
              <a:rPr lang="en-US" dirty="0"/>
              <a:t>Create filters</a:t>
            </a:r>
            <a:r>
              <a:rPr lang="en" dirty="0"/>
              <a:t> </a:t>
            </a:r>
            <a:r>
              <a:rPr lang="en-US" dirty="0"/>
              <a:t>on </a:t>
            </a:r>
            <a:r>
              <a:rPr lang="en" dirty="0"/>
              <a:t>the router as you would</a:t>
            </a:r>
            <a:r>
              <a:rPr lang="en-US" dirty="0"/>
              <a:t> a normal internet facing device</a:t>
            </a:r>
            <a:r>
              <a:rPr lang="en" dirty="0"/>
              <a:t>.  This generally includes blocking </a:t>
            </a:r>
            <a:r>
              <a:rPr lang="en-US" dirty="0"/>
              <a:t>management protocols to the devices</a:t>
            </a:r>
            <a:r>
              <a:rPr lang="en-US" baseline="0" dirty="0"/>
              <a:t> ad</a:t>
            </a:r>
            <a:r>
              <a:rPr lang="en" dirty="0"/>
              <a:t>dresses and interfaces.  You will also likely want to </a:t>
            </a:r>
            <a:r>
              <a:rPr lang="en-US" dirty="0"/>
              <a:t>filter </a:t>
            </a:r>
            <a:r>
              <a:rPr lang="en" dirty="0"/>
              <a:t>things that should never traverse that path</a:t>
            </a:r>
            <a:r>
              <a:rPr lang="en-US" dirty="0"/>
              <a:t> such as probing for</a:t>
            </a:r>
            <a:r>
              <a:rPr lang="en-US" baseline="0" dirty="0"/>
              <a:t> things that should never come</a:t>
            </a:r>
            <a:r>
              <a:rPr lang="en" dirty="0"/>
              <a:t> from external entities</a:t>
            </a:r>
            <a:r>
              <a:rPr lang="en-US" dirty="0"/>
              <a:t>. </a:t>
            </a:r>
            <a:r>
              <a:rPr lang="en" dirty="0"/>
              <a:t>Things you generally don’t want poking at your normal network. Your network engineering team is likely already doing this kind of thing but double checking checking doesn’t hurt.  Take into account any network device that may have a public address within your science DMZ as a whole. Switches, routers, IB switches, SAN devices, LOM/IPMI/DRAC address.  Any address you connect to to manage a device</a:t>
            </a:r>
            <a:r>
              <a:rPr lang="en-US" dirty="0"/>
              <a:t> should be filtered in this way</a:t>
            </a:r>
            <a:r>
              <a:rPr lang="en" dirty="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Shape 4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9" name="Shape 4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dirty="0"/>
              <a:t>It goes without saying that appropriate patch scheduling</a:t>
            </a:r>
            <a:r>
              <a:rPr lang="en-US" baseline="0" dirty="0"/>
              <a:t> should always be in place.  Keeping up to date on software patching is something you’re likely already doing, removal of your perimeter security is all the more reason to keep on top of it. </a:t>
            </a:r>
          </a:p>
          <a:p>
            <a:pPr lvl="0" rtl="0">
              <a:spcBef>
                <a:spcPts val="0"/>
              </a:spcBef>
              <a:buNone/>
            </a:pPr>
            <a:endParaRPr lang="en-US" baseline="0" dirty="0"/>
          </a:p>
          <a:p>
            <a:pPr lvl="0" rtl="0">
              <a:spcBef>
                <a:spcPts val="0"/>
              </a:spcBef>
              <a:buNone/>
            </a:pPr>
            <a:r>
              <a:rPr lang="en" dirty="0">
                <a:solidFill>
                  <a:schemeClr val="dk1"/>
                </a:solidFill>
              </a:rPr>
              <a:t>Utilize host based firewalls whenever possible  If you aren’t used to your hosts being “out in the wind” you may need to spend some time tuning these options.  Consider the host based firewalls a living document for a period of time, just like a normal perimeter firewall is</a:t>
            </a:r>
            <a:r>
              <a:rPr lang="en-US" dirty="0">
                <a:solidFill>
                  <a:schemeClr val="dk1"/>
                </a:solidFill>
              </a:rPr>
              <a:t>, engage your networking and</a:t>
            </a:r>
            <a:r>
              <a:rPr lang="en-US" baseline="0" dirty="0">
                <a:solidFill>
                  <a:schemeClr val="dk1"/>
                </a:solidFill>
              </a:rPr>
              <a:t> security teams for help with protocols, ports if needed</a:t>
            </a:r>
            <a:r>
              <a:rPr lang="en" dirty="0">
                <a:solidFill>
                  <a:schemeClr val="dk1"/>
                </a:solidFill>
              </a:rPr>
              <a:t>.  Tune </a:t>
            </a:r>
            <a:r>
              <a:rPr lang="en-US" dirty="0">
                <a:solidFill>
                  <a:schemeClr val="dk1"/>
                </a:solidFill>
              </a:rPr>
              <a:t>your configurations </a:t>
            </a:r>
            <a:r>
              <a:rPr lang="en" dirty="0">
                <a:solidFill>
                  <a:schemeClr val="dk1"/>
                </a:solidFill>
              </a:rPr>
              <a:t>to </a:t>
            </a:r>
            <a:r>
              <a:rPr lang="en-US" dirty="0">
                <a:solidFill>
                  <a:schemeClr val="dk1"/>
                </a:solidFill>
              </a:rPr>
              <a:t>your </a:t>
            </a:r>
            <a:r>
              <a:rPr lang="en" dirty="0">
                <a:solidFill>
                  <a:schemeClr val="dk1"/>
                </a:solidFill>
              </a:rPr>
              <a:t>needs and then replicate to like </a:t>
            </a:r>
            <a:r>
              <a:rPr lang="en-US" dirty="0">
                <a:solidFill>
                  <a:schemeClr val="dk1"/>
                </a:solidFill>
              </a:rPr>
              <a:t>systems</a:t>
            </a:r>
            <a:r>
              <a:rPr lang="en" dirty="0">
                <a:solidFill>
                  <a:schemeClr val="dk1"/>
                </a:solidFill>
              </a:rPr>
              <a:t>.  </a:t>
            </a:r>
            <a:endParaRPr lang="en-US" dirty="0">
              <a:solidFill>
                <a:schemeClr val="dk1"/>
              </a:solidFill>
            </a:endParaRPr>
          </a:p>
          <a:p>
            <a:pPr lvl="0" rtl="0">
              <a:spcBef>
                <a:spcPts val="0"/>
              </a:spcBef>
              <a:buNone/>
            </a:pPr>
            <a:r>
              <a:rPr lang="en" dirty="0">
                <a:solidFill>
                  <a:schemeClr val="dk1"/>
                </a:solidFill>
              </a:rPr>
              <a:t>Any modern </a:t>
            </a:r>
            <a:r>
              <a:rPr lang="en-US" dirty="0">
                <a:solidFill>
                  <a:schemeClr val="dk1"/>
                </a:solidFill>
              </a:rPr>
              <a:t>operating system </a:t>
            </a:r>
            <a:r>
              <a:rPr lang="en" dirty="0">
                <a:solidFill>
                  <a:schemeClr val="dk1"/>
                </a:solidFill>
              </a:rPr>
              <a:t>should have some</a:t>
            </a:r>
            <a:r>
              <a:rPr lang="en-US" baseline="0" dirty="0">
                <a:solidFill>
                  <a:schemeClr val="dk1"/>
                </a:solidFill>
              </a:rPr>
              <a:t> firewall function available</a:t>
            </a:r>
            <a:r>
              <a:rPr lang="en" dirty="0">
                <a:solidFill>
                  <a:schemeClr val="dk1"/>
                </a:solidFill>
              </a:rPr>
              <a:t>.  </a:t>
            </a:r>
            <a:endParaRPr lang="en-US" dirty="0">
              <a:solidFill>
                <a:schemeClr val="dk1"/>
              </a:solidFill>
            </a:endParaRPr>
          </a:p>
          <a:p>
            <a:pPr lvl="0" rtl="0">
              <a:spcBef>
                <a:spcPts val="0"/>
              </a:spcBef>
              <a:buNone/>
            </a:pPr>
            <a:r>
              <a:rPr lang="en" dirty="0"/>
              <a:t>Think of this as hardening your hosts to accomplish some of the tasks that a traditional enterprise firewall does and as a great way to shift that filtering as close to the resource as you can</a:t>
            </a:r>
            <a:r>
              <a:rPr lang="en-US" dirty="0"/>
              <a:t> get it, which is general filtering best practice</a:t>
            </a:r>
            <a:r>
              <a:rPr lang="en" dirty="0"/>
              <a:t>.  There are projects like googles caprica that can automate some of these processes and take some of the pain out of the initial generation of the rules.  Other tools can aid in the mass dissemination of the policy.  This brings us to the next</a:t>
            </a:r>
            <a:r>
              <a:rPr lang="en-US" baseline="0" dirty="0"/>
              <a:t> </a:t>
            </a:r>
            <a:r>
              <a:rPr lang="en" dirty="0"/>
              <a:t>piece of the strategy, host management. </a:t>
            </a:r>
            <a:endParaRPr lang="en-US" dirty="0"/>
          </a:p>
          <a:p>
            <a:pPr lvl="0" rtl="0">
              <a:spcBef>
                <a:spcPts val="0"/>
              </a:spcBef>
              <a:buNone/>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 dirty="0"/>
              <a:t>Central host mamagement has been utilized for years in cluster systems and is now widely available and very well documented in enterprise and campus environments.  </a:t>
            </a:r>
            <a:r>
              <a:rPr lang="en-US" dirty="0"/>
              <a:t>Cloud providers utilize these tools to scale to enormous sizes, they work well. </a:t>
            </a:r>
            <a:r>
              <a:rPr lang="en" dirty="0"/>
              <a:t>Utilizing tools like PXE booting</a:t>
            </a:r>
            <a:r>
              <a:rPr lang="en-US" dirty="0"/>
              <a:t> images, </a:t>
            </a:r>
            <a:r>
              <a:rPr lang="en" dirty="0"/>
              <a:t> cfengine</a:t>
            </a:r>
            <a:r>
              <a:rPr lang="en-US" dirty="0"/>
              <a:t>  or</a:t>
            </a:r>
            <a:r>
              <a:rPr lang="en" dirty="0"/>
              <a:t> puppet you can greatly simplify deployment of new software</a:t>
            </a:r>
            <a:r>
              <a:rPr lang="en-US" baseline="0" dirty="0"/>
              <a:t> and</a:t>
            </a:r>
            <a:r>
              <a:rPr lang="en" dirty="0"/>
              <a:t> ensure uniform</a:t>
            </a:r>
            <a:r>
              <a:rPr lang="en-US" dirty="0" err="1"/>
              <a:t>ity</a:t>
            </a:r>
            <a:r>
              <a:rPr lang="en" dirty="0"/>
              <a:t> across your resources.  When configured to do so it can also ensure that th</a:t>
            </a:r>
            <a:r>
              <a:rPr lang="en-US" dirty="0"/>
              <a:t>e</a:t>
            </a:r>
            <a:r>
              <a:rPr lang="en" dirty="0"/>
              <a:t> versions </a:t>
            </a:r>
            <a:r>
              <a:rPr lang="en-US" dirty="0"/>
              <a:t>of software </a:t>
            </a:r>
            <a:r>
              <a:rPr lang="en" dirty="0"/>
              <a:t>that you want and expect to be running are the ones that are in fact running.  </a:t>
            </a:r>
          </a:p>
          <a:p>
            <a:pPr lvl="0" rtl="0">
              <a:spcBef>
                <a:spcPts val="0"/>
              </a:spcBef>
              <a:buNone/>
            </a:pPr>
            <a:endParaRPr lang="en" dirty="0"/>
          </a:p>
          <a:p>
            <a:pPr marL="0" marR="0" lvl="0" indent="0" algn="l" defTabSz="457200" rtl="0" eaLnBrk="1" fontAlgn="auto" latinLnBrk="0" hangingPunct="1">
              <a:lnSpc>
                <a:spcPct val="100000"/>
              </a:lnSpc>
              <a:spcBef>
                <a:spcPts val="0"/>
              </a:spcBef>
              <a:spcAft>
                <a:spcPts val="0"/>
              </a:spcAft>
              <a:buClrTx/>
              <a:buSzTx/>
              <a:buFontTx/>
              <a:buNone/>
              <a:tabLst/>
              <a:defRPr/>
            </a:pPr>
            <a:r>
              <a:rPr lang="en" dirty="0"/>
              <a:t>There are many options in the host IDS world now and they all have their strengths and complexity level.  OS</a:t>
            </a:r>
            <a:r>
              <a:rPr lang="en-US" dirty="0"/>
              <a:t> </a:t>
            </a:r>
            <a:r>
              <a:rPr lang="en" dirty="0"/>
              <a:t>Sec is one of the more powerful offerings and is widely deployed in the R&amp;E world. This can be a very powerful tools for any service host that exists outside of a perimeter firewall device as it can provide</a:t>
            </a:r>
            <a:r>
              <a:rPr lang="en-US" dirty="0"/>
              <a:t>a level of</a:t>
            </a:r>
            <a:r>
              <a:rPr lang="en" dirty="0"/>
              <a:t> visibility and alerting from within the</a:t>
            </a:r>
            <a:r>
              <a:rPr lang="en-US" dirty="0"/>
              <a:t> actual</a:t>
            </a:r>
            <a:r>
              <a:rPr lang="en" dirty="0"/>
              <a:t> host system.  This can also be one of the more time consuming pieces to construct, but it does pay off once it is in place and tuned correctly for a given environment.</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 dirty="0"/>
              <a:t>I </a:t>
            </a:r>
            <a:r>
              <a:rPr lang="en-US" dirty="0"/>
              <a:t>personally </a:t>
            </a:r>
            <a:r>
              <a:rPr lang="en" dirty="0"/>
              <a:t>prefer to think about accountability as one of the more nuanced pieces</a:t>
            </a:r>
            <a:r>
              <a:rPr lang="en-US" dirty="0"/>
              <a:t> of security</a:t>
            </a:r>
            <a:r>
              <a:rPr lang="en" dirty="0"/>
              <a:t>.  There are </a:t>
            </a:r>
            <a:r>
              <a:rPr lang="en-US" dirty="0"/>
              <a:t>so </a:t>
            </a:r>
            <a:r>
              <a:rPr lang="en" dirty="0"/>
              <a:t>many ways to do it and it is highly interpretable.  Central user management is a big piece of this.  This can be controlled and managed in a number of ways and can be tied into</a:t>
            </a:r>
            <a:r>
              <a:rPr lang="en-US" dirty="0"/>
              <a:t> your</a:t>
            </a:r>
            <a:r>
              <a:rPr lang="en" dirty="0"/>
              <a:t> central host management</a:t>
            </a:r>
            <a:r>
              <a:rPr lang="en-US" dirty="0"/>
              <a:t> software as well</a:t>
            </a:r>
            <a:r>
              <a:rPr lang="en" dirty="0"/>
              <a:t>. </a:t>
            </a:r>
            <a:r>
              <a:rPr lang="en-US" dirty="0"/>
              <a:t> Jump boxes </a:t>
            </a:r>
            <a:r>
              <a:rPr lang="en" dirty="0"/>
              <a:t>or head nodes can be used to further simplify entry points into a given compute resource</a:t>
            </a:r>
            <a:r>
              <a:rPr lang="en-US" dirty="0"/>
              <a:t> and even further reduce the surface area of a Science DMZ</a:t>
            </a:r>
            <a:r>
              <a:rPr lang="en" dirty="0"/>
              <a:t>. </a:t>
            </a:r>
            <a:r>
              <a:rPr lang="en-US" dirty="0" err="1"/>
              <a:t>Teo</a:t>
            </a:r>
            <a:r>
              <a:rPr lang="en-US" dirty="0"/>
              <a:t> factor authentication is also a very useful piece to aid in management of resources.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 dirty="0"/>
              <a:t> In addition to the typical accountability requirements, being able to create baselines to address anomalous behavior is *critically* important.  Which brings us to...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 dirty="0"/>
          </a:p>
          <a:p>
            <a:pPr lvl="0" rtl="0">
              <a:spcBef>
                <a:spcPts val="0"/>
              </a:spcBef>
              <a:buNone/>
            </a:pPr>
            <a:endParaRPr lang="e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33"/>
            <a:ext cx="7772400" cy="1546399"/>
          </a:xfrm>
          <a:prstGeom prst="rect">
            <a:avLst/>
          </a:prstGeom>
        </p:spPr>
        <p:txBody>
          <a:bodyPr lIns="91425" tIns="91425" rIns="91425" bIns="91425" anchor="b" anchorCtr="0"/>
          <a:lstStyle>
            <a:lvl1pPr algn="ctr" rtl="0">
              <a:spcBef>
                <a:spcPts val="0"/>
              </a:spcBef>
              <a:buSzPct val="100000"/>
              <a:defRPr sz="4800"/>
            </a:lvl1pPr>
            <a:lvl2pPr algn="ctr" rtl="0">
              <a:spcBef>
                <a:spcPts val="0"/>
              </a:spcBef>
              <a:buSzPct val="100000"/>
              <a:defRPr sz="4800"/>
            </a:lvl2pPr>
            <a:lvl3pPr algn="ctr" rtl="0">
              <a:spcBef>
                <a:spcPts val="0"/>
              </a:spcBef>
              <a:buSzPct val="100000"/>
              <a:defRPr sz="4800"/>
            </a:lvl3pPr>
            <a:lvl4pPr algn="ctr" rtl="0">
              <a:spcBef>
                <a:spcPts val="0"/>
              </a:spcBef>
              <a:buSzPct val="100000"/>
              <a:defRPr sz="4800"/>
            </a:lvl4pPr>
            <a:lvl5pPr algn="ctr" rtl="0">
              <a:spcBef>
                <a:spcPts val="0"/>
              </a:spcBef>
              <a:buSzPct val="100000"/>
              <a:defRPr sz="4800"/>
            </a:lvl5pPr>
            <a:lvl6pPr algn="ctr" rtl="0">
              <a:spcBef>
                <a:spcPts val="0"/>
              </a:spcBef>
              <a:buSzPct val="100000"/>
              <a:defRPr sz="4800"/>
            </a:lvl6pPr>
            <a:lvl7pPr algn="ctr" rtl="0">
              <a:spcBef>
                <a:spcPts val="0"/>
              </a:spcBef>
              <a:buSzPct val="100000"/>
              <a:defRPr sz="4800"/>
            </a:lvl7pPr>
            <a:lvl8pPr algn="ctr" rtl="0">
              <a:spcBef>
                <a:spcPts val="0"/>
              </a:spcBef>
              <a:buSzPct val="100000"/>
              <a:defRPr sz="4800"/>
            </a:lvl8pPr>
            <a:lvl9pPr algn="ctr" rtl="0">
              <a:spcBef>
                <a:spcPts val="0"/>
              </a:spcBef>
              <a:buSzPct val="100000"/>
              <a:defRPr sz="4800"/>
            </a:lvl9pPr>
          </a:lstStyle>
          <a:p>
            <a:endParaRPr/>
          </a:p>
        </p:txBody>
      </p:sp>
      <p:sp>
        <p:nvSpPr>
          <p:cNvPr id="9" name="Shape 9"/>
          <p:cNvSpPr txBox="1">
            <a:spLocks noGrp="1"/>
          </p:cNvSpPr>
          <p:nvPr>
            <p:ph type="subTitle" idx="1"/>
          </p:nvPr>
        </p:nvSpPr>
        <p:spPr>
          <a:xfrm>
            <a:off x="685800" y="3786747"/>
            <a:ext cx="7772400" cy="1046399"/>
          </a:xfrm>
          <a:prstGeom prst="rect">
            <a:avLst/>
          </a:prstGeom>
        </p:spPr>
        <p:txBody>
          <a:bodyPr lIns="91425" tIns="91425" rIns="91425" bIns="91425" anchor="t" anchorCtr="0"/>
          <a:lstStyle>
            <a:lvl1pPr algn="ctr" rtl="0">
              <a:spcBef>
                <a:spcPts val="0"/>
              </a:spcBef>
              <a:buClr>
                <a:schemeClr val="dk2"/>
              </a:buClr>
              <a:buNone/>
              <a:defRPr>
                <a:solidFill>
                  <a:schemeClr val="dk2"/>
                </a:solidFill>
              </a:defRPr>
            </a:lvl1pPr>
            <a:lvl2pPr algn="ctr" rtl="0">
              <a:spcBef>
                <a:spcPts val="0"/>
              </a:spcBef>
              <a:buClr>
                <a:schemeClr val="dk2"/>
              </a:buClr>
              <a:buSzPct val="100000"/>
              <a:buNone/>
              <a:defRPr sz="3000">
                <a:solidFill>
                  <a:schemeClr val="dk2"/>
                </a:solidFill>
              </a:defRPr>
            </a:lvl2pPr>
            <a:lvl3pPr algn="ctr" rtl="0">
              <a:spcBef>
                <a:spcPts val="0"/>
              </a:spcBef>
              <a:buClr>
                <a:schemeClr val="dk2"/>
              </a:buClr>
              <a:buSzPct val="100000"/>
              <a:buNone/>
              <a:defRPr sz="3000">
                <a:solidFill>
                  <a:schemeClr val="dk2"/>
                </a:solidFill>
              </a:defRPr>
            </a:lvl3pPr>
            <a:lvl4pPr algn="ctr" rtl="0">
              <a:spcBef>
                <a:spcPts val="0"/>
              </a:spcBef>
              <a:buClr>
                <a:schemeClr val="dk2"/>
              </a:buClr>
              <a:buSzPct val="100000"/>
              <a:buNone/>
              <a:defRPr sz="3000">
                <a:solidFill>
                  <a:schemeClr val="dk2"/>
                </a:solidFill>
              </a:defRPr>
            </a:lvl4pPr>
            <a:lvl5pPr algn="ctr" rtl="0">
              <a:spcBef>
                <a:spcPts val="0"/>
              </a:spcBef>
              <a:buClr>
                <a:schemeClr val="dk2"/>
              </a:buClr>
              <a:buSzPct val="100000"/>
              <a:buNone/>
              <a:defRPr sz="3000">
                <a:solidFill>
                  <a:schemeClr val="dk2"/>
                </a:solidFill>
              </a:defRPr>
            </a:lvl5pPr>
            <a:lvl6pPr algn="ctr" rtl="0">
              <a:spcBef>
                <a:spcPts val="0"/>
              </a:spcBef>
              <a:buClr>
                <a:schemeClr val="dk2"/>
              </a:buClr>
              <a:buSzPct val="100000"/>
              <a:buNone/>
              <a:defRPr sz="3000">
                <a:solidFill>
                  <a:schemeClr val="dk2"/>
                </a:solidFill>
              </a:defRPr>
            </a:lvl6pPr>
            <a:lvl7pPr algn="ctr" rtl="0">
              <a:spcBef>
                <a:spcPts val="0"/>
              </a:spcBef>
              <a:buClr>
                <a:schemeClr val="dk2"/>
              </a:buClr>
              <a:buSzPct val="100000"/>
              <a:buNone/>
              <a:defRPr sz="3000">
                <a:solidFill>
                  <a:schemeClr val="dk2"/>
                </a:solidFill>
              </a:defRPr>
            </a:lvl7pPr>
            <a:lvl8pPr algn="ctr" rtl="0">
              <a:spcBef>
                <a:spcPts val="0"/>
              </a:spcBef>
              <a:buClr>
                <a:schemeClr val="dk2"/>
              </a:buClr>
              <a:buSzPct val="100000"/>
              <a:buNone/>
              <a:defRPr sz="3000">
                <a:solidFill>
                  <a:schemeClr val="dk2"/>
                </a:solidFill>
              </a:defRPr>
            </a:lvl8pPr>
            <a:lvl9pPr algn="ctr" rtl="0">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348163"/>
          </a:xfrm>
        </p:spPr>
        <p:txBody>
          <a:bodyPr/>
          <a:lstStyle>
            <a:lvl1pPr marL="228600" indent="-228600">
              <a:defRPr sz="1800"/>
            </a:lvl1pPr>
            <a:lvl2pPr marL="457200" indent="-228600">
              <a:buClr>
                <a:schemeClr val="bg2"/>
              </a:buClr>
              <a:defRPr sz="1600"/>
            </a:lvl2pPr>
            <a:lvl3pPr marL="685800" indent="-228600">
              <a:buClr>
                <a:schemeClr val="bg2"/>
              </a:buClr>
              <a:defRPr sz="1400"/>
            </a:lvl3pPr>
            <a:lvl4pPr marL="914400" indent="-228600">
              <a:buClr>
                <a:schemeClr val="bg2"/>
              </a:buClr>
              <a:defRPr sz="1200"/>
            </a:lvl4pPr>
            <a:lvl5pPr marL="1143000" indent="-228600">
              <a:buClr>
                <a:schemeClr val="bg2"/>
              </a:buCl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1"/>
            <a:ext cx="4038600" cy="4348163"/>
          </a:xfrm>
        </p:spPr>
        <p:txBody>
          <a:bodyPr/>
          <a:lstStyle>
            <a:lvl1pPr marL="228600" indent="-228600">
              <a:defRPr sz="1800"/>
            </a:lvl1pPr>
            <a:lvl2pPr marL="457200" indent="-228600">
              <a:buClr>
                <a:schemeClr val="bg2"/>
              </a:buClr>
              <a:defRPr sz="1600"/>
            </a:lvl2pPr>
            <a:lvl3pPr marL="685800" indent="-228600">
              <a:buClr>
                <a:schemeClr val="bg2"/>
              </a:buClr>
              <a:defRPr sz="1400"/>
            </a:lvl3pPr>
            <a:lvl4pPr marL="914400" indent="-228600">
              <a:buClr>
                <a:schemeClr val="bg2"/>
              </a:buClr>
              <a:defRPr sz="1200"/>
            </a:lvl4pPr>
            <a:lvl5pPr marL="1143000" indent="-228600">
              <a:buClr>
                <a:schemeClr val="bg2"/>
              </a:buCl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03468CAA-99C3-E64D-BC6F-72A2FDA6DE84}" type="datetime1">
              <a:rPr lang="en-US" smtClean="0"/>
              <a:pPr>
                <a:defRPr/>
              </a:pPr>
              <a:t>6/12/18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14551C-0BCA-7346-9ACA-9446FFC916A4}" type="slidenum">
              <a:rPr lang="en-US" smtClean="0"/>
              <a:pPr>
                <a:defRPr/>
              </a:pPr>
              <a:t>‹#›</a:t>
            </a:fld>
            <a:endParaRPr lang="en-US" dirty="0"/>
          </a:p>
        </p:txBody>
      </p:sp>
    </p:spTree>
    <p:extLst>
      <p:ext uri="{BB962C8B-B14F-4D97-AF65-F5344CB8AC3E}">
        <p14:creationId xmlns:p14="http://schemas.microsoft.com/office/powerpoint/2010/main" val="4152544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773488"/>
          </a:xfrm>
        </p:spPr>
        <p:txBody>
          <a:bodyPr/>
          <a:lstStyle>
            <a:lvl1pPr>
              <a:defRPr sz="1800"/>
            </a:lvl1pPr>
            <a:lvl2pPr marL="457200" indent="-228600">
              <a:defRPr sz="1600"/>
            </a:lvl2pPr>
            <a:lvl3pPr marL="685800" indent="-228600">
              <a:defRPr sz="14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773488"/>
          </a:xfrm>
        </p:spPr>
        <p:txBody>
          <a:bodyPr/>
          <a:lstStyle>
            <a:lvl1pPr>
              <a:defRPr sz="1800"/>
            </a:lvl1pPr>
            <a:lvl2pPr marL="457200" indent="-228600">
              <a:defRPr sz="1600"/>
            </a:lvl2pPr>
            <a:lvl3pPr marL="685800" indent="-228600">
              <a:defRPr sz="14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endParaRPr lang="en-US"/>
          </a:p>
        </p:txBody>
      </p:sp>
    </p:spTree>
    <p:extLst>
      <p:ext uri="{BB962C8B-B14F-4D97-AF65-F5344CB8AC3E}">
        <p14:creationId xmlns:p14="http://schemas.microsoft.com/office/powerpoint/2010/main" val="1609353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endParaRPr lang="en-US"/>
          </a:p>
        </p:txBody>
      </p:sp>
    </p:spTree>
    <p:extLst>
      <p:ext uri="{BB962C8B-B14F-4D97-AF65-F5344CB8AC3E}">
        <p14:creationId xmlns:p14="http://schemas.microsoft.com/office/powerpoint/2010/main" val="2889262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endParaRPr lang="en-US"/>
          </a:p>
        </p:txBody>
      </p:sp>
    </p:spTree>
    <p:extLst>
      <p:ext uri="{BB962C8B-B14F-4D97-AF65-F5344CB8AC3E}">
        <p14:creationId xmlns:p14="http://schemas.microsoft.com/office/powerpoint/2010/main" val="3421406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2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2" name="Shape 12"/>
          <p:cNvSpPr txBox="1">
            <a:spLocks noGrp="1"/>
          </p:cNvSpPr>
          <p:nvPr>
            <p:ph type="body" idx="1"/>
          </p:nvPr>
        </p:nvSpPr>
        <p:spPr>
          <a:xfrm>
            <a:off x="457200" y="1600210"/>
            <a:ext cx="8229600" cy="49675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2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5" name="Shape 15"/>
          <p:cNvSpPr txBox="1">
            <a:spLocks noGrp="1"/>
          </p:cNvSpPr>
          <p:nvPr>
            <p:ph type="body" idx="1"/>
          </p:nvPr>
        </p:nvSpPr>
        <p:spPr>
          <a:xfrm>
            <a:off x="457200" y="1600210"/>
            <a:ext cx="3994500" cy="49675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 name="Shape 16"/>
          <p:cNvSpPr txBox="1">
            <a:spLocks noGrp="1"/>
          </p:cNvSpPr>
          <p:nvPr>
            <p:ph type="body" idx="2"/>
          </p:nvPr>
        </p:nvSpPr>
        <p:spPr>
          <a:xfrm>
            <a:off x="4692273" y="1600210"/>
            <a:ext cx="3994500" cy="49675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2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89"/>
            <a:ext cx="8229600" cy="692799"/>
          </a:xfrm>
          <a:prstGeom prst="rect">
            <a:avLst/>
          </a:prstGeom>
        </p:spPr>
        <p:txBody>
          <a:bodyPr lIns="91425" tIns="91425" rIns="91425" bIns="91425" anchor="t" anchorCtr="0"/>
          <a:lstStyle>
            <a:lvl1pPr algn="ctr" rtl="0">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8" descr="DOE_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03938" y="5832477"/>
            <a:ext cx="1573212"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descr="Lab_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5667381"/>
            <a:ext cx="908050" cy="688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0" descr="ESnet_Logo_Heade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04863" y="652465"/>
            <a:ext cx="3287712" cy="958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914407" y="2130430"/>
            <a:ext cx="7762875" cy="1470025"/>
          </a:xfrm>
        </p:spPr>
        <p:txBody>
          <a:bodyPr/>
          <a:lstStyle>
            <a:lvl1pPr>
              <a:defRPr sz="4400" b="0"/>
            </a:lvl1pPr>
          </a:lstStyle>
          <a:p>
            <a:r>
              <a:rPr lang="en-US"/>
              <a:t>Click to edit Master title style</a:t>
            </a:r>
            <a:endParaRPr lang="en-US" dirty="0"/>
          </a:p>
        </p:txBody>
      </p:sp>
      <p:sp>
        <p:nvSpPr>
          <p:cNvPr id="3" name="Subtitle 2"/>
          <p:cNvSpPr>
            <a:spLocks noGrp="1"/>
          </p:cNvSpPr>
          <p:nvPr>
            <p:ph type="subTitle" idx="1"/>
          </p:nvPr>
        </p:nvSpPr>
        <p:spPr>
          <a:xfrm>
            <a:off x="914400" y="3869273"/>
            <a:ext cx="3657600" cy="1390121"/>
          </a:xfrm>
        </p:spPr>
        <p:txBody>
          <a:bodyPr anchor="b"/>
          <a:lstStyle>
            <a:lvl1pPr marL="0" indent="0" algn="l">
              <a:spcBef>
                <a:spcPts val="0"/>
              </a:spcBef>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E114165E-38A7-6049-B4E0-2069220EA83A}" type="datetime1">
              <a:rPr lang="en-US" smtClean="0"/>
              <a:pPr>
                <a:defRPr/>
              </a:pPr>
              <a:t>6/12/18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B1A0300-1CEA-054B-97E7-9F09B07A91D3}" type="slidenum">
              <a:rPr lang="en-US" smtClean="0"/>
              <a:pPr>
                <a:defRPr/>
              </a:pPr>
              <a:t>‹#›</a:t>
            </a:fld>
            <a:endParaRPr lang="en-US"/>
          </a:p>
        </p:txBody>
      </p:sp>
    </p:spTree>
    <p:extLst>
      <p:ext uri="{BB962C8B-B14F-4D97-AF65-F5344CB8AC3E}">
        <p14:creationId xmlns:p14="http://schemas.microsoft.com/office/powerpoint/2010/main" val="3498558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2pPr>
              <a:buClr>
                <a:schemeClr val="bg2"/>
              </a:buClr>
              <a:defRPr/>
            </a:lvl2pPr>
            <a:lvl3pPr>
              <a:buClr>
                <a:schemeClr val="bg2"/>
              </a:buClr>
              <a:defRPr/>
            </a:lvl3pPr>
            <a:lvl4pPr>
              <a:buClr>
                <a:schemeClr val="bg2"/>
              </a:buClr>
              <a:defRPr/>
            </a:lvl4pPr>
            <a:lvl5pPr>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5D7C528-0031-C44C-AFCD-AC1C68FFC2C2}" type="datetime1">
              <a:rPr lang="en-US" smtClean="0"/>
              <a:pPr>
                <a:defRPr/>
              </a:pPr>
              <a:t>6/12/18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C93C10-DF5A-A04F-95D8-30044D3416B3}" type="slidenum">
              <a:rPr lang="en-US" smtClean="0"/>
              <a:pPr>
                <a:defRPr/>
              </a:pPr>
              <a:t>‹#›</a:t>
            </a:fld>
            <a:endParaRPr lang="en-US" dirty="0"/>
          </a:p>
        </p:txBody>
      </p:sp>
    </p:spTree>
    <p:extLst>
      <p:ext uri="{BB962C8B-B14F-4D97-AF65-F5344CB8AC3E}">
        <p14:creationId xmlns:p14="http://schemas.microsoft.com/office/powerpoint/2010/main" val="3164582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8" descr="ESnet_Logo_Foot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77133" y="6116642"/>
            <a:ext cx="1209675" cy="3619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8" y="1"/>
            <a:ext cx="136525" cy="68484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1"/>
              </a:solidFill>
            </a:endParaRPr>
          </a:p>
        </p:txBody>
      </p:sp>
      <p:sp>
        <p:nvSpPr>
          <p:cNvPr id="2" name="Title 1"/>
          <p:cNvSpPr>
            <a:spLocks noGrp="1"/>
          </p:cNvSpPr>
          <p:nvPr>
            <p:ph type="title"/>
          </p:nvPr>
        </p:nvSpPr>
        <p:spPr>
          <a:xfrm>
            <a:off x="914400" y="3897313"/>
            <a:ext cx="7772400" cy="1362075"/>
          </a:xfrm>
        </p:spPr>
        <p:txBody>
          <a:bodyPr anchor="t"/>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914400" y="2124077"/>
            <a:ext cx="7772400" cy="1500187"/>
          </a:xfrm>
        </p:spPr>
        <p:txBody>
          <a:bodyPr bIns="18288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36698357-86D5-394A-9575-5F3DC067CF05}" type="datetime1">
              <a:rPr lang="en-US" smtClean="0"/>
              <a:pPr>
                <a:defRPr/>
              </a:pPr>
              <a:t>6/12/18</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2BDB2232-ADA6-504C-8014-62A68251382B}" type="slidenum">
              <a:rPr lang="en-US" smtClean="0"/>
              <a:pPr>
                <a:defRPr/>
              </a:pPr>
              <a:t>‹#›</a:t>
            </a:fld>
            <a:endParaRPr lang="en-US"/>
          </a:p>
        </p:txBody>
      </p:sp>
    </p:spTree>
    <p:extLst>
      <p:ext uri="{BB962C8B-B14F-4D97-AF65-F5344CB8AC3E}">
        <p14:creationId xmlns:p14="http://schemas.microsoft.com/office/powerpoint/2010/main" val="9817967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200"/>
          </a:xfrm>
          <a:prstGeom prst="rect">
            <a:avLst/>
          </a:prstGeom>
          <a:noFill/>
          <a:ln>
            <a:noFill/>
          </a:ln>
        </p:spPr>
        <p:txBody>
          <a:bodyPr lIns="91425" tIns="91425" rIns="91425" bIns="91425" anchor="b" anchorCtr="0"/>
          <a:lstStyle>
            <a:lvl1pPr rtl="0">
              <a:spcBef>
                <a:spcPts val="0"/>
              </a:spcBef>
              <a:buClr>
                <a:schemeClr val="dk1"/>
              </a:buClr>
              <a:buSzPct val="100000"/>
              <a:buNone/>
              <a:defRPr sz="3600" b="1">
                <a:solidFill>
                  <a:schemeClr val="dk1"/>
                </a:solidFill>
              </a:defRPr>
            </a:lvl1pPr>
            <a:lvl2pPr rtl="0">
              <a:spcBef>
                <a:spcPts val="0"/>
              </a:spcBef>
              <a:buClr>
                <a:schemeClr val="dk1"/>
              </a:buClr>
              <a:buSzPct val="100000"/>
              <a:buNone/>
              <a:defRPr sz="3600" b="1">
                <a:solidFill>
                  <a:schemeClr val="dk1"/>
                </a:solidFill>
              </a:defRPr>
            </a:lvl2pPr>
            <a:lvl3pPr rtl="0">
              <a:spcBef>
                <a:spcPts val="0"/>
              </a:spcBef>
              <a:buClr>
                <a:schemeClr val="dk1"/>
              </a:buClr>
              <a:buSzPct val="100000"/>
              <a:buNone/>
              <a:defRPr sz="3600" b="1">
                <a:solidFill>
                  <a:schemeClr val="dk1"/>
                </a:solidFill>
              </a:defRPr>
            </a:lvl3pPr>
            <a:lvl4pPr rtl="0">
              <a:spcBef>
                <a:spcPts val="0"/>
              </a:spcBef>
              <a:buClr>
                <a:schemeClr val="dk1"/>
              </a:buClr>
              <a:buSzPct val="100000"/>
              <a:buNone/>
              <a:defRPr sz="3600" b="1">
                <a:solidFill>
                  <a:schemeClr val="dk1"/>
                </a:solidFill>
              </a:defRPr>
            </a:lvl4pPr>
            <a:lvl5pPr rtl="0">
              <a:spcBef>
                <a:spcPts val="0"/>
              </a:spcBef>
              <a:buClr>
                <a:schemeClr val="dk1"/>
              </a:buClr>
              <a:buSzPct val="100000"/>
              <a:buNone/>
              <a:defRPr sz="3600" b="1">
                <a:solidFill>
                  <a:schemeClr val="dk1"/>
                </a:solidFill>
              </a:defRPr>
            </a:lvl5pPr>
            <a:lvl6pPr rtl="0">
              <a:spcBef>
                <a:spcPts val="0"/>
              </a:spcBef>
              <a:buClr>
                <a:schemeClr val="dk1"/>
              </a:buClr>
              <a:buSzPct val="100000"/>
              <a:buNone/>
              <a:defRPr sz="3600" b="1">
                <a:solidFill>
                  <a:schemeClr val="dk1"/>
                </a:solidFill>
              </a:defRPr>
            </a:lvl6pPr>
            <a:lvl7pPr rtl="0">
              <a:spcBef>
                <a:spcPts val="0"/>
              </a:spcBef>
              <a:buClr>
                <a:schemeClr val="dk1"/>
              </a:buClr>
              <a:buSzPct val="100000"/>
              <a:buNone/>
              <a:defRPr sz="3600" b="1">
                <a:solidFill>
                  <a:schemeClr val="dk1"/>
                </a:solidFill>
              </a:defRPr>
            </a:lvl7pPr>
            <a:lvl8pPr rtl="0">
              <a:spcBef>
                <a:spcPts val="0"/>
              </a:spcBef>
              <a:buClr>
                <a:schemeClr val="dk1"/>
              </a:buClr>
              <a:buSzPct val="100000"/>
              <a:buNone/>
              <a:defRPr sz="3600" b="1">
                <a:solidFill>
                  <a:schemeClr val="dk1"/>
                </a:solidFill>
              </a:defRPr>
            </a:lvl8pPr>
            <a:lvl9pPr rtl="0">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10"/>
            <a:ext cx="8229600" cy="4967599"/>
          </a:xfrm>
          <a:prstGeom prst="rect">
            <a:avLst/>
          </a:prstGeom>
          <a:noFill/>
          <a:ln>
            <a:noFill/>
          </a:ln>
        </p:spPr>
        <p:txBody>
          <a:bodyPr lIns="91425" tIns="91425" rIns="91425" bIns="91425" anchor="t" anchorCtr="0"/>
          <a:lstStyle>
            <a:lvl1pPr rtl="0">
              <a:spcBef>
                <a:spcPts val="600"/>
              </a:spcBef>
              <a:buClr>
                <a:schemeClr val="dk1"/>
              </a:buClr>
              <a:buSzPct val="100000"/>
              <a:defRPr sz="3000">
                <a:solidFill>
                  <a:schemeClr val="dk1"/>
                </a:solidFill>
              </a:defRPr>
            </a:lvl1pPr>
            <a:lvl2pPr rtl="0">
              <a:spcBef>
                <a:spcPts val="480"/>
              </a:spcBef>
              <a:buClr>
                <a:schemeClr val="dk1"/>
              </a:buClr>
              <a:buSzPct val="100000"/>
              <a:defRPr sz="2400">
                <a:solidFill>
                  <a:schemeClr val="dk1"/>
                </a:solidFill>
              </a:defRPr>
            </a:lvl2pPr>
            <a:lvl3pPr rtl="0">
              <a:spcBef>
                <a:spcPts val="480"/>
              </a:spcBef>
              <a:buClr>
                <a:schemeClr val="dk1"/>
              </a:buClr>
              <a:buSzPct val="100000"/>
              <a:defRPr sz="2400">
                <a:solidFill>
                  <a:schemeClr val="dk1"/>
                </a:solidFill>
              </a:defRPr>
            </a:lvl3pPr>
            <a:lvl4pPr rtl="0">
              <a:spcBef>
                <a:spcPts val="360"/>
              </a:spcBef>
              <a:buClr>
                <a:schemeClr val="dk1"/>
              </a:buClr>
              <a:buSzPct val="100000"/>
              <a:defRPr sz="1800">
                <a:solidFill>
                  <a:schemeClr val="dk1"/>
                </a:solidFill>
              </a:defRPr>
            </a:lvl4pPr>
            <a:lvl5pPr rtl="0">
              <a:spcBef>
                <a:spcPts val="360"/>
              </a:spcBef>
              <a:buClr>
                <a:schemeClr val="dk1"/>
              </a:buClr>
              <a:buSzPct val="100000"/>
              <a:defRPr sz="1800">
                <a:solidFill>
                  <a:schemeClr val="dk1"/>
                </a:solidFill>
              </a:defRPr>
            </a:lvl5pPr>
            <a:lvl6pPr rtl="0">
              <a:spcBef>
                <a:spcPts val="360"/>
              </a:spcBef>
              <a:buClr>
                <a:schemeClr val="dk1"/>
              </a:buClr>
              <a:buSzPct val="100000"/>
              <a:defRPr sz="1800">
                <a:solidFill>
                  <a:schemeClr val="dk1"/>
                </a:solidFill>
              </a:defRPr>
            </a:lvl6pPr>
            <a:lvl7pPr rtl="0">
              <a:spcBef>
                <a:spcPts val="360"/>
              </a:spcBef>
              <a:buClr>
                <a:schemeClr val="dk1"/>
              </a:buClr>
              <a:buSzPct val="100000"/>
              <a:defRPr sz="1800">
                <a:solidFill>
                  <a:schemeClr val="dk1"/>
                </a:solidFill>
              </a:defRPr>
            </a:lvl7pPr>
            <a:lvl8pPr rtl="0">
              <a:spcBef>
                <a:spcPts val="360"/>
              </a:spcBef>
              <a:buClr>
                <a:schemeClr val="dk1"/>
              </a:buClr>
              <a:buSzPct val="100000"/>
              <a:defRPr sz="1800">
                <a:solidFill>
                  <a:schemeClr val="dk1"/>
                </a:solidFill>
              </a:defRPr>
            </a:lvl8pPr>
            <a:lvl9pPr rtl="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2"/>
            <a:ext cx="8229600" cy="4344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30280" y="6483352"/>
            <a:ext cx="1685925" cy="365125"/>
          </a:xfrm>
          <a:prstGeom prst="rect">
            <a:avLst/>
          </a:prstGeom>
        </p:spPr>
        <p:txBody>
          <a:bodyPr vert="horz" lIns="91440" tIns="45720" rIns="91440" bIns="45720" rtlCol="0" anchor="ctr"/>
          <a:lstStyle>
            <a:lvl1pPr algn="l" fontAlgn="auto">
              <a:spcBef>
                <a:spcPts val="0"/>
              </a:spcBef>
              <a:spcAft>
                <a:spcPts val="0"/>
              </a:spcAft>
              <a:defRPr sz="900">
                <a:solidFill>
                  <a:srgbClr val="9A9A9B"/>
                </a:solidFill>
                <a:latin typeface="Arial"/>
                <a:ea typeface="+mn-ea"/>
                <a:cs typeface="Arial"/>
              </a:defRPr>
            </a:lvl1pPr>
          </a:lstStyle>
          <a:p>
            <a:pPr>
              <a:defRPr/>
            </a:pPr>
            <a:fld id="{C96EC671-DF65-7F4F-A756-280A4C5E4210}" type="datetime1">
              <a:rPr lang="en-US"/>
              <a:pPr>
                <a:defRPr/>
              </a:pPr>
              <a:t>6/12/18</a:t>
            </a:fld>
            <a:endParaRPr lang="en-US" dirty="0"/>
          </a:p>
        </p:txBody>
      </p:sp>
      <p:sp>
        <p:nvSpPr>
          <p:cNvPr id="5" name="Footer Placeholder 4"/>
          <p:cNvSpPr>
            <a:spLocks noGrp="1"/>
          </p:cNvSpPr>
          <p:nvPr>
            <p:ph type="ftr" sz="quarter" idx="3"/>
          </p:nvPr>
        </p:nvSpPr>
        <p:spPr>
          <a:xfrm>
            <a:off x="4572000" y="6483352"/>
            <a:ext cx="41148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Arial"/>
                <a:ea typeface="+mn-ea"/>
                <a:cs typeface="Arial"/>
              </a:defRPr>
            </a:lvl1pPr>
          </a:lstStyle>
          <a:p>
            <a:pPr>
              <a:defRPr/>
            </a:pPr>
            <a:endParaRPr lang="en-US"/>
          </a:p>
        </p:txBody>
      </p:sp>
      <p:sp>
        <p:nvSpPr>
          <p:cNvPr id="6" name="Slide Number Placeholder 5"/>
          <p:cNvSpPr>
            <a:spLocks noGrp="1"/>
          </p:cNvSpPr>
          <p:nvPr>
            <p:ph type="sldNum" sz="quarter" idx="4"/>
          </p:nvPr>
        </p:nvSpPr>
        <p:spPr>
          <a:xfrm>
            <a:off x="457208" y="6483352"/>
            <a:ext cx="447675"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Arial"/>
                <a:ea typeface="+mn-ea"/>
                <a:cs typeface="Arial"/>
              </a:defRPr>
            </a:lvl1pPr>
          </a:lstStyle>
          <a:p>
            <a:pPr>
              <a:defRPr/>
            </a:pPr>
            <a:fld id="{E286931A-D70C-204A-A317-E3914E0EB25F}" type="slidenum">
              <a:rPr lang="en-US"/>
              <a:pPr>
                <a:defRPr/>
              </a:pPr>
              <a:t>‹#›</a:t>
            </a:fld>
            <a:endParaRPr lang="en-US" dirty="0"/>
          </a:p>
        </p:txBody>
      </p:sp>
      <p:pic>
        <p:nvPicPr>
          <p:cNvPr id="1031" name="Picture 6" descr="ESnet_Logo_Footer.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477133" y="6116642"/>
            <a:ext cx="1209675" cy="3619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p:cNvSpPr/>
          <p:nvPr/>
        </p:nvSpPr>
        <p:spPr>
          <a:xfrm>
            <a:off x="8" y="1"/>
            <a:ext cx="136525" cy="68484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1"/>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Lst>
  <p:txStyles>
    <p:titleStyle>
      <a:lvl1pPr algn="l" defTabSz="457200" rtl="0" eaLnBrk="1" fontAlgn="base" hangingPunct="1">
        <a:spcBef>
          <a:spcPct val="0"/>
        </a:spcBef>
        <a:spcAft>
          <a:spcPct val="0"/>
        </a:spcAft>
        <a:defRPr sz="3200" b="1" kern="1200">
          <a:solidFill>
            <a:schemeClr val="tx1"/>
          </a:solidFill>
          <a:latin typeface="+mj-lt"/>
          <a:ea typeface="ＭＳ Ｐゴシック" charset="0"/>
          <a:cs typeface="ＭＳ Ｐゴシック" charset="0"/>
        </a:defRPr>
      </a:lvl1pPr>
      <a:lvl2pPr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2pPr>
      <a:lvl3pPr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3pPr>
      <a:lvl4pPr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4pPr>
      <a:lvl5pPr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5pPr>
      <a:lvl6pPr marL="457200"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6pPr>
      <a:lvl7pPr marL="914400"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7pPr>
      <a:lvl8pPr marL="1371600"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8pPr>
      <a:lvl9pPr marL="1828800" algn="l" defTabSz="457200" rtl="0" eaLnBrk="1" fontAlgn="base" hangingPunct="1">
        <a:spcBef>
          <a:spcPct val="0"/>
        </a:spcBef>
        <a:spcAft>
          <a:spcPct val="0"/>
        </a:spcAft>
        <a:defRPr sz="3200" b="1">
          <a:solidFill>
            <a:schemeClr val="tx1"/>
          </a:solidFill>
          <a:latin typeface="Arial Narrow" charset="0"/>
          <a:ea typeface="ＭＳ Ｐゴシック" charset="0"/>
          <a:cs typeface="ＭＳ Ｐゴシック" charset="0"/>
        </a:defRPr>
      </a:lvl9pPr>
    </p:titleStyle>
    <p:bodyStyle>
      <a:lvl1pPr marL="228600" indent="-228600" algn="l" defTabSz="457200" rtl="0" eaLnBrk="1" fontAlgn="base" hangingPunct="1">
        <a:spcBef>
          <a:spcPts val="875"/>
        </a:spcBef>
        <a:spcAft>
          <a:spcPct val="0"/>
        </a:spcAft>
        <a:buClr>
          <a:schemeClr val="accent1"/>
        </a:buClr>
        <a:buFont typeface="Arial" charset="0"/>
        <a:buChar char="•"/>
        <a:defRPr sz="2000" kern="1200">
          <a:solidFill>
            <a:schemeClr val="tx1"/>
          </a:solidFill>
          <a:latin typeface="+mn-lt"/>
          <a:ea typeface="ＭＳ Ｐゴシック" charset="0"/>
          <a:cs typeface="ＭＳ Ｐゴシック" charset="0"/>
        </a:defRPr>
      </a:lvl1pPr>
      <a:lvl2pPr marL="458788" indent="-228600" algn="l" defTabSz="457200" rtl="0" eaLnBrk="1" fontAlgn="base" hangingPunct="1">
        <a:spcBef>
          <a:spcPct val="20000"/>
        </a:spcBef>
        <a:spcAft>
          <a:spcPct val="0"/>
        </a:spcAft>
        <a:buClr>
          <a:schemeClr val="bg2"/>
        </a:buClr>
        <a:buSzPct val="85000"/>
        <a:buFont typeface="Arial" charset="0"/>
        <a:buChar char="–"/>
        <a:defRPr kern="1200">
          <a:solidFill>
            <a:schemeClr val="tx1"/>
          </a:solidFill>
          <a:latin typeface="+mn-lt"/>
          <a:ea typeface="ＭＳ Ｐゴシック" charset="0"/>
          <a:cs typeface="+mn-cs"/>
        </a:defRPr>
      </a:lvl2pPr>
      <a:lvl3pPr marL="688975" indent="-230188" algn="l" defTabSz="457200" rtl="0" eaLnBrk="1" fontAlgn="base" hangingPunct="1">
        <a:spcBef>
          <a:spcPct val="20000"/>
        </a:spcBef>
        <a:spcAft>
          <a:spcPct val="0"/>
        </a:spcAft>
        <a:buClr>
          <a:schemeClr val="bg2"/>
        </a:buClr>
        <a:buFont typeface="Arial" charset="0"/>
        <a:buChar char="•"/>
        <a:defRPr sz="1600" kern="1200">
          <a:solidFill>
            <a:schemeClr val="tx1"/>
          </a:solidFill>
          <a:latin typeface="+mn-lt"/>
          <a:ea typeface="ＭＳ Ｐゴシック" charset="0"/>
          <a:cs typeface="+mn-cs"/>
        </a:defRPr>
      </a:lvl3pPr>
      <a:lvl4pPr marL="914400" indent="-230188" algn="l" defTabSz="457200" rtl="0" eaLnBrk="1" fontAlgn="base" hangingPunct="1">
        <a:spcBef>
          <a:spcPct val="20000"/>
        </a:spcBef>
        <a:spcAft>
          <a:spcPct val="0"/>
        </a:spcAft>
        <a:buClr>
          <a:schemeClr val="bg2"/>
        </a:buClr>
        <a:buFont typeface="Arial" charset="0"/>
        <a:buChar char="–"/>
        <a:defRPr sz="1400" kern="1200">
          <a:solidFill>
            <a:schemeClr val="tx1"/>
          </a:solidFill>
          <a:latin typeface="+mn-lt"/>
          <a:ea typeface="ＭＳ Ｐゴシック" charset="0"/>
          <a:cs typeface="+mn-cs"/>
        </a:defRPr>
      </a:lvl4pPr>
      <a:lvl5pPr marL="1143000" indent="-230188" algn="l" defTabSz="457200" rtl="0" eaLnBrk="1" fontAlgn="base" hangingPunct="1">
        <a:spcBef>
          <a:spcPct val="20000"/>
        </a:spcBef>
        <a:spcAft>
          <a:spcPct val="0"/>
        </a:spcAft>
        <a:buClr>
          <a:schemeClr val="bg2"/>
        </a:buClr>
        <a:buFont typeface="Arial" charset="0"/>
        <a:buChar char="»"/>
        <a:defRPr sz="14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0.png"/><Relationship Id="rId12"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15.png"/><Relationship Id="rId5" Type="http://schemas.openxmlformats.org/officeDocument/2006/relationships/image" Target="../media/image8.png"/><Relationship Id="rId10" Type="http://schemas.openxmlformats.org/officeDocument/2006/relationships/image" Target="../media/image14.png"/><Relationship Id="rId4" Type="http://schemas.openxmlformats.org/officeDocument/2006/relationships/image" Target="../media/image7.png"/><Relationship Id="rId9" Type="http://schemas.openxmlformats.org/officeDocument/2006/relationships/image" Target="../media/image13.png"/><Relationship Id="rId14" Type="http://schemas.openxmlformats.org/officeDocument/2006/relationships/image" Target="../media/image21.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JustinAzoff/dumbno"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s://github.com/JustinAzoff/dumbno" TargetMode="External"/><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4.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0.png"/><Relationship Id="rId12"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15.png"/><Relationship Id="rId5" Type="http://schemas.openxmlformats.org/officeDocument/2006/relationships/image" Target="../media/image8.png"/><Relationship Id="rId10" Type="http://schemas.openxmlformats.org/officeDocument/2006/relationships/image" Target="../media/image14.png"/><Relationship Id="rId4" Type="http://schemas.openxmlformats.org/officeDocument/2006/relationships/image" Target="../media/image7.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ctrTitle"/>
          </p:nvPr>
        </p:nvSpPr>
        <p:spPr>
          <a:xfrm>
            <a:off x="914402" y="2130426"/>
            <a:ext cx="7762875" cy="1470025"/>
          </a:xfrm>
        </p:spPr>
        <p:txBody>
          <a:bodyPr/>
          <a:lstStyle/>
          <a:p>
            <a:r>
              <a:rPr lang="en-US" sz="3000" dirty="0">
                <a:latin typeface="Arial Narrow" charset="0"/>
              </a:rPr>
              <a:t>Best practices for securing Securing the Science DMZ and maintaining performance</a:t>
            </a:r>
          </a:p>
        </p:txBody>
      </p:sp>
      <p:sp>
        <p:nvSpPr>
          <p:cNvPr id="11266" name="Subtitle 2"/>
          <p:cNvSpPr>
            <a:spLocks noGrp="1"/>
          </p:cNvSpPr>
          <p:nvPr>
            <p:ph type="subTitle" idx="1"/>
          </p:nvPr>
        </p:nvSpPr>
        <p:spPr>
          <a:xfrm>
            <a:off x="914400" y="3868737"/>
            <a:ext cx="3657600" cy="1390651"/>
          </a:xfrm>
        </p:spPr>
        <p:txBody>
          <a:bodyPr/>
          <a:lstStyle/>
          <a:p>
            <a:pPr eaLnBrk="1" hangingPunct="1">
              <a:spcBef>
                <a:spcPts val="300"/>
              </a:spcBef>
              <a:spcAft>
                <a:spcPts val="300"/>
              </a:spcAft>
            </a:pPr>
            <a:r>
              <a:rPr lang="en-US" sz="1800" b="1" dirty="0">
                <a:latin typeface="Arial Narrow" charset="0"/>
              </a:rPr>
              <a:t>Nick Buraglio </a:t>
            </a:r>
          </a:p>
          <a:p>
            <a:pPr eaLnBrk="1" hangingPunct="1">
              <a:spcBef>
                <a:spcPts val="300"/>
              </a:spcBef>
              <a:spcAft>
                <a:spcPts val="300"/>
              </a:spcAft>
            </a:pPr>
            <a:r>
              <a:rPr lang="en-US" sz="1800" dirty="0" err="1">
                <a:latin typeface="Arial Narrow" charset="0"/>
              </a:rPr>
              <a:t>ESnet</a:t>
            </a:r>
            <a:r>
              <a:rPr lang="en-US" sz="1800" dirty="0">
                <a:latin typeface="Arial Narrow" charset="0"/>
              </a:rPr>
              <a:t> Planning Team</a:t>
            </a:r>
          </a:p>
          <a:p>
            <a:pPr eaLnBrk="1" hangingPunct="1">
              <a:spcBef>
                <a:spcPts val="300"/>
              </a:spcBef>
              <a:spcAft>
                <a:spcPts val="300"/>
              </a:spcAft>
            </a:pPr>
            <a:r>
              <a:rPr lang="en-US" sz="1800" dirty="0">
                <a:latin typeface="Arial Narrow" charset="0"/>
              </a:rPr>
              <a:t>Lawrence Berkeley National Laboratory</a:t>
            </a:r>
          </a:p>
        </p:txBody>
      </p:sp>
      <p:sp>
        <p:nvSpPr>
          <p:cNvPr id="11267" name="Text Placeholder 11"/>
          <p:cNvSpPr txBox="1">
            <a:spLocks/>
          </p:cNvSpPr>
          <p:nvPr/>
        </p:nvSpPr>
        <p:spPr bwMode="auto">
          <a:xfrm>
            <a:off x="4833940" y="3868737"/>
            <a:ext cx="3843337" cy="13906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spcBef>
                <a:spcPct val="20000"/>
              </a:spcBef>
            </a:pPr>
            <a:r>
              <a:rPr lang="en-US" sz="1400" dirty="0" err="1">
                <a:solidFill>
                  <a:schemeClr val="bg2"/>
                </a:solidFill>
              </a:rPr>
              <a:t>eduPERT</a:t>
            </a:r>
            <a:r>
              <a:rPr lang="en-US" sz="1400" dirty="0">
                <a:solidFill>
                  <a:schemeClr val="bg2"/>
                </a:solidFill>
              </a:rPr>
              <a:t> </a:t>
            </a:r>
          </a:p>
          <a:p>
            <a:pPr eaLnBrk="1" hangingPunct="1">
              <a:spcBef>
                <a:spcPct val="20000"/>
              </a:spcBef>
            </a:pPr>
            <a:r>
              <a:rPr lang="en-US" sz="1400" dirty="0">
                <a:solidFill>
                  <a:schemeClr val="bg2"/>
                </a:solidFill>
              </a:rPr>
              <a:t>TNC18</a:t>
            </a:r>
          </a:p>
          <a:p>
            <a:pPr eaLnBrk="1" hangingPunct="1">
              <a:spcBef>
                <a:spcPct val="20000"/>
              </a:spcBef>
            </a:pPr>
            <a:r>
              <a:rPr lang="en-US" sz="1400" dirty="0">
                <a:solidFill>
                  <a:schemeClr val="bg2"/>
                </a:solidFill>
              </a:rPr>
              <a:t>Trondheim, Norway</a:t>
            </a:r>
          </a:p>
          <a:p>
            <a:pPr eaLnBrk="1" hangingPunct="1">
              <a:spcBef>
                <a:spcPct val="20000"/>
              </a:spcBef>
            </a:pPr>
            <a:r>
              <a:rPr lang="en-US" sz="1400" dirty="0">
                <a:solidFill>
                  <a:schemeClr val="bg2"/>
                </a:solidFill>
              </a:rPr>
              <a:t>06/12/2018</a:t>
            </a:r>
          </a:p>
        </p:txBody>
      </p:sp>
      <p:cxnSp>
        <p:nvCxnSpPr>
          <p:cNvPr id="5" name="Straight Connector 4"/>
          <p:cNvCxnSpPr/>
          <p:nvPr/>
        </p:nvCxnSpPr>
        <p:spPr>
          <a:xfrm>
            <a:off x="4691063" y="3975100"/>
            <a:ext cx="0" cy="12842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7669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Shape 462"/>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Perimeter Access Control</a:t>
            </a:r>
            <a:endParaRPr lang="en" dirty="0"/>
          </a:p>
        </p:txBody>
      </p:sp>
      <p:sp>
        <p:nvSpPr>
          <p:cNvPr id="464" name="Shape 464"/>
          <p:cNvSpPr txBox="1">
            <a:spLocks noGrp="1"/>
          </p:cNvSpPr>
          <p:nvPr>
            <p:ph idx="1"/>
          </p:nvPr>
        </p:nvSpPr>
        <p:spPr>
          <a:prstGeom prst="rect">
            <a:avLst/>
          </a:prstGeom>
        </p:spPr>
        <p:txBody>
          <a:bodyPr lIns="91425" tIns="91425" rIns="91425" bIns="91425" anchor="t" anchorCtr="0">
            <a:noAutofit/>
          </a:bodyPr>
          <a:lstStyle/>
          <a:p>
            <a:pPr marL="457200" lvl="0" indent="-317500">
              <a:spcBef>
                <a:spcPts val="1200"/>
              </a:spcBef>
              <a:spcAft>
                <a:spcPts val="0"/>
              </a:spcAft>
              <a:buClr>
                <a:schemeClr val="dk1"/>
              </a:buClr>
              <a:buSzPct val="100000"/>
              <a:buFont typeface="Arial"/>
              <a:buChar char="●"/>
            </a:pPr>
            <a:r>
              <a:rPr lang="en-US" dirty="0"/>
              <a:t>Best Practice ACLs</a:t>
            </a:r>
          </a:p>
          <a:p>
            <a:pPr marL="687388" lvl="1" indent="-317500">
              <a:spcBef>
                <a:spcPts val="1200"/>
              </a:spcBef>
              <a:spcAft>
                <a:spcPts val="0"/>
              </a:spcAft>
              <a:buClr>
                <a:schemeClr val="dk1"/>
              </a:buClr>
              <a:buSzPct val="100000"/>
              <a:buFont typeface="Arial"/>
              <a:buChar char="●"/>
            </a:pPr>
            <a:r>
              <a:rPr lang="en-US" dirty="0">
                <a:solidFill>
                  <a:schemeClr val="dk1"/>
                </a:solidFill>
              </a:rPr>
              <a:t>BCP38</a:t>
            </a:r>
          </a:p>
          <a:p>
            <a:pPr marL="687388" lvl="1" indent="-317500">
              <a:spcBef>
                <a:spcPts val="1200"/>
              </a:spcBef>
              <a:spcAft>
                <a:spcPts val="0"/>
              </a:spcAft>
              <a:buClr>
                <a:schemeClr val="dk1"/>
              </a:buClr>
              <a:buSzPct val="100000"/>
              <a:buFont typeface="Arial"/>
              <a:buChar char="●"/>
            </a:pPr>
            <a:r>
              <a:rPr lang="en-US" dirty="0">
                <a:solidFill>
                  <a:schemeClr val="dk1"/>
                </a:solidFill>
              </a:rPr>
              <a:t>Block access to control plane</a:t>
            </a:r>
          </a:p>
          <a:p>
            <a:pPr marL="687388" lvl="1" indent="-317500">
              <a:spcBef>
                <a:spcPts val="1200"/>
              </a:spcBef>
              <a:spcAft>
                <a:spcPts val="0"/>
              </a:spcAft>
              <a:buClr>
                <a:schemeClr val="dk1"/>
              </a:buClr>
              <a:buSzPct val="100000"/>
              <a:buFont typeface="Arial"/>
              <a:buChar char="●"/>
            </a:pPr>
            <a:r>
              <a:rPr lang="en-US" dirty="0">
                <a:solidFill>
                  <a:schemeClr val="dk1"/>
                </a:solidFill>
              </a:rPr>
              <a:t>Deny inbound access to known exploitable protocols</a:t>
            </a:r>
            <a:endParaRPr lang="en" dirty="0">
              <a:solidFill>
                <a:schemeClr val="dk1"/>
              </a:solidFill>
            </a:endParaRPr>
          </a:p>
        </p:txBody>
      </p:sp>
      <p:pic>
        <p:nvPicPr>
          <p:cNvPr id="4" name="Picture 3"/>
          <p:cNvPicPr>
            <a:picLocks noChangeAspect="1"/>
          </p:cNvPicPr>
          <p:nvPr/>
        </p:nvPicPr>
        <p:blipFill>
          <a:blip r:embed="rId3"/>
          <a:stretch>
            <a:fillRect/>
          </a:stretch>
        </p:blipFill>
        <p:spPr>
          <a:xfrm>
            <a:off x="5349816" y="3297965"/>
            <a:ext cx="2805838" cy="2647224"/>
          </a:xfrm>
          <a:prstGeom prst="rect">
            <a:avLst/>
          </a:prstGeom>
        </p:spPr>
      </p:pic>
      <p:pic>
        <p:nvPicPr>
          <p:cNvPr id="7" name="Picture 6"/>
          <p:cNvPicPr>
            <a:picLocks noChangeAspect="1"/>
          </p:cNvPicPr>
          <p:nvPr/>
        </p:nvPicPr>
        <p:blipFill>
          <a:blip r:embed="rId3"/>
          <a:stretch>
            <a:fillRect/>
          </a:stretch>
        </p:blipFill>
        <p:spPr>
          <a:xfrm>
            <a:off x="2696378" y="3297965"/>
            <a:ext cx="2805838" cy="2647224"/>
          </a:xfrm>
          <a:prstGeom prst="rect">
            <a:avLst/>
          </a:prstGeom>
        </p:spPr>
      </p:pic>
    </p:spTree>
    <p:extLst>
      <p:ext uri="{BB962C8B-B14F-4D97-AF65-F5344CB8AC3E}">
        <p14:creationId xmlns:p14="http://schemas.microsoft.com/office/powerpoint/2010/main" val="1983935293"/>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Shape 462"/>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Hosts</a:t>
            </a:r>
            <a:endParaRPr lang="en" dirty="0"/>
          </a:p>
        </p:txBody>
      </p:sp>
      <p:sp>
        <p:nvSpPr>
          <p:cNvPr id="464" name="Shape 464"/>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Patch Scheduling</a:t>
            </a:r>
          </a:p>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Host based firewalls</a:t>
            </a:r>
          </a:p>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Centralized host management</a:t>
            </a:r>
          </a:p>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Host IDS</a:t>
            </a:r>
          </a:p>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User management / Accountability</a:t>
            </a:r>
          </a:p>
          <a:p>
            <a:pPr marL="457200" marR="0" lvl="0" indent="-317500" algn="l" rtl="0">
              <a:lnSpc>
                <a:spcPct val="100000"/>
              </a:lnSpc>
              <a:spcBef>
                <a:spcPts val="1200"/>
              </a:spcBef>
              <a:spcAft>
                <a:spcPts val="0"/>
              </a:spcAft>
              <a:buClr>
                <a:schemeClr val="dk1"/>
              </a:buClr>
              <a:buSzPct val="100000"/>
              <a:buFont typeface="Arial"/>
              <a:buChar char="●"/>
            </a:pPr>
            <a:r>
              <a:rPr lang="en-US" dirty="0">
                <a:solidFill>
                  <a:schemeClr val="dk1"/>
                </a:solidFill>
              </a:rPr>
              <a:t>Two-Factor authentication </a:t>
            </a:r>
            <a:endParaRPr lang="en" dirty="0">
              <a:solidFill>
                <a:schemeClr val="dk1"/>
              </a:solidFill>
            </a:endParaRPr>
          </a:p>
        </p:txBody>
      </p:sp>
      <p:pic>
        <p:nvPicPr>
          <p:cNvPr id="5" name="Picture 4"/>
          <p:cNvPicPr>
            <a:picLocks noChangeAspect="1"/>
          </p:cNvPicPr>
          <p:nvPr/>
        </p:nvPicPr>
        <p:blipFill>
          <a:blip r:embed="rId3"/>
          <a:stretch>
            <a:fillRect/>
          </a:stretch>
        </p:blipFill>
        <p:spPr>
          <a:xfrm>
            <a:off x="4975491" y="3080699"/>
            <a:ext cx="1279505" cy="1279505"/>
          </a:xfrm>
          <a:prstGeom prst="rect">
            <a:avLst/>
          </a:prstGeom>
        </p:spPr>
      </p:pic>
      <p:pic>
        <p:nvPicPr>
          <p:cNvPr id="8" name="Picture 7"/>
          <p:cNvPicPr>
            <a:picLocks noChangeAspect="1"/>
          </p:cNvPicPr>
          <p:nvPr/>
        </p:nvPicPr>
        <p:blipFill>
          <a:blip r:embed="rId3"/>
          <a:stretch>
            <a:fillRect/>
          </a:stretch>
        </p:blipFill>
        <p:spPr>
          <a:xfrm>
            <a:off x="5203215" y="3220855"/>
            <a:ext cx="1279505" cy="1279505"/>
          </a:xfrm>
          <a:prstGeom prst="rect">
            <a:avLst/>
          </a:prstGeom>
        </p:spPr>
      </p:pic>
      <p:pic>
        <p:nvPicPr>
          <p:cNvPr id="9" name="Picture 8"/>
          <p:cNvPicPr>
            <a:picLocks noChangeAspect="1"/>
          </p:cNvPicPr>
          <p:nvPr/>
        </p:nvPicPr>
        <p:blipFill>
          <a:blip r:embed="rId3"/>
          <a:stretch>
            <a:fillRect/>
          </a:stretch>
        </p:blipFill>
        <p:spPr>
          <a:xfrm>
            <a:off x="5355615" y="3373255"/>
            <a:ext cx="1279505" cy="1279505"/>
          </a:xfrm>
          <a:prstGeom prst="rect">
            <a:avLst/>
          </a:prstGeom>
        </p:spPr>
      </p:pic>
      <p:pic>
        <p:nvPicPr>
          <p:cNvPr id="10" name="Picture 9"/>
          <p:cNvPicPr>
            <a:picLocks noChangeAspect="1"/>
          </p:cNvPicPr>
          <p:nvPr/>
        </p:nvPicPr>
        <p:blipFill>
          <a:blip r:embed="rId3"/>
          <a:stretch>
            <a:fillRect/>
          </a:stretch>
        </p:blipFill>
        <p:spPr>
          <a:xfrm>
            <a:off x="5508015" y="3525655"/>
            <a:ext cx="1279505" cy="1279505"/>
          </a:xfrm>
          <a:prstGeom prst="rect">
            <a:avLst/>
          </a:prstGeom>
        </p:spPr>
      </p:pic>
      <p:pic>
        <p:nvPicPr>
          <p:cNvPr id="11" name="Picture 10"/>
          <p:cNvPicPr>
            <a:picLocks noChangeAspect="1"/>
          </p:cNvPicPr>
          <p:nvPr/>
        </p:nvPicPr>
        <p:blipFill>
          <a:blip r:embed="rId3"/>
          <a:stretch>
            <a:fillRect/>
          </a:stretch>
        </p:blipFill>
        <p:spPr>
          <a:xfrm>
            <a:off x="5660415" y="3678055"/>
            <a:ext cx="1279505" cy="1279505"/>
          </a:xfrm>
          <a:prstGeom prst="rect">
            <a:avLst/>
          </a:prstGeom>
        </p:spPr>
      </p:pic>
      <p:pic>
        <p:nvPicPr>
          <p:cNvPr id="12" name="Picture 11"/>
          <p:cNvPicPr>
            <a:picLocks noChangeAspect="1"/>
          </p:cNvPicPr>
          <p:nvPr/>
        </p:nvPicPr>
        <p:blipFill>
          <a:blip r:embed="rId3"/>
          <a:stretch>
            <a:fillRect/>
          </a:stretch>
        </p:blipFill>
        <p:spPr>
          <a:xfrm>
            <a:off x="5842967" y="3830455"/>
            <a:ext cx="1279505" cy="1279505"/>
          </a:xfrm>
          <a:prstGeom prst="rect">
            <a:avLst/>
          </a:prstGeom>
        </p:spPr>
      </p:pic>
    </p:spTree>
    <p:extLst>
      <p:ext uri="{BB962C8B-B14F-4D97-AF65-F5344CB8AC3E}">
        <p14:creationId xmlns:p14="http://schemas.microsoft.com/office/powerpoint/2010/main" val="2168488820"/>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Shape 531"/>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Baselines, logging and traffic analytics  </a:t>
            </a:r>
            <a:endParaRPr lang="en" dirty="0"/>
          </a:p>
        </p:txBody>
      </p:sp>
      <p:sp>
        <p:nvSpPr>
          <p:cNvPr id="532" name="Shape 532"/>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Traffic graphs</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Flow Data</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Syslog (host and network)</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Performance data (latency, RTT, etc.)</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Soft failure / soft event detection</a:t>
            </a:r>
          </a:p>
          <a:p>
            <a:pPr marL="139700" marR="0" lvl="0" indent="0" algn="l" rtl="0">
              <a:lnSpc>
                <a:spcPct val="100000"/>
              </a:lnSpc>
              <a:spcBef>
                <a:spcPts val="1200"/>
              </a:spcBef>
              <a:spcAft>
                <a:spcPts val="0"/>
              </a:spcAft>
              <a:buClr>
                <a:srgbClr val="000000"/>
              </a:buClr>
              <a:buSzPct val="100000"/>
              <a:buNone/>
            </a:pPr>
            <a:endParaRPr lang="en" dirty="0">
              <a:solidFill>
                <a:schemeClr val="dk1"/>
              </a:solidFill>
            </a:endParaRPr>
          </a:p>
        </p:txBody>
      </p:sp>
      <p:pic>
        <p:nvPicPr>
          <p:cNvPr id="2" name="Picture 1"/>
          <p:cNvPicPr>
            <a:picLocks noChangeAspect="1"/>
          </p:cNvPicPr>
          <p:nvPr/>
        </p:nvPicPr>
        <p:blipFill>
          <a:blip r:embed="rId3"/>
          <a:stretch>
            <a:fillRect/>
          </a:stretch>
        </p:blipFill>
        <p:spPr>
          <a:xfrm>
            <a:off x="4558672" y="1552730"/>
            <a:ext cx="4245393" cy="4041567"/>
          </a:xfrm>
          <a:prstGeom prst="rect">
            <a:avLst/>
          </a:prstGeom>
        </p:spPr>
      </p:pic>
    </p:spTree>
    <p:extLst>
      <p:ext uri="{BB962C8B-B14F-4D97-AF65-F5344CB8AC3E}">
        <p14:creationId xmlns:p14="http://schemas.microsoft.com/office/powerpoint/2010/main" val="3680955674"/>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Shape 519"/>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Confidentiality &amp; Integrity</a:t>
            </a:r>
            <a:endParaRPr lang="en" dirty="0"/>
          </a:p>
        </p:txBody>
      </p:sp>
      <p:sp>
        <p:nvSpPr>
          <p:cNvPr id="520" name="Shape 520"/>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Use secure protocols whenever possible</a:t>
            </a:r>
          </a:p>
          <a:p>
            <a:pPr marL="687388" lvl="1" indent="-317500">
              <a:spcBef>
                <a:spcPts val="1200"/>
              </a:spcBef>
              <a:spcAft>
                <a:spcPts val="0"/>
              </a:spcAft>
              <a:buClr>
                <a:srgbClr val="000000"/>
              </a:buClr>
              <a:buSzPct val="100000"/>
              <a:buFont typeface="Arial"/>
              <a:buChar char="●"/>
            </a:pPr>
            <a:r>
              <a:rPr lang="en-US" dirty="0">
                <a:solidFill>
                  <a:schemeClr val="dk1"/>
                </a:solidFill>
              </a:rPr>
              <a:t>Globus turns on end to end checksum by default</a:t>
            </a:r>
          </a:p>
          <a:p>
            <a:pPr marL="687388" lvl="1" indent="-317500">
              <a:spcBef>
                <a:spcPts val="1200"/>
              </a:spcBef>
              <a:spcAft>
                <a:spcPts val="0"/>
              </a:spcAft>
              <a:buClr>
                <a:srgbClr val="000000"/>
              </a:buClr>
              <a:buSzPct val="100000"/>
              <a:buFont typeface="Arial"/>
              <a:buChar char="●"/>
            </a:pPr>
            <a:r>
              <a:rPr lang="en-US" dirty="0">
                <a:solidFill>
                  <a:schemeClr val="dk1"/>
                </a:solidFill>
              </a:rPr>
              <a:t>Globus can be configured to encrypt traffic in transit</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HPN-SSH patches in a pinch</a:t>
            </a:r>
            <a:endParaRPr lang="en-US" dirty="0">
              <a:solidFill>
                <a:srgbClr val="FF0000"/>
              </a:solidFill>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Shape 519"/>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Visibility, filtering &amp; event based actions</a:t>
            </a:r>
            <a:endParaRPr lang="en" dirty="0"/>
          </a:p>
        </p:txBody>
      </p:sp>
      <p:sp>
        <p:nvSpPr>
          <p:cNvPr id="520" name="Shape 520"/>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Intrusion detection system(s)</a:t>
            </a:r>
          </a:p>
          <a:p>
            <a:pPr marL="457200" lvl="0" indent="-317500">
              <a:spcBef>
                <a:spcPts val="1200"/>
              </a:spcBef>
              <a:spcAft>
                <a:spcPts val="0"/>
              </a:spcAft>
              <a:buClr>
                <a:srgbClr val="000000"/>
              </a:buClr>
              <a:buSzPct val="100000"/>
              <a:buFont typeface="Arial"/>
              <a:buChar char="●"/>
            </a:pPr>
            <a:r>
              <a:rPr lang="en-US" dirty="0">
                <a:solidFill>
                  <a:schemeClr val="dk1"/>
                </a:solidFill>
              </a:rPr>
              <a:t>Dynamic black hole routing</a:t>
            </a:r>
          </a:p>
          <a:p>
            <a:pPr marL="687388" lvl="1" indent="-317500">
              <a:spcBef>
                <a:spcPts val="1200"/>
              </a:spcBef>
              <a:spcAft>
                <a:spcPts val="0"/>
              </a:spcAft>
              <a:buClr>
                <a:srgbClr val="000000"/>
              </a:buClr>
              <a:buSzPct val="100000"/>
              <a:buFont typeface="Arial"/>
              <a:buChar char="●"/>
            </a:pPr>
            <a:r>
              <a:rPr lang="en-US" dirty="0">
                <a:solidFill>
                  <a:schemeClr val="dk1"/>
                </a:solidFill>
              </a:rPr>
              <a:t>Community BGP feeds (</a:t>
            </a:r>
            <a:r>
              <a:rPr lang="en-US" dirty="0" err="1">
                <a:solidFill>
                  <a:schemeClr val="dk1"/>
                </a:solidFill>
              </a:rPr>
              <a:t>Bogons</a:t>
            </a:r>
            <a:r>
              <a:rPr lang="en-US" dirty="0">
                <a:solidFill>
                  <a:schemeClr val="dk1"/>
                </a:solidFill>
              </a:rPr>
              <a:t>, etc.)</a:t>
            </a:r>
          </a:p>
          <a:p>
            <a:pPr marL="369888" lvl="1" indent="0">
              <a:spcBef>
                <a:spcPts val="1200"/>
              </a:spcBef>
              <a:spcAft>
                <a:spcPts val="0"/>
              </a:spcAft>
              <a:buClr>
                <a:srgbClr val="000000"/>
              </a:buClr>
              <a:buSzPct val="100000"/>
              <a:buNone/>
            </a:pPr>
            <a:endParaRPr lang="en-US" dirty="0">
              <a:solidFill>
                <a:schemeClr val="dk1"/>
              </a:solidFill>
            </a:endParaRPr>
          </a:p>
          <a:p>
            <a:pPr marL="457200" indent="-317500">
              <a:spcBef>
                <a:spcPts val="1200"/>
              </a:spcBef>
              <a:spcAft>
                <a:spcPts val="0"/>
              </a:spcAft>
              <a:buClr>
                <a:srgbClr val="000000"/>
              </a:buClr>
              <a:buSzPct val="100000"/>
              <a:buFont typeface="Arial"/>
              <a:buChar char="●"/>
            </a:pPr>
            <a:endParaRPr lang="en-US" dirty="0">
              <a:solidFill>
                <a:schemeClr val="dk1"/>
              </a:solidFill>
            </a:endParaRPr>
          </a:p>
          <a:p>
            <a:pPr marL="457200" marR="0" lvl="0" indent="-317500" algn="l" rtl="0">
              <a:lnSpc>
                <a:spcPct val="100000"/>
              </a:lnSpc>
              <a:spcBef>
                <a:spcPts val="1200"/>
              </a:spcBef>
              <a:spcAft>
                <a:spcPts val="0"/>
              </a:spcAft>
              <a:buClr>
                <a:srgbClr val="000000"/>
              </a:buClr>
              <a:buSzPct val="100000"/>
              <a:buFont typeface="Arial"/>
              <a:buChar char="●"/>
            </a:pPr>
            <a:endParaRPr lang="en-US" dirty="0">
              <a:solidFill>
                <a:schemeClr val="dk1"/>
              </a:solidFill>
            </a:endParaRPr>
          </a:p>
        </p:txBody>
      </p:sp>
    </p:spTree>
    <p:extLst>
      <p:ext uri="{BB962C8B-B14F-4D97-AF65-F5344CB8AC3E}">
        <p14:creationId xmlns:p14="http://schemas.microsoft.com/office/powerpoint/2010/main" val="4263397352"/>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Shape 359"/>
          <p:cNvPicPr preferRelativeResize="0"/>
          <p:nvPr/>
        </p:nvPicPr>
        <p:blipFill>
          <a:blip r:embed="rId3"/>
          <a:stretch>
            <a:fillRect/>
          </a:stretch>
        </p:blipFill>
        <p:spPr>
          <a:xfrm>
            <a:off x="6440737" y="2389449"/>
            <a:ext cx="609600" cy="812800"/>
          </a:xfrm>
          <a:prstGeom prst="rect">
            <a:avLst/>
          </a:prstGeom>
          <a:noFill/>
          <a:ln>
            <a:noFill/>
          </a:ln>
        </p:spPr>
      </p:pic>
      <p:cxnSp>
        <p:nvCxnSpPr>
          <p:cNvPr id="360" name="Shape 360"/>
          <p:cNvCxnSpPr/>
          <p:nvPr/>
        </p:nvCxnSpPr>
        <p:spPr>
          <a:xfrm>
            <a:off x="2947727" y="2526633"/>
            <a:ext cx="366899" cy="698000"/>
          </a:xfrm>
          <a:prstGeom prst="straightConnector1">
            <a:avLst/>
          </a:prstGeom>
          <a:noFill/>
          <a:ln w="19050" cap="flat">
            <a:solidFill>
              <a:schemeClr val="dk2"/>
            </a:solidFill>
            <a:prstDash val="solid"/>
            <a:round/>
            <a:headEnd type="none" w="lg" len="lg"/>
            <a:tailEnd type="none" w="lg" len="lg"/>
          </a:ln>
        </p:spPr>
      </p:cxnSp>
      <p:pic>
        <p:nvPicPr>
          <p:cNvPr id="361" name="Shape 361"/>
          <p:cNvPicPr preferRelativeResize="0"/>
          <p:nvPr/>
        </p:nvPicPr>
        <p:blipFill>
          <a:blip r:embed="rId4"/>
          <a:stretch>
            <a:fillRect/>
          </a:stretch>
        </p:blipFill>
        <p:spPr>
          <a:xfrm>
            <a:off x="2530003" y="3550736"/>
            <a:ext cx="4266875" cy="2996965"/>
          </a:xfrm>
          <a:prstGeom prst="rect">
            <a:avLst/>
          </a:prstGeom>
          <a:noFill/>
          <a:ln>
            <a:noFill/>
          </a:ln>
        </p:spPr>
      </p:pic>
      <p:cxnSp>
        <p:nvCxnSpPr>
          <p:cNvPr id="362" name="Shape 362"/>
          <p:cNvCxnSpPr/>
          <p:nvPr/>
        </p:nvCxnSpPr>
        <p:spPr>
          <a:xfrm rot="10800000">
            <a:off x="4440537" y="4046049"/>
            <a:ext cx="333899" cy="265599"/>
          </a:xfrm>
          <a:prstGeom prst="straightConnector1">
            <a:avLst/>
          </a:prstGeom>
          <a:noFill/>
          <a:ln w="19050" cap="flat">
            <a:solidFill>
              <a:srgbClr val="980000"/>
            </a:solidFill>
            <a:prstDash val="solid"/>
            <a:round/>
            <a:headEnd type="none" w="lg" len="lg"/>
            <a:tailEnd type="none" w="lg" len="lg"/>
          </a:ln>
        </p:spPr>
      </p:cxnSp>
      <p:cxnSp>
        <p:nvCxnSpPr>
          <p:cNvPr id="363" name="Shape 363"/>
          <p:cNvCxnSpPr/>
          <p:nvPr/>
        </p:nvCxnSpPr>
        <p:spPr>
          <a:xfrm rot="10800000" flipH="1">
            <a:off x="4411231" y="3999215"/>
            <a:ext cx="357299" cy="296799"/>
          </a:xfrm>
          <a:prstGeom prst="straightConnector1">
            <a:avLst/>
          </a:prstGeom>
          <a:noFill/>
          <a:ln w="19050" cap="flat">
            <a:solidFill>
              <a:srgbClr val="980000"/>
            </a:solidFill>
            <a:prstDash val="solid"/>
            <a:round/>
            <a:headEnd type="none" w="lg" len="lg"/>
            <a:tailEnd type="none" w="lg" len="lg"/>
          </a:ln>
        </p:spPr>
      </p:cxnSp>
      <p:cxnSp>
        <p:nvCxnSpPr>
          <p:cNvPr id="364" name="Shape 364"/>
          <p:cNvCxnSpPr/>
          <p:nvPr/>
        </p:nvCxnSpPr>
        <p:spPr>
          <a:xfrm rot="10800000" flipH="1">
            <a:off x="4405375" y="4710149"/>
            <a:ext cx="363300" cy="390399"/>
          </a:xfrm>
          <a:prstGeom prst="straightConnector1">
            <a:avLst/>
          </a:prstGeom>
          <a:noFill/>
          <a:ln w="19050" cap="flat">
            <a:solidFill>
              <a:srgbClr val="980000"/>
            </a:solidFill>
            <a:prstDash val="solid"/>
            <a:round/>
            <a:headEnd type="none" w="lg" len="lg"/>
            <a:tailEnd type="none" w="lg" len="lg"/>
          </a:ln>
        </p:spPr>
      </p:cxnSp>
      <p:cxnSp>
        <p:nvCxnSpPr>
          <p:cNvPr id="365" name="Shape 365"/>
          <p:cNvCxnSpPr/>
          <p:nvPr/>
        </p:nvCxnSpPr>
        <p:spPr>
          <a:xfrm rot="10800000">
            <a:off x="4387874" y="4717682"/>
            <a:ext cx="380700" cy="335999"/>
          </a:xfrm>
          <a:prstGeom prst="straightConnector1">
            <a:avLst/>
          </a:prstGeom>
          <a:noFill/>
          <a:ln w="19050" cap="flat">
            <a:solidFill>
              <a:srgbClr val="980000"/>
            </a:solidFill>
            <a:prstDash val="solid"/>
            <a:round/>
            <a:headEnd type="none" w="lg" len="lg"/>
            <a:tailEnd type="none" w="lg" len="lg"/>
          </a:ln>
        </p:spPr>
      </p:cxnSp>
      <p:cxnSp>
        <p:nvCxnSpPr>
          <p:cNvPr id="366" name="Shape 366"/>
          <p:cNvCxnSpPr/>
          <p:nvPr/>
        </p:nvCxnSpPr>
        <p:spPr>
          <a:xfrm>
            <a:off x="4463950" y="5241133"/>
            <a:ext cx="310500" cy="0"/>
          </a:xfrm>
          <a:prstGeom prst="straightConnector1">
            <a:avLst/>
          </a:prstGeom>
          <a:noFill/>
          <a:ln w="19050" cap="flat">
            <a:solidFill>
              <a:srgbClr val="980000"/>
            </a:solidFill>
            <a:prstDash val="solid"/>
            <a:round/>
            <a:headEnd type="none" w="lg" len="lg"/>
            <a:tailEnd type="none" w="lg" len="lg"/>
          </a:ln>
        </p:spPr>
      </p:cxnSp>
      <p:cxnSp>
        <p:nvCxnSpPr>
          <p:cNvPr id="367" name="Shape 367"/>
          <p:cNvCxnSpPr/>
          <p:nvPr/>
        </p:nvCxnSpPr>
        <p:spPr>
          <a:xfrm rot="10800000">
            <a:off x="4973600" y="4007065"/>
            <a:ext cx="0" cy="328000"/>
          </a:xfrm>
          <a:prstGeom prst="straightConnector1">
            <a:avLst/>
          </a:prstGeom>
          <a:noFill/>
          <a:ln w="19050" cap="flat">
            <a:solidFill>
              <a:srgbClr val="980000"/>
            </a:solidFill>
            <a:prstDash val="solid"/>
            <a:round/>
            <a:headEnd type="none" w="lg" len="lg"/>
            <a:tailEnd type="none" w="lg" len="lg"/>
          </a:ln>
        </p:spPr>
      </p:cxnSp>
      <p:cxnSp>
        <p:nvCxnSpPr>
          <p:cNvPr id="368" name="Shape 368"/>
          <p:cNvCxnSpPr/>
          <p:nvPr/>
        </p:nvCxnSpPr>
        <p:spPr>
          <a:xfrm rot="10800000">
            <a:off x="4247200" y="4030632"/>
            <a:ext cx="0" cy="273200"/>
          </a:xfrm>
          <a:prstGeom prst="straightConnector1">
            <a:avLst/>
          </a:prstGeom>
          <a:noFill/>
          <a:ln w="19050" cap="flat">
            <a:solidFill>
              <a:srgbClr val="980000"/>
            </a:solidFill>
            <a:prstDash val="solid"/>
            <a:round/>
            <a:headEnd type="none" w="lg" len="lg"/>
            <a:tailEnd type="none" w="lg" len="lg"/>
          </a:ln>
        </p:spPr>
      </p:cxnSp>
      <p:cxnSp>
        <p:nvCxnSpPr>
          <p:cNvPr id="369" name="Shape 369"/>
          <p:cNvCxnSpPr/>
          <p:nvPr/>
        </p:nvCxnSpPr>
        <p:spPr>
          <a:xfrm rot="10800000">
            <a:off x="4247349" y="4764615"/>
            <a:ext cx="5700" cy="367199"/>
          </a:xfrm>
          <a:prstGeom prst="straightConnector1">
            <a:avLst/>
          </a:prstGeom>
          <a:noFill/>
          <a:ln w="19050" cap="flat">
            <a:solidFill>
              <a:srgbClr val="980000"/>
            </a:solidFill>
            <a:prstDash val="solid"/>
            <a:round/>
            <a:headEnd type="none" w="lg" len="lg"/>
            <a:tailEnd type="none" w="lg" len="lg"/>
          </a:ln>
        </p:spPr>
      </p:cxnSp>
      <p:cxnSp>
        <p:nvCxnSpPr>
          <p:cNvPr id="370" name="Shape 370"/>
          <p:cNvCxnSpPr/>
          <p:nvPr/>
        </p:nvCxnSpPr>
        <p:spPr>
          <a:xfrm rot="10800000">
            <a:off x="4961900" y="4733265"/>
            <a:ext cx="0" cy="468800"/>
          </a:xfrm>
          <a:prstGeom prst="straightConnector1">
            <a:avLst/>
          </a:prstGeom>
          <a:noFill/>
          <a:ln w="19050" cap="flat">
            <a:solidFill>
              <a:srgbClr val="CC0000"/>
            </a:solidFill>
            <a:prstDash val="solid"/>
            <a:round/>
            <a:headEnd type="none" w="lg" len="lg"/>
            <a:tailEnd type="none" w="lg" len="lg"/>
          </a:ln>
        </p:spPr>
      </p:cxnSp>
      <p:cxnSp>
        <p:nvCxnSpPr>
          <p:cNvPr id="371" name="Shape 371"/>
          <p:cNvCxnSpPr/>
          <p:nvPr/>
        </p:nvCxnSpPr>
        <p:spPr>
          <a:xfrm flipH="1">
            <a:off x="4160074" y="2233949"/>
            <a:ext cx="5100" cy="1316799"/>
          </a:xfrm>
          <a:prstGeom prst="straightConnector1">
            <a:avLst/>
          </a:prstGeom>
          <a:noFill/>
          <a:ln w="19050" cap="flat">
            <a:solidFill>
              <a:srgbClr val="980000"/>
            </a:solidFill>
            <a:prstDash val="solid"/>
            <a:round/>
            <a:headEnd type="none" w="lg" len="lg"/>
            <a:tailEnd type="none" w="lg" len="lg"/>
          </a:ln>
        </p:spPr>
      </p:cxnSp>
      <p:cxnSp>
        <p:nvCxnSpPr>
          <p:cNvPr id="372" name="Shape 372"/>
          <p:cNvCxnSpPr>
            <a:stCxn id="373" idx="0"/>
          </p:cNvCxnSpPr>
          <p:nvPr/>
        </p:nvCxnSpPr>
        <p:spPr>
          <a:xfrm rot="10800000">
            <a:off x="4947730" y="2529732"/>
            <a:ext cx="7499" cy="610400"/>
          </a:xfrm>
          <a:prstGeom prst="straightConnector1">
            <a:avLst/>
          </a:prstGeom>
          <a:noFill/>
          <a:ln w="19050" cap="flat">
            <a:solidFill>
              <a:srgbClr val="980000"/>
            </a:solidFill>
            <a:prstDash val="solid"/>
            <a:round/>
            <a:headEnd type="none" w="lg" len="lg"/>
            <a:tailEnd type="none" w="lg" len="lg"/>
          </a:ln>
        </p:spPr>
      </p:cxnSp>
      <p:cxnSp>
        <p:nvCxnSpPr>
          <p:cNvPr id="374" name="Shape 374"/>
          <p:cNvCxnSpPr>
            <a:stCxn id="375" idx="3"/>
            <a:endCxn id="373" idx="1"/>
          </p:cNvCxnSpPr>
          <p:nvPr/>
        </p:nvCxnSpPr>
        <p:spPr>
          <a:xfrm>
            <a:off x="4491349" y="3624349"/>
            <a:ext cx="212950" cy="0"/>
          </a:xfrm>
          <a:prstGeom prst="straightConnector1">
            <a:avLst/>
          </a:prstGeom>
          <a:noFill/>
          <a:ln w="19050" cap="flat">
            <a:solidFill>
              <a:srgbClr val="980000"/>
            </a:solidFill>
            <a:prstDash val="solid"/>
            <a:round/>
            <a:headEnd type="none" w="lg" len="lg"/>
            <a:tailEnd type="none" w="lg" len="lg"/>
          </a:ln>
        </p:spPr>
      </p:cxnSp>
      <p:cxnSp>
        <p:nvCxnSpPr>
          <p:cNvPr id="376" name="Shape 376"/>
          <p:cNvCxnSpPr/>
          <p:nvPr/>
        </p:nvCxnSpPr>
        <p:spPr>
          <a:xfrm>
            <a:off x="4364350" y="3819533"/>
            <a:ext cx="380700" cy="0"/>
          </a:xfrm>
          <a:prstGeom prst="straightConnector1">
            <a:avLst/>
          </a:prstGeom>
          <a:noFill/>
          <a:ln w="19050" cap="flat">
            <a:solidFill>
              <a:srgbClr val="980000"/>
            </a:solidFill>
            <a:prstDash val="solid"/>
            <a:round/>
            <a:headEnd type="none" w="lg" len="lg"/>
            <a:tailEnd type="none" w="lg" len="lg"/>
          </a:ln>
        </p:spPr>
      </p:cxnSp>
      <p:pic>
        <p:nvPicPr>
          <p:cNvPr id="375" name="Shape 375"/>
          <p:cNvPicPr preferRelativeResize="0"/>
          <p:nvPr/>
        </p:nvPicPr>
        <p:blipFill>
          <a:blip r:embed="rId5"/>
          <a:stretch>
            <a:fillRect/>
          </a:stretch>
        </p:blipFill>
        <p:spPr>
          <a:xfrm>
            <a:off x="3989525" y="3140139"/>
            <a:ext cx="501824" cy="968433"/>
          </a:xfrm>
          <a:prstGeom prst="rect">
            <a:avLst/>
          </a:prstGeom>
          <a:noFill/>
          <a:ln>
            <a:noFill/>
          </a:ln>
        </p:spPr>
      </p:pic>
      <p:pic>
        <p:nvPicPr>
          <p:cNvPr id="373" name="Shape 373"/>
          <p:cNvPicPr preferRelativeResize="0"/>
          <p:nvPr/>
        </p:nvPicPr>
        <p:blipFill>
          <a:blip r:embed="rId5"/>
          <a:stretch>
            <a:fillRect/>
          </a:stretch>
        </p:blipFill>
        <p:spPr>
          <a:xfrm>
            <a:off x="4704300" y="3140139"/>
            <a:ext cx="501824" cy="968433"/>
          </a:xfrm>
          <a:prstGeom prst="rect">
            <a:avLst/>
          </a:prstGeom>
          <a:noFill/>
          <a:ln>
            <a:noFill/>
          </a:ln>
        </p:spPr>
      </p:pic>
      <p:pic>
        <p:nvPicPr>
          <p:cNvPr id="377" name="Shape 377"/>
          <p:cNvPicPr preferRelativeResize="0"/>
          <p:nvPr/>
        </p:nvPicPr>
        <p:blipFill>
          <a:blip r:embed="rId6"/>
          <a:stretch>
            <a:fillRect/>
          </a:stretch>
        </p:blipFill>
        <p:spPr>
          <a:xfrm>
            <a:off x="4713862" y="4201367"/>
            <a:ext cx="475180" cy="610400"/>
          </a:xfrm>
          <a:prstGeom prst="rect">
            <a:avLst/>
          </a:prstGeom>
          <a:noFill/>
          <a:ln>
            <a:noFill/>
          </a:ln>
        </p:spPr>
      </p:pic>
      <p:cxnSp>
        <p:nvCxnSpPr>
          <p:cNvPr id="378" name="Shape 378"/>
          <p:cNvCxnSpPr>
            <a:stCxn id="379" idx="3"/>
            <a:endCxn id="377" idx="1"/>
          </p:cNvCxnSpPr>
          <p:nvPr/>
        </p:nvCxnSpPr>
        <p:spPr>
          <a:xfrm>
            <a:off x="4478046" y="4506567"/>
            <a:ext cx="235831" cy="0"/>
          </a:xfrm>
          <a:prstGeom prst="straightConnector1">
            <a:avLst/>
          </a:prstGeom>
          <a:noFill/>
          <a:ln w="19050" cap="flat">
            <a:solidFill>
              <a:srgbClr val="980000"/>
            </a:solidFill>
            <a:prstDash val="solid"/>
            <a:round/>
            <a:headEnd type="none" w="lg" len="lg"/>
            <a:tailEnd type="none" w="lg" len="lg"/>
          </a:ln>
        </p:spPr>
      </p:cxnSp>
      <p:cxnSp>
        <p:nvCxnSpPr>
          <p:cNvPr id="380" name="Shape 380"/>
          <p:cNvCxnSpPr>
            <a:stCxn id="381" idx="3"/>
            <a:endCxn id="382" idx="1"/>
          </p:cNvCxnSpPr>
          <p:nvPr/>
        </p:nvCxnSpPr>
        <p:spPr>
          <a:xfrm>
            <a:off x="4491372" y="5459083"/>
            <a:ext cx="231337" cy="0"/>
          </a:xfrm>
          <a:prstGeom prst="straightConnector1">
            <a:avLst/>
          </a:prstGeom>
          <a:noFill/>
          <a:ln w="19050" cap="flat">
            <a:solidFill>
              <a:srgbClr val="980000"/>
            </a:solidFill>
            <a:prstDash val="solid"/>
            <a:round/>
            <a:headEnd type="none" w="lg" len="lg"/>
            <a:tailEnd type="none" w="lg" len="lg"/>
          </a:ln>
        </p:spPr>
      </p:cxnSp>
      <p:cxnSp>
        <p:nvCxnSpPr>
          <p:cNvPr id="384" name="Shape 384"/>
          <p:cNvCxnSpPr/>
          <p:nvPr/>
        </p:nvCxnSpPr>
        <p:spPr>
          <a:xfrm rot="10800000" flipH="1">
            <a:off x="2862622" y="5460049"/>
            <a:ext cx="1401299" cy="101599"/>
          </a:xfrm>
          <a:prstGeom prst="straightConnector1">
            <a:avLst/>
          </a:prstGeom>
          <a:noFill/>
          <a:ln w="19050" cap="flat">
            <a:solidFill>
              <a:schemeClr val="dk2"/>
            </a:solidFill>
            <a:prstDash val="solid"/>
            <a:round/>
            <a:headEnd type="none" w="lg" len="lg"/>
            <a:tailEnd type="none" w="lg" len="lg"/>
          </a:ln>
        </p:spPr>
      </p:cxnSp>
      <p:cxnSp>
        <p:nvCxnSpPr>
          <p:cNvPr id="386" name="Shape 386"/>
          <p:cNvCxnSpPr/>
          <p:nvPr/>
        </p:nvCxnSpPr>
        <p:spPr>
          <a:xfrm rot="10800000">
            <a:off x="5120007" y="5692465"/>
            <a:ext cx="561599" cy="203600"/>
          </a:xfrm>
          <a:prstGeom prst="straightConnector1">
            <a:avLst/>
          </a:prstGeom>
          <a:noFill/>
          <a:ln w="19050" cap="flat">
            <a:solidFill>
              <a:schemeClr val="dk2"/>
            </a:solidFill>
            <a:prstDash val="solid"/>
            <a:round/>
            <a:headEnd type="none" w="lg" len="lg"/>
            <a:tailEnd type="none" w="lg" len="lg"/>
          </a:ln>
        </p:spPr>
      </p:cxnSp>
      <p:cxnSp>
        <p:nvCxnSpPr>
          <p:cNvPr id="387" name="Shape 387"/>
          <p:cNvCxnSpPr/>
          <p:nvPr/>
        </p:nvCxnSpPr>
        <p:spPr>
          <a:xfrm flipH="1">
            <a:off x="5103654" y="4652867"/>
            <a:ext cx="561599" cy="719600"/>
          </a:xfrm>
          <a:prstGeom prst="straightConnector1">
            <a:avLst/>
          </a:prstGeom>
          <a:noFill/>
          <a:ln w="19050" cap="flat">
            <a:solidFill>
              <a:schemeClr val="dk2"/>
            </a:solidFill>
            <a:prstDash val="solid"/>
            <a:round/>
            <a:headEnd type="none" w="lg" len="lg"/>
            <a:tailEnd type="none" w="lg" len="lg"/>
          </a:ln>
        </p:spPr>
      </p:cxnSp>
      <p:pic>
        <p:nvPicPr>
          <p:cNvPr id="382" name="Shape 382"/>
          <p:cNvPicPr preferRelativeResize="0"/>
          <p:nvPr/>
        </p:nvPicPr>
        <p:blipFill>
          <a:blip r:embed="rId5"/>
          <a:stretch>
            <a:fillRect/>
          </a:stretch>
        </p:blipFill>
        <p:spPr>
          <a:xfrm>
            <a:off x="4722687" y="4974882"/>
            <a:ext cx="501824" cy="968433"/>
          </a:xfrm>
          <a:prstGeom prst="rect">
            <a:avLst/>
          </a:prstGeom>
          <a:noFill/>
          <a:ln>
            <a:noFill/>
          </a:ln>
        </p:spPr>
      </p:pic>
      <p:pic>
        <p:nvPicPr>
          <p:cNvPr id="392" name="Shape 392"/>
          <p:cNvPicPr preferRelativeResize="0"/>
          <p:nvPr/>
        </p:nvPicPr>
        <p:blipFill>
          <a:blip r:embed="rId7"/>
          <a:stretch>
            <a:fillRect/>
          </a:stretch>
        </p:blipFill>
        <p:spPr>
          <a:xfrm>
            <a:off x="1384148" y="4981669"/>
            <a:ext cx="475175" cy="623667"/>
          </a:xfrm>
          <a:prstGeom prst="rect">
            <a:avLst/>
          </a:prstGeom>
          <a:noFill/>
          <a:ln>
            <a:noFill/>
          </a:ln>
        </p:spPr>
      </p:pic>
      <p:pic>
        <p:nvPicPr>
          <p:cNvPr id="393" name="Shape 393"/>
          <p:cNvPicPr preferRelativeResize="0"/>
          <p:nvPr/>
        </p:nvPicPr>
        <p:blipFill>
          <a:blip r:embed="rId7"/>
          <a:stretch>
            <a:fillRect/>
          </a:stretch>
        </p:blipFill>
        <p:spPr>
          <a:xfrm>
            <a:off x="1536547" y="5184869"/>
            <a:ext cx="475175" cy="623667"/>
          </a:xfrm>
          <a:prstGeom prst="rect">
            <a:avLst/>
          </a:prstGeom>
          <a:noFill/>
          <a:ln>
            <a:noFill/>
          </a:ln>
        </p:spPr>
      </p:pic>
      <p:cxnSp>
        <p:nvCxnSpPr>
          <p:cNvPr id="394" name="Shape 394"/>
          <p:cNvCxnSpPr/>
          <p:nvPr/>
        </p:nvCxnSpPr>
        <p:spPr>
          <a:xfrm rot="10800000" flipH="1">
            <a:off x="2022905" y="5605449"/>
            <a:ext cx="675899" cy="57999"/>
          </a:xfrm>
          <a:prstGeom prst="straightConnector1">
            <a:avLst/>
          </a:prstGeom>
          <a:noFill/>
          <a:ln w="19050" cap="flat">
            <a:solidFill>
              <a:schemeClr val="dk2"/>
            </a:solidFill>
            <a:prstDash val="solid"/>
            <a:round/>
            <a:headEnd type="none" w="lg" len="lg"/>
            <a:tailEnd type="none" w="lg" len="lg"/>
          </a:ln>
        </p:spPr>
      </p:cxnSp>
      <p:cxnSp>
        <p:nvCxnSpPr>
          <p:cNvPr id="395" name="Shape 395"/>
          <p:cNvCxnSpPr>
            <a:stCxn id="396" idx="0"/>
          </p:cNvCxnSpPr>
          <p:nvPr/>
        </p:nvCxnSpPr>
        <p:spPr>
          <a:xfrm>
            <a:off x="1926535" y="5388082"/>
            <a:ext cx="717899" cy="115599"/>
          </a:xfrm>
          <a:prstGeom prst="straightConnector1">
            <a:avLst/>
          </a:prstGeom>
          <a:noFill/>
          <a:ln w="19050" cap="flat">
            <a:solidFill>
              <a:schemeClr val="dk2"/>
            </a:solidFill>
            <a:prstDash val="solid"/>
            <a:round/>
            <a:headEnd type="none" w="lg" len="lg"/>
            <a:tailEnd type="none" w="lg" len="lg"/>
          </a:ln>
        </p:spPr>
      </p:cxnSp>
      <p:cxnSp>
        <p:nvCxnSpPr>
          <p:cNvPr id="397" name="Shape 397"/>
          <p:cNvCxnSpPr>
            <a:stCxn id="393" idx="0"/>
          </p:cNvCxnSpPr>
          <p:nvPr/>
        </p:nvCxnSpPr>
        <p:spPr>
          <a:xfrm>
            <a:off x="1774135" y="5184867"/>
            <a:ext cx="924899" cy="246000"/>
          </a:xfrm>
          <a:prstGeom prst="straightConnector1">
            <a:avLst/>
          </a:prstGeom>
          <a:noFill/>
          <a:ln w="19050" cap="flat">
            <a:solidFill>
              <a:schemeClr val="dk2"/>
            </a:solidFill>
            <a:prstDash val="solid"/>
            <a:round/>
            <a:headEnd type="none" w="lg" len="lg"/>
            <a:tailEnd type="none" w="lg" len="lg"/>
          </a:ln>
        </p:spPr>
      </p:cxnSp>
      <p:pic>
        <p:nvPicPr>
          <p:cNvPr id="398" name="Shape 398"/>
          <p:cNvPicPr preferRelativeResize="0"/>
          <p:nvPr/>
        </p:nvPicPr>
        <p:blipFill>
          <a:blip r:embed="rId8"/>
          <a:stretch>
            <a:fillRect/>
          </a:stretch>
        </p:blipFill>
        <p:spPr>
          <a:xfrm>
            <a:off x="2541598" y="5277649"/>
            <a:ext cx="608309" cy="610399"/>
          </a:xfrm>
          <a:prstGeom prst="rect">
            <a:avLst/>
          </a:prstGeom>
          <a:noFill/>
          <a:ln>
            <a:noFill/>
          </a:ln>
        </p:spPr>
      </p:pic>
      <p:pic>
        <p:nvPicPr>
          <p:cNvPr id="396" name="Shape 396"/>
          <p:cNvPicPr preferRelativeResize="0"/>
          <p:nvPr/>
        </p:nvPicPr>
        <p:blipFill>
          <a:blip r:embed="rId7"/>
          <a:stretch>
            <a:fillRect/>
          </a:stretch>
        </p:blipFill>
        <p:spPr>
          <a:xfrm>
            <a:off x="1688940" y="5388069"/>
            <a:ext cx="475175" cy="623667"/>
          </a:xfrm>
          <a:prstGeom prst="rect">
            <a:avLst/>
          </a:prstGeom>
          <a:noFill/>
          <a:ln>
            <a:noFill/>
          </a:ln>
        </p:spPr>
      </p:pic>
      <p:pic>
        <p:nvPicPr>
          <p:cNvPr id="404" name="Shape 404"/>
          <p:cNvPicPr preferRelativeResize="0"/>
          <p:nvPr/>
        </p:nvPicPr>
        <p:blipFill>
          <a:blip r:embed="rId3"/>
          <a:stretch>
            <a:fillRect/>
          </a:stretch>
        </p:blipFill>
        <p:spPr>
          <a:xfrm>
            <a:off x="6637700" y="2617667"/>
            <a:ext cx="609600" cy="812800"/>
          </a:xfrm>
          <a:prstGeom prst="rect">
            <a:avLst/>
          </a:prstGeom>
          <a:noFill/>
          <a:ln>
            <a:noFill/>
          </a:ln>
        </p:spPr>
      </p:pic>
      <p:pic>
        <p:nvPicPr>
          <p:cNvPr id="405" name="Shape 405"/>
          <p:cNvPicPr preferRelativeResize="0"/>
          <p:nvPr/>
        </p:nvPicPr>
        <p:blipFill>
          <a:blip r:embed="rId3"/>
          <a:stretch>
            <a:fillRect/>
          </a:stretch>
        </p:blipFill>
        <p:spPr>
          <a:xfrm>
            <a:off x="6876575" y="2826567"/>
            <a:ext cx="609600" cy="812800"/>
          </a:xfrm>
          <a:prstGeom prst="rect">
            <a:avLst/>
          </a:prstGeom>
          <a:noFill/>
          <a:ln>
            <a:noFill/>
          </a:ln>
        </p:spPr>
      </p:pic>
      <p:cxnSp>
        <p:nvCxnSpPr>
          <p:cNvPr id="406" name="Shape 406"/>
          <p:cNvCxnSpPr>
            <a:endCxn id="405" idx="1"/>
          </p:cNvCxnSpPr>
          <p:nvPr/>
        </p:nvCxnSpPr>
        <p:spPr>
          <a:xfrm rot="10800000" flipH="1">
            <a:off x="4973698" y="3232982"/>
            <a:ext cx="1902899" cy="1741999"/>
          </a:xfrm>
          <a:prstGeom prst="straightConnector1">
            <a:avLst/>
          </a:prstGeom>
          <a:noFill/>
          <a:ln w="28575" cap="flat">
            <a:solidFill>
              <a:srgbClr val="00FFFF"/>
            </a:solidFill>
            <a:prstDash val="dot"/>
            <a:round/>
            <a:headEnd type="none" w="lg" len="lg"/>
            <a:tailEnd type="none" w="lg" len="lg"/>
          </a:ln>
        </p:spPr>
      </p:cxnSp>
      <p:cxnSp>
        <p:nvCxnSpPr>
          <p:cNvPr id="408" name="Shape 408"/>
          <p:cNvCxnSpPr>
            <a:endCxn id="405" idx="1"/>
          </p:cNvCxnSpPr>
          <p:nvPr/>
        </p:nvCxnSpPr>
        <p:spPr>
          <a:xfrm rot="10800000" flipH="1">
            <a:off x="4248875" y="3232982"/>
            <a:ext cx="2627699" cy="1690799"/>
          </a:xfrm>
          <a:prstGeom prst="straightConnector1">
            <a:avLst/>
          </a:prstGeom>
          <a:noFill/>
          <a:ln w="28575" cap="flat">
            <a:solidFill>
              <a:srgbClr val="00FFFF"/>
            </a:solidFill>
            <a:prstDash val="dot"/>
            <a:round/>
            <a:headEnd type="none" w="lg" len="lg"/>
            <a:tailEnd type="none" w="lg" len="lg"/>
          </a:ln>
        </p:spPr>
      </p:cxnSp>
      <p:sp>
        <p:nvSpPr>
          <p:cNvPr id="409" name="Shape 409"/>
          <p:cNvSpPr txBox="1"/>
          <p:nvPr/>
        </p:nvSpPr>
        <p:spPr>
          <a:xfrm>
            <a:off x="7195725" y="2321500"/>
            <a:ext cx="1717800" cy="609600"/>
          </a:xfrm>
          <a:prstGeom prst="rect">
            <a:avLst/>
          </a:prstGeom>
          <a:noFill/>
          <a:ln>
            <a:noFill/>
          </a:ln>
        </p:spPr>
        <p:txBody>
          <a:bodyPr lIns="91425" tIns="91425" rIns="91425" bIns="91425" anchor="t" anchorCtr="0">
            <a:noAutofit/>
          </a:bodyPr>
          <a:lstStyle/>
          <a:p>
            <a:pPr lvl="0" rtl="0">
              <a:spcBef>
                <a:spcPts val="0"/>
              </a:spcBef>
              <a:buNone/>
            </a:pPr>
            <a:r>
              <a:rPr lang="en" sz="1100" dirty="0"/>
              <a:t>IDS, Flow,</a:t>
            </a:r>
          </a:p>
          <a:p>
            <a:pPr lvl="0" rtl="0">
              <a:spcBef>
                <a:spcPts val="0"/>
              </a:spcBef>
              <a:buNone/>
            </a:pPr>
            <a:r>
              <a:rPr lang="en" sz="1100" dirty="0"/>
              <a:t>Security data collectors</a:t>
            </a:r>
          </a:p>
        </p:txBody>
      </p:sp>
      <p:cxnSp>
        <p:nvCxnSpPr>
          <p:cNvPr id="421" name="Shape 421"/>
          <p:cNvCxnSpPr/>
          <p:nvPr/>
        </p:nvCxnSpPr>
        <p:spPr>
          <a:xfrm>
            <a:off x="5706975" y="5882267"/>
            <a:ext cx="705300" cy="76800"/>
          </a:xfrm>
          <a:prstGeom prst="straightConnector1">
            <a:avLst/>
          </a:prstGeom>
          <a:noFill/>
          <a:ln w="19050" cap="flat">
            <a:solidFill>
              <a:schemeClr val="dk2"/>
            </a:solidFill>
            <a:prstDash val="solid"/>
            <a:round/>
            <a:headEnd type="none" w="lg" len="lg"/>
            <a:tailEnd type="none" w="lg" len="lg"/>
          </a:ln>
        </p:spPr>
      </p:cxnSp>
      <p:cxnSp>
        <p:nvCxnSpPr>
          <p:cNvPr id="422" name="Shape 422"/>
          <p:cNvCxnSpPr/>
          <p:nvPr/>
        </p:nvCxnSpPr>
        <p:spPr>
          <a:xfrm>
            <a:off x="5777543" y="6061800"/>
            <a:ext cx="929699" cy="68400"/>
          </a:xfrm>
          <a:prstGeom prst="straightConnector1">
            <a:avLst/>
          </a:prstGeom>
          <a:noFill/>
          <a:ln w="19050" cap="flat">
            <a:solidFill>
              <a:schemeClr val="dk2"/>
            </a:solidFill>
            <a:prstDash val="solid"/>
            <a:round/>
            <a:headEnd type="none" w="lg" len="lg"/>
            <a:tailEnd type="none" w="lg" len="lg"/>
          </a:ln>
        </p:spPr>
      </p:cxnSp>
      <p:pic>
        <p:nvPicPr>
          <p:cNvPr id="423" name="Shape 423"/>
          <p:cNvPicPr preferRelativeResize="0"/>
          <p:nvPr/>
        </p:nvPicPr>
        <p:blipFill>
          <a:blip r:embed="rId7"/>
          <a:stretch>
            <a:fillRect/>
          </a:stretch>
        </p:blipFill>
        <p:spPr>
          <a:xfrm>
            <a:off x="6507960" y="5684749"/>
            <a:ext cx="475175" cy="623667"/>
          </a:xfrm>
          <a:prstGeom prst="rect">
            <a:avLst/>
          </a:prstGeom>
          <a:noFill/>
          <a:ln>
            <a:noFill/>
          </a:ln>
        </p:spPr>
      </p:pic>
      <p:pic>
        <p:nvPicPr>
          <p:cNvPr id="424" name="Shape 424"/>
          <p:cNvPicPr preferRelativeResize="0"/>
          <p:nvPr/>
        </p:nvPicPr>
        <p:blipFill>
          <a:blip r:embed="rId7"/>
          <a:stretch>
            <a:fillRect/>
          </a:stretch>
        </p:blipFill>
        <p:spPr>
          <a:xfrm>
            <a:off x="6255546" y="5787733"/>
            <a:ext cx="475175" cy="623667"/>
          </a:xfrm>
          <a:prstGeom prst="rect">
            <a:avLst/>
          </a:prstGeom>
          <a:noFill/>
          <a:ln>
            <a:noFill/>
          </a:ln>
        </p:spPr>
      </p:pic>
      <p:pic>
        <p:nvPicPr>
          <p:cNvPr id="425" name="Shape 425"/>
          <p:cNvPicPr preferRelativeResize="0"/>
          <p:nvPr/>
        </p:nvPicPr>
        <p:blipFill>
          <a:blip r:embed="rId8"/>
          <a:stretch>
            <a:fillRect/>
          </a:stretch>
        </p:blipFill>
        <p:spPr>
          <a:xfrm>
            <a:off x="5368076" y="5664065"/>
            <a:ext cx="608309" cy="610399"/>
          </a:xfrm>
          <a:prstGeom prst="rect">
            <a:avLst/>
          </a:prstGeom>
          <a:noFill/>
          <a:ln>
            <a:noFill/>
          </a:ln>
        </p:spPr>
      </p:pic>
      <p:cxnSp>
        <p:nvCxnSpPr>
          <p:cNvPr id="426" name="Shape 426"/>
          <p:cNvCxnSpPr/>
          <p:nvPr/>
        </p:nvCxnSpPr>
        <p:spPr>
          <a:xfrm flipH="1">
            <a:off x="5841741" y="3881600"/>
            <a:ext cx="775799" cy="760800"/>
          </a:xfrm>
          <a:prstGeom prst="straightConnector1">
            <a:avLst/>
          </a:prstGeom>
          <a:noFill/>
          <a:ln w="19050" cap="flat">
            <a:solidFill>
              <a:schemeClr val="dk2"/>
            </a:solidFill>
            <a:prstDash val="solid"/>
            <a:round/>
            <a:headEnd type="none" w="lg" len="lg"/>
            <a:tailEnd type="none" w="lg" len="lg"/>
          </a:ln>
        </p:spPr>
      </p:cxnSp>
      <p:pic>
        <p:nvPicPr>
          <p:cNvPr id="427" name="Shape 427"/>
          <p:cNvPicPr preferRelativeResize="0"/>
          <p:nvPr/>
        </p:nvPicPr>
        <p:blipFill>
          <a:blip r:embed="rId8"/>
          <a:stretch>
            <a:fillRect/>
          </a:stretch>
        </p:blipFill>
        <p:spPr>
          <a:xfrm>
            <a:off x="5368076" y="4443282"/>
            <a:ext cx="608309" cy="610399"/>
          </a:xfrm>
          <a:prstGeom prst="rect">
            <a:avLst/>
          </a:prstGeom>
          <a:noFill/>
          <a:ln>
            <a:noFill/>
          </a:ln>
        </p:spPr>
      </p:pic>
      <p:pic>
        <p:nvPicPr>
          <p:cNvPr id="428" name="Shape 428"/>
          <p:cNvPicPr preferRelativeResize="0"/>
          <p:nvPr/>
        </p:nvPicPr>
        <p:blipFill>
          <a:blip r:embed="rId7"/>
          <a:stretch>
            <a:fillRect/>
          </a:stretch>
        </p:blipFill>
        <p:spPr>
          <a:xfrm>
            <a:off x="6443230" y="3550733"/>
            <a:ext cx="475175" cy="623667"/>
          </a:xfrm>
          <a:prstGeom prst="rect">
            <a:avLst/>
          </a:prstGeom>
          <a:noFill/>
          <a:ln>
            <a:noFill/>
          </a:ln>
        </p:spPr>
      </p:pic>
      <p:pic>
        <p:nvPicPr>
          <p:cNvPr id="445" name="Shape 445"/>
          <p:cNvPicPr preferRelativeResize="0"/>
          <p:nvPr/>
        </p:nvPicPr>
        <p:blipFill>
          <a:blip r:embed="rId9"/>
          <a:stretch>
            <a:fillRect/>
          </a:stretch>
        </p:blipFill>
        <p:spPr>
          <a:xfrm>
            <a:off x="3301787" y="692500"/>
            <a:ext cx="2634824" cy="2307365"/>
          </a:xfrm>
          <a:prstGeom prst="rect">
            <a:avLst/>
          </a:prstGeom>
          <a:noFill/>
          <a:ln>
            <a:noFill/>
          </a:ln>
        </p:spPr>
      </p:pic>
      <p:pic>
        <p:nvPicPr>
          <p:cNvPr id="446" name="Shape 446"/>
          <p:cNvPicPr preferRelativeResize="0"/>
          <p:nvPr/>
        </p:nvPicPr>
        <p:blipFill>
          <a:blip r:embed="rId10"/>
          <a:stretch>
            <a:fillRect/>
          </a:stretch>
        </p:blipFill>
        <p:spPr>
          <a:xfrm>
            <a:off x="4165863" y="1022600"/>
            <a:ext cx="863949" cy="1515965"/>
          </a:xfrm>
          <a:prstGeom prst="rect">
            <a:avLst/>
          </a:prstGeom>
          <a:noFill/>
          <a:ln>
            <a:noFill/>
          </a:ln>
        </p:spPr>
      </p:pic>
      <p:pic>
        <p:nvPicPr>
          <p:cNvPr id="447" name="Shape 447"/>
          <p:cNvPicPr preferRelativeResize="0"/>
          <p:nvPr/>
        </p:nvPicPr>
        <p:blipFill>
          <a:blip r:embed="rId9"/>
          <a:stretch>
            <a:fillRect/>
          </a:stretch>
        </p:blipFill>
        <p:spPr>
          <a:xfrm>
            <a:off x="1541987" y="581668"/>
            <a:ext cx="2634824" cy="2307365"/>
          </a:xfrm>
          <a:prstGeom prst="rect">
            <a:avLst/>
          </a:prstGeom>
          <a:noFill/>
          <a:ln>
            <a:noFill/>
          </a:ln>
        </p:spPr>
      </p:pic>
      <p:cxnSp>
        <p:nvCxnSpPr>
          <p:cNvPr id="448" name="Shape 448"/>
          <p:cNvCxnSpPr/>
          <p:nvPr/>
        </p:nvCxnSpPr>
        <p:spPr>
          <a:xfrm>
            <a:off x="3543300" y="3938333"/>
            <a:ext cx="511199" cy="1163200"/>
          </a:xfrm>
          <a:prstGeom prst="straightConnector1">
            <a:avLst/>
          </a:prstGeom>
          <a:noFill/>
          <a:ln w="19050" cap="flat">
            <a:solidFill>
              <a:srgbClr val="980000"/>
            </a:solidFill>
            <a:prstDash val="solid"/>
            <a:round/>
            <a:headEnd type="none" w="lg" len="lg"/>
            <a:tailEnd type="none" w="lg" len="lg"/>
          </a:ln>
        </p:spPr>
      </p:cxnSp>
      <p:pic>
        <p:nvPicPr>
          <p:cNvPr id="379" name="Shape 379"/>
          <p:cNvPicPr preferRelativeResize="0"/>
          <p:nvPr/>
        </p:nvPicPr>
        <p:blipFill>
          <a:blip r:embed="rId6"/>
          <a:stretch>
            <a:fillRect/>
          </a:stretch>
        </p:blipFill>
        <p:spPr>
          <a:xfrm>
            <a:off x="4002850" y="4201367"/>
            <a:ext cx="475180" cy="610400"/>
          </a:xfrm>
          <a:prstGeom prst="rect">
            <a:avLst/>
          </a:prstGeom>
          <a:noFill/>
          <a:ln>
            <a:noFill/>
          </a:ln>
        </p:spPr>
      </p:pic>
      <p:pic>
        <p:nvPicPr>
          <p:cNvPr id="381" name="Shape 381"/>
          <p:cNvPicPr preferRelativeResize="0"/>
          <p:nvPr/>
        </p:nvPicPr>
        <p:blipFill>
          <a:blip r:embed="rId5"/>
          <a:stretch>
            <a:fillRect/>
          </a:stretch>
        </p:blipFill>
        <p:spPr>
          <a:xfrm>
            <a:off x="3989525" y="4974882"/>
            <a:ext cx="501824" cy="968433"/>
          </a:xfrm>
          <a:prstGeom prst="rect">
            <a:avLst/>
          </a:prstGeom>
          <a:noFill/>
          <a:ln>
            <a:noFill/>
          </a:ln>
        </p:spPr>
      </p:pic>
      <p:pic>
        <p:nvPicPr>
          <p:cNvPr id="449" name="Shape 449"/>
          <p:cNvPicPr preferRelativeResize="0"/>
          <p:nvPr/>
        </p:nvPicPr>
        <p:blipFill>
          <a:blip r:embed="rId11"/>
          <a:stretch>
            <a:fillRect/>
          </a:stretch>
        </p:blipFill>
        <p:spPr>
          <a:xfrm>
            <a:off x="1976062" y="1318376"/>
            <a:ext cx="1766699" cy="882157"/>
          </a:xfrm>
          <a:prstGeom prst="rect">
            <a:avLst/>
          </a:prstGeom>
          <a:noFill/>
          <a:ln>
            <a:noFill/>
          </a:ln>
        </p:spPr>
      </p:pic>
      <p:cxnSp>
        <p:nvCxnSpPr>
          <p:cNvPr id="451" name="Shape 451"/>
          <p:cNvCxnSpPr/>
          <p:nvPr/>
        </p:nvCxnSpPr>
        <p:spPr>
          <a:xfrm rot="10800000" flipH="1">
            <a:off x="3627700" y="2641049"/>
            <a:ext cx="2935800" cy="542800"/>
          </a:xfrm>
          <a:prstGeom prst="straightConnector1">
            <a:avLst/>
          </a:prstGeom>
          <a:noFill/>
          <a:ln w="28575" cap="flat">
            <a:solidFill>
              <a:srgbClr val="00FFFF"/>
            </a:solidFill>
            <a:prstDash val="dot"/>
            <a:round/>
            <a:headEnd type="none" w="lg" len="lg"/>
            <a:tailEnd type="none" w="lg" len="lg"/>
          </a:ln>
        </p:spPr>
      </p:cxnSp>
      <p:pic>
        <p:nvPicPr>
          <p:cNvPr id="452" name="Shape 452"/>
          <p:cNvPicPr preferRelativeResize="0"/>
          <p:nvPr/>
        </p:nvPicPr>
        <p:blipFill>
          <a:blip r:embed="rId5"/>
          <a:stretch>
            <a:fillRect/>
          </a:stretch>
        </p:blipFill>
        <p:spPr>
          <a:xfrm>
            <a:off x="3283862" y="3152183"/>
            <a:ext cx="501824" cy="968433"/>
          </a:xfrm>
          <a:prstGeom prst="rect">
            <a:avLst/>
          </a:prstGeom>
          <a:noFill/>
          <a:ln>
            <a:noFill/>
          </a:ln>
        </p:spPr>
      </p:pic>
      <p:pic>
        <p:nvPicPr>
          <p:cNvPr id="453" name="Shape 453"/>
          <p:cNvPicPr preferRelativeResize="0"/>
          <p:nvPr/>
        </p:nvPicPr>
        <p:blipFill>
          <a:blip r:embed="rId12"/>
          <a:stretch>
            <a:fillRect/>
          </a:stretch>
        </p:blipFill>
        <p:spPr>
          <a:xfrm>
            <a:off x="1909300" y="5211449"/>
            <a:ext cx="259878" cy="468799"/>
          </a:xfrm>
          <a:prstGeom prst="rect">
            <a:avLst/>
          </a:prstGeom>
          <a:noFill/>
          <a:ln>
            <a:noFill/>
          </a:ln>
        </p:spPr>
      </p:pic>
      <p:pic>
        <p:nvPicPr>
          <p:cNvPr id="454" name="Shape 454"/>
          <p:cNvPicPr preferRelativeResize="0"/>
          <p:nvPr/>
        </p:nvPicPr>
        <p:blipFill>
          <a:blip r:embed="rId12"/>
          <a:stretch>
            <a:fillRect/>
          </a:stretch>
        </p:blipFill>
        <p:spPr>
          <a:xfrm>
            <a:off x="1599425" y="4786798"/>
            <a:ext cx="259878" cy="468799"/>
          </a:xfrm>
          <a:prstGeom prst="rect">
            <a:avLst/>
          </a:prstGeom>
          <a:noFill/>
          <a:ln>
            <a:noFill/>
          </a:ln>
        </p:spPr>
      </p:pic>
      <p:pic>
        <p:nvPicPr>
          <p:cNvPr id="455" name="Shape 455"/>
          <p:cNvPicPr preferRelativeResize="0"/>
          <p:nvPr/>
        </p:nvPicPr>
        <p:blipFill>
          <a:blip r:embed="rId12"/>
          <a:stretch>
            <a:fillRect/>
          </a:stretch>
        </p:blipFill>
        <p:spPr>
          <a:xfrm>
            <a:off x="1741162" y="4968782"/>
            <a:ext cx="259878" cy="468799"/>
          </a:xfrm>
          <a:prstGeom prst="rect">
            <a:avLst/>
          </a:prstGeom>
          <a:noFill/>
          <a:ln>
            <a:noFill/>
          </a:ln>
        </p:spPr>
      </p:pic>
      <p:cxnSp>
        <p:nvCxnSpPr>
          <p:cNvPr id="456" name="Shape 456"/>
          <p:cNvCxnSpPr/>
          <p:nvPr/>
        </p:nvCxnSpPr>
        <p:spPr>
          <a:xfrm rot="10800000" flipH="1">
            <a:off x="3715709" y="2762465"/>
            <a:ext cx="2867099" cy="1549600"/>
          </a:xfrm>
          <a:prstGeom prst="straightConnector1">
            <a:avLst/>
          </a:prstGeom>
          <a:noFill/>
          <a:ln w="28575" cap="flat">
            <a:solidFill>
              <a:srgbClr val="00FFFF"/>
            </a:solidFill>
            <a:prstDash val="dot"/>
            <a:round/>
            <a:headEnd type="none" w="lg" len="lg"/>
            <a:tailEnd type="none" w="lg" len="lg"/>
          </a:ln>
        </p:spPr>
      </p:cxnSp>
      <p:pic>
        <p:nvPicPr>
          <p:cNvPr id="457" name="Shape 457"/>
          <p:cNvPicPr preferRelativeResize="0"/>
          <p:nvPr/>
        </p:nvPicPr>
        <p:blipFill>
          <a:blip r:embed="rId13"/>
          <a:stretch>
            <a:fillRect/>
          </a:stretch>
        </p:blipFill>
        <p:spPr>
          <a:xfrm>
            <a:off x="3386512" y="4096467"/>
            <a:ext cx="631800" cy="842400"/>
          </a:xfrm>
          <a:prstGeom prst="rect">
            <a:avLst/>
          </a:prstGeom>
          <a:noFill/>
          <a:ln>
            <a:noFill/>
          </a:ln>
        </p:spPr>
      </p:pic>
      <p:pic>
        <p:nvPicPr>
          <p:cNvPr id="99" name="Shape 453"/>
          <p:cNvPicPr preferRelativeResize="0"/>
          <p:nvPr/>
        </p:nvPicPr>
        <p:blipFill>
          <a:blip r:embed="rId12"/>
          <a:stretch>
            <a:fillRect/>
          </a:stretch>
        </p:blipFill>
        <p:spPr>
          <a:xfrm>
            <a:off x="6746657" y="5491254"/>
            <a:ext cx="259878" cy="468799"/>
          </a:xfrm>
          <a:prstGeom prst="rect">
            <a:avLst/>
          </a:prstGeom>
          <a:noFill/>
          <a:ln>
            <a:noFill/>
          </a:ln>
        </p:spPr>
      </p:pic>
      <p:pic>
        <p:nvPicPr>
          <p:cNvPr id="100" name="Shape 453"/>
          <p:cNvPicPr preferRelativeResize="0"/>
          <p:nvPr/>
        </p:nvPicPr>
        <p:blipFill>
          <a:blip r:embed="rId12"/>
          <a:stretch>
            <a:fillRect/>
          </a:stretch>
        </p:blipFill>
        <p:spPr>
          <a:xfrm>
            <a:off x="6486779" y="5653647"/>
            <a:ext cx="259878" cy="468799"/>
          </a:xfrm>
          <a:prstGeom prst="rect">
            <a:avLst/>
          </a:prstGeom>
          <a:noFill/>
          <a:ln>
            <a:noFill/>
          </a:ln>
        </p:spPr>
      </p:pic>
      <p:pic>
        <p:nvPicPr>
          <p:cNvPr id="101" name="Shape 446"/>
          <p:cNvPicPr preferRelativeResize="0"/>
          <p:nvPr/>
        </p:nvPicPr>
        <p:blipFill>
          <a:blip r:embed="rId10"/>
          <a:stretch>
            <a:fillRect/>
          </a:stretch>
        </p:blipFill>
        <p:spPr>
          <a:xfrm>
            <a:off x="672599" y="873484"/>
            <a:ext cx="863949" cy="1515965"/>
          </a:xfrm>
          <a:prstGeom prst="rect">
            <a:avLst/>
          </a:prstGeom>
          <a:noFill/>
          <a:ln>
            <a:noFill/>
          </a:ln>
        </p:spPr>
      </p:pic>
      <p:pic>
        <p:nvPicPr>
          <p:cNvPr id="102" name="Picture 2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99034" y="4158545"/>
            <a:ext cx="369165" cy="559137"/>
          </a:xfrm>
          <a:prstGeom prst="rect">
            <a:avLst/>
          </a:prstGeom>
          <a:noFill/>
          <a:ln w="9525">
            <a:noFill/>
            <a:miter lim="800000"/>
            <a:headEnd/>
            <a:tailEnd/>
          </a:ln>
          <a:effectLst>
            <a:outerShdw blurRad="50800" dist="38100" dir="2700000" algn="tl" rotWithShape="0">
              <a:srgbClr val="000000">
                <a:alpha val="43137"/>
              </a:srgbClr>
            </a:outerShdw>
          </a:effectLst>
          <a:extLst>
            <a:ext uri="{909E8E84-426E-40dd-AFC4-6F175D3DCCD1}">
              <a14:hiddenFill xmlns:a14="http://schemas.microsoft.com/office/drawing/2010/main" xmlns="">
                <a:solidFill>
                  <a:schemeClr val="accent1"/>
                </a:solidFill>
              </a14:hiddenFill>
            </a:ext>
          </a:extLst>
        </p:spPr>
      </p:pic>
      <p:cxnSp>
        <p:nvCxnSpPr>
          <p:cNvPr id="103" name="Shape 451"/>
          <p:cNvCxnSpPr>
            <a:stCxn id="452" idx="1"/>
            <a:endCxn id="102" idx="0"/>
          </p:cNvCxnSpPr>
          <p:nvPr/>
        </p:nvCxnSpPr>
        <p:spPr>
          <a:xfrm flipH="1">
            <a:off x="2883616" y="3636400"/>
            <a:ext cx="400246" cy="522144"/>
          </a:xfrm>
          <a:prstGeom prst="straightConnector1">
            <a:avLst/>
          </a:prstGeom>
          <a:noFill/>
          <a:ln w="28575" cap="flat">
            <a:solidFill>
              <a:srgbClr val="FF0000"/>
            </a:solidFill>
            <a:prstDash val="dot"/>
            <a:round/>
            <a:headEnd type="none" w="lg" len="lg"/>
            <a:tailEnd type="none" w="lg" len="lg"/>
          </a:ln>
        </p:spPr>
      </p:cxnSp>
      <p:sp>
        <p:nvSpPr>
          <p:cNvPr id="4" name="Rectangle 3"/>
          <p:cNvSpPr/>
          <p:nvPr/>
        </p:nvSpPr>
        <p:spPr>
          <a:xfrm>
            <a:off x="2671478" y="2640737"/>
            <a:ext cx="435346" cy="923330"/>
          </a:xfrm>
          <a:prstGeom prst="rect">
            <a:avLst/>
          </a:prstGeom>
          <a:noFill/>
        </p:spPr>
        <p:txBody>
          <a:bodyPr wrap="square" lIns="91440" tIns="45720" rIns="91440" bIns="45720">
            <a:spAutoFit/>
          </a:bodyPr>
          <a:lstStyle/>
          <a:p>
            <a:pPr algn="ctr"/>
            <a:r>
              <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X</a:t>
            </a:r>
          </a:p>
        </p:txBody>
      </p:sp>
      <p:cxnSp>
        <p:nvCxnSpPr>
          <p:cNvPr id="6" name="Straight Arrow Connector 5"/>
          <p:cNvCxnSpPr/>
          <p:nvPr/>
        </p:nvCxnSpPr>
        <p:spPr>
          <a:xfrm>
            <a:off x="1384148" y="2200534"/>
            <a:ext cx="1765759" cy="13502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416482" y="4096467"/>
            <a:ext cx="1321514" cy="261610"/>
          </a:xfrm>
          <a:prstGeom prst="rect">
            <a:avLst/>
          </a:prstGeom>
          <a:noFill/>
        </p:spPr>
        <p:txBody>
          <a:bodyPr wrap="none" rtlCol="0">
            <a:spAutoFit/>
          </a:bodyPr>
          <a:lstStyle/>
          <a:p>
            <a:pPr>
              <a:spcBef>
                <a:spcPts val="880"/>
              </a:spcBef>
              <a:buClr>
                <a:schemeClr val="accent1"/>
              </a:buClr>
            </a:pPr>
            <a:r>
              <a:rPr lang="en-US" sz="1100" dirty="0"/>
              <a:t>Black Hole Router</a:t>
            </a:r>
          </a:p>
        </p:txBody>
      </p:sp>
      <p:cxnSp>
        <p:nvCxnSpPr>
          <p:cNvPr id="70" name="Shape 451"/>
          <p:cNvCxnSpPr/>
          <p:nvPr/>
        </p:nvCxnSpPr>
        <p:spPr>
          <a:xfrm flipH="1">
            <a:off x="3036016" y="2889033"/>
            <a:ext cx="3581524" cy="1421911"/>
          </a:xfrm>
          <a:prstGeom prst="straightConnector1">
            <a:avLst/>
          </a:prstGeom>
          <a:noFill/>
          <a:ln w="28575" cap="flat">
            <a:solidFill>
              <a:srgbClr val="FF0000"/>
            </a:solidFill>
            <a:prstDash val="dot"/>
            <a:round/>
            <a:headEnd type="none" w="lg" len="lg"/>
            <a:tailEnd type="none" w="lg" len="lg"/>
          </a:ln>
        </p:spPr>
      </p:cxnSp>
    </p:spTree>
    <p:extLst>
      <p:ext uri="{BB962C8B-B14F-4D97-AF65-F5344CB8AC3E}">
        <p14:creationId xmlns:p14="http://schemas.microsoft.com/office/powerpoint/2010/main" val="74502766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500"/>
                                        <p:tgtEl>
                                          <p:spTgt spid="1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mph" presetSubtype="2" fill="hold" nodeType="clickEffect">
                                  <p:stCondLst>
                                    <p:cond delay="0"/>
                                  </p:stCondLst>
                                  <p:childTnLst>
                                    <p:animClr clrSpc="rgb" dir="cw">
                                      <p:cBhvr>
                                        <p:cTn id="16" dur="2000" fill="hold"/>
                                        <p:tgtEl>
                                          <p:spTgt spid="456"/>
                                        </p:tgtEl>
                                        <p:attrNameLst>
                                          <p:attrName>stroke.color</p:attrName>
                                        </p:attrNameLst>
                                      </p:cBhvr>
                                      <p:to>
                                        <a:schemeClr val="accent2"/>
                                      </p:to>
                                    </p:animClr>
                                    <p:set>
                                      <p:cBhvr>
                                        <p:cTn id="17" dur="2000" fill="hold"/>
                                        <p:tgtEl>
                                          <p:spTgt spid="456"/>
                                        </p:tgtEl>
                                        <p:attrNameLst>
                                          <p:attrName>stroke.on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500"/>
                                        <p:tgtEl>
                                          <p:spTgt spid="103"/>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Shape 531"/>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Additional considerations</a:t>
            </a:r>
            <a:endParaRPr lang="en" dirty="0"/>
          </a:p>
        </p:txBody>
      </p:sp>
      <p:sp>
        <p:nvSpPr>
          <p:cNvPr id="532" name="Shape 532"/>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External Scanning Services</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Don’t forget IPv6</a:t>
            </a:r>
          </a:p>
          <a:p>
            <a:pPr marL="457200" lvl="0" indent="-317500">
              <a:spcBef>
                <a:spcPts val="1200"/>
              </a:spcBef>
              <a:spcAft>
                <a:spcPts val="0"/>
              </a:spcAft>
              <a:buClr>
                <a:srgbClr val="000000"/>
              </a:buClr>
              <a:buSzPct val="100000"/>
              <a:buFont typeface="Arial"/>
              <a:buChar char="●"/>
            </a:pPr>
            <a:r>
              <a:rPr lang="en-US" dirty="0">
                <a:solidFill>
                  <a:schemeClr val="dk1"/>
                </a:solidFill>
              </a:rPr>
              <a:t>BGP </a:t>
            </a:r>
            <a:r>
              <a:rPr lang="en-US" dirty="0" err="1">
                <a:solidFill>
                  <a:schemeClr val="dk1"/>
                </a:solidFill>
              </a:rPr>
              <a:t>FlowSpec</a:t>
            </a:r>
            <a:r>
              <a:rPr lang="en-US" dirty="0">
                <a:solidFill>
                  <a:schemeClr val="dk1"/>
                </a:solidFill>
              </a:rPr>
              <a:t> (RFC 5575)</a:t>
            </a:r>
          </a:p>
          <a:p>
            <a:pPr marL="687388" lvl="1" indent="-317500">
              <a:spcBef>
                <a:spcPts val="1200"/>
              </a:spcBef>
              <a:spcAft>
                <a:spcPts val="0"/>
              </a:spcAft>
              <a:buClr>
                <a:srgbClr val="000000"/>
              </a:buClr>
              <a:buSzPct val="100000"/>
              <a:buFont typeface="Arial"/>
              <a:buChar char="●"/>
            </a:pPr>
            <a:r>
              <a:rPr lang="en-US" dirty="0">
                <a:solidFill>
                  <a:schemeClr val="dk1"/>
                </a:solidFill>
              </a:rPr>
              <a:t>Dissemination of rules via BGP NLRI</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SDN</a:t>
            </a:r>
          </a:p>
          <a:p>
            <a:pPr marL="457200" marR="0" lvl="0" indent="-317500" algn="l" rtl="0">
              <a:lnSpc>
                <a:spcPct val="100000"/>
              </a:lnSpc>
              <a:spcBef>
                <a:spcPts val="1200"/>
              </a:spcBef>
              <a:spcAft>
                <a:spcPts val="0"/>
              </a:spcAft>
              <a:buClr>
                <a:srgbClr val="000000"/>
              </a:buClr>
              <a:buSzPct val="100000"/>
              <a:buFont typeface="Arial"/>
              <a:buChar char="●"/>
            </a:pPr>
            <a:r>
              <a:rPr lang="en-US" dirty="0">
                <a:solidFill>
                  <a:schemeClr val="dk1"/>
                </a:solidFill>
              </a:rPr>
              <a:t>Cross group collaboration </a:t>
            </a:r>
            <a:endParaRPr lang="en" dirty="0">
              <a:solidFill>
                <a:schemeClr val="dk1"/>
              </a:solidFill>
            </a:endParaRPr>
          </a:p>
        </p:txBody>
      </p:sp>
    </p:spTree>
    <p:extLst>
      <p:ext uri="{BB962C8B-B14F-4D97-AF65-F5344CB8AC3E}">
        <p14:creationId xmlns:p14="http://schemas.microsoft.com/office/powerpoint/2010/main" val="1512430571"/>
      </p:ext>
    </p:extLst>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58B6B-587B-3647-9C45-C7369D7AD706}"/>
              </a:ext>
            </a:extLst>
          </p:cNvPr>
          <p:cNvSpPr>
            <a:spLocks noGrp="1"/>
          </p:cNvSpPr>
          <p:nvPr>
            <p:ph type="title"/>
          </p:nvPr>
        </p:nvSpPr>
        <p:spPr/>
        <p:txBody>
          <a:bodyPr/>
          <a:lstStyle/>
          <a:p>
            <a:r>
              <a:rPr lang="en-US" dirty="0"/>
              <a:t>Functional considerations</a:t>
            </a:r>
          </a:p>
        </p:txBody>
      </p:sp>
      <p:sp>
        <p:nvSpPr>
          <p:cNvPr id="3" name="Content Placeholder 2">
            <a:extLst>
              <a:ext uri="{FF2B5EF4-FFF2-40B4-BE49-F238E27FC236}">
                <a16:creationId xmlns:a16="http://schemas.microsoft.com/office/drawing/2014/main" id="{134D353B-D1B2-F44B-B687-8752C8DC5A72}"/>
              </a:ext>
            </a:extLst>
          </p:cNvPr>
          <p:cNvSpPr>
            <a:spLocks noGrp="1"/>
          </p:cNvSpPr>
          <p:nvPr>
            <p:ph idx="1"/>
          </p:nvPr>
        </p:nvSpPr>
        <p:spPr/>
        <p:txBody>
          <a:bodyPr/>
          <a:lstStyle/>
          <a:p>
            <a:pPr marL="457200" lvl="0" indent="-317500">
              <a:spcBef>
                <a:spcPts val="1200"/>
              </a:spcBef>
              <a:spcAft>
                <a:spcPts val="0"/>
              </a:spcAft>
              <a:buClr>
                <a:srgbClr val="000000"/>
              </a:buClr>
              <a:buSzPct val="100000"/>
              <a:buFont typeface="Arial"/>
              <a:buChar char="●"/>
            </a:pPr>
            <a:r>
              <a:rPr lang="en-US" dirty="0">
                <a:solidFill>
                  <a:schemeClr val="dk1"/>
                </a:solidFill>
              </a:rPr>
              <a:t>Access to resources</a:t>
            </a:r>
          </a:p>
          <a:p>
            <a:pPr marL="687388" lvl="1" indent="-317500">
              <a:spcBef>
                <a:spcPts val="1200"/>
              </a:spcBef>
              <a:spcAft>
                <a:spcPts val="0"/>
              </a:spcAft>
              <a:buClr>
                <a:srgbClr val="000000"/>
              </a:buClr>
              <a:buSzPct val="100000"/>
              <a:buFont typeface="Arial"/>
              <a:buChar char="●"/>
            </a:pPr>
            <a:r>
              <a:rPr lang="en-US" dirty="0">
                <a:solidFill>
                  <a:schemeClr val="dk1"/>
                </a:solidFill>
              </a:rPr>
              <a:t>From inside</a:t>
            </a:r>
          </a:p>
          <a:p>
            <a:pPr marL="687388" lvl="1" indent="-317500">
              <a:spcBef>
                <a:spcPts val="1200"/>
              </a:spcBef>
              <a:spcAft>
                <a:spcPts val="0"/>
              </a:spcAft>
              <a:buClr>
                <a:srgbClr val="000000"/>
              </a:buClr>
              <a:buSzPct val="100000"/>
              <a:buFont typeface="Arial"/>
              <a:buChar char="●"/>
            </a:pPr>
            <a:r>
              <a:rPr lang="en-US" dirty="0">
                <a:solidFill>
                  <a:schemeClr val="dk1"/>
                </a:solidFill>
              </a:rPr>
              <a:t>From outside</a:t>
            </a:r>
          </a:p>
          <a:p>
            <a:pPr marL="457200" indent="-317500">
              <a:spcBef>
                <a:spcPts val="1200"/>
              </a:spcBef>
              <a:spcAft>
                <a:spcPts val="0"/>
              </a:spcAft>
              <a:buClr>
                <a:srgbClr val="000000"/>
              </a:buClr>
              <a:buSzPct val="100000"/>
              <a:buFont typeface="Arial"/>
              <a:buChar char="●"/>
            </a:pPr>
            <a:r>
              <a:rPr lang="en-US" dirty="0">
                <a:solidFill>
                  <a:schemeClr val="dk1"/>
                </a:solidFill>
              </a:rPr>
              <a:t>Use the DTN</a:t>
            </a:r>
          </a:p>
          <a:p>
            <a:endParaRPr lang="en-US" dirty="0"/>
          </a:p>
        </p:txBody>
      </p:sp>
    </p:spTree>
    <p:extLst>
      <p:ext uri="{BB962C8B-B14F-4D97-AF65-F5344CB8AC3E}">
        <p14:creationId xmlns:p14="http://schemas.microsoft.com/office/powerpoint/2010/main" val="2744207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Shape 563"/>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
              <a:t>Useful tools and Links</a:t>
            </a:r>
          </a:p>
        </p:txBody>
      </p:sp>
      <p:sp>
        <p:nvSpPr>
          <p:cNvPr id="564" name="Shape 564"/>
          <p:cNvSpPr txBox="1">
            <a:spLocks noGrp="1"/>
          </p:cNvSpPr>
          <p:nvPr>
            <p:ph idx="1"/>
          </p:nvPr>
        </p:nvSpPr>
        <p:spPr>
          <a:prstGeom prst="rect">
            <a:avLst/>
          </a:prstGeom>
        </p:spPr>
        <p:txBody>
          <a:bodyPr lIns="91425" tIns="91425" rIns="91425" bIns="91425" anchor="t" anchorCtr="0">
            <a:noAutofit/>
          </a:bodyPr>
          <a:lstStyle/>
          <a:p>
            <a:pPr marL="457200" marR="0" lvl="0" indent="-317500" algn="l" rtl="0">
              <a:lnSpc>
                <a:spcPct val="100000"/>
              </a:lnSpc>
              <a:spcBef>
                <a:spcPts val="1200"/>
              </a:spcBef>
              <a:spcAft>
                <a:spcPts val="0"/>
              </a:spcAft>
              <a:buClr>
                <a:srgbClr val="000000"/>
              </a:buClr>
              <a:buSzPct val="100000"/>
              <a:buFont typeface="Arial"/>
              <a:buChar char="●"/>
            </a:pPr>
            <a:r>
              <a:rPr lang="en-US" u="sng" dirty="0">
                <a:solidFill>
                  <a:schemeClr val="hlink"/>
                </a:solidFill>
                <a:hlinkClick r:id="rId3"/>
              </a:rPr>
              <a:t>engage@es.net</a:t>
            </a:r>
          </a:p>
          <a:p>
            <a:pPr marL="457200" lvl="0" indent="-317500">
              <a:spcBef>
                <a:spcPts val="1200"/>
              </a:spcBef>
              <a:spcAft>
                <a:spcPts val="0"/>
              </a:spcAft>
              <a:buClr>
                <a:srgbClr val="000000"/>
              </a:buClr>
              <a:buSzPct val="100000"/>
              <a:buFont typeface="Arial"/>
              <a:buChar char="●"/>
            </a:pPr>
            <a:r>
              <a:rPr lang="en-US" u="sng" dirty="0">
                <a:solidFill>
                  <a:schemeClr val="hlink"/>
                </a:solidFill>
                <a:hlinkClick r:id="rId3"/>
              </a:rPr>
              <a:t>http://fasterdata.es.net/science-dmz/science-dmz-security/</a:t>
            </a:r>
          </a:p>
          <a:p>
            <a:pPr marL="139700" marR="0" lvl="0" indent="0" algn="l" rtl="0">
              <a:lnSpc>
                <a:spcPct val="100000"/>
              </a:lnSpc>
              <a:spcBef>
                <a:spcPts val="1200"/>
              </a:spcBef>
              <a:spcAft>
                <a:spcPts val="0"/>
              </a:spcAft>
              <a:buClr>
                <a:srgbClr val="000000"/>
              </a:buClr>
              <a:buSzPct val="100000"/>
              <a:buNone/>
            </a:pPr>
            <a:endParaRPr lang="en" dirty="0">
              <a:solidFill>
                <a:schemeClr val="dk1"/>
              </a:solidFill>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A10F005C-8AF8-3B44-B099-546B6EC07E8C}" type="datetime1">
              <a:rPr lang="en-US" smtClean="0"/>
              <a:pPr>
                <a:defRPr/>
              </a:pPr>
              <a:t>6/13/18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55119C-446D-EF40-B57D-3A3A00B2D3E5}" type="slidenum">
              <a:rPr lang="en-US" smtClean="0"/>
              <a:pPr>
                <a:defRPr/>
              </a:pPr>
              <a:t>18</a:t>
            </a:fld>
            <a:endParaRPr lang="en-US"/>
          </a:p>
        </p:txBody>
      </p:sp>
      <p:sp>
        <p:nvSpPr>
          <p:cNvPr id="7" name="Shape 569"/>
          <p:cNvSpPr txBox="1">
            <a:spLocks noGrp="1"/>
          </p:cNvSpPr>
          <p:nvPr>
            <p:ph type="title"/>
          </p:nvPr>
        </p:nvSpPr>
        <p:spPr>
          <a:xfrm>
            <a:off x="457200" y="274639"/>
            <a:ext cx="8229600" cy="1143000"/>
          </a:xfrm>
          <a:prstGeom prst="rect">
            <a:avLst/>
          </a:prstGeom>
        </p:spPr>
        <p:txBody>
          <a:bodyPr lIns="91425" tIns="91425" rIns="91425" bIns="91425" anchor="ctr" anchorCtr="0">
            <a:noAutofit/>
          </a:bodyPr>
          <a:lstStyle/>
          <a:p>
            <a:pPr lvl="0" rtl="0">
              <a:spcBef>
                <a:spcPts val="0"/>
              </a:spcBef>
              <a:buNone/>
            </a:pPr>
            <a:r>
              <a:rPr lang="en-US" dirty="0"/>
              <a:t>Questions?</a:t>
            </a:r>
            <a:r>
              <a:rPr lang="en" dirty="0"/>
              <a:t>	</a:t>
            </a:r>
          </a:p>
        </p:txBody>
      </p:sp>
      <p:pic>
        <p:nvPicPr>
          <p:cNvPr id="2" name="Picture 1"/>
          <p:cNvPicPr>
            <a:picLocks noChangeAspect="1"/>
          </p:cNvPicPr>
          <p:nvPr/>
        </p:nvPicPr>
        <p:blipFill>
          <a:blip r:embed="rId2"/>
          <a:stretch>
            <a:fillRect/>
          </a:stretch>
        </p:blipFill>
        <p:spPr>
          <a:xfrm>
            <a:off x="4741824" y="2781038"/>
            <a:ext cx="1554430" cy="2052669"/>
          </a:xfrm>
          <a:prstGeom prst="rect">
            <a:avLst/>
          </a:prstGeom>
        </p:spPr>
      </p:pic>
      <p:sp>
        <p:nvSpPr>
          <p:cNvPr id="3" name="TextBox 2">
            <a:extLst>
              <a:ext uri="{FF2B5EF4-FFF2-40B4-BE49-F238E27FC236}">
                <a16:creationId xmlns:a16="http://schemas.microsoft.com/office/drawing/2014/main" id="{C17A7891-2C08-A242-B4C6-09CD8F61BE30}"/>
              </a:ext>
            </a:extLst>
          </p:cNvPr>
          <p:cNvSpPr txBox="1"/>
          <p:nvPr/>
        </p:nvSpPr>
        <p:spPr>
          <a:xfrm>
            <a:off x="622300" y="2565400"/>
            <a:ext cx="2637260" cy="1669688"/>
          </a:xfrm>
          <a:prstGeom prst="rect">
            <a:avLst/>
          </a:prstGeom>
          <a:noFill/>
        </p:spPr>
        <p:txBody>
          <a:bodyPr wrap="none" rtlCol="0">
            <a:spAutoFit/>
          </a:bodyPr>
          <a:lstStyle/>
          <a:p>
            <a:pPr>
              <a:spcBef>
                <a:spcPts val="880"/>
              </a:spcBef>
              <a:buClr>
                <a:schemeClr val="accent1"/>
              </a:buClr>
            </a:pPr>
            <a:r>
              <a:rPr lang="en-US" sz="2000" u="sng" dirty="0">
                <a:solidFill>
                  <a:schemeClr val="hlink"/>
                </a:solidFill>
                <a:hlinkClick r:id="rId3"/>
              </a:rPr>
              <a:t>Nick Buraglio</a:t>
            </a:r>
          </a:p>
          <a:p>
            <a:pPr>
              <a:spcBef>
                <a:spcPts val="880"/>
              </a:spcBef>
              <a:buClr>
                <a:schemeClr val="accent1"/>
              </a:buClr>
            </a:pPr>
            <a:r>
              <a:rPr lang="en-US" sz="2000" u="sng" dirty="0">
                <a:solidFill>
                  <a:schemeClr val="hlink"/>
                </a:solidFill>
                <a:hlinkClick r:id="rId3"/>
              </a:rPr>
              <a:t>Esnet Planning Team</a:t>
            </a:r>
          </a:p>
          <a:p>
            <a:pPr>
              <a:spcBef>
                <a:spcPts val="880"/>
              </a:spcBef>
              <a:buClr>
                <a:schemeClr val="accent1"/>
              </a:buClr>
            </a:pPr>
            <a:r>
              <a:rPr lang="en-US" sz="2000" u="sng" dirty="0">
                <a:solidFill>
                  <a:schemeClr val="hlink"/>
                </a:solidFill>
                <a:hlinkClick r:id="rId3"/>
              </a:rPr>
              <a:t>buraglio@es.net</a:t>
            </a:r>
          </a:p>
          <a:p>
            <a:pPr>
              <a:spcBef>
                <a:spcPts val="880"/>
              </a:spcBef>
              <a:buClr>
                <a:schemeClr val="accent1"/>
              </a:buClr>
            </a:pPr>
            <a:endParaRPr lang="en-US" sz="2000" dirty="0"/>
          </a:p>
        </p:txBody>
      </p:sp>
    </p:spTree>
    <p:extLst>
      <p:ext uri="{BB962C8B-B14F-4D97-AF65-F5344CB8AC3E}">
        <p14:creationId xmlns:p14="http://schemas.microsoft.com/office/powerpoint/2010/main" val="1864979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 dirty="0"/>
              <a:t>Overview</a:t>
            </a:r>
          </a:p>
        </p:txBody>
      </p:sp>
      <p:sp>
        <p:nvSpPr>
          <p:cNvPr id="94" name="Shape 94"/>
          <p:cNvSpPr txBox="1">
            <a:spLocks noGrp="1"/>
          </p:cNvSpPr>
          <p:nvPr>
            <p:ph idx="1"/>
          </p:nvPr>
        </p:nvSpPr>
        <p:spPr>
          <a:prstGeom prst="rect">
            <a:avLst/>
          </a:prstGeom>
        </p:spPr>
        <p:txBody>
          <a:bodyPr lIns="91425" tIns="91425" rIns="91425" bIns="91425" anchor="t" anchorCtr="0">
            <a:noAutofit/>
          </a:bodyPr>
          <a:lstStyle/>
          <a:p>
            <a:pPr marL="0" lvl="0" rtl="0">
              <a:spcBef>
                <a:spcPts val="0"/>
              </a:spcBef>
              <a:buNone/>
            </a:pPr>
            <a:r>
              <a:rPr lang="en" dirty="0"/>
              <a:t> </a:t>
            </a:r>
          </a:p>
          <a:p>
            <a:pPr marL="457200" lvl="0" indent="-317500" rtl="0">
              <a:spcBef>
                <a:spcPts val="0"/>
              </a:spcBef>
              <a:buClr>
                <a:srgbClr val="000000"/>
              </a:buClr>
              <a:buSzPct val="100000"/>
              <a:buFont typeface="Arial"/>
              <a:buChar char="●"/>
            </a:pPr>
            <a:r>
              <a:rPr lang="en" dirty="0"/>
              <a:t>You have a </a:t>
            </a:r>
            <a:r>
              <a:rPr lang="en-US" dirty="0"/>
              <a:t>need for a </a:t>
            </a:r>
            <a:r>
              <a:rPr lang="en" dirty="0"/>
              <a:t>Science DMZ</a:t>
            </a:r>
            <a:endParaRPr lang="en-US" dirty="0"/>
          </a:p>
          <a:p>
            <a:pPr marL="457200" lvl="0" indent="-317500" rtl="0">
              <a:spcBef>
                <a:spcPts val="0"/>
              </a:spcBef>
              <a:buClr>
                <a:srgbClr val="000000"/>
              </a:buClr>
              <a:buSzPct val="100000"/>
              <a:buFont typeface="Arial"/>
              <a:buChar char="●"/>
            </a:pPr>
            <a:r>
              <a:rPr lang="en-US" dirty="0"/>
              <a:t>You currently have an existing open perimeter network or DMZ</a:t>
            </a:r>
          </a:p>
          <a:p>
            <a:pPr marL="457200" lvl="0" indent="-317500" rtl="0">
              <a:spcBef>
                <a:spcPts val="0"/>
              </a:spcBef>
              <a:buClr>
                <a:srgbClr val="000000"/>
              </a:buClr>
              <a:buSzPct val="100000"/>
              <a:buFont typeface="Arial"/>
              <a:buChar char="●"/>
            </a:pPr>
            <a:r>
              <a:rPr lang="en-US" dirty="0"/>
              <a:t>There is a need to p</a:t>
            </a:r>
            <a:r>
              <a:rPr lang="en" dirty="0"/>
              <a:t>rovid</a:t>
            </a:r>
            <a:r>
              <a:rPr lang="en-US" dirty="0"/>
              <a:t>e</a:t>
            </a:r>
            <a:r>
              <a:rPr lang="en" dirty="0"/>
              <a:t> confidentiality, accountability and</a:t>
            </a:r>
            <a:r>
              <a:rPr lang="en-US" dirty="0"/>
              <a:t> integrity on this network </a:t>
            </a:r>
            <a:r>
              <a:rPr lang="en-US" dirty="0">
                <a:solidFill>
                  <a:schemeClr val="accent5"/>
                </a:solidFill>
              </a:rPr>
              <a:t>while maintaining high performance</a:t>
            </a:r>
          </a:p>
          <a:p>
            <a:pPr marL="457200" lvl="0" indent="-317500" rtl="0">
              <a:spcBef>
                <a:spcPts val="0"/>
              </a:spcBef>
              <a:buClr>
                <a:srgbClr val="000000"/>
              </a:buClr>
              <a:buSzPct val="100000"/>
              <a:buFont typeface="Arial"/>
              <a:buChar char="●"/>
            </a:pPr>
            <a:r>
              <a:rPr lang="en-US" dirty="0"/>
              <a:t>There is a need/desire for a refined security architecture specific to the Science DMZ</a:t>
            </a:r>
          </a:p>
          <a:p>
            <a:pPr marL="457200" lvl="0" indent="-317500" rtl="0">
              <a:spcBef>
                <a:spcPts val="0"/>
              </a:spcBef>
              <a:buClr>
                <a:srgbClr val="000000"/>
              </a:buClr>
              <a:buSzPct val="100000"/>
              <a:buFont typeface="Arial"/>
              <a:buChar char="●"/>
            </a:pPr>
            <a:r>
              <a:rPr lang="en-US" dirty="0"/>
              <a:t>Performance needs to be measured and tracked</a:t>
            </a:r>
          </a:p>
          <a:p>
            <a:pPr marL="139700" lvl="0" indent="0" rtl="0">
              <a:spcBef>
                <a:spcPts val="0"/>
              </a:spcBef>
              <a:buClr>
                <a:srgbClr val="000000"/>
              </a:buClr>
              <a:buSzPct val="100000"/>
              <a:buNone/>
            </a:pPr>
            <a:endParaRPr dirty="0">
              <a:solidFill>
                <a:schemeClr val="dk1"/>
              </a:solidFil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5DB3E87-6749-824F-8551-631C16E7AD8E}"/>
              </a:ext>
            </a:extLst>
          </p:cNvPr>
          <p:cNvPicPr>
            <a:picLocks noChangeAspect="1"/>
          </p:cNvPicPr>
          <p:nvPr/>
        </p:nvPicPr>
        <p:blipFill>
          <a:blip r:embed="rId2"/>
          <a:stretch>
            <a:fillRect/>
          </a:stretch>
        </p:blipFill>
        <p:spPr>
          <a:xfrm>
            <a:off x="444500" y="503259"/>
            <a:ext cx="7835900" cy="5537370"/>
          </a:xfrm>
          <a:prstGeom prst="rect">
            <a:avLst/>
          </a:prstGeom>
        </p:spPr>
      </p:pic>
    </p:spTree>
    <p:extLst>
      <p:ext uri="{BB962C8B-B14F-4D97-AF65-F5344CB8AC3E}">
        <p14:creationId xmlns:p14="http://schemas.microsoft.com/office/powerpoint/2010/main" val="1417814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idx="1"/>
          </p:nvPr>
        </p:nvSpPr>
        <p:spPr>
          <a:xfrm>
            <a:off x="483025" y="1014949"/>
            <a:ext cx="8229600" cy="5088399"/>
          </a:xfrm>
          <a:prstGeom prst="rect">
            <a:avLst/>
          </a:prstGeom>
        </p:spPr>
        <p:txBody>
          <a:bodyPr lIns="91425" tIns="91425" rIns="91425" bIns="91425" anchor="t" anchorCtr="0">
            <a:noAutofit/>
          </a:bodyPr>
          <a:lstStyle/>
          <a:p>
            <a:pPr marL="0" lvl="0" rtl="0">
              <a:spcBef>
                <a:spcPts val="0"/>
              </a:spcBef>
              <a:buNone/>
            </a:pPr>
            <a:endParaRPr dirty="0">
              <a:solidFill>
                <a:schemeClr val="dk1"/>
              </a:solidFill>
            </a:endParaRPr>
          </a:p>
          <a:p>
            <a:pPr marL="0" lvl="0" rtl="0">
              <a:spcBef>
                <a:spcPts val="0"/>
              </a:spcBef>
              <a:buNone/>
            </a:pPr>
            <a:endParaRPr dirty="0">
              <a:solidFill>
                <a:schemeClr val="dk1"/>
              </a:solidFill>
            </a:endParaRPr>
          </a:p>
          <a:p>
            <a:pPr marL="0" lvl="0" rtl="0">
              <a:spcBef>
                <a:spcPts val="0"/>
              </a:spcBef>
              <a:buNone/>
            </a:pPr>
            <a:endParaRPr dirty="0">
              <a:solidFill>
                <a:schemeClr val="dk1"/>
              </a:solidFill>
            </a:endParaRPr>
          </a:p>
          <a:p>
            <a:pPr marL="0" lvl="0" rtl="0">
              <a:spcBef>
                <a:spcPts val="0"/>
              </a:spcBef>
              <a:buNone/>
            </a:pPr>
            <a:endParaRPr dirty="0"/>
          </a:p>
          <a:p>
            <a:pPr marL="0" lvl="0" rtl="0">
              <a:spcBef>
                <a:spcPts val="0"/>
              </a:spcBef>
              <a:buNone/>
            </a:pPr>
            <a:endParaRPr dirty="0"/>
          </a:p>
          <a:p>
            <a:pPr marL="0" lvl="0" rtl="0">
              <a:spcBef>
                <a:spcPts val="0"/>
              </a:spcBef>
              <a:buNone/>
            </a:pPr>
            <a:endParaRPr dirty="0"/>
          </a:p>
          <a:p>
            <a:pPr marL="0" lvl="0" rtl="0">
              <a:spcBef>
                <a:spcPts val="0"/>
              </a:spcBef>
              <a:buNone/>
            </a:pPr>
            <a:endParaRPr dirty="0"/>
          </a:p>
        </p:txBody>
      </p:sp>
      <p:pic>
        <p:nvPicPr>
          <p:cNvPr id="100" name="Shape 100"/>
          <p:cNvPicPr preferRelativeResize="0"/>
          <p:nvPr/>
        </p:nvPicPr>
        <p:blipFill>
          <a:blip r:embed="rId3"/>
          <a:stretch>
            <a:fillRect/>
          </a:stretch>
        </p:blipFill>
        <p:spPr>
          <a:xfrm>
            <a:off x="2530003" y="3550736"/>
            <a:ext cx="4266875" cy="2996965"/>
          </a:xfrm>
          <a:prstGeom prst="rect">
            <a:avLst/>
          </a:prstGeom>
          <a:noFill/>
          <a:ln>
            <a:noFill/>
          </a:ln>
        </p:spPr>
      </p:pic>
      <p:cxnSp>
        <p:nvCxnSpPr>
          <p:cNvPr id="101" name="Shape 101"/>
          <p:cNvCxnSpPr/>
          <p:nvPr/>
        </p:nvCxnSpPr>
        <p:spPr>
          <a:xfrm rot="10800000">
            <a:off x="4440537" y="4046049"/>
            <a:ext cx="333899" cy="265599"/>
          </a:xfrm>
          <a:prstGeom prst="straightConnector1">
            <a:avLst/>
          </a:prstGeom>
          <a:noFill/>
          <a:ln w="19050" cap="flat">
            <a:solidFill>
              <a:srgbClr val="980000"/>
            </a:solidFill>
            <a:prstDash val="solid"/>
            <a:round/>
            <a:headEnd type="none" w="lg" len="lg"/>
            <a:tailEnd type="none" w="lg" len="lg"/>
          </a:ln>
        </p:spPr>
      </p:cxnSp>
      <p:cxnSp>
        <p:nvCxnSpPr>
          <p:cNvPr id="102" name="Shape 102"/>
          <p:cNvCxnSpPr/>
          <p:nvPr/>
        </p:nvCxnSpPr>
        <p:spPr>
          <a:xfrm rot="10800000" flipH="1">
            <a:off x="4411231" y="3999215"/>
            <a:ext cx="357299" cy="296799"/>
          </a:xfrm>
          <a:prstGeom prst="straightConnector1">
            <a:avLst/>
          </a:prstGeom>
          <a:noFill/>
          <a:ln w="19050" cap="flat">
            <a:solidFill>
              <a:srgbClr val="980000"/>
            </a:solidFill>
            <a:prstDash val="solid"/>
            <a:round/>
            <a:headEnd type="none" w="lg" len="lg"/>
            <a:tailEnd type="none" w="lg" len="lg"/>
          </a:ln>
        </p:spPr>
      </p:cxnSp>
      <p:cxnSp>
        <p:nvCxnSpPr>
          <p:cNvPr id="103" name="Shape 103"/>
          <p:cNvCxnSpPr/>
          <p:nvPr/>
        </p:nvCxnSpPr>
        <p:spPr>
          <a:xfrm rot="10800000" flipH="1">
            <a:off x="4405375" y="4710149"/>
            <a:ext cx="363300" cy="390399"/>
          </a:xfrm>
          <a:prstGeom prst="straightConnector1">
            <a:avLst/>
          </a:prstGeom>
          <a:noFill/>
          <a:ln w="19050" cap="flat">
            <a:solidFill>
              <a:srgbClr val="980000"/>
            </a:solidFill>
            <a:prstDash val="solid"/>
            <a:round/>
            <a:headEnd type="none" w="lg" len="lg"/>
            <a:tailEnd type="none" w="lg" len="lg"/>
          </a:ln>
        </p:spPr>
      </p:cxnSp>
      <p:cxnSp>
        <p:nvCxnSpPr>
          <p:cNvPr id="104" name="Shape 104"/>
          <p:cNvCxnSpPr/>
          <p:nvPr/>
        </p:nvCxnSpPr>
        <p:spPr>
          <a:xfrm rot="10800000">
            <a:off x="4387874" y="4717682"/>
            <a:ext cx="380700" cy="335999"/>
          </a:xfrm>
          <a:prstGeom prst="straightConnector1">
            <a:avLst/>
          </a:prstGeom>
          <a:noFill/>
          <a:ln w="19050" cap="flat">
            <a:solidFill>
              <a:srgbClr val="980000"/>
            </a:solidFill>
            <a:prstDash val="solid"/>
            <a:round/>
            <a:headEnd type="none" w="lg" len="lg"/>
            <a:tailEnd type="none" w="lg" len="lg"/>
          </a:ln>
        </p:spPr>
      </p:cxnSp>
      <p:cxnSp>
        <p:nvCxnSpPr>
          <p:cNvPr id="105" name="Shape 105"/>
          <p:cNvCxnSpPr/>
          <p:nvPr/>
        </p:nvCxnSpPr>
        <p:spPr>
          <a:xfrm>
            <a:off x="4463950" y="5241133"/>
            <a:ext cx="310500" cy="0"/>
          </a:xfrm>
          <a:prstGeom prst="straightConnector1">
            <a:avLst/>
          </a:prstGeom>
          <a:noFill/>
          <a:ln w="19050" cap="flat">
            <a:solidFill>
              <a:srgbClr val="980000"/>
            </a:solidFill>
            <a:prstDash val="solid"/>
            <a:round/>
            <a:headEnd type="none" w="lg" len="lg"/>
            <a:tailEnd type="none" w="lg" len="lg"/>
          </a:ln>
        </p:spPr>
      </p:cxnSp>
      <p:cxnSp>
        <p:nvCxnSpPr>
          <p:cNvPr id="106" name="Shape 106"/>
          <p:cNvCxnSpPr/>
          <p:nvPr/>
        </p:nvCxnSpPr>
        <p:spPr>
          <a:xfrm rot="10800000">
            <a:off x="4973600" y="4007065"/>
            <a:ext cx="0" cy="328000"/>
          </a:xfrm>
          <a:prstGeom prst="straightConnector1">
            <a:avLst/>
          </a:prstGeom>
          <a:noFill/>
          <a:ln w="19050" cap="flat">
            <a:solidFill>
              <a:srgbClr val="980000"/>
            </a:solidFill>
            <a:prstDash val="solid"/>
            <a:round/>
            <a:headEnd type="none" w="lg" len="lg"/>
            <a:tailEnd type="none" w="lg" len="lg"/>
          </a:ln>
        </p:spPr>
      </p:cxnSp>
      <p:cxnSp>
        <p:nvCxnSpPr>
          <p:cNvPr id="107" name="Shape 107"/>
          <p:cNvCxnSpPr/>
          <p:nvPr/>
        </p:nvCxnSpPr>
        <p:spPr>
          <a:xfrm rot="10800000">
            <a:off x="4247200" y="4030632"/>
            <a:ext cx="0" cy="273200"/>
          </a:xfrm>
          <a:prstGeom prst="straightConnector1">
            <a:avLst/>
          </a:prstGeom>
          <a:noFill/>
          <a:ln w="19050" cap="flat">
            <a:solidFill>
              <a:srgbClr val="980000"/>
            </a:solidFill>
            <a:prstDash val="solid"/>
            <a:round/>
            <a:headEnd type="none" w="lg" len="lg"/>
            <a:tailEnd type="none" w="lg" len="lg"/>
          </a:ln>
        </p:spPr>
      </p:cxnSp>
      <p:cxnSp>
        <p:nvCxnSpPr>
          <p:cNvPr id="108" name="Shape 108"/>
          <p:cNvCxnSpPr/>
          <p:nvPr/>
        </p:nvCxnSpPr>
        <p:spPr>
          <a:xfrm rot="10800000">
            <a:off x="4247349" y="4764615"/>
            <a:ext cx="5700" cy="367199"/>
          </a:xfrm>
          <a:prstGeom prst="straightConnector1">
            <a:avLst/>
          </a:prstGeom>
          <a:noFill/>
          <a:ln w="19050" cap="flat">
            <a:solidFill>
              <a:srgbClr val="980000"/>
            </a:solidFill>
            <a:prstDash val="solid"/>
            <a:round/>
            <a:headEnd type="none" w="lg" len="lg"/>
            <a:tailEnd type="none" w="lg" len="lg"/>
          </a:ln>
        </p:spPr>
      </p:cxnSp>
      <p:cxnSp>
        <p:nvCxnSpPr>
          <p:cNvPr id="109" name="Shape 109"/>
          <p:cNvCxnSpPr/>
          <p:nvPr/>
        </p:nvCxnSpPr>
        <p:spPr>
          <a:xfrm rot="10800000">
            <a:off x="4961900" y="4733265"/>
            <a:ext cx="0" cy="468800"/>
          </a:xfrm>
          <a:prstGeom prst="straightConnector1">
            <a:avLst/>
          </a:prstGeom>
          <a:noFill/>
          <a:ln w="19050" cap="flat">
            <a:solidFill>
              <a:srgbClr val="CC0000"/>
            </a:solidFill>
            <a:prstDash val="solid"/>
            <a:round/>
            <a:headEnd type="none" w="lg" len="lg"/>
            <a:tailEnd type="none" w="lg" len="lg"/>
          </a:ln>
        </p:spPr>
      </p:cxnSp>
      <p:cxnSp>
        <p:nvCxnSpPr>
          <p:cNvPr id="110" name="Shape 110"/>
          <p:cNvCxnSpPr/>
          <p:nvPr/>
        </p:nvCxnSpPr>
        <p:spPr>
          <a:xfrm flipH="1">
            <a:off x="4160074" y="2233949"/>
            <a:ext cx="5100" cy="1316799"/>
          </a:xfrm>
          <a:prstGeom prst="straightConnector1">
            <a:avLst/>
          </a:prstGeom>
          <a:noFill/>
          <a:ln w="19050" cap="flat">
            <a:solidFill>
              <a:srgbClr val="980000"/>
            </a:solidFill>
            <a:prstDash val="solid"/>
            <a:round/>
            <a:headEnd type="none" w="lg" len="lg"/>
            <a:tailEnd type="none" w="lg" len="lg"/>
          </a:ln>
        </p:spPr>
      </p:cxnSp>
      <p:cxnSp>
        <p:nvCxnSpPr>
          <p:cNvPr id="111" name="Shape 111"/>
          <p:cNvCxnSpPr>
            <a:stCxn id="112" idx="0"/>
          </p:cNvCxnSpPr>
          <p:nvPr/>
        </p:nvCxnSpPr>
        <p:spPr>
          <a:xfrm rot="10800000">
            <a:off x="4947730" y="2529732"/>
            <a:ext cx="7499" cy="610400"/>
          </a:xfrm>
          <a:prstGeom prst="straightConnector1">
            <a:avLst/>
          </a:prstGeom>
          <a:noFill/>
          <a:ln w="19050" cap="flat">
            <a:solidFill>
              <a:srgbClr val="980000"/>
            </a:solidFill>
            <a:prstDash val="solid"/>
            <a:round/>
            <a:headEnd type="none" w="lg" len="lg"/>
            <a:tailEnd type="none" w="lg" len="lg"/>
          </a:ln>
        </p:spPr>
      </p:cxnSp>
      <p:cxnSp>
        <p:nvCxnSpPr>
          <p:cNvPr id="113" name="Shape 113"/>
          <p:cNvCxnSpPr>
            <a:stCxn id="114" idx="3"/>
            <a:endCxn id="112" idx="1"/>
          </p:cNvCxnSpPr>
          <p:nvPr/>
        </p:nvCxnSpPr>
        <p:spPr>
          <a:xfrm>
            <a:off x="4491349" y="3624349"/>
            <a:ext cx="212950" cy="0"/>
          </a:xfrm>
          <a:prstGeom prst="straightConnector1">
            <a:avLst/>
          </a:prstGeom>
          <a:noFill/>
          <a:ln w="19050" cap="flat">
            <a:solidFill>
              <a:srgbClr val="980000"/>
            </a:solidFill>
            <a:prstDash val="solid"/>
            <a:round/>
            <a:headEnd type="none" w="lg" len="lg"/>
            <a:tailEnd type="none" w="lg" len="lg"/>
          </a:ln>
        </p:spPr>
      </p:cxnSp>
      <p:cxnSp>
        <p:nvCxnSpPr>
          <p:cNvPr id="115" name="Shape 115"/>
          <p:cNvCxnSpPr/>
          <p:nvPr/>
        </p:nvCxnSpPr>
        <p:spPr>
          <a:xfrm>
            <a:off x="4364350" y="3819533"/>
            <a:ext cx="380700" cy="0"/>
          </a:xfrm>
          <a:prstGeom prst="straightConnector1">
            <a:avLst/>
          </a:prstGeom>
          <a:noFill/>
          <a:ln w="19050" cap="flat">
            <a:solidFill>
              <a:srgbClr val="980000"/>
            </a:solidFill>
            <a:prstDash val="solid"/>
            <a:round/>
            <a:headEnd type="none" w="lg" len="lg"/>
            <a:tailEnd type="none" w="lg" len="lg"/>
          </a:ln>
        </p:spPr>
      </p:cxnSp>
      <p:pic>
        <p:nvPicPr>
          <p:cNvPr id="114" name="Shape 114"/>
          <p:cNvPicPr preferRelativeResize="0"/>
          <p:nvPr/>
        </p:nvPicPr>
        <p:blipFill>
          <a:blip r:embed="rId4"/>
          <a:stretch>
            <a:fillRect/>
          </a:stretch>
        </p:blipFill>
        <p:spPr>
          <a:xfrm>
            <a:off x="3989525" y="3140139"/>
            <a:ext cx="501824" cy="968433"/>
          </a:xfrm>
          <a:prstGeom prst="rect">
            <a:avLst/>
          </a:prstGeom>
          <a:noFill/>
          <a:ln>
            <a:noFill/>
          </a:ln>
        </p:spPr>
      </p:pic>
      <p:pic>
        <p:nvPicPr>
          <p:cNvPr id="112" name="Shape 112"/>
          <p:cNvPicPr preferRelativeResize="0"/>
          <p:nvPr/>
        </p:nvPicPr>
        <p:blipFill>
          <a:blip r:embed="rId4"/>
          <a:stretch>
            <a:fillRect/>
          </a:stretch>
        </p:blipFill>
        <p:spPr>
          <a:xfrm>
            <a:off x="4704300" y="3140139"/>
            <a:ext cx="501824" cy="968433"/>
          </a:xfrm>
          <a:prstGeom prst="rect">
            <a:avLst/>
          </a:prstGeom>
          <a:noFill/>
          <a:ln>
            <a:noFill/>
          </a:ln>
        </p:spPr>
      </p:pic>
      <p:pic>
        <p:nvPicPr>
          <p:cNvPr id="116" name="Shape 116"/>
          <p:cNvPicPr preferRelativeResize="0"/>
          <p:nvPr/>
        </p:nvPicPr>
        <p:blipFill>
          <a:blip r:embed="rId5"/>
          <a:stretch>
            <a:fillRect/>
          </a:stretch>
        </p:blipFill>
        <p:spPr>
          <a:xfrm>
            <a:off x="4713862" y="4201367"/>
            <a:ext cx="475180" cy="610400"/>
          </a:xfrm>
          <a:prstGeom prst="rect">
            <a:avLst/>
          </a:prstGeom>
          <a:noFill/>
          <a:ln>
            <a:noFill/>
          </a:ln>
        </p:spPr>
      </p:pic>
      <p:pic>
        <p:nvPicPr>
          <p:cNvPr id="117" name="Shape 117"/>
          <p:cNvPicPr preferRelativeResize="0"/>
          <p:nvPr/>
        </p:nvPicPr>
        <p:blipFill>
          <a:blip r:embed="rId5"/>
          <a:stretch>
            <a:fillRect/>
          </a:stretch>
        </p:blipFill>
        <p:spPr>
          <a:xfrm>
            <a:off x="4002850" y="4201367"/>
            <a:ext cx="475180" cy="610400"/>
          </a:xfrm>
          <a:prstGeom prst="rect">
            <a:avLst/>
          </a:prstGeom>
          <a:noFill/>
          <a:ln>
            <a:noFill/>
          </a:ln>
        </p:spPr>
      </p:pic>
      <p:cxnSp>
        <p:nvCxnSpPr>
          <p:cNvPr id="118" name="Shape 118"/>
          <p:cNvCxnSpPr>
            <a:stCxn id="117" idx="3"/>
            <a:endCxn id="116" idx="1"/>
          </p:cNvCxnSpPr>
          <p:nvPr/>
        </p:nvCxnSpPr>
        <p:spPr>
          <a:xfrm>
            <a:off x="4478046" y="4506567"/>
            <a:ext cx="235831" cy="0"/>
          </a:xfrm>
          <a:prstGeom prst="straightConnector1">
            <a:avLst/>
          </a:prstGeom>
          <a:noFill/>
          <a:ln w="19050" cap="flat">
            <a:solidFill>
              <a:srgbClr val="980000"/>
            </a:solidFill>
            <a:prstDash val="solid"/>
            <a:round/>
            <a:headEnd type="none" w="lg" len="lg"/>
            <a:tailEnd type="none" w="lg" len="lg"/>
          </a:ln>
        </p:spPr>
      </p:cxnSp>
      <p:cxnSp>
        <p:nvCxnSpPr>
          <p:cNvPr id="119" name="Shape 119"/>
          <p:cNvCxnSpPr>
            <a:stCxn id="120" idx="3"/>
            <a:endCxn id="121" idx="1"/>
          </p:cNvCxnSpPr>
          <p:nvPr/>
        </p:nvCxnSpPr>
        <p:spPr>
          <a:xfrm>
            <a:off x="4491372" y="5459083"/>
            <a:ext cx="231337" cy="0"/>
          </a:xfrm>
          <a:prstGeom prst="straightConnector1">
            <a:avLst/>
          </a:prstGeom>
          <a:noFill/>
          <a:ln w="19050" cap="flat">
            <a:solidFill>
              <a:srgbClr val="980000"/>
            </a:solidFill>
            <a:prstDash val="solid"/>
            <a:round/>
            <a:headEnd type="none" w="lg" len="lg"/>
            <a:tailEnd type="none" w="lg" len="lg"/>
          </a:ln>
        </p:spPr>
      </p:cxnSp>
      <p:cxnSp>
        <p:nvCxnSpPr>
          <p:cNvPr id="122" name="Shape 122"/>
          <p:cNvCxnSpPr/>
          <p:nvPr/>
        </p:nvCxnSpPr>
        <p:spPr>
          <a:xfrm rot="10800000">
            <a:off x="2938930" y="4565699"/>
            <a:ext cx="1085099" cy="712400"/>
          </a:xfrm>
          <a:prstGeom prst="straightConnector1">
            <a:avLst/>
          </a:prstGeom>
          <a:noFill/>
          <a:ln w="19050" cap="flat">
            <a:solidFill>
              <a:schemeClr val="dk2"/>
            </a:solidFill>
            <a:prstDash val="solid"/>
            <a:round/>
            <a:headEnd type="none" w="lg" len="lg"/>
            <a:tailEnd type="none" w="lg" len="lg"/>
          </a:ln>
        </p:spPr>
      </p:cxnSp>
      <p:cxnSp>
        <p:nvCxnSpPr>
          <p:cNvPr id="123" name="Shape 123"/>
          <p:cNvCxnSpPr/>
          <p:nvPr/>
        </p:nvCxnSpPr>
        <p:spPr>
          <a:xfrm rot="10800000" flipH="1">
            <a:off x="2862622" y="5460049"/>
            <a:ext cx="1401299" cy="101599"/>
          </a:xfrm>
          <a:prstGeom prst="straightConnector1">
            <a:avLst/>
          </a:prstGeom>
          <a:noFill/>
          <a:ln w="19050" cap="flat">
            <a:solidFill>
              <a:schemeClr val="dk2"/>
            </a:solidFill>
            <a:prstDash val="solid"/>
            <a:round/>
            <a:headEnd type="none" w="lg" len="lg"/>
            <a:tailEnd type="none" w="lg" len="lg"/>
          </a:ln>
        </p:spPr>
      </p:cxnSp>
      <p:cxnSp>
        <p:nvCxnSpPr>
          <p:cNvPr id="124" name="Shape 124"/>
          <p:cNvCxnSpPr/>
          <p:nvPr/>
        </p:nvCxnSpPr>
        <p:spPr>
          <a:xfrm rot="10800000" flipH="1">
            <a:off x="3598722" y="5765299"/>
            <a:ext cx="490799" cy="174400"/>
          </a:xfrm>
          <a:prstGeom prst="straightConnector1">
            <a:avLst/>
          </a:prstGeom>
          <a:noFill/>
          <a:ln w="19050" cap="flat">
            <a:solidFill>
              <a:schemeClr val="dk2"/>
            </a:solidFill>
            <a:prstDash val="solid"/>
            <a:round/>
            <a:headEnd type="none" w="lg" len="lg"/>
            <a:tailEnd type="none" w="lg" len="lg"/>
          </a:ln>
        </p:spPr>
      </p:cxnSp>
      <p:pic>
        <p:nvPicPr>
          <p:cNvPr id="120" name="Shape 120"/>
          <p:cNvPicPr preferRelativeResize="0"/>
          <p:nvPr/>
        </p:nvPicPr>
        <p:blipFill>
          <a:blip r:embed="rId4"/>
          <a:stretch>
            <a:fillRect/>
          </a:stretch>
        </p:blipFill>
        <p:spPr>
          <a:xfrm>
            <a:off x="3989525" y="4974882"/>
            <a:ext cx="501824" cy="968433"/>
          </a:xfrm>
          <a:prstGeom prst="rect">
            <a:avLst/>
          </a:prstGeom>
          <a:noFill/>
          <a:ln>
            <a:noFill/>
          </a:ln>
        </p:spPr>
      </p:pic>
      <p:cxnSp>
        <p:nvCxnSpPr>
          <p:cNvPr id="125" name="Shape 125"/>
          <p:cNvCxnSpPr/>
          <p:nvPr/>
        </p:nvCxnSpPr>
        <p:spPr>
          <a:xfrm rot="10800000">
            <a:off x="5120007" y="5692465"/>
            <a:ext cx="561599" cy="203600"/>
          </a:xfrm>
          <a:prstGeom prst="straightConnector1">
            <a:avLst/>
          </a:prstGeom>
          <a:noFill/>
          <a:ln w="19050" cap="flat">
            <a:solidFill>
              <a:schemeClr val="dk2"/>
            </a:solidFill>
            <a:prstDash val="solid"/>
            <a:round/>
            <a:headEnd type="none" w="lg" len="lg"/>
            <a:tailEnd type="none" w="lg" len="lg"/>
          </a:ln>
        </p:spPr>
      </p:cxnSp>
      <p:cxnSp>
        <p:nvCxnSpPr>
          <p:cNvPr id="126" name="Shape 126"/>
          <p:cNvCxnSpPr/>
          <p:nvPr/>
        </p:nvCxnSpPr>
        <p:spPr>
          <a:xfrm flipH="1">
            <a:off x="5103654" y="4652867"/>
            <a:ext cx="561599" cy="719600"/>
          </a:xfrm>
          <a:prstGeom prst="straightConnector1">
            <a:avLst/>
          </a:prstGeom>
          <a:noFill/>
          <a:ln w="19050" cap="flat">
            <a:solidFill>
              <a:schemeClr val="dk2"/>
            </a:solidFill>
            <a:prstDash val="solid"/>
            <a:round/>
            <a:headEnd type="none" w="lg" len="lg"/>
            <a:tailEnd type="none" w="lg" len="lg"/>
          </a:ln>
        </p:spPr>
      </p:cxnSp>
      <p:cxnSp>
        <p:nvCxnSpPr>
          <p:cNvPr id="127" name="Shape 127"/>
          <p:cNvCxnSpPr/>
          <p:nvPr/>
        </p:nvCxnSpPr>
        <p:spPr>
          <a:xfrm flipH="1">
            <a:off x="5027250" y="5321733"/>
            <a:ext cx="1488599" cy="283600"/>
          </a:xfrm>
          <a:prstGeom prst="straightConnector1">
            <a:avLst/>
          </a:prstGeom>
          <a:noFill/>
          <a:ln w="19050" cap="flat">
            <a:solidFill>
              <a:schemeClr val="dk2"/>
            </a:solidFill>
            <a:prstDash val="solid"/>
            <a:round/>
            <a:headEnd type="none" w="lg" len="lg"/>
            <a:tailEnd type="none" w="lg" len="lg"/>
          </a:ln>
        </p:spPr>
      </p:cxnSp>
      <p:cxnSp>
        <p:nvCxnSpPr>
          <p:cNvPr id="128" name="Shape 128"/>
          <p:cNvCxnSpPr>
            <a:endCxn id="121" idx="3"/>
          </p:cNvCxnSpPr>
          <p:nvPr/>
        </p:nvCxnSpPr>
        <p:spPr>
          <a:xfrm flipH="1">
            <a:off x="5224512" y="4587498"/>
            <a:ext cx="1291200" cy="871599"/>
          </a:xfrm>
          <a:prstGeom prst="straightConnector1">
            <a:avLst/>
          </a:prstGeom>
          <a:noFill/>
          <a:ln w="19050" cap="flat">
            <a:solidFill>
              <a:schemeClr val="dk2"/>
            </a:solidFill>
            <a:prstDash val="solid"/>
            <a:round/>
            <a:headEnd type="none" w="lg" len="lg"/>
            <a:tailEnd type="none" w="lg" len="lg"/>
          </a:ln>
        </p:spPr>
      </p:cxnSp>
      <p:cxnSp>
        <p:nvCxnSpPr>
          <p:cNvPr id="129" name="Shape 129"/>
          <p:cNvCxnSpPr/>
          <p:nvPr/>
        </p:nvCxnSpPr>
        <p:spPr>
          <a:xfrm rot="10800000" flipH="1">
            <a:off x="3691423" y="5859682"/>
            <a:ext cx="1177799" cy="159999"/>
          </a:xfrm>
          <a:prstGeom prst="straightConnector1">
            <a:avLst/>
          </a:prstGeom>
          <a:noFill/>
          <a:ln w="19050" cap="flat">
            <a:solidFill>
              <a:schemeClr val="dk2"/>
            </a:solidFill>
            <a:prstDash val="solid"/>
            <a:round/>
            <a:headEnd type="none" w="lg" len="lg"/>
            <a:tailEnd type="none" w="lg" len="lg"/>
          </a:ln>
        </p:spPr>
      </p:cxnSp>
      <p:cxnSp>
        <p:nvCxnSpPr>
          <p:cNvPr id="130" name="Shape 130"/>
          <p:cNvCxnSpPr/>
          <p:nvPr/>
        </p:nvCxnSpPr>
        <p:spPr>
          <a:xfrm>
            <a:off x="3042550" y="4427500"/>
            <a:ext cx="1766700" cy="712400"/>
          </a:xfrm>
          <a:prstGeom prst="straightConnector1">
            <a:avLst/>
          </a:prstGeom>
          <a:noFill/>
          <a:ln w="19050" cap="flat">
            <a:solidFill>
              <a:srgbClr val="000000"/>
            </a:solidFill>
            <a:prstDash val="solid"/>
            <a:round/>
            <a:headEnd type="none" w="lg" len="lg"/>
            <a:tailEnd type="none" w="lg" len="lg"/>
          </a:ln>
        </p:spPr>
      </p:cxnSp>
      <p:pic>
        <p:nvPicPr>
          <p:cNvPr id="121" name="Shape 121"/>
          <p:cNvPicPr preferRelativeResize="0"/>
          <p:nvPr/>
        </p:nvPicPr>
        <p:blipFill>
          <a:blip r:embed="rId4"/>
          <a:stretch>
            <a:fillRect/>
          </a:stretch>
        </p:blipFill>
        <p:spPr>
          <a:xfrm>
            <a:off x="4722687" y="4974882"/>
            <a:ext cx="501824" cy="968433"/>
          </a:xfrm>
          <a:prstGeom prst="rect">
            <a:avLst/>
          </a:prstGeom>
          <a:noFill/>
          <a:ln>
            <a:noFill/>
          </a:ln>
        </p:spPr>
      </p:pic>
      <p:pic>
        <p:nvPicPr>
          <p:cNvPr id="131" name="Shape 131"/>
          <p:cNvPicPr preferRelativeResize="0"/>
          <p:nvPr/>
        </p:nvPicPr>
        <p:blipFill>
          <a:blip r:embed="rId6"/>
          <a:stretch>
            <a:fillRect/>
          </a:stretch>
        </p:blipFill>
        <p:spPr>
          <a:xfrm>
            <a:off x="1384148" y="4981669"/>
            <a:ext cx="475175" cy="623667"/>
          </a:xfrm>
          <a:prstGeom prst="rect">
            <a:avLst/>
          </a:prstGeom>
          <a:noFill/>
          <a:ln>
            <a:noFill/>
          </a:ln>
        </p:spPr>
      </p:pic>
      <p:pic>
        <p:nvPicPr>
          <p:cNvPr id="132" name="Shape 132"/>
          <p:cNvPicPr preferRelativeResize="0"/>
          <p:nvPr/>
        </p:nvPicPr>
        <p:blipFill>
          <a:blip r:embed="rId6"/>
          <a:stretch>
            <a:fillRect/>
          </a:stretch>
        </p:blipFill>
        <p:spPr>
          <a:xfrm>
            <a:off x="1536547" y="5184869"/>
            <a:ext cx="475175" cy="623667"/>
          </a:xfrm>
          <a:prstGeom prst="rect">
            <a:avLst/>
          </a:prstGeom>
          <a:noFill/>
          <a:ln>
            <a:noFill/>
          </a:ln>
        </p:spPr>
      </p:pic>
      <p:cxnSp>
        <p:nvCxnSpPr>
          <p:cNvPr id="133" name="Shape 133"/>
          <p:cNvCxnSpPr/>
          <p:nvPr/>
        </p:nvCxnSpPr>
        <p:spPr>
          <a:xfrm rot="10800000" flipH="1">
            <a:off x="2022905" y="5605449"/>
            <a:ext cx="675899" cy="57999"/>
          </a:xfrm>
          <a:prstGeom prst="straightConnector1">
            <a:avLst/>
          </a:prstGeom>
          <a:noFill/>
          <a:ln w="19050" cap="flat">
            <a:solidFill>
              <a:schemeClr val="dk2"/>
            </a:solidFill>
            <a:prstDash val="solid"/>
            <a:round/>
            <a:headEnd type="none" w="lg" len="lg"/>
            <a:tailEnd type="none" w="lg" len="lg"/>
          </a:ln>
        </p:spPr>
      </p:cxnSp>
      <p:cxnSp>
        <p:nvCxnSpPr>
          <p:cNvPr id="134" name="Shape 134"/>
          <p:cNvCxnSpPr>
            <a:stCxn id="135" idx="0"/>
          </p:cNvCxnSpPr>
          <p:nvPr/>
        </p:nvCxnSpPr>
        <p:spPr>
          <a:xfrm>
            <a:off x="1926535" y="5388082"/>
            <a:ext cx="717899" cy="115599"/>
          </a:xfrm>
          <a:prstGeom prst="straightConnector1">
            <a:avLst/>
          </a:prstGeom>
          <a:noFill/>
          <a:ln w="19050" cap="flat">
            <a:solidFill>
              <a:schemeClr val="dk2"/>
            </a:solidFill>
            <a:prstDash val="solid"/>
            <a:round/>
            <a:headEnd type="none" w="lg" len="lg"/>
            <a:tailEnd type="none" w="lg" len="lg"/>
          </a:ln>
        </p:spPr>
      </p:cxnSp>
      <p:cxnSp>
        <p:nvCxnSpPr>
          <p:cNvPr id="136" name="Shape 136"/>
          <p:cNvCxnSpPr>
            <a:stCxn id="132" idx="0"/>
          </p:cNvCxnSpPr>
          <p:nvPr/>
        </p:nvCxnSpPr>
        <p:spPr>
          <a:xfrm>
            <a:off x="1774135" y="5184867"/>
            <a:ext cx="924899" cy="246000"/>
          </a:xfrm>
          <a:prstGeom prst="straightConnector1">
            <a:avLst/>
          </a:prstGeom>
          <a:noFill/>
          <a:ln w="19050" cap="flat">
            <a:solidFill>
              <a:schemeClr val="dk2"/>
            </a:solidFill>
            <a:prstDash val="solid"/>
            <a:round/>
            <a:headEnd type="none" w="lg" len="lg"/>
            <a:tailEnd type="none" w="lg" len="lg"/>
          </a:ln>
        </p:spPr>
      </p:cxnSp>
      <p:pic>
        <p:nvPicPr>
          <p:cNvPr id="137" name="Shape 137"/>
          <p:cNvPicPr preferRelativeResize="0"/>
          <p:nvPr/>
        </p:nvPicPr>
        <p:blipFill>
          <a:blip r:embed="rId7"/>
          <a:stretch>
            <a:fillRect/>
          </a:stretch>
        </p:blipFill>
        <p:spPr>
          <a:xfrm>
            <a:off x="2541598" y="5277649"/>
            <a:ext cx="608309" cy="610399"/>
          </a:xfrm>
          <a:prstGeom prst="rect">
            <a:avLst/>
          </a:prstGeom>
          <a:noFill/>
          <a:ln>
            <a:noFill/>
          </a:ln>
        </p:spPr>
      </p:pic>
      <p:pic>
        <p:nvPicPr>
          <p:cNvPr id="135" name="Shape 135"/>
          <p:cNvPicPr preferRelativeResize="0"/>
          <p:nvPr/>
        </p:nvPicPr>
        <p:blipFill>
          <a:blip r:embed="rId6"/>
          <a:stretch>
            <a:fillRect/>
          </a:stretch>
        </p:blipFill>
        <p:spPr>
          <a:xfrm>
            <a:off x="1688940" y="5388069"/>
            <a:ext cx="475175" cy="623667"/>
          </a:xfrm>
          <a:prstGeom prst="rect">
            <a:avLst/>
          </a:prstGeom>
          <a:noFill/>
          <a:ln>
            <a:noFill/>
          </a:ln>
        </p:spPr>
      </p:pic>
      <p:cxnSp>
        <p:nvCxnSpPr>
          <p:cNvPr id="138" name="Shape 138"/>
          <p:cNvCxnSpPr/>
          <p:nvPr/>
        </p:nvCxnSpPr>
        <p:spPr>
          <a:xfrm flipH="1">
            <a:off x="6641174" y="4558382"/>
            <a:ext cx="768900" cy="7199"/>
          </a:xfrm>
          <a:prstGeom prst="straightConnector1">
            <a:avLst/>
          </a:prstGeom>
          <a:noFill/>
          <a:ln w="19050" cap="flat">
            <a:solidFill>
              <a:schemeClr val="dk2"/>
            </a:solidFill>
            <a:prstDash val="solid"/>
            <a:round/>
            <a:headEnd type="none" w="lg" len="lg"/>
            <a:tailEnd type="none" w="lg" len="lg"/>
          </a:ln>
        </p:spPr>
      </p:cxnSp>
      <p:cxnSp>
        <p:nvCxnSpPr>
          <p:cNvPr id="139" name="Shape 139"/>
          <p:cNvCxnSpPr/>
          <p:nvPr/>
        </p:nvCxnSpPr>
        <p:spPr>
          <a:xfrm flipH="1">
            <a:off x="6701299" y="4173082"/>
            <a:ext cx="534300" cy="225199"/>
          </a:xfrm>
          <a:prstGeom prst="straightConnector1">
            <a:avLst/>
          </a:prstGeom>
          <a:noFill/>
          <a:ln w="19050" cap="flat">
            <a:solidFill>
              <a:schemeClr val="dk2"/>
            </a:solidFill>
            <a:prstDash val="solid"/>
            <a:round/>
            <a:headEnd type="none" w="lg" len="lg"/>
            <a:tailEnd type="none" w="lg" len="lg"/>
          </a:ln>
        </p:spPr>
      </p:cxnSp>
      <p:pic>
        <p:nvPicPr>
          <p:cNvPr id="140" name="Shape 140"/>
          <p:cNvPicPr preferRelativeResize="0"/>
          <p:nvPr/>
        </p:nvPicPr>
        <p:blipFill>
          <a:blip r:embed="rId6"/>
          <a:stretch>
            <a:fillRect/>
          </a:stretch>
        </p:blipFill>
        <p:spPr>
          <a:xfrm>
            <a:off x="7081225" y="3942033"/>
            <a:ext cx="475175" cy="623667"/>
          </a:xfrm>
          <a:prstGeom prst="rect">
            <a:avLst/>
          </a:prstGeom>
          <a:noFill/>
          <a:ln>
            <a:noFill/>
          </a:ln>
        </p:spPr>
      </p:pic>
      <p:pic>
        <p:nvPicPr>
          <p:cNvPr id="141" name="Shape 141"/>
          <p:cNvPicPr preferRelativeResize="0"/>
          <p:nvPr/>
        </p:nvPicPr>
        <p:blipFill>
          <a:blip r:embed="rId6"/>
          <a:stretch>
            <a:fillRect/>
          </a:stretch>
        </p:blipFill>
        <p:spPr>
          <a:xfrm>
            <a:off x="7262198" y="4147569"/>
            <a:ext cx="475175" cy="623667"/>
          </a:xfrm>
          <a:prstGeom prst="rect">
            <a:avLst/>
          </a:prstGeom>
          <a:noFill/>
          <a:ln>
            <a:noFill/>
          </a:ln>
        </p:spPr>
      </p:pic>
      <p:pic>
        <p:nvPicPr>
          <p:cNvPr id="142" name="Shape 142"/>
          <p:cNvPicPr preferRelativeResize="0"/>
          <p:nvPr/>
        </p:nvPicPr>
        <p:blipFill>
          <a:blip r:embed="rId7"/>
          <a:stretch>
            <a:fillRect/>
          </a:stretch>
        </p:blipFill>
        <p:spPr>
          <a:xfrm>
            <a:off x="6268285" y="4252431"/>
            <a:ext cx="608309" cy="610399"/>
          </a:xfrm>
          <a:prstGeom prst="rect">
            <a:avLst/>
          </a:prstGeom>
          <a:noFill/>
          <a:ln>
            <a:noFill/>
          </a:ln>
        </p:spPr>
      </p:pic>
      <p:pic>
        <p:nvPicPr>
          <p:cNvPr id="143" name="Shape 143"/>
          <p:cNvPicPr preferRelativeResize="0"/>
          <p:nvPr/>
        </p:nvPicPr>
        <p:blipFill>
          <a:blip r:embed="rId8"/>
          <a:stretch>
            <a:fillRect/>
          </a:stretch>
        </p:blipFill>
        <p:spPr>
          <a:xfrm>
            <a:off x="6637700" y="2617667"/>
            <a:ext cx="609600" cy="812800"/>
          </a:xfrm>
          <a:prstGeom prst="rect">
            <a:avLst/>
          </a:prstGeom>
          <a:noFill/>
          <a:ln>
            <a:noFill/>
          </a:ln>
        </p:spPr>
      </p:pic>
      <p:pic>
        <p:nvPicPr>
          <p:cNvPr id="144" name="Shape 144"/>
          <p:cNvPicPr preferRelativeResize="0"/>
          <p:nvPr/>
        </p:nvPicPr>
        <p:blipFill>
          <a:blip r:embed="rId8"/>
          <a:stretch>
            <a:fillRect/>
          </a:stretch>
        </p:blipFill>
        <p:spPr>
          <a:xfrm>
            <a:off x="6876575" y="2826567"/>
            <a:ext cx="609600" cy="812800"/>
          </a:xfrm>
          <a:prstGeom prst="rect">
            <a:avLst/>
          </a:prstGeom>
          <a:noFill/>
          <a:ln>
            <a:noFill/>
          </a:ln>
        </p:spPr>
      </p:pic>
      <p:cxnSp>
        <p:nvCxnSpPr>
          <p:cNvPr id="145" name="Shape 145"/>
          <p:cNvCxnSpPr>
            <a:stCxn id="146" idx="0"/>
            <a:endCxn id="144" idx="1"/>
          </p:cNvCxnSpPr>
          <p:nvPr/>
        </p:nvCxnSpPr>
        <p:spPr>
          <a:xfrm rot="10800000" flipH="1">
            <a:off x="4973698" y="3232982"/>
            <a:ext cx="1902899" cy="1741999"/>
          </a:xfrm>
          <a:prstGeom prst="straightConnector1">
            <a:avLst/>
          </a:prstGeom>
          <a:noFill/>
          <a:ln w="28575" cap="flat">
            <a:solidFill>
              <a:srgbClr val="00FFFF"/>
            </a:solidFill>
            <a:prstDash val="dot"/>
            <a:round/>
            <a:headEnd type="none" w="lg" len="lg"/>
            <a:tailEnd type="none" w="lg" len="lg"/>
          </a:ln>
        </p:spPr>
      </p:cxnSp>
      <p:cxnSp>
        <p:nvCxnSpPr>
          <p:cNvPr id="147" name="Shape 147"/>
          <p:cNvCxnSpPr>
            <a:endCxn id="144" idx="1"/>
          </p:cNvCxnSpPr>
          <p:nvPr/>
        </p:nvCxnSpPr>
        <p:spPr>
          <a:xfrm rot="10800000" flipH="1">
            <a:off x="4248875" y="3232982"/>
            <a:ext cx="2627699" cy="1690799"/>
          </a:xfrm>
          <a:prstGeom prst="straightConnector1">
            <a:avLst/>
          </a:prstGeom>
          <a:noFill/>
          <a:ln w="28575" cap="flat">
            <a:solidFill>
              <a:srgbClr val="00FFFF"/>
            </a:solidFill>
            <a:prstDash val="dot"/>
            <a:round/>
            <a:headEnd type="none" w="lg" len="lg"/>
            <a:tailEnd type="none" w="lg" len="lg"/>
          </a:ln>
        </p:spPr>
      </p:cxnSp>
      <p:sp>
        <p:nvSpPr>
          <p:cNvPr id="148" name="Shape 148"/>
          <p:cNvSpPr txBox="1"/>
          <p:nvPr/>
        </p:nvSpPr>
        <p:spPr>
          <a:xfrm>
            <a:off x="7195725" y="2321500"/>
            <a:ext cx="1717800" cy="609600"/>
          </a:xfrm>
          <a:prstGeom prst="rect">
            <a:avLst/>
          </a:prstGeom>
          <a:noFill/>
          <a:ln>
            <a:noFill/>
          </a:ln>
        </p:spPr>
        <p:txBody>
          <a:bodyPr lIns="91425" tIns="91425" rIns="91425" bIns="91425" anchor="t" anchorCtr="0">
            <a:noAutofit/>
          </a:bodyPr>
          <a:lstStyle/>
          <a:p>
            <a:pPr lvl="0" rtl="0">
              <a:spcBef>
                <a:spcPts val="0"/>
              </a:spcBef>
              <a:buNone/>
            </a:pPr>
            <a:r>
              <a:rPr lang="en" sz="1100"/>
              <a:t>IDS, Flow,</a:t>
            </a:r>
          </a:p>
          <a:p>
            <a:pPr lvl="0" rtl="0">
              <a:spcBef>
                <a:spcPts val="0"/>
              </a:spcBef>
              <a:buNone/>
            </a:pPr>
            <a:r>
              <a:rPr lang="en" sz="1100"/>
              <a:t>Security data collectors</a:t>
            </a:r>
          </a:p>
        </p:txBody>
      </p:sp>
      <p:cxnSp>
        <p:nvCxnSpPr>
          <p:cNvPr id="149" name="Shape 149"/>
          <p:cNvCxnSpPr/>
          <p:nvPr/>
        </p:nvCxnSpPr>
        <p:spPr>
          <a:xfrm rot="10800000" flipH="1">
            <a:off x="6663287" y="5281282"/>
            <a:ext cx="771299" cy="97199"/>
          </a:xfrm>
          <a:prstGeom prst="straightConnector1">
            <a:avLst/>
          </a:prstGeom>
          <a:noFill/>
          <a:ln w="19050" cap="flat">
            <a:solidFill>
              <a:schemeClr val="dk2"/>
            </a:solidFill>
            <a:prstDash val="solid"/>
            <a:round/>
            <a:headEnd type="none" w="lg" len="lg"/>
            <a:tailEnd type="none" w="lg" len="lg"/>
          </a:ln>
        </p:spPr>
      </p:cxnSp>
      <p:pic>
        <p:nvPicPr>
          <p:cNvPr id="150" name="Shape 150"/>
          <p:cNvPicPr preferRelativeResize="0"/>
          <p:nvPr/>
        </p:nvPicPr>
        <p:blipFill>
          <a:blip r:embed="rId7"/>
          <a:stretch>
            <a:fillRect/>
          </a:stretch>
        </p:blipFill>
        <p:spPr>
          <a:xfrm>
            <a:off x="6268285" y="5053682"/>
            <a:ext cx="608309" cy="610399"/>
          </a:xfrm>
          <a:prstGeom prst="rect">
            <a:avLst/>
          </a:prstGeom>
          <a:noFill/>
          <a:ln>
            <a:noFill/>
          </a:ln>
        </p:spPr>
      </p:pic>
      <p:cxnSp>
        <p:nvCxnSpPr>
          <p:cNvPr id="151" name="Shape 151"/>
          <p:cNvCxnSpPr>
            <a:endCxn id="152" idx="0"/>
          </p:cNvCxnSpPr>
          <p:nvPr/>
        </p:nvCxnSpPr>
        <p:spPr>
          <a:xfrm rot="10800000" flipH="1">
            <a:off x="7656410" y="4968782"/>
            <a:ext cx="728699" cy="255199"/>
          </a:xfrm>
          <a:prstGeom prst="straightConnector1">
            <a:avLst/>
          </a:prstGeom>
          <a:noFill/>
          <a:ln w="19050" cap="flat">
            <a:solidFill>
              <a:schemeClr val="dk2"/>
            </a:solidFill>
            <a:prstDash val="solid"/>
            <a:round/>
            <a:headEnd type="none" w="lg" len="lg"/>
            <a:tailEnd type="none" w="lg" len="lg"/>
          </a:ln>
        </p:spPr>
      </p:cxnSp>
      <p:cxnSp>
        <p:nvCxnSpPr>
          <p:cNvPr id="153" name="Shape 153"/>
          <p:cNvCxnSpPr/>
          <p:nvPr/>
        </p:nvCxnSpPr>
        <p:spPr>
          <a:xfrm rot="10800000" flipH="1">
            <a:off x="7810225" y="5275082"/>
            <a:ext cx="455400" cy="59999"/>
          </a:xfrm>
          <a:prstGeom prst="straightConnector1">
            <a:avLst/>
          </a:prstGeom>
          <a:noFill/>
          <a:ln w="19050" cap="flat">
            <a:solidFill>
              <a:schemeClr val="dk2"/>
            </a:solidFill>
            <a:prstDash val="solid"/>
            <a:round/>
            <a:headEnd type="none" w="lg" len="lg"/>
            <a:tailEnd type="none" w="lg" len="lg"/>
          </a:ln>
        </p:spPr>
      </p:cxnSp>
      <p:cxnSp>
        <p:nvCxnSpPr>
          <p:cNvPr id="154" name="Shape 154"/>
          <p:cNvCxnSpPr/>
          <p:nvPr/>
        </p:nvCxnSpPr>
        <p:spPr>
          <a:xfrm>
            <a:off x="7778025" y="5352216"/>
            <a:ext cx="763200" cy="170800"/>
          </a:xfrm>
          <a:prstGeom prst="straightConnector1">
            <a:avLst/>
          </a:prstGeom>
          <a:noFill/>
          <a:ln w="19050" cap="flat">
            <a:solidFill>
              <a:schemeClr val="dk2"/>
            </a:solidFill>
            <a:prstDash val="solid"/>
            <a:round/>
            <a:headEnd type="none" w="lg" len="lg"/>
            <a:tailEnd type="none" w="lg" len="lg"/>
          </a:ln>
        </p:spPr>
      </p:cxnSp>
      <p:cxnSp>
        <p:nvCxnSpPr>
          <p:cNvPr id="155" name="Shape 155"/>
          <p:cNvCxnSpPr/>
          <p:nvPr/>
        </p:nvCxnSpPr>
        <p:spPr>
          <a:xfrm>
            <a:off x="7643500" y="5335067"/>
            <a:ext cx="955500" cy="444400"/>
          </a:xfrm>
          <a:prstGeom prst="straightConnector1">
            <a:avLst/>
          </a:prstGeom>
          <a:noFill/>
          <a:ln w="19050" cap="flat">
            <a:solidFill>
              <a:schemeClr val="dk2"/>
            </a:solidFill>
            <a:prstDash val="solid"/>
            <a:round/>
            <a:headEnd type="none" w="lg" len="lg"/>
            <a:tailEnd type="none" w="lg" len="lg"/>
          </a:ln>
        </p:spPr>
      </p:cxnSp>
      <p:pic>
        <p:nvPicPr>
          <p:cNvPr id="156" name="Shape 156"/>
          <p:cNvPicPr preferRelativeResize="0"/>
          <p:nvPr/>
        </p:nvPicPr>
        <p:blipFill>
          <a:blip r:embed="rId6"/>
          <a:stretch>
            <a:fillRect/>
          </a:stretch>
        </p:blipFill>
        <p:spPr>
          <a:xfrm>
            <a:off x="8011936" y="4757668"/>
            <a:ext cx="475175" cy="623667"/>
          </a:xfrm>
          <a:prstGeom prst="rect">
            <a:avLst/>
          </a:prstGeom>
          <a:noFill/>
          <a:ln>
            <a:noFill/>
          </a:ln>
        </p:spPr>
      </p:pic>
      <p:pic>
        <p:nvPicPr>
          <p:cNvPr id="152" name="Shape 152"/>
          <p:cNvPicPr preferRelativeResize="0"/>
          <p:nvPr/>
        </p:nvPicPr>
        <p:blipFill>
          <a:blip r:embed="rId6"/>
          <a:stretch>
            <a:fillRect/>
          </a:stretch>
        </p:blipFill>
        <p:spPr>
          <a:xfrm>
            <a:off x="8147510" y="4968769"/>
            <a:ext cx="475175" cy="623667"/>
          </a:xfrm>
          <a:prstGeom prst="rect">
            <a:avLst/>
          </a:prstGeom>
          <a:noFill/>
          <a:ln>
            <a:noFill/>
          </a:ln>
        </p:spPr>
      </p:pic>
      <p:pic>
        <p:nvPicPr>
          <p:cNvPr id="157" name="Shape 157"/>
          <p:cNvPicPr preferRelativeResize="0"/>
          <p:nvPr/>
        </p:nvPicPr>
        <p:blipFill>
          <a:blip r:embed="rId6"/>
          <a:stretch>
            <a:fillRect/>
          </a:stretch>
        </p:blipFill>
        <p:spPr>
          <a:xfrm>
            <a:off x="8266598" y="5151685"/>
            <a:ext cx="475175" cy="623667"/>
          </a:xfrm>
          <a:prstGeom prst="rect">
            <a:avLst/>
          </a:prstGeom>
          <a:noFill/>
          <a:ln>
            <a:noFill/>
          </a:ln>
        </p:spPr>
      </p:pic>
      <p:pic>
        <p:nvPicPr>
          <p:cNvPr id="158" name="Shape 158"/>
          <p:cNvPicPr preferRelativeResize="0"/>
          <p:nvPr/>
        </p:nvPicPr>
        <p:blipFill>
          <a:blip r:embed="rId6"/>
          <a:stretch>
            <a:fillRect/>
          </a:stretch>
        </p:blipFill>
        <p:spPr>
          <a:xfrm>
            <a:off x="8432648" y="5336385"/>
            <a:ext cx="475175" cy="623667"/>
          </a:xfrm>
          <a:prstGeom prst="rect">
            <a:avLst/>
          </a:prstGeom>
          <a:noFill/>
          <a:ln>
            <a:noFill/>
          </a:ln>
        </p:spPr>
      </p:pic>
      <p:pic>
        <p:nvPicPr>
          <p:cNvPr id="159" name="Shape 159"/>
          <p:cNvPicPr preferRelativeResize="0"/>
          <p:nvPr/>
        </p:nvPicPr>
        <p:blipFill>
          <a:blip r:embed="rId7"/>
          <a:stretch>
            <a:fillRect/>
          </a:stretch>
        </p:blipFill>
        <p:spPr>
          <a:xfrm>
            <a:off x="7350451" y="4975415"/>
            <a:ext cx="608309" cy="610399"/>
          </a:xfrm>
          <a:prstGeom prst="rect">
            <a:avLst/>
          </a:prstGeom>
          <a:noFill/>
          <a:ln>
            <a:noFill/>
          </a:ln>
        </p:spPr>
      </p:pic>
      <p:cxnSp>
        <p:nvCxnSpPr>
          <p:cNvPr id="160" name="Shape 160"/>
          <p:cNvCxnSpPr/>
          <p:nvPr/>
        </p:nvCxnSpPr>
        <p:spPr>
          <a:xfrm>
            <a:off x="5706975" y="5882267"/>
            <a:ext cx="705300" cy="76800"/>
          </a:xfrm>
          <a:prstGeom prst="straightConnector1">
            <a:avLst/>
          </a:prstGeom>
          <a:noFill/>
          <a:ln w="19050" cap="flat">
            <a:solidFill>
              <a:schemeClr val="dk2"/>
            </a:solidFill>
            <a:prstDash val="solid"/>
            <a:round/>
            <a:headEnd type="none" w="lg" len="lg"/>
            <a:tailEnd type="none" w="lg" len="lg"/>
          </a:ln>
        </p:spPr>
      </p:cxnSp>
      <p:cxnSp>
        <p:nvCxnSpPr>
          <p:cNvPr id="161" name="Shape 161"/>
          <p:cNvCxnSpPr/>
          <p:nvPr/>
        </p:nvCxnSpPr>
        <p:spPr>
          <a:xfrm>
            <a:off x="5777543" y="6061800"/>
            <a:ext cx="929699" cy="68400"/>
          </a:xfrm>
          <a:prstGeom prst="straightConnector1">
            <a:avLst/>
          </a:prstGeom>
          <a:noFill/>
          <a:ln w="19050" cap="flat">
            <a:solidFill>
              <a:schemeClr val="dk2"/>
            </a:solidFill>
            <a:prstDash val="solid"/>
            <a:round/>
            <a:headEnd type="none" w="lg" len="lg"/>
            <a:tailEnd type="none" w="lg" len="lg"/>
          </a:ln>
        </p:spPr>
      </p:cxnSp>
      <p:pic>
        <p:nvPicPr>
          <p:cNvPr id="162" name="Shape 162"/>
          <p:cNvPicPr preferRelativeResize="0"/>
          <p:nvPr/>
        </p:nvPicPr>
        <p:blipFill>
          <a:blip r:embed="rId6"/>
          <a:stretch>
            <a:fillRect/>
          </a:stretch>
        </p:blipFill>
        <p:spPr>
          <a:xfrm>
            <a:off x="6507960" y="5684749"/>
            <a:ext cx="475175" cy="623667"/>
          </a:xfrm>
          <a:prstGeom prst="rect">
            <a:avLst/>
          </a:prstGeom>
          <a:noFill/>
          <a:ln>
            <a:noFill/>
          </a:ln>
        </p:spPr>
      </p:pic>
      <p:pic>
        <p:nvPicPr>
          <p:cNvPr id="163" name="Shape 163"/>
          <p:cNvPicPr preferRelativeResize="0"/>
          <p:nvPr/>
        </p:nvPicPr>
        <p:blipFill>
          <a:blip r:embed="rId6"/>
          <a:stretch>
            <a:fillRect/>
          </a:stretch>
        </p:blipFill>
        <p:spPr>
          <a:xfrm>
            <a:off x="6255546" y="5787733"/>
            <a:ext cx="475175" cy="623667"/>
          </a:xfrm>
          <a:prstGeom prst="rect">
            <a:avLst/>
          </a:prstGeom>
          <a:noFill/>
          <a:ln>
            <a:noFill/>
          </a:ln>
        </p:spPr>
      </p:pic>
      <p:pic>
        <p:nvPicPr>
          <p:cNvPr id="164" name="Shape 164"/>
          <p:cNvPicPr preferRelativeResize="0"/>
          <p:nvPr/>
        </p:nvPicPr>
        <p:blipFill>
          <a:blip r:embed="rId7"/>
          <a:stretch>
            <a:fillRect/>
          </a:stretch>
        </p:blipFill>
        <p:spPr>
          <a:xfrm>
            <a:off x="5368076" y="5664065"/>
            <a:ext cx="608309" cy="610399"/>
          </a:xfrm>
          <a:prstGeom prst="rect">
            <a:avLst/>
          </a:prstGeom>
          <a:noFill/>
          <a:ln>
            <a:noFill/>
          </a:ln>
        </p:spPr>
      </p:pic>
      <p:cxnSp>
        <p:nvCxnSpPr>
          <p:cNvPr id="165" name="Shape 165"/>
          <p:cNvCxnSpPr/>
          <p:nvPr/>
        </p:nvCxnSpPr>
        <p:spPr>
          <a:xfrm flipH="1">
            <a:off x="5841741" y="3881600"/>
            <a:ext cx="775799" cy="760800"/>
          </a:xfrm>
          <a:prstGeom prst="straightConnector1">
            <a:avLst/>
          </a:prstGeom>
          <a:noFill/>
          <a:ln w="19050" cap="flat">
            <a:solidFill>
              <a:schemeClr val="dk2"/>
            </a:solidFill>
            <a:prstDash val="solid"/>
            <a:round/>
            <a:headEnd type="none" w="lg" len="lg"/>
            <a:tailEnd type="none" w="lg" len="lg"/>
          </a:ln>
        </p:spPr>
      </p:cxnSp>
      <p:pic>
        <p:nvPicPr>
          <p:cNvPr id="166" name="Shape 166"/>
          <p:cNvPicPr preferRelativeResize="0"/>
          <p:nvPr/>
        </p:nvPicPr>
        <p:blipFill>
          <a:blip r:embed="rId7"/>
          <a:stretch>
            <a:fillRect/>
          </a:stretch>
        </p:blipFill>
        <p:spPr>
          <a:xfrm>
            <a:off x="5368076" y="4443282"/>
            <a:ext cx="608309" cy="610399"/>
          </a:xfrm>
          <a:prstGeom prst="rect">
            <a:avLst/>
          </a:prstGeom>
          <a:noFill/>
          <a:ln>
            <a:noFill/>
          </a:ln>
        </p:spPr>
      </p:pic>
      <p:pic>
        <p:nvPicPr>
          <p:cNvPr id="167" name="Shape 167"/>
          <p:cNvPicPr preferRelativeResize="0"/>
          <p:nvPr/>
        </p:nvPicPr>
        <p:blipFill>
          <a:blip r:embed="rId6"/>
          <a:stretch>
            <a:fillRect/>
          </a:stretch>
        </p:blipFill>
        <p:spPr>
          <a:xfrm>
            <a:off x="6443230" y="3550733"/>
            <a:ext cx="475175" cy="623667"/>
          </a:xfrm>
          <a:prstGeom prst="rect">
            <a:avLst/>
          </a:prstGeom>
          <a:noFill/>
          <a:ln>
            <a:noFill/>
          </a:ln>
        </p:spPr>
      </p:pic>
      <p:cxnSp>
        <p:nvCxnSpPr>
          <p:cNvPr id="168" name="Shape 168"/>
          <p:cNvCxnSpPr/>
          <p:nvPr/>
        </p:nvCxnSpPr>
        <p:spPr>
          <a:xfrm rot="10800000" flipH="1">
            <a:off x="1827525" y="4343432"/>
            <a:ext cx="352800" cy="282000"/>
          </a:xfrm>
          <a:prstGeom prst="straightConnector1">
            <a:avLst/>
          </a:prstGeom>
          <a:noFill/>
          <a:ln w="19050" cap="flat">
            <a:solidFill>
              <a:schemeClr val="dk2"/>
            </a:solidFill>
            <a:prstDash val="solid"/>
            <a:round/>
            <a:headEnd type="none" w="lg" len="lg"/>
            <a:tailEnd type="none" w="lg" len="lg"/>
          </a:ln>
        </p:spPr>
      </p:cxnSp>
      <p:cxnSp>
        <p:nvCxnSpPr>
          <p:cNvPr id="169" name="Shape 169"/>
          <p:cNvCxnSpPr/>
          <p:nvPr/>
        </p:nvCxnSpPr>
        <p:spPr>
          <a:xfrm>
            <a:off x="2404625" y="4146649"/>
            <a:ext cx="423300" cy="256399"/>
          </a:xfrm>
          <a:prstGeom prst="straightConnector1">
            <a:avLst/>
          </a:prstGeom>
          <a:noFill/>
          <a:ln w="19050" cap="flat">
            <a:solidFill>
              <a:schemeClr val="dk2"/>
            </a:solidFill>
            <a:prstDash val="solid"/>
            <a:round/>
            <a:headEnd type="none" w="lg" len="lg"/>
            <a:tailEnd type="none" w="lg" len="lg"/>
          </a:ln>
        </p:spPr>
      </p:cxnSp>
      <p:cxnSp>
        <p:nvCxnSpPr>
          <p:cNvPr id="170" name="Shape 170"/>
          <p:cNvCxnSpPr/>
          <p:nvPr/>
        </p:nvCxnSpPr>
        <p:spPr>
          <a:xfrm rot="10800000" flipH="1">
            <a:off x="1680025" y="4275115"/>
            <a:ext cx="436200" cy="102399"/>
          </a:xfrm>
          <a:prstGeom prst="straightConnector1">
            <a:avLst/>
          </a:prstGeom>
          <a:noFill/>
          <a:ln w="19050" cap="flat">
            <a:solidFill>
              <a:schemeClr val="dk2"/>
            </a:solidFill>
            <a:prstDash val="solid"/>
            <a:round/>
            <a:headEnd type="none" w="lg" len="lg"/>
            <a:tailEnd type="none" w="lg" len="lg"/>
          </a:ln>
        </p:spPr>
      </p:cxnSp>
      <p:cxnSp>
        <p:nvCxnSpPr>
          <p:cNvPr id="171" name="Shape 171"/>
          <p:cNvCxnSpPr>
            <a:stCxn id="172" idx="0"/>
          </p:cNvCxnSpPr>
          <p:nvPr/>
        </p:nvCxnSpPr>
        <p:spPr>
          <a:xfrm rot="10800000" flipH="1">
            <a:off x="1674287" y="4138183"/>
            <a:ext cx="499500" cy="107600"/>
          </a:xfrm>
          <a:prstGeom prst="straightConnector1">
            <a:avLst/>
          </a:prstGeom>
          <a:noFill/>
          <a:ln w="19050" cap="flat">
            <a:solidFill>
              <a:schemeClr val="dk2"/>
            </a:solidFill>
            <a:prstDash val="solid"/>
            <a:round/>
            <a:headEnd type="none" w="lg" len="lg"/>
            <a:tailEnd type="none" w="lg" len="lg"/>
          </a:ln>
        </p:spPr>
      </p:cxnSp>
      <p:cxnSp>
        <p:nvCxnSpPr>
          <p:cNvPr id="173" name="Shape 173"/>
          <p:cNvCxnSpPr>
            <a:stCxn id="174" idx="0"/>
          </p:cNvCxnSpPr>
          <p:nvPr/>
        </p:nvCxnSpPr>
        <p:spPr>
          <a:xfrm>
            <a:off x="1541987" y="4030633"/>
            <a:ext cx="631800" cy="39200"/>
          </a:xfrm>
          <a:prstGeom prst="straightConnector1">
            <a:avLst/>
          </a:prstGeom>
          <a:noFill/>
          <a:ln w="19050" cap="flat">
            <a:solidFill>
              <a:schemeClr val="dk2"/>
            </a:solidFill>
            <a:prstDash val="solid"/>
            <a:round/>
            <a:headEnd type="none" w="lg" len="lg"/>
            <a:tailEnd type="none" w="lg" len="lg"/>
          </a:ln>
        </p:spPr>
      </p:cxnSp>
      <p:pic>
        <p:nvPicPr>
          <p:cNvPr id="175" name="Shape 175"/>
          <p:cNvPicPr preferRelativeResize="0"/>
          <p:nvPr/>
        </p:nvPicPr>
        <p:blipFill>
          <a:blip r:embed="rId7"/>
          <a:stretch>
            <a:fillRect/>
          </a:stretch>
        </p:blipFill>
        <p:spPr>
          <a:xfrm>
            <a:off x="1975848" y="3942049"/>
            <a:ext cx="608309" cy="610399"/>
          </a:xfrm>
          <a:prstGeom prst="rect">
            <a:avLst/>
          </a:prstGeom>
          <a:noFill/>
          <a:ln>
            <a:noFill/>
          </a:ln>
        </p:spPr>
      </p:pic>
      <p:pic>
        <p:nvPicPr>
          <p:cNvPr id="176" name="Shape 176"/>
          <p:cNvPicPr preferRelativeResize="0"/>
          <p:nvPr/>
        </p:nvPicPr>
        <p:blipFill>
          <a:blip r:embed="rId6"/>
          <a:stretch>
            <a:fillRect/>
          </a:stretch>
        </p:blipFill>
        <p:spPr>
          <a:xfrm>
            <a:off x="1168848" y="3819533"/>
            <a:ext cx="475175" cy="623667"/>
          </a:xfrm>
          <a:prstGeom prst="rect">
            <a:avLst/>
          </a:prstGeom>
          <a:noFill/>
          <a:ln>
            <a:noFill/>
          </a:ln>
        </p:spPr>
      </p:pic>
      <p:pic>
        <p:nvPicPr>
          <p:cNvPr id="174" name="Shape 174"/>
          <p:cNvPicPr preferRelativeResize="0"/>
          <p:nvPr/>
        </p:nvPicPr>
        <p:blipFill>
          <a:blip r:embed="rId6"/>
          <a:stretch>
            <a:fillRect/>
          </a:stretch>
        </p:blipFill>
        <p:spPr>
          <a:xfrm>
            <a:off x="1304412" y="4030633"/>
            <a:ext cx="475175" cy="623667"/>
          </a:xfrm>
          <a:prstGeom prst="rect">
            <a:avLst/>
          </a:prstGeom>
          <a:noFill/>
          <a:ln>
            <a:noFill/>
          </a:ln>
        </p:spPr>
      </p:pic>
      <p:pic>
        <p:nvPicPr>
          <p:cNvPr id="172" name="Shape 172"/>
          <p:cNvPicPr preferRelativeResize="0"/>
          <p:nvPr/>
        </p:nvPicPr>
        <p:blipFill>
          <a:blip r:embed="rId6"/>
          <a:stretch>
            <a:fillRect/>
          </a:stretch>
        </p:blipFill>
        <p:spPr>
          <a:xfrm>
            <a:off x="1436713" y="4245785"/>
            <a:ext cx="475175" cy="623667"/>
          </a:xfrm>
          <a:prstGeom prst="rect">
            <a:avLst/>
          </a:prstGeom>
          <a:noFill/>
          <a:ln>
            <a:noFill/>
          </a:ln>
        </p:spPr>
      </p:pic>
      <p:pic>
        <p:nvPicPr>
          <p:cNvPr id="177" name="Shape 177"/>
          <p:cNvPicPr preferRelativeResize="0"/>
          <p:nvPr/>
        </p:nvPicPr>
        <p:blipFill>
          <a:blip r:embed="rId6"/>
          <a:stretch>
            <a:fillRect/>
          </a:stretch>
        </p:blipFill>
        <p:spPr>
          <a:xfrm>
            <a:off x="1589529" y="4398249"/>
            <a:ext cx="475175" cy="623667"/>
          </a:xfrm>
          <a:prstGeom prst="rect">
            <a:avLst/>
          </a:prstGeom>
          <a:noFill/>
          <a:ln>
            <a:noFill/>
          </a:ln>
        </p:spPr>
      </p:pic>
      <p:pic>
        <p:nvPicPr>
          <p:cNvPr id="178" name="Shape 178"/>
          <p:cNvPicPr preferRelativeResize="0"/>
          <p:nvPr/>
        </p:nvPicPr>
        <p:blipFill>
          <a:blip r:embed="rId7"/>
          <a:stretch>
            <a:fillRect/>
          </a:stretch>
        </p:blipFill>
        <p:spPr>
          <a:xfrm>
            <a:off x="2648082" y="4154215"/>
            <a:ext cx="608309" cy="610399"/>
          </a:xfrm>
          <a:prstGeom prst="rect">
            <a:avLst/>
          </a:prstGeom>
          <a:noFill/>
          <a:ln>
            <a:noFill/>
          </a:ln>
        </p:spPr>
      </p:pic>
      <p:cxnSp>
        <p:nvCxnSpPr>
          <p:cNvPr id="179" name="Shape 179"/>
          <p:cNvCxnSpPr/>
          <p:nvPr/>
        </p:nvCxnSpPr>
        <p:spPr>
          <a:xfrm rot="10800000" flipH="1">
            <a:off x="2924025" y="6130049"/>
            <a:ext cx="525900" cy="59999"/>
          </a:xfrm>
          <a:prstGeom prst="straightConnector1">
            <a:avLst/>
          </a:prstGeom>
          <a:noFill/>
          <a:ln w="19050" cap="flat">
            <a:solidFill>
              <a:schemeClr val="dk2"/>
            </a:solidFill>
            <a:prstDash val="solid"/>
            <a:round/>
            <a:headEnd type="none" w="lg" len="lg"/>
            <a:tailEnd type="none" w="lg" len="lg"/>
          </a:ln>
        </p:spPr>
      </p:cxnSp>
      <p:cxnSp>
        <p:nvCxnSpPr>
          <p:cNvPr id="180" name="Shape 180"/>
          <p:cNvCxnSpPr/>
          <p:nvPr/>
        </p:nvCxnSpPr>
        <p:spPr>
          <a:xfrm>
            <a:off x="2577750" y="5942115"/>
            <a:ext cx="891300" cy="51199"/>
          </a:xfrm>
          <a:prstGeom prst="straightConnector1">
            <a:avLst/>
          </a:prstGeom>
          <a:noFill/>
          <a:ln w="19050" cap="flat">
            <a:solidFill>
              <a:schemeClr val="dk2"/>
            </a:solidFill>
            <a:prstDash val="solid"/>
            <a:round/>
            <a:headEnd type="none" w="lg" len="lg"/>
            <a:tailEnd type="none" w="lg" len="lg"/>
          </a:ln>
        </p:spPr>
      </p:cxnSp>
      <p:pic>
        <p:nvPicPr>
          <p:cNvPr id="181" name="Shape 181"/>
          <p:cNvPicPr preferRelativeResize="0"/>
          <p:nvPr/>
        </p:nvPicPr>
        <p:blipFill>
          <a:blip r:embed="rId6"/>
          <a:stretch>
            <a:fillRect/>
          </a:stretch>
        </p:blipFill>
        <p:spPr>
          <a:xfrm>
            <a:off x="2352755" y="5851133"/>
            <a:ext cx="475175" cy="623667"/>
          </a:xfrm>
          <a:prstGeom prst="rect">
            <a:avLst/>
          </a:prstGeom>
          <a:noFill/>
          <a:ln>
            <a:noFill/>
          </a:ln>
        </p:spPr>
      </p:pic>
      <p:pic>
        <p:nvPicPr>
          <p:cNvPr id="182" name="Shape 182"/>
          <p:cNvPicPr preferRelativeResize="0"/>
          <p:nvPr/>
        </p:nvPicPr>
        <p:blipFill>
          <a:blip r:embed="rId6"/>
          <a:stretch>
            <a:fillRect/>
          </a:stretch>
        </p:blipFill>
        <p:spPr>
          <a:xfrm>
            <a:off x="2584126" y="5939701"/>
            <a:ext cx="475175" cy="623667"/>
          </a:xfrm>
          <a:prstGeom prst="rect">
            <a:avLst/>
          </a:prstGeom>
          <a:noFill/>
          <a:ln>
            <a:noFill/>
          </a:ln>
        </p:spPr>
      </p:pic>
      <p:pic>
        <p:nvPicPr>
          <p:cNvPr id="183" name="Shape 183"/>
          <p:cNvPicPr preferRelativeResize="0"/>
          <p:nvPr/>
        </p:nvPicPr>
        <p:blipFill>
          <a:blip r:embed="rId7"/>
          <a:stretch>
            <a:fillRect/>
          </a:stretch>
        </p:blipFill>
        <p:spPr>
          <a:xfrm>
            <a:off x="3265552" y="5816115"/>
            <a:ext cx="608309" cy="610399"/>
          </a:xfrm>
          <a:prstGeom prst="rect">
            <a:avLst/>
          </a:prstGeom>
          <a:noFill/>
          <a:ln>
            <a:noFill/>
          </a:ln>
        </p:spPr>
      </p:pic>
      <p:pic>
        <p:nvPicPr>
          <p:cNvPr id="184" name="Shape 184"/>
          <p:cNvPicPr preferRelativeResize="0"/>
          <p:nvPr/>
        </p:nvPicPr>
        <p:blipFill>
          <a:blip r:embed="rId9"/>
          <a:stretch>
            <a:fillRect/>
          </a:stretch>
        </p:blipFill>
        <p:spPr>
          <a:xfrm>
            <a:off x="3301787" y="692500"/>
            <a:ext cx="2634824" cy="2307365"/>
          </a:xfrm>
          <a:prstGeom prst="rect">
            <a:avLst/>
          </a:prstGeom>
          <a:noFill/>
          <a:ln>
            <a:noFill/>
          </a:ln>
        </p:spPr>
      </p:pic>
      <p:pic>
        <p:nvPicPr>
          <p:cNvPr id="185" name="Shape 185"/>
          <p:cNvPicPr preferRelativeResize="0"/>
          <p:nvPr/>
        </p:nvPicPr>
        <p:blipFill>
          <a:blip r:embed="rId10"/>
          <a:stretch>
            <a:fillRect/>
          </a:stretch>
        </p:blipFill>
        <p:spPr>
          <a:xfrm>
            <a:off x="4165863" y="1022600"/>
            <a:ext cx="863949" cy="151596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cxnSp>
        <p:nvCxnSpPr>
          <p:cNvPr id="190" name="Shape 190"/>
          <p:cNvCxnSpPr/>
          <p:nvPr/>
        </p:nvCxnSpPr>
        <p:spPr>
          <a:xfrm>
            <a:off x="2947727" y="2526633"/>
            <a:ext cx="366899" cy="698000"/>
          </a:xfrm>
          <a:prstGeom prst="straightConnector1">
            <a:avLst/>
          </a:prstGeom>
          <a:noFill/>
          <a:ln w="19050" cap="flat">
            <a:solidFill>
              <a:schemeClr val="dk2"/>
            </a:solidFill>
            <a:prstDash val="solid"/>
            <a:round/>
            <a:headEnd type="none" w="lg" len="lg"/>
            <a:tailEnd type="none" w="lg" len="lg"/>
          </a:ln>
        </p:spPr>
      </p:cxnSp>
      <p:pic>
        <p:nvPicPr>
          <p:cNvPr id="191" name="Shape 191"/>
          <p:cNvPicPr preferRelativeResize="0"/>
          <p:nvPr/>
        </p:nvPicPr>
        <p:blipFill>
          <a:blip r:embed="rId3"/>
          <a:stretch>
            <a:fillRect/>
          </a:stretch>
        </p:blipFill>
        <p:spPr>
          <a:xfrm>
            <a:off x="2530003" y="3550736"/>
            <a:ext cx="4266875" cy="2996965"/>
          </a:xfrm>
          <a:prstGeom prst="rect">
            <a:avLst/>
          </a:prstGeom>
          <a:noFill/>
          <a:ln>
            <a:noFill/>
          </a:ln>
        </p:spPr>
      </p:pic>
      <p:cxnSp>
        <p:nvCxnSpPr>
          <p:cNvPr id="192" name="Shape 192"/>
          <p:cNvCxnSpPr/>
          <p:nvPr/>
        </p:nvCxnSpPr>
        <p:spPr>
          <a:xfrm rot="10800000">
            <a:off x="4440537" y="4046049"/>
            <a:ext cx="333899" cy="265599"/>
          </a:xfrm>
          <a:prstGeom prst="straightConnector1">
            <a:avLst/>
          </a:prstGeom>
          <a:noFill/>
          <a:ln w="19050" cap="flat">
            <a:solidFill>
              <a:srgbClr val="980000"/>
            </a:solidFill>
            <a:prstDash val="solid"/>
            <a:round/>
            <a:headEnd type="none" w="lg" len="lg"/>
            <a:tailEnd type="none" w="lg" len="lg"/>
          </a:ln>
        </p:spPr>
      </p:cxnSp>
      <p:cxnSp>
        <p:nvCxnSpPr>
          <p:cNvPr id="193" name="Shape 193"/>
          <p:cNvCxnSpPr/>
          <p:nvPr/>
        </p:nvCxnSpPr>
        <p:spPr>
          <a:xfrm rot="10800000" flipH="1">
            <a:off x="4411231" y="3999215"/>
            <a:ext cx="357299" cy="296799"/>
          </a:xfrm>
          <a:prstGeom prst="straightConnector1">
            <a:avLst/>
          </a:prstGeom>
          <a:noFill/>
          <a:ln w="19050" cap="flat">
            <a:solidFill>
              <a:srgbClr val="980000"/>
            </a:solidFill>
            <a:prstDash val="solid"/>
            <a:round/>
            <a:headEnd type="none" w="lg" len="lg"/>
            <a:tailEnd type="none" w="lg" len="lg"/>
          </a:ln>
        </p:spPr>
      </p:cxnSp>
      <p:cxnSp>
        <p:nvCxnSpPr>
          <p:cNvPr id="194" name="Shape 194"/>
          <p:cNvCxnSpPr/>
          <p:nvPr/>
        </p:nvCxnSpPr>
        <p:spPr>
          <a:xfrm rot="10800000" flipH="1">
            <a:off x="4405375" y="4710149"/>
            <a:ext cx="363300" cy="390399"/>
          </a:xfrm>
          <a:prstGeom prst="straightConnector1">
            <a:avLst/>
          </a:prstGeom>
          <a:noFill/>
          <a:ln w="19050" cap="flat">
            <a:solidFill>
              <a:srgbClr val="980000"/>
            </a:solidFill>
            <a:prstDash val="solid"/>
            <a:round/>
            <a:headEnd type="none" w="lg" len="lg"/>
            <a:tailEnd type="none" w="lg" len="lg"/>
          </a:ln>
        </p:spPr>
      </p:cxnSp>
      <p:cxnSp>
        <p:nvCxnSpPr>
          <p:cNvPr id="195" name="Shape 195"/>
          <p:cNvCxnSpPr/>
          <p:nvPr/>
        </p:nvCxnSpPr>
        <p:spPr>
          <a:xfrm rot="10800000">
            <a:off x="4387874" y="4717682"/>
            <a:ext cx="380700" cy="335999"/>
          </a:xfrm>
          <a:prstGeom prst="straightConnector1">
            <a:avLst/>
          </a:prstGeom>
          <a:noFill/>
          <a:ln w="19050" cap="flat">
            <a:solidFill>
              <a:srgbClr val="980000"/>
            </a:solidFill>
            <a:prstDash val="solid"/>
            <a:round/>
            <a:headEnd type="none" w="lg" len="lg"/>
            <a:tailEnd type="none" w="lg" len="lg"/>
          </a:ln>
        </p:spPr>
      </p:cxnSp>
      <p:cxnSp>
        <p:nvCxnSpPr>
          <p:cNvPr id="196" name="Shape 196"/>
          <p:cNvCxnSpPr/>
          <p:nvPr/>
        </p:nvCxnSpPr>
        <p:spPr>
          <a:xfrm>
            <a:off x="4463950" y="5241133"/>
            <a:ext cx="310500" cy="0"/>
          </a:xfrm>
          <a:prstGeom prst="straightConnector1">
            <a:avLst/>
          </a:prstGeom>
          <a:noFill/>
          <a:ln w="19050" cap="flat">
            <a:solidFill>
              <a:srgbClr val="980000"/>
            </a:solidFill>
            <a:prstDash val="solid"/>
            <a:round/>
            <a:headEnd type="none" w="lg" len="lg"/>
            <a:tailEnd type="none" w="lg" len="lg"/>
          </a:ln>
        </p:spPr>
      </p:cxnSp>
      <p:cxnSp>
        <p:nvCxnSpPr>
          <p:cNvPr id="197" name="Shape 197"/>
          <p:cNvCxnSpPr/>
          <p:nvPr/>
        </p:nvCxnSpPr>
        <p:spPr>
          <a:xfrm rot="10800000">
            <a:off x="4973600" y="4007065"/>
            <a:ext cx="0" cy="328000"/>
          </a:xfrm>
          <a:prstGeom prst="straightConnector1">
            <a:avLst/>
          </a:prstGeom>
          <a:noFill/>
          <a:ln w="19050" cap="flat">
            <a:solidFill>
              <a:srgbClr val="980000"/>
            </a:solidFill>
            <a:prstDash val="solid"/>
            <a:round/>
            <a:headEnd type="none" w="lg" len="lg"/>
            <a:tailEnd type="none" w="lg" len="lg"/>
          </a:ln>
        </p:spPr>
      </p:cxnSp>
      <p:cxnSp>
        <p:nvCxnSpPr>
          <p:cNvPr id="198" name="Shape 198"/>
          <p:cNvCxnSpPr/>
          <p:nvPr/>
        </p:nvCxnSpPr>
        <p:spPr>
          <a:xfrm rot="10800000">
            <a:off x="4247200" y="4030632"/>
            <a:ext cx="0" cy="273200"/>
          </a:xfrm>
          <a:prstGeom prst="straightConnector1">
            <a:avLst/>
          </a:prstGeom>
          <a:noFill/>
          <a:ln w="19050" cap="flat">
            <a:solidFill>
              <a:srgbClr val="980000"/>
            </a:solidFill>
            <a:prstDash val="solid"/>
            <a:round/>
            <a:headEnd type="none" w="lg" len="lg"/>
            <a:tailEnd type="none" w="lg" len="lg"/>
          </a:ln>
        </p:spPr>
      </p:cxnSp>
      <p:cxnSp>
        <p:nvCxnSpPr>
          <p:cNvPr id="199" name="Shape 199"/>
          <p:cNvCxnSpPr/>
          <p:nvPr/>
        </p:nvCxnSpPr>
        <p:spPr>
          <a:xfrm rot="10800000">
            <a:off x="4247349" y="4764615"/>
            <a:ext cx="5700" cy="367199"/>
          </a:xfrm>
          <a:prstGeom prst="straightConnector1">
            <a:avLst/>
          </a:prstGeom>
          <a:noFill/>
          <a:ln w="19050" cap="flat">
            <a:solidFill>
              <a:srgbClr val="980000"/>
            </a:solidFill>
            <a:prstDash val="solid"/>
            <a:round/>
            <a:headEnd type="none" w="lg" len="lg"/>
            <a:tailEnd type="none" w="lg" len="lg"/>
          </a:ln>
        </p:spPr>
      </p:cxnSp>
      <p:cxnSp>
        <p:nvCxnSpPr>
          <p:cNvPr id="200" name="Shape 200"/>
          <p:cNvCxnSpPr/>
          <p:nvPr/>
        </p:nvCxnSpPr>
        <p:spPr>
          <a:xfrm rot="10800000">
            <a:off x="4961900" y="4733265"/>
            <a:ext cx="0" cy="468800"/>
          </a:xfrm>
          <a:prstGeom prst="straightConnector1">
            <a:avLst/>
          </a:prstGeom>
          <a:noFill/>
          <a:ln w="19050" cap="flat">
            <a:solidFill>
              <a:srgbClr val="CC0000"/>
            </a:solidFill>
            <a:prstDash val="solid"/>
            <a:round/>
            <a:headEnd type="none" w="lg" len="lg"/>
            <a:tailEnd type="none" w="lg" len="lg"/>
          </a:ln>
        </p:spPr>
      </p:cxnSp>
      <p:cxnSp>
        <p:nvCxnSpPr>
          <p:cNvPr id="201" name="Shape 201"/>
          <p:cNvCxnSpPr/>
          <p:nvPr/>
        </p:nvCxnSpPr>
        <p:spPr>
          <a:xfrm flipH="1">
            <a:off x="4160074" y="2233949"/>
            <a:ext cx="5100" cy="1316799"/>
          </a:xfrm>
          <a:prstGeom prst="straightConnector1">
            <a:avLst/>
          </a:prstGeom>
          <a:noFill/>
          <a:ln w="19050" cap="flat">
            <a:solidFill>
              <a:srgbClr val="980000"/>
            </a:solidFill>
            <a:prstDash val="solid"/>
            <a:round/>
            <a:headEnd type="none" w="lg" len="lg"/>
            <a:tailEnd type="none" w="lg" len="lg"/>
          </a:ln>
        </p:spPr>
      </p:cxnSp>
      <p:cxnSp>
        <p:nvCxnSpPr>
          <p:cNvPr id="202" name="Shape 202"/>
          <p:cNvCxnSpPr>
            <a:stCxn id="203" idx="0"/>
          </p:cNvCxnSpPr>
          <p:nvPr/>
        </p:nvCxnSpPr>
        <p:spPr>
          <a:xfrm rot="10800000">
            <a:off x="4947730" y="2529732"/>
            <a:ext cx="7499" cy="610400"/>
          </a:xfrm>
          <a:prstGeom prst="straightConnector1">
            <a:avLst/>
          </a:prstGeom>
          <a:noFill/>
          <a:ln w="19050" cap="flat">
            <a:solidFill>
              <a:srgbClr val="980000"/>
            </a:solidFill>
            <a:prstDash val="solid"/>
            <a:round/>
            <a:headEnd type="none" w="lg" len="lg"/>
            <a:tailEnd type="none" w="lg" len="lg"/>
          </a:ln>
        </p:spPr>
      </p:cxnSp>
      <p:cxnSp>
        <p:nvCxnSpPr>
          <p:cNvPr id="204" name="Shape 204"/>
          <p:cNvCxnSpPr>
            <a:stCxn id="205" idx="3"/>
            <a:endCxn id="203" idx="1"/>
          </p:cNvCxnSpPr>
          <p:nvPr/>
        </p:nvCxnSpPr>
        <p:spPr>
          <a:xfrm>
            <a:off x="4491349" y="3624349"/>
            <a:ext cx="212950" cy="0"/>
          </a:xfrm>
          <a:prstGeom prst="straightConnector1">
            <a:avLst/>
          </a:prstGeom>
          <a:noFill/>
          <a:ln w="19050" cap="flat">
            <a:solidFill>
              <a:srgbClr val="980000"/>
            </a:solidFill>
            <a:prstDash val="solid"/>
            <a:round/>
            <a:headEnd type="none" w="lg" len="lg"/>
            <a:tailEnd type="none" w="lg" len="lg"/>
          </a:ln>
        </p:spPr>
      </p:cxnSp>
      <p:cxnSp>
        <p:nvCxnSpPr>
          <p:cNvPr id="206" name="Shape 206"/>
          <p:cNvCxnSpPr/>
          <p:nvPr/>
        </p:nvCxnSpPr>
        <p:spPr>
          <a:xfrm>
            <a:off x="4364350" y="3819533"/>
            <a:ext cx="380700" cy="0"/>
          </a:xfrm>
          <a:prstGeom prst="straightConnector1">
            <a:avLst/>
          </a:prstGeom>
          <a:noFill/>
          <a:ln w="19050" cap="flat">
            <a:solidFill>
              <a:srgbClr val="980000"/>
            </a:solidFill>
            <a:prstDash val="solid"/>
            <a:round/>
            <a:headEnd type="none" w="lg" len="lg"/>
            <a:tailEnd type="none" w="lg" len="lg"/>
          </a:ln>
        </p:spPr>
      </p:cxnSp>
      <p:pic>
        <p:nvPicPr>
          <p:cNvPr id="205" name="Shape 205"/>
          <p:cNvPicPr preferRelativeResize="0"/>
          <p:nvPr/>
        </p:nvPicPr>
        <p:blipFill>
          <a:blip r:embed="rId4"/>
          <a:stretch>
            <a:fillRect/>
          </a:stretch>
        </p:blipFill>
        <p:spPr>
          <a:xfrm>
            <a:off x="3989525" y="3140139"/>
            <a:ext cx="501824" cy="968433"/>
          </a:xfrm>
          <a:prstGeom prst="rect">
            <a:avLst/>
          </a:prstGeom>
          <a:noFill/>
          <a:ln>
            <a:noFill/>
          </a:ln>
        </p:spPr>
      </p:pic>
      <p:pic>
        <p:nvPicPr>
          <p:cNvPr id="203" name="Shape 203"/>
          <p:cNvPicPr preferRelativeResize="0"/>
          <p:nvPr/>
        </p:nvPicPr>
        <p:blipFill>
          <a:blip r:embed="rId4"/>
          <a:stretch>
            <a:fillRect/>
          </a:stretch>
        </p:blipFill>
        <p:spPr>
          <a:xfrm>
            <a:off x="4704300" y="3140139"/>
            <a:ext cx="501824" cy="968433"/>
          </a:xfrm>
          <a:prstGeom prst="rect">
            <a:avLst/>
          </a:prstGeom>
          <a:noFill/>
          <a:ln>
            <a:noFill/>
          </a:ln>
        </p:spPr>
      </p:pic>
      <p:pic>
        <p:nvPicPr>
          <p:cNvPr id="207" name="Shape 207"/>
          <p:cNvPicPr preferRelativeResize="0"/>
          <p:nvPr/>
        </p:nvPicPr>
        <p:blipFill>
          <a:blip r:embed="rId5"/>
          <a:stretch>
            <a:fillRect/>
          </a:stretch>
        </p:blipFill>
        <p:spPr>
          <a:xfrm>
            <a:off x="4713862" y="4201367"/>
            <a:ext cx="475180" cy="610400"/>
          </a:xfrm>
          <a:prstGeom prst="rect">
            <a:avLst/>
          </a:prstGeom>
          <a:noFill/>
          <a:ln>
            <a:noFill/>
          </a:ln>
        </p:spPr>
      </p:pic>
      <p:cxnSp>
        <p:nvCxnSpPr>
          <p:cNvPr id="208" name="Shape 208"/>
          <p:cNvCxnSpPr>
            <a:stCxn id="209" idx="3"/>
            <a:endCxn id="207" idx="1"/>
          </p:cNvCxnSpPr>
          <p:nvPr/>
        </p:nvCxnSpPr>
        <p:spPr>
          <a:xfrm>
            <a:off x="4478046" y="4506567"/>
            <a:ext cx="235831" cy="0"/>
          </a:xfrm>
          <a:prstGeom prst="straightConnector1">
            <a:avLst/>
          </a:prstGeom>
          <a:noFill/>
          <a:ln w="19050" cap="flat">
            <a:solidFill>
              <a:srgbClr val="980000"/>
            </a:solidFill>
            <a:prstDash val="solid"/>
            <a:round/>
            <a:headEnd type="none" w="lg" len="lg"/>
            <a:tailEnd type="none" w="lg" len="lg"/>
          </a:ln>
        </p:spPr>
      </p:cxnSp>
      <p:cxnSp>
        <p:nvCxnSpPr>
          <p:cNvPr id="210" name="Shape 210"/>
          <p:cNvCxnSpPr>
            <a:stCxn id="211" idx="3"/>
            <a:endCxn id="212" idx="1"/>
          </p:cNvCxnSpPr>
          <p:nvPr/>
        </p:nvCxnSpPr>
        <p:spPr>
          <a:xfrm>
            <a:off x="4491372" y="5459083"/>
            <a:ext cx="231337" cy="0"/>
          </a:xfrm>
          <a:prstGeom prst="straightConnector1">
            <a:avLst/>
          </a:prstGeom>
          <a:noFill/>
          <a:ln w="19050" cap="flat">
            <a:solidFill>
              <a:srgbClr val="980000"/>
            </a:solidFill>
            <a:prstDash val="solid"/>
            <a:round/>
            <a:headEnd type="none" w="lg" len="lg"/>
            <a:tailEnd type="none" w="lg" len="lg"/>
          </a:ln>
        </p:spPr>
      </p:cxnSp>
      <p:cxnSp>
        <p:nvCxnSpPr>
          <p:cNvPr id="213" name="Shape 213"/>
          <p:cNvCxnSpPr/>
          <p:nvPr/>
        </p:nvCxnSpPr>
        <p:spPr>
          <a:xfrm rot="10800000">
            <a:off x="2938930" y="4565699"/>
            <a:ext cx="1085099" cy="712400"/>
          </a:xfrm>
          <a:prstGeom prst="straightConnector1">
            <a:avLst/>
          </a:prstGeom>
          <a:noFill/>
          <a:ln w="19050" cap="flat">
            <a:solidFill>
              <a:schemeClr val="dk2"/>
            </a:solidFill>
            <a:prstDash val="solid"/>
            <a:round/>
            <a:headEnd type="none" w="lg" len="lg"/>
            <a:tailEnd type="none" w="lg" len="lg"/>
          </a:ln>
        </p:spPr>
      </p:cxnSp>
      <p:cxnSp>
        <p:nvCxnSpPr>
          <p:cNvPr id="214" name="Shape 214"/>
          <p:cNvCxnSpPr/>
          <p:nvPr/>
        </p:nvCxnSpPr>
        <p:spPr>
          <a:xfrm rot="10800000" flipH="1">
            <a:off x="2862622" y="5460049"/>
            <a:ext cx="1401299" cy="101599"/>
          </a:xfrm>
          <a:prstGeom prst="straightConnector1">
            <a:avLst/>
          </a:prstGeom>
          <a:noFill/>
          <a:ln w="19050" cap="flat">
            <a:solidFill>
              <a:schemeClr val="dk2"/>
            </a:solidFill>
            <a:prstDash val="solid"/>
            <a:round/>
            <a:headEnd type="none" w="lg" len="lg"/>
            <a:tailEnd type="none" w="lg" len="lg"/>
          </a:ln>
        </p:spPr>
      </p:cxnSp>
      <p:cxnSp>
        <p:nvCxnSpPr>
          <p:cNvPr id="215" name="Shape 215"/>
          <p:cNvCxnSpPr/>
          <p:nvPr/>
        </p:nvCxnSpPr>
        <p:spPr>
          <a:xfrm rot="10800000" flipH="1">
            <a:off x="3598722" y="5765299"/>
            <a:ext cx="490799" cy="174400"/>
          </a:xfrm>
          <a:prstGeom prst="straightConnector1">
            <a:avLst/>
          </a:prstGeom>
          <a:noFill/>
          <a:ln w="19050" cap="flat">
            <a:solidFill>
              <a:schemeClr val="dk2"/>
            </a:solidFill>
            <a:prstDash val="solid"/>
            <a:round/>
            <a:headEnd type="none" w="lg" len="lg"/>
            <a:tailEnd type="none" w="lg" len="lg"/>
          </a:ln>
        </p:spPr>
      </p:cxnSp>
      <p:cxnSp>
        <p:nvCxnSpPr>
          <p:cNvPr id="216" name="Shape 216"/>
          <p:cNvCxnSpPr/>
          <p:nvPr/>
        </p:nvCxnSpPr>
        <p:spPr>
          <a:xfrm rot="10800000">
            <a:off x="5120007" y="5692465"/>
            <a:ext cx="561599" cy="203600"/>
          </a:xfrm>
          <a:prstGeom prst="straightConnector1">
            <a:avLst/>
          </a:prstGeom>
          <a:noFill/>
          <a:ln w="19050" cap="flat">
            <a:solidFill>
              <a:schemeClr val="dk2"/>
            </a:solidFill>
            <a:prstDash val="solid"/>
            <a:round/>
            <a:headEnd type="none" w="lg" len="lg"/>
            <a:tailEnd type="none" w="lg" len="lg"/>
          </a:ln>
        </p:spPr>
      </p:cxnSp>
      <p:cxnSp>
        <p:nvCxnSpPr>
          <p:cNvPr id="217" name="Shape 217"/>
          <p:cNvCxnSpPr/>
          <p:nvPr/>
        </p:nvCxnSpPr>
        <p:spPr>
          <a:xfrm flipH="1">
            <a:off x="5103654" y="4652867"/>
            <a:ext cx="561599" cy="719600"/>
          </a:xfrm>
          <a:prstGeom prst="straightConnector1">
            <a:avLst/>
          </a:prstGeom>
          <a:noFill/>
          <a:ln w="19050" cap="flat">
            <a:solidFill>
              <a:schemeClr val="dk2"/>
            </a:solidFill>
            <a:prstDash val="solid"/>
            <a:round/>
            <a:headEnd type="none" w="lg" len="lg"/>
            <a:tailEnd type="none" w="lg" len="lg"/>
          </a:ln>
        </p:spPr>
      </p:cxnSp>
      <p:cxnSp>
        <p:nvCxnSpPr>
          <p:cNvPr id="218" name="Shape 218"/>
          <p:cNvCxnSpPr/>
          <p:nvPr/>
        </p:nvCxnSpPr>
        <p:spPr>
          <a:xfrm flipH="1">
            <a:off x="5027250" y="5321733"/>
            <a:ext cx="1488599" cy="283600"/>
          </a:xfrm>
          <a:prstGeom prst="straightConnector1">
            <a:avLst/>
          </a:prstGeom>
          <a:noFill/>
          <a:ln w="19050" cap="flat">
            <a:solidFill>
              <a:schemeClr val="dk2"/>
            </a:solidFill>
            <a:prstDash val="solid"/>
            <a:round/>
            <a:headEnd type="none" w="lg" len="lg"/>
            <a:tailEnd type="none" w="lg" len="lg"/>
          </a:ln>
        </p:spPr>
      </p:cxnSp>
      <p:cxnSp>
        <p:nvCxnSpPr>
          <p:cNvPr id="219" name="Shape 219"/>
          <p:cNvCxnSpPr>
            <a:endCxn id="212" idx="3"/>
          </p:cNvCxnSpPr>
          <p:nvPr/>
        </p:nvCxnSpPr>
        <p:spPr>
          <a:xfrm flipH="1">
            <a:off x="5224512" y="4587498"/>
            <a:ext cx="1291200" cy="871599"/>
          </a:xfrm>
          <a:prstGeom prst="straightConnector1">
            <a:avLst/>
          </a:prstGeom>
          <a:noFill/>
          <a:ln w="19050" cap="flat">
            <a:solidFill>
              <a:schemeClr val="dk2"/>
            </a:solidFill>
            <a:prstDash val="solid"/>
            <a:round/>
            <a:headEnd type="none" w="lg" len="lg"/>
            <a:tailEnd type="none" w="lg" len="lg"/>
          </a:ln>
        </p:spPr>
      </p:cxnSp>
      <p:cxnSp>
        <p:nvCxnSpPr>
          <p:cNvPr id="220" name="Shape 220"/>
          <p:cNvCxnSpPr/>
          <p:nvPr/>
        </p:nvCxnSpPr>
        <p:spPr>
          <a:xfrm rot="10800000" flipH="1">
            <a:off x="3691423" y="5859682"/>
            <a:ext cx="1177799" cy="159999"/>
          </a:xfrm>
          <a:prstGeom prst="straightConnector1">
            <a:avLst/>
          </a:prstGeom>
          <a:noFill/>
          <a:ln w="19050" cap="flat">
            <a:solidFill>
              <a:schemeClr val="dk2"/>
            </a:solidFill>
            <a:prstDash val="solid"/>
            <a:round/>
            <a:headEnd type="none" w="lg" len="lg"/>
            <a:tailEnd type="none" w="lg" len="lg"/>
          </a:ln>
        </p:spPr>
      </p:cxnSp>
      <p:cxnSp>
        <p:nvCxnSpPr>
          <p:cNvPr id="221" name="Shape 221"/>
          <p:cNvCxnSpPr/>
          <p:nvPr/>
        </p:nvCxnSpPr>
        <p:spPr>
          <a:xfrm>
            <a:off x="3042550" y="4427500"/>
            <a:ext cx="1766700" cy="712400"/>
          </a:xfrm>
          <a:prstGeom prst="straightConnector1">
            <a:avLst/>
          </a:prstGeom>
          <a:noFill/>
          <a:ln w="19050" cap="flat">
            <a:solidFill>
              <a:srgbClr val="000000"/>
            </a:solidFill>
            <a:prstDash val="solid"/>
            <a:round/>
            <a:headEnd type="none" w="lg" len="lg"/>
            <a:tailEnd type="none" w="lg" len="lg"/>
          </a:ln>
        </p:spPr>
      </p:cxnSp>
      <p:pic>
        <p:nvPicPr>
          <p:cNvPr id="212" name="Shape 212"/>
          <p:cNvPicPr preferRelativeResize="0"/>
          <p:nvPr/>
        </p:nvPicPr>
        <p:blipFill>
          <a:blip r:embed="rId4"/>
          <a:stretch>
            <a:fillRect/>
          </a:stretch>
        </p:blipFill>
        <p:spPr>
          <a:xfrm>
            <a:off x="4722687" y="4974882"/>
            <a:ext cx="501824" cy="968433"/>
          </a:xfrm>
          <a:prstGeom prst="rect">
            <a:avLst/>
          </a:prstGeom>
          <a:noFill/>
          <a:ln>
            <a:noFill/>
          </a:ln>
        </p:spPr>
      </p:pic>
      <p:pic>
        <p:nvPicPr>
          <p:cNvPr id="222" name="Shape 222"/>
          <p:cNvPicPr preferRelativeResize="0"/>
          <p:nvPr/>
        </p:nvPicPr>
        <p:blipFill>
          <a:blip r:embed="rId6"/>
          <a:stretch>
            <a:fillRect/>
          </a:stretch>
        </p:blipFill>
        <p:spPr>
          <a:xfrm>
            <a:off x="1384148" y="4981669"/>
            <a:ext cx="475175" cy="623667"/>
          </a:xfrm>
          <a:prstGeom prst="rect">
            <a:avLst/>
          </a:prstGeom>
          <a:noFill/>
          <a:ln>
            <a:noFill/>
          </a:ln>
        </p:spPr>
      </p:pic>
      <p:pic>
        <p:nvPicPr>
          <p:cNvPr id="223" name="Shape 223"/>
          <p:cNvPicPr preferRelativeResize="0"/>
          <p:nvPr/>
        </p:nvPicPr>
        <p:blipFill>
          <a:blip r:embed="rId6"/>
          <a:stretch>
            <a:fillRect/>
          </a:stretch>
        </p:blipFill>
        <p:spPr>
          <a:xfrm>
            <a:off x="1536547" y="5184869"/>
            <a:ext cx="475175" cy="623667"/>
          </a:xfrm>
          <a:prstGeom prst="rect">
            <a:avLst/>
          </a:prstGeom>
          <a:noFill/>
          <a:ln>
            <a:noFill/>
          </a:ln>
        </p:spPr>
      </p:pic>
      <p:cxnSp>
        <p:nvCxnSpPr>
          <p:cNvPr id="224" name="Shape 224"/>
          <p:cNvCxnSpPr/>
          <p:nvPr/>
        </p:nvCxnSpPr>
        <p:spPr>
          <a:xfrm rot="10800000" flipH="1">
            <a:off x="2022905" y="5605449"/>
            <a:ext cx="675899" cy="57999"/>
          </a:xfrm>
          <a:prstGeom prst="straightConnector1">
            <a:avLst/>
          </a:prstGeom>
          <a:noFill/>
          <a:ln w="19050" cap="flat">
            <a:solidFill>
              <a:schemeClr val="dk2"/>
            </a:solidFill>
            <a:prstDash val="solid"/>
            <a:round/>
            <a:headEnd type="none" w="lg" len="lg"/>
            <a:tailEnd type="none" w="lg" len="lg"/>
          </a:ln>
        </p:spPr>
      </p:cxnSp>
      <p:cxnSp>
        <p:nvCxnSpPr>
          <p:cNvPr id="225" name="Shape 225"/>
          <p:cNvCxnSpPr>
            <a:stCxn id="226" idx="0"/>
          </p:cNvCxnSpPr>
          <p:nvPr/>
        </p:nvCxnSpPr>
        <p:spPr>
          <a:xfrm>
            <a:off x="1926535" y="5388082"/>
            <a:ext cx="717899" cy="115599"/>
          </a:xfrm>
          <a:prstGeom prst="straightConnector1">
            <a:avLst/>
          </a:prstGeom>
          <a:noFill/>
          <a:ln w="19050" cap="flat">
            <a:solidFill>
              <a:schemeClr val="dk2"/>
            </a:solidFill>
            <a:prstDash val="solid"/>
            <a:round/>
            <a:headEnd type="none" w="lg" len="lg"/>
            <a:tailEnd type="none" w="lg" len="lg"/>
          </a:ln>
        </p:spPr>
      </p:cxnSp>
      <p:cxnSp>
        <p:nvCxnSpPr>
          <p:cNvPr id="227" name="Shape 227"/>
          <p:cNvCxnSpPr>
            <a:stCxn id="223" idx="0"/>
          </p:cNvCxnSpPr>
          <p:nvPr/>
        </p:nvCxnSpPr>
        <p:spPr>
          <a:xfrm>
            <a:off x="1774135" y="5184867"/>
            <a:ext cx="924899" cy="246000"/>
          </a:xfrm>
          <a:prstGeom prst="straightConnector1">
            <a:avLst/>
          </a:prstGeom>
          <a:noFill/>
          <a:ln w="19050" cap="flat">
            <a:solidFill>
              <a:schemeClr val="dk2"/>
            </a:solidFill>
            <a:prstDash val="solid"/>
            <a:round/>
            <a:headEnd type="none" w="lg" len="lg"/>
            <a:tailEnd type="none" w="lg" len="lg"/>
          </a:ln>
        </p:spPr>
      </p:cxnSp>
      <p:pic>
        <p:nvPicPr>
          <p:cNvPr id="228" name="Shape 228"/>
          <p:cNvPicPr preferRelativeResize="0"/>
          <p:nvPr/>
        </p:nvPicPr>
        <p:blipFill>
          <a:blip r:embed="rId7"/>
          <a:stretch>
            <a:fillRect/>
          </a:stretch>
        </p:blipFill>
        <p:spPr>
          <a:xfrm>
            <a:off x="2541598" y="5277649"/>
            <a:ext cx="608309" cy="610399"/>
          </a:xfrm>
          <a:prstGeom prst="rect">
            <a:avLst/>
          </a:prstGeom>
          <a:noFill/>
          <a:ln>
            <a:noFill/>
          </a:ln>
        </p:spPr>
      </p:pic>
      <p:pic>
        <p:nvPicPr>
          <p:cNvPr id="226" name="Shape 226"/>
          <p:cNvPicPr preferRelativeResize="0"/>
          <p:nvPr/>
        </p:nvPicPr>
        <p:blipFill>
          <a:blip r:embed="rId6"/>
          <a:stretch>
            <a:fillRect/>
          </a:stretch>
        </p:blipFill>
        <p:spPr>
          <a:xfrm>
            <a:off x="1688940" y="5388069"/>
            <a:ext cx="475175" cy="623667"/>
          </a:xfrm>
          <a:prstGeom prst="rect">
            <a:avLst/>
          </a:prstGeom>
          <a:noFill/>
          <a:ln>
            <a:noFill/>
          </a:ln>
        </p:spPr>
      </p:pic>
      <p:cxnSp>
        <p:nvCxnSpPr>
          <p:cNvPr id="229" name="Shape 229"/>
          <p:cNvCxnSpPr/>
          <p:nvPr/>
        </p:nvCxnSpPr>
        <p:spPr>
          <a:xfrm flipH="1">
            <a:off x="6641174" y="4558382"/>
            <a:ext cx="768900" cy="7199"/>
          </a:xfrm>
          <a:prstGeom prst="straightConnector1">
            <a:avLst/>
          </a:prstGeom>
          <a:noFill/>
          <a:ln w="19050" cap="flat">
            <a:solidFill>
              <a:schemeClr val="dk2"/>
            </a:solidFill>
            <a:prstDash val="solid"/>
            <a:round/>
            <a:headEnd type="none" w="lg" len="lg"/>
            <a:tailEnd type="none" w="lg" len="lg"/>
          </a:ln>
        </p:spPr>
      </p:cxnSp>
      <p:cxnSp>
        <p:nvCxnSpPr>
          <p:cNvPr id="230" name="Shape 230"/>
          <p:cNvCxnSpPr/>
          <p:nvPr/>
        </p:nvCxnSpPr>
        <p:spPr>
          <a:xfrm flipH="1">
            <a:off x="6701299" y="4173082"/>
            <a:ext cx="534300" cy="225199"/>
          </a:xfrm>
          <a:prstGeom prst="straightConnector1">
            <a:avLst/>
          </a:prstGeom>
          <a:noFill/>
          <a:ln w="19050" cap="flat">
            <a:solidFill>
              <a:schemeClr val="dk2"/>
            </a:solidFill>
            <a:prstDash val="solid"/>
            <a:round/>
            <a:headEnd type="none" w="lg" len="lg"/>
            <a:tailEnd type="none" w="lg" len="lg"/>
          </a:ln>
        </p:spPr>
      </p:cxnSp>
      <p:pic>
        <p:nvPicPr>
          <p:cNvPr id="231" name="Shape 231"/>
          <p:cNvPicPr preferRelativeResize="0"/>
          <p:nvPr/>
        </p:nvPicPr>
        <p:blipFill>
          <a:blip r:embed="rId6"/>
          <a:stretch>
            <a:fillRect/>
          </a:stretch>
        </p:blipFill>
        <p:spPr>
          <a:xfrm>
            <a:off x="7081225" y="3942033"/>
            <a:ext cx="475175" cy="623667"/>
          </a:xfrm>
          <a:prstGeom prst="rect">
            <a:avLst/>
          </a:prstGeom>
          <a:noFill/>
          <a:ln>
            <a:noFill/>
          </a:ln>
        </p:spPr>
      </p:pic>
      <p:pic>
        <p:nvPicPr>
          <p:cNvPr id="232" name="Shape 232"/>
          <p:cNvPicPr preferRelativeResize="0"/>
          <p:nvPr/>
        </p:nvPicPr>
        <p:blipFill>
          <a:blip r:embed="rId6"/>
          <a:stretch>
            <a:fillRect/>
          </a:stretch>
        </p:blipFill>
        <p:spPr>
          <a:xfrm>
            <a:off x="7262198" y="4147569"/>
            <a:ext cx="475175" cy="623667"/>
          </a:xfrm>
          <a:prstGeom prst="rect">
            <a:avLst/>
          </a:prstGeom>
          <a:noFill/>
          <a:ln>
            <a:noFill/>
          </a:ln>
        </p:spPr>
      </p:pic>
      <p:pic>
        <p:nvPicPr>
          <p:cNvPr id="233" name="Shape 233"/>
          <p:cNvPicPr preferRelativeResize="0"/>
          <p:nvPr/>
        </p:nvPicPr>
        <p:blipFill>
          <a:blip r:embed="rId7"/>
          <a:stretch>
            <a:fillRect/>
          </a:stretch>
        </p:blipFill>
        <p:spPr>
          <a:xfrm>
            <a:off x="6268285" y="4252431"/>
            <a:ext cx="608309" cy="610399"/>
          </a:xfrm>
          <a:prstGeom prst="rect">
            <a:avLst/>
          </a:prstGeom>
          <a:noFill/>
          <a:ln>
            <a:noFill/>
          </a:ln>
        </p:spPr>
      </p:pic>
      <p:pic>
        <p:nvPicPr>
          <p:cNvPr id="234" name="Shape 234"/>
          <p:cNvPicPr preferRelativeResize="0"/>
          <p:nvPr/>
        </p:nvPicPr>
        <p:blipFill>
          <a:blip r:embed="rId8"/>
          <a:stretch>
            <a:fillRect/>
          </a:stretch>
        </p:blipFill>
        <p:spPr>
          <a:xfrm>
            <a:off x="6637700" y="2617667"/>
            <a:ext cx="609600" cy="812800"/>
          </a:xfrm>
          <a:prstGeom prst="rect">
            <a:avLst/>
          </a:prstGeom>
          <a:noFill/>
          <a:ln>
            <a:noFill/>
          </a:ln>
        </p:spPr>
      </p:pic>
      <p:pic>
        <p:nvPicPr>
          <p:cNvPr id="235" name="Shape 235"/>
          <p:cNvPicPr preferRelativeResize="0"/>
          <p:nvPr/>
        </p:nvPicPr>
        <p:blipFill>
          <a:blip r:embed="rId8"/>
          <a:stretch>
            <a:fillRect/>
          </a:stretch>
        </p:blipFill>
        <p:spPr>
          <a:xfrm>
            <a:off x="6876575" y="2826567"/>
            <a:ext cx="609600" cy="812800"/>
          </a:xfrm>
          <a:prstGeom prst="rect">
            <a:avLst/>
          </a:prstGeom>
          <a:noFill/>
          <a:ln>
            <a:noFill/>
          </a:ln>
        </p:spPr>
      </p:pic>
      <p:cxnSp>
        <p:nvCxnSpPr>
          <p:cNvPr id="236" name="Shape 236"/>
          <p:cNvCxnSpPr>
            <a:stCxn id="237" idx="0"/>
            <a:endCxn id="235" idx="1"/>
          </p:cNvCxnSpPr>
          <p:nvPr/>
        </p:nvCxnSpPr>
        <p:spPr>
          <a:xfrm rot="10800000" flipH="1">
            <a:off x="4973698" y="3232982"/>
            <a:ext cx="1902899" cy="1741999"/>
          </a:xfrm>
          <a:prstGeom prst="straightConnector1">
            <a:avLst/>
          </a:prstGeom>
          <a:noFill/>
          <a:ln w="28575" cap="flat">
            <a:solidFill>
              <a:srgbClr val="00FFFF"/>
            </a:solidFill>
            <a:prstDash val="dot"/>
            <a:round/>
            <a:headEnd type="none" w="lg" len="lg"/>
            <a:tailEnd type="none" w="lg" len="lg"/>
          </a:ln>
        </p:spPr>
      </p:cxnSp>
      <p:cxnSp>
        <p:nvCxnSpPr>
          <p:cNvPr id="238" name="Shape 238"/>
          <p:cNvCxnSpPr>
            <a:endCxn id="235" idx="1"/>
          </p:cNvCxnSpPr>
          <p:nvPr/>
        </p:nvCxnSpPr>
        <p:spPr>
          <a:xfrm rot="10800000" flipH="1">
            <a:off x="4248875" y="3232982"/>
            <a:ext cx="2627699" cy="1690799"/>
          </a:xfrm>
          <a:prstGeom prst="straightConnector1">
            <a:avLst/>
          </a:prstGeom>
          <a:noFill/>
          <a:ln w="28575" cap="flat">
            <a:solidFill>
              <a:srgbClr val="00FFFF"/>
            </a:solidFill>
            <a:prstDash val="dot"/>
            <a:round/>
            <a:headEnd type="none" w="lg" len="lg"/>
            <a:tailEnd type="none" w="lg" len="lg"/>
          </a:ln>
        </p:spPr>
      </p:cxnSp>
      <p:sp>
        <p:nvSpPr>
          <p:cNvPr id="239" name="Shape 239"/>
          <p:cNvSpPr txBox="1"/>
          <p:nvPr/>
        </p:nvSpPr>
        <p:spPr>
          <a:xfrm>
            <a:off x="7195725" y="2321500"/>
            <a:ext cx="1717800" cy="609600"/>
          </a:xfrm>
          <a:prstGeom prst="rect">
            <a:avLst/>
          </a:prstGeom>
          <a:noFill/>
          <a:ln>
            <a:noFill/>
          </a:ln>
        </p:spPr>
        <p:txBody>
          <a:bodyPr lIns="91425" tIns="91425" rIns="91425" bIns="91425" anchor="t" anchorCtr="0">
            <a:noAutofit/>
          </a:bodyPr>
          <a:lstStyle/>
          <a:p>
            <a:pPr lvl="0" rtl="0">
              <a:spcBef>
                <a:spcPts val="0"/>
              </a:spcBef>
              <a:buNone/>
            </a:pPr>
            <a:r>
              <a:rPr lang="en" sz="1100"/>
              <a:t>IDS, Flow,</a:t>
            </a:r>
          </a:p>
          <a:p>
            <a:pPr lvl="0" rtl="0">
              <a:spcBef>
                <a:spcPts val="0"/>
              </a:spcBef>
              <a:buNone/>
            </a:pPr>
            <a:r>
              <a:rPr lang="en" sz="1100"/>
              <a:t>Security data collectors</a:t>
            </a:r>
          </a:p>
        </p:txBody>
      </p:sp>
      <p:cxnSp>
        <p:nvCxnSpPr>
          <p:cNvPr id="240" name="Shape 240"/>
          <p:cNvCxnSpPr/>
          <p:nvPr/>
        </p:nvCxnSpPr>
        <p:spPr>
          <a:xfrm rot="10800000" flipH="1">
            <a:off x="6663287" y="5281282"/>
            <a:ext cx="771299" cy="97199"/>
          </a:xfrm>
          <a:prstGeom prst="straightConnector1">
            <a:avLst/>
          </a:prstGeom>
          <a:noFill/>
          <a:ln w="19050" cap="flat">
            <a:solidFill>
              <a:schemeClr val="dk2"/>
            </a:solidFill>
            <a:prstDash val="solid"/>
            <a:round/>
            <a:headEnd type="none" w="lg" len="lg"/>
            <a:tailEnd type="none" w="lg" len="lg"/>
          </a:ln>
        </p:spPr>
      </p:cxnSp>
      <p:pic>
        <p:nvPicPr>
          <p:cNvPr id="241" name="Shape 241"/>
          <p:cNvPicPr preferRelativeResize="0"/>
          <p:nvPr/>
        </p:nvPicPr>
        <p:blipFill>
          <a:blip r:embed="rId7"/>
          <a:stretch>
            <a:fillRect/>
          </a:stretch>
        </p:blipFill>
        <p:spPr>
          <a:xfrm>
            <a:off x="6268285" y="5053682"/>
            <a:ext cx="608309" cy="610399"/>
          </a:xfrm>
          <a:prstGeom prst="rect">
            <a:avLst/>
          </a:prstGeom>
          <a:noFill/>
          <a:ln>
            <a:noFill/>
          </a:ln>
        </p:spPr>
      </p:pic>
      <p:cxnSp>
        <p:nvCxnSpPr>
          <p:cNvPr id="242" name="Shape 242"/>
          <p:cNvCxnSpPr>
            <a:endCxn id="243" idx="0"/>
          </p:cNvCxnSpPr>
          <p:nvPr/>
        </p:nvCxnSpPr>
        <p:spPr>
          <a:xfrm rot="10800000" flipH="1">
            <a:off x="7656410" y="4968782"/>
            <a:ext cx="728699" cy="255199"/>
          </a:xfrm>
          <a:prstGeom prst="straightConnector1">
            <a:avLst/>
          </a:prstGeom>
          <a:noFill/>
          <a:ln w="19050" cap="flat">
            <a:solidFill>
              <a:schemeClr val="dk2"/>
            </a:solidFill>
            <a:prstDash val="solid"/>
            <a:round/>
            <a:headEnd type="none" w="lg" len="lg"/>
            <a:tailEnd type="none" w="lg" len="lg"/>
          </a:ln>
        </p:spPr>
      </p:cxnSp>
      <p:cxnSp>
        <p:nvCxnSpPr>
          <p:cNvPr id="244" name="Shape 244"/>
          <p:cNvCxnSpPr/>
          <p:nvPr/>
        </p:nvCxnSpPr>
        <p:spPr>
          <a:xfrm rot="10800000" flipH="1">
            <a:off x="7810225" y="5275082"/>
            <a:ext cx="455400" cy="59999"/>
          </a:xfrm>
          <a:prstGeom prst="straightConnector1">
            <a:avLst/>
          </a:prstGeom>
          <a:noFill/>
          <a:ln w="19050" cap="flat">
            <a:solidFill>
              <a:schemeClr val="dk2"/>
            </a:solidFill>
            <a:prstDash val="solid"/>
            <a:round/>
            <a:headEnd type="none" w="lg" len="lg"/>
            <a:tailEnd type="none" w="lg" len="lg"/>
          </a:ln>
        </p:spPr>
      </p:cxnSp>
      <p:cxnSp>
        <p:nvCxnSpPr>
          <p:cNvPr id="245" name="Shape 245"/>
          <p:cNvCxnSpPr/>
          <p:nvPr/>
        </p:nvCxnSpPr>
        <p:spPr>
          <a:xfrm>
            <a:off x="7778025" y="5352216"/>
            <a:ext cx="763200" cy="170800"/>
          </a:xfrm>
          <a:prstGeom prst="straightConnector1">
            <a:avLst/>
          </a:prstGeom>
          <a:noFill/>
          <a:ln w="19050" cap="flat">
            <a:solidFill>
              <a:schemeClr val="dk2"/>
            </a:solidFill>
            <a:prstDash val="solid"/>
            <a:round/>
            <a:headEnd type="none" w="lg" len="lg"/>
            <a:tailEnd type="none" w="lg" len="lg"/>
          </a:ln>
        </p:spPr>
      </p:cxnSp>
      <p:cxnSp>
        <p:nvCxnSpPr>
          <p:cNvPr id="246" name="Shape 246"/>
          <p:cNvCxnSpPr/>
          <p:nvPr/>
        </p:nvCxnSpPr>
        <p:spPr>
          <a:xfrm>
            <a:off x="7643500" y="5335067"/>
            <a:ext cx="955500" cy="444400"/>
          </a:xfrm>
          <a:prstGeom prst="straightConnector1">
            <a:avLst/>
          </a:prstGeom>
          <a:noFill/>
          <a:ln w="19050" cap="flat">
            <a:solidFill>
              <a:schemeClr val="dk2"/>
            </a:solidFill>
            <a:prstDash val="solid"/>
            <a:round/>
            <a:headEnd type="none" w="lg" len="lg"/>
            <a:tailEnd type="none" w="lg" len="lg"/>
          </a:ln>
        </p:spPr>
      </p:cxnSp>
      <p:pic>
        <p:nvPicPr>
          <p:cNvPr id="247" name="Shape 247"/>
          <p:cNvPicPr preferRelativeResize="0"/>
          <p:nvPr/>
        </p:nvPicPr>
        <p:blipFill>
          <a:blip r:embed="rId6"/>
          <a:stretch>
            <a:fillRect/>
          </a:stretch>
        </p:blipFill>
        <p:spPr>
          <a:xfrm>
            <a:off x="8011936" y="4757668"/>
            <a:ext cx="475175" cy="623667"/>
          </a:xfrm>
          <a:prstGeom prst="rect">
            <a:avLst/>
          </a:prstGeom>
          <a:noFill/>
          <a:ln>
            <a:noFill/>
          </a:ln>
        </p:spPr>
      </p:pic>
      <p:pic>
        <p:nvPicPr>
          <p:cNvPr id="243" name="Shape 243"/>
          <p:cNvPicPr preferRelativeResize="0"/>
          <p:nvPr/>
        </p:nvPicPr>
        <p:blipFill>
          <a:blip r:embed="rId6"/>
          <a:stretch>
            <a:fillRect/>
          </a:stretch>
        </p:blipFill>
        <p:spPr>
          <a:xfrm>
            <a:off x="8147510" y="4968769"/>
            <a:ext cx="475175" cy="623667"/>
          </a:xfrm>
          <a:prstGeom prst="rect">
            <a:avLst/>
          </a:prstGeom>
          <a:noFill/>
          <a:ln>
            <a:noFill/>
          </a:ln>
        </p:spPr>
      </p:pic>
      <p:pic>
        <p:nvPicPr>
          <p:cNvPr id="248" name="Shape 248"/>
          <p:cNvPicPr preferRelativeResize="0"/>
          <p:nvPr/>
        </p:nvPicPr>
        <p:blipFill>
          <a:blip r:embed="rId6"/>
          <a:stretch>
            <a:fillRect/>
          </a:stretch>
        </p:blipFill>
        <p:spPr>
          <a:xfrm>
            <a:off x="8266598" y="5151685"/>
            <a:ext cx="475175" cy="623667"/>
          </a:xfrm>
          <a:prstGeom prst="rect">
            <a:avLst/>
          </a:prstGeom>
          <a:noFill/>
          <a:ln>
            <a:noFill/>
          </a:ln>
        </p:spPr>
      </p:pic>
      <p:pic>
        <p:nvPicPr>
          <p:cNvPr id="249" name="Shape 249"/>
          <p:cNvPicPr preferRelativeResize="0"/>
          <p:nvPr/>
        </p:nvPicPr>
        <p:blipFill>
          <a:blip r:embed="rId6"/>
          <a:stretch>
            <a:fillRect/>
          </a:stretch>
        </p:blipFill>
        <p:spPr>
          <a:xfrm>
            <a:off x="8432648" y="5336385"/>
            <a:ext cx="475175" cy="623667"/>
          </a:xfrm>
          <a:prstGeom prst="rect">
            <a:avLst/>
          </a:prstGeom>
          <a:noFill/>
          <a:ln>
            <a:noFill/>
          </a:ln>
        </p:spPr>
      </p:pic>
      <p:pic>
        <p:nvPicPr>
          <p:cNvPr id="250" name="Shape 250"/>
          <p:cNvPicPr preferRelativeResize="0"/>
          <p:nvPr/>
        </p:nvPicPr>
        <p:blipFill>
          <a:blip r:embed="rId7"/>
          <a:stretch>
            <a:fillRect/>
          </a:stretch>
        </p:blipFill>
        <p:spPr>
          <a:xfrm>
            <a:off x="7350451" y="4975415"/>
            <a:ext cx="608309" cy="610399"/>
          </a:xfrm>
          <a:prstGeom prst="rect">
            <a:avLst/>
          </a:prstGeom>
          <a:noFill/>
          <a:ln>
            <a:noFill/>
          </a:ln>
        </p:spPr>
      </p:pic>
      <p:cxnSp>
        <p:nvCxnSpPr>
          <p:cNvPr id="251" name="Shape 251"/>
          <p:cNvCxnSpPr/>
          <p:nvPr/>
        </p:nvCxnSpPr>
        <p:spPr>
          <a:xfrm>
            <a:off x="5706975" y="5882267"/>
            <a:ext cx="705300" cy="76800"/>
          </a:xfrm>
          <a:prstGeom prst="straightConnector1">
            <a:avLst/>
          </a:prstGeom>
          <a:noFill/>
          <a:ln w="19050" cap="flat">
            <a:solidFill>
              <a:schemeClr val="dk2"/>
            </a:solidFill>
            <a:prstDash val="solid"/>
            <a:round/>
            <a:headEnd type="none" w="lg" len="lg"/>
            <a:tailEnd type="none" w="lg" len="lg"/>
          </a:ln>
        </p:spPr>
      </p:cxnSp>
      <p:cxnSp>
        <p:nvCxnSpPr>
          <p:cNvPr id="252" name="Shape 252"/>
          <p:cNvCxnSpPr/>
          <p:nvPr/>
        </p:nvCxnSpPr>
        <p:spPr>
          <a:xfrm>
            <a:off x="5777543" y="6061800"/>
            <a:ext cx="929699" cy="68400"/>
          </a:xfrm>
          <a:prstGeom prst="straightConnector1">
            <a:avLst/>
          </a:prstGeom>
          <a:noFill/>
          <a:ln w="19050" cap="flat">
            <a:solidFill>
              <a:schemeClr val="dk2"/>
            </a:solidFill>
            <a:prstDash val="solid"/>
            <a:round/>
            <a:headEnd type="none" w="lg" len="lg"/>
            <a:tailEnd type="none" w="lg" len="lg"/>
          </a:ln>
        </p:spPr>
      </p:cxnSp>
      <p:pic>
        <p:nvPicPr>
          <p:cNvPr id="253" name="Shape 253"/>
          <p:cNvPicPr preferRelativeResize="0"/>
          <p:nvPr/>
        </p:nvPicPr>
        <p:blipFill>
          <a:blip r:embed="rId6"/>
          <a:stretch>
            <a:fillRect/>
          </a:stretch>
        </p:blipFill>
        <p:spPr>
          <a:xfrm>
            <a:off x="6507960" y="5684749"/>
            <a:ext cx="475175" cy="623667"/>
          </a:xfrm>
          <a:prstGeom prst="rect">
            <a:avLst/>
          </a:prstGeom>
          <a:noFill/>
          <a:ln>
            <a:noFill/>
          </a:ln>
        </p:spPr>
      </p:pic>
      <p:pic>
        <p:nvPicPr>
          <p:cNvPr id="254" name="Shape 254"/>
          <p:cNvPicPr preferRelativeResize="0"/>
          <p:nvPr/>
        </p:nvPicPr>
        <p:blipFill>
          <a:blip r:embed="rId6"/>
          <a:stretch>
            <a:fillRect/>
          </a:stretch>
        </p:blipFill>
        <p:spPr>
          <a:xfrm>
            <a:off x="6255546" y="5787733"/>
            <a:ext cx="475175" cy="623667"/>
          </a:xfrm>
          <a:prstGeom prst="rect">
            <a:avLst/>
          </a:prstGeom>
          <a:noFill/>
          <a:ln>
            <a:noFill/>
          </a:ln>
        </p:spPr>
      </p:pic>
      <p:pic>
        <p:nvPicPr>
          <p:cNvPr id="255" name="Shape 255"/>
          <p:cNvPicPr preferRelativeResize="0"/>
          <p:nvPr/>
        </p:nvPicPr>
        <p:blipFill>
          <a:blip r:embed="rId7"/>
          <a:stretch>
            <a:fillRect/>
          </a:stretch>
        </p:blipFill>
        <p:spPr>
          <a:xfrm>
            <a:off x="5368076" y="5664065"/>
            <a:ext cx="608309" cy="610399"/>
          </a:xfrm>
          <a:prstGeom prst="rect">
            <a:avLst/>
          </a:prstGeom>
          <a:noFill/>
          <a:ln>
            <a:noFill/>
          </a:ln>
        </p:spPr>
      </p:pic>
      <p:cxnSp>
        <p:nvCxnSpPr>
          <p:cNvPr id="256" name="Shape 256"/>
          <p:cNvCxnSpPr/>
          <p:nvPr/>
        </p:nvCxnSpPr>
        <p:spPr>
          <a:xfrm flipH="1">
            <a:off x="5841741" y="3881600"/>
            <a:ext cx="775799" cy="760800"/>
          </a:xfrm>
          <a:prstGeom prst="straightConnector1">
            <a:avLst/>
          </a:prstGeom>
          <a:noFill/>
          <a:ln w="19050" cap="flat">
            <a:solidFill>
              <a:schemeClr val="dk2"/>
            </a:solidFill>
            <a:prstDash val="solid"/>
            <a:round/>
            <a:headEnd type="none" w="lg" len="lg"/>
            <a:tailEnd type="none" w="lg" len="lg"/>
          </a:ln>
        </p:spPr>
      </p:cxnSp>
      <p:pic>
        <p:nvPicPr>
          <p:cNvPr id="257" name="Shape 257"/>
          <p:cNvPicPr preferRelativeResize="0"/>
          <p:nvPr/>
        </p:nvPicPr>
        <p:blipFill>
          <a:blip r:embed="rId7"/>
          <a:stretch>
            <a:fillRect/>
          </a:stretch>
        </p:blipFill>
        <p:spPr>
          <a:xfrm>
            <a:off x="5368076" y="4443282"/>
            <a:ext cx="608309" cy="610399"/>
          </a:xfrm>
          <a:prstGeom prst="rect">
            <a:avLst/>
          </a:prstGeom>
          <a:noFill/>
          <a:ln>
            <a:noFill/>
          </a:ln>
        </p:spPr>
      </p:pic>
      <p:pic>
        <p:nvPicPr>
          <p:cNvPr id="258" name="Shape 258"/>
          <p:cNvPicPr preferRelativeResize="0"/>
          <p:nvPr/>
        </p:nvPicPr>
        <p:blipFill>
          <a:blip r:embed="rId6"/>
          <a:stretch>
            <a:fillRect/>
          </a:stretch>
        </p:blipFill>
        <p:spPr>
          <a:xfrm>
            <a:off x="6443230" y="3550733"/>
            <a:ext cx="475175" cy="623667"/>
          </a:xfrm>
          <a:prstGeom prst="rect">
            <a:avLst/>
          </a:prstGeom>
          <a:noFill/>
          <a:ln>
            <a:noFill/>
          </a:ln>
        </p:spPr>
      </p:pic>
      <p:cxnSp>
        <p:nvCxnSpPr>
          <p:cNvPr id="259" name="Shape 259"/>
          <p:cNvCxnSpPr/>
          <p:nvPr/>
        </p:nvCxnSpPr>
        <p:spPr>
          <a:xfrm rot="10800000" flipH="1">
            <a:off x="1827525" y="4343432"/>
            <a:ext cx="352800" cy="282000"/>
          </a:xfrm>
          <a:prstGeom prst="straightConnector1">
            <a:avLst/>
          </a:prstGeom>
          <a:noFill/>
          <a:ln w="19050" cap="flat">
            <a:solidFill>
              <a:schemeClr val="dk2"/>
            </a:solidFill>
            <a:prstDash val="solid"/>
            <a:round/>
            <a:headEnd type="none" w="lg" len="lg"/>
            <a:tailEnd type="none" w="lg" len="lg"/>
          </a:ln>
        </p:spPr>
      </p:cxnSp>
      <p:cxnSp>
        <p:nvCxnSpPr>
          <p:cNvPr id="260" name="Shape 260"/>
          <p:cNvCxnSpPr/>
          <p:nvPr/>
        </p:nvCxnSpPr>
        <p:spPr>
          <a:xfrm>
            <a:off x="2404625" y="4146649"/>
            <a:ext cx="423300" cy="256399"/>
          </a:xfrm>
          <a:prstGeom prst="straightConnector1">
            <a:avLst/>
          </a:prstGeom>
          <a:noFill/>
          <a:ln w="19050" cap="flat">
            <a:solidFill>
              <a:schemeClr val="dk2"/>
            </a:solidFill>
            <a:prstDash val="solid"/>
            <a:round/>
            <a:headEnd type="none" w="lg" len="lg"/>
            <a:tailEnd type="none" w="lg" len="lg"/>
          </a:ln>
        </p:spPr>
      </p:cxnSp>
      <p:cxnSp>
        <p:nvCxnSpPr>
          <p:cNvPr id="261" name="Shape 261"/>
          <p:cNvCxnSpPr/>
          <p:nvPr/>
        </p:nvCxnSpPr>
        <p:spPr>
          <a:xfrm rot="10800000" flipH="1">
            <a:off x="1680025" y="4275115"/>
            <a:ext cx="436200" cy="102399"/>
          </a:xfrm>
          <a:prstGeom prst="straightConnector1">
            <a:avLst/>
          </a:prstGeom>
          <a:noFill/>
          <a:ln w="19050" cap="flat">
            <a:solidFill>
              <a:schemeClr val="dk2"/>
            </a:solidFill>
            <a:prstDash val="solid"/>
            <a:round/>
            <a:headEnd type="none" w="lg" len="lg"/>
            <a:tailEnd type="none" w="lg" len="lg"/>
          </a:ln>
        </p:spPr>
      </p:cxnSp>
      <p:cxnSp>
        <p:nvCxnSpPr>
          <p:cNvPr id="262" name="Shape 262"/>
          <p:cNvCxnSpPr>
            <a:stCxn id="263" idx="0"/>
          </p:cNvCxnSpPr>
          <p:nvPr/>
        </p:nvCxnSpPr>
        <p:spPr>
          <a:xfrm rot="10800000" flipH="1">
            <a:off x="1674287" y="4138183"/>
            <a:ext cx="499500" cy="107600"/>
          </a:xfrm>
          <a:prstGeom prst="straightConnector1">
            <a:avLst/>
          </a:prstGeom>
          <a:noFill/>
          <a:ln w="19050" cap="flat">
            <a:solidFill>
              <a:schemeClr val="dk2"/>
            </a:solidFill>
            <a:prstDash val="solid"/>
            <a:round/>
            <a:headEnd type="none" w="lg" len="lg"/>
            <a:tailEnd type="none" w="lg" len="lg"/>
          </a:ln>
        </p:spPr>
      </p:cxnSp>
      <p:cxnSp>
        <p:nvCxnSpPr>
          <p:cNvPr id="264" name="Shape 264"/>
          <p:cNvCxnSpPr>
            <a:stCxn id="265" idx="0"/>
          </p:cNvCxnSpPr>
          <p:nvPr/>
        </p:nvCxnSpPr>
        <p:spPr>
          <a:xfrm>
            <a:off x="1541987" y="4030633"/>
            <a:ext cx="631800" cy="39200"/>
          </a:xfrm>
          <a:prstGeom prst="straightConnector1">
            <a:avLst/>
          </a:prstGeom>
          <a:noFill/>
          <a:ln w="19050" cap="flat">
            <a:solidFill>
              <a:schemeClr val="dk2"/>
            </a:solidFill>
            <a:prstDash val="solid"/>
            <a:round/>
            <a:headEnd type="none" w="lg" len="lg"/>
            <a:tailEnd type="none" w="lg" len="lg"/>
          </a:ln>
        </p:spPr>
      </p:cxnSp>
      <p:pic>
        <p:nvPicPr>
          <p:cNvPr id="266" name="Shape 266"/>
          <p:cNvPicPr preferRelativeResize="0"/>
          <p:nvPr/>
        </p:nvPicPr>
        <p:blipFill>
          <a:blip r:embed="rId7"/>
          <a:stretch>
            <a:fillRect/>
          </a:stretch>
        </p:blipFill>
        <p:spPr>
          <a:xfrm>
            <a:off x="1975848" y="3942049"/>
            <a:ext cx="608309" cy="610399"/>
          </a:xfrm>
          <a:prstGeom prst="rect">
            <a:avLst/>
          </a:prstGeom>
          <a:noFill/>
          <a:ln>
            <a:noFill/>
          </a:ln>
        </p:spPr>
      </p:pic>
      <p:pic>
        <p:nvPicPr>
          <p:cNvPr id="267" name="Shape 267"/>
          <p:cNvPicPr preferRelativeResize="0"/>
          <p:nvPr/>
        </p:nvPicPr>
        <p:blipFill>
          <a:blip r:embed="rId6"/>
          <a:stretch>
            <a:fillRect/>
          </a:stretch>
        </p:blipFill>
        <p:spPr>
          <a:xfrm>
            <a:off x="1168848" y="3819533"/>
            <a:ext cx="475175" cy="623667"/>
          </a:xfrm>
          <a:prstGeom prst="rect">
            <a:avLst/>
          </a:prstGeom>
          <a:noFill/>
          <a:ln>
            <a:noFill/>
          </a:ln>
        </p:spPr>
      </p:pic>
      <p:pic>
        <p:nvPicPr>
          <p:cNvPr id="265" name="Shape 265"/>
          <p:cNvPicPr preferRelativeResize="0"/>
          <p:nvPr/>
        </p:nvPicPr>
        <p:blipFill>
          <a:blip r:embed="rId6"/>
          <a:stretch>
            <a:fillRect/>
          </a:stretch>
        </p:blipFill>
        <p:spPr>
          <a:xfrm>
            <a:off x="1304412" y="4030633"/>
            <a:ext cx="475175" cy="623667"/>
          </a:xfrm>
          <a:prstGeom prst="rect">
            <a:avLst/>
          </a:prstGeom>
          <a:noFill/>
          <a:ln>
            <a:noFill/>
          </a:ln>
        </p:spPr>
      </p:pic>
      <p:pic>
        <p:nvPicPr>
          <p:cNvPr id="263" name="Shape 263"/>
          <p:cNvPicPr preferRelativeResize="0"/>
          <p:nvPr/>
        </p:nvPicPr>
        <p:blipFill>
          <a:blip r:embed="rId6"/>
          <a:stretch>
            <a:fillRect/>
          </a:stretch>
        </p:blipFill>
        <p:spPr>
          <a:xfrm>
            <a:off x="1436713" y="4245785"/>
            <a:ext cx="475175" cy="623667"/>
          </a:xfrm>
          <a:prstGeom prst="rect">
            <a:avLst/>
          </a:prstGeom>
          <a:noFill/>
          <a:ln>
            <a:noFill/>
          </a:ln>
        </p:spPr>
      </p:pic>
      <p:pic>
        <p:nvPicPr>
          <p:cNvPr id="268" name="Shape 268"/>
          <p:cNvPicPr preferRelativeResize="0"/>
          <p:nvPr/>
        </p:nvPicPr>
        <p:blipFill>
          <a:blip r:embed="rId6"/>
          <a:stretch>
            <a:fillRect/>
          </a:stretch>
        </p:blipFill>
        <p:spPr>
          <a:xfrm>
            <a:off x="1589529" y="4398249"/>
            <a:ext cx="475175" cy="623667"/>
          </a:xfrm>
          <a:prstGeom prst="rect">
            <a:avLst/>
          </a:prstGeom>
          <a:noFill/>
          <a:ln>
            <a:noFill/>
          </a:ln>
        </p:spPr>
      </p:pic>
      <p:pic>
        <p:nvPicPr>
          <p:cNvPr id="269" name="Shape 269"/>
          <p:cNvPicPr preferRelativeResize="0"/>
          <p:nvPr/>
        </p:nvPicPr>
        <p:blipFill>
          <a:blip r:embed="rId7"/>
          <a:stretch>
            <a:fillRect/>
          </a:stretch>
        </p:blipFill>
        <p:spPr>
          <a:xfrm>
            <a:off x="2648082" y="4154215"/>
            <a:ext cx="608309" cy="610399"/>
          </a:xfrm>
          <a:prstGeom prst="rect">
            <a:avLst/>
          </a:prstGeom>
          <a:noFill/>
          <a:ln>
            <a:noFill/>
          </a:ln>
        </p:spPr>
      </p:pic>
      <p:cxnSp>
        <p:nvCxnSpPr>
          <p:cNvPr id="270" name="Shape 270"/>
          <p:cNvCxnSpPr/>
          <p:nvPr/>
        </p:nvCxnSpPr>
        <p:spPr>
          <a:xfrm rot="10800000" flipH="1">
            <a:off x="2924025" y="6130049"/>
            <a:ext cx="525900" cy="59999"/>
          </a:xfrm>
          <a:prstGeom prst="straightConnector1">
            <a:avLst/>
          </a:prstGeom>
          <a:noFill/>
          <a:ln w="19050" cap="flat">
            <a:solidFill>
              <a:schemeClr val="dk2"/>
            </a:solidFill>
            <a:prstDash val="solid"/>
            <a:round/>
            <a:headEnd type="none" w="lg" len="lg"/>
            <a:tailEnd type="none" w="lg" len="lg"/>
          </a:ln>
        </p:spPr>
      </p:cxnSp>
      <p:cxnSp>
        <p:nvCxnSpPr>
          <p:cNvPr id="271" name="Shape 271"/>
          <p:cNvCxnSpPr/>
          <p:nvPr/>
        </p:nvCxnSpPr>
        <p:spPr>
          <a:xfrm>
            <a:off x="2577750" y="5942115"/>
            <a:ext cx="891300" cy="51199"/>
          </a:xfrm>
          <a:prstGeom prst="straightConnector1">
            <a:avLst/>
          </a:prstGeom>
          <a:noFill/>
          <a:ln w="19050" cap="flat">
            <a:solidFill>
              <a:schemeClr val="dk2"/>
            </a:solidFill>
            <a:prstDash val="solid"/>
            <a:round/>
            <a:headEnd type="none" w="lg" len="lg"/>
            <a:tailEnd type="none" w="lg" len="lg"/>
          </a:ln>
        </p:spPr>
      </p:cxnSp>
      <p:pic>
        <p:nvPicPr>
          <p:cNvPr id="272" name="Shape 272"/>
          <p:cNvPicPr preferRelativeResize="0"/>
          <p:nvPr/>
        </p:nvPicPr>
        <p:blipFill>
          <a:blip r:embed="rId6"/>
          <a:stretch>
            <a:fillRect/>
          </a:stretch>
        </p:blipFill>
        <p:spPr>
          <a:xfrm>
            <a:off x="2352755" y="5851133"/>
            <a:ext cx="475175" cy="623667"/>
          </a:xfrm>
          <a:prstGeom prst="rect">
            <a:avLst/>
          </a:prstGeom>
          <a:noFill/>
          <a:ln>
            <a:noFill/>
          </a:ln>
        </p:spPr>
      </p:pic>
      <p:pic>
        <p:nvPicPr>
          <p:cNvPr id="273" name="Shape 273"/>
          <p:cNvPicPr preferRelativeResize="0"/>
          <p:nvPr/>
        </p:nvPicPr>
        <p:blipFill>
          <a:blip r:embed="rId6"/>
          <a:stretch>
            <a:fillRect/>
          </a:stretch>
        </p:blipFill>
        <p:spPr>
          <a:xfrm>
            <a:off x="2584126" y="5939701"/>
            <a:ext cx="475175" cy="623667"/>
          </a:xfrm>
          <a:prstGeom prst="rect">
            <a:avLst/>
          </a:prstGeom>
          <a:noFill/>
          <a:ln>
            <a:noFill/>
          </a:ln>
        </p:spPr>
      </p:pic>
      <p:pic>
        <p:nvPicPr>
          <p:cNvPr id="274" name="Shape 274"/>
          <p:cNvPicPr preferRelativeResize="0"/>
          <p:nvPr/>
        </p:nvPicPr>
        <p:blipFill>
          <a:blip r:embed="rId7"/>
          <a:stretch>
            <a:fillRect/>
          </a:stretch>
        </p:blipFill>
        <p:spPr>
          <a:xfrm>
            <a:off x="3265552" y="5816115"/>
            <a:ext cx="608309" cy="610399"/>
          </a:xfrm>
          <a:prstGeom prst="rect">
            <a:avLst/>
          </a:prstGeom>
          <a:noFill/>
          <a:ln>
            <a:noFill/>
          </a:ln>
        </p:spPr>
      </p:pic>
      <p:pic>
        <p:nvPicPr>
          <p:cNvPr id="275" name="Shape 275"/>
          <p:cNvPicPr preferRelativeResize="0"/>
          <p:nvPr/>
        </p:nvPicPr>
        <p:blipFill>
          <a:blip r:embed="rId9"/>
          <a:stretch>
            <a:fillRect/>
          </a:stretch>
        </p:blipFill>
        <p:spPr>
          <a:xfrm>
            <a:off x="3301787" y="692500"/>
            <a:ext cx="2634824" cy="2307365"/>
          </a:xfrm>
          <a:prstGeom prst="rect">
            <a:avLst/>
          </a:prstGeom>
          <a:noFill/>
          <a:ln>
            <a:noFill/>
          </a:ln>
        </p:spPr>
      </p:pic>
      <p:pic>
        <p:nvPicPr>
          <p:cNvPr id="276" name="Shape 276"/>
          <p:cNvPicPr preferRelativeResize="0"/>
          <p:nvPr/>
        </p:nvPicPr>
        <p:blipFill>
          <a:blip r:embed="rId10"/>
          <a:stretch>
            <a:fillRect/>
          </a:stretch>
        </p:blipFill>
        <p:spPr>
          <a:xfrm>
            <a:off x="4165863" y="1022600"/>
            <a:ext cx="863949" cy="1515965"/>
          </a:xfrm>
          <a:prstGeom prst="rect">
            <a:avLst/>
          </a:prstGeom>
          <a:noFill/>
          <a:ln>
            <a:noFill/>
          </a:ln>
        </p:spPr>
      </p:pic>
      <p:pic>
        <p:nvPicPr>
          <p:cNvPr id="277" name="Shape 277"/>
          <p:cNvPicPr preferRelativeResize="0"/>
          <p:nvPr/>
        </p:nvPicPr>
        <p:blipFill>
          <a:blip r:embed="rId9"/>
          <a:stretch>
            <a:fillRect/>
          </a:stretch>
        </p:blipFill>
        <p:spPr>
          <a:xfrm>
            <a:off x="1541987" y="581668"/>
            <a:ext cx="2634824" cy="2307365"/>
          </a:xfrm>
          <a:prstGeom prst="rect">
            <a:avLst/>
          </a:prstGeom>
          <a:noFill/>
          <a:ln>
            <a:noFill/>
          </a:ln>
        </p:spPr>
      </p:pic>
      <p:cxnSp>
        <p:nvCxnSpPr>
          <p:cNvPr id="278" name="Shape 278"/>
          <p:cNvCxnSpPr/>
          <p:nvPr/>
        </p:nvCxnSpPr>
        <p:spPr>
          <a:xfrm>
            <a:off x="3543300" y="3938333"/>
            <a:ext cx="511199" cy="1163200"/>
          </a:xfrm>
          <a:prstGeom prst="straightConnector1">
            <a:avLst/>
          </a:prstGeom>
          <a:noFill/>
          <a:ln w="19050" cap="flat">
            <a:solidFill>
              <a:srgbClr val="980000"/>
            </a:solidFill>
            <a:prstDash val="solid"/>
            <a:round/>
            <a:headEnd type="none" w="lg" len="lg"/>
            <a:tailEnd type="none" w="lg" len="lg"/>
          </a:ln>
        </p:spPr>
      </p:cxnSp>
      <p:pic>
        <p:nvPicPr>
          <p:cNvPr id="279" name="Shape 279"/>
          <p:cNvPicPr preferRelativeResize="0"/>
          <p:nvPr/>
        </p:nvPicPr>
        <p:blipFill>
          <a:blip r:embed="rId4"/>
          <a:stretch>
            <a:fillRect/>
          </a:stretch>
        </p:blipFill>
        <p:spPr>
          <a:xfrm>
            <a:off x="3283862" y="3152183"/>
            <a:ext cx="501824" cy="968433"/>
          </a:xfrm>
          <a:prstGeom prst="rect">
            <a:avLst/>
          </a:prstGeom>
          <a:noFill/>
          <a:ln>
            <a:noFill/>
          </a:ln>
        </p:spPr>
      </p:pic>
      <p:pic>
        <p:nvPicPr>
          <p:cNvPr id="209" name="Shape 209"/>
          <p:cNvPicPr preferRelativeResize="0"/>
          <p:nvPr/>
        </p:nvPicPr>
        <p:blipFill>
          <a:blip r:embed="rId5"/>
          <a:stretch>
            <a:fillRect/>
          </a:stretch>
        </p:blipFill>
        <p:spPr>
          <a:xfrm>
            <a:off x="4002850" y="4201367"/>
            <a:ext cx="475180" cy="610400"/>
          </a:xfrm>
          <a:prstGeom prst="rect">
            <a:avLst/>
          </a:prstGeom>
          <a:noFill/>
          <a:ln>
            <a:noFill/>
          </a:ln>
        </p:spPr>
      </p:pic>
      <p:pic>
        <p:nvPicPr>
          <p:cNvPr id="280" name="Shape 280"/>
          <p:cNvPicPr preferRelativeResize="0"/>
          <p:nvPr/>
        </p:nvPicPr>
        <p:blipFill>
          <a:blip r:embed="rId11"/>
          <a:stretch>
            <a:fillRect/>
          </a:stretch>
        </p:blipFill>
        <p:spPr>
          <a:xfrm>
            <a:off x="1976062" y="1318376"/>
            <a:ext cx="1766699" cy="882157"/>
          </a:xfrm>
          <a:prstGeom prst="rect">
            <a:avLst/>
          </a:prstGeom>
          <a:noFill/>
          <a:ln>
            <a:noFill/>
          </a:ln>
        </p:spPr>
      </p:pic>
      <p:sp>
        <p:nvSpPr>
          <p:cNvPr id="281" name="Shape 281"/>
          <p:cNvSpPr txBox="1"/>
          <p:nvPr/>
        </p:nvSpPr>
        <p:spPr>
          <a:xfrm>
            <a:off x="245018" y="6538507"/>
            <a:ext cx="2033002" cy="283600"/>
          </a:xfrm>
          <a:prstGeom prst="rect">
            <a:avLst/>
          </a:prstGeom>
          <a:noFill/>
          <a:ln>
            <a:noFill/>
          </a:ln>
        </p:spPr>
        <p:txBody>
          <a:bodyPr lIns="91425" tIns="91425" rIns="91425" bIns="91425" anchor="t" anchorCtr="0">
            <a:noAutofit/>
          </a:bodyPr>
          <a:lstStyle/>
          <a:p>
            <a:pPr>
              <a:spcBef>
                <a:spcPts val="0"/>
              </a:spcBef>
              <a:buNone/>
            </a:pPr>
            <a:r>
              <a:rPr lang="en" sz="600" dirty="0"/>
              <a:t>Science Image from http://www.science.fau.edu/</a:t>
            </a:r>
          </a:p>
        </p:txBody>
      </p:sp>
      <p:cxnSp>
        <p:nvCxnSpPr>
          <p:cNvPr id="93" name="Shape 278"/>
          <p:cNvCxnSpPr/>
          <p:nvPr/>
        </p:nvCxnSpPr>
        <p:spPr>
          <a:xfrm>
            <a:off x="3695700" y="4090733"/>
            <a:ext cx="511199" cy="1163200"/>
          </a:xfrm>
          <a:prstGeom prst="straightConnector1">
            <a:avLst/>
          </a:prstGeom>
          <a:noFill/>
          <a:ln w="19050" cap="flat">
            <a:solidFill>
              <a:srgbClr val="980000"/>
            </a:solidFill>
            <a:prstDash val="solid"/>
            <a:round/>
            <a:headEnd type="none" w="lg" len="lg"/>
            <a:tailEnd type="none" w="lg" len="lg"/>
          </a:ln>
        </p:spPr>
      </p:cxnSp>
      <p:cxnSp>
        <p:nvCxnSpPr>
          <p:cNvPr id="95" name="Shape 278"/>
          <p:cNvCxnSpPr>
            <a:stCxn id="279" idx="3"/>
          </p:cNvCxnSpPr>
          <p:nvPr/>
        </p:nvCxnSpPr>
        <p:spPr>
          <a:xfrm>
            <a:off x="3785686" y="3636400"/>
            <a:ext cx="203839" cy="0"/>
          </a:xfrm>
          <a:prstGeom prst="straightConnector1">
            <a:avLst/>
          </a:prstGeom>
          <a:noFill/>
          <a:ln w="19050" cap="flat">
            <a:solidFill>
              <a:srgbClr val="980000"/>
            </a:solidFill>
            <a:prstDash val="solid"/>
            <a:round/>
            <a:headEnd type="none" w="lg" len="lg"/>
            <a:tailEnd type="none" w="lg" len="lg"/>
          </a:ln>
        </p:spPr>
      </p:cxnSp>
      <p:pic>
        <p:nvPicPr>
          <p:cNvPr id="211" name="Shape 211"/>
          <p:cNvPicPr preferRelativeResize="0"/>
          <p:nvPr/>
        </p:nvPicPr>
        <p:blipFill>
          <a:blip r:embed="rId4"/>
          <a:stretch>
            <a:fillRect/>
          </a:stretch>
        </p:blipFill>
        <p:spPr>
          <a:xfrm>
            <a:off x="3989525" y="4974882"/>
            <a:ext cx="501824" cy="968433"/>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77" name="Shape 353"/>
          <p:cNvPicPr preferRelativeResize="0"/>
          <p:nvPr/>
        </p:nvPicPr>
        <p:blipFill>
          <a:blip r:embed="rId3"/>
          <a:stretch>
            <a:fillRect/>
          </a:stretch>
        </p:blipFill>
        <p:spPr>
          <a:xfrm>
            <a:off x="2320004" y="5342035"/>
            <a:ext cx="863949" cy="1515965"/>
          </a:xfrm>
          <a:prstGeom prst="rect">
            <a:avLst/>
          </a:prstGeom>
          <a:noFill/>
          <a:ln>
            <a:noFill/>
          </a:ln>
        </p:spPr>
      </p:pic>
      <p:pic>
        <p:nvPicPr>
          <p:cNvPr id="76" name="Shape 353"/>
          <p:cNvPicPr preferRelativeResize="0"/>
          <p:nvPr/>
        </p:nvPicPr>
        <p:blipFill>
          <a:blip r:embed="rId3"/>
          <a:stretch>
            <a:fillRect/>
          </a:stretch>
        </p:blipFill>
        <p:spPr>
          <a:xfrm>
            <a:off x="3098596" y="2193246"/>
            <a:ext cx="863949" cy="1515965"/>
          </a:xfrm>
          <a:prstGeom prst="rect">
            <a:avLst/>
          </a:prstGeom>
          <a:noFill/>
          <a:ln>
            <a:noFill/>
          </a:ln>
        </p:spPr>
      </p:pic>
      <p:pic>
        <p:nvPicPr>
          <p:cNvPr id="75" name="Shape 353"/>
          <p:cNvPicPr preferRelativeResize="0"/>
          <p:nvPr/>
        </p:nvPicPr>
        <p:blipFill>
          <a:blip r:embed="rId3"/>
          <a:stretch>
            <a:fillRect/>
          </a:stretch>
        </p:blipFill>
        <p:spPr>
          <a:xfrm>
            <a:off x="6575197" y="4762650"/>
            <a:ext cx="863949" cy="1515965"/>
          </a:xfrm>
          <a:prstGeom prst="rect">
            <a:avLst/>
          </a:prstGeom>
          <a:noFill/>
          <a:ln>
            <a:noFill/>
          </a:ln>
        </p:spPr>
      </p:pic>
      <p:pic>
        <p:nvPicPr>
          <p:cNvPr id="74" name="Shape 353"/>
          <p:cNvPicPr preferRelativeResize="0"/>
          <p:nvPr/>
        </p:nvPicPr>
        <p:blipFill>
          <a:blip r:embed="rId3"/>
          <a:stretch>
            <a:fillRect/>
          </a:stretch>
        </p:blipFill>
        <p:spPr>
          <a:xfrm>
            <a:off x="1516003" y="3834651"/>
            <a:ext cx="863949" cy="1515965"/>
          </a:xfrm>
          <a:prstGeom prst="rect">
            <a:avLst/>
          </a:prstGeom>
          <a:noFill/>
          <a:ln>
            <a:noFill/>
          </a:ln>
        </p:spPr>
      </p:pic>
      <p:cxnSp>
        <p:nvCxnSpPr>
          <p:cNvPr id="286" name="Shape 286"/>
          <p:cNvCxnSpPr/>
          <p:nvPr/>
        </p:nvCxnSpPr>
        <p:spPr>
          <a:xfrm flipH="1">
            <a:off x="4296460" y="1869633"/>
            <a:ext cx="10799" cy="1274000"/>
          </a:xfrm>
          <a:prstGeom prst="straightConnector1">
            <a:avLst/>
          </a:prstGeom>
          <a:noFill/>
          <a:ln w="19050" cap="flat">
            <a:solidFill>
              <a:schemeClr val="dk2"/>
            </a:solidFill>
            <a:prstDash val="solid"/>
            <a:round/>
            <a:headEnd type="none" w="lg" len="lg"/>
            <a:tailEnd type="none" w="lg" len="lg"/>
          </a:ln>
        </p:spPr>
      </p:cxnSp>
      <p:pic>
        <p:nvPicPr>
          <p:cNvPr id="287" name="Shape 287"/>
          <p:cNvPicPr preferRelativeResize="0"/>
          <p:nvPr/>
        </p:nvPicPr>
        <p:blipFill>
          <a:blip r:embed="rId4"/>
          <a:stretch>
            <a:fillRect/>
          </a:stretch>
        </p:blipFill>
        <p:spPr>
          <a:xfrm>
            <a:off x="2882287" y="124836"/>
            <a:ext cx="2634824" cy="2307365"/>
          </a:xfrm>
          <a:prstGeom prst="rect">
            <a:avLst/>
          </a:prstGeom>
          <a:noFill/>
          <a:ln>
            <a:noFill/>
          </a:ln>
        </p:spPr>
      </p:pic>
      <p:pic>
        <p:nvPicPr>
          <p:cNvPr id="288" name="Shape 288"/>
          <p:cNvPicPr preferRelativeResize="0"/>
          <p:nvPr/>
        </p:nvPicPr>
        <p:blipFill>
          <a:blip r:embed="rId5"/>
          <a:stretch>
            <a:fillRect/>
          </a:stretch>
        </p:blipFill>
        <p:spPr>
          <a:xfrm>
            <a:off x="2186723" y="3161700"/>
            <a:ext cx="4266875" cy="2996965"/>
          </a:xfrm>
          <a:prstGeom prst="rect">
            <a:avLst/>
          </a:prstGeom>
          <a:noFill/>
          <a:ln>
            <a:noFill/>
          </a:ln>
        </p:spPr>
      </p:pic>
      <p:cxnSp>
        <p:nvCxnSpPr>
          <p:cNvPr id="289" name="Shape 289"/>
          <p:cNvCxnSpPr>
            <a:endCxn id="290" idx="2"/>
          </p:cNvCxnSpPr>
          <p:nvPr/>
        </p:nvCxnSpPr>
        <p:spPr>
          <a:xfrm rot="10800000" flipH="1">
            <a:off x="4062174" y="3860882"/>
            <a:ext cx="230100" cy="850799"/>
          </a:xfrm>
          <a:prstGeom prst="straightConnector1">
            <a:avLst/>
          </a:prstGeom>
          <a:noFill/>
          <a:ln w="19050" cap="flat">
            <a:solidFill>
              <a:srgbClr val="980000"/>
            </a:solidFill>
            <a:prstDash val="solid"/>
            <a:round/>
            <a:headEnd type="none" w="lg" len="lg"/>
            <a:tailEnd type="none" w="lg" len="lg"/>
          </a:ln>
        </p:spPr>
      </p:cxnSp>
      <p:cxnSp>
        <p:nvCxnSpPr>
          <p:cNvPr id="291" name="Shape 291"/>
          <p:cNvCxnSpPr/>
          <p:nvPr/>
        </p:nvCxnSpPr>
        <p:spPr>
          <a:xfrm>
            <a:off x="4120650" y="4852100"/>
            <a:ext cx="310500" cy="0"/>
          </a:xfrm>
          <a:prstGeom prst="straightConnector1">
            <a:avLst/>
          </a:prstGeom>
          <a:noFill/>
          <a:ln w="19050" cap="flat">
            <a:solidFill>
              <a:srgbClr val="980000"/>
            </a:solidFill>
            <a:prstDash val="solid"/>
            <a:round/>
            <a:headEnd type="none" w="lg" len="lg"/>
            <a:tailEnd type="none" w="lg" len="lg"/>
          </a:ln>
        </p:spPr>
      </p:cxnSp>
      <p:cxnSp>
        <p:nvCxnSpPr>
          <p:cNvPr id="292" name="Shape 292"/>
          <p:cNvCxnSpPr>
            <a:endCxn id="290" idx="2"/>
          </p:cNvCxnSpPr>
          <p:nvPr/>
        </p:nvCxnSpPr>
        <p:spPr>
          <a:xfrm rot="10800000">
            <a:off x="4292274" y="3860867"/>
            <a:ext cx="326400" cy="952000"/>
          </a:xfrm>
          <a:prstGeom prst="straightConnector1">
            <a:avLst/>
          </a:prstGeom>
          <a:noFill/>
          <a:ln w="19050" cap="flat">
            <a:solidFill>
              <a:srgbClr val="CC0000"/>
            </a:solidFill>
            <a:prstDash val="solid"/>
            <a:round/>
            <a:headEnd type="none" w="lg" len="lg"/>
            <a:tailEnd type="none" w="lg" len="lg"/>
          </a:ln>
        </p:spPr>
      </p:cxnSp>
      <p:cxnSp>
        <p:nvCxnSpPr>
          <p:cNvPr id="293" name="Shape 293"/>
          <p:cNvCxnSpPr/>
          <p:nvPr/>
        </p:nvCxnSpPr>
        <p:spPr>
          <a:xfrm>
            <a:off x="4148050" y="3235316"/>
            <a:ext cx="213000" cy="0"/>
          </a:xfrm>
          <a:prstGeom prst="straightConnector1">
            <a:avLst/>
          </a:prstGeom>
          <a:noFill/>
          <a:ln w="19050" cap="flat">
            <a:solidFill>
              <a:srgbClr val="980000"/>
            </a:solidFill>
            <a:prstDash val="solid"/>
            <a:round/>
            <a:headEnd type="none" w="lg" len="lg"/>
            <a:tailEnd type="none" w="lg" len="lg"/>
          </a:ln>
        </p:spPr>
      </p:cxnSp>
      <p:cxnSp>
        <p:nvCxnSpPr>
          <p:cNvPr id="294" name="Shape 294"/>
          <p:cNvCxnSpPr>
            <a:stCxn id="295" idx="3"/>
            <a:endCxn id="296" idx="1"/>
          </p:cNvCxnSpPr>
          <p:nvPr/>
        </p:nvCxnSpPr>
        <p:spPr>
          <a:xfrm>
            <a:off x="4148072" y="5070049"/>
            <a:ext cx="231337" cy="0"/>
          </a:xfrm>
          <a:prstGeom prst="straightConnector1">
            <a:avLst/>
          </a:prstGeom>
          <a:noFill/>
          <a:ln w="19050" cap="flat">
            <a:solidFill>
              <a:srgbClr val="980000"/>
            </a:solidFill>
            <a:prstDash val="solid"/>
            <a:round/>
            <a:headEnd type="none" w="lg" len="lg"/>
            <a:tailEnd type="none" w="lg" len="lg"/>
          </a:ln>
        </p:spPr>
      </p:cxnSp>
      <p:cxnSp>
        <p:nvCxnSpPr>
          <p:cNvPr id="297" name="Shape 297"/>
          <p:cNvCxnSpPr/>
          <p:nvPr/>
        </p:nvCxnSpPr>
        <p:spPr>
          <a:xfrm rot="10800000">
            <a:off x="2595626" y="4176665"/>
            <a:ext cx="1085099" cy="712400"/>
          </a:xfrm>
          <a:prstGeom prst="straightConnector1">
            <a:avLst/>
          </a:prstGeom>
          <a:noFill/>
          <a:ln w="19050" cap="flat">
            <a:solidFill>
              <a:schemeClr val="dk2"/>
            </a:solidFill>
            <a:prstDash val="solid"/>
            <a:round/>
            <a:headEnd type="none" w="lg" len="lg"/>
            <a:tailEnd type="none" w="lg" len="lg"/>
          </a:ln>
        </p:spPr>
      </p:cxnSp>
      <p:cxnSp>
        <p:nvCxnSpPr>
          <p:cNvPr id="298" name="Shape 298"/>
          <p:cNvCxnSpPr/>
          <p:nvPr/>
        </p:nvCxnSpPr>
        <p:spPr>
          <a:xfrm rot="10800000" flipH="1">
            <a:off x="2519323" y="5071015"/>
            <a:ext cx="1401299" cy="101599"/>
          </a:xfrm>
          <a:prstGeom prst="straightConnector1">
            <a:avLst/>
          </a:prstGeom>
          <a:noFill/>
          <a:ln w="19050" cap="flat">
            <a:solidFill>
              <a:schemeClr val="dk2"/>
            </a:solidFill>
            <a:prstDash val="solid"/>
            <a:round/>
            <a:headEnd type="none" w="lg" len="lg"/>
            <a:tailEnd type="none" w="lg" len="lg"/>
          </a:ln>
        </p:spPr>
      </p:cxnSp>
      <p:cxnSp>
        <p:nvCxnSpPr>
          <p:cNvPr id="299" name="Shape 299"/>
          <p:cNvCxnSpPr/>
          <p:nvPr/>
        </p:nvCxnSpPr>
        <p:spPr>
          <a:xfrm rot="10800000" flipH="1">
            <a:off x="3255423" y="5376265"/>
            <a:ext cx="490799" cy="174400"/>
          </a:xfrm>
          <a:prstGeom prst="straightConnector1">
            <a:avLst/>
          </a:prstGeom>
          <a:noFill/>
          <a:ln w="19050" cap="flat">
            <a:solidFill>
              <a:schemeClr val="dk2"/>
            </a:solidFill>
            <a:prstDash val="solid"/>
            <a:round/>
            <a:headEnd type="none" w="lg" len="lg"/>
            <a:tailEnd type="none" w="lg" len="lg"/>
          </a:ln>
        </p:spPr>
      </p:cxnSp>
      <p:pic>
        <p:nvPicPr>
          <p:cNvPr id="295" name="Shape 295"/>
          <p:cNvPicPr preferRelativeResize="0"/>
          <p:nvPr/>
        </p:nvPicPr>
        <p:blipFill>
          <a:blip r:embed="rId6"/>
          <a:stretch>
            <a:fillRect/>
          </a:stretch>
        </p:blipFill>
        <p:spPr>
          <a:xfrm>
            <a:off x="3646225" y="4585849"/>
            <a:ext cx="501824" cy="968433"/>
          </a:xfrm>
          <a:prstGeom prst="rect">
            <a:avLst/>
          </a:prstGeom>
          <a:noFill/>
          <a:ln>
            <a:noFill/>
          </a:ln>
        </p:spPr>
      </p:pic>
      <p:cxnSp>
        <p:nvCxnSpPr>
          <p:cNvPr id="300" name="Shape 300"/>
          <p:cNvCxnSpPr/>
          <p:nvPr/>
        </p:nvCxnSpPr>
        <p:spPr>
          <a:xfrm rot="10800000">
            <a:off x="4776703" y="5303432"/>
            <a:ext cx="561599" cy="203600"/>
          </a:xfrm>
          <a:prstGeom prst="straightConnector1">
            <a:avLst/>
          </a:prstGeom>
          <a:noFill/>
          <a:ln w="19050" cap="flat">
            <a:solidFill>
              <a:schemeClr val="dk2"/>
            </a:solidFill>
            <a:prstDash val="solid"/>
            <a:round/>
            <a:headEnd type="none" w="lg" len="lg"/>
            <a:tailEnd type="none" w="lg" len="lg"/>
          </a:ln>
        </p:spPr>
      </p:cxnSp>
      <p:cxnSp>
        <p:nvCxnSpPr>
          <p:cNvPr id="301" name="Shape 301"/>
          <p:cNvCxnSpPr/>
          <p:nvPr/>
        </p:nvCxnSpPr>
        <p:spPr>
          <a:xfrm flipH="1">
            <a:off x="4760350" y="4263833"/>
            <a:ext cx="561599" cy="719600"/>
          </a:xfrm>
          <a:prstGeom prst="straightConnector1">
            <a:avLst/>
          </a:prstGeom>
          <a:noFill/>
          <a:ln w="19050" cap="flat">
            <a:solidFill>
              <a:schemeClr val="dk2"/>
            </a:solidFill>
            <a:prstDash val="solid"/>
            <a:round/>
            <a:headEnd type="none" w="lg" len="lg"/>
            <a:tailEnd type="none" w="lg" len="lg"/>
          </a:ln>
        </p:spPr>
      </p:cxnSp>
      <p:cxnSp>
        <p:nvCxnSpPr>
          <p:cNvPr id="302" name="Shape 302"/>
          <p:cNvCxnSpPr/>
          <p:nvPr/>
        </p:nvCxnSpPr>
        <p:spPr>
          <a:xfrm flipH="1">
            <a:off x="4683973" y="4932700"/>
            <a:ext cx="1488599" cy="283600"/>
          </a:xfrm>
          <a:prstGeom prst="straightConnector1">
            <a:avLst/>
          </a:prstGeom>
          <a:noFill/>
          <a:ln w="19050" cap="flat">
            <a:solidFill>
              <a:schemeClr val="dk2"/>
            </a:solidFill>
            <a:prstDash val="solid"/>
            <a:round/>
            <a:headEnd type="none" w="lg" len="lg"/>
            <a:tailEnd type="none" w="lg" len="lg"/>
          </a:ln>
        </p:spPr>
      </p:cxnSp>
      <p:cxnSp>
        <p:nvCxnSpPr>
          <p:cNvPr id="303" name="Shape 303"/>
          <p:cNvCxnSpPr>
            <a:endCxn id="296" idx="3"/>
          </p:cNvCxnSpPr>
          <p:nvPr/>
        </p:nvCxnSpPr>
        <p:spPr>
          <a:xfrm flipH="1">
            <a:off x="4881212" y="4198465"/>
            <a:ext cx="1291200" cy="871599"/>
          </a:xfrm>
          <a:prstGeom prst="straightConnector1">
            <a:avLst/>
          </a:prstGeom>
          <a:noFill/>
          <a:ln w="19050" cap="flat">
            <a:solidFill>
              <a:schemeClr val="dk2"/>
            </a:solidFill>
            <a:prstDash val="solid"/>
            <a:round/>
            <a:headEnd type="none" w="lg" len="lg"/>
            <a:tailEnd type="none" w="lg" len="lg"/>
          </a:ln>
        </p:spPr>
      </p:cxnSp>
      <p:cxnSp>
        <p:nvCxnSpPr>
          <p:cNvPr id="304" name="Shape 304"/>
          <p:cNvCxnSpPr/>
          <p:nvPr/>
        </p:nvCxnSpPr>
        <p:spPr>
          <a:xfrm rot="10800000" flipH="1">
            <a:off x="3348106" y="5470649"/>
            <a:ext cx="1177799" cy="159999"/>
          </a:xfrm>
          <a:prstGeom prst="straightConnector1">
            <a:avLst/>
          </a:prstGeom>
          <a:noFill/>
          <a:ln w="19050" cap="flat">
            <a:solidFill>
              <a:schemeClr val="dk2"/>
            </a:solidFill>
            <a:prstDash val="solid"/>
            <a:round/>
            <a:headEnd type="none" w="lg" len="lg"/>
            <a:tailEnd type="none" w="lg" len="lg"/>
          </a:ln>
        </p:spPr>
      </p:cxnSp>
      <p:cxnSp>
        <p:nvCxnSpPr>
          <p:cNvPr id="305" name="Shape 305"/>
          <p:cNvCxnSpPr/>
          <p:nvPr/>
        </p:nvCxnSpPr>
        <p:spPr>
          <a:xfrm>
            <a:off x="2699250" y="4038467"/>
            <a:ext cx="1766700" cy="712400"/>
          </a:xfrm>
          <a:prstGeom prst="straightConnector1">
            <a:avLst/>
          </a:prstGeom>
          <a:noFill/>
          <a:ln w="19050" cap="flat">
            <a:solidFill>
              <a:srgbClr val="000000"/>
            </a:solidFill>
            <a:prstDash val="solid"/>
            <a:round/>
            <a:headEnd type="none" w="lg" len="lg"/>
            <a:tailEnd type="none" w="lg" len="lg"/>
          </a:ln>
        </p:spPr>
      </p:cxnSp>
      <p:pic>
        <p:nvPicPr>
          <p:cNvPr id="296" name="Shape 296"/>
          <p:cNvPicPr preferRelativeResize="0"/>
          <p:nvPr/>
        </p:nvPicPr>
        <p:blipFill>
          <a:blip r:embed="rId6"/>
          <a:stretch>
            <a:fillRect/>
          </a:stretch>
        </p:blipFill>
        <p:spPr>
          <a:xfrm>
            <a:off x="4379387" y="4585849"/>
            <a:ext cx="501824" cy="968433"/>
          </a:xfrm>
          <a:prstGeom prst="rect">
            <a:avLst/>
          </a:prstGeom>
          <a:noFill/>
          <a:ln>
            <a:noFill/>
          </a:ln>
        </p:spPr>
      </p:pic>
      <p:pic>
        <p:nvPicPr>
          <p:cNvPr id="306" name="Shape 306"/>
          <p:cNvPicPr preferRelativeResize="0"/>
          <p:nvPr/>
        </p:nvPicPr>
        <p:blipFill>
          <a:blip r:embed="rId7"/>
          <a:stretch>
            <a:fillRect/>
          </a:stretch>
        </p:blipFill>
        <p:spPr>
          <a:xfrm>
            <a:off x="1040827" y="4592633"/>
            <a:ext cx="475175" cy="623667"/>
          </a:xfrm>
          <a:prstGeom prst="rect">
            <a:avLst/>
          </a:prstGeom>
          <a:noFill/>
          <a:ln>
            <a:noFill/>
          </a:ln>
        </p:spPr>
      </p:pic>
      <p:pic>
        <p:nvPicPr>
          <p:cNvPr id="307" name="Shape 307"/>
          <p:cNvPicPr preferRelativeResize="0"/>
          <p:nvPr/>
        </p:nvPicPr>
        <p:blipFill>
          <a:blip r:embed="rId7"/>
          <a:stretch>
            <a:fillRect/>
          </a:stretch>
        </p:blipFill>
        <p:spPr>
          <a:xfrm>
            <a:off x="1193243" y="4795833"/>
            <a:ext cx="475175" cy="623667"/>
          </a:xfrm>
          <a:prstGeom prst="rect">
            <a:avLst/>
          </a:prstGeom>
          <a:noFill/>
          <a:ln>
            <a:noFill/>
          </a:ln>
        </p:spPr>
      </p:pic>
      <p:cxnSp>
        <p:nvCxnSpPr>
          <p:cNvPr id="308" name="Shape 308"/>
          <p:cNvCxnSpPr/>
          <p:nvPr/>
        </p:nvCxnSpPr>
        <p:spPr>
          <a:xfrm rot="10800000" flipH="1">
            <a:off x="1679619" y="5216415"/>
            <a:ext cx="675899" cy="57999"/>
          </a:xfrm>
          <a:prstGeom prst="straightConnector1">
            <a:avLst/>
          </a:prstGeom>
          <a:noFill/>
          <a:ln w="19050" cap="flat">
            <a:solidFill>
              <a:schemeClr val="dk2"/>
            </a:solidFill>
            <a:prstDash val="solid"/>
            <a:round/>
            <a:headEnd type="none" w="lg" len="lg"/>
            <a:tailEnd type="none" w="lg" len="lg"/>
          </a:ln>
        </p:spPr>
      </p:cxnSp>
      <p:cxnSp>
        <p:nvCxnSpPr>
          <p:cNvPr id="309" name="Shape 309"/>
          <p:cNvCxnSpPr>
            <a:stCxn id="310" idx="0"/>
          </p:cNvCxnSpPr>
          <p:nvPr/>
        </p:nvCxnSpPr>
        <p:spPr>
          <a:xfrm>
            <a:off x="1583226" y="4999049"/>
            <a:ext cx="717899" cy="115599"/>
          </a:xfrm>
          <a:prstGeom prst="straightConnector1">
            <a:avLst/>
          </a:prstGeom>
          <a:noFill/>
          <a:ln w="19050" cap="flat">
            <a:solidFill>
              <a:schemeClr val="dk2"/>
            </a:solidFill>
            <a:prstDash val="solid"/>
            <a:round/>
            <a:headEnd type="none" w="lg" len="lg"/>
            <a:tailEnd type="none" w="lg" len="lg"/>
          </a:ln>
        </p:spPr>
      </p:cxnSp>
      <p:cxnSp>
        <p:nvCxnSpPr>
          <p:cNvPr id="311" name="Shape 311"/>
          <p:cNvCxnSpPr>
            <a:stCxn id="307" idx="0"/>
          </p:cNvCxnSpPr>
          <p:nvPr/>
        </p:nvCxnSpPr>
        <p:spPr>
          <a:xfrm>
            <a:off x="1430835" y="4795833"/>
            <a:ext cx="924899" cy="246000"/>
          </a:xfrm>
          <a:prstGeom prst="straightConnector1">
            <a:avLst/>
          </a:prstGeom>
          <a:noFill/>
          <a:ln w="19050" cap="flat">
            <a:solidFill>
              <a:schemeClr val="dk2"/>
            </a:solidFill>
            <a:prstDash val="solid"/>
            <a:round/>
            <a:headEnd type="none" w="lg" len="lg"/>
            <a:tailEnd type="none" w="lg" len="lg"/>
          </a:ln>
        </p:spPr>
      </p:cxnSp>
      <p:pic>
        <p:nvPicPr>
          <p:cNvPr id="312" name="Shape 312"/>
          <p:cNvPicPr preferRelativeResize="0"/>
          <p:nvPr/>
        </p:nvPicPr>
        <p:blipFill>
          <a:blip r:embed="rId8"/>
          <a:stretch>
            <a:fillRect/>
          </a:stretch>
        </p:blipFill>
        <p:spPr>
          <a:xfrm>
            <a:off x="2198276" y="4888615"/>
            <a:ext cx="608309" cy="610399"/>
          </a:xfrm>
          <a:prstGeom prst="rect">
            <a:avLst/>
          </a:prstGeom>
          <a:noFill/>
          <a:ln>
            <a:noFill/>
          </a:ln>
        </p:spPr>
      </p:pic>
      <p:pic>
        <p:nvPicPr>
          <p:cNvPr id="310" name="Shape 310"/>
          <p:cNvPicPr preferRelativeResize="0"/>
          <p:nvPr/>
        </p:nvPicPr>
        <p:blipFill>
          <a:blip r:embed="rId7"/>
          <a:stretch>
            <a:fillRect/>
          </a:stretch>
        </p:blipFill>
        <p:spPr>
          <a:xfrm>
            <a:off x="1345636" y="4999033"/>
            <a:ext cx="475175" cy="623667"/>
          </a:xfrm>
          <a:prstGeom prst="rect">
            <a:avLst/>
          </a:prstGeom>
          <a:noFill/>
          <a:ln>
            <a:noFill/>
          </a:ln>
        </p:spPr>
      </p:pic>
      <p:cxnSp>
        <p:nvCxnSpPr>
          <p:cNvPr id="313" name="Shape 313"/>
          <p:cNvCxnSpPr/>
          <p:nvPr/>
        </p:nvCxnSpPr>
        <p:spPr>
          <a:xfrm flipH="1">
            <a:off x="6297874" y="4169344"/>
            <a:ext cx="768900" cy="7199"/>
          </a:xfrm>
          <a:prstGeom prst="straightConnector1">
            <a:avLst/>
          </a:prstGeom>
          <a:noFill/>
          <a:ln w="19050" cap="flat">
            <a:solidFill>
              <a:schemeClr val="dk2"/>
            </a:solidFill>
            <a:prstDash val="solid"/>
            <a:round/>
            <a:headEnd type="none" w="lg" len="lg"/>
            <a:tailEnd type="none" w="lg" len="lg"/>
          </a:ln>
        </p:spPr>
      </p:cxnSp>
      <p:cxnSp>
        <p:nvCxnSpPr>
          <p:cNvPr id="314" name="Shape 314"/>
          <p:cNvCxnSpPr/>
          <p:nvPr/>
        </p:nvCxnSpPr>
        <p:spPr>
          <a:xfrm flipH="1">
            <a:off x="6357999" y="3784049"/>
            <a:ext cx="534300" cy="225199"/>
          </a:xfrm>
          <a:prstGeom prst="straightConnector1">
            <a:avLst/>
          </a:prstGeom>
          <a:noFill/>
          <a:ln w="19050" cap="flat">
            <a:solidFill>
              <a:schemeClr val="dk2"/>
            </a:solidFill>
            <a:prstDash val="solid"/>
            <a:round/>
            <a:headEnd type="none" w="lg" len="lg"/>
            <a:tailEnd type="none" w="lg" len="lg"/>
          </a:ln>
        </p:spPr>
      </p:cxnSp>
      <p:pic>
        <p:nvPicPr>
          <p:cNvPr id="315" name="Shape 315"/>
          <p:cNvPicPr preferRelativeResize="0"/>
          <p:nvPr/>
        </p:nvPicPr>
        <p:blipFill>
          <a:blip r:embed="rId7"/>
          <a:stretch>
            <a:fillRect/>
          </a:stretch>
        </p:blipFill>
        <p:spPr>
          <a:xfrm>
            <a:off x="6737947" y="3553001"/>
            <a:ext cx="475175" cy="623667"/>
          </a:xfrm>
          <a:prstGeom prst="rect">
            <a:avLst/>
          </a:prstGeom>
          <a:noFill/>
          <a:ln>
            <a:noFill/>
          </a:ln>
        </p:spPr>
      </p:pic>
      <p:pic>
        <p:nvPicPr>
          <p:cNvPr id="316" name="Shape 316"/>
          <p:cNvPicPr preferRelativeResize="0"/>
          <p:nvPr/>
        </p:nvPicPr>
        <p:blipFill>
          <a:blip r:embed="rId7"/>
          <a:stretch>
            <a:fillRect/>
          </a:stretch>
        </p:blipFill>
        <p:spPr>
          <a:xfrm>
            <a:off x="6918894" y="3758533"/>
            <a:ext cx="475175" cy="623667"/>
          </a:xfrm>
          <a:prstGeom prst="rect">
            <a:avLst/>
          </a:prstGeom>
          <a:noFill/>
          <a:ln>
            <a:noFill/>
          </a:ln>
        </p:spPr>
      </p:pic>
      <p:pic>
        <p:nvPicPr>
          <p:cNvPr id="317" name="Shape 317"/>
          <p:cNvPicPr preferRelativeResize="0"/>
          <p:nvPr/>
        </p:nvPicPr>
        <p:blipFill>
          <a:blip r:embed="rId8"/>
          <a:stretch>
            <a:fillRect/>
          </a:stretch>
        </p:blipFill>
        <p:spPr>
          <a:xfrm>
            <a:off x="5924981" y="3863398"/>
            <a:ext cx="608309" cy="610399"/>
          </a:xfrm>
          <a:prstGeom prst="rect">
            <a:avLst/>
          </a:prstGeom>
          <a:noFill/>
          <a:ln>
            <a:noFill/>
          </a:ln>
        </p:spPr>
      </p:pic>
      <p:cxnSp>
        <p:nvCxnSpPr>
          <p:cNvPr id="318" name="Shape 318"/>
          <p:cNvCxnSpPr/>
          <p:nvPr/>
        </p:nvCxnSpPr>
        <p:spPr>
          <a:xfrm rot="10800000" flipH="1">
            <a:off x="6320009" y="4892249"/>
            <a:ext cx="771299" cy="97199"/>
          </a:xfrm>
          <a:prstGeom prst="straightConnector1">
            <a:avLst/>
          </a:prstGeom>
          <a:noFill/>
          <a:ln w="19050" cap="flat">
            <a:solidFill>
              <a:schemeClr val="dk2"/>
            </a:solidFill>
            <a:prstDash val="solid"/>
            <a:round/>
            <a:headEnd type="none" w="lg" len="lg"/>
            <a:tailEnd type="none" w="lg" len="lg"/>
          </a:ln>
        </p:spPr>
      </p:cxnSp>
      <p:pic>
        <p:nvPicPr>
          <p:cNvPr id="319" name="Shape 319"/>
          <p:cNvPicPr preferRelativeResize="0"/>
          <p:nvPr/>
        </p:nvPicPr>
        <p:blipFill>
          <a:blip r:embed="rId8"/>
          <a:stretch>
            <a:fillRect/>
          </a:stretch>
        </p:blipFill>
        <p:spPr>
          <a:xfrm>
            <a:off x="5924981" y="4664649"/>
            <a:ext cx="608309" cy="610399"/>
          </a:xfrm>
          <a:prstGeom prst="rect">
            <a:avLst/>
          </a:prstGeom>
          <a:noFill/>
          <a:ln>
            <a:noFill/>
          </a:ln>
        </p:spPr>
      </p:pic>
      <p:cxnSp>
        <p:nvCxnSpPr>
          <p:cNvPr id="320" name="Shape 320"/>
          <p:cNvCxnSpPr>
            <a:endCxn id="321" idx="0"/>
          </p:cNvCxnSpPr>
          <p:nvPr/>
        </p:nvCxnSpPr>
        <p:spPr>
          <a:xfrm rot="10800000" flipH="1">
            <a:off x="7313103" y="4579749"/>
            <a:ext cx="728699" cy="255199"/>
          </a:xfrm>
          <a:prstGeom prst="straightConnector1">
            <a:avLst/>
          </a:prstGeom>
          <a:noFill/>
          <a:ln w="19050" cap="flat">
            <a:solidFill>
              <a:schemeClr val="dk2"/>
            </a:solidFill>
            <a:prstDash val="solid"/>
            <a:round/>
            <a:headEnd type="none" w="lg" len="lg"/>
            <a:tailEnd type="none" w="lg" len="lg"/>
          </a:ln>
        </p:spPr>
      </p:cxnSp>
      <p:cxnSp>
        <p:nvCxnSpPr>
          <p:cNvPr id="322" name="Shape 322"/>
          <p:cNvCxnSpPr/>
          <p:nvPr/>
        </p:nvCxnSpPr>
        <p:spPr>
          <a:xfrm rot="10800000" flipH="1">
            <a:off x="7466925" y="4886049"/>
            <a:ext cx="455400" cy="59999"/>
          </a:xfrm>
          <a:prstGeom prst="straightConnector1">
            <a:avLst/>
          </a:prstGeom>
          <a:noFill/>
          <a:ln w="19050" cap="flat">
            <a:solidFill>
              <a:schemeClr val="dk2"/>
            </a:solidFill>
            <a:prstDash val="solid"/>
            <a:round/>
            <a:headEnd type="none" w="lg" len="lg"/>
            <a:tailEnd type="none" w="lg" len="lg"/>
          </a:ln>
        </p:spPr>
      </p:cxnSp>
      <p:cxnSp>
        <p:nvCxnSpPr>
          <p:cNvPr id="323" name="Shape 323"/>
          <p:cNvCxnSpPr/>
          <p:nvPr/>
        </p:nvCxnSpPr>
        <p:spPr>
          <a:xfrm>
            <a:off x="7434725" y="4963183"/>
            <a:ext cx="763200" cy="170800"/>
          </a:xfrm>
          <a:prstGeom prst="straightConnector1">
            <a:avLst/>
          </a:prstGeom>
          <a:noFill/>
          <a:ln w="19050" cap="flat">
            <a:solidFill>
              <a:schemeClr val="dk2"/>
            </a:solidFill>
            <a:prstDash val="solid"/>
            <a:round/>
            <a:headEnd type="none" w="lg" len="lg"/>
            <a:tailEnd type="none" w="lg" len="lg"/>
          </a:ln>
        </p:spPr>
      </p:cxnSp>
      <p:cxnSp>
        <p:nvCxnSpPr>
          <p:cNvPr id="324" name="Shape 324"/>
          <p:cNvCxnSpPr/>
          <p:nvPr/>
        </p:nvCxnSpPr>
        <p:spPr>
          <a:xfrm>
            <a:off x="7300200" y="4946033"/>
            <a:ext cx="955500" cy="444400"/>
          </a:xfrm>
          <a:prstGeom prst="straightConnector1">
            <a:avLst/>
          </a:prstGeom>
          <a:noFill/>
          <a:ln w="19050" cap="flat">
            <a:solidFill>
              <a:schemeClr val="dk2"/>
            </a:solidFill>
            <a:prstDash val="solid"/>
            <a:round/>
            <a:headEnd type="none" w="lg" len="lg"/>
            <a:tailEnd type="none" w="lg" len="lg"/>
          </a:ln>
        </p:spPr>
      </p:cxnSp>
      <p:pic>
        <p:nvPicPr>
          <p:cNvPr id="325" name="Shape 325"/>
          <p:cNvPicPr preferRelativeResize="0"/>
          <p:nvPr/>
        </p:nvPicPr>
        <p:blipFill>
          <a:blip r:embed="rId7"/>
          <a:stretch>
            <a:fillRect/>
          </a:stretch>
        </p:blipFill>
        <p:spPr>
          <a:xfrm>
            <a:off x="7668632" y="4368633"/>
            <a:ext cx="475175" cy="623667"/>
          </a:xfrm>
          <a:prstGeom prst="rect">
            <a:avLst/>
          </a:prstGeom>
          <a:noFill/>
          <a:ln>
            <a:noFill/>
          </a:ln>
        </p:spPr>
      </p:pic>
      <p:pic>
        <p:nvPicPr>
          <p:cNvPr id="321" name="Shape 321"/>
          <p:cNvPicPr preferRelativeResize="0"/>
          <p:nvPr/>
        </p:nvPicPr>
        <p:blipFill>
          <a:blip r:embed="rId7"/>
          <a:stretch>
            <a:fillRect/>
          </a:stretch>
        </p:blipFill>
        <p:spPr>
          <a:xfrm>
            <a:off x="7804206" y="4579733"/>
            <a:ext cx="475175" cy="623667"/>
          </a:xfrm>
          <a:prstGeom prst="rect">
            <a:avLst/>
          </a:prstGeom>
          <a:noFill/>
          <a:ln>
            <a:noFill/>
          </a:ln>
        </p:spPr>
      </p:pic>
      <p:pic>
        <p:nvPicPr>
          <p:cNvPr id="326" name="Shape 326"/>
          <p:cNvPicPr preferRelativeResize="0"/>
          <p:nvPr/>
        </p:nvPicPr>
        <p:blipFill>
          <a:blip r:embed="rId7"/>
          <a:stretch>
            <a:fillRect/>
          </a:stretch>
        </p:blipFill>
        <p:spPr>
          <a:xfrm>
            <a:off x="7923276" y="4762649"/>
            <a:ext cx="475175" cy="623667"/>
          </a:xfrm>
          <a:prstGeom prst="rect">
            <a:avLst/>
          </a:prstGeom>
          <a:noFill/>
          <a:ln>
            <a:noFill/>
          </a:ln>
        </p:spPr>
      </p:pic>
      <p:pic>
        <p:nvPicPr>
          <p:cNvPr id="327" name="Shape 327"/>
          <p:cNvPicPr preferRelativeResize="0"/>
          <p:nvPr/>
        </p:nvPicPr>
        <p:blipFill>
          <a:blip r:embed="rId7"/>
          <a:stretch>
            <a:fillRect/>
          </a:stretch>
        </p:blipFill>
        <p:spPr>
          <a:xfrm>
            <a:off x="8089326" y="4947349"/>
            <a:ext cx="475175" cy="623667"/>
          </a:xfrm>
          <a:prstGeom prst="rect">
            <a:avLst/>
          </a:prstGeom>
          <a:noFill/>
          <a:ln>
            <a:noFill/>
          </a:ln>
        </p:spPr>
      </p:pic>
      <p:pic>
        <p:nvPicPr>
          <p:cNvPr id="328" name="Shape 328"/>
          <p:cNvPicPr preferRelativeResize="0"/>
          <p:nvPr/>
        </p:nvPicPr>
        <p:blipFill>
          <a:blip r:embed="rId8"/>
          <a:stretch>
            <a:fillRect/>
          </a:stretch>
        </p:blipFill>
        <p:spPr>
          <a:xfrm>
            <a:off x="7007173" y="4586382"/>
            <a:ext cx="608309" cy="610399"/>
          </a:xfrm>
          <a:prstGeom prst="rect">
            <a:avLst/>
          </a:prstGeom>
          <a:noFill/>
          <a:ln>
            <a:noFill/>
          </a:ln>
        </p:spPr>
      </p:pic>
      <p:cxnSp>
        <p:nvCxnSpPr>
          <p:cNvPr id="329" name="Shape 329"/>
          <p:cNvCxnSpPr/>
          <p:nvPr/>
        </p:nvCxnSpPr>
        <p:spPr>
          <a:xfrm>
            <a:off x="5363675" y="5493233"/>
            <a:ext cx="705300" cy="76800"/>
          </a:xfrm>
          <a:prstGeom prst="straightConnector1">
            <a:avLst/>
          </a:prstGeom>
          <a:noFill/>
          <a:ln w="19050" cap="flat">
            <a:solidFill>
              <a:schemeClr val="dk2"/>
            </a:solidFill>
            <a:prstDash val="solid"/>
            <a:round/>
            <a:headEnd type="none" w="lg" len="lg"/>
            <a:tailEnd type="none" w="lg" len="lg"/>
          </a:ln>
        </p:spPr>
      </p:cxnSp>
      <p:cxnSp>
        <p:nvCxnSpPr>
          <p:cNvPr id="330" name="Shape 330"/>
          <p:cNvCxnSpPr/>
          <p:nvPr/>
        </p:nvCxnSpPr>
        <p:spPr>
          <a:xfrm>
            <a:off x="5434232" y="5672767"/>
            <a:ext cx="929699" cy="68400"/>
          </a:xfrm>
          <a:prstGeom prst="straightConnector1">
            <a:avLst/>
          </a:prstGeom>
          <a:noFill/>
          <a:ln w="19050" cap="flat">
            <a:solidFill>
              <a:schemeClr val="dk2"/>
            </a:solidFill>
            <a:prstDash val="solid"/>
            <a:round/>
            <a:headEnd type="none" w="lg" len="lg"/>
            <a:tailEnd type="none" w="lg" len="lg"/>
          </a:ln>
        </p:spPr>
      </p:cxnSp>
      <p:pic>
        <p:nvPicPr>
          <p:cNvPr id="331" name="Shape 331"/>
          <p:cNvPicPr preferRelativeResize="0"/>
          <p:nvPr/>
        </p:nvPicPr>
        <p:blipFill>
          <a:blip r:embed="rId7"/>
          <a:stretch>
            <a:fillRect/>
          </a:stretch>
        </p:blipFill>
        <p:spPr>
          <a:xfrm>
            <a:off x="6164656" y="5295717"/>
            <a:ext cx="475175" cy="623667"/>
          </a:xfrm>
          <a:prstGeom prst="rect">
            <a:avLst/>
          </a:prstGeom>
          <a:noFill/>
          <a:ln>
            <a:noFill/>
          </a:ln>
        </p:spPr>
      </p:pic>
      <p:pic>
        <p:nvPicPr>
          <p:cNvPr id="332" name="Shape 332"/>
          <p:cNvPicPr preferRelativeResize="0"/>
          <p:nvPr/>
        </p:nvPicPr>
        <p:blipFill>
          <a:blip r:embed="rId7"/>
          <a:stretch>
            <a:fillRect/>
          </a:stretch>
        </p:blipFill>
        <p:spPr>
          <a:xfrm>
            <a:off x="5912242" y="5398701"/>
            <a:ext cx="475175" cy="623667"/>
          </a:xfrm>
          <a:prstGeom prst="rect">
            <a:avLst/>
          </a:prstGeom>
          <a:noFill/>
          <a:ln>
            <a:noFill/>
          </a:ln>
        </p:spPr>
      </p:pic>
      <p:pic>
        <p:nvPicPr>
          <p:cNvPr id="333" name="Shape 333"/>
          <p:cNvPicPr preferRelativeResize="0"/>
          <p:nvPr/>
        </p:nvPicPr>
        <p:blipFill>
          <a:blip r:embed="rId8"/>
          <a:stretch>
            <a:fillRect/>
          </a:stretch>
        </p:blipFill>
        <p:spPr>
          <a:xfrm>
            <a:off x="5024798" y="5275031"/>
            <a:ext cx="608309" cy="610399"/>
          </a:xfrm>
          <a:prstGeom prst="rect">
            <a:avLst/>
          </a:prstGeom>
          <a:noFill/>
          <a:ln>
            <a:noFill/>
          </a:ln>
        </p:spPr>
      </p:pic>
      <p:cxnSp>
        <p:nvCxnSpPr>
          <p:cNvPr id="334" name="Shape 334"/>
          <p:cNvCxnSpPr/>
          <p:nvPr/>
        </p:nvCxnSpPr>
        <p:spPr>
          <a:xfrm flipH="1">
            <a:off x="5498437" y="3492567"/>
            <a:ext cx="775799" cy="760800"/>
          </a:xfrm>
          <a:prstGeom prst="straightConnector1">
            <a:avLst/>
          </a:prstGeom>
          <a:noFill/>
          <a:ln w="19050" cap="flat">
            <a:solidFill>
              <a:schemeClr val="dk2"/>
            </a:solidFill>
            <a:prstDash val="solid"/>
            <a:round/>
            <a:headEnd type="none" w="lg" len="lg"/>
            <a:tailEnd type="none" w="lg" len="lg"/>
          </a:ln>
        </p:spPr>
      </p:cxnSp>
      <p:pic>
        <p:nvPicPr>
          <p:cNvPr id="335" name="Shape 335"/>
          <p:cNvPicPr preferRelativeResize="0"/>
          <p:nvPr/>
        </p:nvPicPr>
        <p:blipFill>
          <a:blip r:embed="rId8"/>
          <a:stretch>
            <a:fillRect/>
          </a:stretch>
        </p:blipFill>
        <p:spPr>
          <a:xfrm>
            <a:off x="5024798" y="4054249"/>
            <a:ext cx="608309" cy="610399"/>
          </a:xfrm>
          <a:prstGeom prst="rect">
            <a:avLst/>
          </a:prstGeom>
          <a:noFill/>
          <a:ln>
            <a:noFill/>
          </a:ln>
        </p:spPr>
      </p:pic>
      <p:pic>
        <p:nvPicPr>
          <p:cNvPr id="336" name="Shape 336"/>
          <p:cNvPicPr preferRelativeResize="0"/>
          <p:nvPr/>
        </p:nvPicPr>
        <p:blipFill>
          <a:blip r:embed="rId7"/>
          <a:stretch>
            <a:fillRect/>
          </a:stretch>
        </p:blipFill>
        <p:spPr>
          <a:xfrm>
            <a:off x="6099926" y="3161701"/>
            <a:ext cx="475175" cy="623667"/>
          </a:xfrm>
          <a:prstGeom prst="rect">
            <a:avLst/>
          </a:prstGeom>
          <a:noFill/>
          <a:ln>
            <a:noFill/>
          </a:ln>
        </p:spPr>
      </p:pic>
      <p:cxnSp>
        <p:nvCxnSpPr>
          <p:cNvPr id="337" name="Shape 337"/>
          <p:cNvCxnSpPr/>
          <p:nvPr/>
        </p:nvCxnSpPr>
        <p:spPr>
          <a:xfrm rot="10800000" flipH="1">
            <a:off x="1484225" y="3954399"/>
            <a:ext cx="352800" cy="282000"/>
          </a:xfrm>
          <a:prstGeom prst="straightConnector1">
            <a:avLst/>
          </a:prstGeom>
          <a:noFill/>
          <a:ln w="19050" cap="flat">
            <a:solidFill>
              <a:schemeClr val="dk2"/>
            </a:solidFill>
            <a:prstDash val="solid"/>
            <a:round/>
            <a:headEnd type="none" w="lg" len="lg"/>
            <a:tailEnd type="none" w="lg" len="lg"/>
          </a:ln>
        </p:spPr>
      </p:cxnSp>
      <p:cxnSp>
        <p:nvCxnSpPr>
          <p:cNvPr id="338" name="Shape 338"/>
          <p:cNvCxnSpPr/>
          <p:nvPr/>
        </p:nvCxnSpPr>
        <p:spPr>
          <a:xfrm>
            <a:off x="2061325" y="3757600"/>
            <a:ext cx="423300" cy="256399"/>
          </a:xfrm>
          <a:prstGeom prst="straightConnector1">
            <a:avLst/>
          </a:prstGeom>
          <a:noFill/>
          <a:ln w="19050" cap="flat">
            <a:solidFill>
              <a:schemeClr val="dk2"/>
            </a:solidFill>
            <a:prstDash val="solid"/>
            <a:round/>
            <a:headEnd type="none" w="lg" len="lg"/>
            <a:tailEnd type="none" w="lg" len="lg"/>
          </a:ln>
        </p:spPr>
      </p:cxnSp>
      <p:cxnSp>
        <p:nvCxnSpPr>
          <p:cNvPr id="339" name="Shape 339"/>
          <p:cNvCxnSpPr/>
          <p:nvPr/>
        </p:nvCxnSpPr>
        <p:spPr>
          <a:xfrm rot="10800000" flipH="1">
            <a:off x="1336725" y="3886080"/>
            <a:ext cx="436200" cy="102399"/>
          </a:xfrm>
          <a:prstGeom prst="straightConnector1">
            <a:avLst/>
          </a:prstGeom>
          <a:noFill/>
          <a:ln w="19050" cap="flat">
            <a:solidFill>
              <a:schemeClr val="dk2"/>
            </a:solidFill>
            <a:prstDash val="solid"/>
            <a:round/>
            <a:headEnd type="none" w="lg" len="lg"/>
            <a:tailEnd type="none" w="lg" len="lg"/>
          </a:ln>
        </p:spPr>
      </p:cxnSp>
      <p:cxnSp>
        <p:nvCxnSpPr>
          <p:cNvPr id="340" name="Shape 340"/>
          <p:cNvCxnSpPr>
            <a:stCxn id="341" idx="0"/>
          </p:cNvCxnSpPr>
          <p:nvPr/>
        </p:nvCxnSpPr>
        <p:spPr>
          <a:xfrm rot="10800000" flipH="1">
            <a:off x="1330987" y="3749149"/>
            <a:ext cx="499500" cy="107600"/>
          </a:xfrm>
          <a:prstGeom prst="straightConnector1">
            <a:avLst/>
          </a:prstGeom>
          <a:noFill/>
          <a:ln w="19050" cap="flat">
            <a:solidFill>
              <a:schemeClr val="dk2"/>
            </a:solidFill>
            <a:prstDash val="solid"/>
            <a:round/>
            <a:headEnd type="none" w="lg" len="lg"/>
            <a:tailEnd type="none" w="lg" len="lg"/>
          </a:ln>
        </p:spPr>
      </p:cxnSp>
      <p:cxnSp>
        <p:nvCxnSpPr>
          <p:cNvPr id="342" name="Shape 342"/>
          <p:cNvCxnSpPr>
            <a:stCxn id="343" idx="0"/>
          </p:cNvCxnSpPr>
          <p:nvPr/>
        </p:nvCxnSpPr>
        <p:spPr>
          <a:xfrm>
            <a:off x="1198687" y="3641600"/>
            <a:ext cx="631800" cy="39200"/>
          </a:xfrm>
          <a:prstGeom prst="straightConnector1">
            <a:avLst/>
          </a:prstGeom>
          <a:noFill/>
          <a:ln w="19050" cap="flat">
            <a:solidFill>
              <a:schemeClr val="dk2"/>
            </a:solidFill>
            <a:prstDash val="solid"/>
            <a:round/>
            <a:headEnd type="none" w="lg" len="lg"/>
            <a:tailEnd type="none" w="lg" len="lg"/>
          </a:ln>
        </p:spPr>
      </p:cxnSp>
      <p:pic>
        <p:nvPicPr>
          <p:cNvPr id="344" name="Shape 344"/>
          <p:cNvPicPr preferRelativeResize="0"/>
          <p:nvPr/>
        </p:nvPicPr>
        <p:blipFill>
          <a:blip r:embed="rId8"/>
          <a:stretch>
            <a:fillRect/>
          </a:stretch>
        </p:blipFill>
        <p:spPr>
          <a:xfrm>
            <a:off x="1632547" y="3553000"/>
            <a:ext cx="608309" cy="610399"/>
          </a:xfrm>
          <a:prstGeom prst="rect">
            <a:avLst/>
          </a:prstGeom>
          <a:noFill/>
          <a:ln>
            <a:noFill/>
          </a:ln>
        </p:spPr>
      </p:pic>
      <p:pic>
        <p:nvPicPr>
          <p:cNvPr id="345" name="Shape 345"/>
          <p:cNvPicPr preferRelativeResize="0"/>
          <p:nvPr/>
        </p:nvPicPr>
        <p:blipFill>
          <a:blip r:embed="rId7"/>
          <a:stretch>
            <a:fillRect/>
          </a:stretch>
        </p:blipFill>
        <p:spPr>
          <a:xfrm>
            <a:off x="825548" y="3430501"/>
            <a:ext cx="475175" cy="623667"/>
          </a:xfrm>
          <a:prstGeom prst="rect">
            <a:avLst/>
          </a:prstGeom>
          <a:noFill/>
          <a:ln>
            <a:noFill/>
          </a:ln>
        </p:spPr>
      </p:pic>
      <p:pic>
        <p:nvPicPr>
          <p:cNvPr id="343" name="Shape 343"/>
          <p:cNvPicPr preferRelativeResize="0"/>
          <p:nvPr/>
        </p:nvPicPr>
        <p:blipFill>
          <a:blip r:embed="rId7"/>
          <a:stretch>
            <a:fillRect/>
          </a:stretch>
        </p:blipFill>
        <p:spPr>
          <a:xfrm>
            <a:off x="961108" y="3641601"/>
            <a:ext cx="475175" cy="623667"/>
          </a:xfrm>
          <a:prstGeom prst="rect">
            <a:avLst/>
          </a:prstGeom>
          <a:noFill/>
          <a:ln>
            <a:noFill/>
          </a:ln>
        </p:spPr>
      </p:pic>
      <p:pic>
        <p:nvPicPr>
          <p:cNvPr id="341" name="Shape 341"/>
          <p:cNvPicPr preferRelativeResize="0"/>
          <p:nvPr/>
        </p:nvPicPr>
        <p:blipFill>
          <a:blip r:embed="rId7"/>
          <a:stretch>
            <a:fillRect/>
          </a:stretch>
        </p:blipFill>
        <p:spPr>
          <a:xfrm>
            <a:off x="1093422" y="3856749"/>
            <a:ext cx="475175" cy="623667"/>
          </a:xfrm>
          <a:prstGeom prst="rect">
            <a:avLst/>
          </a:prstGeom>
          <a:noFill/>
          <a:ln>
            <a:noFill/>
          </a:ln>
        </p:spPr>
      </p:pic>
      <p:pic>
        <p:nvPicPr>
          <p:cNvPr id="346" name="Shape 346"/>
          <p:cNvPicPr preferRelativeResize="0"/>
          <p:nvPr/>
        </p:nvPicPr>
        <p:blipFill>
          <a:blip r:embed="rId7"/>
          <a:stretch>
            <a:fillRect/>
          </a:stretch>
        </p:blipFill>
        <p:spPr>
          <a:xfrm>
            <a:off x="1246225" y="4009217"/>
            <a:ext cx="475175" cy="623667"/>
          </a:xfrm>
          <a:prstGeom prst="rect">
            <a:avLst/>
          </a:prstGeom>
          <a:noFill/>
          <a:ln>
            <a:noFill/>
          </a:ln>
        </p:spPr>
      </p:pic>
      <p:pic>
        <p:nvPicPr>
          <p:cNvPr id="347" name="Shape 347"/>
          <p:cNvPicPr preferRelativeResize="0"/>
          <p:nvPr/>
        </p:nvPicPr>
        <p:blipFill>
          <a:blip r:embed="rId8"/>
          <a:stretch>
            <a:fillRect/>
          </a:stretch>
        </p:blipFill>
        <p:spPr>
          <a:xfrm>
            <a:off x="2304778" y="3765168"/>
            <a:ext cx="608309" cy="610399"/>
          </a:xfrm>
          <a:prstGeom prst="rect">
            <a:avLst/>
          </a:prstGeom>
          <a:noFill/>
          <a:ln>
            <a:noFill/>
          </a:ln>
        </p:spPr>
      </p:pic>
      <p:cxnSp>
        <p:nvCxnSpPr>
          <p:cNvPr id="348" name="Shape 348"/>
          <p:cNvCxnSpPr/>
          <p:nvPr/>
        </p:nvCxnSpPr>
        <p:spPr>
          <a:xfrm rot="10800000" flipH="1">
            <a:off x="2580725" y="5741015"/>
            <a:ext cx="525900" cy="59999"/>
          </a:xfrm>
          <a:prstGeom prst="straightConnector1">
            <a:avLst/>
          </a:prstGeom>
          <a:noFill/>
          <a:ln w="19050" cap="flat">
            <a:solidFill>
              <a:schemeClr val="dk2"/>
            </a:solidFill>
            <a:prstDash val="solid"/>
            <a:round/>
            <a:headEnd type="none" w="lg" len="lg"/>
            <a:tailEnd type="none" w="lg" len="lg"/>
          </a:ln>
        </p:spPr>
      </p:cxnSp>
      <p:cxnSp>
        <p:nvCxnSpPr>
          <p:cNvPr id="349" name="Shape 349"/>
          <p:cNvCxnSpPr/>
          <p:nvPr/>
        </p:nvCxnSpPr>
        <p:spPr>
          <a:xfrm>
            <a:off x="2234450" y="5553082"/>
            <a:ext cx="891300" cy="51199"/>
          </a:xfrm>
          <a:prstGeom prst="straightConnector1">
            <a:avLst/>
          </a:prstGeom>
          <a:noFill/>
          <a:ln w="19050" cap="flat">
            <a:solidFill>
              <a:schemeClr val="dk2"/>
            </a:solidFill>
            <a:prstDash val="solid"/>
            <a:round/>
            <a:headEnd type="none" w="lg" len="lg"/>
            <a:tailEnd type="none" w="lg" len="lg"/>
          </a:ln>
        </p:spPr>
      </p:cxnSp>
      <p:pic>
        <p:nvPicPr>
          <p:cNvPr id="350" name="Shape 350"/>
          <p:cNvPicPr preferRelativeResize="0"/>
          <p:nvPr/>
        </p:nvPicPr>
        <p:blipFill>
          <a:blip r:embed="rId7"/>
          <a:stretch>
            <a:fillRect/>
          </a:stretch>
        </p:blipFill>
        <p:spPr>
          <a:xfrm>
            <a:off x="2009473" y="5462101"/>
            <a:ext cx="475175" cy="623667"/>
          </a:xfrm>
          <a:prstGeom prst="rect">
            <a:avLst/>
          </a:prstGeom>
          <a:noFill/>
          <a:ln>
            <a:noFill/>
          </a:ln>
        </p:spPr>
      </p:pic>
      <p:pic>
        <p:nvPicPr>
          <p:cNvPr id="351" name="Shape 351"/>
          <p:cNvPicPr preferRelativeResize="0"/>
          <p:nvPr/>
        </p:nvPicPr>
        <p:blipFill>
          <a:blip r:embed="rId7"/>
          <a:stretch>
            <a:fillRect/>
          </a:stretch>
        </p:blipFill>
        <p:spPr>
          <a:xfrm>
            <a:off x="2240835" y="5550669"/>
            <a:ext cx="475175" cy="623667"/>
          </a:xfrm>
          <a:prstGeom prst="rect">
            <a:avLst/>
          </a:prstGeom>
          <a:noFill/>
          <a:ln>
            <a:noFill/>
          </a:ln>
        </p:spPr>
      </p:pic>
      <p:pic>
        <p:nvPicPr>
          <p:cNvPr id="352" name="Shape 352"/>
          <p:cNvPicPr preferRelativeResize="0"/>
          <p:nvPr/>
        </p:nvPicPr>
        <p:blipFill>
          <a:blip r:embed="rId8"/>
          <a:stretch>
            <a:fillRect/>
          </a:stretch>
        </p:blipFill>
        <p:spPr>
          <a:xfrm>
            <a:off x="2922261" y="5427082"/>
            <a:ext cx="608309" cy="610399"/>
          </a:xfrm>
          <a:prstGeom prst="rect">
            <a:avLst/>
          </a:prstGeom>
          <a:noFill/>
          <a:ln>
            <a:noFill/>
          </a:ln>
        </p:spPr>
      </p:pic>
      <p:pic>
        <p:nvPicPr>
          <p:cNvPr id="353" name="Shape 353"/>
          <p:cNvPicPr preferRelativeResize="0"/>
          <p:nvPr/>
        </p:nvPicPr>
        <p:blipFill>
          <a:blip r:embed="rId3"/>
          <a:stretch>
            <a:fillRect/>
          </a:stretch>
        </p:blipFill>
        <p:spPr>
          <a:xfrm>
            <a:off x="3767746" y="520536"/>
            <a:ext cx="863949" cy="1515965"/>
          </a:xfrm>
          <a:prstGeom prst="rect">
            <a:avLst/>
          </a:prstGeom>
          <a:noFill/>
          <a:ln>
            <a:noFill/>
          </a:ln>
        </p:spPr>
      </p:pic>
      <p:pic>
        <p:nvPicPr>
          <p:cNvPr id="290" name="Shape 290"/>
          <p:cNvPicPr preferRelativeResize="0"/>
          <p:nvPr/>
        </p:nvPicPr>
        <p:blipFill>
          <a:blip r:embed="rId6"/>
          <a:stretch>
            <a:fillRect/>
          </a:stretch>
        </p:blipFill>
        <p:spPr>
          <a:xfrm>
            <a:off x="4041362" y="2892449"/>
            <a:ext cx="501824" cy="968433"/>
          </a:xfrm>
          <a:prstGeom prst="rect">
            <a:avLst/>
          </a:prstGeom>
          <a:noFill/>
          <a:ln>
            <a:noFill/>
          </a:ln>
        </p:spPr>
      </p:pic>
      <p:sp>
        <p:nvSpPr>
          <p:cNvPr id="354" name="Shape 354"/>
          <p:cNvSpPr txBox="1"/>
          <p:nvPr/>
        </p:nvSpPr>
        <p:spPr>
          <a:xfrm>
            <a:off x="4379419" y="2323700"/>
            <a:ext cx="775799" cy="550800"/>
          </a:xfrm>
          <a:prstGeom prst="rect">
            <a:avLst/>
          </a:prstGeom>
          <a:noFill/>
          <a:ln>
            <a:noFill/>
          </a:ln>
        </p:spPr>
        <p:txBody>
          <a:bodyPr lIns="91425" tIns="91425" rIns="91425" bIns="91425" anchor="t" anchorCtr="0">
            <a:noAutofit/>
          </a:bodyPr>
          <a:lstStyle/>
          <a:p>
            <a:pPr>
              <a:spcBef>
                <a:spcPts val="0"/>
              </a:spcBef>
              <a:buNone/>
            </a:pPr>
            <a:r>
              <a:rPr lang="en"/>
              <a:t>100G</a:t>
            </a:r>
          </a:p>
        </p:txBody>
      </p:sp>
      <p:pic>
        <p:nvPicPr>
          <p:cNvPr id="71" name="Shape 353"/>
          <p:cNvPicPr preferRelativeResize="0"/>
          <p:nvPr/>
        </p:nvPicPr>
        <p:blipFill>
          <a:blip r:embed="rId3"/>
          <a:stretch>
            <a:fillRect/>
          </a:stretch>
        </p:blipFill>
        <p:spPr>
          <a:xfrm>
            <a:off x="1151252" y="2037036"/>
            <a:ext cx="863949" cy="1515965"/>
          </a:xfrm>
          <a:prstGeom prst="rect">
            <a:avLst/>
          </a:prstGeom>
          <a:noFill/>
          <a:ln>
            <a:noFill/>
          </a:ln>
        </p:spPr>
      </p:pic>
      <p:pic>
        <p:nvPicPr>
          <p:cNvPr id="72" name="Shape 353"/>
          <p:cNvPicPr preferRelativeResize="0"/>
          <p:nvPr/>
        </p:nvPicPr>
        <p:blipFill>
          <a:blip r:embed="rId3"/>
          <a:stretch>
            <a:fillRect/>
          </a:stretch>
        </p:blipFill>
        <p:spPr>
          <a:xfrm>
            <a:off x="6727473" y="2116518"/>
            <a:ext cx="863949" cy="1515965"/>
          </a:xfrm>
          <a:prstGeom prst="rect">
            <a:avLst/>
          </a:prstGeom>
          <a:noFill/>
          <a:ln>
            <a:noFill/>
          </a:ln>
        </p:spPr>
      </p:pic>
      <p:pic>
        <p:nvPicPr>
          <p:cNvPr id="73" name="Shape 353"/>
          <p:cNvPicPr preferRelativeResize="0"/>
          <p:nvPr/>
        </p:nvPicPr>
        <p:blipFill>
          <a:blip r:embed="rId3"/>
          <a:stretch>
            <a:fillRect/>
          </a:stretch>
        </p:blipFill>
        <p:spPr>
          <a:xfrm>
            <a:off x="5296652" y="1719351"/>
            <a:ext cx="863949" cy="151596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Shape 359"/>
          <p:cNvPicPr preferRelativeResize="0"/>
          <p:nvPr/>
        </p:nvPicPr>
        <p:blipFill>
          <a:blip r:embed="rId3"/>
          <a:stretch>
            <a:fillRect/>
          </a:stretch>
        </p:blipFill>
        <p:spPr>
          <a:xfrm>
            <a:off x="6440737" y="2389449"/>
            <a:ext cx="609600" cy="812800"/>
          </a:xfrm>
          <a:prstGeom prst="rect">
            <a:avLst/>
          </a:prstGeom>
          <a:noFill/>
          <a:ln>
            <a:noFill/>
          </a:ln>
        </p:spPr>
      </p:pic>
      <p:cxnSp>
        <p:nvCxnSpPr>
          <p:cNvPr id="360" name="Shape 360"/>
          <p:cNvCxnSpPr/>
          <p:nvPr/>
        </p:nvCxnSpPr>
        <p:spPr>
          <a:xfrm>
            <a:off x="2947727" y="2526633"/>
            <a:ext cx="366899" cy="698000"/>
          </a:xfrm>
          <a:prstGeom prst="straightConnector1">
            <a:avLst/>
          </a:prstGeom>
          <a:noFill/>
          <a:ln w="19050" cap="flat">
            <a:solidFill>
              <a:schemeClr val="dk2"/>
            </a:solidFill>
            <a:prstDash val="solid"/>
            <a:round/>
            <a:headEnd type="none" w="lg" len="lg"/>
            <a:tailEnd type="none" w="lg" len="lg"/>
          </a:ln>
        </p:spPr>
      </p:cxnSp>
      <p:pic>
        <p:nvPicPr>
          <p:cNvPr id="361" name="Shape 361"/>
          <p:cNvPicPr preferRelativeResize="0"/>
          <p:nvPr/>
        </p:nvPicPr>
        <p:blipFill>
          <a:blip r:embed="rId4"/>
          <a:stretch>
            <a:fillRect/>
          </a:stretch>
        </p:blipFill>
        <p:spPr>
          <a:xfrm>
            <a:off x="2530003" y="3550736"/>
            <a:ext cx="4266875" cy="2996965"/>
          </a:xfrm>
          <a:prstGeom prst="rect">
            <a:avLst/>
          </a:prstGeom>
          <a:noFill/>
          <a:ln>
            <a:noFill/>
          </a:ln>
        </p:spPr>
      </p:pic>
      <p:cxnSp>
        <p:nvCxnSpPr>
          <p:cNvPr id="362" name="Shape 362"/>
          <p:cNvCxnSpPr/>
          <p:nvPr/>
        </p:nvCxnSpPr>
        <p:spPr>
          <a:xfrm rot="10800000">
            <a:off x="4440537" y="4046049"/>
            <a:ext cx="333899" cy="265599"/>
          </a:xfrm>
          <a:prstGeom prst="straightConnector1">
            <a:avLst/>
          </a:prstGeom>
          <a:noFill/>
          <a:ln w="19050" cap="flat">
            <a:solidFill>
              <a:srgbClr val="980000"/>
            </a:solidFill>
            <a:prstDash val="solid"/>
            <a:round/>
            <a:headEnd type="none" w="lg" len="lg"/>
            <a:tailEnd type="none" w="lg" len="lg"/>
          </a:ln>
        </p:spPr>
      </p:cxnSp>
      <p:cxnSp>
        <p:nvCxnSpPr>
          <p:cNvPr id="363" name="Shape 363"/>
          <p:cNvCxnSpPr/>
          <p:nvPr/>
        </p:nvCxnSpPr>
        <p:spPr>
          <a:xfrm rot="10800000" flipH="1">
            <a:off x="4411231" y="3999215"/>
            <a:ext cx="357299" cy="296799"/>
          </a:xfrm>
          <a:prstGeom prst="straightConnector1">
            <a:avLst/>
          </a:prstGeom>
          <a:noFill/>
          <a:ln w="19050" cap="flat">
            <a:solidFill>
              <a:srgbClr val="980000"/>
            </a:solidFill>
            <a:prstDash val="solid"/>
            <a:round/>
            <a:headEnd type="none" w="lg" len="lg"/>
            <a:tailEnd type="none" w="lg" len="lg"/>
          </a:ln>
        </p:spPr>
      </p:cxnSp>
      <p:cxnSp>
        <p:nvCxnSpPr>
          <p:cNvPr id="364" name="Shape 364"/>
          <p:cNvCxnSpPr/>
          <p:nvPr/>
        </p:nvCxnSpPr>
        <p:spPr>
          <a:xfrm rot="10800000" flipH="1">
            <a:off x="4405375" y="4710149"/>
            <a:ext cx="363300" cy="390399"/>
          </a:xfrm>
          <a:prstGeom prst="straightConnector1">
            <a:avLst/>
          </a:prstGeom>
          <a:noFill/>
          <a:ln w="19050" cap="flat">
            <a:solidFill>
              <a:srgbClr val="980000"/>
            </a:solidFill>
            <a:prstDash val="solid"/>
            <a:round/>
            <a:headEnd type="none" w="lg" len="lg"/>
            <a:tailEnd type="none" w="lg" len="lg"/>
          </a:ln>
        </p:spPr>
      </p:cxnSp>
      <p:cxnSp>
        <p:nvCxnSpPr>
          <p:cNvPr id="365" name="Shape 365"/>
          <p:cNvCxnSpPr/>
          <p:nvPr/>
        </p:nvCxnSpPr>
        <p:spPr>
          <a:xfrm rot="10800000">
            <a:off x="4387874" y="4717682"/>
            <a:ext cx="380700" cy="335999"/>
          </a:xfrm>
          <a:prstGeom prst="straightConnector1">
            <a:avLst/>
          </a:prstGeom>
          <a:noFill/>
          <a:ln w="19050" cap="flat">
            <a:solidFill>
              <a:srgbClr val="980000"/>
            </a:solidFill>
            <a:prstDash val="solid"/>
            <a:round/>
            <a:headEnd type="none" w="lg" len="lg"/>
            <a:tailEnd type="none" w="lg" len="lg"/>
          </a:ln>
        </p:spPr>
      </p:cxnSp>
      <p:cxnSp>
        <p:nvCxnSpPr>
          <p:cNvPr id="366" name="Shape 366"/>
          <p:cNvCxnSpPr/>
          <p:nvPr/>
        </p:nvCxnSpPr>
        <p:spPr>
          <a:xfrm>
            <a:off x="4463950" y="5241133"/>
            <a:ext cx="310500" cy="0"/>
          </a:xfrm>
          <a:prstGeom prst="straightConnector1">
            <a:avLst/>
          </a:prstGeom>
          <a:noFill/>
          <a:ln w="19050" cap="flat">
            <a:solidFill>
              <a:srgbClr val="980000"/>
            </a:solidFill>
            <a:prstDash val="solid"/>
            <a:round/>
            <a:headEnd type="none" w="lg" len="lg"/>
            <a:tailEnd type="none" w="lg" len="lg"/>
          </a:ln>
        </p:spPr>
      </p:cxnSp>
      <p:cxnSp>
        <p:nvCxnSpPr>
          <p:cNvPr id="367" name="Shape 367"/>
          <p:cNvCxnSpPr/>
          <p:nvPr/>
        </p:nvCxnSpPr>
        <p:spPr>
          <a:xfrm rot="10800000">
            <a:off x="4973600" y="4007065"/>
            <a:ext cx="0" cy="328000"/>
          </a:xfrm>
          <a:prstGeom prst="straightConnector1">
            <a:avLst/>
          </a:prstGeom>
          <a:noFill/>
          <a:ln w="19050" cap="flat">
            <a:solidFill>
              <a:srgbClr val="980000"/>
            </a:solidFill>
            <a:prstDash val="solid"/>
            <a:round/>
            <a:headEnd type="none" w="lg" len="lg"/>
            <a:tailEnd type="none" w="lg" len="lg"/>
          </a:ln>
        </p:spPr>
      </p:cxnSp>
      <p:cxnSp>
        <p:nvCxnSpPr>
          <p:cNvPr id="368" name="Shape 368"/>
          <p:cNvCxnSpPr/>
          <p:nvPr/>
        </p:nvCxnSpPr>
        <p:spPr>
          <a:xfrm rot="10800000">
            <a:off x="4247200" y="4030632"/>
            <a:ext cx="0" cy="273200"/>
          </a:xfrm>
          <a:prstGeom prst="straightConnector1">
            <a:avLst/>
          </a:prstGeom>
          <a:noFill/>
          <a:ln w="19050" cap="flat">
            <a:solidFill>
              <a:srgbClr val="980000"/>
            </a:solidFill>
            <a:prstDash val="solid"/>
            <a:round/>
            <a:headEnd type="none" w="lg" len="lg"/>
            <a:tailEnd type="none" w="lg" len="lg"/>
          </a:ln>
        </p:spPr>
      </p:cxnSp>
      <p:cxnSp>
        <p:nvCxnSpPr>
          <p:cNvPr id="369" name="Shape 369"/>
          <p:cNvCxnSpPr/>
          <p:nvPr/>
        </p:nvCxnSpPr>
        <p:spPr>
          <a:xfrm rot="10800000">
            <a:off x="4247349" y="4764615"/>
            <a:ext cx="5700" cy="367199"/>
          </a:xfrm>
          <a:prstGeom prst="straightConnector1">
            <a:avLst/>
          </a:prstGeom>
          <a:noFill/>
          <a:ln w="19050" cap="flat">
            <a:solidFill>
              <a:srgbClr val="980000"/>
            </a:solidFill>
            <a:prstDash val="solid"/>
            <a:round/>
            <a:headEnd type="none" w="lg" len="lg"/>
            <a:tailEnd type="none" w="lg" len="lg"/>
          </a:ln>
        </p:spPr>
      </p:cxnSp>
      <p:cxnSp>
        <p:nvCxnSpPr>
          <p:cNvPr id="370" name="Shape 370"/>
          <p:cNvCxnSpPr/>
          <p:nvPr/>
        </p:nvCxnSpPr>
        <p:spPr>
          <a:xfrm rot="10800000">
            <a:off x="4961900" y="4733265"/>
            <a:ext cx="0" cy="468800"/>
          </a:xfrm>
          <a:prstGeom prst="straightConnector1">
            <a:avLst/>
          </a:prstGeom>
          <a:noFill/>
          <a:ln w="19050" cap="flat">
            <a:solidFill>
              <a:srgbClr val="CC0000"/>
            </a:solidFill>
            <a:prstDash val="solid"/>
            <a:round/>
            <a:headEnd type="none" w="lg" len="lg"/>
            <a:tailEnd type="none" w="lg" len="lg"/>
          </a:ln>
        </p:spPr>
      </p:cxnSp>
      <p:cxnSp>
        <p:nvCxnSpPr>
          <p:cNvPr id="371" name="Shape 371"/>
          <p:cNvCxnSpPr/>
          <p:nvPr/>
        </p:nvCxnSpPr>
        <p:spPr>
          <a:xfrm flipH="1">
            <a:off x="4160074" y="2233949"/>
            <a:ext cx="5100" cy="1316799"/>
          </a:xfrm>
          <a:prstGeom prst="straightConnector1">
            <a:avLst/>
          </a:prstGeom>
          <a:noFill/>
          <a:ln w="19050" cap="flat">
            <a:solidFill>
              <a:srgbClr val="980000"/>
            </a:solidFill>
            <a:prstDash val="solid"/>
            <a:round/>
            <a:headEnd type="none" w="lg" len="lg"/>
            <a:tailEnd type="none" w="lg" len="lg"/>
          </a:ln>
        </p:spPr>
      </p:cxnSp>
      <p:cxnSp>
        <p:nvCxnSpPr>
          <p:cNvPr id="372" name="Shape 372"/>
          <p:cNvCxnSpPr>
            <a:stCxn id="373" idx="0"/>
          </p:cNvCxnSpPr>
          <p:nvPr/>
        </p:nvCxnSpPr>
        <p:spPr>
          <a:xfrm rot="10800000">
            <a:off x="4947730" y="2529732"/>
            <a:ext cx="7499" cy="610400"/>
          </a:xfrm>
          <a:prstGeom prst="straightConnector1">
            <a:avLst/>
          </a:prstGeom>
          <a:noFill/>
          <a:ln w="19050" cap="flat">
            <a:solidFill>
              <a:srgbClr val="980000"/>
            </a:solidFill>
            <a:prstDash val="solid"/>
            <a:round/>
            <a:headEnd type="none" w="lg" len="lg"/>
            <a:tailEnd type="none" w="lg" len="lg"/>
          </a:ln>
        </p:spPr>
      </p:cxnSp>
      <p:cxnSp>
        <p:nvCxnSpPr>
          <p:cNvPr id="374" name="Shape 374"/>
          <p:cNvCxnSpPr>
            <a:stCxn id="375" idx="3"/>
            <a:endCxn id="373" idx="1"/>
          </p:cNvCxnSpPr>
          <p:nvPr/>
        </p:nvCxnSpPr>
        <p:spPr>
          <a:xfrm>
            <a:off x="4491349" y="3624349"/>
            <a:ext cx="212950" cy="0"/>
          </a:xfrm>
          <a:prstGeom prst="straightConnector1">
            <a:avLst/>
          </a:prstGeom>
          <a:noFill/>
          <a:ln w="19050" cap="flat">
            <a:solidFill>
              <a:srgbClr val="980000"/>
            </a:solidFill>
            <a:prstDash val="solid"/>
            <a:round/>
            <a:headEnd type="none" w="lg" len="lg"/>
            <a:tailEnd type="none" w="lg" len="lg"/>
          </a:ln>
        </p:spPr>
      </p:cxnSp>
      <p:cxnSp>
        <p:nvCxnSpPr>
          <p:cNvPr id="376" name="Shape 376"/>
          <p:cNvCxnSpPr/>
          <p:nvPr/>
        </p:nvCxnSpPr>
        <p:spPr>
          <a:xfrm>
            <a:off x="4364350" y="3819533"/>
            <a:ext cx="380700" cy="0"/>
          </a:xfrm>
          <a:prstGeom prst="straightConnector1">
            <a:avLst/>
          </a:prstGeom>
          <a:noFill/>
          <a:ln w="19050" cap="flat">
            <a:solidFill>
              <a:srgbClr val="980000"/>
            </a:solidFill>
            <a:prstDash val="solid"/>
            <a:round/>
            <a:headEnd type="none" w="lg" len="lg"/>
            <a:tailEnd type="none" w="lg" len="lg"/>
          </a:ln>
        </p:spPr>
      </p:cxnSp>
      <p:pic>
        <p:nvPicPr>
          <p:cNvPr id="375" name="Shape 375"/>
          <p:cNvPicPr preferRelativeResize="0"/>
          <p:nvPr/>
        </p:nvPicPr>
        <p:blipFill>
          <a:blip r:embed="rId5"/>
          <a:stretch>
            <a:fillRect/>
          </a:stretch>
        </p:blipFill>
        <p:spPr>
          <a:xfrm>
            <a:off x="3989525" y="3140139"/>
            <a:ext cx="501824" cy="968433"/>
          </a:xfrm>
          <a:prstGeom prst="rect">
            <a:avLst/>
          </a:prstGeom>
          <a:noFill/>
          <a:ln>
            <a:noFill/>
          </a:ln>
        </p:spPr>
      </p:pic>
      <p:pic>
        <p:nvPicPr>
          <p:cNvPr id="373" name="Shape 373"/>
          <p:cNvPicPr preferRelativeResize="0"/>
          <p:nvPr/>
        </p:nvPicPr>
        <p:blipFill>
          <a:blip r:embed="rId5"/>
          <a:stretch>
            <a:fillRect/>
          </a:stretch>
        </p:blipFill>
        <p:spPr>
          <a:xfrm>
            <a:off x="4704300" y="3140139"/>
            <a:ext cx="501824" cy="968433"/>
          </a:xfrm>
          <a:prstGeom prst="rect">
            <a:avLst/>
          </a:prstGeom>
          <a:noFill/>
          <a:ln>
            <a:noFill/>
          </a:ln>
        </p:spPr>
      </p:pic>
      <p:pic>
        <p:nvPicPr>
          <p:cNvPr id="377" name="Shape 377"/>
          <p:cNvPicPr preferRelativeResize="0"/>
          <p:nvPr/>
        </p:nvPicPr>
        <p:blipFill>
          <a:blip r:embed="rId6"/>
          <a:stretch>
            <a:fillRect/>
          </a:stretch>
        </p:blipFill>
        <p:spPr>
          <a:xfrm>
            <a:off x="4713862" y="4201367"/>
            <a:ext cx="475180" cy="610400"/>
          </a:xfrm>
          <a:prstGeom prst="rect">
            <a:avLst/>
          </a:prstGeom>
          <a:noFill/>
          <a:ln>
            <a:noFill/>
          </a:ln>
        </p:spPr>
      </p:pic>
      <p:cxnSp>
        <p:nvCxnSpPr>
          <p:cNvPr id="378" name="Shape 378"/>
          <p:cNvCxnSpPr>
            <a:stCxn id="379" idx="3"/>
            <a:endCxn id="377" idx="1"/>
          </p:cNvCxnSpPr>
          <p:nvPr/>
        </p:nvCxnSpPr>
        <p:spPr>
          <a:xfrm>
            <a:off x="4478046" y="4506567"/>
            <a:ext cx="235831" cy="0"/>
          </a:xfrm>
          <a:prstGeom prst="straightConnector1">
            <a:avLst/>
          </a:prstGeom>
          <a:noFill/>
          <a:ln w="19050" cap="flat">
            <a:solidFill>
              <a:srgbClr val="980000"/>
            </a:solidFill>
            <a:prstDash val="solid"/>
            <a:round/>
            <a:headEnd type="none" w="lg" len="lg"/>
            <a:tailEnd type="none" w="lg" len="lg"/>
          </a:ln>
        </p:spPr>
      </p:cxnSp>
      <p:cxnSp>
        <p:nvCxnSpPr>
          <p:cNvPr id="380" name="Shape 380"/>
          <p:cNvCxnSpPr>
            <a:stCxn id="381" idx="3"/>
            <a:endCxn id="382" idx="1"/>
          </p:cNvCxnSpPr>
          <p:nvPr/>
        </p:nvCxnSpPr>
        <p:spPr>
          <a:xfrm>
            <a:off x="4491372" y="5459083"/>
            <a:ext cx="231337" cy="0"/>
          </a:xfrm>
          <a:prstGeom prst="straightConnector1">
            <a:avLst/>
          </a:prstGeom>
          <a:noFill/>
          <a:ln w="19050" cap="flat">
            <a:solidFill>
              <a:srgbClr val="980000"/>
            </a:solidFill>
            <a:prstDash val="solid"/>
            <a:round/>
            <a:headEnd type="none" w="lg" len="lg"/>
            <a:tailEnd type="none" w="lg" len="lg"/>
          </a:ln>
        </p:spPr>
      </p:cxnSp>
      <p:cxnSp>
        <p:nvCxnSpPr>
          <p:cNvPr id="383" name="Shape 383"/>
          <p:cNvCxnSpPr/>
          <p:nvPr/>
        </p:nvCxnSpPr>
        <p:spPr>
          <a:xfrm rot="10800000">
            <a:off x="2938930" y="4565699"/>
            <a:ext cx="1085099" cy="712400"/>
          </a:xfrm>
          <a:prstGeom prst="straightConnector1">
            <a:avLst/>
          </a:prstGeom>
          <a:noFill/>
          <a:ln w="19050" cap="flat">
            <a:solidFill>
              <a:schemeClr val="dk2"/>
            </a:solidFill>
            <a:prstDash val="solid"/>
            <a:round/>
            <a:headEnd type="none" w="lg" len="lg"/>
            <a:tailEnd type="none" w="lg" len="lg"/>
          </a:ln>
        </p:spPr>
      </p:cxnSp>
      <p:cxnSp>
        <p:nvCxnSpPr>
          <p:cNvPr id="384" name="Shape 384"/>
          <p:cNvCxnSpPr/>
          <p:nvPr/>
        </p:nvCxnSpPr>
        <p:spPr>
          <a:xfrm rot="10800000" flipH="1">
            <a:off x="2862622" y="5460049"/>
            <a:ext cx="1401299" cy="101599"/>
          </a:xfrm>
          <a:prstGeom prst="straightConnector1">
            <a:avLst/>
          </a:prstGeom>
          <a:noFill/>
          <a:ln w="19050" cap="flat">
            <a:solidFill>
              <a:schemeClr val="dk2"/>
            </a:solidFill>
            <a:prstDash val="solid"/>
            <a:round/>
            <a:headEnd type="none" w="lg" len="lg"/>
            <a:tailEnd type="none" w="lg" len="lg"/>
          </a:ln>
        </p:spPr>
      </p:cxnSp>
      <p:cxnSp>
        <p:nvCxnSpPr>
          <p:cNvPr id="385" name="Shape 385"/>
          <p:cNvCxnSpPr/>
          <p:nvPr/>
        </p:nvCxnSpPr>
        <p:spPr>
          <a:xfrm rot="10800000" flipH="1">
            <a:off x="3598722" y="5765299"/>
            <a:ext cx="490799" cy="174400"/>
          </a:xfrm>
          <a:prstGeom prst="straightConnector1">
            <a:avLst/>
          </a:prstGeom>
          <a:noFill/>
          <a:ln w="19050" cap="flat">
            <a:solidFill>
              <a:schemeClr val="dk2"/>
            </a:solidFill>
            <a:prstDash val="solid"/>
            <a:round/>
            <a:headEnd type="none" w="lg" len="lg"/>
            <a:tailEnd type="none" w="lg" len="lg"/>
          </a:ln>
        </p:spPr>
      </p:cxnSp>
      <p:cxnSp>
        <p:nvCxnSpPr>
          <p:cNvPr id="386" name="Shape 386"/>
          <p:cNvCxnSpPr/>
          <p:nvPr/>
        </p:nvCxnSpPr>
        <p:spPr>
          <a:xfrm rot="10800000">
            <a:off x="5120007" y="5692465"/>
            <a:ext cx="561599" cy="203600"/>
          </a:xfrm>
          <a:prstGeom prst="straightConnector1">
            <a:avLst/>
          </a:prstGeom>
          <a:noFill/>
          <a:ln w="19050" cap="flat">
            <a:solidFill>
              <a:schemeClr val="dk2"/>
            </a:solidFill>
            <a:prstDash val="solid"/>
            <a:round/>
            <a:headEnd type="none" w="lg" len="lg"/>
            <a:tailEnd type="none" w="lg" len="lg"/>
          </a:ln>
        </p:spPr>
      </p:cxnSp>
      <p:cxnSp>
        <p:nvCxnSpPr>
          <p:cNvPr id="387" name="Shape 387"/>
          <p:cNvCxnSpPr/>
          <p:nvPr/>
        </p:nvCxnSpPr>
        <p:spPr>
          <a:xfrm flipH="1">
            <a:off x="5103654" y="4652867"/>
            <a:ext cx="561599" cy="719600"/>
          </a:xfrm>
          <a:prstGeom prst="straightConnector1">
            <a:avLst/>
          </a:prstGeom>
          <a:noFill/>
          <a:ln w="19050" cap="flat">
            <a:solidFill>
              <a:schemeClr val="dk2"/>
            </a:solidFill>
            <a:prstDash val="solid"/>
            <a:round/>
            <a:headEnd type="none" w="lg" len="lg"/>
            <a:tailEnd type="none" w="lg" len="lg"/>
          </a:ln>
        </p:spPr>
      </p:cxnSp>
      <p:cxnSp>
        <p:nvCxnSpPr>
          <p:cNvPr id="388" name="Shape 388"/>
          <p:cNvCxnSpPr/>
          <p:nvPr/>
        </p:nvCxnSpPr>
        <p:spPr>
          <a:xfrm flipH="1">
            <a:off x="5027250" y="5321733"/>
            <a:ext cx="1488599" cy="283600"/>
          </a:xfrm>
          <a:prstGeom prst="straightConnector1">
            <a:avLst/>
          </a:prstGeom>
          <a:noFill/>
          <a:ln w="19050" cap="flat">
            <a:solidFill>
              <a:schemeClr val="dk2"/>
            </a:solidFill>
            <a:prstDash val="solid"/>
            <a:round/>
            <a:headEnd type="none" w="lg" len="lg"/>
            <a:tailEnd type="none" w="lg" len="lg"/>
          </a:ln>
        </p:spPr>
      </p:cxnSp>
      <p:cxnSp>
        <p:nvCxnSpPr>
          <p:cNvPr id="389" name="Shape 389"/>
          <p:cNvCxnSpPr>
            <a:endCxn id="382" idx="3"/>
          </p:cNvCxnSpPr>
          <p:nvPr/>
        </p:nvCxnSpPr>
        <p:spPr>
          <a:xfrm flipH="1">
            <a:off x="5224512" y="4587498"/>
            <a:ext cx="1291200" cy="871599"/>
          </a:xfrm>
          <a:prstGeom prst="straightConnector1">
            <a:avLst/>
          </a:prstGeom>
          <a:noFill/>
          <a:ln w="19050" cap="flat">
            <a:solidFill>
              <a:schemeClr val="dk2"/>
            </a:solidFill>
            <a:prstDash val="solid"/>
            <a:round/>
            <a:headEnd type="none" w="lg" len="lg"/>
            <a:tailEnd type="none" w="lg" len="lg"/>
          </a:ln>
        </p:spPr>
      </p:cxnSp>
      <p:cxnSp>
        <p:nvCxnSpPr>
          <p:cNvPr id="390" name="Shape 390"/>
          <p:cNvCxnSpPr/>
          <p:nvPr/>
        </p:nvCxnSpPr>
        <p:spPr>
          <a:xfrm rot="10800000" flipH="1">
            <a:off x="3691423" y="5859682"/>
            <a:ext cx="1177799" cy="159999"/>
          </a:xfrm>
          <a:prstGeom prst="straightConnector1">
            <a:avLst/>
          </a:prstGeom>
          <a:noFill/>
          <a:ln w="19050" cap="flat">
            <a:solidFill>
              <a:schemeClr val="dk2"/>
            </a:solidFill>
            <a:prstDash val="solid"/>
            <a:round/>
            <a:headEnd type="none" w="lg" len="lg"/>
            <a:tailEnd type="none" w="lg" len="lg"/>
          </a:ln>
        </p:spPr>
      </p:cxnSp>
      <p:cxnSp>
        <p:nvCxnSpPr>
          <p:cNvPr id="391" name="Shape 391"/>
          <p:cNvCxnSpPr/>
          <p:nvPr/>
        </p:nvCxnSpPr>
        <p:spPr>
          <a:xfrm>
            <a:off x="3042550" y="4427500"/>
            <a:ext cx="1766700" cy="712400"/>
          </a:xfrm>
          <a:prstGeom prst="straightConnector1">
            <a:avLst/>
          </a:prstGeom>
          <a:noFill/>
          <a:ln w="19050" cap="flat">
            <a:solidFill>
              <a:srgbClr val="000000"/>
            </a:solidFill>
            <a:prstDash val="solid"/>
            <a:round/>
            <a:headEnd type="none" w="lg" len="lg"/>
            <a:tailEnd type="none" w="lg" len="lg"/>
          </a:ln>
        </p:spPr>
      </p:cxnSp>
      <p:pic>
        <p:nvPicPr>
          <p:cNvPr id="382" name="Shape 382"/>
          <p:cNvPicPr preferRelativeResize="0"/>
          <p:nvPr/>
        </p:nvPicPr>
        <p:blipFill>
          <a:blip r:embed="rId5"/>
          <a:stretch>
            <a:fillRect/>
          </a:stretch>
        </p:blipFill>
        <p:spPr>
          <a:xfrm>
            <a:off x="4722687" y="4974882"/>
            <a:ext cx="501824" cy="968433"/>
          </a:xfrm>
          <a:prstGeom prst="rect">
            <a:avLst/>
          </a:prstGeom>
          <a:noFill/>
          <a:ln>
            <a:noFill/>
          </a:ln>
        </p:spPr>
      </p:pic>
      <p:pic>
        <p:nvPicPr>
          <p:cNvPr id="392" name="Shape 392"/>
          <p:cNvPicPr preferRelativeResize="0"/>
          <p:nvPr/>
        </p:nvPicPr>
        <p:blipFill>
          <a:blip r:embed="rId7"/>
          <a:stretch>
            <a:fillRect/>
          </a:stretch>
        </p:blipFill>
        <p:spPr>
          <a:xfrm>
            <a:off x="1384148" y="4981669"/>
            <a:ext cx="475175" cy="623667"/>
          </a:xfrm>
          <a:prstGeom prst="rect">
            <a:avLst/>
          </a:prstGeom>
          <a:noFill/>
          <a:ln>
            <a:noFill/>
          </a:ln>
        </p:spPr>
      </p:pic>
      <p:pic>
        <p:nvPicPr>
          <p:cNvPr id="393" name="Shape 393"/>
          <p:cNvPicPr preferRelativeResize="0"/>
          <p:nvPr/>
        </p:nvPicPr>
        <p:blipFill>
          <a:blip r:embed="rId7"/>
          <a:stretch>
            <a:fillRect/>
          </a:stretch>
        </p:blipFill>
        <p:spPr>
          <a:xfrm>
            <a:off x="1536547" y="5184869"/>
            <a:ext cx="475175" cy="623667"/>
          </a:xfrm>
          <a:prstGeom prst="rect">
            <a:avLst/>
          </a:prstGeom>
          <a:noFill/>
          <a:ln>
            <a:noFill/>
          </a:ln>
        </p:spPr>
      </p:pic>
      <p:cxnSp>
        <p:nvCxnSpPr>
          <p:cNvPr id="394" name="Shape 394"/>
          <p:cNvCxnSpPr/>
          <p:nvPr/>
        </p:nvCxnSpPr>
        <p:spPr>
          <a:xfrm rot="10800000" flipH="1">
            <a:off x="2022905" y="5605449"/>
            <a:ext cx="675899" cy="57999"/>
          </a:xfrm>
          <a:prstGeom prst="straightConnector1">
            <a:avLst/>
          </a:prstGeom>
          <a:noFill/>
          <a:ln w="19050" cap="flat">
            <a:solidFill>
              <a:schemeClr val="dk2"/>
            </a:solidFill>
            <a:prstDash val="solid"/>
            <a:round/>
            <a:headEnd type="none" w="lg" len="lg"/>
            <a:tailEnd type="none" w="lg" len="lg"/>
          </a:ln>
        </p:spPr>
      </p:cxnSp>
      <p:cxnSp>
        <p:nvCxnSpPr>
          <p:cNvPr id="395" name="Shape 395"/>
          <p:cNvCxnSpPr>
            <a:stCxn id="396" idx="0"/>
          </p:cNvCxnSpPr>
          <p:nvPr/>
        </p:nvCxnSpPr>
        <p:spPr>
          <a:xfrm>
            <a:off x="1926535" y="5388082"/>
            <a:ext cx="717899" cy="115599"/>
          </a:xfrm>
          <a:prstGeom prst="straightConnector1">
            <a:avLst/>
          </a:prstGeom>
          <a:noFill/>
          <a:ln w="19050" cap="flat">
            <a:solidFill>
              <a:schemeClr val="dk2"/>
            </a:solidFill>
            <a:prstDash val="solid"/>
            <a:round/>
            <a:headEnd type="none" w="lg" len="lg"/>
            <a:tailEnd type="none" w="lg" len="lg"/>
          </a:ln>
        </p:spPr>
      </p:cxnSp>
      <p:cxnSp>
        <p:nvCxnSpPr>
          <p:cNvPr id="397" name="Shape 397"/>
          <p:cNvCxnSpPr>
            <a:stCxn id="393" idx="0"/>
          </p:cNvCxnSpPr>
          <p:nvPr/>
        </p:nvCxnSpPr>
        <p:spPr>
          <a:xfrm>
            <a:off x="1774135" y="5184867"/>
            <a:ext cx="924899" cy="246000"/>
          </a:xfrm>
          <a:prstGeom prst="straightConnector1">
            <a:avLst/>
          </a:prstGeom>
          <a:noFill/>
          <a:ln w="19050" cap="flat">
            <a:solidFill>
              <a:schemeClr val="dk2"/>
            </a:solidFill>
            <a:prstDash val="solid"/>
            <a:round/>
            <a:headEnd type="none" w="lg" len="lg"/>
            <a:tailEnd type="none" w="lg" len="lg"/>
          </a:ln>
        </p:spPr>
      </p:cxnSp>
      <p:pic>
        <p:nvPicPr>
          <p:cNvPr id="398" name="Shape 398"/>
          <p:cNvPicPr preferRelativeResize="0"/>
          <p:nvPr/>
        </p:nvPicPr>
        <p:blipFill>
          <a:blip r:embed="rId8"/>
          <a:stretch>
            <a:fillRect/>
          </a:stretch>
        </p:blipFill>
        <p:spPr>
          <a:xfrm>
            <a:off x="2541598" y="5277649"/>
            <a:ext cx="608309" cy="610399"/>
          </a:xfrm>
          <a:prstGeom prst="rect">
            <a:avLst/>
          </a:prstGeom>
          <a:noFill/>
          <a:ln>
            <a:noFill/>
          </a:ln>
        </p:spPr>
      </p:pic>
      <p:pic>
        <p:nvPicPr>
          <p:cNvPr id="396" name="Shape 396"/>
          <p:cNvPicPr preferRelativeResize="0"/>
          <p:nvPr/>
        </p:nvPicPr>
        <p:blipFill>
          <a:blip r:embed="rId7"/>
          <a:stretch>
            <a:fillRect/>
          </a:stretch>
        </p:blipFill>
        <p:spPr>
          <a:xfrm>
            <a:off x="1688940" y="5388069"/>
            <a:ext cx="475175" cy="623667"/>
          </a:xfrm>
          <a:prstGeom prst="rect">
            <a:avLst/>
          </a:prstGeom>
          <a:noFill/>
          <a:ln>
            <a:noFill/>
          </a:ln>
        </p:spPr>
      </p:pic>
      <p:cxnSp>
        <p:nvCxnSpPr>
          <p:cNvPr id="399" name="Shape 399"/>
          <p:cNvCxnSpPr/>
          <p:nvPr/>
        </p:nvCxnSpPr>
        <p:spPr>
          <a:xfrm flipH="1">
            <a:off x="6641174" y="4558382"/>
            <a:ext cx="768900" cy="7199"/>
          </a:xfrm>
          <a:prstGeom prst="straightConnector1">
            <a:avLst/>
          </a:prstGeom>
          <a:noFill/>
          <a:ln w="19050" cap="flat">
            <a:solidFill>
              <a:schemeClr val="dk2"/>
            </a:solidFill>
            <a:prstDash val="solid"/>
            <a:round/>
            <a:headEnd type="none" w="lg" len="lg"/>
            <a:tailEnd type="none" w="lg" len="lg"/>
          </a:ln>
        </p:spPr>
      </p:cxnSp>
      <p:cxnSp>
        <p:nvCxnSpPr>
          <p:cNvPr id="400" name="Shape 400"/>
          <p:cNvCxnSpPr/>
          <p:nvPr/>
        </p:nvCxnSpPr>
        <p:spPr>
          <a:xfrm flipH="1">
            <a:off x="6701299" y="4173082"/>
            <a:ext cx="534300" cy="225199"/>
          </a:xfrm>
          <a:prstGeom prst="straightConnector1">
            <a:avLst/>
          </a:prstGeom>
          <a:noFill/>
          <a:ln w="19050" cap="flat">
            <a:solidFill>
              <a:schemeClr val="dk2"/>
            </a:solidFill>
            <a:prstDash val="solid"/>
            <a:round/>
            <a:headEnd type="none" w="lg" len="lg"/>
            <a:tailEnd type="none" w="lg" len="lg"/>
          </a:ln>
        </p:spPr>
      </p:cxnSp>
      <p:pic>
        <p:nvPicPr>
          <p:cNvPr id="401" name="Shape 401"/>
          <p:cNvPicPr preferRelativeResize="0"/>
          <p:nvPr/>
        </p:nvPicPr>
        <p:blipFill>
          <a:blip r:embed="rId7"/>
          <a:stretch>
            <a:fillRect/>
          </a:stretch>
        </p:blipFill>
        <p:spPr>
          <a:xfrm>
            <a:off x="7081225" y="3942033"/>
            <a:ext cx="475175" cy="623667"/>
          </a:xfrm>
          <a:prstGeom prst="rect">
            <a:avLst/>
          </a:prstGeom>
          <a:noFill/>
          <a:ln>
            <a:noFill/>
          </a:ln>
        </p:spPr>
      </p:pic>
      <p:pic>
        <p:nvPicPr>
          <p:cNvPr id="402" name="Shape 402"/>
          <p:cNvPicPr preferRelativeResize="0"/>
          <p:nvPr/>
        </p:nvPicPr>
        <p:blipFill>
          <a:blip r:embed="rId7"/>
          <a:stretch>
            <a:fillRect/>
          </a:stretch>
        </p:blipFill>
        <p:spPr>
          <a:xfrm>
            <a:off x="7262198" y="4147569"/>
            <a:ext cx="475175" cy="623667"/>
          </a:xfrm>
          <a:prstGeom prst="rect">
            <a:avLst/>
          </a:prstGeom>
          <a:noFill/>
          <a:ln>
            <a:noFill/>
          </a:ln>
        </p:spPr>
      </p:pic>
      <p:pic>
        <p:nvPicPr>
          <p:cNvPr id="403" name="Shape 403"/>
          <p:cNvPicPr preferRelativeResize="0"/>
          <p:nvPr/>
        </p:nvPicPr>
        <p:blipFill>
          <a:blip r:embed="rId8"/>
          <a:stretch>
            <a:fillRect/>
          </a:stretch>
        </p:blipFill>
        <p:spPr>
          <a:xfrm>
            <a:off x="6268285" y="4252431"/>
            <a:ext cx="608309" cy="610399"/>
          </a:xfrm>
          <a:prstGeom prst="rect">
            <a:avLst/>
          </a:prstGeom>
          <a:noFill/>
          <a:ln>
            <a:noFill/>
          </a:ln>
        </p:spPr>
      </p:pic>
      <p:pic>
        <p:nvPicPr>
          <p:cNvPr id="404" name="Shape 404"/>
          <p:cNvPicPr preferRelativeResize="0"/>
          <p:nvPr/>
        </p:nvPicPr>
        <p:blipFill>
          <a:blip r:embed="rId3"/>
          <a:stretch>
            <a:fillRect/>
          </a:stretch>
        </p:blipFill>
        <p:spPr>
          <a:xfrm>
            <a:off x="6637700" y="2617667"/>
            <a:ext cx="609600" cy="812800"/>
          </a:xfrm>
          <a:prstGeom prst="rect">
            <a:avLst/>
          </a:prstGeom>
          <a:noFill/>
          <a:ln>
            <a:noFill/>
          </a:ln>
        </p:spPr>
      </p:pic>
      <p:pic>
        <p:nvPicPr>
          <p:cNvPr id="405" name="Shape 405"/>
          <p:cNvPicPr preferRelativeResize="0"/>
          <p:nvPr/>
        </p:nvPicPr>
        <p:blipFill>
          <a:blip r:embed="rId3"/>
          <a:stretch>
            <a:fillRect/>
          </a:stretch>
        </p:blipFill>
        <p:spPr>
          <a:xfrm>
            <a:off x="6876575" y="2826567"/>
            <a:ext cx="609600" cy="812800"/>
          </a:xfrm>
          <a:prstGeom prst="rect">
            <a:avLst/>
          </a:prstGeom>
          <a:noFill/>
          <a:ln>
            <a:noFill/>
          </a:ln>
        </p:spPr>
      </p:pic>
      <p:cxnSp>
        <p:nvCxnSpPr>
          <p:cNvPr id="406" name="Shape 406"/>
          <p:cNvCxnSpPr>
            <a:stCxn id="407" idx="0"/>
            <a:endCxn id="405" idx="1"/>
          </p:cNvCxnSpPr>
          <p:nvPr/>
        </p:nvCxnSpPr>
        <p:spPr>
          <a:xfrm rot="10800000" flipH="1">
            <a:off x="4973698" y="3232982"/>
            <a:ext cx="1902899" cy="1741999"/>
          </a:xfrm>
          <a:prstGeom prst="straightConnector1">
            <a:avLst/>
          </a:prstGeom>
          <a:noFill/>
          <a:ln w="28575" cap="flat">
            <a:solidFill>
              <a:srgbClr val="00FFFF"/>
            </a:solidFill>
            <a:prstDash val="dot"/>
            <a:round/>
            <a:headEnd type="none" w="lg" len="lg"/>
            <a:tailEnd type="none" w="lg" len="lg"/>
          </a:ln>
        </p:spPr>
      </p:cxnSp>
      <p:cxnSp>
        <p:nvCxnSpPr>
          <p:cNvPr id="408" name="Shape 408"/>
          <p:cNvCxnSpPr>
            <a:endCxn id="405" idx="1"/>
          </p:cNvCxnSpPr>
          <p:nvPr/>
        </p:nvCxnSpPr>
        <p:spPr>
          <a:xfrm rot="10800000" flipH="1">
            <a:off x="4248875" y="3232982"/>
            <a:ext cx="2627699" cy="1690799"/>
          </a:xfrm>
          <a:prstGeom prst="straightConnector1">
            <a:avLst/>
          </a:prstGeom>
          <a:noFill/>
          <a:ln w="28575" cap="flat">
            <a:solidFill>
              <a:srgbClr val="00FFFF"/>
            </a:solidFill>
            <a:prstDash val="dot"/>
            <a:round/>
            <a:headEnd type="none" w="lg" len="lg"/>
            <a:tailEnd type="none" w="lg" len="lg"/>
          </a:ln>
        </p:spPr>
      </p:cxnSp>
      <p:sp>
        <p:nvSpPr>
          <p:cNvPr id="409" name="Shape 409"/>
          <p:cNvSpPr txBox="1"/>
          <p:nvPr/>
        </p:nvSpPr>
        <p:spPr>
          <a:xfrm>
            <a:off x="7195725" y="2321500"/>
            <a:ext cx="1717800" cy="609600"/>
          </a:xfrm>
          <a:prstGeom prst="rect">
            <a:avLst/>
          </a:prstGeom>
          <a:noFill/>
          <a:ln>
            <a:noFill/>
          </a:ln>
        </p:spPr>
        <p:txBody>
          <a:bodyPr lIns="91425" tIns="91425" rIns="91425" bIns="91425" anchor="t" anchorCtr="0">
            <a:noAutofit/>
          </a:bodyPr>
          <a:lstStyle/>
          <a:p>
            <a:pPr lvl="0" rtl="0">
              <a:spcBef>
                <a:spcPts val="0"/>
              </a:spcBef>
              <a:buNone/>
            </a:pPr>
            <a:r>
              <a:rPr lang="en" sz="1100"/>
              <a:t>IDS, Flow,</a:t>
            </a:r>
          </a:p>
          <a:p>
            <a:pPr lvl="0" rtl="0">
              <a:spcBef>
                <a:spcPts val="0"/>
              </a:spcBef>
              <a:buNone/>
            </a:pPr>
            <a:r>
              <a:rPr lang="en" sz="1100"/>
              <a:t>Security data collectors</a:t>
            </a:r>
          </a:p>
        </p:txBody>
      </p:sp>
      <p:cxnSp>
        <p:nvCxnSpPr>
          <p:cNvPr id="410" name="Shape 410"/>
          <p:cNvCxnSpPr/>
          <p:nvPr/>
        </p:nvCxnSpPr>
        <p:spPr>
          <a:xfrm rot="10800000" flipH="1">
            <a:off x="6663287" y="5281282"/>
            <a:ext cx="771299" cy="97199"/>
          </a:xfrm>
          <a:prstGeom prst="straightConnector1">
            <a:avLst/>
          </a:prstGeom>
          <a:noFill/>
          <a:ln w="19050" cap="flat">
            <a:solidFill>
              <a:schemeClr val="dk2"/>
            </a:solidFill>
            <a:prstDash val="solid"/>
            <a:round/>
            <a:headEnd type="none" w="lg" len="lg"/>
            <a:tailEnd type="none" w="lg" len="lg"/>
          </a:ln>
        </p:spPr>
      </p:cxnSp>
      <p:pic>
        <p:nvPicPr>
          <p:cNvPr id="411" name="Shape 411"/>
          <p:cNvPicPr preferRelativeResize="0"/>
          <p:nvPr/>
        </p:nvPicPr>
        <p:blipFill>
          <a:blip r:embed="rId8"/>
          <a:stretch>
            <a:fillRect/>
          </a:stretch>
        </p:blipFill>
        <p:spPr>
          <a:xfrm>
            <a:off x="6268285" y="5053682"/>
            <a:ext cx="608309" cy="610399"/>
          </a:xfrm>
          <a:prstGeom prst="rect">
            <a:avLst/>
          </a:prstGeom>
          <a:noFill/>
          <a:ln>
            <a:noFill/>
          </a:ln>
        </p:spPr>
      </p:pic>
      <p:cxnSp>
        <p:nvCxnSpPr>
          <p:cNvPr id="412" name="Shape 412"/>
          <p:cNvCxnSpPr>
            <a:endCxn id="413" idx="0"/>
          </p:cNvCxnSpPr>
          <p:nvPr/>
        </p:nvCxnSpPr>
        <p:spPr>
          <a:xfrm rot="10800000" flipH="1">
            <a:off x="7656410" y="4968782"/>
            <a:ext cx="728699" cy="255199"/>
          </a:xfrm>
          <a:prstGeom prst="straightConnector1">
            <a:avLst/>
          </a:prstGeom>
          <a:noFill/>
          <a:ln w="19050" cap="flat">
            <a:solidFill>
              <a:schemeClr val="dk2"/>
            </a:solidFill>
            <a:prstDash val="solid"/>
            <a:round/>
            <a:headEnd type="none" w="lg" len="lg"/>
            <a:tailEnd type="none" w="lg" len="lg"/>
          </a:ln>
        </p:spPr>
      </p:cxnSp>
      <p:cxnSp>
        <p:nvCxnSpPr>
          <p:cNvPr id="414" name="Shape 414"/>
          <p:cNvCxnSpPr/>
          <p:nvPr/>
        </p:nvCxnSpPr>
        <p:spPr>
          <a:xfrm rot="10800000" flipH="1">
            <a:off x="7810225" y="5275082"/>
            <a:ext cx="455400" cy="59999"/>
          </a:xfrm>
          <a:prstGeom prst="straightConnector1">
            <a:avLst/>
          </a:prstGeom>
          <a:noFill/>
          <a:ln w="19050" cap="flat">
            <a:solidFill>
              <a:schemeClr val="dk2"/>
            </a:solidFill>
            <a:prstDash val="solid"/>
            <a:round/>
            <a:headEnd type="none" w="lg" len="lg"/>
            <a:tailEnd type="none" w="lg" len="lg"/>
          </a:ln>
        </p:spPr>
      </p:cxnSp>
      <p:cxnSp>
        <p:nvCxnSpPr>
          <p:cNvPr id="415" name="Shape 415"/>
          <p:cNvCxnSpPr/>
          <p:nvPr/>
        </p:nvCxnSpPr>
        <p:spPr>
          <a:xfrm>
            <a:off x="7778025" y="5352216"/>
            <a:ext cx="763200" cy="170800"/>
          </a:xfrm>
          <a:prstGeom prst="straightConnector1">
            <a:avLst/>
          </a:prstGeom>
          <a:noFill/>
          <a:ln w="19050" cap="flat">
            <a:solidFill>
              <a:schemeClr val="dk2"/>
            </a:solidFill>
            <a:prstDash val="solid"/>
            <a:round/>
            <a:headEnd type="none" w="lg" len="lg"/>
            <a:tailEnd type="none" w="lg" len="lg"/>
          </a:ln>
        </p:spPr>
      </p:cxnSp>
      <p:cxnSp>
        <p:nvCxnSpPr>
          <p:cNvPr id="416" name="Shape 416"/>
          <p:cNvCxnSpPr/>
          <p:nvPr/>
        </p:nvCxnSpPr>
        <p:spPr>
          <a:xfrm>
            <a:off x="7643500" y="5335067"/>
            <a:ext cx="955500" cy="444400"/>
          </a:xfrm>
          <a:prstGeom prst="straightConnector1">
            <a:avLst/>
          </a:prstGeom>
          <a:noFill/>
          <a:ln w="19050" cap="flat">
            <a:solidFill>
              <a:schemeClr val="dk2"/>
            </a:solidFill>
            <a:prstDash val="solid"/>
            <a:round/>
            <a:headEnd type="none" w="lg" len="lg"/>
            <a:tailEnd type="none" w="lg" len="lg"/>
          </a:ln>
        </p:spPr>
      </p:cxnSp>
      <p:pic>
        <p:nvPicPr>
          <p:cNvPr id="417" name="Shape 417"/>
          <p:cNvPicPr preferRelativeResize="0"/>
          <p:nvPr/>
        </p:nvPicPr>
        <p:blipFill>
          <a:blip r:embed="rId7"/>
          <a:stretch>
            <a:fillRect/>
          </a:stretch>
        </p:blipFill>
        <p:spPr>
          <a:xfrm>
            <a:off x="8011936" y="4757668"/>
            <a:ext cx="475175" cy="623667"/>
          </a:xfrm>
          <a:prstGeom prst="rect">
            <a:avLst/>
          </a:prstGeom>
          <a:noFill/>
          <a:ln>
            <a:noFill/>
          </a:ln>
        </p:spPr>
      </p:pic>
      <p:pic>
        <p:nvPicPr>
          <p:cNvPr id="413" name="Shape 413"/>
          <p:cNvPicPr preferRelativeResize="0"/>
          <p:nvPr/>
        </p:nvPicPr>
        <p:blipFill>
          <a:blip r:embed="rId7"/>
          <a:stretch>
            <a:fillRect/>
          </a:stretch>
        </p:blipFill>
        <p:spPr>
          <a:xfrm>
            <a:off x="8147510" y="4968769"/>
            <a:ext cx="475175" cy="623667"/>
          </a:xfrm>
          <a:prstGeom prst="rect">
            <a:avLst/>
          </a:prstGeom>
          <a:noFill/>
          <a:ln>
            <a:noFill/>
          </a:ln>
        </p:spPr>
      </p:pic>
      <p:pic>
        <p:nvPicPr>
          <p:cNvPr id="418" name="Shape 418"/>
          <p:cNvPicPr preferRelativeResize="0"/>
          <p:nvPr/>
        </p:nvPicPr>
        <p:blipFill>
          <a:blip r:embed="rId7"/>
          <a:stretch>
            <a:fillRect/>
          </a:stretch>
        </p:blipFill>
        <p:spPr>
          <a:xfrm>
            <a:off x="8266598" y="5151685"/>
            <a:ext cx="475175" cy="623667"/>
          </a:xfrm>
          <a:prstGeom prst="rect">
            <a:avLst/>
          </a:prstGeom>
          <a:noFill/>
          <a:ln>
            <a:noFill/>
          </a:ln>
        </p:spPr>
      </p:pic>
      <p:pic>
        <p:nvPicPr>
          <p:cNvPr id="419" name="Shape 419"/>
          <p:cNvPicPr preferRelativeResize="0"/>
          <p:nvPr/>
        </p:nvPicPr>
        <p:blipFill>
          <a:blip r:embed="rId7"/>
          <a:stretch>
            <a:fillRect/>
          </a:stretch>
        </p:blipFill>
        <p:spPr>
          <a:xfrm>
            <a:off x="8432648" y="5336385"/>
            <a:ext cx="475175" cy="623667"/>
          </a:xfrm>
          <a:prstGeom prst="rect">
            <a:avLst/>
          </a:prstGeom>
          <a:noFill/>
          <a:ln>
            <a:noFill/>
          </a:ln>
        </p:spPr>
      </p:pic>
      <p:pic>
        <p:nvPicPr>
          <p:cNvPr id="420" name="Shape 420"/>
          <p:cNvPicPr preferRelativeResize="0"/>
          <p:nvPr/>
        </p:nvPicPr>
        <p:blipFill>
          <a:blip r:embed="rId8"/>
          <a:stretch>
            <a:fillRect/>
          </a:stretch>
        </p:blipFill>
        <p:spPr>
          <a:xfrm>
            <a:off x="7350451" y="4975415"/>
            <a:ext cx="608309" cy="610399"/>
          </a:xfrm>
          <a:prstGeom prst="rect">
            <a:avLst/>
          </a:prstGeom>
          <a:noFill/>
          <a:ln>
            <a:noFill/>
          </a:ln>
        </p:spPr>
      </p:pic>
      <p:cxnSp>
        <p:nvCxnSpPr>
          <p:cNvPr id="421" name="Shape 421"/>
          <p:cNvCxnSpPr/>
          <p:nvPr/>
        </p:nvCxnSpPr>
        <p:spPr>
          <a:xfrm>
            <a:off x="5706975" y="5882267"/>
            <a:ext cx="705300" cy="76800"/>
          </a:xfrm>
          <a:prstGeom prst="straightConnector1">
            <a:avLst/>
          </a:prstGeom>
          <a:noFill/>
          <a:ln w="19050" cap="flat">
            <a:solidFill>
              <a:schemeClr val="dk2"/>
            </a:solidFill>
            <a:prstDash val="solid"/>
            <a:round/>
            <a:headEnd type="none" w="lg" len="lg"/>
            <a:tailEnd type="none" w="lg" len="lg"/>
          </a:ln>
        </p:spPr>
      </p:cxnSp>
      <p:cxnSp>
        <p:nvCxnSpPr>
          <p:cNvPr id="422" name="Shape 422"/>
          <p:cNvCxnSpPr/>
          <p:nvPr/>
        </p:nvCxnSpPr>
        <p:spPr>
          <a:xfrm>
            <a:off x="5777543" y="6061800"/>
            <a:ext cx="929699" cy="68400"/>
          </a:xfrm>
          <a:prstGeom prst="straightConnector1">
            <a:avLst/>
          </a:prstGeom>
          <a:noFill/>
          <a:ln w="19050" cap="flat">
            <a:solidFill>
              <a:schemeClr val="dk2"/>
            </a:solidFill>
            <a:prstDash val="solid"/>
            <a:round/>
            <a:headEnd type="none" w="lg" len="lg"/>
            <a:tailEnd type="none" w="lg" len="lg"/>
          </a:ln>
        </p:spPr>
      </p:cxnSp>
      <p:pic>
        <p:nvPicPr>
          <p:cNvPr id="423" name="Shape 423"/>
          <p:cNvPicPr preferRelativeResize="0"/>
          <p:nvPr/>
        </p:nvPicPr>
        <p:blipFill>
          <a:blip r:embed="rId7"/>
          <a:stretch>
            <a:fillRect/>
          </a:stretch>
        </p:blipFill>
        <p:spPr>
          <a:xfrm>
            <a:off x="6507960" y="5684749"/>
            <a:ext cx="475175" cy="623667"/>
          </a:xfrm>
          <a:prstGeom prst="rect">
            <a:avLst/>
          </a:prstGeom>
          <a:noFill/>
          <a:ln>
            <a:noFill/>
          </a:ln>
        </p:spPr>
      </p:pic>
      <p:pic>
        <p:nvPicPr>
          <p:cNvPr id="424" name="Shape 424"/>
          <p:cNvPicPr preferRelativeResize="0"/>
          <p:nvPr/>
        </p:nvPicPr>
        <p:blipFill>
          <a:blip r:embed="rId7"/>
          <a:stretch>
            <a:fillRect/>
          </a:stretch>
        </p:blipFill>
        <p:spPr>
          <a:xfrm>
            <a:off x="6255546" y="5787733"/>
            <a:ext cx="475175" cy="623667"/>
          </a:xfrm>
          <a:prstGeom prst="rect">
            <a:avLst/>
          </a:prstGeom>
          <a:noFill/>
          <a:ln>
            <a:noFill/>
          </a:ln>
        </p:spPr>
      </p:pic>
      <p:pic>
        <p:nvPicPr>
          <p:cNvPr id="425" name="Shape 425"/>
          <p:cNvPicPr preferRelativeResize="0"/>
          <p:nvPr/>
        </p:nvPicPr>
        <p:blipFill>
          <a:blip r:embed="rId8"/>
          <a:stretch>
            <a:fillRect/>
          </a:stretch>
        </p:blipFill>
        <p:spPr>
          <a:xfrm>
            <a:off x="5368076" y="5664065"/>
            <a:ext cx="608309" cy="610399"/>
          </a:xfrm>
          <a:prstGeom prst="rect">
            <a:avLst/>
          </a:prstGeom>
          <a:noFill/>
          <a:ln>
            <a:noFill/>
          </a:ln>
        </p:spPr>
      </p:pic>
      <p:cxnSp>
        <p:nvCxnSpPr>
          <p:cNvPr id="426" name="Shape 426"/>
          <p:cNvCxnSpPr/>
          <p:nvPr/>
        </p:nvCxnSpPr>
        <p:spPr>
          <a:xfrm flipH="1">
            <a:off x="5841741" y="3881600"/>
            <a:ext cx="775799" cy="760800"/>
          </a:xfrm>
          <a:prstGeom prst="straightConnector1">
            <a:avLst/>
          </a:prstGeom>
          <a:noFill/>
          <a:ln w="19050" cap="flat">
            <a:solidFill>
              <a:schemeClr val="dk2"/>
            </a:solidFill>
            <a:prstDash val="solid"/>
            <a:round/>
            <a:headEnd type="none" w="lg" len="lg"/>
            <a:tailEnd type="none" w="lg" len="lg"/>
          </a:ln>
        </p:spPr>
      </p:cxnSp>
      <p:pic>
        <p:nvPicPr>
          <p:cNvPr id="427" name="Shape 427"/>
          <p:cNvPicPr preferRelativeResize="0"/>
          <p:nvPr/>
        </p:nvPicPr>
        <p:blipFill>
          <a:blip r:embed="rId8"/>
          <a:stretch>
            <a:fillRect/>
          </a:stretch>
        </p:blipFill>
        <p:spPr>
          <a:xfrm>
            <a:off x="5368076" y="4443282"/>
            <a:ext cx="608309" cy="610399"/>
          </a:xfrm>
          <a:prstGeom prst="rect">
            <a:avLst/>
          </a:prstGeom>
          <a:noFill/>
          <a:ln>
            <a:noFill/>
          </a:ln>
        </p:spPr>
      </p:pic>
      <p:pic>
        <p:nvPicPr>
          <p:cNvPr id="428" name="Shape 428"/>
          <p:cNvPicPr preferRelativeResize="0"/>
          <p:nvPr/>
        </p:nvPicPr>
        <p:blipFill>
          <a:blip r:embed="rId7"/>
          <a:stretch>
            <a:fillRect/>
          </a:stretch>
        </p:blipFill>
        <p:spPr>
          <a:xfrm>
            <a:off x="6443230" y="3550733"/>
            <a:ext cx="475175" cy="623667"/>
          </a:xfrm>
          <a:prstGeom prst="rect">
            <a:avLst/>
          </a:prstGeom>
          <a:noFill/>
          <a:ln>
            <a:noFill/>
          </a:ln>
        </p:spPr>
      </p:pic>
      <p:cxnSp>
        <p:nvCxnSpPr>
          <p:cNvPr id="429" name="Shape 429"/>
          <p:cNvCxnSpPr/>
          <p:nvPr/>
        </p:nvCxnSpPr>
        <p:spPr>
          <a:xfrm rot="10800000" flipH="1">
            <a:off x="1827525" y="4343432"/>
            <a:ext cx="352800" cy="282000"/>
          </a:xfrm>
          <a:prstGeom prst="straightConnector1">
            <a:avLst/>
          </a:prstGeom>
          <a:noFill/>
          <a:ln w="19050" cap="flat">
            <a:solidFill>
              <a:schemeClr val="dk2"/>
            </a:solidFill>
            <a:prstDash val="solid"/>
            <a:round/>
            <a:headEnd type="none" w="lg" len="lg"/>
            <a:tailEnd type="none" w="lg" len="lg"/>
          </a:ln>
        </p:spPr>
      </p:cxnSp>
      <p:cxnSp>
        <p:nvCxnSpPr>
          <p:cNvPr id="430" name="Shape 430"/>
          <p:cNvCxnSpPr/>
          <p:nvPr/>
        </p:nvCxnSpPr>
        <p:spPr>
          <a:xfrm>
            <a:off x="2404625" y="4146649"/>
            <a:ext cx="423300" cy="256399"/>
          </a:xfrm>
          <a:prstGeom prst="straightConnector1">
            <a:avLst/>
          </a:prstGeom>
          <a:noFill/>
          <a:ln w="19050" cap="flat">
            <a:solidFill>
              <a:schemeClr val="dk2"/>
            </a:solidFill>
            <a:prstDash val="solid"/>
            <a:round/>
            <a:headEnd type="none" w="lg" len="lg"/>
            <a:tailEnd type="none" w="lg" len="lg"/>
          </a:ln>
        </p:spPr>
      </p:cxnSp>
      <p:cxnSp>
        <p:nvCxnSpPr>
          <p:cNvPr id="431" name="Shape 431"/>
          <p:cNvCxnSpPr/>
          <p:nvPr/>
        </p:nvCxnSpPr>
        <p:spPr>
          <a:xfrm rot="10800000" flipH="1">
            <a:off x="1680025" y="4275115"/>
            <a:ext cx="436200" cy="102399"/>
          </a:xfrm>
          <a:prstGeom prst="straightConnector1">
            <a:avLst/>
          </a:prstGeom>
          <a:noFill/>
          <a:ln w="19050" cap="flat">
            <a:solidFill>
              <a:schemeClr val="dk2"/>
            </a:solidFill>
            <a:prstDash val="solid"/>
            <a:round/>
            <a:headEnd type="none" w="lg" len="lg"/>
            <a:tailEnd type="none" w="lg" len="lg"/>
          </a:ln>
        </p:spPr>
      </p:cxnSp>
      <p:cxnSp>
        <p:nvCxnSpPr>
          <p:cNvPr id="432" name="Shape 432"/>
          <p:cNvCxnSpPr>
            <a:stCxn id="433" idx="0"/>
          </p:cNvCxnSpPr>
          <p:nvPr/>
        </p:nvCxnSpPr>
        <p:spPr>
          <a:xfrm rot="10800000" flipH="1">
            <a:off x="1674287" y="4138183"/>
            <a:ext cx="499500" cy="107600"/>
          </a:xfrm>
          <a:prstGeom prst="straightConnector1">
            <a:avLst/>
          </a:prstGeom>
          <a:noFill/>
          <a:ln w="19050" cap="flat">
            <a:solidFill>
              <a:schemeClr val="dk2"/>
            </a:solidFill>
            <a:prstDash val="solid"/>
            <a:round/>
            <a:headEnd type="none" w="lg" len="lg"/>
            <a:tailEnd type="none" w="lg" len="lg"/>
          </a:ln>
        </p:spPr>
      </p:cxnSp>
      <p:cxnSp>
        <p:nvCxnSpPr>
          <p:cNvPr id="434" name="Shape 434"/>
          <p:cNvCxnSpPr>
            <a:stCxn id="435" idx="0"/>
          </p:cNvCxnSpPr>
          <p:nvPr/>
        </p:nvCxnSpPr>
        <p:spPr>
          <a:xfrm>
            <a:off x="1541987" y="4030633"/>
            <a:ext cx="631800" cy="39200"/>
          </a:xfrm>
          <a:prstGeom prst="straightConnector1">
            <a:avLst/>
          </a:prstGeom>
          <a:noFill/>
          <a:ln w="19050" cap="flat">
            <a:solidFill>
              <a:schemeClr val="dk2"/>
            </a:solidFill>
            <a:prstDash val="solid"/>
            <a:round/>
            <a:headEnd type="none" w="lg" len="lg"/>
            <a:tailEnd type="none" w="lg" len="lg"/>
          </a:ln>
        </p:spPr>
      </p:cxnSp>
      <p:pic>
        <p:nvPicPr>
          <p:cNvPr id="436" name="Shape 436"/>
          <p:cNvPicPr preferRelativeResize="0"/>
          <p:nvPr/>
        </p:nvPicPr>
        <p:blipFill>
          <a:blip r:embed="rId8"/>
          <a:stretch>
            <a:fillRect/>
          </a:stretch>
        </p:blipFill>
        <p:spPr>
          <a:xfrm>
            <a:off x="1975848" y="3942049"/>
            <a:ext cx="608309" cy="610399"/>
          </a:xfrm>
          <a:prstGeom prst="rect">
            <a:avLst/>
          </a:prstGeom>
          <a:noFill/>
          <a:ln>
            <a:noFill/>
          </a:ln>
        </p:spPr>
      </p:pic>
      <p:pic>
        <p:nvPicPr>
          <p:cNvPr id="437" name="Shape 437"/>
          <p:cNvPicPr preferRelativeResize="0"/>
          <p:nvPr/>
        </p:nvPicPr>
        <p:blipFill>
          <a:blip r:embed="rId7"/>
          <a:stretch>
            <a:fillRect/>
          </a:stretch>
        </p:blipFill>
        <p:spPr>
          <a:xfrm>
            <a:off x="1168848" y="3819533"/>
            <a:ext cx="475175" cy="623667"/>
          </a:xfrm>
          <a:prstGeom prst="rect">
            <a:avLst/>
          </a:prstGeom>
          <a:noFill/>
          <a:ln>
            <a:noFill/>
          </a:ln>
        </p:spPr>
      </p:pic>
      <p:pic>
        <p:nvPicPr>
          <p:cNvPr id="435" name="Shape 435"/>
          <p:cNvPicPr preferRelativeResize="0"/>
          <p:nvPr/>
        </p:nvPicPr>
        <p:blipFill>
          <a:blip r:embed="rId7"/>
          <a:stretch>
            <a:fillRect/>
          </a:stretch>
        </p:blipFill>
        <p:spPr>
          <a:xfrm>
            <a:off x="1304412" y="4030633"/>
            <a:ext cx="475175" cy="623667"/>
          </a:xfrm>
          <a:prstGeom prst="rect">
            <a:avLst/>
          </a:prstGeom>
          <a:noFill/>
          <a:ln>
            <a:noFill/>
          </a:ln>
        </p:spPr>
      </p:pic>
      <p:pic>
        <p:nvPicPr>
          <p:cNvPr id="433" name="Shape 433"/>
          <p:cNvPicPr preferRelativeResize="0"/>
          <p:nvPr/>
        </p:nvPicPr>
        <p:blipFill>
          <a:blip r:embed="rId7"/>
          <a:stretch>
            <a:fillRect/>
          </a:stretch>
        </p:blipFill>
        <p:spPr>
          <a:xfrm>
            <a:off x="1436713" y="4245785"/>
            <a:ext cx="475175" cy="623667"/>
          </a:xfrm>
          <a:prstGeom prst="rect">
            <a:avLst/>
          </a:prstGeom>
          <a:noFill/>
          <a:ln>
            <a:noFill/>
          </a:ln>
        </p:spPr>
      </p:pic>
      <p:pic>
        <p:nvPicPr>
          <p:cNvPr id="438" name="Shape 438"/>
          <p:cNvPicPr preferRelativeResize="0"/>
          <p:nvPr/>
        </p:nvPicPr>
        <p:blipFill>
          <a:blip r:embed="rId7"/>
          <a:stretch>
            <a:fillRect/>
          </a:stretch>
        </p:blipFill>
        <p:spPr>
          <a:xfrm>
            <a:off x="1589529" y="4398249"/>
            <a:ext cx="475175" cy="623667"/>
          </a:xfrm>
          <a:prstGeom prst="rect">
            <a:avLst/>
          </a:prstGeom>
          <a:noFill/>
          <a:ln>
            <a:noFill/>
          </a:ln>
        </p:spPr>
      </p:pic>
      <p:pic>
        <p:nvPicPr>
          <p:cNvPr id="439" name="Shape 439"/>
          <p:cNvPicPr preferRelativeResize="0"/>
          <p:nvPr/>
        </p:nvPicPr>
        <p:blipFill>
          <a:blip r:embed="rId8"/>
          <a:stretch>
            <a:fillRect/>
          </a:stretch>
        </p:blipFill>
        <p:spPr>
          <a:xfrm>
            <a:off x="2648082" y="4154215"/>
            <a:ext cx="608309" cy="610399"/>
          </a:xfrm>
          <a:prstGeom prst="rect">
            <a:avLst/>
          </a:prstGeom>
          <a:noFill/>
          <a:ln>
            <a:noFill/>
          </a:ln>
        </p:spPr>
      </p:pic>
      <p:cxnSp>
        <p:nvCxnSpPr>
          <p:cNvPr id="440" name="Shape 440"/>
          <p:cNvCxnSpPr/>
          <p:nvPr/>
        </p:nvCxnSpPr>
        <p:spPr>
          <a:xfrm rot="10800000" flipH="1">
            <a:off x="2924025" y="6130049"/>
            <a:ext cx="525900" cy="59999"/>
          </a:xfrm>
          <a:prstGeom prst="straightConnector1">
            <a:avLst/>
          </a:prstGeom>
          <a:noFill/>
          <a:ln w="19050" cap="flat">
            <a:solidFill>
              <a:schemeClr val="dk2"/>
            </a:solidFill>
            <a:prstDash val="solid"/>
            <a:round/>
            <a:headEnd type="none" w="lg" len="lg"/>
            <a:tailEnd type="none" w="lg" len="lg"/>
          </a:ln>
        </p:spPr>
      </p:cxnSp>
      <p:cxnSp>
        <p:nvCxnSpPr>
          <p:cNvPr id="441" name="Shape 441"/>
          <p:cNvCxnSpPr/>
          <p:nvPr/>
        </p:nvCxnSpPr>
        <p:spPr>
          <a:xfrm>
            <a:off x="2577750" y="5942115"/>
            <a:ext cx="891300" cy="51199"/>
          </a:xfrm>
          <a:prstGeom prst="straightConnector1">
            <a:avLst/>
          </a:prstGeom>
          <a:noFill/>
          <a:ln w="19050" cap="flat">
            <a:solidFill>
              <a:schemeClr val="dk2"/>
            </a:solidFill>
            <a:prstDash val="solid"/>
            <a:round/>
            <a:headEnd type="none" w="lg" len="lg"/>
            <a:tailEnd type="none" w="lg" len="lg"/>
          </a:ln>
        </p:spPr>
      </p:cxnSp>
      <p:pic>
        <p:nvPicPr>
          <p:cNvPr id="442" name="Shape 442"/>
          <p:cNvPicPr preferRelativeResize="0"/>
          <p:nvPr/>
        </p:nvPicPr>
        <p:blipFill>
          <a:blip r:embed="rId7"/>
          <a:stretch>
            <a:fillRect/>
          </a:stretch>
        </p:blipFill>
        <p:spPr>
          <a:xfrm>
            <a:off x="2352755" y="5851133"/>
            <a:ext cx="475175" cy="623667"/>
          </a:xfrm>
          <a:prstGeom prst="rect">
            <a:avLst/>
          </a:prstGeom>
          <a:noFill/>
          <a:ln>
            <a:noFill/>
          </a:ln>
        </p:spPr>
      </p:pic>
      <p:pic>
        <p:nvPicPr>
          <p:cNvPr id="443" name="Shape 443"/>
          <p:cNvPicPr preferRelativeResize="0"/>
          <p:nvPr/>
        </p:nvPicPr>
        <p:blipFill>
          <a:blip r:embed="rId7"/>
          <a:stretch>
            <a:fillRect/>
          </a:stretch>
        </p:blipFill>
        <p:spPr>
          <a:xfrm>
            <a:off x="2584126" y="5939701"/>
            <a:ext cx="475175" cy="623667"/>
          </a:xfrm>
          <a:prstGeom prst="rect">
            <a:avLst/>
          </a:prstGeom>
          <a:noFill/>
          <a:ln>
            <a:noFill/>
          </a:ln>
        </p:spPr>
      </p:pic>
      <p:pic>
        <p:nvPicPr>
          <p:cNvPr id="444" name="Shape 444"/>
          <p:cNvPicPr preferRelativeResize="0"/>
          <p:nvPr/>
        </p:nvPicPr>
        <p:blipFill>
          <a:blip r:embed="rId8"/>
          <a:stretch>
            <a:fillRect/>
          </a:stretch>
        </p:blipFill>
        <p:spPr>
          <a:xfrm>
            <a:off x="3265552" y="5816115"/>
            <a:ext cx="608309" cy="610399"/>
          </a:xfrm>
          <a:prstGeom prst="rect">
            <a:avLst/>
          </a:prstGeom>
          <a:noFill/>
          <a:ln>
            <a:noFill/>
          </a:ln>
        </p:spPr>
      </p:pic>
      <p:pic>
        <p:nvPicPr>
          <p:cNvPr id="445" name="Shape 445"/>
          <p:cNvPicPr preferRelativeResize="0"/>
          <p:nvPr/>
        </p:nvPicPr>
        <p:blipFill>
          <a:blip r:embed="rId9"/>
          <a:stretch>
            <a:fillRect/>
          </a:stretch>
        </p:blipFill>
        <p:spPr>
          <a:xfrm>
            <a:off x="3301787" y="692500"/>
            <a:ext cx="2634824" cy="2307365"/>
          </a:xfrm>
          <a:prstGeom prst="rect">
            <a:avLst/>
          </a:prstGeom>
          <a:noFill/>
          <a:ln>
            <a:noFill/>
          </a:ln>
        </p:spPr>
      </p:pic>
      <p:pic>
        <p:nvPicPr>
          <p:cNvPr id="446" name="Shape 446"/>
          <p:cNvPicPr preferRelativeResize="0"/>
          <p:nvPr/>
        </p:nvPicPr>
        <p:blipFill>
          <a:blip r:embed="rId10"/>
          <a:stretch>
            <a:fillRect/>
          </a:stretch>
        </p:blipFill>
        <p:spPr>
          <a:xfrm>
            <a:off x="4165863" y="1022600"/>
            <a:ext cx="863949" cy="1515965"/>
          </a:xfrm>
          <a:prstGeom prst="rect">
            <a:avLst/>
          </a:prstGeom>
          <a:noFill/>
          <a:ln>
            <a:noFill/>
          </a:ln>
        </p:spPr>
      </p:pic>
      <p:pic>
        <p:nvPicPr>
          <p:cNvPr id="447" name="Shape 447"/>
          <p:cNvPicPr preferRelativeResize="0"/>
          <p:nvPr/>
        </p:nvPicPr>
        <p:blipFill>
          <a:blip r:embed="rId9"/>
          <a:stretch>
            <a:fillRect/>
          </a:stretch>
        </p:blipFill>
        <p:spPr>
          <a:xfrm>
            <a:off x="1541987" y="581668"/>
            <a:ext cx="2634824" cy="2307365"/>
          </a:xfrm>
          <a:prstGeom prst="rect">
            <a:avLst/>
          </a:prstGeom>
          <a:noFill/>
          <a:ln>
            <a:noFill/>
          </a:ln>
        </p:spPr>
      </p:pic>
      <p:cxnSp>
        <p:nvCxnSpPr>
          <p:cNvPr id="448" name="Shape 448"/>
          <p:cNvCxnSpPr/>
          <p:nvPr/>
        </p:nvCxnSpPr>
        <p:spPr>
          <a:xfrm>
            <a:off x="3543300" y="3938333"/>
            <a:ext cx="511199" cy="1163200"/>
          </a:xfrm>
          <a:prstGeom prst="straightConnector1">
            <a:avLst/>
          </a:prstGeom>
          <a:noFill/>
          <a:ln w="19050" cap="flat">
            <a:solidFill>
              <a:srgbClr val="980000"/>
            </a:solidFill>
            <a:prstDash val="solid"/>
            <a:round/>
            <a:headEnd type="none" w="lg" len="lg"/>
            <a:tailEnd type="none" w="lg" len="lg"/>
          </a:ln>
        </p:spPr>
      </p:cxnSp>
      <p:pic>
        <p:nvPicPr>
          <p:cNvPr id="379" name="Shape 379"/>
          <p:cNvPicPr preferRelativeResize="0"/>
          <p:nvPr/>
        </p:nvPicPr>
        <p:blipFill>
          <a:blip r:embed="rId6"/>
          <a:stretch>
            <a:fillRect/>
          </a:stretch>
        </p:blipFill>
        <p:spPr>
          <a:xfrm>
            <a:off x="4002850" y="4201367"/>
            <a:ext cx="475180" cy="610400"/>
          </a:xfrm>
          <a:prstGeom prst="rect">
            <a:avLst/>
          </a:prstGeom>
          <a:noFill/>
          <a:ln>
            <a:noFill/>
          </a:ln>
        </p:spPr>
      </p:pic>
      <p:pic>
        <p:nvPicPr>
          <p:cNvPr id="381" name="Shape 381"/>
          <p:cNvPicPr preferRelativeResize="0"/>
          <p:nvPr/>
        </p:nvPicPr>
        <p:blipFill>
          <a:blip r:embed="rId5"/>
          <a:stretch>
            <a:fillRect/>
          </a:stretch>
        </p:blipFill>
        <p:spPr>
          <a:xfrm>
            <a:off x="3989525" y="4974882"/>
            <a:ext cx="501824" cy="968433"/>
          </a:xfrm>
          <a:prstGeom prst="rect">
            <a:avLst/>
          </a:prstGeom>
          <a:noFill/>
          <a:ln>
            <a:noFill/>
          </a:ln>
        </p:spPr>
      </p:pic>
      <p:pic>
        <p:nvPicPr>
          <p:cNvPr id="449" name="Shape 449"/>
          <p:cNvPicPr preferRelativeResize="0"/>
          <p:nvPr/>
        </p:nvPicPr>
        <p:blipFill>
          <a:blip r:embed="rId11"/>
          <a:stretch>
            <a:fillRect/>
          </a:stretch>
        </p:blipFill>
        <p:spPr>
          <a:xfrm>
            <a:off x="1976062" y="1318376"/>
            <a:ext cx="1766699" cy="882157"/>
          </a:xfrm>
          <a:prstGeom prst="rect">
            <a:avLst/>
          </a:prstGeom>
          <a:noFill/>
          <a:ln>
            <a:noFill/>
          </a:ln>
        </p:spPr>
      </p:pic>
      <p:cxnSp>
        <p:nvCxnSpPr>
          <p:cNvPr id="451" name="Shape 451"/>
          <p:cNvCxnSpPr/>
          <p:nvPr/>
        </p:nvCxnSpPr>
        <p:spPr>
          <a:xfrm rot="10800000" flipH="1">
            <a:off x="3627700" y="2641049"/>
            <a:ext cx="2935800" cy="542800"/>
          </a:xfrm>
          <a:prstGeom prst="straightConnector1">
            <a:avLst/>
          </a:prstGeom>
          <a:noFill/>
          <a:ln w="28575" cap="flat">
            <a:solidFill>
              <a:srgbClr val="00FFFF"/>
            </a:solidFill>
            <a:prstDash val="dot"/>
            <a:round/>
            <a:headEnd type="none" w="lg" len="lg"/>
            <a:tailEnd type="none" w="lg" len="lg"/>
          </a:ln>
        </p:spPr>
      </p:cxnSp>
      <p:pic>
        <p:nvPicPr>
          <p:cNvPr id="452" name="Shape 452"/>
          <p:cNvPicPr preferRelativeResize="0"/>
          <p:nvPr/>
        </p:nvPicPr>
        <p:blipFill>
          <a:blip r:embed="rId5"/>
          <a:stretch>
            <a:fillRect/>
          </a:stretch>
        </p:blipFill>
        <p:spPr>
          <a:xfrm>
            <a:off x="3283862" y="3152183"/>
            <a:ext cx="501824" cy="968433"/>
          </a:xfrm>
          <a:prstGeom prst="rect">
            <a:avLst/>
          </a:prstGeom>
          <a:noFill/>
          <a:ln>
            <a:noFill/>
          </a:ln>
        </p:spPr>
      </p:pic>
      <p:pic>
        <p:nvPicPr>
          <p:cNvPr id="453" name="Shape 453"/>
          <p:cNvPicPr preferRelativeResize="0"/>
          <p:nvPr/>
        </p:nvPicPr>
        <p:blipFill>
          <a:blip r:embed="rId12"/>
          <a:stretch>
            <a:fillRect/>
          </a:stretch>
        </p:blipFill>
        <p:spPr>
          <a:xfrm>
            <a:off x="1909300" y="5211449"/>
            <a:ext cx="259878" cy="468799"/>
          </a:xfrm>
          <a:prstGeom prst="rect">
            <a:avLst/>
          </a:prstGeom>
          <a:noFill/>
          <a:ln>
            <a:noFill/>
          </a:ln>
        </p:spPr>
      </p:pic>
      <p:pic>
        <p:nvPicPr>
          <p:cNvPr id="454" name="Shape 454"/>
          <p:cNvPicPr preferRelativeResize="0"/>
          <p:nvPr/>
        </p:nvPicPr>
        <p:blipFill>
          <a:blip r:embed="rId12"/>
          <a:stretch>
            <a:fillRect/>
          </a:stretch>
        </p:blipFill>
        <p:spPr>
          <a:xfrm>
            <a:off x="1599425" y="4786798"/>
            <a:ext cx="259878" cy="468799"/>
          </a:xfrm>
          <a:prstGeom prst="rect">
            <a:avLst/>
          </a:prstGeom>
          <a:noFill/>
          <a:ln>
            <a:noFill/>
          </a:ln>
        </p:spPr>
      </p:pic>
      <p:pic>
        <p:nvPicPr>
          <p:cNvPr id="455" name="Shape 455"/>
          <p:cNvPicPr preferRelativeResize="0"/>
          <p:nvPr/>
        </p:nvPicPr>
        <p:blipFill>
          <a:blip r:embed="rId12"/>
          <a:stretch>
            <a:fillRect/>
          </a:stretch>
        </p:blipFill>
        <p:spPr>
          <a:xfrm>
            <a:off x="1741162" y="4968782"/>
            <a:ext cx="259878" cy="468799"/>
          </a:xfrm>
          <a:prstGeom prst="rect">
            <a:avLst/>
          </a:prstGeom>
          <a:noFill/>
          <a:ln>
            <a:noFill/>
          </a:ln>
        </p:spPr>
      </p:pic>
      <p:cxnSp>
        <p:nvCxnSpPr>
          <p:cNvPr id="456" name="Shape 456"/>
          <p:cNvCxnSpPr/>
          <p:nvPr/>
        </p:nvCxnSpPr>
        <p:spPr>
          <a:xfrm rot="10800000" flipH="1">
            <a:off x="3715709" y="2762465"/>
            <a:ext cx="2867099" cy="1549600"/>
          </a:xfrm>
          <a:prstGeom prst="straightConnector1">
            <a:avLst/>
          </a:prstGeom>
          <a:noFill/>
          <a:ln w="28575" cap="flat">
            <a:solidFill>
              <a:srgbClr val="00FFFF"/>
            </a:solidFill>
            <a:prstDash val="dot"/>
            <a:round/>
            <a:headEnd type="none" w="lg" len="lg"/>
            <a:tailEnd type="none" w="lg" len="lg"/>
          </a:ln>
        </p:spPr>
      </p:cxnSp>
      <p:pic>
        <p:nvPicPr>
          <p:cNvPr id="457" name="Shape 457"/>
          <p:cNvPicPr preferRelativeResize="0"/>
          <p:nvPr/>
        </p:nvPicPr>
        <p:blipFill>
          <a:blip r:embed="rId13"/>
          <a:stretch>
            <a:fillRect/>
          </a:stretch>
        </p:blipFill>
        <p:spPr>
          <a:xfrm>
            <a:off x="3386512" y="4096467"/>
            <a:ext cx="631800" cy="842400"/>
          </a:xfrm>
          <a:prstGeom prst="rect">
            <a:avLst/>
          </a:prstGeom>
          <a:noFill/>
          <a:ln>
            <a:noFill/>
          </a:ln>
        </p:spPr>
      </p:pic>
      <p:sp>
        <p:nvSpPr>
          <p:cNvPr id="2" name="Right Arrow 1"/>
          <p:cNvSpPr/>
          <p:nvPr/>
        </p:nvSpPr>
        <p:spPr>
          <a:xfrm rot="1192108">
            <a:off x="1185802" y="3585507"/>
            <a:ext cx="2340254"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0000"/>
              </a:solidFill>
            </a:endParaRPr>
          </a:p>
        </p:txBody>
      </p:sp>
      <p:cxnSp>
        <p:nvCxnSpPr>
          <p:cNvPr id="100" name="Shape 278"/>
          <p:cNvCxnSpPr/>
          <p:nvPr/>
        </p:nvCxnSpPr>
        <p:spPr>
          <a:xfrm>
            <a:off x="3785686" y="3636400"/>
            <a:ext cx="203839" cy="0"/>
          </a:xfrm>
          <a:prstGeom prst="straightConnector1">
            <a:avLst/>
          </a:prstGeom>
          <a:noFill/>
          <a:ln w="19050" cap="flat">
            <a:solidFill>
              <a:srgbClr val="980000"/>
            </a:solidFill>
            <a:prstDash val="solid"/>
            <a:round/>
            <a:headEnd type="none" w="lg" len="lg"/>
            <a:tailEnd type="none" w="lg" len="lg"/>
          </a:ln>
        </p:spPr>
      </p:cxn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A10F005C-8AF8-3B44-B099-546B6EC07E8C}" type="datetime1">
              <a:rPr lang="en-US" smtClean="0"/>
              <a:pPr>
                <a:defRPr/>
              </a:pPr>
              <a:t>6/12/18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55119C-446D-EF40-B57D-3A3A00B2D3E5}" type="slidenum">
              <a:rPr lang="en-US" smtClean="0"/>
              <a:pPr>
                <a:defRPr/>
              </a:pPr>
              <a:t>7</a:t>
            </a:fld>
            <a:endParaRPr lang="en-US"/>
          </a:p>
        </p:txBody>
      </p:sp>
      <p:sp>
        <p:nvSpPr>
          <p:cNvPr id="7" name="Shape 462"/>
          <p:cNvSpPr txBox="1">
            <a:spLocks noGrp="1"/>
          </p:cNvSpPr>
          <p:nvPr>
            <p:ph type="title"/>
          </p:nvPr>
        </p:nvSpPr>
        <p:spPr>
          <a:xfrm>
            <a:off x="457200" y="274639"/>
            <a:ext cx="8229600" cy="1143000"/>
          </a:xfrm>
          <a:prstGeom prst="rect">
            <a:avLst/>
          </a:prstGeom>
        </p:spPr>
        <p:txBody>
          <a:bodyPr lIns="91425" tIns="91425" rIns="91425" bIns="91425" anchor="ctr" anchorCtr="0">
            <a:noAutofit/>
          </a:bodyPr>
          <a:lstStyle/>
          <a:p>
            <a:pPr lvl="0" rtl="0">
              <a:spcBef>
                <a:spcPts val="0"/>
              </a:spcBef>
              <a:buNone/>
            </a:pPr>
            <a:r>
              <a:rPr lang="en" dirty="0"/>
              <a:t>What is your existing workflow?</a:t>
            </a:r>
          </a:p>
        </p:txBody>
      </p:sp>
      <p:sp>
        <p:nvSpPr>
          <p:cNvPr id="8" name="Shape 464"/>
          <p:cNvSpPr txBox="1">
            <a:spLocks/>
          </p:cNvSpPr>
          <p:nvPr/>
        </p:nvSpPr>
        <p:spPr bwMode="auto">
          <a:xfrm>
            <a:off x="457200" y="1600202"/>
            <a:ext cx="8229600" cy="4344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5" tIns="91425" rIns="91425" bIns="91425" numCol="1" anchor="t" anchorCtr="0" compatLnSpc="1">
            <a:prstTxWarp prst="textNoShape">
              <a:avLst/>
            </a:prstTxWarp>
            <a:noAutofit/>
          </a:bodyPr>
          <a:lstStyle>
            <a:lvl1pPr marL="0" indent="0" algn="l" defTabSz="457200" rtl="0" eaLnBrk="1" fontAlgn="base" hangingPunct="1">
              <a:spcBef>
                <a:spcPts val="875"/>
              </a:spcBef>
              <a:spcAft>
                <a:spcPct val="0"/>
              </a:spcAft>
              <a:buClr>
                <a:schemeClr val="accent1"/>
              </a:buClr>
              <a:buFont typeface="Arial" charset="0"/>
              <a:buNone/>
              <a:defRPr sz="2000" kern="1200">
                <a:solidFill>
                  <a:schemeClr val="tx1">
                    <a:tint val="75000"/>
                  </a:schemeClr>
                </a:solidFill>
                <a:latin typeface="+mn-lt"/>
                <a:ea typeface="ＭＳ Ｐゴシック" charset="0"/>
                <a:cs typeface="ＭＳ Ｐゴシック" charset="0"/>
              </a:defRPr>
            </a:lvl1pPr>
            <a:lvl2pPr marL="457200" indent="0" algn="l" defTabSz="457200" rtl="0" eaLnBrk="1" fontAlgn="base" hangingPunct="1">
              <a:spcBef>
                <a:spcPct val="20000"/>
              </a:spcBef>
              <a:spcAft>
                <a:spcPct val="0"/>
              </a:spcAft>
              <a:buClr>
                <a:schemeClr val="bg2"/>
              </a:buClr>
              <a:buSzPct val="85000"/>
              <a:buFont typeface="Arial" charset="0"/>
              <a:buNone/>
              <a:defRPr sz="1800" kern="1200">
                <a:solidFill>
                  <a:schemeClr val="tx1">
                    <a:tint val="75000"/>
                  </a:schemeClr>
                </a:solidFill>
                <a:latin typeface="+mn-lt"/>
                <a:ea typeface="ＭＳ Ｐゴシック" charset="0"/>
                <a:cs typeface="+mn-cs"/>
              </a:defRPr>
            </a:lvl2pPr>
            <a:lvl3pPr marL="914400" indent="0" algn="l" defTabSz="457200" rtl="0" eaLnBrk="1" fontAlgn="base" hangingPunct="1">
              <a:spcBef>
                <a:spcPct val="20000"/>
              </a:spcBef>
              <a:spcAft>
                <a:spcPct val="0"/>
              </a:spcAft>
              <a:buClr>
                <a:schemeClr val="bg2"/>
              </a:buClr>
              <a:buFont typeface="Arial" charset="0"/>
              <a:buNone/>
              <a:defRPr sz="1600" kern="1200">
                <a:solidFill>
                  <a:schemeClr val="tx1">
                    <a:tint val="75000"/>
                  </a:schemeClr>
                </a:solidFill>
                <a:latin typeface="+mn-lt"/>
                <a:ea typeface="ＭＳ Ｐゴシック" charset="0"/>
                <a:cs typeface="+mn-cs"/>
              </a:defRPr>
            </a:lvl3pPr>
            <a:lvl4pPr marL="1371600" indent="0" algn="l" defTabSz="457200" rtl="0" eaLnBrk="1" fontAlgn="base" hangingPunct="1">
              <a:spcBef>
                <a:spcPct val="20000"/>
              </a:spcBef>
              <a:spcAft>
                <a:spcPct val="0"/>
              </a:spcAft>
              <a:buClr>
                <a:schemeClr val="bg2"/>
              </a:buClr>
              <a:buFont typeface="Arial" charset="0"/>
              <a:buNone/>
              <a:defRPr sz="1400" kern="1200">
                <a:solidFill>
                  <a:schemeClr val="tx1">
                    <a:tint val="75000"/>
                  </a:schemeClr>
                </a:solidFill>
                <a:latin typeface="+mn-lt"/>
                <a:ea typeface="ＭＳ Ｐゴシック" charset="0"/>
                <a:cs typeface="+mn-cs"/>
              </a:defRPr>
            </a:lvl4pPr>
            <a:lvl5pPr marL="1828800" indent="0" algn="l" defTabSz="457200" rtl="0" eaLnBrk="1" fontAlgn="base" hangingPunct="1">
              <a:spcBef>
                <a:spcPct val="20000"/>
              </a:spcBef>
              <a:spcAft>
                <a:spcPct val="0"/>
              </a:spcAft>
              <a:buClr>
                <a:schemeClr val="bg2"/>
              </a:buClr>
              <a:buFont typeface="Arial" charset="0"/>
              <a:buNone/>
              <a:defRPr sz="1400" kern="1200">
                <a:solidFill>
                  <a:schemeClr val="tx1">
                    <a:tint val="75000"/>
                  </a:schemeClr>
                </a:solidFill>
                <a:latin typeface="+mn-lt"/>
                <a:ea typeface="ＭＳ Ｐゴシック" charset="0"/>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457200" indent="-317500">
              <a:spcBef>
                <a:spcPts val="1200"/>
              </a:spcBef>
              <a:spcAft>
                <a:spcPts val="0"/>
              </a:spcAft>
              <a:buClr>
                <a:schemeClr val="dk1"/>
              </a:buClr>
              <a:buSzPct val="100000"/>
              <a:buFont typeface="Arial"/>
              <a:buChar char="●"/>
            </a:pPr>
            <a:r>
              <a:rPr lang="en-US" dirty="0">
                <a:solidFill>
                  <a:schemeClr val="dk1"/>
                </a:solidFill>
              </a:rPr>
              <a:t>Evaluate existing policy </a:t>
            </a:r>
          </a:p>
          <a:p>
            <a:pPr marL="914400" lvl="1" indent="-317500">
              <a:spcBef>
                <a:spcPts val="1200"/>
              </a:spcBef>
              <a:spcAft>
                <a:spcPts val="0"/>
              </a:spcAft>
              <a:buClr>
                <a:schemeClr val="dk1"/>
              </a:buClr>
              <a:buSzPct val="100000"/>
              <a:buFont typeface="Arial"/>
              <a:buChar char="●"/>
            </a:pPr>
            <a:r>
              <a:rPr lang="en-US" dirty="0">
                <a:solidFill>
                  <a:schemeClr val="dk1"/>
                </a:solidFill>
              </a:rPr>
              <a:t>Border security </a:t>
            </a:r>
          </a:p>
          <a:p>
            <a:pPr marL="914400" lvl="1" indent="-317500">
              <a:spcBef>
                <a:spcPts val="1200"/>
              </a:spcBef>
              <a:spcAft>
                <a:spcPts val="0"/>
              </a:spcAft>
              <a:buClr>
                <a:schemeClr val="dk1"/>
              </a:buClr>
              <a:buSzPct val="100000"/>
              <a:buFont typeface="Arial"/>
              <a:buChar char="●"/>
            </a:pPr>
            <a:r>
              <a:rPr lang="en-US" dirty="0">
                <a:solidFill>
                  <a:schemeClr val="dk1"/>
                </a:solidFill>
              </a:rPr>
              <a:t>Perimeter access control</a:t>
            </a:r>
          </a:p>
          <a:p>
            <a:pPr marL="914400" lvl="1" indent="-317500">
              <a:spcBef>
                <a:spcPts val="1200"/>
              </a:spcBef>
              <a:spcAft>
                <a:spcPts val="0"/>
              </a:spcAft>
              <a:buClr>
                <a:schemeClr val="dk1"/>
              </a:buClr>
              <a:buSzPct val="100000"/>
              <a:buFont typeface="Arial"/>
              <a:buChar char="●"/>
            </a:pPr>
            <a:r>
              <a:rPr lang="en-US" dirty="0">
                <a:solidFill>
                  <a:schemeClr val="dk1"/>
                </a:solidFill>
              </a:rPr>
              <a:t>Best practices for routing and device hardening</a:t>
            </a:r>
          </a:p>
          <a:p>
            <a:pPr marL="914400" lvl="1" indent="-317500">
              <a:spcBef>
                <a:spcPts val="1200"/>
              </a:spcBef>
              <a:spcAft>
                <a:spcPts val="0"/>
              </a:spcAft>
              <a:buClr>
                <a:schemeClr val="dk1"/>
              </a:buClr>
              <a:buSzPct val="100000"/>
              <a:buFont typeface="Arial"/>
              <a:buChar char="●"/>
            </a:pPr>
            <a:r>
              <a:rPr lang="en-US" dirty="0">
                <a:solidFill>
                  <a:schemeClr val="dk1"/>
                </a:solidFill>
              </a:rPr>
              <a:t>Adjust and optimize routing according to the resource</a:t>
            </a:r>
          </a:p>
          <a:p>
            <a:pPr marL="139700">
              <a:spcBef>
                <a:spcPts val="1200"/>
              </a:spcBef>
              <a:spcAft>
                <a:spcPts val="0"/>
              </a:spcAft>
              <a:buClr>
                <a:schemeClr val="dk1"/>
              </a:buClr>
              <a:buSzPct val="100000"/>
            </a:pPr>
            <a:endParaRPr lang="en-US" dirty="0">
              <a:solidFill>
                <a:schemeClr val="dk1"/>
              </a:solidFill>
            </a:endParaRPr>
          </a:p>
          <a:p>
            <a:pPr>
              <a:spcBef>
                <a:spcPts val="1200"/>
              </a:spcBef>
              <a:spcAft>
                <a:spcPts val="0"/>
              </a:spcAft>
            </a:pPr>
            <a:endParaRPr lang="en-US" dirty="0">
              <a:solidFill>
                <a:schemeClr val="dk1"/>
              </a:solidFill>
            </a:endParaRPr>
          </a:p>
        </p:txBody>
      </p:sp>
    </p:spTree>
    <p:extLst>
      <p:ext uri="{BB962C8B-B14F-4D97-AF65-F5344CB8AC3E}">
        <p14:creationId xmlns:p14="http://schemas.microsoft.com/office/powerpoint/2010/main" val="2694512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Shape 471"/>
          <p:cNvSpPr txBox="1">
            <a:spLocks noGrp="1"/>
          </p:cNvSpPr>
          <p:nvPr>
            <p:ph type="title"/>
          </p:nvPr>
        </p:nvSpPr>
        <p:spPr>
          <a:prstGeom prst="rect">
            <a:avLst/>
          </a:prstGeom>
        </p:spPr>
        <p:txBody>
          <a:bodyPr lIns="91425" tIns="91425" rIns="91425" bIns="91425" anchor="ctr" anchorCtr="0">
            <a:noAutofit/>
          </a:bodyPr>
          <a:lstStyle/>
          <a:p>
            <a:pPr lvl="0" rtl="0">
              <a:spcBef>
                <a:spcPts val="0"/>
              </a:spcBef>
              <a:buNone/>
            </a:pPr>
            <a:r>
              <a:rPr lang="en-US" dirty="0"/>
              <a:t>Routing: </a:t>
            </a:r>
            <a:r>
              <a:rPr lang="en" dirty="0"/>
              <a:t>Limit exposure</a:t>
            </a:r>
          </a:p>
        </p:txBody>
      </p:sp>
      <p:sp>
        <p:nvSpPr>
          <p:cNvPr id="472" name="Shape 472"/>
          <p:cNvSpPr txBox="1">
            <a:spLocks noGrp="1"/>
          </p:cNvSpPr>
          <p:nvPr>
            <p:ph idx="1"/>
          </p:nvPr>
        </p:nvSpPr>
        <p:spPr>
          <a:xfrm>
            <a:off x="478314" y="1574396"/>
            <a:ext cx="8229600" cy="4344988"/>
          </a:xfrm>
          <a:prstGeom prst="rect">
            <a:avLst/>
          </a:prstGeom>
        </p:spPr>
        <p:txBody>
          <a:bodyPr lIns="91425" tIns="91425" rIns="91425" bIns="91425" anchor="t" anchorCtr="0">
            <a:noAutofit/>
          </a:bodyPr>
          <a:lstStyle/>
          <a:p>
            <a:pPr marL="457200" lvl="0" indent="-317500" rtl="0">
              <a:spcBef>
                <a:spcPts val="0"/>
              </a:spcBef>
              <a:buClr>
                <a:srgbClr val="000000"/>
              </a:buClr>
              <a:buSzPct val="100000"/>
              <a:buFont typeface="Arial"/>
              <a:buChar char="●"/>
            </a:pPr>
            <a:r>
              <a:rPr lang="en" dirty="0">
                <a:solidFill>
                  <a:schemeClr val="dk1"/>
                </a:solidFill>
              </a:rPr>
              <a:t>Announce only what needs to access research resources</a:t>
            </a:r>
          </a:p>
          <a:p>
            <a:pPr marL="914400" lvl="1" indent="-317500" rtl="0">
              <a:spcBef>
                <a:spcPts val="0"/>
              </a:spcBef>
              <a:buClr>
                <a:schemeClr val="dk1"/>
              </a:buClr>
              <a:buSzPct val="100000"/>
              <a:buFont typeface="Arial"/>
              <a:buChar char="•"/>
            </a:pPr>
            <a:r>
              <a:rPr lang="en" dirty="0">
                <a:solidFill>
                  <a:schemeClr val="dk1"/>
                </a:solidFill>
              </a:rPr>
              <a:t>Where reasonably possible, announce only research resources via science DMZ</a:t>
            </a:r>
          </a:p>
          <a:p>
            <a:pPr marL="0" marR="0" lvl="0" algn="l" rtl="0">
              <a:lnSpc>
                <a:spcPct val="100000"/>
              </a:lnSpc>
              <a:spcBef>
                <a:spcPts val="1200"/>
              </a:spcBef>
              <a:spcAft>
                <a:spcPts val="0"/>
              </a:spcAft>
              <a:buNone/>
            </a:pPr>
            <a:endParaRPr dirty="0">
              <a:solidFill>
                <a:schemeClr val="dk1"/>
              </a:solidFill>
            </a:endParaRPr>
          </a:p>
        </p:txBody>
      </p:sp>
      <p:pic>
        <p:nvPicPr>
          <p:cNvPr id="11" name="Shape 288"/>
          <p:cNvPicPr preferRelativeResize="0"/>
          <p:nvPr/>
        </p:nvPicPr>
        <p:blipFill>
          <a:blip r:embed="rId3"/>
          <a:stretch>
            <a:fillRect/>
          </a:stretch>
        </p:blipFill>
        <p:spPr>
          <a:xfrm>
            <a:off x="3200538" y="4815908"/>
            <a:ext cx="2186420" cy="1642609"/>
          </a:xfrm>
          <a:prstGeom prst="rect">
            <a:avLst/>
          </a:prstGeom>
          <a:noFill/>
          <a:ln>
            <a:noFill/>
          </a:ln>
        </p:spPr>
      </p:pic>
      <p:pic>
        <p:nvPicPr>
          <p:cNvPr id="76" name="Shape 290"/>
          <p:cNvPicPr preferRelativeResize="0"/>
          <p:nvPr/>
        </p:nvPicPr>
        <p:blipFill>
          <a:blip r:embed="rId4"/>
          <a:stretch>
            <a:fillRect/>
          </a:stretch>
        </p:blipFill>
        <p:spPr>
          <a:xfrm>
            <a:off x="4414883" y="4531139"/>
            <a:ext cx="501824" cy="925623"/>
          </a:xfrm>
          <a:prstGeom prst="rect">
            <a:avLst/>
          </a:prstGeom>
          <a:noFill/>
          <a:ln>
            <a:noFill/>
          </a:ln>
        </p:spPr>
      </p:pic>
      <p:pic>
        <p:nvPicPr>
          <p:cNvPr id="85" name="Shape 290"/>
          <p:cNvPicPr preferRelativeResize="0"/>
          <p:nvPr/>
        </p:nvPicPr>
        <p:blipFill>
          <a:blip r:embed="rId4"/>
          <a:stretch>
            <a:fillRect/>
          </a:stretch>
        </p:blipFill>
        <p:spPr>
          <a:xfrm>
            <a:off x="3504824" y="4570642"/>
            <a:ext cx="501824" cy="925623"/>
          </a:xfrm>
          <a:prstGeom prst="rect">
            <a:avLst/>
          </a:prstGeom>
          <a:noFill/>
          <a:ln>
            <a:noFill/>
          </a:ln>
        </p:spPr>
      </p:pic>
      <p:sp>
        <p:nvSpPr>
          <p:cNvPr id="448" name="Down Arrow 447"/>
          <p:cNvSpPr/>
          <p:nvPr/>
        </p:nvSpPr>
        <p:spPr>
          <a:xfrm>
            <a:off x="3700495" y="4081438"/>
            <a:ext cx="306153" cy="9784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Down Arrow 88"/>
          <p:cNvSpPr/>
          <p:nvPr/>
        </p:nvSpPr>
        <p:spPr>
          <a:xfrm>
            <a:off x="4336639" y="4042512"/>
            <a:ext cx="306153" cy="9784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7" name="Shape 288"/>
          <p:cNvPicPr preferRelativeResize="0"/>
          <p:nvPr/>
        </p:nvPicPr>
        <p:blipFill>
          <a:blip r:embed="rId3"/>
          <a:stretch>
            <a:fillRect/>
          </a:stretch>
        </p:blipFill>
        <p:spPr>
          <a:xfrm>
            <a:off x="3318338" y="2994789"/>
            <a:ext cx="1937001" cy="1536350"/>
          </a:xfrm>
          <a:prstGeom prst="rect">
            <a:avLst/>
          </a:prstGeom>
          <a:noFill/>
          <a:ln>
            <a:noFill/>
          </a:ln>
        </p:spPr>
      </p:pic>
      <p:sp>
        <p:nvSpPr>
          <p:cNvPr id="4" name="Up Arrow 3"/>
          <p:cNvSpPr/>
          <p:nvPr/>
        </p:nvSpPr>
        <p:spPr>
          <a:xfrm>
            <a:off x="4642654" y="3942746"/>
            <a:ext cx="273915" cy="925623"/>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Up Arrow 85"/>
          <p:cNvSpPr/>
          <p:nvPr/>
        </p:nvSpPr>
        <p:spPr>
          <a:xfrm>
            <a:off x="3474315" y="3996108"/>
            <a:ext cx="273915" cy="925623"/>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4980280" y="4147589"/>
            <a:ext cx="1153919" cy="779701"/>
          </a:xfrm>
          <a:prstGeom prst="rect">
            <a:avLst/>
          </a:prstGeom>
          <a:noFill/>
        </p:spPr>
        <p:txBody>
          <a:bodyPr wrap="none" rtlCol="0">
            <a:spAutoFit/>
          </a:bodyPr>
          <a:lstStyle/>
          <a:p>
            <a:pPr>
              <a:spcBef>
                <a:spcPts val="880"/>
              </a:spcBef>
              <a:buClr>
                <a:schemeClr val="accent1"/>
              </a:buClr>
            </a:pPr>
            <a:r>
              <a:rPr lang="en-US" sz="1000" dirty="0"/>
              <a:t>Enterprise traffic:</a:t>
            </a:r>
          </a:p>
          <a:p>
            <a:pPr>
              <a:spcBef>
                <a:spcPts val="880"/>
              </a:spcBef>
              <a:buClr>
                <a:schemeClr val="accent1"/>
              </a:buClr>
            </a:pPr>
            <a:r>
              <a:rPr lang="en-US" sz="1000" dirty="0"/>
              <a:t>0.0.0.0/0 in </a:t>
            </a:r>
          </a:p>
          <a:p>
            <a:pPr>
              <a:spcBef>
                <a:spcPts val="880"/>
              </a:spcBef>
              <a:buClr>
                <a:schemeClr val="accent1"/>
              </a:buClr>
            </a:pPr>
            <a:r>
              <a:rPr lang="en-US" sz="1000" dirty="0"/>
              <a:t>x.y.z.0/16 out</a:t>
            </a:r>
          </a:p>
        </p:txBody>
      </p:sp>
      <p:sp>
        <p:nvSpPr>
          <p:cNvPr id="13" name="TextBox 12"/>
          <p:cNvSpPr txBox="1"/>
          <p:nvPr/>
        </p:nvSpPr>
        <p:spPr>
          <a:xfrm>
            <a:off x="2356025" y="4180791"/>
            <a:ext cx="1118290" cy="779701"/>
          </a:xfrm>
          <a:prstGeom prst="rect">
            <a:avLst/>
          </a:prstGeom>
          <a:noFill/>
        </p:spPr>
        <p:txBody>
          <a:bodyPr wrap="none" rtlCol="0">
            <a:spAutoFit/>
          </a:bodyPr>
          <a:lstStyle/>
          <a:p>
            <a:pPr>
              <a:spcBef>
                <a:spcPts val="880"/>
              </a:spcBef>
              <a:buClr>
                <a:schemeClr val="accent1"/>
              </a:buClr>
            </a:pPr>
            <a:r>
              <a:rPr lang="en-US" sz="1000" dirty="0"/>
              <a:t>Research traffic:</a:t>
            </a:r>
          </a:p>
          <a:p>
            <a:pPr>
              <a:spcBef>
                <a:spcPts val="880"/>
              </a:spcBef>
              <a:buClr>
                <a:schemeClr val="accent1"/>
              </a:buClr>
            </a:pPr>
            <a:r>
              <a:rPr lang="en-US" sz="1000" dirty="0" err="1"/>
              <a:t>a.b.c.d</a:t>
            </a:r>
            <a:r>
              <a:rPr lang="en-US" sz="1000" dirty="0"/>
              <a:t>/24 in </a:t>
            </a:r>
          </a:p>
          <a:p>
            <a:pPr>
              <a:spcBef>
                <a:spcPts val="880"/>
              </a:spcBef>
              <a:buClr>
                <a:schemeClr val="accent1"/>
              </a:buClr>
            </a:pPr>
            <a:r>
              <a:rPr lang="en-US" sz="1000" dirty="0"/>
              <a:t>x.y.z.0/24 out</a:t>
            </a:r>
          </a:p>
        </p:txBody>
      </p:sp>
      <p:pic>
        <p:nvPicPr>
          <p:cNvPr id="14" name="Shape 290"/>
          <p:cNvPicPr preferRelativeResize="0"/>
          <p:nvPr/>
        </p:nvPicPr>
        <p:blipFill>
          <a:blip r:embed="rId4"/>
          <a:stretch>
            <a:fillRect/>
          </a:stretch>
        </p:blipFill>
        <p:spPr>
          <a:xfrm>
            <a:off x="3504824" y="2963153"/>
            <a:ext cx="501824" cy="925623"/>
          </a:xfrm>
          <a:prstGeom prst="rect">
            <a:avLst/>
          </a:prstGeom>
          <a:noFill/>
          <a:ln>
            <a:noFill/>
          </a:ln>
        </p:spPr>
      </p:pic>
      <p:pic>
        <p:nvPicPr>
          <p:cNvPr id="15" name="Shape 290"/>
          <p:cNvPicPr preferRelativeResize="0"/>
          <p:nvPr/>
        </p:nvPicPr>
        <p:blipFill>
          <a:blip r:embed="rId4"/>
          <a:stretch>
            <a:fillRect/>
          </a:stretch>
        </p:blipFill>
        <p:spPr>
          <a:xfrm>
            <a:off x="4478456" y="2978189"/>
            <a:ext cx="501824" cy="925623"/>
          </a:xfrm>
          <a:prstGeom prst="rect">
            <a:avLst/>
          </a:prstGeom>
          <a:noFill/>
          <a:ln>
            <a:noFill/>
          </a:ln>
        </p:spPr>
      </p:pic>
      <p:sp>
        <p:nvSpPr>
          <p:cNvPr id="16" name="TextBox 15"/>
          <p:cNvSpPr txBox="1"/>
          <p:nvPr/>
        </p:nvSpPr>
        <p:spPr>
          <a:xfrm>
            <a:off x="2201250" y="3003088"/>
            <a:ext cx="1303574" cy="246221"/>
          </a:xfrm>
          <a:prstGeom prst="rect">
            <a:avLst/>
          </a:prstGeom>
          <a:noFill/>
        </p:spPr>
        <p:txBody>
          <a:bodyPr wrap="none" rtlCol="0">
            <a:spAutoFit/>
          </a:bodyPr>
          <a:lstStyle/>
          <a:p>
            <a:pPr>
              <a:spcBef>
                <a:spcPts val="880"/>
              </a:spcBef>
              <a:buClr>
                <a:schemeClr val="accent1"/>
              </a:buClr>
            </a:pPr>
            <a:r>
              <a:rPr lang="en-US" sz="1000" dirty="0"/>
              <a:t>Research Networks</a:t>
            </a:r>
          </a:p>
        </p:txBody>
      </p:sp>
      <p:sp>
        <p:nvSpPr>
          <p:cNvPr id="17" name="TextBox 16"/>
          <p:cNvSpPr txBox="1"/>
          <p:nvPr/>
        </p:nvSpPr>
        <p:spPr>
          <a:xfrm>
            <a:off x="5051301" y="3018335"/>
            <a:ext cx="1403199" cy="246221"/>
          </a:xfrm>
          <a:prstGeom prst="rect">
            <a:avLst/>
          </a:prstGeom>
          <a:noFill/>
        </p:spPr>
        <p:txBody>
          <a:bodyPr wrap="none" rtlCol="0">
            <a:spAutoFit/>
          </a:bodyPr>
          <a:lstStyle/>
          <a:p>
            <a:pPr>
              <a:spcBef>
                <a:spcPts val="880"/>
              </a:spcBef>
              <a:buClr>
                <a:schemeClr val="accent1"/>
              </a:buClr>
            </a:pPr>
            <a:r>
              <a:rPr lang="en-US" sz="1000" dirty="0"/>
              <a:t>Commodity Networks</a:t>
            </a:r>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Snet-New">
  <a:themeElements>
    <a:clrScheme name="ESnet 1">
      <a:dk1>
        <a:srgbClr val="58585B"/>
      </a:dk1>
      <a:lt1>
        <a:sysClr val="window" lastClr="FFFFFF"/>
      </a:lt1>
      <a:dk2>
        <a:srgbClr val="58585B"/>
      </a:dk2>
      <a:lt2>
        <a:srgbClr val="A7A9AB"/>
      </a:lt2>
      <a:accent1>
        <a:srgbClr val="2DB2CF"/>
      </a:accent1>
      <a:accent2>
        <a:srgbClr val="266782"/>
      </a:accent2>
      <a:accent3>
        <a:srgbClr val="9DBA3B"/>
      </a:accent3>
      <a:accent4>
        <a:srgbClr val="A7A9AB"/>
      </a:accent4>
      <a:accent5>
        <a:srgbClr val="58585B"/>
      </a:accent5>
      <a:accent6>
        <a:srgbClr val="D2E9EE"/>
      </a:accent6>
      <a:hlink>
        <a:srgbClr val="266782"/>
      </a:hlink>
      <a:folHlink>
        <a:srgbClr val="504F81"/>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spcBef>
            <a:spcPts val="880"/>
          </a:spcBef>
          <a:buClr>
            <a:schemeClr val="accent1"/>
          </a:buClr>
          <a:defRPr sz="2000" dirty="0" smtClean="0"/>
        </a:defPPr>
      </a:lstStyle>
    </a:txDef>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ESnet-New-1.thmx</Template>
  <TotalTime>29336</TotalTime>
  <Words>3117</Words>
  <Application>Microsoft Macintosh PowerPoint</Application>
  <PresentationFormat>On-screen Show (4:3)</PresentationFormat>
  <Paragraphs>155</Paragraphs>
  <Slides>19</Slides>
  <Notes>15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19</vt:i4>
      </vt:variant>
    </vt:vector>
  </HeadingPairs>
  <TitlesOfParts>
    <vt:vector size="24" baseType="lpstr">
      <vt:lpstr>ＭＳ Ｐゴシック</vt:lpstr>
      <vt:lpstr>Arial</vt:lpstr>
      <vt:lpstr>Arial Narrow</vt:lpstr>
      <vt:lpstr>simple-light</vt:lpstr>
      <vt:lpstr>ESnet-New</vt:lpstr>
      <vt:lpstr>Best practices for securing Securing the Science DMZ and maintaining performance</vt:lpstr>
      <vt:lpstr>Overview</vt:lpstr>
      <vt:lpstr>PowerPoint Presentation</vt:lpstr>
      <vt:lpstr>PowerPoint Presentation</vt:lpstr>
      <vt:lpstr>PowerPoint Presentation</vt:lpstr>
      <vt:lpstr>PowerPoint Presentation</vt:lpstr>
      <vt:lpstr>PowerPoint Presentation</vt:lpstr>
      <vt:lpstr>What is your existing workflow?</vt:lpstr>
      <vt:lpstr>Routing: Limit exposure</vt:lpstr>
      <vt:lpstr>Perimeter Access Control</vt:lpstr>
      <vt:lpstr>Hosts</vt:lpstr>
      <vt:lpstr>Baselines, logging and traffic analytics  </vt:lpstr>
      <vt:lpstr>Confidentiality &amp; Integrity</vt:lpstr>
      <vt:lpstr>Visibility, filtering &amp; event based actions</vt:lpstr>
      <vt:lpstr>PowerPoint Presentation</vt:lpstr>
      <vt:lpstr>Additional considerations</vt:lpstr>
      <vt:lpstr>Functional considerations</vt:lpstr>
      <vt:lpstr>Useful tools and Links</vt:lpstr>
      <vt:lpstr>Questions? </vt:lpstr>
    </vt:vector>
  </TitlesOfParts>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Securing the Science DMZ Best practices for securing an open perimeter network </dc:title>
  <cp:lastModifiedBy>Nick Buraglio</cp:lastModifiedBy>
  <cp:revision>289</cp:revision>
  <dcterms:modified xsi:type="dcterms:W3CDTF">2018-06-13T14:32:20Z</dcterms:modified>
</cp:coreProperties>
</file>