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5"/>
  </p:notesMasterIdLst>
  <p:sldIdLst>
    <p:sldId id="273" r:id="rId2"/>
    <p:sldId id="274" r:id="rId3"/>
    <p:sldId id="279" r:id="rId4"/>
    <p:sldId id="266" r:id="rId5"/>
    <p:sldId id="264" r:id="rId6"/>
    <p:sldId id="263" r:id="rId7"/>
    <p:sldId id="269" r:id="rId8"/>
    <p:sldId id="262" r:id="rId9"/>
    <p:sldId id="267" r:id="rId10"/>
    <p:sldId id="268" r:id="rId11"/>
    <p:sldId id="285" r:id="rId12"/>
    <p:sldId id="320" r:id="rId13"/>
    <p:sldId id="321" r:id="rId14"/>
    <p:sldId id="272" r:id="rId15"/>
    <p:sldId id="288" r:id="rId16"/>
    <p:sldId id="328" r:id="rId17"/>
    <p:sldId id="287" r:id="rId18"/>
    <p:sldId id="312" r:id="rId19"/>
    <p:sldId id="326" r:id="rId20"/>
    <p:sldId id="329" r:id="rId21"/>
    <p:sldId id="327" r:id="rId22"/>
    <p:sldId id="325" r:id="rId23"/>
    <p:sldId id="31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21"/>
    <p:restoredTop sz="94705"/>
  </p:normalViewPr>
  <p:slideViewPr>
    <p:cSldViewPr snapToGrid="0" snapToObjects="1">
      <p:cViewPr varScale="1">
        <p:scale>
          <a:sx n="115" d="100"/>
          <a:sy n="115" d="100"/>
        </p:scale>
        <p:origin x="240" y="4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2702B-E8F8-3A47-B18E-4C7D7859AF75}" type="datetimeFigureOut">
              <a:rPr lang="en-US" smtClean="0"/>
              <a:pPr/>
              <a:t>6/14/18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752FB8-1B33-AE44-B583-2CF301EEE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EA6F8-B5AB-8342-9AB7-A6984D898A5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jpeg"/><Relationship Id="rId5" Type="http://schemas.openxmlformats.org/officeDocument/2006/relationships/image" Target="../media/image3.emf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jpeg"/><Relationship Id="rId5" Type="http://schemas.openxmlformats.org/officeDocument/2006/relationships/image" Target="../media/image3.emf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6" descr="Screen Shot 2014-10-22 at 4.30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365" y="83109"/>
            <a:ext cx="2212635" cy="778939"/>
          </a:xfrm>
          <a:prstGeom prst="rect">
            <a:avLst/>
          </a:prstGeom>
        </p:spPr>
      </p:pic>
      <p:pic>
        <p:nvPicPr>
          <p:cNvPr id="8" name="Picture 7" descr="PerfSONAR-powered-CMYK cop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96" y="-535346"/>
            <a:ext cx="10834504" cy="4485484"/>
          </a:xfrm>
          <a:prstGeom prst="rect">
            <a:avLst/>
          </a:prstGeom>
        </p:spPr>
      </p:pic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7A34514-333F-F441-95F7-680AE80CA792}" type="datetimeFigureOut">
              <a:rPr lang="en-US" smtClean="0"/>
              <a:pPr/>
              <a:t>6/14/18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 descr="GEANT_logo_2015.jp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7" name="Picture 16" descr="ESnet_Full_Logo_CMYK.eps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8" name="Picture 17" descr="internet2-black-red copy.png"/>
          <p:cNvPicPr>
            <a:picLocks noChangeAspect="1"/>
          </p:cNvPicPr>
          <p:nvPr/>
        </p:nvPicPr>
        <p:blipFill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9" name="Picture 18" descr="1000px-Indiana_University_logotype_svg.png"/>
          <p:cNvPicPr>
            <a:picLocks noChangeAspect="1"/>
          </p:cNvPicPr>
          <p:nvPr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20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7A34514-333F-F441-95F7-680AE80CA792}" type="datetimeFigureOut">
              <a:rPr lang="en-US" smtClean="0"/>
              <a:pPr/>
              <a:t>6/14/18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1" name="Picture 10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2" name="Picture 11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3" name="Picture 12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4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7A34514-333F-F441-95F7-680AE80CA792}" type="datetimeFigureOut">
              <a:rPr lang="en-US" smtClean="0"/>
              <a:pPr/>
              <a:t>6/14/18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1" name="Picture 10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2" name="Picture 11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3" name="Picture 12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4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7A34514-333F-F441-95F7-680AE80CA792}" type="datetimeFigureOut">
              <a:rPr lang="en-US" smtClean="0"/>
              <a:pPr/>
              <a:t>6/14/18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5" name="Picture 14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6" name="Picture 15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7" name="Picture 16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8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7A34514-333F-F441-95F7-680AE80CA792}" type="datetimeFigureOut">
              <a:rPr lang="en-US" smtClean="0"/>
              <a:pPr/>
              <a:t>6/14/18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creen Shot 2014-10-22 at 4.30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067" y="1280"/>
            <a:ext cx="3318933" cy="1168400"/>
          </a:xfrm>
          <a:prstGeom prst="rect">
            <a:avLst/>
          </a:prstGeom>
        </p:spPr>
      </p:pic>
      <p:pic>
        <p:nvPicPr>
          <p:cNvPr id="8" name="Picture 7" descr="PerfSONAR-powered-CMYK cop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96" y="-535346"/>
            <a:ext cx="10834504" cy="4485484"/>
          </a:xfrm>
          <a:prstGeom prst="rect">
            <a:avLst/>
          </a:prstGeom>
        </p:spPr>
      </p:pic>
      <p:pic>
        <p:nvPicPr>
          <p:cNvPr id="9" name="Picture 8" descr="GEANT_logo_2015.jp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0" name="Picture 9" descr="ESnet_Full_Logo_CMYK.eps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1" name="Picture 10" descr="internet2-black-red copy.png"/>
          <p:cNvPicPr>
            <a:picLocks noChangeAspect="1"/>
          </p:cNvPicPr>
          <p:nvPr/>
        </p:nvPicPr>
        <p:blipFill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2" name="Picture 11" descr="1000px-Indiana_University_logotype_svg.png"/>
          <p:cNvPicPr>
            <a:picLocks noChangeAspect="1"/>
          </p:cNvPicPr>
          <p:nvPr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026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7A34514-333F-F441-95F7-680AE80CA792}" type="datetimeFigureOut">
              <a:rPr lang="en-US" smtClean="0"/>
              <a:pPr/>
              <a:t>6/14/18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8" name="Picture 17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9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7A34514-333F-F441-95F7-680AE80CA792}" type="datetimeFigureOut">
              <a:rPr lang="en-US" smtClean="0"/>
              <a:pPr/>
              <a:t>6/14/18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8" name="Picture 17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9" name="Picture 18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20" name="Picture 19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21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7A34514-333F-F441-95F7-680AE80CA792}" type="datetimeFigureOut">
              <a:rPr lang="en-US" smtClean="0"/>
              <a:pPr/>
              <a:t>6/14/18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4" name="Picture 13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5" name="Picture 14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6" name="Picture 15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7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7A34514-333F-F441-95F7-680AE80CA792}" type="datetimeFigureOut">
              <a:rPr lang="en-US" smtClean="0"/>
              <a:pPr/>
              <a:t>6/14/18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3" name="Picture 12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4" name="Picture 13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5" name="Picture 14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6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7A34514-333F-F441-95F7-680AE80CA792}" type="datetimeFigureOut">
              <a:rPr lang="en-US" smtClean="0"/>
              <a:pPr/>
              <a:t>6/14/18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8" name="Picture 17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9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7A34514-333F-F441-95F7-680AE80CA792}" type="datetimeFigureOut">
              <a:rPr lang="en-US" smtClean="0"/>
              <a:pPr/>
              <a:t>6/14/18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8" name="Picture 17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9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5" Type="http://schemas.openxmlformats.org/officeDocument/2006/relationships/image" Target="../media/image3.emf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8" Type="http://schemas.openxmlformats.org/officeDocument/2006/relationships/image" Target="../media/image6.png"/><Relationship Id="rId19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83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34514-333F-F441-95F7-680AE80CA792}" type="datetimeFigureOut">
              <a:rPr lang="en-US" smtClean="0"/>
              <a:pPr/>
              <a:t>6/14/18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833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83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1A5CE-1460-9444-B4FC-EF08079244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82880" cy="6848480"/>
          </a:xfrm>
          <a:prstGeom prst="rect">
            <a:avLst/>
          </a:prstGeom>
          <a:solidFill>
            <a:srgbClr val="1DB118"/>
          </a:solidFill>
          <a:ln>
            <a:solidFill>
              <a:srgbClr val="1DB11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n>
                <a:noFill/>
              </a:ln>
              <a:solidFill>
                <a:schemeClr val="accent1"/>
              </a:solidFill>
            </a:endParaRPr>
          </a:p>
        </p:txBody>
      </p:sp>
      <p:pic>
        <p:nvPicPr>
          <p:cNvPr id="8" name="Picture 7" descr="pS-Logo.png"/>
          <p:cNvPicPr>
            <a:picLocks noChangeAspect="1"/>
          </p:cNvPicPr>
          <p:nvPr/>
        </p:nvPicPr>
        <p:blipFill>
          <a:blip r:embed="rId1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061" y="100312"/>
            <a:ext cx="2116563" cy="464877"/>
          </a:xfrm>
          <a:prstGeom prst="rect">
            <a:avLst/>
          </a:prstGeom>
        </p:spPr>
      </p:pic>
      <p:pic>
        <p:nvPicPr>
          <p:cNvPr id="20" name="Picture 19" descr="GEANT_logo_2015.jpg"/>
          <p:cNvPicPr>
            <a:picLocks noChangeAspect="1"/>
          </p:cNvPicPr>
          <p:nvPr/>
        </p:nvPicPr>
        <p:blipFill>
          <a:blip r:embed="rId1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21" name="Picture 20" descr="ESnet_Full_Logo_CMYK.eps"/>
          <p:cNvPicPr>
            <a:picLocks noChangeAspect="1"/>
          </p:cNvPicPr>
          <p:nvPr/>
        </p:nvPicPr>
        <p:blipFill>
          <a:blip r:embed="rId1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22" name="Picture 21" descr="internet2-black-red copy.png"/>
          <p:cNvPicPr>
            <a:picLocks noChangeAspect="1"/>
          </p:cNvPicPr>
          <p:nvPr/>
        </p:nvPicPr>
        <p:blipFill>
          <a:blip r:embed="rId1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23" name="Picture 22" descr="1000px-Indiana_University_logotype_svg.png"/>
          <p:cNvPicPr>
            <a:picLocks noChangeAspect="1"/>
          </p:cNvPicPr>
          <p:nvPr/>
        </p:nvPicPr>
        <p:blipFill>
          <a:blip r:embed="rId1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24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987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perfsonar.net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1152" y="1122363"/>
            <a:ext cx="9869896" cy="2387600"/>
          </a:xfrm>
        </p:spPr>
        <p:txBody>
          <a:bodyPr>
            <a:normAutofit/>
          </a:bodyPr>
          <a:lstStyle/>
          <a:p>
            <a:r>
              <a:rPr lang="en-US" dirty="0" err="1"/>
              <a:t>perfSONAR</a:t>
            </a:r>
            <a:r>
              <a:rPr lang="en-US" dirty="0"/>
              <a:t>: A Look Ahead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7111" y="4268561"/>
            <a:ext cx="7130472" cy="1640462"/>
          </a:xfrm>
        </p:spPr>
        <p:txBody>
          <a:bodyPr>
            <a:normAutofit/>
          </a:bodyPr>
          <a:lstStyle/>
          <a:p>
            <a:pPr algn="r"/>
            <a:r>
              <a:rPr lang="en-US" sz="2700" dirty="0" smtClean="0"/>
              <a:t>Matt </a:t>
            </a:r>
            <a:r>
              <a:rPr lang="en-US" sz="2700" dirty="0" err="1" smtClean="0"/>
              <a:t>Zekauskas</a:t>
            </a:r>
            <a:r>
              <a:rPr lang="en-US" sz="2700" dirty="0" smtClean="0"/>
              <a:t>, Internet 2</a:t>
            </a:r>
            <a:endParaRPr lang="en-US" sz="2700" dirty="0">
              <a:hlinkClick r:id="rId3"/>
            </a:endParaRPr>
          </a:p>
          <a:p>
            <a:pPr algn="r"/>
            <a:r>
              <a:rPr lang="en-US" sz="2700" dirty="0">
                <a:hlinkClick r:id="rId3"/>
              </a:rPr>
              <a:t>http://www.perfsonar.net</a:t>
            </a:r>
            <a:endParaRPr lang="en-US" sz="2700" dirty="0"/>
          </a:p>
          <a:p>
            <a:pPr algn="r"/>
            <a:r>
              <a:rPr lang="en-US" sz="2700" dirty="0"/>
              <a:t>June 14, 2018</a:t>
            </a:r>
          </a:p>
          <a:p>
            <a:pPr algn="r"/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3981169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pScheduler</a:t>
            </a:r>
            <a:r>
              <a:rPr lang="en-US" dirty="0"/>
              <a:t>: Other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Tools for troubleshooting limit configuration files</a:t>
            </a:r>
          </a:p>
          <a:p>
            <a:endParaRPr lang="en-US" sz="3600" dirty="0"/>
          </a:p>
          <a:p>
            <a:r>
              <a:rPr lang="en-US" sz="3600" dirty="0"/>
              <a:t>Better searching in the REST API</a:t>
            </a:r>
          </a:p>
          <a:p>
            <a:pPr lvl="1"/>
            <a:r>
              <a:rPr lang="en-US" sz="3200" dirty="0"/>
              <a:t>Improves performance of </a:t>
            </a:r>
            <a:r>
              <a:rPr lang="en-US" sz="3200" dirty="0" err="1"/>
              <a:t>Meshconfig</a:t>
            </a:r>
            <a:r>
              <a:rPr lang="en-US" sz="3200" dirty="0"/>
              <a:t>, future applications</a:t>
            </a:r>
          </a:p>
          <a:p>
            <a:endParaRPr lang="en-US" sz="3600" dirty="0"/>
          </a:p>
          <a:p>
            <a:r>
              <a:rPr lang="en-US" sz="3600" dirty="0"/>
              <a:t>The usual raft of minor enhancements and fixes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42040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in 4.1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be released in a </a:t>
            </a:r>
            <a:r>
              <a:rPr lang="en-US" dirty="0" err="1"/>
              <a:t>perfSONAR</a:t>
            </a:r>
            <a:r>
              <a:rPr lang="en-US" dirty="0"/>
              <a:t> repository near you soon…</a:t>
            </a:r>
          </a:p>
        </p:txBody>
      </p:sp>
    </p:spTree>
    <p:extLst>
      <p:ext uri="{BB962C8B-B14F-4D97-AF65-F5344CB8AC3E}">
        <p14:creationId xmlns:p14="http://schemas.microsoft.com/office/powerpoint/2010/main" val="1790744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TWAMP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Way Active Measurement Protocol</a:t>
            </a:r>
          </a:p>
          <a:p>
            <a:r>
              <a:rPr lang="en-US" dirty="0"/>
              <a:t>Similar to OWAMP</a:t>
            </a:r>
          </a:p>
          <a:p>
            <a:pPr lvl="1"/>
            <a:r>
              <a:rPr lang="en-US" dirty="0"/>
              <a:t>Does a combined one-way and RTT measurement at the same time</a:t>
            </a:r>
          </a:p>
          <a:p>
            <a:pPr lvl="1"/>
            <a:r>
              <a:rPr lang="en-US" dirty="0"/>
              <a:t>RTT measurements more robust to clock variation</a:t>
            </a:r>
          </a:p>
          <a:p>
            <a:pPr lvl="1"/>
            <a:r>
              <a:rPr lang="en-US" dirty="0" err="1"/>
              <a:t>twampd</a:t>
            </a:r>
            <a:r>
              <a:rPr lang="en-US" dirty="0"/>
              <a:t> running to accept measurement requests</a:t>
            </a:r>
          </a:p>
          <a:p>
            <a:pPr lvl="1"/>
            <a:r>
              <a:rPr lang="en-US" dirty="0" err="1"/>
              <a:t>twping</a:t>
            </a:r>
            <a:r>
              <a:rPr lang="en-US" dirty="0"/>
              <a:t> to do a measurement from CLI</a:t>
            </a:r>
          </a:p>
          <a:p>
            <a:pPr lvl="1"/>
            <a:r>
              <a:rPr lang="en-US" strike="sngStrike" dirty="0"/>
              <a:t>Streaming measurements with something similar to </a:t>
            </a:r>
            <a:r>
              <a:rPr lang="en-US" strike="sngStrike" dirty="0" err="1"/>
              <a:t>powstream</a:t>
            </a:r>
            <a:r>
              <a:rPr lang="en-US" dirty="0"/>
              <a:t> (future)</a:t>
            </a:r>
          </a:p>
          <a:p>
            <a:r>
              <a:rPr lang="en-US" dirty="0"/>
              <a:t>Routers/switches can act as servers or reflectors</a:t>
            </a:r>
          </a:p>
          <a:p>
            <a:pPr lvl="1"/>
            <a:r>
              <a:rPr lang="en-US" dirty="0"/>
              <a:t>Many more targets for measurements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TWAMP support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Will be integrated with </a:t>
            </a:r>
            <a:r>
              <a:rPr lang="en-US" dirty="0" err="1"/>
              <a:t>pscheduler</a:t>
            </a:r>
            <a:endParaRPr lang="en-US" dirty="0"/>
          </a:p>
          <a:p>
            <a:pPr lvl="1"/>
            <a:r>
              <a:rPr lang="en-US" dirty="0" err="1"/>
              <a:t>pscheduler</a:t>
            </a:r>
            <a:r>
              <a:rPr lang="en-US" dirty="0"/>
              <a:t>-tool-</a:t>
            </a:r>
            <a:r>
              <a:rPr lang="en-US" dirty="0" err="1"/>
              <a:t>twping</a:t>
            </a:r>
            <a:endParaRPr lang="en-US" dirty="0"/>
          </a:p>
          <a:p>
            <a:pPr lvl="1"/>
            <a:r>
              <a:rPr lang="en-US" strike="sngStrike" dirty="0" err="1"/>
              <a:t>pscheduler</a:t>
            </a:r>
            <a:r>
              <a:rPr lang="en-US" strike="sngStrike" dirty="0"/>
              <a:t>-tool-</a:t>
            </a:r>
            <a:r>
              <a:rPr lang="en-US" strike="sngStrike" dirty="0" err="1"/>
              <a:t>twpstream</a:t>
            </a:r>
            <a:r>
              <a:rPr lang="en-US" strike="sngStrike" dirty="0"/>
              <a:t> (or </a:t>
            </a:r>
            <a:r>
              <a:rPr lang="en-US" strike="sngStrike" dirty="0" err="1"/>
              <a:t>pscheduler</a:t>
            </a:r>
            <a:r>
              <a:rPr lang="en-US" strike="sngStrike" dirty="0"/>
              <a:t>-tool-</a:t>
            </a:r>
            <a:r>
              <a:rPr lang="en-US" strike="sngStrike" dirty="0" err="1"/>
              <a:t>twostream</a:t>
            </a:r>
            <a:r>
              <a:rPr lang="en-US" strike="sngStrike" dirty="0"/>
              <a:t>)</a:t>
            </a:r>
            <a:r>
              <a:rPr lang="en-US" dirty="0"/>
              <a:t> (future)</a:t>
            </a:r>
            <a:endParaRPr lang="en-US" strike="sngStrike" dirty="0"/>
          </a:p>
          <a:p>
            <a:r>
              <a:rPr lang="en-US" dirty="0"/>
              <a:t>Will produce 2 metrics: latency and RTT</a:t>
            </a:r>
          </a:p>
          <a:p>
            <a:r>
              <a:rPr lang="en-US" dirty="0"/>
              <a:t>Will be shown in the regular perfSONAR graphs as the other tools</a:t>
            </a:r>
          </a:p>
          <a:p>
            <a:r>
              <a:rPr lang="en-US" dirty="0"/>
              <a:t>Work possible thanks to some external contributors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517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pScheduler</a:t>
            </a:r>
            <a:r>
              <a:rPr lang="en-US" dirty="0"/>
              <a:t> in 4.1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Task rewriting</a:t>
            </a:r>
          </a:p>
          <a:p>
            <a:pPr lvl="1"/>
            <a:r>
              <a:rPr lang="en-US" dirty="0"/>
              <a:t>Make on-the-fly changes to tasks at ingest to do things the limit system can’t.</a:t>
            </a:r>
          </a:p>
          <a:p>
            <a:r>
              <a:rPr lang="en-US" dirty="0"/>
              <a:t>Throughput tests to non-</a:t>
            </a:r>
            <a:r>
              <a:rPr lang="en-US" dirty="0" err="1"/>
              <a:t>pScheduler</a:t>
            </a:r>
            <a:r>
              <a:rPr lang="en-US" dirty="0"/>
              <a:t> systems</a:t>
            </a:r>
          </a:p>
          <a:p>
            <a:pPr lvl="1"/>
            <a:r>
              <a:rPr lang="en-US" dirty="0"/>
              <a:t>For example, ability to test to a system only running </a:t>
            </a:r>
            <a:r>
              <a:rPr lang="en-US" dirty="0" err="1"/>
              <a:t>iperf</a:t>
            </a:r>
            <a:endParaRPr lang="en-US" dirty="0"/>
          </a:p>
          <a:p>
            <a:r>
              <a:rPr lang="en-US" dirty="0"/>
              <a:t>Improved troubleshooter [MTU, IPv4 and IPv6 control]</a:t>
            </a:r>
          </a:p>
          <a:p>
            <a:r>
              <a:rPr lang="en-US" dirty="0"/>
              <a:t>More new plugins</a:t>
            </a:r>
          </a:p>
          <a:p>
            <a:pPr lvl="1"/>
            <a:r>
              <a:rPr lang="en-US" dirty="0"/>
              <a:t>Network traffic capture</a:t>
            </a:r>
          </a:p>
          <a:p>
            <a:pPr lvl="1"/>
            <a:r>
              <a:rPr lang="en-US" dirty="0"/>
              <a:t>Other application monitoring (HTTP response, etc</a:t>
            </a:r>
            <a:r>
              <a:rPr lang="en-US" dirty="0" smtClean="0"/>
              <a:t>.)</a:t>
            </a:r>
            <a:endParaRPr lang="en-US" dirty="0"/>
          </a:p>
          <a:p>
            <a:r>
              <a:rPr lang="en-US" dirty="0"/>
              <a:t>Retirement of BWCTL</a:t>
            </a:r>
          </a:p>
        </p:txBody>
      </p:sp>
    </p:spTree>
    <p:extLst>
      <p:ext uri="{BB962C8B-B14F-4D97-AF65-F5344CB8AC3E}">
        <p14:creationId xmlns:p14="http://schemas.microsoft.com/office/powerpoint/2010/main" val="52006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pSConfig</a:t>
            </a:r>
            <a:r>
              <a:rPr lang="en-US" dirty="0"/>
              <a:t>: Re-imagining </a:t>
            </a:r>
            <a:r>
              <a:rPr lang="en-US" dirty="0" err="1"/>
              <a:t>MeshConfig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Major feature for </a:t>
            </a:r>
            <a:r>
              <a:rPr lang="en-US" dirty="0" err="1"/>
              <a:t>perfSONAR</a:t>
            </a:r>
            <a:r>
              <a:rPr lang="en-US" dirty="0"/>
              <a:t> 4.1 will be refactoring of </a:t>
            </a:r>
            <a:r>
              <a:rPr lang="en-US" dirty="0" err="1"/>
              <a:t>MeshConfig</a:t>
            </a:r>
            <a:r>
              <a:rPr lang="en-US" dirty="0"/>
              <a:t> into </a:t>
            </a:r>
            <a:r>
              <a:rPr lang="en-US" dirty="0" err="1"/>
              <a:t>pSConfig</a:t>
            </a:r>
            <a:endParaRPr lang="en-US" dirty="0"/>
          </a:p>
          <a:p>
            <a:r>
              <a:rPr lang="en-US" dirty="0"/>
              <a:t>The introduction of </a:t>
            </a:r>
            <a:r>
              <a:rPr lang="en-US" dirty="0" err="1"/>
              <a:t>MeshConfig</a:t>
            </a:r>
            <a:r>
              <a:rPr lang="en-US" dirty="0"/>
              <a:t> helped shape a lot of today’s deployments</a:t>
            </a:r>
          </a:p>
          <a:p>
            <a:r>
              <a:rPr lang="en-US" dirty="0" err="1"/>
              <a:t>perfSONAR</a:t>
            </a:r>
            <a:r>
              <a:rPr lang="en-US" dirty="0"/>
              <a:t> has changed a lot the past few years and </a:t>
            </a:r>
            <a:r>
              <a:rPr lang="en-US" dirty="0" err="1"/>
              <a:t>MeshConfig</a:t>
            </a:r>
            <a:r>
              <a:rPr lang="en-US" dirty="0"/>
              <a:t> hasn’t kept up in every area.</a:t>
            </a:r>
          </a:p>
          <a:p>
            <a:r>
              <a:rPr lang="en-US" dirty="0"/>
              <a:t>Just as </a:t>
            </a:r>
            <a:r>
              <a:rPr lang="en-US" dirty="0" err="1"/>
              <a:t>pScheduler</a:t>
            </a:r>
            <a:r>
              <a:rPr lang="en-US" dirty="0"/>
              <a:t> was transformative at the test scheduling layer in 4.0, we hope </a:t>
            </a:r>
            <a:r>
              <a:rPr lang="en-US" dirty="0" err="1"/>
              <a:t>pSConfig</a:t>
            </a:r>
            <a:r>
              <a:rPr lang="en-US" dirty="0"/>
              <a:t> will be equally as transformative for the test configuration layer in 4.1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Mesh</a:t>
            </a:r>
            <a:r>
              <a:rPr lang="fr-FR" dirty="0"/>
              <a:t> Config Admin GUI (MCA)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GUI for </a:t>
            </a:r>
            <a:r>
              <a:rPr lang="fr-FR" dirty="0" err="1"/>
              <a:t>mesh</a:t>
            </a:r>
            <a:r>
              <a:rPr lang="fr-FR" dirty="0"/>
              <a:t>-config / </a:t>
            </a:r>
            <a:r>
              <a:rPr lang="fr-FR" dirty="0" err="1"/>
              <a:t>pSConfig</a:t>
            </a:r>
            <a:endParaRPr lang="fr-FR" dirty="0"/>
          </a:p>
          <a:p>
            <a:r>
              <a:rPr lang="fr-FR" dirty="0" err="1"/>
              <a:t>Generating</a:t>
            </a:r>
            <a:r>
              <a:rPr lang="fr-FR" dirty="0"/>
              <a:t> </a:t>
            </a:r>
            <a:r>
              <a:rPr lang="fr-FR" dirty="0" err="1"/>
              <a:t>MaDDash</a:t>
            </a:r>
            <a:r>
              <a:rPr lang="fr-FR" dirty="0"/>
              <a:t> config </a:t>
            </a:r>
            <a:r>
              <a:rPr lang="fr-FR" dirty="0" err="1"/>
              <a:t>too</a:t>
            </a:r>
            <a:endParaRPr lang="fr-FR" dirty="0"/>
          </a:p>
          <a:p>
            <a:r>
              <a:rPr lang="fr-FR" dirty="0"/>
              <a:t>Full support of all </a:t>
            </a:r>
            <a:r>
              <a:rPr lang="fr-FR" dirty="0" err="1"/>
              <a:t>pScheduler</a:t>
            </a:r>
            <a:r>
              <a:rPr lang="fr-FR" dirty="0"/>
              <a:t> </a:t>
            </a:r>
            <a:r>
              <a:rPr lang="fr-FR" dirty="0" err="1"/>
              <a:t>elements</a:t>
            </a:r>
            <a:endParaRPr lang="fr-FR" dirty="0"/>
          </a:p>
          <a:p>
            <a:r>
              <a:rPr lang="fr-FR" dirty="0" err="1"/>
              <a:t>Used</a:t>
            </a:r>
            <a:r>
              <a:rPr lang="fr-FR" dirty="0"/>
              <a:t> at WLCG</a:t>
            </a:r>
          </a:p>
        </p:txBody>
      </p:sp>
    </p:spTree>
    <p:extLst>
      <p:ext uri="{BB962C8B-B14F-4D97-AF65-F5344CB8AC3E}">
        <p14:creationId xmlns:p14="http://schemas.microsoft.com/office/powerpoint/2010/main" val="7030182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Docker</a:t>
            </a:r>
            <a:r>
              <a:rPr lang="en-US" dirty="0"/>
              <a:t>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09252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Getting </a:t>
            </a:r>
            <a:r>
              <a:rPr lang="en-US" dirty="0" err="1"/>
              <a:t>perfSONAR</a:t>
            </a:r>
            <a:r>
              <a:rPr lang="en-US" dirty="0"/>
              <a:t> running in containers is a popular topic on user list</a:t>
            </a:r>
          </a:p>
          <a:p>
            <a:r>
              <a:rPr lang="en-US" dirty="0"/>
              <a:t>Currently have beta </a:t>
            </a:r>
            <a:r>
              <a:rPr lang="en-US" dirty="0" err="1"/>
              <a:t>Docker</a:t>
            </a:r>
            <a:r>
              <a:rPr lang="en-US" dirty="0"/>
              <a:t> images of tools and </a:t>
            </a:r>
            <a:r>
              <a:rPr lang="en-US" dirty="0" err="1"/>
              <a:t>testpoint</a:t>
            </a:r>
            <a:r>
              <a:rPr lang="en-US" dirty="0"/>
              <a:t> bundles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hub.docker.com/u/perfsonar/dashboard</a:t>
            </a:r>
            <a:r>
              <a:rPr lang="en-US" dirty="0"/>
              <a:t>/</a:t>
            </a:r>
          </a:p>
          <a:p>
            <a:r>
              <a:rPr lang="en-US" dirty="0"/>
              <a:t>Evaluating best way to bundle these since </a:t>
            </a:r>
            <a:r>
              <a:rPr lang="en-US" dirty="0" err="1"/>
              <a:t>perfSONAR</a:t>
            </a:r>
            <a:r>
              <a:rPr lang="en-US" dirty="0"/>
              <a:t> is many services and </a:t>
            </a:r>
            <a:r>
              <a:rPr lang="en-US" dirty="0" err="1"/>
              <a:t>Docker</a:t>
            </a:r>
            <a:r>
              <a:rPr lang="en-US" dirty="0"/>
              <a:t> in general wants you to run one service per container</a:t>
            </a:r>
          </a:p>
          <a:p>
            <a:r>
              <a:rPr lang="en-US" dirty="0"/>
              <a:t>Starting with </a:t>
            </a:r>
            <a:r>
              <a:rPr lang="en-US" dirty="0" err="1"/>
              <a:t>Docker</a:t>
            </a:r>
            <a:r>
              <a:rPr lang="en-US" dirty="0"/>
              <a:t> due to popularity, may look at other container technologies in future (and others are more than welcome to do it now)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Ready for 4.1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Dropping support for the following </a:t>
            </a:r>
            <a:r>
              <a:rPr lang="en-US" dirty="0" err="1"/>
              <a:t>OSes</a:t>
            </a:r>
            <a:endParaRPr lang="en-US" dirty="0"/>
          </a:p>
          <a:p>
            <a:pPr lvl="1"/>
            <a:r>
              <a:rPr lang="en-US" dirty="0" err="1"/>
              <a:t>CentOS</a:t>
            </a:r>
            <a:r>
              <a:rPr lang="en-US" dirty="0"/>
              <a:t> 6</a:t>
            </a:r>
          </a:p>
          <a:p>
            <a:pPr lvl="1"/>
            <a:r>
              <a:rPr lang="en-US" dirty="0" err="1"/>
              <a:t>Debian</a:t>
            </a:r>
            <a:r>
              <a:rPr lang="en-US" dirty="0"/>
              <a:t> 7</a:t>
            </a:r>
          </a:p>
          <a:p>
            <a:r>
              <a:rPr lang="en-US" b="1" dirty="0"/>
              <a:t>You need to upgrade if you are on one of the OSes and you want 4.1</a:t>
            </a:r>
          </a:p>
          <a:p>
            <a:pPr lvl="1"/>
            <a:r>
              <a:rPr lang="en-US" dirty="0"/>
              <a:t>Keep in mind 4.0 support dropped 6 months after 4.1 release</a:t>
            </a:r>
          </a:p>
          <a:p>
            <a:r>
              <a:rPr lang="en-US" dirty="0"/>
              <a:t>BWCTL support will also be going away, thus backward with 3.X compatibility goes away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 for near future…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we are starting to work on and more.</a:t>
            </a:r>
          </a:p>
        </p:txBody>
      </p:sp>
    </p:spTree>
    <p:extLst>
      <p:ext uri="{BB962C8B-B14F-4D97-AF65-F5344CB8AC3E}">
        <p14:creationId xmlns:p14="http://schemas.microsoft.com/office/powerpoint/2010/main" val="1636893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Important dates</a:t>
            </a:r>
          </a:p>
          <a:p>
            <a:r>
              <a:rPr lang="en-US" dirty="0"/>
              <a:t>Current: </a:t>
            </a:r>
            <a:r>
              <a:rPr lang="en-US" dirty="0" err="1"/>
              <a:t>perfSONAR</a:t>
            </a:r>
            <a:r>
              <a:rPr lang="en-US" dirty="0"/>
              <a:t> 4.0.2 (November 2017)</a:t>
            </a:r>
          </a:p>
          <a:p>
            <a:r>
              <a:rPr lang="en-US" dirty="0"/>
              <a:t>Next: </a:t>
            </a:r>
            <a:r>
              <a:rPr lang="en-US" dirty="0" err="1"/>
              <a:t>perfSONAR</a:t>
            </a:r>
            <a:r>
              <a:rPr lang="en-US" dirty="0"/>
              <a:t> 4.1 (Summer 2018)</a:t>
            </a:r>
          </a:p>
          <a:p>
            <a:r>
              <a:rPr lang="en-US" dirty="0"/>
              <a:t>Future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pScheduler</a:t>
            </a:r>
            <a:r>
              <a:rPr lang="en-US" dirty="0"/>
              <a:t>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Task priorities</a:t>
            </a:r>
          </a:p>
          <a:p>
            <a:r>
              <a:rPr lang="en-US" sz="3200" dirty="0"/>
              <a:t>Resource management</a:t>
            </a:r>
            <a:endParaRPr lang="en-US" dirty="0"/>
          </a:p>
          <a:p>
            <a:pPr lvl="1"/>
            <a:r>
              <a:rPr lang="en-US" sz="2800" dirty="0"/>
              <a:t>Port pools to simplify on- and off-host firewall configurations</a:t>
            </a:r>
          </a:p>
          <a:p>
            <a:r>
              <a:rPr lang="en-US" sz="3200" dirty="0"/>
              <a:t>Remotely-supervised runs with local archiving</a:t>
            </a:r>
          </a:p>
          <a:p>
            <a:pPr lvl="1"/>
            <a:r>
              <a:rPr lang="en-US" sz="2800" dirty="0"/>
              <a:t>Solves reachability problems for some use cases</a:t>
            </a:r>
          </a:p>
          <a:p>
            <a:r>
              <a:rPr lang="en-US" sz="3200" dirty="0"/>
              <a:t>Run control</a:t>
            </a:r>
          </a:p>
          <a:p>
            <a:pPr lvl="1"/>
            <a:r>
              <a:rPr lang="en-US" sz="2800" dirty="0"/>
              <a:t>Stop runs midstream, preempt pending runs</a:t>
            </a:r>
          </a:p>
          <a:p>
            <a:pPr lvl="1"/>
            <a:r>
              <a:rPr lang="en-US" sz="2800" dirty="0"/>
              <a:t>Useful for getting your CLI tasks to run sooner</a:t>
            </a:r>
          </a:p>
          <a:p>
            <a:r>
              <a:rPr lang="en-US" sz="3200" dirty="0" err="1"/>
              <a:t>pScheduler</a:t>
            </a:r>
            <a:r>
              <a:rPr lang="en-US" sz="3200" dirty="0"/>
              <a:t> SDK for task or test plugins</a:t>
            </a:r>
          </a:p>
        </p:txBody>
      </p:sp>
    </p:spTree>
    <p:extLst>
      <p:ext uri="{BB962C8B-B14F-4D97-AF65-F5344CB8AC3E}">
        <p14:creationId xmlns:p14="http://schemas.microsoft.com/office/powerpoint/2010/main" val="6226200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Other</a:t>
            </a:r>
            <a:r>
              <a:rPr lang="fr-FR" dirty="0"/>
              <a:t> area of </a:t>
            </a:r>
            <a:r>
              <a:rPr lang="fr-FR" dirty="0" err="1"/>
              <a:t>work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Esmond</a:t>
            </a:r>
            <a:r>
              <a:rPr lang="fr-FR" dirty="0"/>
              <a:t> </a:t>
            </a:r>
            <a:r>
              <a:rPr lang="fr-FR" dirty="0" err="1"/>
              <a:t>backend</a:t>
            </a:r>
            <a:endParaRPr lang="fr-FR" dirty="0"/>
          </a:p>
          <a:p>
            <a:pPr lvl="1"/>
            <a:r>
              <a:rPr lang="fr-FR" dirty="0" err="1"/>
              <a:t>Replacing</a:t>
            </a:r>
            <a:r>
              <a:rPr lang="fr-FR" dirty="0"/>
              <a:t> Cassandra </a:t>
            </a:r>
            <a:r>
              <a:rPr lang="fr-FR" dirty="0" err="1"/>
              <a:t>with</a:t>
            </a:r>
            <a:r>
              <a:rPr lang="fr-FR" dirty="0"/>
              <a:t> PostgreSQL</a:t>
            </a:r>
          </a:p>
          <a:p>
            <a:r>
              <a:rPr lang="fr-FR" dirty="0" err="1"/>
              <a:t>Lookup</a:t>
            </a:r>
            <a:r>
              <a:rPr lang="fr-FR" dirty="0"/>
              <a:t> Service </a:t>
            </a:r>
            <a:r>
              <a:rPr lang="fr-FR" dirty="0" err="1"/>
              <a:t>improvements</a:t>
            </a:r>
            <a:endParaRPr lang="fr-FR" dirty="0"/>
          </a:p>
          <a:p>
            <a:pPr lvl="1"/>
            <a:r>
              <a:rPr lang="fr-FR" dirty="0"/>
              <a:t>LS Cache</a:t>
            </a:r>
          </a:p>
          <a:p>
            <a:pPr lvl="1"/>
            <a:r>
              <a:rPr lang="fr-FR" dirty="0" err="1"/>
              <a:t>Reliability</a:t>
            </a:r>
            <a:endParaRPr lang="fr-FR" dirty="0"/>
          </a:p>
          <a:p>
            <a:pPr lvl="1"/>
            <a:r>
              <a:rPr lang="fr-FR" dirty="0"/>
              <a:t>More </a:t>
            </a:r>
            <a:r>
              <a:rPr lang="fr-FR" dirty="0" err="1"/>
              <a:t>reporting</a:t>
            </a:r>
            <a:endParaRPr lang="fr-FR" dirty="0"/>
          </a:p>
          <a:p>
            <a:r>
              <a:rPr lang="fr-FR" dirty="0" err="1"/>
              <a:t>Ansible</a:t>
            </a:r>
            <a:r>
              <a:rPr lang="fr-FR" dirty="0"/>
              <a:t> </a:t>
            </a:r>
            <a:r>
              <a:rPr lang="fr-FR" dirty="0" err="1"/>
              <a:t>roles</a:t>
            </a:r>
            <a:r>
              <a:rPr lang="fr-FR" dirty="0"/>
              <a:t> for </a:t>
            </a:r>
            <a:r>
              <a:rPr lang="fr-FR" dirty="0" err="1"/>
              <a:t>deployment</a:t>
            </a:r>
            <a:endParaRPr lang="fr-FR" dirty="0"/>
          </a:p>
          <a:p>
            <a:r>
              <a:rPr lang="fr-FR" dirty="0" err="1"/>
              <a:t>psUI</a:t>
            </a:r>
            <a:r>
              <a:rPr lang="fr-FR" dirty="0"/>
              <a:t> replacement and </a:t>
            </a:r>
            <a:r>
              <a:rPr lang="fr-FR" dirty="0" err="1"/>
              <a:t>other</a:t>
            </a:r>
            <a:r>
              <a:rPr lang="fr-FR" dirty="0"/>
              <a:t> visualisation / </a:t>
            </a:r>
            <a:r>
              <a:rPr lang="fr-FR" dirty="0" err="1"/>
              <a:t>dashboards</a:t>
            </a:r>
            <a:r>
              <a:rPr lang="fr-FR" dirty="0"/>
              <a:t> solutions are </a:t>
            </a:r>
            <a:r>
              <a:rPr lang="fr-FR" dirty="0" err="1"/>
              <a:t>being</a:t>
            </a:r>
            <a:r>
              <a:rPr lang="fr-FR" dirty="0"/>
              <a:t> </a:t>
            </a:r>
            <a:r>
              <a:rPr lang="fr-FR" dirty="0" err="1"/>
              <a:t>investigated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34323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Collaboration </a:t>
            </a:r>
            <a:r>
              <a:rPr lang="fr-FR" dirty="0" err="1"/>
              <a:t>possibilities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Feedback about </a:t>
            </a:r>
            <a:r>
              <a:rPr lang="fr-FR" dirty="0" err="1"/>
              <a:t>functions</a:t>
            </a:r>
            <a:r>
              <a:rPr lang="fr-FR" dirty="0"/>
              <a:t>, bug reports, </a:t>
            </a:r>
            <a:r>
              <a:rPr lang="fr-FR" dirty="0" err="1"/>
              <a:t>feature</a:t>
            </a:r>
            <a:r>
              <a:rPr lang="fr-FR" dirty="0"/>
              <a:t> </a:t>
            </a:r>
            <a:r>
              <a:rPr lang="fr-FR" dirty="0" err="1"/>
              <a:t>requests</a:t>
            </a:r>
            <a:endParaRPr lang="fr-FR" dirty="0"/>
          </a:p>
          <a:p>
            <a:r>
              <a:rPr lang="fr-FR" dirty="0" err="1"/>
              <a:t>Develop</a:t>
            </a:r>
            <a:r>
              <a:rPr lang="fr-FR" dirty="0"/>
              <a:t> </a:t>
            </a:r>
            <a:r>
              <a:rPr lang="fr-FR" dirty="0" err="1"/>
              <a:t>perfSONAR</a:t>
            </a:r>
            <a:r>
              <a:rPr lang="fr-FR" dirty="0"/>
              <a:t>/</a:t>
            </a:r>
            <a:r>
              <a:rPr lang="fr-FR" dirty="0" err="1"/>
              <a:t>pscheduler</a:t>
            </a:r>
            <a:r>
              <a:rPr lang="fr-FR" dirty="0"/>
              <a:t> plugins: </a:t>
            </a:r>
            <a:r>
              <a:rPr lang="fr-FR" dirty="0" err="1"/>
              <a:t>tools</a:t>
            </a:r>
            <a:r>
              <a:rPr lang="fr-FR" dirty="0"/>
              <a:t>, </a:t>
            </a:r>
            <a:r>
              <a:rPr lang="fr-FR" dirty="0" err="1"/>
              <a:t>archivers</a:t>
            </a:r>
            <a:endParaRPr lang="fr-FR" dirty="0"/>
          </a:p>
          <a:p>
            <a:r>
              <a:rPr lang="fr-FR" dirty="0" err="1"/>
              <a:t>Contribute</a:t>
            </a:r>
            <a:r>
              <a:rPr lang="fr-FR" dirty="0"/>
              <a:t> to the global </a:t>
            </a:r>
            <a:r>
              <a:rPr lang="fr-FR" dirty="0" err="1"/>
              <a:t>perfSONAR</a:t>
            </a:r>
            <a:r>
              <a:rPr lang="fr-FR" dirty="0"/>
              <a:t> </a:t>
            </a:r>
            <a:r>
              <a:rPr lang="fr-FR" dirty="0" err="1"/>
              <a:t>development</a:t>
            </a:r>
            <a:r>
              <a:rPr lang="fr-FR" dirty="0"/>
              <a:t> effort</a:t>
            </a:r>
          </a:p>
          <a:p>
            <a:r>
              <a:rPr lang="fr-FR" dirty="0"/>
              <a:t>GN4-3 </a:t>
            </a:r>
            <a:r>
              <a:rPr lang="fr-FR" dirty="0" err="1"/>
              <a:t>project</a:t>
            </a:r>
            <a:r>
              <a:rPr lang="fr-FR" dirty="0"/>
              <a:t> contributions</a:t>
            </a:r>
          </a:p>
        </p:txBody>
      </p:sp>
    </p:spTree>
    <p:extLst>
      <p:ext uri="{BB962C8B-B14F-4D97-AF65-F5344CB8AC3E}">
        <p14:creationId xmlns:p14="http://schemas.microsoft.com/office/powerpoint/2010/main" val="8821907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should all be running 4.0.2</a:t>
            </a:r>
          </a:p>
          <a:p>
            <a:r>
              <a:rPr lang="en-US" dirty="0"/>
              <a:t>4.1 coming very soon, plan for it!</a:t>
            </a:r>
          </a:p>
          <a:p>
            <a:pPr lvl="1"/>
            <a:r>
              <a:rPr lang="en-US" dirty="0"/>
              <a:t>Upgrade to CentOS 7, </a:t>
            </a:r>
            <a:r>
              <a:rPr lang="en-US" dirty="0" err="1"/>
              <a:t>Debian</a:t>
            </a:r>
            <a:r>
              <a:rPr lang="en-US" dirty="0"/>
              <a:t> 9 or Ubuntu 16 if you have not already since support will go away</a:t>
            </a:r>
          </a:p>
          <a:p>
            <a:pPr lvl="1"/>
            <a:r>
              <a:rPr lang="en-US" dirty="0"/>
              <a:t>CentOS 7 upgrade need re-install</a:t>
            </a:r>
          </a:p>
          <a:p>
            <a:r>
              <a:rPr lang="en-US" dirty="0"/>
              <a:t>We have plans on what’s next</a:t>
            </a:r>
          </a:p>
          <a:p>
            <a:pPr lvl="1"/>
            <a:r>
              <a:rPr lang="en-US" dirty="0"/>
              <a:t>Not yet sure how this will be released (4.2, 5.0, …)</a:t>
            </a:r>
          </a:p>
          <a:p>
            <a:pPr lvl="1"/>
            <a:r>
              <a:rPr lang="en-US" dirty="0"/>
              <a:t>Would love feedback on planned feature set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8153"/>
            <a:ext cx="10515600" cy="442155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October 17, 2017</a:t>
            </a:r>
          </a:p>
          <a:p>
            <a:pPr lvl="1"/>
            <a:r>
              <a:rPr lang="en-US" dirty="0" err="1"/>
              <a:t>perfSONAR</a:t>
            </a:r>
            <a:r>
              <a:rPr lang="en-US" dirty="0"/>
              <a:t> 3.5 end-of-life</a:t>
            </a:r>
          </a:p>
          <a:p>
            <a:pPr lvl="1"/>
            <a:r>
              <a:rPr lang="en-US" dirty="0"/>
              <a:t>web100 end-of-life</a:t>
            </a:r>
          </a:p>
          <a:p>
            <a:r>
              <a:rPr lang="en-US" b="1" dirty="0"/>
              <a:t>November 2017</a:t>
            </a:r>
          </a:p>
          <a:p>
            <a:pPr lvl="1"/>
            <a:r>
              <a:rPr lang="en-US" dirty="0" err="1"/>
              <a:t>perfSONAR</a:t>
            </a:r>
            <a:r>
              <a:rPr lang="en-US" dirty="0"/>
              <a:t> 4.0.2 release</a:t>
            </a:r>
          </a:p>
          <a:p>
            <a:r>
              <a:rPr lang="en-US" b="1" dirty="0"/>
              <a:t>Summer 2018 </a:t>
            </a:r>
            <a:r>
              <a:rPr lang="en-US" dirty="0"/>
              <a:t>*</a:t>
            </a:r>
          </a:p>
          <a:p>
            <a:pPr lvl="1"/>
            <a:r>
              <a:rPr lang="en-US" dirty="0" err="1"/>
              <a:t>perfSONAR</a:t>
            </a:r>
            <a:r>
              <a:rPr lang="en-US" dirty="0"/>
              <a:t> 4.1 released. </a:t>
            </a:r>
            <a:r>
              <a:rPr lang="en-US" dirty="0" err="1"/>
              <a:t>CentOS</a:t>
            </a:r>
            <a:r>
              <a:rPr lang="en-US" dirty="0"/>
              <a:t> 6 packages will not be released for </a:t>
            </a:r>
            <a:r>
              <a:rPr lang="en-US" dirty="0" err="1"/>
              <a:t>perfSONAR</a:t>
            </a:r>
            <a:r>
              <a:rPr lang="en-US" dirty="0"/>
              <a:t> 4.1</a:t>
            </a:r>
          </a:p>
          <a:p>
            <a:r>
              <a:rPr lang="en-US" b="1" dirty="0"/>
              <a:t>Early 2019 </a:t>
            </a:r>
            <a:r>
              <a:rPr lang="en-US" dirty="0"/>
              <a:t>*</a:t>
            </a:r>
            <a:r>
              <a:rPr lang="en-US" b="1" dirty="0"/>
              <a:t> (6 months after 4.1 release)</a:t>
            </a:r>
          </a:p>
          <a:p>
            <a:pPr lvl="1"/>
            <a:r>
              <a:rPr lang="en-US" dirty="0" err="1"/>
              <a:t>perfSONAR</a:t>
            </a:r>
            <a:r>
              <a:rPr lang="en-US" dirty="0"/>
              <a:t> 4.0 end of life</a:t>
            </a:r>
          </a:p>
          <a:p>
            <a:pPr lvl="1"/>
            <a:r>
              <a:rPr lang="en-US" dirty="0"/>
              <a:t>CentOS 6 versions of </a:t>
            </a:r>
            <a:r>
              <a:rPr lang="en-US" dirty="0" err="1"/>
              <a:t>perfSONAR</a:t>
            </a:r>
            <a:r>
              <a:rPr lang="en-US" dirty="0"/>
              <a:t> no longer supported</a:t>
            </a:r>
          </a:p>
          <a:p>
            <a:pPr lvl="1"/>
            <a:r>
              <a:rPr lang="en-US" dirty="0" err="1"/>
              <a:t>bwctl</a:t>
            </a:r>
            <a:r>
              <a:rPr lang="en-US" dirty="0"/>
              <a:t> no longer supported</a:t>
            </a:r>
          </a:p>
          <a:p>
            <a:pPr>
              <a:buNone/>
            </a:pPr>
            <a:r>
              <a:rPr lang="en-US" sz="1946" i="1" dirty="0"/>
              <a:t>* All dates subject to change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in 4.0.2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Released in November 2017</a:t>
            </a:r>
          </a:p>
          <a:p>
            <a:r>
              <a:rPr lang="en-US" dirty="0"/>
              <a:t>(You should be running it!)</a:t>
            </a:r>
          </a:p>
        </p:txBody>
      </p:sp>
    </p:spTree>
    <p:extLst>
      <p:ext uri="{BB962C8B-B14F-4D97-AF65-F5344CB8AC3E}">
        <p14:creationId xmlns:p14="http://schemas.microsoft.com/office/powerpoint/2010/main" val="1790744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 err="1"/>
              <a:t>pScheduler</a:t>
            </a:r>
            <a:r>
              <a:rPr lang="en-US" dirty="0"/>
              <a:t>: Streaming Archiving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Increased CPU on high-volume systems</a:t>
            </a:r>
          </a:p>
          <a:p>
            <a:pPr lvl="1"/>
            <a:r>
              <a:rPr lang="en-US" sz="3200" dirty="0"/>
              <a:t>Caused by repeatedly starting archiver processes</a:t>
            </a:r>
          </a:p>
          <a:p>
            <a:r>
              <a:rPr lang="en-US" sz="3600" dirty="0"/>
              <a:t>Archiver plugins now operate in streaming mode:</a:t>
            </a:r>
          </a:p>
          <a:p>
            <a:pPr lvl="1"/>
            <a:r>
              <a:rPr lang="en-US" sz="3200" dirty="0"/>
              <a:t>Plugin programs started once</a:t>
            </a:r>
          </a:p>
          <a:p>
            <a:pPr lvl="1"/>
            <a:r>
              <a:rPr lang="en-US" sz="3200" dirty="0"/>
              <a:t>Fed multiple results</a:t>
            </a:r>
          </a:p>
          <a:p>
            <a:pPr lvl="1"/>
            <a:r>
              <a:rPr lang="en-US" sz="3200" dirty="0"/>
              <a:t>Terminated as pScheduler finds them idle</a:t>
            </a:r>
          </a:p>
          <a:p>
            <a:r>
              <a:rPr lang="en-US" sz="3600" dirty="0"/>
              <a:t>Significant system load reduction in the face of high result volume.</a:t>
            </a:r>
          </a:p>
        </p:txBody>
      </p:sp>
    </p:spTree>
    <p:extLst>
      <p:ext uri="{BB962C8B-B14F-4D97-AF65-F5344CB8AC3E}">
        <p14:creationId xmlns:p14="http://schemas.microsoft.com/office/powerpoint/2010/main" val="1195679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pScheduler</a:t>
            </a:r>
            <a:r>
              <a:rPr lang="en-US" dirty="0"/>
              <a:t>: SNMP Plugins from the University of Michigan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600" dirty="0" err="1"/>
              <a:t>UMich</a:t>
            </a:r>
            <a:r>
              <a:rPr lang="en-US" sz="3600" dirty="0"/>
              <a:t> wanted ability to:</a:t>
            </a:r>
          </a:p>
          <a:p>
            <a:pPr lvl="1"/>
            <a:r>
              <a:rPr lang="en-US" sz="3200" dirty="0"/>
              <a:t>Collect SNMP data via pScheduler, especially during throughput tests</a:t>
            </a:r>
          </a:p>
          <a:p>
            <a:pPr lvl="1"/>
            <a:r>
              <a:rPr lang="en-US" sz="3200" dirty="0"/>
              <a:t>Send results to its SPOG system, which prefers traps</a:t>
            </a:r>
          </a:p>
          <a:p>
            <a:r>
              <a:rPr lang="en-US" sz="3600" dirty="0"/>
              <a:t>Tests</a:t>
            </a:r>
            <a:endParaRPr lang="en-US" sz="3200" dirty="0"/>
          </a:p>
          <a:p>
            <a:pPr lvl="1"/>
            <a:r>
              <a:rPr lang="en-US" sz="3200" b="1" dirty="0" err="1">
                <a:latin typeface="Courier New" charset="0"/>
                <a:ea typeface="Courier New" charset="0"/>
                <a:cs typeface="Courier New" charset="0"/>
              </a:rPr>
              <a:t>snmp</a:t>
            </a:r>
            <a:r>
              <a:rPr lang="en-US" sz="3200" b="1" dirty="0">
                <a:latin typeface="Courier New" charset="0"/>
                <a:ea typeface="Courier New" charset="0"/>
                <a:cs typeface="Courier New" charset="0"/>
              </a:rPr>
              <a:t>-get</a:t>
            </a:r>
            <a:r>
              <a:rPr lang="en-US" sz="3200" dirty="0"/>
              <a:t>		Fetch SNMP values</a:t>
            </a:r>
          </a:p>
          <a:p>
            <a:pPr lvl="1"/>
            <a:r>
              <a:rPr lang="en-US" sz="3200" b="1" dirty="0" err="1">
                <a:latin typeface="Courier New" charset="0"/>
                <a:ea typeface="Courier New" charset="0"/>
                <a:cs typeface="Courier New" charset="0"/>
              </a:rPr>
              <a:t>snmp-getbgm</a:t>
            </a:r>
            <a:r>
              <a:rPr lang="en-US" sz="3200" dirty="0"/>
              <a:t>	Fetch and monitor for deltas</a:t>
            </a:r>
          </a:p>
          <a:p>
            <a:pPr lvl="1"/>
            <a:r>
              <a:rPr lang="en-US" sz="3200" b="1" dirty="0" err="1">
                <a:latin typeface="Courier New" charset="0"/>
                <a:ea typeface="Courier New" charset="0"/>
                <a:cs typeface="Courier New" charset="0"/>
              </a:rPr>
              <a:t>snmp</a:t>
            </a:r>
            <a:r>
              <a:rPr lang="en-US" sz="3200" b="1" dirty="0">
                <a:latin typeface="Courier New" charset="0"/>
                <a:ea typeface="Courier New" charset="0"/>
                <a:cs typeface="Courier New" charset="0"/>
              </a:rPr>
              <a:t>-set</a:t>
            </a:r>
            <a:r>
              <a:rPr lang="en-US" sz="3200" dirty="0"/>
              <a:t>		Set SNMP values</a:t>
            </a:r>
          </a:p>
          <a:p>
            <a:r>
              <a:rPr lang="en-US" sz="3600" dirty="0"/>
              <a:t>Tools — </a:t>
            </a:r>
            <a:r>
              <a:rPr lang="en-US" sz="3200" b="1" dirty="0">
                <a:latin typeface="Courier New" charset="0"/>
                <a:ea typeface="Courier New" charset="0"/>
                <a:cs typeface="Courier New" charset="0"/>
              </a:rPr>
              <a:t>net-</a:t>
            </a:r>
            <a:r>
              <a:rPr lang="en-US" sz="3200" b="1" dirty="0" err="1">
                <a:latin typeface="Courier New" charset="0"/>
                <a:ea typeface="Courier New" charset="0"/>
                <a:cs typeface="Courier New" charset="0"/>
              </a:rPr>
              <a:t>snmp</a:t>
            </a:r>
            <a:r>
              <a:rPr lang="en-US" sz="3200" dirty="0"/>
              <a:t>, </a:t>
            </a:r>
            <a:r>
              <a:rPr lang="en-US" sz="3200" b="1" dirty="0">
                <a:latin typeface="Courier New" charset="0"/>
                <a:ea typeface="Courier New" charset="0"/>
                <a:cs typeface="Courier New" charset="0"/>
              </a:rPr>
              <a:t>net-</a:t>
            </a:r>
            <a:r>
              <a:rPr lang="en-US" sz="3200" b="1" dirty="0" err="1">
                <a:latin typeface="Courier New" charset="0"/>
                <a:ea typeface="Courier New" charset="0"/>
                <a:cs typeface="Courier New" charset="0"/>
              </a:rPr>
              <a:t>snmp</a:t>
            </a:r>
            <a:r>
              <a:rPr lang="en-US" sz="3200" b="1" dirty="0">
                <a:latin typeface="Courier New" charset="0"/>
                <a:ea typeface="Courier New" charset="0"/>
                <a:cs typeface="Courier New" charset="0"/>
              </a:rPr>
              <a:t>-set</a:t>
            </a:r>
            <a:r>
              <a:rPr lang="en-US" sz="3200" dirty="0"/>
              <a:t>, </a:t>
            </a:r>
            <a:r>
              <a:rPr lang="en-US" sz="3200" b="1" dirty="0" err="1">
                <a:latin typeface="Courier New" charset="0"/>
                <a:ea typeface="Courier New" charset="0"/>
                <a:cs typeface="Courier New" charset="0"/>
              </a:rPr>
              <a:t>pysnmp</a:t>
            </a:r>
            <a:endParaRPr lang="en-US" sz="3200" dirty="0"/>
          </a:p>
          <a:p>
            <a:r>
              <a:rPr lang="en-US" sz="3600" dirty="0"/>
              <a:t>Archiver</a:t>
            </a:r>
          </a:p>
          <a:p>
            <a:pPr lvl="1"/>
            <a:r>
              <a:rPr lang="en-US" sz="3200" b="1" dirty="0" err="1">
                <a:latin typeface="Courier New" charset="0"/>
                <a:ea typeface="Courier New" charset="0"/>
                <a:cs typeface="Courier New" charset="0"/>
              </a:rPr>
              <a:t>snmptrap</a:t>
            </a:r>
            <a:r>
              <a:rPr lang="en-US" sz="3200" dirty="0"/>
              <a:t>		Generate traps from result data.</a:t>
            </a:r>
          </a:p>
        </p:txBody>
      </p:sp>
    </p:spTree>
    <p:extLst>
      <p:ext uri="{BB962C8B-B14F-4D97-AF65-F5344CB8AC3E}">
        <p14:creationId xmlns:p14="http://schemas.microsoft.com/office/powerpoint/2010/main" val="1307789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pScheduler: </a:t>
            </a:r>
            <a:r>
              <a:rPr lang="en-US" dirty="0" err="1"/>
              <a:t>jq</a:t>
            </a:r>
            <a:r>
              <a:rPr lang="en-US" dirty="0"/>
              <a:t>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/>
              <a:t>Language for in-line manipulation of JSON</a:t>
            </a:r>
          </a:p>
          <a:p>
            <a:r>
              <a:rPr lang="en-US" sz="3600" dirty="0"/>
              <a:t>Many built-in functions and constructs for transformation,  decision making and output.</a:t>
            </a:r>
          </a:p>
          <a:p>
            <a:r>
              <a:rPr lang="en-US" sz="3600" dirty="0"/>
              <a:t>Gives us a way to add end-user programmability in configuration and task specification instead of installed code.</a:t>
            </a:r>
          </a:p>
          <a:p>
            <a:r>
              <a:rPr lang="en-US" sz="3600" dirty="0"/>
              <a:t> Info and docs: </a:t>
            </a:r>
            <a:r>
              <a:rPr lang="en-US" sz="3600" b="1" dirty="0">
                <a:latin typeface="Courier New" charset="0"/>
                <a:ea typeface="Courier New" charset="0"/>
                <a:cs typeface="Courier New" charset="0"/>
              </a:rPr>
              <a:t>https://</a:t>
            </a:r>
            <a:r>
              <a:rPr lang="en-US" sz="3600" b="1" dirty="0" err="1">
                <a:latin typeface="Courier New" charset="0"/>
                <a:ea typeface="Courier New" charset="0"/>
                <a:cs typeface="Courier New" charset="0"/>
              </a:rPr>
              <a:t>stedolan.github.io</a:t>
            </a:r>
            <a:r>
              <a:rPr lang="en-US" sz="3600" b="1" dirty="0"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sz="3600" b="1" dirty="0" err="1">
                <a:latin typeface="Courier New" charset="0"/>
                <a:ea typeface="Courier New" charset="0"/>
                <a:cs typeface="Courier New" charset="0"/>
              </a:rPr>
              <a:t>jq</a:t>
            </a:r>
            <a:endParaRPr lang="en-US" sz="3600" b="1" dirty="0">
              <a:latin typeface="Courier New" charset="0"/>
              <a:ea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140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pScheduler: </a:t>
            </a:r>
            <a:r>
              <a:rPr lang="en-US" dirty="0" err="1"/>
              <a:t>jq</a:t>
            </a:r>
            <a:r>
              <a:rPr lang="en-US" dirty="0"/>
              <a:t> Support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3453"/>
            <a:ext cx="10515600" cy="4723512"/>
          </a:xfrm>
        </p:spPr>
        <p:txBody>
          <a:bodyPr>
            <a:normAutofit/>
          </a:bodyPr>
          <a:lstStyle/>
          <a:p>
            <a:r>
              <a:rPr lang="en-US" sz="3600" b="1" dirty="0"/>
              <a:t>Archiving</a:t>
            </a:r>
            <a:r>
              <a:rPr lang="en-US" sz="3600" dirty="0"/>
              <a:t> — Transform result JSON on the way to any archiver for systems that require custom input.</a:t>
            </a:r>
          </a:p>
          <a:p>
            <a:r>
              <a:rPr lang="en-US" sz="3600" b="1" dirty="0"/>
              <a:t>Limit System</a:t>
            </a:r>
          </a:p>
          <a:p>
            <a:pPr lvl="1"/>
            <a:r>
              <a:rPr lang="en-US" sz="3200" dirty="0"/>
              <a:t>Make pass/fail decisions on proposed tasks</a:t>
            </a:r>
          </a:p>
          <a:p>
            <a:pPr lvl="1"/>
            <a:r>
              <a:rPr lang="en-US" sz="3200" dirty="0"/>
              <a:t>Transform downloaded JSON CIDR lists to plain-text format without depending on another system.</a:t>
            </a:r>
            <a:endParaRPr lang="en-US" sz="3600" b="1" dirty="0"/>
          </a:p>
          <a:p>
            <a:r>
              <a:rPr lang="en-US" sz="3600" b="1" dirty="0"/>
              <a:t>Library </a:t>
            </a:r>
            <a:r>
              <a:rPr lang="en-US" sz="3600" dirty="0"/>
              <a:t>— Collection of standard functions useful with </a:t>
            </a:r>
            <a:r>
              <a:rPr lang="en-US" sz="3600" dirty="0" err="1"/>
              <a:t>pScheduler</a:t>
            </a:r>
            <a:r>
              <a:rPr lang="en-US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322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 </a:t>
            </a:r>
            <a:r>
              <a:rPr lang="en-US" sz="3600" b="1" dirty="0"/>
              <a:t>Contexts </a:t>
            </a:r>
            <a:r>
              <a:rPr lang="en-US" sz="3600" dirty="0"/>
              <a:t>allows modification of execution context before tool is run.</a:t>
            </a:r>
          </a:p>
          <a:p>
            <a:r>
              <a:rPr lang="en-US" sz="3600" dirty="0"/>
              <a:t>Gives ability to do additional setup prior to starting a task</a:t>
            </a:r>
          </a:p>
          <a:p>
            <a:r>
              <a:rPr lang="en-US" sz="3600" dirty="0"/>
              <a:t>Currently one plugin: Linux Network Namespace.</a:t>
            </a:r>
          </a:p>
          <a:p>
            <a:r>
              <a:rPr lang="en-US" sz="3600" dirty="0"/>
              <a:t>Others can be added by writing plugins.</a:t>
            </a:r>
          </a:p>
        </p:txBody>
      </p:sp>
    </p:spTree>
    <p:extLst>
      <p:ext uri="{BB962C8B-B14F-4D97-AF65-F5344CB8AC3E}">
        <p14:creationId xmlns:p14="http://schemas.microsoft.com/office/powerpoint/2010/main" val="69394105"/>
      </p:ext>
    </p:extLst>
  </p:cSld>
  <p:clrMapOvr>
    <a:masterClrMapping/>
  </p:clrMapOvr>
</p:sld>
</file>

<file path=ppt/theme/theme1.xml><?xml version="1.0" encoding="utf-8"?>
<a:theme xmlns:a="http://schemas.openxmlformats.org/drawingml/2006/main" name="20170627-perfSONAR-Template-v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0627-perfSONAR-Template-v1.potx" id="{CDCD40B8-7E7A-4BBF-845A-1A7F35C950DB}" vid="{948D9C6C-2E45-4261-94D1-C7272744AA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20170627-perfSONAR-Template-v1</Template>
  <TotalTime>45708</TotalTime>
  <Words>995</Words>
  <Application>Microsoft Macintosh PowerPoint</Application>
  <PresentationFormat>Grand écran</PresentationFormat>
  <Paragraphs>155</Paragraphs>
  <Slides>23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8" baseType="lpstr">
      <vt:lpstr>Calibri</vt:lpstr>
      <vt:lpstr>Calibri Light</vt:lpstr>
      <vt:lpstr>Courier New</vt:lpstr>
      <vt:lpstr>Arial</vt:lpstr>
      <vt:lpstr>20170627-perfSONAR-Template-v1</vt:lpstr>
      <vt:lpstr>perfSONAR: A Look Ahead</vt:lpstr>
      <vt:lpstr>Outline</vt:lpstr>
      <vt:lpstr>Important Dates</vt:lpstr>
      <vt:lpstr>New in 4.0.2</vt:lpstr>
      <vt:lpstr>pScheduler: Streaming Archiving</vt:lpstr>
      <vt:lpstr>pScheduler: SNMP Plugins from the University of Michigan</vt:lpstr>
      <vt:lpstr>pScheduler: jq Support</vt:lpstr>
      <vt:lpstr>pScheduler: jq Support (cont.)</vt:lpstr>
      <vt:lpstr>Contexts</vt:lpstr>
      <vt:lpstr>pScheduler: Other Changes</vt:lpstr>
      <vt:lpstr>New in 4.1</vt:lpstr>
      <vt:lpstr>TWAMP support</vt:lpstr>
      <vt:lpstr>TWAMP support (continued)</vt:lpstr>
      <vt:lpstr>pScheduler in 4.1</vt:lpstr>
      <vt:lpstr>pSConfig: Re-imagining MeshConfig</vt:lpstr>
      <vt:lpstr>Mesh Config Admin GUI (MCA)</vt:lpstr>
      <vt:lpstr>Docker Support</vt:lpstr>
      <vt:lpstr>Getting Ready for 4.1</vt:lpstr>
      <vt:lpstr>Plans for near future…</vt:lpstr>
      <vt:lpstr>pScheduler Plans</vt:lpstr>
      <vt:lpstr>Other area of work</vt:lpstr>
      <vt:lpstr>Collaboration possibilities</vt:lpstr>
      <vt:lpstr>Conclusion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perfSONAR in 30</dc:title>
  <dc:creator>Mark Feit</dc:creator>
  <cp:lastModifiedBy>Antoine Delvaux</cp:lastModifiedBy>
  <cp:revision>99</cp:revision>
  <dcterms:created xsi:type="dcterms:W3CDTF">2017-09-22T18:59:01Z</dcterms:created>
  <dcterms:modified xsi:type="dcterms:W3CDTF">2018-06-14T12:55:34Z</dcterms:modified>
</cp:coreProperties>
</file>