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gif" ContentType="image/gif"/>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38"/>
  </p:notesMasterIdLst>
  <p:handoutMasterIdLst>
    <p:handoutMasterId r:id="rId39"/>
  </p:handoutMasterIdLst>
  <p:sldIdLst>
    <p:sldId id="404" r:id="rId2"/>
    <p:sldId id="477" r:id="rId3"/>
    <p:sldId id="473" r:id="rId4"/>
    <p:sldId id="474" r:id="rId5"/>
    <p:sldId id="475" r:id="rId6"/>
    <p:sldId id="470" r:id="rId7"/>
    <p:sldId id="471" r:id="rId8"/>
    <p:sldId id="478" r:id="rId9"/>
    <p:sldId id="466" r:id="rId10"/>
    <p:sldId id="468" r:id="rId11"/>
    <p:sldId id="467" r:id="rId12"/>
    <p:sldId id="433" r:id="rId13"/>
    <p:sldId id="469" r:id="rId14"/>
    <p:sldId id="481" r:id="rId15"/>
    <p:sldId id="483" r:id="rId16"/>
    <p:sldId id="484" r:id="rId17"/>
    <p:sldId id="485" r:id="rId18"/>
    <p:sldId id="486" r:id="rId19"/>
    <p:sldId id="487" r:id="rId20"/>
    <p:sldId id="488" r:id="rId21"/>
    <p:sldId id="489" r:id="rId22"/>
    <p:sldId id="490" r:id="rId23"/>
    <p:sldId id="491" r:id="rId24"/>
    <p:sldId id="492" r:id="rId25"/>
    <p:sldId id="493" r:id="rId26"/>
    <p:sldId id="494" r:id="rId27"/>
    <p:sldId id="495" r:id="rId28"/>
    <p:sldId id="496" r:id="rId29"/>
    <p:sldId id="497" r:id="rId30"/>
    <p:sldId id="482" r:id="rId31"/>
    <p:sldId id="499" r:id="rId32"/>
    <p:sldId id="500" r:id="rId33"/>
    <p:sldId id="480" r:id="rId34"/>
    <p:sldId id="498" r:id="rId35"/>
    <p:sldId id="501" r:id="rId36"/>
    <p:sldId id="476" r:id="rId3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Garnizov" initials="IG"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B1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88000" autoAdjust="0"/>
  </p:normalViewPr>
  <p:slideViewPr>
    <p:cSldViewPr snapToGrid="0" snapToObjects="1">
      <p:cViewPr varScale="1">
        <p:scale>
          <a:sx n="147" d="100"/>
          <a:sy n="147" d="100"/>
        </p:scale>
        <p:origin x="608" y="19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commentAuthors" Target="commentAuthors.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6-08T10:51:21.816" idx="5">
    <p:pos x="10" y="10"/>
    <p:text>Push it to</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980FC-0759-CA42-B022-0B54C3274F97}" type="datetimeFigureOut">
              <a:rPr lang="en-US" smtClean="0"/>
              <a:t>6/14/18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2778ED-C302-B741-917D-3C5036AAD3C0}" type="slidenum">
              <a:rPr lang="en-US" smtClean="0"/>
              <a:t>‹#›</a:t>
            </a:fld>
            <a:endParaRPr lang="en-US"/>
          </a:p>
        </p:txBody>
      </p:sp>
    </p:spTree>
    <p:extLst>
      <p:ext uri="{BB962C8B-B14F-4D97-AF65-F5344CB8AC3E}">
        <p14:creationId xmlns:p14="http://schemas.microsoft.com/office/powerpoint/2010/main" val="2104110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EC92A4-9BD9-794B-BE3A-04EDF069D8A0}" type="datetimeFigureOut">
              <a:rPr lang="en-US" smtClean="0"/>
              <a:t>6/14/18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4EA6F8-B5AB-8342-9AB7-A6984D898A5F}" type="slidenum">
              <a:rPr lang="en-US" smtClean="0"/>
              <a:t>‹#›</a:t>
            </a:fld>
            <a:endParaRPr lang="en-US"/>
          </a:p>
        </p:txBody>
      </p:sp>
    </p:spTree>
    <p:extLst>
      <p:ext uri="{BB962C8B-B14F-4D97-AF65-F5344CB8AC3E}">
        <p14:creationId xmlns:p14="http://schemas.microsoft.com/office/powerpoint/2010/main" val="8628690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a:t>
            </a:fld>
            <a:endParaRPr lang="en-US"/>
          </a:p>
        </p:txBody>
      </p:sp>
    </p:spTree>
    <p:extLst>
      <p:ext uri="{BB962C8B-B14F-4D97-AF65-F5344CB8AC3E}">
        <p14:creationId xmlns:p14="http://schemas.microsoft.com/office/powerpoint/2010/main" val="1189216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14</a:t>
            </a:fld>
            <a:endParaRPr lang="en-US"/>
          </a:p>
        </p:txBody>
      </p:sp>
    </p:spTree>
    <p:extLst>
      <p:ext uri="{BB962C8B-B14F-4D97-AF65-F5344CB8AC3E}">
        <p14:creationId xmlns:p14="http://schemas.microsoft.com/office/powerpoint/2010/main" val="364442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17</a:t>
            </a:fld>
            <a:endParaRPr lang="en-US"/>
          </a:p>
        </p:txBody>
      </p:sp>
    </p:spTree>
    <p:extLst>
      <p:ext uri="{BB962C8B-B14F-4D97-AF65-F5344CB8AC3E}">
        <p14:creationId xmlns:p14="http://schemas.microsoft.com/office/powerpoint/2010/main" val="1812501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18</a:t>
            </a:fld>
            <a:endParaRPr lang="en-US"/>
          </a:p>
        </p:txBody>
      </p:sp>
    </p:spTree>
    <p:extLst>
      <p:ext uri="{BB962C8B-B14F-4D97-AF65-F5344CB8AC3E}">
        <p14:creationId xmlns:p14="http://schemas.microsoft.com/office/powerpoint/2010/main" val="1512962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20</a:t>
            </a:fld>
            <a:endParaRPr lang="en-US"/>
          </a:p>
        </p:txBody>
      </p:sp>
    </p:spTree>
    <p:extLst>
      <p:ext uri="{BB962C8B-B14F-4D97-AF65-F5344CB8AC3E}">
        <p14:creationId xmlns:p14="http://schemas.microsoft.com/office/powerpoint/2010/main" val="1158212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29</a:t>
            </a:fld>
            <a:endParaRPr lang="en-US"/>
          </a:p>
        </p:txBody>
      </p:sp>
    </p:spTree>
    <p:extLst>
      <p:ext uri="{BB962C8B-B14F-4D97-AF65-F5344CB8AC3E}">
        <p14:creationId xmlns:p14="http://schemas.microsoft.com/office/powerpoint/2010/main" val="2141487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30</a:t>
            </a:fld>
            <a:endParaRPr lang="en-US"/>
          </a:p>
        </p:txBody>
      </p:sp>
    </p:spTree>
    <p:extLst>
      <p:ext uri="{BB962C8B-B14F-4D97-AF65-F5344CB8AC3E}">
        <p14:creationId xmlns:p14="http://schemas.microsoft.com/office/powerpoint/2010/main" val="177400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 lot of people want to prove that they are not the problem, and design their tests to succeed.</a:t>
            </a:r>
            <a:r>
              <a:rPr lang="en-US" baseline="0" dirty="0" smtClean="0"/>
              <a:t>  This is not helpful.</a:t>
            </a:r>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6</a:t>
            </a:fld>
            <a:endParaRPr lang="en-US" dirty="0"/>
          </a:p>
        </p:txBody>
      </p:sp>
    </p:spTree>
    <p:extLst>
      <p:ext uri="{BB962C8B-B14F-4D97-AF65-F5344CB8AC3E}">
        <p14:creationId xmlns:p14="http://schemas.microsoft.com/office/powerpoint/2010/main" val="1182053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Place nodes</a:t>
            </a:r>
            <a:r>
              <a:rPr lang="en-US" baseline="0" dirty="0" smtClean="0"/>
              <a:t> where the people are located</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a:t>
            </a:fld>
            <a:endParaRPr lang="en-US"/>
          </a:p>
        </p:txBody>
      </p:sp>
    </p:spTree>
    <p:extLst>
      <p:ext uri="{BB962C8B-B14F-4D97-AF65-F5344CB8AC3E}">
        <p14:creationId xmlns:p14="http://schemas.microsoft.com/office/powerpoint/2010/main" val="743840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8</a:t>
            </a:fld>
            <a:endParaRPr lang="en-US"/>
          </a:p>
        </p:txBody>
      </p:sp>
    </p:spTree>
    <p:extLst>
      <p:ext uri="{BB962C8B-B14F-4D97-AF65-F5344CB8AC3E}">
        <p14:creationId xmlns:p14="http://schemas.microsoft.com/office/powerpoint/2010/main" val="795772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Soft failures</a:t>
            </a:r>
            <a:r>
              <a:rPr lang="en-US" baseline="0" dirty="0" smtClean="0"/>
              <a:t> are everywhere – and they may hide other soft failures</a:t>
            </a:r>
          </a:p>
        </p:txBody>
      </p:sp>
      <p:sp>
        <p:nvSpPr>
          <p:cNvPr id="4" name="Slide Number Placeholder 3"/>
          <p:cNvSpPr>
            <a:spLocks noGrp="1"/>
          </p:cNvSpPr>
          <p:nvPr>
            <p:ph type="sldNum" sz="quarter" idx="10"/>
          </p:nvPr>
        </p:nvSpPr>
        <p:spPr/>
        <p:txBody>
          <a:bodyPr/>
          <a:lstStyle/>
          <a:p>
            <a:fld id="{A44EA6F8-B5AB-8342-9AB7-A6984D898A5F}" type="slidenum">
              <a:rPr lang="en-US" smtClean="0"/>
              <a:t>9</a:t>
            </a:fld>
            <a:endParaRPr lang="en-US"/>
          </a:p>
        </p:txBody>
      </p:sp>
    </p:spTree>
    <p:extLst>
      <p:ext uri="{BB962C8B-B14F-4D97-AF65-F5344CB8AC3E}">
        <p14:creationId xmlns:p14="http://schemas.microsoft.com/office/powerpoint/2010/main" val="1859099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r>
              <a:rPr lang="en-US" baseline="0" dirty="0" smtClean="0"/>
              <a:t> of testing should be to find problems.  Design tests to find things, not always succeed.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10</a:t>
            </a:fld>
            <a:endParaRPr lang="en-US"/>
          </a:p>
        </p:txBody>
      </p:sp>
    </p:spTree>
    <p:extLst>
      <p:ext uri="{BB962C8B-B14F-4D97-AF65-F5344CB8AC3E}">
        <p14:creationId xmlns:p14="http://schemas.microsoft.com/office/powerpoint/2010/main" val="1292966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clean dashboard image – note to people that the dashboard they look at ‘live’ may not</a:t>
            </a:r>
            <a:r>
              <a:rPr lang="en-US" baseline="0" dirty="0" smtClean="0"/>
              <a:t> be clean.  This is ok – dashboards are meant to find problems, not be green all the time.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11</a:t>
            </a:fld>
            <a:endParaRPr lang="en-US"/>
          </a:p>
        </p:txBody>
      </p:sp>
    </p:spTree>
    <p:extLst>
      <p:ext uri="{BB962C8B-B14F-4D97-AF65-F5344CB8AC3E}">
        <p14:creationId xmlns:p14="http://schemas.microsoft.com/office/powerpoint/2010/main" val="496749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Dashboards</a:t>
            </a:r>
            <a:r>
              <a:rPr lang="en-US" baseline="0" dirty="0" smtClean="0"/>
              <a:t> – requires coordination of testing</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12</a:t>
            </a:fld>
            <a:endParaRPr lang="en-US"/>
          </a:p>
        </p:txBody>
      </p:sp>
    </p:spTree>
    <p:extLst>
      <p:ext uri="{BB962C8B-B14F-4D97-AF65-F5344CB8AC3E}">
        <p14:creationId xmlns:p14="http://schemas.microsoft.com/office/powerpoint/2010/main" val="759095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On bandwidth</a:t>
            </a:r>
            <a:r>
              <a:rPr lang="en-US" baseline="0" dirty="0" smtClean="0"/>
              <a:t> – make note that localized (e.g. in the LAN or metro) bandwidth tests don’t give you much and may case loss themselves.  Test bandwidth to things further out to get the most out of the measurement.  </a:t>
            </a:r>
          </a:p>
          <a:p>
            <a:endParaRPr lang="en-US" baseline="0" dirty="0" smtClean="0"/>
          </a:p>
          <a:p>
            <a:r>
              <a:rPr lang="en-US" baseline="0" dirty="0" smtClean="0"/>
              <a:t>Packet loss should be done everywhere (especially LAN/MAN distances)</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13</a:t>
            </a:fld>
            <a:endParaRPr lang="en-US"/>
          </a:p>
        </p:txBody>
      </p:sp>
    </p:spTree>
    <p:extLst>
      <p:ext uri="{BB962C8B-B14F-4D97-AF65-F5344CB8AC3E}">
        <p14:creationId xmlns:p14="http://schemas.microsoft.com/office/powerpoint/2010/main" val="7118683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3.emf"/><Relationship Id="rId6" Type="http://schemas.openxmlformats.org/officeDocument/2006/relationships/image" Target="../media/image6.png"/><Relationship Id="rId7" Type="http://schemas.openxmlformats.org/officeDocument/2006/relationships/image" Target="../media/image4.png"/><Relationship Id="rId8" Type="http://schemas.openxmlformats.org/officeDocument/2006/relationships/image" Target="../media/image1.png"/><Relationship Id="rId9"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3.emf"/><Relationship Id="rId6" Type="http://schemas.openxmlformats.org/officeDocument/2006/relationships/image" Target="../media/image6.png"/><Relationship Id="rId7" Type="http://schemas.openxmlformats.org/officeDocument/2006/relationships/image" Target="../media/image4.png"/><Relationship Id="rId8" Type="http://schemas.openxmlformats.org/officeDocument/2006/relationships/image" Target="../media/image1.png"/><Relationship Id="rId9"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pic>
        <p:nvPicPr>
          <p:cNvPr id="7" name="Picture 6" descr="Screen Shot 2014-10-22 at 4.30.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4524" y="62332"/>
            <a:ext cx="1659476" cy="584204"/>
          </a:xfrm>
          <a:prstGeom prst="rect">
            <a:avLst/>
          </a:prstGeom>
        </p:spPr>
      </p:pic>
      <p:pic>
        <p:nvPicPr>
          <p:cNvPr id="8" name="Picture 7" descr="PerfSONAR-powered-CMYK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pic>
        <p:nvPicPr>
          <p:cNvPr id="16" name="Picture 15" descr="GEANT_logo_2015.jp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7" name="Picture 16" descr="ESnet_Full_Logo_CMYK.eps"/>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8" name="Picture 17" descr="internet2-black-red copy.png"/>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9" name="Picture 18" descr="1000px-Indiana_University_logotype_svg.png"/>
          <p:cNvPicPr>
            <a:picLocks noChangeAspect="1"/>
          </p:cNvPicPr>
          <p:nvPr/>
        </p:nvPicPr>
        <p:blipFill>
          <a:blip r:embed="rId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20" name="Picture 2" descr="http://rehabrobotics.umich.edu/wp-content/uploads/2013/09/U-M_2color-HorizontalReversed.png"/>
          <p:cNvPicPr>
            <a:picLocks noChangeAspect="1" noChangeArrowheads="1"/>
          </p:cNvPicPr>
          <p:nvPr/>
        </p:nvPicPr>
        <p:blipFill>
          <a:blip r:embed="rId8">
            <a:extLst>
              <a:ext uri="{BEBA8EAE-BF5A-486C-A8C5-ECC9F3942E4B}">
                <a14:imgProps xmlns:a14="http://schemas.microsoft.com/office/drawing/2010/main">
                  <a14:imgLayer r:embed="rId9">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20" descr="Screen Shot 2014-10-22 at 4.30.01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4524" y="62332"/>
            <a:ext cx="1659476" cy="584204"/>
          </a:xfrm>
          <a:prstGeom prst="rect">
            <a:avLst/>
          </a:prstGeom>
        </p:spPr>
      </p:pic>
      <p:pic>
        <p:nvPicPr>
          <p:cNvPr id="22" name="Picture 21" descr="PerfSONAR-powered-CMYK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sp>
        <p:nvSpPr>
          <p:cNvPr id="23"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4"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5"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544992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1" name="Picture 10"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2" name="Picture 11"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3" name="Picture 12"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4"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6"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7"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62172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1" name="Picture 10"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2" name="Picture 11"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3" name="Picture 12"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4"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6"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7"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858217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00"/>
            <a:ext cx="8229600" cy="540000"/>
          </a:xfrm>
        </p:spPr>
        <p:txBody>
          <a:bodyPr>
            <a:normAutofit/>
          </a:bodyPr>
          <a:lstStyle>
            <a:lvl1pPr algn="ctr">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457201" y="900000"/>
            <a:ext cx="8429624" cy="37327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4" name="Picture 13"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5" name="Picture 14"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6" name="Picture 15"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7" name="Picture 16"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8"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9"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0"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1"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73775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pic>
        <p:nvPicPr>
          <p:cNvPr id="7" name="Picture 6" descr="Screen Shot 2014-10-22 at 4.30.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800" y="960"/>
            <a:ext cx="2489200" cy="876300"/>
          </a:xfrm>
          <a:prstGeom prst="rect">
            <a:avLst/>
          </a:prstGeom>
        </p:spPr>
      </p:pic>
      <p:pic>
        <p:nvPicPr>
          <p:cNvPr id="8" name="Picture 7" descr="PerfSONAR-powered-CMYK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pic>
        <p:nvPicPr>
          <p:cNvPr id="9" name="Picture 8" descr="GEANT_logo_2015.jp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0" name="Picture 9" descr="ESnet_Full_Logo_CMYK.eps"/>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1" name="Picture 10" descr="internet2-black-red copy.png"/>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2" name="Picture 11" descr="1000px-Indiana_University_logotype_svg.png"/>
          <p:cNvPicPr>
            <a:picLocks noChangeAspect="1"/>
          </p:cNvPicPr>
          <p:nvPr/>
        </p:nvPicPr>
        <p:blipFill>
          <a:blip r:embed="rId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026" name="Picture 2" descr="http://rehabrobotics.umich.edu/wp-content/uploads/2013/09/U-M_2color-HorizontalReversed.png"/>
          <p:cNvPicPr>
            <a:picLocks noChangeAspect="1" noChangeArrowheads="1"/>
          </p:cNvPicPr>
          <p:nvPr/>
        </p:nvPicPr>
        <p:blipFill>
          <a:blip r:embed="rId8">
            <a:extLst>
              <a:ext uri="{BEBA8EAE-BF5A-486C-A8C5-ECC9F3942E4B}">
                <a14:imgProps xmlns:a14="http://schemas.microsoft.com/office/drawing/2010/main">
                  <a14:imgLayer r:embed="rId9">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descr="Screen Shot 2014-10-22 at 4.30.01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54800" y="960"/>
            <a:ext cx="2489200" cy="876300"/>
          </a:xfrm>
          <a:prstGeom prst="rect">
            <a:avLst/>
          </a:prstGeom>
        </p:spPr>
      </p:pic>
      <p:pic>
        <p:nvPicPr>
          <p:cNvPr id="15" name="Picture 14" descr="PerfSONAR-powered-CMYK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sp>
        <p:nvSpPr>
          <p:cNvPr id="16"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7"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8"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1030489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00"/>
            <a:ext cx="8229600" cy="540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4"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5"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12324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7" name="Picture 16"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8" name="Picture 17"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9" name="Picture 18"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20" name="Picture 19"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21"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3" name="Footer Placeholder 4"/>
          <p:cNvSpPr>
            <a:spLocks noGrp="1"/>
          </p:cNvSpPr>
          <p:nvPr>
            <p:ph type="ftr" sz="quarter" idx="11"/>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4" name="Slide Number Placeholder 5"/>
          <p:cNvSpPr>
            <a:spLocks noGrp="1"/>
          </p:cNvSpPr>
          <p:nvPr>
            <p:ph type="sldNum" sz="quarter" idx="12"/>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643654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pic>
        <p:nvPicPr>
          <p:cNvPr id="13" name="Picture 12"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4" name="Picture 13"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5" name="Picture 14"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6" name="Picture 15"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7"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9"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0"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433904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3" name="Picture 12"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4" name="Picture 13"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5" name="Picture 14"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6"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8"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9"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4040080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1"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2"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835380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1"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2"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212350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microsoft.com/office/2007/relationships/hdphoto" Target="../media/hdphoto1.wdp"/><Relationship Id="rId15" Type="http://schemas.openxmlformats.org/officeDocument/2006/relationships/image" Target="../media/image2.jpg"/><Relationship Id="rId16" Type="http://schemas.openxmlformats.org/officeDocument/2006/relationships/image" Target="../media/image3.emf"/><Relationship Id="rId17" Type="http://schemas.openxmlformats.org/officeDocument/2006/relationships/image" Target="../media/image4.png"/><Relationship Id="rId18" Type="http://schemas.openxmlformats.org/officeDocument/2006/relationships/image" Target="../media/image5.png"/><Relationship Id="rId19"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4" name="Picture 2" descr="http://rehabrobotics.umich.edu/wp-content/uploads/2013/09/U-M_2color-HorizontalReversed.png"/>
          <p:cNvPicPr>
            <a:picLocks noChangeAspect="1" noChangeArrowheads="1"/>
          </p:cNvPicPr>
          <p:nvPr/>
        </p:nvPicPr>
        <p:blipFill>
          <a:blip r:embed="rId13">
            <a:extLst>
              <a:ext uri="{BEBA8EAE-BF5A-486C-A8C5-ECC9F3942E4B}">
                <a14:imgProps xmlns:a14="http://schemas.microsoft.com/office/drawing/2010/main">
                  <a14:imgLayer r:embed="rId14">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19" descr="GEANT_logo_2015.jpg"/>
          <p:cNvPicPr>
            <a:picLocks noChangeAspect="1"/>
          </p:cNvPicPr>
          <p:nvPr/>
        </p:nvPicPr>
        <p:blipFill>
          <a:blip r:embed="rId15">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21" name="Picture 20" descr="ESnet_Full_Logo_CMYK.eps"/>
          <p:cNvPicPr>
            <a:picLocks noChangeAspect="1"/>
          </p:cNvPicPr>
          <p:nvPr/>
        </p:nvPicPr>
        <p:blipFill>
          <a:blip r:embed="rId16">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23" name="Picture 22" descr="1000px-Indiana_University_logotype_svg.png"/>
          <p:cNvPicPr>
            <a:picLocks noChangeAspect="1"/>
          </p:cNvPicPr>
          <p:nvPr/>
        </p:nvPicPr>
        <p:blipFill>
          <a:blip r:embed="rId1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sp>
        <p:nvSpPr>
          <p:cNvPr id="2" name="Title Placeholder 1"/>
          <p:cNvSpPr>
            <a:spLocks noGrp="1"/>
          </p:cNvSpPr>
          <p:nvPr>
            <p:ph type="title"/>
          </p:nvPr>
        </p:nvSpPr>
        <p:spPr>
          <a:xfrm>
            <a:off x="457200" y="360000"/>
            <a:ext cx="7886700" cy="540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1" y="900000"/>
            <a:ext cx="8429624" cy="373272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137160" cy="5136360"/>
          </a:xfrm>
          <a:prstGeom prst="rect">
            <a:avLst/>
          </a:prstGeom>
          <a:solidFill>
            <a:srgbClr val="1DB118"/>
          </a:solidFill>
          <a:ln>
            <a:solidFill>
              <a:srgbClr val="1DB11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accent1"/>
              </a:solidFill>
            </a:endParaRPr>
          </a:p>
        </p:txBody>
      </p:sp>
      <p:pic>
        <p:nvPicPr>
          <p:cNvPr id="8" name="Picture 7" descr="pS-Logo.png"/>
          <p:cNvPicPr>
            <a:picLocks noChangeAspect="1"/>
          </p:cNvPicPr>
          <p:nvPr/>
        </p:nvPicPr>
        <p:blipFill>
          <a:blip r:embed="rId18">
            <a:alphaModFix amt="50000"/>
            <a:extLst>
              <a:ext uri="{28A0092B-C50C-407E-A947-70E740481C1C}">
                <a14:useLocalDpi xmlns:a14="http://schemas.microsoft.com/office/drawing/2010/main" val="0"/>
              </a:ext>
            </a:extLst>
          </a:blip>
          <a:stretch>
            <a:fillRect/>
          </a:stretch>
        </p:blipFill>
        <p:spPr>
          <a:xfrm>
            <a:off x="7497046" y="75234"/>
            <a:ext cx="1587422" cy="348658"/>
          </a:xfrm>
          <a:prstGeom prst="rect">
            <a:avLst/>
          </a:prstGeom>
        </p:spPr>
      </p:pic>
      <p:pic>
        <p:nvPicPr>
          <p:cNvPr id="22" name="Picture 21" descr="internet2-black-red copy.png"/>
          <p:cNvPicPr>
            <a:picLocks noChangeAspect="1"/>
          </p:cNvPicPr>
          <p:nvPr/>
        </p:nvPicPr>
        <p:blipFill>
          <a:blip r:embed="rId19">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sp>
        <p:nvSpPr>
          <p:cNvPr id="14"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5"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6"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8574255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p:txStyles>
    <p:titleStyle>
      <a:lvl1pPr algn="l" defTabSz="6858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hyperlink" Target="http://ps-dashboard.es.net/" TargetMode="External"/><Relationship Id="rId4" Type="http://schemas.openxmlformats.org/officeDocument/2006/relationships/image" Target="../media/image13.png"/><Relationship Id="rId5" Type="http://schemas.openxmlformats.org/officeDocument/2006/relationships/image" Target="../media/image14.gi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hyperlink" Target="http://perfsonar-smallnodes.geant.org/" TargetMode="External"/><Relationship Id="rId4" Type="http://schemas.openxmlformats.org/officeDocument/2006/relationships/hyperlink" Target="http://pas.net.internet2.edu/" TargetMode="External"/><Relationship Id="rId5" Type="http://schemas.openxmlformats.org/officeDocument/2006/relationships/hyperlink" Target="http://ps-dashboard.es.net/" TargetMode="External"/><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p10/workshop/edupert.json"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omments" Target="../comments/commen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p10/workshop/edupert.json"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35416"/>
            <a:ext cx="6858000" cy="1790700"/>
          </a:xfrm>
        </p:spPr>
        <p:txBody>
          <a:bodyPr/>
          <a:lstStyle/>
          <a:p>
            <a:r>
              <a:rPr lang="en-US" dirty="0" smtClean="0"/>
              <a:t>From mesh-</a:t>
            </a:r>
            <a:r>
              <a:rPr lang="en-US" dirty="0" err="1" smtClean="0"/>
              <a:t>config</a:t>
            </a:r>
            <a:r>
              <a:rPr lang="en-US" dirty="0" smtClean="0"/>
              <a:t> to </a:t>
            </a:r>
            <a:r>
              <a:rPr lang="en-US" b="1" dirty="0" err="1" smtClean="0"/>
              <a:t>pSConfig</a:t>
            </a:r>
            <a:endParaRPr lang="en-US" b="1" dirty="0"/>
          </a:p>
        </p:txBody>
      </p:sp>
      <p:sp>
        <p:nvSpPr>
          <p:cNvPr id="4" name="TextBox 3"/>
          <p:cNvSpPr txBox="1"/>
          <p:nvPr/>
        </p:nvSpPr>
        <p:spPr>
          <a:xfrm>
            <a:off x="1447800" y="4159515"/>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
        <p:nvSpPr>
          <p:cNvPr id="6" name="Subtitle 2"/>
          <p:cNvSpPr txBox="1">
            <a:spLocks/>
          </p:cNvSpPr>
          <p:nvPr/>
        </p:nvSpPr>
        <p:spPr>
          <a:xfrm>
            <a:off x="1964267" y="2828717"/>
            <a:ext cx="7086600" cy="1314450"/>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b="1" i="1" dirty="0" err="1" smtClean="0"/>
              <a:t>eduPERT</a:t>
            </a:r>
            <a:r>
              <a:rPr lang="en-US" b="1" i="1" dirty="0" smtClean="0"/>
              <a:t> workshop — TNC18</a:t>
            </a:r>
          </a:p>
          <a:p>
            <a:pPr algn="r"/>
            <a:r>
              <a:rPr lang="en-US" dirty="0" smtClean="0"/>
              <a:t>Antoine </a:t>
            </a:r>
            <a:r>
              <a:rPr lang="en-US" dirty="0" err="1" smtClean="0"/>
              <a:t>Delvaux</a:t>
            </a:r>
            <a:r>
              <a:rPr lang="en-US" dirty="0" smtClean="0"/>
              <a:t>, PSNC</a:t>
            </a:r>
          </a:p>
          <a:p>
            <a:pPr algn="r"/>
            <a:r>
              <a:rPr lang="en-US" dirty="0" smtClean="0"/>
              <a:t>14-06-2018</a:t>
            </a:r>
          </a:p>
          <a:p>
            <a:pPr algn="r"/>
            <a:endParaRPr lang="en-US" dirty="0"/>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7" name="Symbol zastępczy numeru slajdu 6"/>
          <p:cNvSpPr>
            <a:spLocks noGrp="1"/>
          </p:cNvSpPr>
          <p:nvPr>
            <p:ph type="sldNum" sz="quarter" idx="4"/>
          </p:nvPr>
        </p:nvSpPr>
        <p:spPr/>
        <p:txBody>
          <a:bodyPr/>
          <a:lstStyle/>
          <a:p>
            <a:fld id="{318151B9-CF22-1341-A1FA-AF855BA4AD15}" type="slidenum">
              <a:rPr lang="en-US" smtClean="0"/>
              <a:pPr/>
              <a:t>1</a:t>
            </a:fld>
            <a:endParaRPr lang="en-US" dirty="0"/>
          </a:p>
        </p:txBody>
      </p:sp>
    </p:spTree>
    <p:extLst>
      <p:ext uri="{BB962C8B-B14F-4D97-AF65-F5344CB8AC3E}">
        <p14:creationId xmlns:p14="http://schemas.microsoft.com/office/powerpoint/2010/main" val="124542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1900" dirty="0" smtClean="0"/>
              <a:t>We run regular tests to check for three things</a:t>
            </a:r>
          </a:p>
          <a:p>
            <a:pPr lvl="1"/>
            <a:r>
              <a:rPr lang="en-US" sz="1800" dirty="0" smtClean="0"/>
              <a:t>TCP throughput</a:t>
            </a:r>
          </a:p>
          <a:p>
            <a:pPr lvl="1"/>
            <a:r>
              <a:rPr lang="en-US" sz="1800" dirty="0" smtClean="0"/>
              <a:t>One way packet loss and delay</a:t>
            </a:r>
          </a:p>
          <a:p>
            <a:pPr lvl="1"/>
            <a:r>
              <a:rPr lang="en-US" sz="1800" dirty="0" smtClean="0"/>
              <a:t>traceroute</a:t>
            </a:r>
          </a:p>
          <a:p>
            <a:r>
              <a:rPr lang="en-US" sz="1900" dirty="0" err="1" smtClean="0"/>
              <a:t>perfSONAR</a:t>
            </a:r>
            <a:r>
              <a:rPr lang="en-US" sz="1900" dirty="0" smtClean="0"/>
              <a:t> has mechanisms for managing regular testing between </a:t>
            </a:r>
            <a:r>
              <a:rPr lang="en-US" sz="1900" dirty="0" err="1" smtClean="0"/>
              <a:t>perfSONAR</a:t>
            </a:r>
            <a:r>
              <a:rPr lang="en-US" sz="1900" dirty="0" smtClean="0"/>
              <a:t> hosts</a:t>
            </a:r>
          </a:p>
          <a:p>
            <a:pPr lvl="1"/>
            <a:r>
              <a:rPr lang="en-US" sz="1800" dirty="0" smtClean="0"/>
              <a:t>Statistics collection and archiving</a:t>
            </a:r>
          </a:p>
          <a:p>
            <a:pPr lvl="1"/>
            <a:r>
              <a:rPr lang="en-US" sz="1800" dirty="0" smtClean="0"/>
              <a:t>Graphs</a:t>
            </a:r>
          </a:p>
          <a:p>
            <a:pPr lvl="1"/>
            <a:r>
              <a:rPr lang="en-US" sz="1800" dirty="0" err="1"/>
              <a:t>MaDDash</a:t>
            </a:r>
            <a:r>
              <a:rPr lang="en-US" sz="1800" dirty="0"/>
              <a:t> </a:t>
            </a:r>
            <a:r>
              <a:rPr lang="en-US" sz="1800" dirty="0" smtClean="0"/>
              <a:t>display</a:t>
            </a:r>
          </a:p>
          <a:p>
            <a:pPr lvl="1"/>
            <a:r>
              <a:rPr lang="en-US" sz="1800" dirty="0" smtClean="0"/>
              <a:t>Integration with NAGIOS</a:t>
            </a:r>
          </a:p>
          <a:p>
            <a:r>
              <a:rPr lang="en-US" sz="1900" dirty="0" smtClean="0"/>
              <a:t>This infrastructure is deployed now – </a:t>
            </a:r>
            <a:r>
              <a:rPr lang="en-US" sz="1900" dirty="0" err="1" smtClean="0"/>
              <a:t>perfSONAR</a:t>
            </a:r>
            <a:r>
              <a:rPr lang="en-US" sz="1900" dirty="0" smtClean="0"/>
              <a:t> hosts at facilities can take advantage of it</a:t>
            </a:r>
          </a:p>
          <a:p>
            <a:r>
              <a:rPr lang="en-US" sz="1900" dirty="0" smtClean="0"/>
              <a:t>At-a-glance health check for data infrastructure</a:t>
            </a:r>
            <a:endParaRPr lang="en-US" sz="1900" dirty="0"/>
          </a:p>
        </p:txBody>
      </p:sp>
      <p:sp>
        <p:nvSpPr>
          <p:cNvPr id="2" name="Title 1"/>
          <p:cNvSpPr>
            <a:spLocks noGrp="1"/>
          </p:cNvSpPr>
          <p:nvPr>
            <p:ph type="title"/>
          </p:nvPr>
        </p:nvSpPr>
        <p:spPr/>
        <p:txBody>
          <a:bodyPr>
            <a:noAutofit/>
          </a:bodyPr>
          <a:lstStyle/>
          <a:p>
            <a:r>
              <a:rPr lang="en-US" dirty="0" smtClean="0"/>
              <a:t>Regular </a:t>
            </a:r>
            <a:r>
              <a:rPr lang="en-US" dirty="0" err="1" smtClean="0"/>
              <a:t>perfSONAR</a:t>
            </a:r>
            <a:r>
              <a:rPr lang="en-US" dirty="0" smtClean="0"/>
              <a:t> Tests</a:t>
            </a:r>
            <a:endParaRPr lang="en-US" dirty="0"/>
          </a:p>
        </p:txBody>
      </p:sp>
      <p:sp>
        <p:nvSpPr>
          <p:cNvPr id="6" name="Date Placeholder 3"/>
          <p:cNvSpPr>
            <a:spLocks noGrp="1"/>
          </p:cNvSpPr>
          <p:nvPr>
            <p:ph type="dt" sz="half" idx="2"/>
          </p:nvPr>
        </p:nvSpPr>
        <p:spPr/>
        <p:txBody>
          <a:bodyPr/>
          <a:lstStyle/>
          <a:p>
            <a:r>
              <a:rPr lang="fr-BE" smtClean="0"/>
              <a:t>June 14, 2018</a:t>
            </a:r>
            <a:endParaRPr lang="en-US" dirty="0"/>
          </a:p>
        </p:txBody>
      </p:sp>
      <p:sp>
        <p:nvSpPr>
          <p:cNvPr id="7" name="Footer Placeholder 4"/>
          <p:cNvSpPr>
            <a:spLocks noGrp="1"/>
          </p:cNvSpPr>
          <p:nvPr>
            <p:ph type="ftr" sz="quarter" idx="3"/>
          </p:nvPr>
        </p:nvSpPr>
        <p:spPr/>
        <p:txBody>
          <a:bodyPr/>
          <a:lstStyle/>
          <a:p>
            <a:r>
              <a:rPr lang="en-US" smtClean="0"/>
              <a:t>© 2018 — http://www.perfsonar.net</a:t>
            </a:r>
            <a:endParaRPr lang="en-US" dirty="0"/>
          </a:p>
        </p:txBody>
      </p:sp>
      <p:sp>
        <p:nvSpPr>
          <p:cNvPr id="8" name="Slide Number Placeholder 5"/>
          <p:cNvSpPr>
            <a:spLocks noGrp="1"/>
          </p:cNvSpPr>
          <p:nvPr>
            <p:ph type="sldNum" sz="quarter" idx="4"/>
          </p:nvPr>
        </p:nvSpPr>
        <p:spPr/>
        <p:txBody>
          <a:bodyPr/>
          <a:lstStyle/>
          <a:p>
            <a:fld id="{318151B9-CF22-1341-A1FA-AF855BA4AD15}" type="slidenum">
              <a:rPr lang="en-US" smtClean="0"/>
              <a:t>10</a:t>
            </a:fld>
            <a:endParaRPr lang="en-US" dirty="0"/>
          </a:p>
        </p:txBody>
      </p:sp>
    </p:spTree>
    <p:extLst>
      <p:ext uri="{BB962C8B-B14F-4D97-AF65-F5344CB8AC3E}">
        <p14:creationId xmlns:p14="http://schemas.microsoft.com/office/powerpoint/2010/main" val="1597624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endParaRPr lang="pl-PL"/>
          </a:p>
        </p:txBody>
      </p:sp>
      <p:sp>
        <p:nvSpPr>
          <p:cNvPr id="2" name="Tytuł 1"/>
          <p:cNvSpPr>
            <a:spLocks noGrp="1"/>
          </p:cNvSpPr>
          <p:nvPr>
            <p:ph type="title"/>
          </p:nvPr>
        </p:nvSpPr>
        <p:spPr/>
        <p:txBody>
          <a:bodyPr>
            <a:normAutofit fontScale="90000"/>
          </a:bodyPr>
          <a:lstStyle/>
          <a:p>
            <a:r>
              <a:rPr lang="en-US" dirty="0" err="1"/>
              <a:t>MaDDash</a:t>
            </a:r>
            <a:r>
              <a:rPr lang="en-US" dirty="0"/>
              <a:t>: </a:t>
            </a:r>
            <a:r>
              <a:rPr lang="en-US" dirty="0">
                <a:hlinkClick r:id="rId3"/>
              </a:rPr>
              <a:t>http://ps-dashboard.es.net</a:t>
            </a:r>
            <a:r>
              <a:rPr lang="en-US" dirty="0"/>
              <a:t> </a:t>
            </a:r>
            <a:endParaRPr lang="pl-PL" dirty="0"/>
          </a:p>
        </p:txBody>
      </p:sp>
      <p:sp>
        <p:nvSpPr>
          <p:cNvPr id="5" name="Date Placeholder 3"/>
          <p:cNvSpPr>
            <a:spLocks noGrp="1"/>
          </p:cNvSpPr>
          <p:nvPr>
            <p:ph type="dt" sz="half" idx="2"/>
          </p:nvPr>
        </p:nvSpPr>
        <p:spPr/>
        <p:txBody>
          <a:bodyPr/>
          <a:lstStyle/>
          <a:p>
            <a:r>
              <a:rPr lang="fr-BE" smtClean="0"/>
              <a:t>June 14, 2018</a:t>
            </a:r>
            <a:endParaRPr lang="en-US" dirty="0"/>
          </a:p>
        </p:txBody>
      </p:sp>
      <p:sp>
        <p:nvSpPr>
          <p:cNvPr id="11" name="Footer Placeholder 4"/>
          <p:cNvSpPr>
            <a:spLocks noGrp="1"/>
          </p:cNvSpPr>
          <p:nvPr>
            <p:ph type="ftr" sz="quarter" idx="3"/>
          </p:nvPr>
        </p:nvSpPr>
        <p:spPr/>
        <p:txBody>
          <a:bodyPr/>
          <a:lstStyle/>
          <a:p>
            <a:r>
              <a:rPr lang="en-US" smtClean="0"/>
              <a:t>© 2018 — http://www.perfsonar.net</a:t>
            </a:r>
            <a:endParaRPr lang="en-US" dirty="0"/>
          </a:p>
        </p:txBody>
      </p:sp>
      <p:sp>
        <p:nvSpPr>
          <p:cNvPr id="9" name="Slide Number Placeholder 5"/>
          <p:cNvSpPr>
            <a:spLocks noGrp="1"/>
          </p:cNvSpPr>
          <p:nvPr>
            <p:ph type="sldNum" sz="quarter" idx="4"/>
          </p:nvPr>
        </p:nvSpPr>
        <p:spPr/>
        <p:txBody>
          <a:bodyPr/>
          <a:lstStyle/>
          <a:p>
            <a:fld id="{318151B9-CF22-1341-A1FA-AF855BA4AD15}" type="slidenum">
              <a:rPr lang="en-US" smtClean="0"/>
              <a:t>11</a:t>
            </a:fld>
            <a:endParaRPr lang="en-US" dirty="0"/>
          </a:p>
        </p:txBody>
      </p:sp>
      <p:pic>
        <p:nvPicPr>
          <p:cNvPr id="8" name="Picture 7" descr="Screen Shot 2013-07-01 at 8.27.06 PM.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3913" y="942347"/>
            <a:ext cx="4294299" cy="3613717"/>
          </a:xfrm>
          <a:prstGeom prst="rect">
            <a:avLst/>
          </a:prstGeom>
        </p:spPr>
      </p:pic>
      <p:pic>
        <p:nvPicPr>
          <p:cNvPr id="10" name="Picture 9" descr="dilbertdoesdashboard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0933" y="888242"/>
            <a:ext cx="5096934" cy="1758442"/>
          </a:xfrm>
          <a:prstGeom prst="rect">
            <a:avLst/>
          </a:prstGeom>
        </p:spPr>
      </p:pic>
    </p:spTree>
    <p:extLst>
      <p:ext uri="{BB962C8B-B14F-4D97-AF65-F5344CB8AC3E}">
        <p14:creationId xmlns:p14="http://schemas.microsoft.com/office/powerpoint/2010/main" val="2141380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584" y="76967"/>
            <a:ext cx="3130320" cy="1358587"/>
          </a:xfrm>
        </p:spPr>
        <p:txBody>
          <a:bodyPr>
            <a:noAutofit/>
          </a:bodyPr>
          <a:lstStyle/>
          <a:p>
            <a:r>
              <a:rPr lang="en-US" sz="2000" b="1" dirty="0"/>
              <a:t>perfSONAR Dashboard: </a:t>
            </a:r>
            <a:r>
              <a:rPr lang="en-US" sz="2000" b="1" dirty="0" smtClean="0"/>
              <a:t>Raising Expectations and improving network visibility </a:t>
            </a:r>
            <a:endParaRPr lang="en-US" sz="2000" b="1" dirty="0"/>
          </a:p>
        </p:txBody>
      </p:sp>
      <p:sp>
        <p:nvSpPr>
          <p:cNvPr id="7" name="TextBox 6"/>
          <p:cNvSpPr txBox="1"/>
          <p:nvPr/>
        </p:nvSpPr>
        <p:spPr>
          <a:xfrm>
            <a:off x="488262" y="1295701"/>
            <a:ext cx="3199785" cy="3323987"/>
          </a:xfrm>
          <a:prstGeom prst="rect">
            <a:avLst/>
          </a:prstGeom>
          <a:noFill/>
        </p:spPr>
        <p:txBody>
          <a:bodyPr wrap="square" rtlCol="0">
            <a:spAutoFit/>
          </a:bodyPr>
          <a:lstStyle/>
          <a:p>
            <a:r>
              <a:rPr lang="en-US" sz="1400" dirty="0" smtClean="0"/>
              <a:t>Status at-a-glance</a:t>
            </a:r>
          </a:p>
          <a:p>
            <a:pPr marL="285750" indent="-285750">
              <a:buFont typeface="Arial"/>
              <a:buChar char="•"/>
            </a:pPr>
            <a:r>
              <a:rPr lang="en-US" sz="1400" dirty="0" smtClean="0"/>
              <a:t>Packet loss</a:t>
            </a:r>
          </a:p>
          <a:p>
            <a:pPr marL="285750" indent="-285750">
              <a:buFont typeface="Arial"/>
              <a:buChar char="•"/>
            </a:pPr>
            <a:r>
              <a:rPr lang="en-US" sz="1400" dirty="0" smtClean="0"/>
              <a:t>Throughput</a:t>
            </a:r>
          </a:p>
          <a:p>
            <a:pPr marL="285750" indent="-285750">
              <a:buFont typeface="Arial"/>
              <a:buChar char="•"/>
            </a:pPr>
            <a:r>
              <a:rPr lang="en-US" sz="1400" dirty="0" smtClean="0"/>
              <a:t>Correctness</a:t>
            </a:r>
          </a:p>
          <a:p>
            <a:pPr marL="285750" indent="-285750">
              <a:buFont typeface="Arial"/>
              <a:buChar char="•"/>
            </a:pPr>
            <a:endParaRPr lang="en-US" sz="1400" dirty="0"/>
          </a:p>
          <a:p>
            <a:r>
              <a:rPr lang="en-US" sz="1400" dirty="0" smtClean="0"/>
              <a:t>Some live instances at</a:t>
            </a:r>
          </a:p>
          <a:p>
            <a:r>
              <a:rPr lang="en-US" sz="1400" dirty="0" smtClean="0">
                <a:hlinkClick r:id="rId3"/>
              </a:rPr>
              <a:t>http://perfsonar-smallnodes.geant.org/</a:t>
            </a:r>
            <a:r>
              <a:rPr lang="en-US" sz="1400" dirty="0" smtClean="0"/>
              <a:t>  </a:t>
            </a:r>
            <a:r>
              <a:rPr lang="en-US" sz="1400" dirty="0" smtClean="0">
                <a:hlinkClick r:id="rId4"/>
              </a:rPr>
              <a:t>http</a:t>
            </a:r>
            <a:r>
              <a:rPr lang="en-US" sz="1400" dirty="0">
                <a:hlinkClick r:id="rId4"/>
              </a:rPr>
              <a:t>://pas.net.internet2.edu/</a:t>
            </a:r>
            <a:r>
              <a:rPr lang="en-US" sz="1400" dirty="0"/>
              <a:t> </a:t>
            </a:r>
          </a:p>
          <a:p>
            <a:r>
              <a:rPr lang="en-US" sz="1400" dirty="0" smtClean="0">
                <a:hlinkClick r:id="rId5"/>
              </a:rPr>
              <a:t>http://ps-dashboard.es.net/</a:t>
            </a:r>
            <a:endParaRPr lang="en-US" sz="1400" dirty="0" smtClean="0"/>
          </a:p>
          <a:p>
            <a:endParaRPr lang="en-US" sz="1400" dirty="0" smtClean="0"/>
          </a:p>
          <a:p>
            <a:r>
              <a:rPr lang="en-US" sz="1400" dirty="0" smtClean="0"/>
              <a:t>Drill-down capabilities:</a:t>
            </a:r>
          </a:p>
          <a:p>
            <a:pPr marL="285750" indent="-285750">
              <a:buFont typeface="Arial"/>
              <a:buChar char="•"/>
            </a:pPr>
            <a:r>
              <a:rPr lang="en-US" sz="1400" dirty="0" smtClean="0"/>
              <a:t>Test history between hosts</a:t>
            </a:r>
          </a:p>
          <a:p>
            <a:pPr marL="285750" indent="-285750">
              <a:buFont typeface="Arial"/>
              <a:buChar char="•"/>
            </a:pPr>
            <a:r>
              <a:rPr lang="en-US" sz="1400" dirty="0" smtClean="0"/>
              <a:t>Ability to correlate with other events</a:t>
            </a:r>
          </a:p>
          <a:p>
            <a:pPr marL="285750" indent="-285750">
              <a:buFont typeface="Arial"/>
              <a:buChar char="•"/>
            </a:pPr>
            <a:r>
              <a:rPr lang="en-US" sz="1400" dirty="0" smtClean="0"/>
              <a:t>Very valuable for fault localization and isolation</a:t>
            </a:r>
            <a:endParaRPr lang="en-US" sz="1400" dirty="0"/>
          </a:p>
        </p:txBody>
      </p:sp>
      <p:pic>
        <p:nvPicPr>
          <p:cNvPr id="12" name="Content Placeholder 6" descr="Screen Shot 2015-01-19 at 12.02.46 PM.pdf"/>
          <p:cNvPicPr>
            <a:picLocks noChangeAspect="1"/>
          </p:cNvPicPr>
          <p:nvPr/>
        </p:nvPicPr>
        <p:blipFill>
          <a:blip r:embed="rId6">
            <a:extLst>
              <a:ext uri="{28A0092B-C50C-407E-A947-70E740481C1C}">
                <a14:useLocalDpi xmlns:a14="http://schemas.microsoft.com/office/drawing/2010/main" val="0"/>
              </a:ext>
            </a:extLst>
          </a:blip>
          <a:srcRect l="-33695" r="-33695"/>
          <a:stretch>
            <a:fillRect/>
          </a:stretch>
        </p:blipFill>
        <p:spPr>
          <a:xfrm>
            <a:off x="2216938" y="406400"/>
            <a:ext cx="6841274" cy="4168902"/>
          </a:xfrm>
          <a:prstGeom prst="rect">
            <a:avLst/>
          </a:prstGeom>
        </p:spPr>
      </p:pic>
      <p:sp>
        <p:nvSpPr>
          <p:cNvPr id="3" name="Symbol zastępczy daty 2"/>
          <p:cNvSpPr>
            <a:spLocks noGrp="1"/>
          </p:cNvSpPr>
          <p:nvPr>
            <p:ph type="dt" sz="half" idx="2"/>
          </p:nvPr>
        </p:nvSpPr>
        <p:spPr/>
        <p:txBody>
          <a:bodyPr/>
          <a:lstStyle/>
          <a:p>
            <a:r>
              <a:rPr lang="fr-BE" smtClean="0"/>
              <a:t>June 14, 2018</a:t>
            </a:r>
            <a:endParaRPr lang="en-US" dirty="0"/>
          </a:p>
        </p:txBody>
      </p:sp>
      <p:sp>
        <p:nvSpPr>
          <p:cNvPr id="4" name="Symbol zastępczy stopki 3"/>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12</a:t>
            </a:fld>
            <a:endParaRPr lang="en-US" dirty="0"/>
          </a:p>
        </p:txBody>
      </p:sp>
    </p:spTree>
    <p:extLst>
      <p:ext uri="{BB962C8B-B14F-4D97-AF65-F5344CB8AC3E}">
        <p14:creationId xmlns:p14="http://schemas.microsoft.com/office/powerpoint/2010/main" val="2369683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p:txBody>
          <a:bodyPr>
            <a:normAutofit lnSpcReduction="10000"/>
          </a:bodyPr>
          <a:lstStyle/>
          <a:p>
            <a:pPr>
              <a:defRPr/>
            </a:pPr>
            <a:r>
              <a:rPr lang="en-US" dirty="0" smtClean="0"/>
              <a:t>What are you going to measure?</a:t>
            </a:r>
          </a:p>
          <a:p>
            <a:pPr lvl="1">
              <a:defRPr/>
            </a:pPr>
            <a:r>
              <a:rPr lang="en-US" dirty="0" smtClean="0"/>
              <a:t>Achievable bandwidth</a:t>
            </a:r>
          </a:p>
          <a:p>
            <a:pPr lvl="2">
              <a:defRPr/>
            </a:pPr>
            <a:r>
              <a:rPr lang="en-US" b="1" i="1" dirty="0" smtClean="0"/>
              <a:t>2-3 regional destinations</a:t>
            </a:r>
          </a:p>
          <a:p>
            <a:pPr lvl="2">
              <a:defRPr/>
            </a:pPr>
            <a:r>
              <a:rPr lang="en-US" dirty="0" smtClean="0"/>
              <a:t>4-8 important collaborators</a:t>
            </a:r>
          </a:p>
          <a:p>
            <a:pPr lvl="2">
              <a:defRPr/>
            </a:pPr>
            <a:r>
              <a:rPr lang="en-US" dirty="0" smtClean="0"/>
              <a:t>4-8 times per day to each destination</a:t>
            </a:r>
          </a:p>
          <a:p>
            <a:pPr lvl="2">
              <a:defRPr/>
            </a:pPr>
            <a:r>
              <a:rPr lang="en-US" dirty="0" smtClean="0"/>
              <a:t>20 second tests within a region, longer across </a:t>
            </a:r>
            <a:r>
              <a:rPr lang="en-US" dirty="0"/>
              <a:t>o</a:t>
            </a:r>
            <a:r>
              <a:rPr lang="en-US" dirty="0" smtClean="0"/>
              <a:t>ceans and continents </a:t>
            </a:r>
          </a:p>
          <a:p>
            <a:pPr lvl="1">
              <a:defRPr/>
            </a:pPr>
            <a:r>
              <a:rPr lang="en-US" dirty="0" smtClean="0"/>
              <a:t>Loss/Availability/Latency</a:t>
            </a:r>
          </a:p>
          <a:p>
            <a:pPr lvl="2">
              <a:defRPr/>
            </a:pPr>
            <a:r>
              <a:rPr lang="en-US" dirty="0" smtClean="0"/>
              <a:t>OWAMP:  ~10-20 collaborators over diverse paths</a:t>
            </a:r>
          </a:p>
          <a:p>
            <a:pPr lvl="1">
              <a:defRPr/>
            </a:pPr>
            <a:r>
              <a:rPr lang="en-US" dirty="0" smtClean="0"/>
              <a:t>Interface Utilization &amp; Errors (via SNMP)</a:t>
            </a:r>
          </a:p>
          <a:p>
            <a:pPr>
              <a:defRPr/>
            </a:pPr>
            <a:r>
              <a:rPr lang="en-US" dirty="0" smtClean="0"/>
              <a:t>What are you going to do with the results?</a:t>
            </a:r>
          </a:p>
          <a:p>
            <a:pPr lvl="1">
              <a:defRPr/>
            </a:pPr>
            <a:r>
              <a:rPr lang="en-US" dirty="0" smtClean="0"/>
              <a:t>NAGIOS Alerts</a:t>
            </a:r>
          </a:p>
          <a:p>
            <a:pPr lvl="1">
              <a:defRPr/>
            </a:pPr>
            <a:r>
              <a:rPr lang="en-US" dirty="0" smtClean="0"/>
              <a:t>Reports to user community</a:t>
            </a:r>
          </a:p>
          <a:p>
            <a:pPr lvl="1">
              <a:defRPr/>
            </a:pPr>
            <a:r>
              <a:rPr lang="en-US" dirty="0" err="1"/>
              <a:t>MaDDash</a:t>
            </a:r>
            <a:endParaRPr lang="en-US" dirty="0" smtClean="0"/>
          </a:p>
        </p:txBody>
      </p:sp>
      <p:sp>
        <p:nvSpPr>
          <p:cNvPr id="7" name="Title 1"/>
          <p:cNvSpPr>
            <a:spLocks noGrp="1"/>
          </p:cNvSpPr>
          <p:nvPr>
            <p:ph type="title"/>
          </p:nvPr>
        </p:nvSpPr>
        <p:spPr/>
        <p:txBody>
          <a:bodyPr>
            <a:noAutofit/>
          </a:bodyPr>
          <a:lstStyle/>
          <a:p>
            <a:r>
              <a:rPr lang="en-US" dirty="0" smtClean="0"/>
              <a:t>Develop a Test Plan</a:t>
            </a:r>
            <a:endParaRPr lang="en-US" dirty="0"/>
          </a:p>
        </p:txBody>
      </p:sp>
      <p:sp>
        <p:nvSpPr>
          <p:cNvPr id="6" name="Date Placeholder 3"/>
          <p:cNvSpPr>
            <a:spLocks noGrp="1"/>
          </p:cNvSpPr>
          <p:nvPr>
            <p:ph type="dt" sz="half" idx="2"/>
          </p:nvPr>
        </p:nvSpPr>
        <p:spPr/>
        <p:txBody>
          <a:bodyPr/>
          <a:lstStyle/>
          <a:p>
            <a:r>
              <a:rPr lang="fr-BE" smtClean="0"/>
              <a:t>June 14, 2018</a:t>
            </a:r>
            <a:endParaRPr lang="en-US" dirty="0"/>
          </a:p>
        </p:txBody>
      </p:sp>
      <p:sp>
        <p:nvSpPr>
          <p:cNvPr id="8" name="Footer Placeholder 4"/>
          <p:cNvSpPr>
            <a:spLocks noGrp="1"/>
          </p:cNvSpPr>
          <p:nvPr>
            <p:ph type="ftr" sz="quarter" idx="3"/>
          </p:nvPr>
        </p:nvSpPr>
        <p:spPr/>
        <p:txBody>
          <a:bodyPr/>
          <a:lstStyle/>
          <a:p>
            <a:r>
              <a:rPr lang="en-US" smtClean="0"/>
              <a:t>© 2018 — http://www.perfsonar.net</a:t>
            </a:r>
            <a:endParaRPr lang="en-US" dirty="0"/>
          </a:p>
        </p:txBody>
      </p:sp>
      <p:sp>
        <p:nvSpPr>
          <p:cNvPr id="9" name="Slide Number Placeholder 5"/>
          <p:cNvSpPr>
            <a:spLocks noGrp="1"/>
          </p:cNvSpPr>
          <p:nvPr>
            <p:ph type="sldNum" sz="quarter" idx="4"/>
          </p:nvPr>
        </p:nvSpPr>
        <p:spPr/>
        <p:txBody>
          <a:bodyPr/>
          <a:lstStyle/>
          <a:p>
            <a:fld id="{318151B9-CF22-1341-A1FA-AF855BA4AD15}" type="slidenum">
              <a:rPr lang="en-US" smtClean="0"/>
              <a:t>13</a:t>
            </a:fld>
            <a:endParaRPr lang="en-US" dirty="0"/>
          </a:p>
        </p:txBody>
      </p:sp>
    </p:spTree>
    <p:extLst>
      <p:ext uri="{BB962C8B-B14F-4D97-AF65-F5344CB8AC3E}">
        <p14:creationId xmlns:p14="http://schemas.microsoft.com/office/powerpoint/2010/main" val="505513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400" dirty="0" smtClean="0"/>
              <a:t>Deployment </a:t>
            </a:r>
            <a:r>
              <a:rPr lang="en-US" sz="2400" dirty="0"/>
              <a:t>models</a:t>
            </a:r>
          </a:p>
          <a:p>
            <a:pPr lvl="1"/>
            <a:r>
              <a:rPr lang="en-US" sz="2400" dirty="0" smtClean="0"/>
              <a:t>Beacon, Island and Mesh</a:t>
            </a:r>
          </a:p>
          <a:p>
            <a:pPr lvl="1"/>
            <a:r>
              <a:rPr lang="en-US" sz="2400" dirty="0" smtClean="0"/>
              <a:t>Sample site deployment</a:t>
            </a:r>
          </a:p>
          <a:p>
            <a:r>
              <a:rPr lang="en-US" sz="2400" dirty="0"/>
              <a:t>Regular testing</a:t>
            </a:r>
          </a:p>
          <a:p>
            <a:pPr lvl="1"/>
            <a:r>
              <a:rPr lang="en-US" sz="2400" dirty="0"/>
              <a:t>Develop a test plan</a:t>
            </a:r>
          </a:p>
          <a:p>
            <a:r>
              <a:rPr lang="en-US" sz="2400" dirty="0" smtClean="0">
                <a:solidFill>
                  <a:srgbClr val="1DB118"/>
                </a:solidFill>
              </a:rPr>
              <a:t>pSConfig</a:t>
            </a:r>
          </a:p>
          <a:p>
            <a:pPr lvl="1"/>
            <a:r>
              <a:rPr lang="en-US" sz="2400" dirty="0" smtClean="0"/>
              <a:t>From mesh-</a:t>
            </a:r>
            <a:r>
              <a:rPr lang="en-US" sz="2400" dirty="0" err="1" smtClean="0"/>
              <a:t>config</a:t>
            </a:r>
            <a:r>
              <a:rPr lang="en-US" sz="2400" dirty="0" smtClean="0"/>
              <a:t>…</a:t>
            </a:r>
          </a:p>
          <a:p>
            <a:pPr lvl="1"/>
            <a:r>
              <a:rPr lang="en-US" sz="2400" dirty="0" smtClean="0"/>
              <a:t>…to </a:t>
            </a:r>
            <a:r>
              <a:rPr lang="en-US" sz="2400" dirty="0" err="1" smtClean="0"/>
              <a:t>pSConfig</a:t>
            </a:r>
            <a:endParaRPr lang="en-US" sz="2400" dirty="0" smtClean="0"/>
          </a:p>
          <a:p>
            <a:r>
              <a:rPr lang="en-US" sz="2400" dirty="0" smtClean="0"/>
              <a:t>Hands-on</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14</a:t>
            </a:fld>
            <a:endParaRPr lang="en-US" dirty="0"/>
          </a:p>
        </p:txBody>
      </p:sp>
    </p:spTree>
    <p:extLst>
      <p:ext uri="{BB962C8B-B14F-4D97-AF65-F5344CB8AC3E}">
        <p14:creationId xmlns:p14="http://schemas.microsoft.com/office/powerpoint/2010/main" val="669425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pSConfig</a:t>
            </a:r>
            <a:r>
              <a:rPr lang="en-US" dirty="0" smtClean="0"/>
              <a:t>: Re-imagining </a:t>
            </a:r>
            <a:r>
              <a:rPr lang="en-US" dirty="0" err="1" smtClean="0"/>
              <a:t>MeshConfig</a:t>
            </a:r>
            <a:endParaRPr lang="en-US" dirty="0"/>
          </a:p>
        </p:txBody>
      </p:sp>
      <p:sp>
        <p:nvSpPr>
          <p:cNvPr id="3" name="Content Placeholder 2"/>
          <p:cNvSpPr>
            <a:spLocks noGrp="1"/>
          </p:cNvSpPr>
          <p:nvPr>
            <p:ph idx="1"/>
          </p:nvPr>
        </p:nvSpPr>
        <p:spPr/>
        <p:txBody>
          <a:bodyPr>
            <a:normAutofit/>
          </a:bodyPr>
          <a:lstStyle/>
          <a:p>
            <a:r>
              <a:rPr lang="en-US" dirty="0" smtClean="0"/>
              <a:t>Major feature for </a:t>
            </a:r>
            <a:r>
              <a:rPr lang="en-US" dirty="0" err="1" smtClean="0"/>
              <a:t>perfSONAR</a:t>
            </a:r>
            <a:r>
              <a:rPr lang="en-US" dirty="0" smtClean="0"/>
              <a:t> 4.1 will be refactoring of </a:t>
            </a:r>
            <a:r>
              <a:rPr lang="en-US" dirty="0" err="1" smtClean="0"/>
              <a:t>MeshConfig</a:t>
            </a:r>
            <a:r>
              <a:rPr lang="en-US" dirty="0" smtClean="0"/>
              <a:t> into </a:t>
            </a:r>
            <a:r>
              <a:rPr lang="en-US" dirty="0" err="1" smtClean="0"/>
              <a:t>pSConfig</a:t>
            </a:r>
            <a:endParaRPr lang="en-US" dirty="0" smtClean="0"/>
          </a:p>
          <a:p>
            <a:r>
              <a:rPr lang="en-US" dirty="0" smtClean="0"/>
              <a:t>The introduction of </a:t>
            </a:r>
            <a:r>
              <a:rPr lang="en-US" dirty="0" err="1" smtClean="0"/>
              <a:t>MeshConfig</a:t>
            </a:r>
            <a:r>
              <a:rPr lang="en-US" dirty="0" smtClean="0"/>
              <a:t> helped shape a lot of today’s deployments</a:t>
            </a:r>
          </a:p>
          <a:p>
            <a:r>
              <a:rPr lang="en-US" dirty="0" err="1" smtClean="0"/>
              <a:t>perfSONAR</a:t>
            </a:r>
            <a:r>
              <a:rPr lang="en-US" dirty="0" smtClean="0"/>
              <a:t> has changed a lot the past few years and </a:t>
            </a:r>
            <a:r>
              <a:rPr lang="en-US" dirty="0" err="1" smtClean="0"/>
              <a:t>MeshConfig</a:t>
            </a:r>
            <a:r>
              <a:rPr lang="en-US" dirty="0" smtClean="0"/>
              <a:t> hasn’t kept up in every area.</a:t>
            </a:r>
          </a:p>
          <a:p>
            <a:r>
              <a:rPr lang="en-US" dirty="0" smtClean="0"/>
              <a:t>Just as </a:t>
            </a:r>
            <a:r>
              <a:rPr lang="en-US" dirty="0" err="1" smtClean="0"/>
              <a:t>pScheduler</a:t>
            </a:r>
            <a:r>
              <a:rPr lang="en-US" dirty="0" smtClean="0"/>
              <a:t> was transformative at the test scheduling layer in 4.0, we hope </a:t>
            </a:r>
            <a:r>
              <a:rPr lang="en-US" dirty="0" err="1" smtClean="0"/>
              <a:t>pSConfig</a:t>
            </a:r>
            <a:r>
              <a:rPr lang="en-US" dirty="0" smtClean="0"/>
              <a:t> will be equally as transformative for the test configuration layer in 4.1</a:t>
            </a:r>
            <a:endParaRPr lang="en-US" dirty="0"/>
          </a:p>
        </p:txBody>
      </p:sp>
    </p:spTree>
    <p:extLst>
      <p:ext uri="{BB962C8B-B14F-4D97-AF65-F5344CB8AC3E}">
        <p14:creationId xmlns:p14="http://schemas.microsoft.com/office/powerpoint/2010/main" val="1665812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people use </a:t>
            </a:r>
            <a:r>
              <a:rPr lang="en-US" dirty="0" err="1" smtClean="0"/>
              <a:t>meshconfig</a:t>
            </a:r>
            <a:r>
              <a:rPr lang="en-US" dirty="0" smtClean="0"/>
              <a:t> today</a:t>
            </a:r>
            <a:endParaRPr lang="en-US" dirty="0"/>
          </a:p>
        </p:txBody>
      </p:sp>
      <p:sp>
        <p:nvSpPr>
          <p:cNvPr id="3" name="Content Placeholder 2"/>
          <p:cNvSpPr>
            <a:spLocks noGrp="1"/>
          </p:cNvSpPr>
          <p:nvPr>
            <p:ph idx="1"/>
          </p:nvPr>
        </p:nvSpPr>
        <p:spPr>
          <a:xfrm>
            <a:off x="628650" y="1113038"/>
            <a:ext cx="7886700" cy="3364707"/>
          </a:xfrm>
        </p:spPr>
        <p:txBody>
          <a:bodyPr>
            <a:normAutofit fontScale="92500"/>
          </a:bodyPr>
          <a:lstStyle/>
          <a:p>
            <a:r>
              <a:rPr lang="en-US" dirty="0" err="1" smtClean="0"/>
              <a:t>MeshConfig</a:t>
            </a:r>
            <a:r>
              <a:rPr lang="en-US" dirty="0" smtClean="0"/>
              <a:t> generally used for:</a:t>
            </a:r>
          </a:p>
          <a:p>
            <a:pPr lvl="1"/>
            <a:r>
              <a:rPr lang="en-US" dirty="0" smtClean="0"/>
              <a:t>Medium to large internal deployments (e.g. ESnet)</a:t>
            </a:r>
          </a:p>
          <a:p>
            <a:pPr lvl="1"/>
            <a:r>
              <a:rPr lang="en-US" dirty="0" smtClean="0"/>
              <a:t>Medium to large collaborations (e.g. WLCG)</a:t>
            </a:r>
          </a:p>
          <a:p>
            <a:r>
              <a:rPr lang="en-US" dirty="0" smtClean="0"/>
              <a:t>Made it easier to deploy tests on lots of hosts and visualize it…which has been good but interesting side-effects</a:t>
            </a:r>
          </a:p>
          <a:p>
            <a:pPr lvl="1"/>
            <a:r>
              <a:rPr lang="en-US" dirty="0" smtClean="0"/>
              <a:t>Over-testing not uncommon making it hard to see patterns</a:t>
            </a:r>
          </a:p>
          <a:p>
            <a:r>
              <a:rPr lang="en-US" dirty="0" smtClean="0"/>
              <a:t>Test design is hard and probably impossible to completely solve but can hopefully help</a:t>
            </a:r>
          </a:p>
          <a:p>
            <a:pPr lvl="1"/>
            <a:r>
              <a:rPr lang="en-US" dirty="0" smtClean="0"/>
              <a:t>Clearer syntax so take advantage of things like “disjoint” topologies and auto-discovery features.</a:t>
            </a:r>
          </a:p>
          <a:p>
            <a:pPr lvl="1"/>
            <a:r>
              <a:rPr lang="en-US" dirty="0" smtClean="0"/>
              <a:t>Easier to write tools to auto-generate tests based on topological knowledge, etc</a:t>
            </a:r>
          </a:p>
        </p:txBody>
      </p:sp>
    </p:spTree>
    <p:extLst>
      <p:ext uri="{BB962C8B-B14F-4D97-AF65-F5344CB8AC3E}">
        <p14:creationId xmlns:p14="http://schemas.microsoft.com/office/powerpoint/2010/main" val="573322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psconfig architecture - meshconfig-agent-2.png"/>
          <p:cNvPicPr>
            <a:picLocks noGrp="1" noChangeAspect="1"/>
          </p:cNvPicPr>
          <p:nvPr>
            <p:ph idx="1"/>
          </p:nvPr>
        </p:nvPicPr>
        <p:blipFill>
          <a:blip r:embed="rId3"/>
          <a:srcRect l="-52858" r="-52858"/>
          <a:stretch>
            <a:fillRect/>
          </a:stretch>
        </p:blipFill>
        <p:spPr>
          <a:xfrm>
            <a:off x="-824465" y="-4298"/>
            <a:ext cx="11916536" cy="4765113"/>
          </a:xfrm>
        </p:spPr>
      </p:pic>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17</a:t>
            </a:fld>
            <a:endParaRPr lang="en-US"/>
          </a:p>
        </p:txBody>
      </p:sp>
      <p:sp>
        <p:nvSpPr>
          <p:cNvPr id="8" name="TextBox 7"/>
          <p:cNvSpPr txBox="1"/>
          <p:nvPr/>
        </p:nvSpPr>
        <p:spPr>
          <a:xfrm>
            <a:off x="137160" y="1"/>
            <a:ext cx="2290822" cy="1373451"/>
          </a:xfrm>
          <a:prstGeom prst="rect">
            <a:avLst/>
          </a:prstGeom>
          <a:noFill/>
        </p:spPr>
        <p:txBody>
          <a:bodyPr wrap="square" lIns="91438" tIns="45719" rIns="91438" bIns="45719" rtlCol="0">
            <a:spAutoFit/>
          </a:bodyPr>
          <a:lstStyle/>
          <a:p>
            <a:r>
              <a:rPr lang="en-US" sz="2775" dirty="0"/>
              <a:t>Current </a:t>
            </a:r>
            <a:r>
              <a:rPr lang="en-US" sz="2775" dirty="0" err="1"/>
              <a:t>MeshConfig</a:t>
            </a:r>
            <a:r>
              <a:rPr lang="en-US" sz="2775" dirty="0"/>
              <a:t> Agent</a:t>
            </a:r>
          </a:p>
        </p:txBody>
      </p:sp>
    </p:spTree>
    <p:extLst>
      <p:ext uri="{BB962C8B-B14F-4D97-AF65-F5344CB8AC3E}">
        <p14:creationId xmlns:p14="http://schemas.microsoft.com/office/powerpoint/2010/main" val="78049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18</a:t>
            </a:fld>
            <a:endParaRPr lang="en-US"/>
          </a:p>
        </p:txBody>
      </p:sp>
      <p:sp>
        <p:nvSpPr>
          <p:cNvPr id="8" name="TextBox 7"/>
          <p:cNvSpPr txBox="1"/>
          <p:nvPr/>
        </p:nvSpPr>
        <p:spPr>
          <a:xfrm>
            <a:off x="137160" y="1"/>
            <a:ext cx="2290822" cy="1373451"/>
          </a:xfrm>
          <a:prstGeom prst="rect">
            <a:avLst/>
          </a:prstGeom>
          <a:noFill/>
        </p:spPr>
        <p:txBody>
          <a:bodyPr wrap="square" lIns="91438" tIns="45719" rIns="91438" bIns="45719" rtlCol="0">
            <a:spAutoFit/>
          </a:bodyPr>
          <a:lstStyle/>
          <a:p>
            <a:r>
              <a:rPr lang="en-US" sz="2775" dirty="0"/>
              <a:t>Current </a:t>
            </a:r>
            <a:r>
              <a:rPr lang="en-US" sz="2775" dirty="0" err="1"/>
              <a:t>MeshConfig</a:t>
            </a:r>
            <a:r>
              <a:rPr lang="en-US" sz="2775" dirty="0"/>
              <a:t> </a:t>
            </a:r>
            <a:r>
              <a:rPr lang="en-US" sz="2775" dirty="0" err="1"/>
              <a:t>GUIAgent</a:t>
            </a:r>
            <a:endParaRPr lang="en-US" sz="2775" dirty="0"/>
          </a:p>
        </p:txBody>
      </p:sp>
      <p:pic>
        <p:nvPicPr>
          <p:cNvPr id="10" name="Picture 9" descr="psconfig architecture - meshconfig-guiagent.png"/>
          <p:cNvPicPr>
            <a:picLocks noChangeAspect="1"/>
          </p:cNvPicPr>
          <p:nvPr/>
        </p:nvPicPr>
        <p:blipFill>
          <a:blip r:embed="rId3"/>
          <a:stretch>
            <a:fillRect/>
          </a:stretch>
        </p:blipFill>
        <p:spPr>
          <a:xfrm>
            <a:off x="2427983" y="0"/>
            <a:ext cx="4426527" cy="5143500"/>
          </a:xfrm>
          <a:prstGeom prst="rect">
            <a:avLst/>
          </a:prstGeom>
        </p:spPr>
      </p:pic>
    </p:spTree>
    <p:extLst>
      <p:ext uri="{BB962C8B-B14F-4D97-AF65-F5344CB8AC3E}">
        <p14:creationId xmlns:p14="http://schemas.microsoft.com/office/powerpoint/2010/main" val="659782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Extensibility (or lack thereof)</a:t>
            </a:r>
            <a:endParaRPr lang="en-US" dirty="0"/>
          </a:p>
        </p:txBody>
      </p:sp>
      <p:sp>
        <p:nvSpPr>
          <p:cNvPr id="3" name="Content Placeholder 2"/>
          <p:cNvSpPr>
            <a:spLocks noGrp="1"/>
          </p:cNvSpPr>
          <p:nvPr>
            <p:ph idx="1"/>
          </p:nvPr>
        </p:nvSpPr>
        <p:spPr/>
        <p:txBody>
          <a:bodyPr>
            <a:normAutofit/>
          </a:bodyPr>
          <a:lstStyle/>
          <a:p>
            <a:r>
              <a:rPr lang="en-US" dirty="0" err="1" smtClean="0"/>
              <a:t>MeshConfig</a:t>
            </a:r>
            <a:r>
              <a:rPr lang="en-US" dirty="0" smtClean="0"/>
              <a:t> uses </a:t>
            </a:r>
            <a:r>
              <a:rPr lang="en-US" dirty="0" err="1" smtClean="0"/>
              <a:t>perl</a:t>
            </a:r>
            <a:r>
              <a:rPr lang="en-US" dirty="0" smtClean="0"/>
              <a:t> classes with fixed set of properties and methods to define tests</a:t>
            </a:r>
          </a:p>
          <a:p>
            <a:r>
              <a:rPr lang="en-US" dirty="0" smtClean="0"/>
              <a:t>There is one set of classes for the </a:t>
            </a:r>
            <a:r>
              <a:rPr lang="en-US" dirty="0" err="1" smtClean="0"/>
              <a:t>ConfigGeneral</a:t>
            </a:r>
            <a:r>
              <a:rPr lang="en-US" dirty="0" smtClean="0"/>
              <a:t> format and another for </a:t>
            </a:r>
            <a:r>
              <a:rPr lang="en-US" dirty="0" err="1" smtClean="0"/>
              <a:t>meshconfig-agent-tasks.conf</a:t>
            </a:r>
            <a:r>
              <a:rPr lang="en-US" dirty="0" smtClean="0"/>
              <a:t> format</a:t>
            </a:r>
          </a:p>
          <a:p>
            <a:pPr lvl="1"/>
            <a:r>
              <a:rPr lang="en-US" dirty="0" smtClean="0"/>
              <a:t>Every time we add a new test option, we have to update both sets of classes. </a:t>
            </a:r>
          </a:p>
          <a:p>
            <a:pPr lvl="1"/>
            <a:r>
              <a:rPr lang="en-US" dirty="0" smtClean="0"/>
              <a:t>If we add a new </a:t>
            </a:r>
            <a:r>
              <a:rPr lang="en-US" dirty="0" err="1" smtClean="0"/>
              <a:t>archiver</a:t>
            </a:r>
            <a:r>
              <a:rPr lang="en-US" dirty="0" smtClean="0"/>
              <a:t> or test type we have to create and test brand new classes in each</a:t>
            </a:r>
          </a:p>
          <a:p>
            <a:r>
              <a:rPr lang="en-US" dirty="0" smtClean="0"/>
              <a:t>JSON generally just works if you change the other two…except when it doesn’t</a:t>
            </a:r>
          </a:p>
          <a:p>
            <a:r>
              <a:rPr lang="en-US" dirty="0" smtClean="0"/>
              <a:t>For </a:t>
            </a:r>
            <a:r>
              <a:rPr lang="en-US" dirty="0" err="1" smtClean="0"/>
              <a:t>gui</a:t>
            </a:r>
            <a:r>
              <a:rPr lang="en-US" dirty="0" smtClean="0"/>
              <a:t>-agent, if we add a new test type we need to write code in the </a:t>
            </a:r>
            <a:r>
              <a:rPr lang="en-US" dirty="0" err="1" smtClean="0"/>
              <a:t>MaDDash.pm</a:t>
            </a:r>
            <a:r>
              <a:rPr lang="en-US" dirty="0" smtClean="0"/>
              <a:t> generator</a:t>
            </a:r>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19</a:t>
            </a:fld>
            <a:endParaRPr lang="en-US"/>
          </a:p>
        </p:txBody>
      </p:sp>
    </p:spTree>
    <p:extLst>
      <p:ext uri="{BB962C8B-B14F-4D97-AF65-F5344CB8AC3E}">
        <p14:creationId xmlns:p14="http://schemas.microsoft.com/office/powerpoint/2010/main" val="11394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400" dirty="0">
                <a:solidFill>
                  <a:srgbClr val="1DB118"/>
                </a:solidFill>
              </a:rPr>
              <a:t>Deployment models</a:t>
            </a:r>
          </a:p>
          <a:p>
            <a:pPr lvl="1"/>
            <a:r>
              <a:rPr lang="en-US" sz="2400" dirty="0"/>
              <a:t>Beacon, Island and Mesh</a:t>
            </a:r>
          </a:p>
          <a:p>
            <a:pPr lvl="1"/>
            <a:r>
              <a:rPr lang="en-US" sz="2400" dirty="0"/>
              <a:t>Sample site deployment </a:t>
            </a:r>
            <a:endParaRPr lang="en-US" sz="2400" dirty="0" smtClean="0"/>
          </a:p>
          <a:p>
            <a:r>
              <a:rPr lang="en-US" sz="2700" dirty="0" smtClean="0"/>
              <a:t>Regular testing</a:t>
            </a:r>
          </a:p>
          <a:p>
            <a:pPr lvl="1"/>
            <a:r>
              <a:rPr lang="en-US" sz="2400" dirty="0" smtClean="0"/>
              <a:t>Develop a test plan</a:t>
            </a:r>
          </a:p>
          <a:p>
            <a:r>
              <a:rPr lang="en-US" sz="2400" dirty="0" err="1" smtClean="0"/>
              <a:t>pSConfig</a:t>
            </a:r>
            <a:endParaRPr lang="en-US" sz="2400" dirty="0" smtClean="0"/>
          </a:p>
          <a:p>
            <a:pPr lvl="1"/>
            <a:r>
              <a:rPr lang="en-US" sz="2400" dirty="0" smtClean="0"/>
              <a:t>From mesh-</a:t>
            </a:r>
            <a:r>
              <a:rPr lang="en-US" sz="2400" dirty="0" err="1" smtClean="0"/>
              <a:t>config</a:t>
            </a:r>
            <a:r>
              <a:rPr lang="en-US" sz="2400" dirty="0" smtClean="0"/>
              <a:t>…</a:t>
            </a:r>
          </a:p>
          <a:p>
            <a:pPr lvl="1"/>
            <a:r>
              <a:rPr lang="en-US" sz="2400" dirty="0" smtClean="0"/>
              <a:t>…to </a:t>
            </a:r>
            <a:r>
              <a:rPr lang="en-US" sz="2400" dirty="0" err="1" smtClean="0"/>
              <a:t>pSConfig</a:t>
            </a:r>
            <a:endParaRPr lang="en-US" sz="2400" dirty="0" smtClean="0"/>
          </a:p>
          <a:p>
            <a:r>
              <a:rPr lang="en-US" sz="2400" dirty="0" smtClean="0"/>
              <a:t>Hands-on</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2</a:t>
            </a:fld>
            <a:endParaRPr lang="en-US" dirty="0"/>
          </a:p>
        </p:txBody>
      </p:sp>
    </p:spTree>
    <p:extLst>
      <p:ext uri="{BB962C8B-B14F-4D97-AF65-F5344CB8AC3E}">
        <p14:creationId xmlns:p14="http://schemas.microsoft.com/office/powerpoint/2010/main" val="1598385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sconfig architecture - meshconfig-agent changes.png"/>
          <p:cNvPicPr>
            <a:picLocks noChangeAspect="1"/>
          </p:cNvPicPr>
          <p:nvPr/>
        </p:nvPicPr>
        <p:blipFill>
          <a:blip r:embed="rId3"/>
          <a:stretch>
            <a:fillRect/>
          </a:stretch>
        </p:blipFill>
        <p:spPr>
          <a:xfrm>
            <a:off x="1477864" y="0"/>
            <a:ext cx="6188273" cy="5143500"/>
          </a:xfrm>
          <a:prstGeom prst="rect">
            <a:avLst/>
          </a:prstGeom>
        </p:spPr>
      </p:pic>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20</a:t>
            </a:fld>
            <a:endParaRPr lang="en-US"/>
          </a:p>
        </p:txBody>
      </p:sp>
      <p:sp>
        <p:nvSpPr>
          <p:cNvPr id="8" name="TextBox 7"/>
          <p:cNvSpPr txBox="1"/>
          <p:nvPr/>
        </p:nvSpPr>
        <p:spPr>
          <a:xfrm>
            <a:off x="367957" y="296712"/>
            <a:ext cx="1388737" cy="715578"/>
          </a:xfrm>
          <a:prstGeom prst="rect">
            <a:avLst/>
          </a:prstGeom>
          <a:noFill/>
        </p:spPr>
        <p:txBody>
          <a:bodyPr wrap="square" lIns="91438" tIns="45719" rIns="91438" bIns="45719" rtlCol="0">
            <a:spAutoFit/>
          </a:bodyPr>
          <a:lstStyle/>
          <a:p>
            <a:r>
              <a:rPr lang="en-US" sz="1350" dirty="0"/>
              <a:t>Changes when we add </a:t>
            </a:r>
            <a:r>
              <a:rPr lang="en-US" sz="1350" dirty="0" err="1"/>
              <a:t>plugin</a:t>
            </a:r>
            <a:r>
              <a:rPr lang="en-US" sz="1350" dirty="0"/>
              <a:t> or new options</a:t>
            </a:r>
          </a:p>
        </p:txBody>
      </p:sp>
    </p:spTree>
    <p:extLst>
      <p:ext uri="{BB962C8B-B14F-4D97-AF65-F5344CB8AC3E}">
        <p14:creationId xmlns:p14="http://schemas.microsoft.com/office/powerpoint/2010/main" val="380577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MeshConfig</a:t>
            </a:r>
            <a:r>
              <a:rPr lang="en-US" dirty="0" smtClean="0"/>
              <a:t>– The Good</a:t>
            </a:r>
            <a:endParaRPr lang="en-US" dirty="0"/>
          </a:p>
        </p:txBody>
      </p:sp>
      <p:sp>
        <p:nvSpPr>
          <p:cNvPr id="3" name="Content Placeholder 2"/>
          <p:cNvSpPr>
            <a:spLocks noGrp="1"/>
          </p:cNvSpPr>
          <p:nvPr>
            <p:ph idx="1"/>
          </p:nvPr>
        </p:nvSpPr>
        <p:spPr/>
        <p:txBody>
          <a:bodyPr>
            <a:normAutofit/>
          </a:bodyPr>
          <a:lstStyle/>
          <a:p>
            <a:r>
              <a:rPr lang="en-US" dirty="0" smtClean="0"/>
              <a:t>The JSON file pull model seems to be a good way to pass around tests for our users</a:t>
            </a:r>
          </a:p>
          <a:p>
            <a:r>
              <a:rPr lang="en-US" dirty="0" smtClean="0"/>
              <a:t>Support for some advanced features like host classes and address maps that distinguish us from the pack </a:t>
            </a:r>
          </a:p>
          <a:p>
            <a:r>
              <a:rPr lang="en-US" dirty="0" smtClean="0"/>
              <a:t>Its useful to be able to add in local options to tests from remote files (e.g. refine test ports or </a:t>
            </a:r>
            <a:r>
              <a:rPr lang="en-US" dirty="0" err="1" smtClean="0"/>
              <a:t>api</a:t>
            </a:r>
            <a:r>
              <a:rPr lang="en-US" dirty="0" smtClean="0"/>
              <a:t>-keys to a local archive)</a:t>
            </a:r>
          </a:p>
          <a:p>
            <a:r>
              <a:rPr lang="en-US" dirty="0" smtClean="0"/>
              <a:t>Having a local list of what </a:t>
            </a:r>
            <a:r>
              <a:rPr lang="en-US" i="1" dirty="0" smtClean="0"/>
              <a:t>should </a:t>
            </a:r>
            <a:r>
              <a:rPr lang="en-US" dirty="0" smtClean="0"/>
              <a:t>be running is useful for debugging </a:t>
            </a:r>
          </a:p>
          <a:p>
            <a:r>
              <a:rPr lang="en-US" dirty="0" smtClean="0"/>
              <a:t>We have a lot of code in place for maintaining a batch of </a:t>
            </a:r>
            <a:r>
              <a:rPr lang="en-US" dirty="0" err="1" smtClean="0"/>
              <a:t>pscheduler</a:t>
            </a:r>
            <a:r>
              <a:rPr lang="en-US" dirty="0" smtClean="0"/>
              <a:t> tasks that seems to work reasonably well </a:t>
            </a:r>
          </a:p>
          <a:p>
            <a:pPr lvl="1"/>
            <a:endParaRPr lang="en-US" dirty="0"/>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21</a:t>
            </a:fld>
            <a:endParaRPr lang="en-US"/>
          </a:p>
        </p:txBody>
      </p:sp>
    </p:spTree>
    <p:extLst>
      <p:ext uri="{BB962C8B-B14F-4D97-AF65-F5344CB8AC3E}">
        <p14:creationId xmlns:p14="http://schemas.microsoft.com/office/powerpoint/2010/main" val="1282299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MeshConfig</a:t>
            </a:r>
            <a:r>
              <a:rPr lang="en-US" dirty="0" smtClean="0"/>
              <a:t>– The Bad</a:t>
            </a:r>
            <a:endParaRPr lang="en-US" dirty="0"/>
          </a:p>
        </p:txBody>
      </p:sp>
      <p:sp>
        <p:nvSpPr>
          <p:cNvPr id="3" name="Content Placeholder 2"/>
          <p:cNvSpPr>
            <a:spLocks noGrp="1"/>
          </p:cNvSpPr>
          <p:nvPr>
            <p:ph idx="1"/>
          </p:nvPr>
        </p:nvSpPr>
        <p:spPr/>
        <p:txBody>
          <a:bodyPr>
            <a:normAutofit/>
          </a:bodyPr>
          <a:lstStyle/>
          <a:p>
            <a:r>
              <a:rPr lang="en-US" dirty="0" smtClean="0"/>
              <a:t>The process is still confusing, partially due to the various formats.</a:t>
            </a:r>
          </a:p>
          <a:p>
            <a:r>
              <a:rPr lang="en-US" dirty="0" smtClean="0"/>
              <a:t>As we add new plug-ins to </a:t>
            </a:r>
            <a:r>
              <a:rPr lang="en-US" dirty="0" err="1" smtClean="0"/>
              <a:t>pscheduler</a:t>
            </a:r>
            <a:r>
              <a:rPr lang="en-US" dirty="0" smtClean="0"/>
              <a:t>, </a:t>
            </a:r>
            <a:r>
              <a:rPr lang="en-US" dirty="0" err="1" smtClean="0"/>
              <a:t>meshconfig</a:t>
            </a:r>
            <a:r>
              <a:rPr lang="en-US" dirty="0" smtClean="0"/>
              <a:t> will inevitably lag behind</a:t>
            </a:r>
          </a:p>
          <a:p>
            <a:r>
              <a:rPr lang="en-US" dirty="0" err="1" smtClean="0"/>
              <a:t>ConfigGeneral</a:t>
            </a:r>
            <a:r>
              <a:rPr lang="en-US" dirty="0" smtClean="0"/>
              <a:t> format is still error prone despite intentions</a:t>
            </a:r>
          </a:p>
          <a:p>
            <a:pPr lvl="1"/>
            <a:endParaRPr lang="en-US" dirty="0"/>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22</a:t>
            </a:fld>
            <a:endParaRPr lang="en-US"/>
          </a:p>
        </p:txBody>
      </p:sp>
    </p:spTree>
    <p:extLst>
      <p:ext uri="{BB962C8B-B14F-4D97-AF65-F5344CB8AC3E}">
        <p14:creationId xmlns:p14="http://schemas.microsoft.com/office/powerpoint/2010/main" val="1605450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MeshConfig</a:t>
            </a:r>
            <a:r>
              <a:rPr lang="en-US" smtClean="0"/>
              <a:t>– The </a:t>
            </a:r>
            <a:r>
              <a:rPr lang="en-US" dirty="0" smtClean="0"/>
              <a:t>Ugly</a:t>
            </a:r>
            <a:endParaRPr lang="en-US" dirty="0"/>
          </a:p>
        </p:txBody>
      </p:sp>
      <p:sp>
        <p:nvSpPr>
          <p:cNvPr id="3" name="Content Placeholder 2"/>
          <p:cNvSpPr>
            <a:spLocks noGrp="1"/>
          </p:cNvSpPr>
          <p:nvPr>
            <p:ph idx="1"/>
          </p:nvPr>
        </p:nvSpPr>
        <p:spPr/>
        <p:txBody>
          <a:bodyPr/>
          <a:lstStyle/>
          <a:p>
            <a:r>
              <a:rPr lang="en-US" dirty="0" smtClean="0"/>
              <a:t>The test spec and archive configuration syntax has almost nothing to do with the current set of </a:t>
            </a:r>
            <a:r>
              <a:rPr lang="en-US" dirty="0" err="1" smtClean="0"/>
              <a:t>perfSONAR</a:t>
            </a:r>
            <a:r>
              <a:rPr lang="en-US" dirty="0" smtClean="0"/>
              <a:t> components and its confusing</a:t>
            </a:r>
            <a:endParaRPr lang="en-US" dirty="0"/>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23</a:t>
            </a:fld>
            <a:endParaRPr lang="en-US"/>
          </a:p>
        </p:txBody>
      </p:sp>
    </p:spTree>
    <p:extLst>
      <p:ext uri="{BB962C8B-B14F-4D97-AF65-F5344CB8AC3E}">
        <p14:creationId xmlns:p14="http://schemas.microsoft.com/office/powerpoint/2010/main" val="1814483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pSConfig</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MeshConfig</a:t>
            </a:r>
            <a:r>
              <a:rPr lang="en-US" dirty="0" smtClean="0"/>
              <a:t> renamed to </a:t>
            </a:r>
            <a:r>
              <a:rPr lang="en-US" dirty="0" err="1" smtClean="0"/>
              <a:t>pSConfig</a:t>
            </a:r>
            <a:endParaRPr lang="en-US" dirty="0" smtClean="0"/>
          </a:p>
          <a:p>
            <a:r>
              <a:rPr lang="en-US" dirty="0" smtClean="0"/>
              <a:t>Single JSON configuration format</a:t>
            </a:r>
          </a:p>
          <a:p>
            <a:r>
              <a:rPr lang="en-US" dirty="0" smtClean="0"/>
              <a:t>No need to change any code when adding new test or </a:t>
            </a:r>
            <a:r>
              <a:rPr lang="en-US" dirty="0" err="1" smtClean="0"/>
              <a:t>archiver</a:t>
            </a:r>
            <a:r>
              <a:rPr lang="en-US" dirty="0" smtClean="0"/>
              <a:t>, will validate against </a:t>
            </a:r>
            <a:r>
              <a:rPr lang="en-US" dirty="0" err="1" smtClean="0"/>
              <a:t>pscheduler</a:t>
            </a:r>
            <a:r>
              <a:rPr lang="en-US" dirty="0" smtClean="0"/>
              <a:t> or </a:t>
            </a:r>
            <a:r>
              <a:rPr lang="en-US" dirty="0" err="1" smtClean="0"/>
              <a:t>maddash</a:t>
            </a:r>
            <a:r>
              <a:rPr lang="en-US" dirty="0" smtClean="0"/>
              <a:t> check profiles</a:t>
            </a:r>
          </a:p>
          <a:p>
            <a:r>
              <a:rPr lang="en-US" dirty="0" smtClean="0"/>
              <a:t>Terminology such as task, test and </a:t>
            </a:r>
            <a:r>
              <a:rPr lang="en-US" dirty="0" err="1" smtClean="0"/>
              <a:t>archiver</a:t>
            </a:r>
            <a:r>
              <a:rPr lang="en-US" dirty="0" smtClean="0"/>
              <a:t> to be made consistent with how </a:t>
            </a:r>
            <a:r>
              <a:rPr lang="en-US" dirty="0" err="1" smtClean="0"/>
              <a:t>pscheduler</a:t>
            </a:r>
            <a:r>
              <a:rPr lang="en-US" dirty="0" smtClean="0"/>
              <a:t> uses them</a:t>
            </a:r>
          </a:p>
          <a:p>
            <a:r>
              <a:rPr lang="en-US" dirty="0" smtClean="0"/>
              <a:t>CLI for building meshes to avoid syntax errors and provide real-time guidance on options. </a:t>
            </a:r>
          </a:p>
          <a:p>
            <a:r>
              <a:rPr lang="en-US" dirty="0" smtClean="0"/>
              <a:t>Three packages:</a:t>
            </a:r>
          </a:p>
          <a:p>
            <a:pPr lvl="1"/>
            <a:r>
              <a:rPr lang="en-US" i="1" dirty="0" err="1" smtClean="0"/>
              <a:t>psconfig</a:t>
            </a:r>
            <a:r>
              <a:rPr lang="en-US" i="1" dirty="0" smtClean="0"/>
              <a:t>-publisher </a:t>
            </a:r>
            <a:r>
              <a:rPr lang="en-US" dirty="0" smtClean="0"/>
              <a:t>– Tools to help edit and publish task JSON files</a:t>
            </a:r>
          </a:p>
          <a:p>
            <a:pPr lvl="1"/>
            <a:r>
              <a:rPr lang="en-US" i="1" dirty="0" err="1" smtClean="0"/>
              <a:t>psconfig-pscheduler</a:t>
            </a:r>
            <a:r>
              <a:rPr lang="en-US" i="1" dirty="0" smtClean="0"/>
              <a:t> – </a:t>
            </a:r>
            <a:r>
              <a:rPr lang="en-US" dirty="0" smtClean="0"/>
              <a:t>Daemon to create </a:t>
            </a:r>
            <a:r>
              <a:rPr lang="en-US" dirty="0" err="1" smtClean="0"/>
              <a:t>pscheduler</a:t>
            </a:r>
            <a:r>
              <a:rPr lang="en-US" dirty="0" smtClean="0"/>
              <a:t> tasks from JSON files</a:t>
            </a:r>
          </a:p>
          <a:p>
            <a:pPr lvl="1"/>
            <a:r>
              <a:rPr lang="en-US" i="1" dirty="0" err="1" smtClean="0"/>
              <a:t>psconfig-maddash</a:t>
            </a:r>
            <a:r>
              <a:rPr lang="en-US" i="1" dirty="0" smtClean="0"/>
              <a:t> – </a:t>
            </a:r>
            <a:r>
              <a:rPr lang="en-US" dirty="0" smtClean="0"/>
              <a:t>Daemon to configure </a:t>
            </a:r>
            <a:r>
              <a:rPr lang="en-US" dirty="0" err="1" smtClean="0"/>
              <a:t>maddash</a:t>
            </a:r>
            <a:r>
              <a:rPr lang="en-US" dirty="0" smtClean="0"/>
              <a:t> based on JSON files</a:t>
            </a:r>
            <a:endParaRPr lang="en-US" dirty="0"/>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24</a:t>
            </a:fld>
            <a:endParaRPr lang="en-US"/>
          </a:p>
        </p:txBody>
      </p:sp>
    </p:spTree>
    <p:extLst>
      <p:ext uri="{BB962C8B-B14F-4D97-AF65-F5344CB8AC3E}">
        <p14:creationId xmlns:p14="http://schemas.microsoft.com/office/powerpoint/2010/main" val="1748934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25</a:t>
            </a:fld>
            <a:endParaRPr lang="en-US"/>
          </a:p>
        </p:txBody>
      </p:sp>
      <p:pic>
        <p:nvPicPr>
          <p:cNvPr id="7" name="Picture 6" descr="psconfig architecture - psconfig-pscheduler.png"/>
          <p:cNvPicPr>
            <a:picLocks noChangeAspect="1"/>
          </p:cNvPicPr>
          <p:nvPr/>
        </p:nvPicPr>
        <p:blipFill>
          <a:blip r:embed="rId2"/>
          <a:stretch>
            <a:fillRect/>
          </a:stretch>
        </p:blipFill>
        <p:spPr>
          <a:xfrm>
            <a:off x="1771650" y="0"/>
            <a:ext cx="5600700" cy="5143500"/>
          </a:xfrm>
          <a:prstGeom prst="rect">
            <a:avLst/>
          </a:prstGeom>
        </p:spPr>
      </p:pic>
    </p:spTree>
    <p:extLst>
      <p:ext uri="{BB962C8B-B14F-4D97-AF65-F5344CB8AC3E}">
        <p14:creationId xmlns:p14="http://schemas.microsoft.com/office/powerpoint/2010/main" val="1738372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26</a:t>
            </a:fld>
            <a:endParaRPr lang="en-US"/>
          </a:p>
        </p:txBody>
      </p:sp>
      <p:pic>
        <p:nvPicPr>
          <p:cNvPr id="7" name="Picture 6" descr="psconfig architecture - psconfig-maddash.png"/>
          <p:cNvPicPr>
            <a:picLocks noChangeAspect="1"/>
          </p:cNvPicPr>
          <p:nvPr/>
        </p:nvPicPr>
        <p:blipFill>
          <a:blip r:embed="rId2"/>
          <a:stretch>
            <a:fillRect/>
          </a:stretch>
        </p:blipFill>
        <p:spPr>
          <a:xfrm>
            <a:off x="1871663" y="0"/>
            <a:ext cx="5400675" cy="5143500"/>
          </a:xfrm>
          <a:prstGeom prst="rect">
            <a:avLst/>
          </a:prstGeom>
        </p:spPr>
      </p:pic>
    </p:spTree>
    <p:extLst>
      <p:ext uri="{BB962C8B-B14F-4D97-AF65-F5344CB8AC3E}">
        <p14:creationId xmlns:p14="http://schemas.microsoft.com/office/powerpoint/2010/main" val="314195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0"/>
            <a:ext cx="7886700" cy="895022"/>
          </a:xfrm>
        </p:spPr>
        <p:txBody>
          <a:bodyPr/>
          <a:lstStyle/>
          <a:p>
            <a:r>
              <a:rPr lang="en-US" dirty="0" smtClean="0"/>
              <a:t>Example - </a:t>
            </a:r>
            <a:r>
              <a:rPr lang="en-US" dirty="0" err="1" smtClean="0"/>
              <a:t>Archivers</a:t>
            </a:r>
            <a:endParaRPr lang="en-US" dirty="0"/>
          </a:p>
        </p:txBody>
      </p:sp>
      <p:sp>
        <p:nvSpPr>
          <p:cNvPr id="5" name="Content Placeholder 4"/>
          <p:cNvSpPr>
            <a:spLocks noGrp="1"/>
          </p:cNvSpPr>
          <p:nvPr>
            <p:ph sz="half" idx="1"/>
          </p:nvPr>
        </p:nvSpPr>
        <p:spPr/>
        <p:txBody>
          <a:bodyPr>
            <a:normAutofit fontScale="25000" lnSpcReduction="20000"/>
          </a:bodyPr>
          <a:lstStyle/>
          <a:p>
            <a:pPr>
              <a:buNone/>
            </a:pPr>
            <a:r>
              <a:rPr lang="en-US" dirty="0" smtClean="0"/>
              <a:t>&lt;</a:t>
            </a:r>
            <a:r>
              <a:rPr lang="en-US" dirty="0" err="1" smtClean="0"/>
              <a:t>measurement_archive</a:t>
            </a:r>
            <a:r>
              <a:rPr lang="en-US" dirty="0" smtClean="0"/>
              <a:t>&gt;</a:t>
            </a:r>
          </a:p>
          <a:p>
            <a:pPr>
              <a:buNone/>
            </a:pPr>
            <a:r>
              <a:rPr lang="en-US" dirty="0" smtClean="0"/>
              <a:t>    type        </a:t>
            </a:r>
            <a:r>
              <a:rPr lang="en-US" dirty="0" err="1" smtClean="0"/>
              <a:t>traceroute</a:t>
            </a:r>
            <a:endParaRPr lang="en-US" dirty="0" smtClean="0"/>
          </a:p>
          <a:p>
            <a:pPr>
              <a:buNone/>
            </a:pPr>
            <a:r>
              <a:rPr lang="en-US" dirty="0" smtClean="0"/>
              <a:t>    </a:t>
            </a:r>
            <a:r>
              <a:rPr lang="en-US" dirty="0" err="1" smtClean="0"/>
              <a:t>read_url</a:t>
            </a:r>
            <a:r>
              <a:rPr lang="en-US" dirty="0" smtClean="0"/>
              <a:t>    </a:t>
            </a:r>
            <a:r>
              <a:rPr lang="en-US" dirty="0" smtClean="0">
                <a:latin typeface="Calibri (Body)"/>
                <a:cs typeface="Calibri (Body)"/>
              </a:rPr>
              <a:t>https://…</a:t>
            </a:r>
            <a:endParaRPr lang="en-US" dirty="0" smtClean="0"/>
          </a:p>
          <a:p>
            <a:pPr>
              <a:buNone/>
            </a:pPr>
            <a:r>
              <a:rPr lang="en-US" dirty="0" smtClean="0"/>
              <a:t>    </a:t>
            </a:r>
            <a:r>
              <a:rPr lang="en-US" dirty="0" err="1" smtClean="0"/>
              <a:t>write_url</a:t>
            </a:r>
            <a:r>
              <a:rPr lang="en-US" dirty="0" smtClean="0"/>
              <a:t>   </a:t>
            </a:r>
            <a:r>
              <a:rPr lang="en-US" dirty="0" smtClean="0">
                <a:latin typeface="Calibri (Body)"/>
                <a:cs typeface="Calibri (Body)"/>
              </a:rPr>
              <a:t>https://…</a:t>
            </a:r>
            <a:endParaRPr lang="en-US" dirty="0" smtClean="0"/>
          </a:p>
          <a:p>
            <a:pPr>
              <a:buNone/>
            </a:pPr>
            <a:r>
              <a:rPr lang="en-US" dirty="0" smtClean="0"/>
              <a:t> &lt;/</a:t>
            </a:r>
            <a:r>
              <a:rPr lang="en-US" dirty="0" err="1" smtClean="0"/>
              <a:t>measurement_archive</a:t>
            </a:r>
            <a:r>
              <a:rPr lang="en-US" dirty="0" smtClean="0"/>
              <a:t>&gt;</a:t>
            </a:r>
          </a:p>
          <a:p>
            <a:pPr>
              <a:buNone/>
            </a:pPr>
            <a:r>
              <a:rPr lang="en-US" dirty="0" smtClean="0"/>
              <a:t>&lt;</a:t>
            </a:r>
            <a:r>
              <a:rPr lang="en-US" dirty="0" err="1" smtClean="0"/>
              <a:t>measurement_archive</a:t>
            </a:r>
            <a:r>
              <a:rPr lang="en-US" dirty="0" smtClean="0"/>
              <a:t>&gt;</a:t>
            </a:r>
          </a:p>
          <a:p>
            <a:pPr>
              <a:buNone/>
            </a:pPr>
            <a:r>
              <a:rPr lang="en-US" dirty="0" smtClean="0"/>
              <a:t>    type        </a:t>
            </a:r>
            <a:r>
              <a:rPr lang="en-US" dirty="0" err="1" smtClean="0"/>
              <a:t>perfsonarbuoy/bwctl</a:t>
            </a:r>
            <a:endParaRPr lang="en-US" dirty="0" smtClean="0"/>
          </a:p>
          <a:p>
            <a:pPr>
              <a:buNone/>
            </a:pPr>
            <a:r>
              <a:rPr lang="en-US" dirty="0" smtClean="0"/>
              <a:t>    </a:t>
            </a:r>
            <a:r>
              <a:rPr lang="en-US" dirty="0" err="1" smtClean="0"/>
              <a:t>read_url</a:t>
            </a:r>
            <a:r>
              <a:rPr lang="en-US" dirty="0" smtClean="0"/>
              <a:t>    </a:t>
            </a:r>
            <a:r>
              <a:rPr lang="en-US" dirty="0" smtClean="0">
                <a:latin typeface="Calibri (Body)"/>
                <a:cs typeface="Calibri (Body)"/>
              </a:rPr>
              <a:t>https://…</a:t>
            </a:r>
            <a:endParaRPr lang="en-US" dirty="0" smtClean="0"/>
          </a:p>
          <a:p>
            <a:pPr>
              <a:buNone/>
            </a:pPr>
            <a:r>
              <a:rPr lang="en-US" dirty="0" smtClean="0"/>
              <a:t>    </a:t>
            </a:r>
            <a:r>
              <a:rPr lang="en-US" dirty="0" err="1" smtClean="0"/>
              <a:t>write_url</a:t>
            </a:r>
            <a:r>
              <a:rPr lang="en-US" dirty="0" smtClean="0"/>
              <a:t>   </a:t>
            </a:r>
            <a:r>
              <a:rPr lang="en-US" dirty="0" smtClean="0">
                <a:latin typeface="Calibri (Body)"/>
                <a:cs typeface="Calibri (Body)"/>
              </a:rPr>
              <a:t>https://…</a:t>
            </a:r>
          </a:p>
          <a:p>
            <a:pPr>
              <a:buNone/>
            </a:pPr>
            <a:r>
              <a:rPr lang="en-US" dirty="0" smtClean="0"/>
              <a:t> &lt;/</a:t>
            </a:r>
            <a:r>
              <a:rPr lang="en-US" dirty="0" err="1" smtClean="0"/>
              <a:t>measurement_archive</a:t>
            </a:r>
            <a:r>
              <a:rPr lang="en-US" dirty="0" smtClean="0"/>
              <a:t>&gt;</a:t>
            </a:r>
          </a:p>
          <a:p>
            <a:pPr>
              <a:buNone/>
            </a:pPr>
            <a:r>
              <a:rPr lang="en-US" dirty="0" smtClean="0"/>
              <a:t>&lt;</a:t>
            </a:r>
            <a:r>
              <a:rPr lang="en-US" dirty="0" err="1" smtClean="0"/>
              <a:t>measurement_archive</a:t>
            </a:r>
            <a:r>
              <a:rPr lang="en-US" dirty="0" smtClean="0"/>
              <a:t>&gt;</a:t>
            </a:r>
          </a:p>
          <a:p>
            <a:pPr>
              <a:buNone/>
            </a:pPr>
            <a:r>
              <a:rPr lang="en-US" dirty="0" smtClean="0"/>
              <a:t>    type        </a:t>
            </a:r>
            <a:r>
              <a:rPr lang="en-US" dirty="0" err="1" smtClean="0"/>
              <a:t>perfsonarbuoy/owamp</a:t>
            </a:r>
            <a:endParaRPr lang="en-US" dirty="0" smtClean="0"/>
          </a:p>
          <a:p>
            <a:pPr>
              <a:buNone/>
            </a:pPr>
            <a:r>
              <a:rPr lang="en-US" dirty="0" smtClean="0"/>
              <a:t>    </a:t>
            </a:r>
            <a:r>
              <a:rPr lang="en-US" dirty="0" err="1" smtClean="0"/>
              <a:t>read_url</a:t>
            </a:r>
            <a:r>
              <a:rPr lang="en-US" dirty="0" smtClean="0"/>
              <a:t>    </a:t>
            </a:r>
            <a:r>
              <a:rPr lang="en-US" dirty="0" smtClean="0">
                <a:latin typeface="Calibri (Body)"/>
                <a:cs typeface="Calibri (Body)"/>
              </a:rPr>
              <a:t>https://…</a:t>
            </a:r>
            <a:endParaRPr lang="en-US" dirty="0" smtClean="0"/>
          </a:p>
          <a:p>
            <a:pPr>
              <a:buNone/>
            </a:pPr>
            <a:r>
              <a:rPr lang="en-US" dirty="0" smtClean="0"/>
              <a:t>    </a:t>
            </a:r>
            <a:r>
              <a:rPr lang="en-US" dirty="0" err="1" smtClean="0"/>
              <a:t>write_url</a:t>
            </a:r>
            <a:r>
              <a:rPr lang="en-US" dirty="0" smtClean="0"/>
              <a:t>   </a:t>
            </a:r>
            <a:r>
              <a:rPr lang="en-US" dirty="0" smtClean="0">
                <a:latin typeface="Calibri (Body)"/>
                <a:cs typeface="Calibri (Body)"/>
              </a:rPr>
              <a:t>https://…</a:t>
            </a:r>
          </a:p>
          <a:p>
            <a:pPr>
              <a:buNone/>
            </a:pPr>
            <a:r>
              <a:rPr lang="en-US" dirty="0" smtClean="0"/>
              <a:t> &lt;/</a:t>
            </a:r>
            <a:r>
              <a:rPr lang="en-US" dirty="0" err="1" smtClean="0"/>
              <a:t>measurement_archive</a:t>
            </a:r>
            <a:r>
              <a:rPr lang="en-US" dirty="0" smtClean="0"/>
              <a:t>&gt;</a:t>
            </a:r>
          </a:p>
          <a:p>
            <a:pPr>
              <a:buNone/>
            </a:pPr>
            <a:r>
              <a:rPr lang="en-US" dirty="0" smtClean="0"/>
              <a:t>&lt;</a:t>
            </a:r>
            <a:r>
              <a:rPr lang="en-US" dirty="0" err="1" smtClean="0"/>
              <a:t>measurement_archive</a:t>
            </a:r>
            <a:r>
              <a:rPr lang="en-US" dirty="0" smtClean="0"/>
              <a:t>&gt;</a:t>
            </a:r>
          </a:p>
          <a:p>
            <a:pPr>
              <a:buNone/>
            </a:pPr>
            <a:r>
              <a:rPr lang="en-US" dirty="0" smtClean="0"/>
              <a:t>    type        </a:t>
            </a:r>
            <a:r>
              <a:rPr lang="en-US" dirty="0" err="1" smtClean="0"/>
              <a:t>perfsonarbuoy/pinger</a:t>
            </a:r>
            <a:endParaRPr lang="en-US" dirty="0" smtClean="0"/>
          </a:p>
          <a:p>
            <a:pPr>
              <a:buNone/>
            </a:pPr>
            <a:r>
              <a:rPr lang="en-US" dirty="0" smtClean="0"/>
              <a:t>     </a:t>
            </a:r>
            <a:r>
              <a:rPr lang="en-US" dirty="0" err="1" smtClean="0"/>
              <a:t>read_url</a:t>
            </a:r>
            <a:r>
              <a:rPr lang="en-US" dirty="0" smtClean="0"/>
              <a:t>    </a:t>
            </a:r>
            <a:r>
              <a:rPr lang="en-US" dirty="0" smtClean="0">
                <a:latin typeface="Calibri (Body)"/>
                <a:cs typeface="Calibri (Body)"/>
              </a:rPr>
              <a:t>https://…</a:t>
            </a:r>
            <a:endParaRPr lang="en-US" dirty="0" smtClean="0"/>
          </a:p>
          <a:p>
            <a:pPr>
              <a:buNone/>
            </a:pPr>
            <a:r>
              <a:rPr lang="en-US" dirty="0" smtClean="0"/>
              <a:t>    </a:t>
            </a:r>
            <a:r>
              <a:rPr lang="en-US" dirty="0" err="1" smtClean="0"/>
              <a:t>write_url</a:t>
            </a:r>
            <a:r>
              <a:rPr lang="en-US" dirty="0" smtClean="0"/>
              <a:t>   </a:t>
            </a:r>
            <a:r>
              <a:rPr lang="en-US" dirty="0" smtClean="0">
                <a:latin typeface="Calibri (Body)"/>
                <a:cs typeface="Calibri (Body)"/>
              </a:rPr>
              <a:t>https://…</a:t>
            </a:r>
            <a:r>
              <a:rPr lang="en-US" dirty="0" smtClean="0"/>
              <a:t> &lt;/</a:t>
            </a:r>
            <a:r>
              <a:rPr lang="en-US" dirty="0" err="1" smtClean="0"/>
              <a:t>measurement_archive</a:t>
            </a:r>
            <a:r>
              <a:rPr lang="en-US" dirty="0" smtClean="0"/>
              <a:t>&gt;</a:t>
            </a:r>
          </a:p>
          <a:p>
            <a:pPr>
              <a:buNone/>
            </a:pPr>
            <a:r>
              <a:rPr lang="en-US" dirty="0" smtClean="0"/>
              <a:t> &lt;/</a:t>
            </a:r>
            <a:r>
              <a:rPr lang="en-US" dirty="0" err="1" smtClean="0"/>
              <a:t>measurement_archive</a:t>
            </a:r>
            <a:r>
              <a:rPr lang="en-US" dirty="0" smtClean="0"/>
              <a:t>&gt;</a:t>
            </a:r>
          </a:p>
          <a:p>
            <a:pPr>
              <a:buNone/>
            </a:pPr>
            <a:endParaRPr lang="en-US" dirty="0" smtClean="0"/>
          </a:p>
          <a:p>
            <a:pPr>
              <a:buNone/>
            </a:pPr>
            <a:endParaRPr lang="en-US" dirty="0" smtClean="0"/>
          </a:p>
        </p:txBody>
      </p:sp>
      <p:sp>
        <p:nvSpPr>
          <p:cNvPr id="6" name="Content Placeholder 5"/>
          <p:cNvSpPr>
            <a:spLocks noGrp="1"/>
          </p:cNvSpPr>
          <p:nvPr>
            <p:ph sz="half" idx="2"/>
          </p:nvPr>
        </p:nvSpPr>
        <p:spPr/>
        <p:txBody>
          <a:bodyPr>
            <a:noAutofit/>
          </a:bodyPr>
          <a:lstStyle/>
          <a:p>
            <a:pPr>
              <a:buNone/>
            </a:pPr>
            <a:r>
              <a:rPr lang="en-US" dirty="0" smtClean="0">
                <a:latin typeface="Calibri (Body)"/>
                <a:cs typeface="Calibri (Body)"/>
              </a:rPr>
              <a:t> "archives": {</a:t>
            </a:r>
          </a:p>
          <a:p>
            <a:pPr>
              <a:buNone/>
            </a:pPr>
            <a:r>
              <a:rPr lang="en-US" dirty="0" smtClean="0">
                <a:latin typeface="Calibri (Body)"/>
                <a:cs typeface="Calibri (Body)"/>
              </a:rPr>
              <a:t>   "example-archive-central": {</a:t>
            </a:r>
          </a:p>
          <a:p>
            <a:pPr>
              <a:buNone/>
            </a:pPr>
            <a:r>
              <a:rPr lang="en-US" dirty="0" smtClean="0">
                <a:latin typeface="Calibri (Body)"/>
                <a:cs typeface="Calibri (Body)"/>
              </a:rPr>
              <a:t>            "</a:t>
            </a:r>
            <a:r>
              <a:rPr lang="en-US" dirty="0" err="1" smtClean="0">
                <a:latin typeface="Calibri (Body)"/>
                <a:cs typeface="Calibri (Body)"/>
              </a:rPr>
              <a:t>archiver</a:t>
            </a:r>
            <a:r>
              <a:rPr lang="en-US" dirty="0" smtClean="0">
                <a:latin typeface="Calibri (Body)"/>
                <a:cs typeface="Calibri (Body)"/>
              </a:rPr>
              <a:t>": "</a:t>
            </a:r>
            <a:r>
              <a:rPr lang="en-US" dirty="0" err="1" smtClean="0">
                <a:latin typeface="Calibri (Body)"/>
                <a:cs typeface="Calibri (Body)"/>
              </a:rPr>
              <a:t>esmond</a:t>
            </a:r>
            <a:r>
              <a:rPr lang="en-US" dirty="0" smtClean="0">
                <a:latin typeface="Calibri (Body)"/>
                <a:cs typeface="Calibri (Body)"/>
              </a:rPr>
              <a:t>",</a:t>
            </a:r>
          </a:p>
          <a:p>
            <a:pPr>
              <a:buNone/>
            </a:pPr>
            <a:r>
              <a:rPr lang="en-US" dirty="0" smtClean="0">
                <a:latin typeface="Calibri (Body)"/>
                <a:cs typeface="Calibri (Body)"/>
              </a:rPr>
              <a:t>            "data": {</a:t>
            </a:r>
          </a:p>
          <a:p>
            <a:pPr>
              <a:buNone/>
            </a:pPr>
            <a:r>
              <a:rPr lang="en-US" dirty="0" smtClean="0">
                <a:latin typeface="Calibri (Body)"/>
                <a:cs typeface="Calibri (Body)"/>
              </a:rPr>
              <a:t>                "</a:t>
            </a:r>
            <a:r>
              <a:rPr lang="en-US" dirty="0" err="1" smtClean="0">
                <a:latin typeface="Calibri (Body)"/>
                <a:cs typeface="Calibri (Body)"/>
              </a:rPr>
              <a:t>url</a:t>
            </a:r>
            <a:r>
              <a:rPr lang="en-US" dirty="0" smtClean="0">
                <a:latin typeface="Calibri (Body)"/>
                <a:cs typeface="Calibri (Body)"/>
              </a:rPr>
              <a:t>": "https://…”            </a:t>
            </a:r>
          </a:p>
          <a:p>
            <a:pPr>
              <a:buNone/>
            </a:pPr>
            <a:r>
              <a:rPr lang="en-US" dirty="0" smtClean="0">
                <a:latin typeface="Calibri (Body)"/>
                <a:cs typeface="Calibri (Body)"/>
              </a:rPr>
              <a:t>             }</a:t>
            </a:r>
          </a:p>
          <a:p>
            <a:pPr>
              <a:buNone/>
            </a:pPr>
            <a:r>
              <a:rPr lang="en-US" dirty="0" smtClean="0">
                <a:latin typeface="Calibri (Body)"/>
                <a:cs typeface="Calibri (Body)"/>
              </a:rPr>
              <a:t>        }</a:t>
            </a:r>
          </a:p>
          <a:p>
            <a:pPr>
              <a:buNone/>
            </a:pPr>
            <a:r>
              <a:rPr lang="en-US" dirty="0" smtClean="0">
                <a:latin typeface="Calibri (Body)"/>
                <a:cs typeface="Calibri (Body)"/>
              </a:rPr>
              <a:t>    },</a:t>
            </a:r>
            <a:endParaRPr lang="en-US" dirty="0">
              <a:latin typeface="Calibri (Body)"/>
              <a:cs typeface="Calibri (Body)"/>
            </a:endParaRPr>
          </a:p>
        </p:txBody>
      </p:sp>
      <p:sp>
        <p:nvSpPr>
          <p:cNvPr id="7" name="Title 3"/>
          <p:cNvSpPr txBox="1">
            <a:spLocks/>
          </p:cNvSpPr>
          <p:nvPr/>
        </p:nvSpPr>
        <p:spPr>
          <a:xfrm>
            <a:off x="628651" y="962073"/>
            <a:ext cx="2504468" cy="359452"/>
          </a:xfrm>
          <a:prstGeom prst="rect">
            <a:avLst/>
          </a:prstGeom>
        </p:spPr>
        <p:txBody>
          <a:bodyPr vert="horz" lIns="68580" tIns="34290" rIns="68580" bIns="34290" rtlCol="0" anchor="ctr">
            <a:normAutofit fontScale="77500" lnSpcReduction="20000"/>
          </a:bodyPr>
          <a:lstStyle/>
          <a:p>
            <a:pPr defTabSz="685783">
              <a:lnSpc>
                <a:spcPct val="90000"/>
              </a:lnSpc>
              <a:spcBef>
                <a:spcPct val="0"/>
              </a:spcBef>
              <a:defRPr/>
            </a:pPr>
            <a:r>
              <a:rPr lang="en-US" sz="3300" dirty="0">
                <a:latin typeface="+mj-lt"/>
                <a:ea typeface="+mj-ea"/>
                <a:cs typeface="+mj-cs"/>
              </a:rPr>
              <a:t>OLD FORMAT</a:t>
            </a:r>
          </a:p>
        </p:txBody>
      </p:sp>
      <p:sp>
        <p:nvSpPr>
          <p:cNvPr id="8" name="Title 3"/>
          <p:cNvSpPr txBox="1">
            <a:spLocks/>
          </p:cNvSpPr>
          <p:nvPr/>
        </p:nvSpPr>
        <p:spPr>
          <a:xfrm>
            <a:off x="4748293" y="895022"/>
            <a:ext cx="2504468" cy="359452"/>
          </a:xfrm>
          <a:prstGeom prst="rect">
            <a:avLst/>
          </a:prstGeom>
        </p:spPr>
        <p:txBody>
          <a:bodyPr vert="horz" lIns="68580" tIns="34290" rIns="68580" bIns="34290" rtlCol="0" anchor="ctr">
            <a:normAutofit fontScale="77500" lnSpcReduction="20000"/>
          </a:bodyPr>
          <a:lstStyle/>
          <a:p>
            <a:pPr defTabSz="685783">
              <a:lnSpc>
                <a:spcPct val="90000"/>
              </a:lnSpc>
              <a:spcBef>
                <a:spcPct val="0"/>
              </a:spcBef>
              <a:defRPr/>
            </a:pPr>
            <a:r>
              <a:rPr lang="en-US" sz="3300" dirty="0">
                <a:latin typeface="+mj-lt"/>
                <a:ea typeface="+mj-ea"/>
                <a:cs typeface="+mj-cs"/>
              </a:rPr>
              <a:t>NEW FORMAT</a:t>
            </a:r>
          </a:p>
        </p:txBody>
      </p:sp>
    </p:spTree>
    <p:extLst>
      <p:ext uri="{BB962C8B-B14F-4D97-AF65-F5344CB8AC3E}">
        <p14:creationId xmlns:p14="http://schemas.microsoft.com/office/powerpoint/2010/main" val="155980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28</a:t>
            </a:fld>
            <a:endParaRPr lang="en-US"/>
          </a:p>
        </p:txBody>
      </p:sp>
      <p:pic>
        <p:nvPicPr>
          <p:cNvPr id="9" name="Picture 8" descr="psconfig architecture - pscheduler-extensibility.png"/>
          <p:cNvPicPr>
            <a:picLocks noChangeAspect="1"/>
          </p:cNvPicPr>
          <p:nvPr/>
        </p:nvPicPr>
        <p:blipFill>
          <a:blip r:embed="rId2"/>
          <a:stretch>
            <a:fillRect/>
          </a:stretch>
        </p:blipFill>
        <p:spPr>
          <a:xfrm>
            <a:off x="1503760" y="0"/>
            <a:ext cx="6136481" cy="5143500"/>
          </a:xfrm>
          <a:prstGeom prst="rect">
            <a:avLst/>
          </a:prstGeom>
        </p:spPr>
      </p:pic>
    </p:spTree>
    <p:extLst>
      <p:ext uri="{BB962C8B-B14F-4D97-AF65-F5344CB8AC3E}">
        <p14:creationId xmlns:p14="http://schemas.microsoft.com/office/powerpoint/2010/main" val="163875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Backward Compatibility</a:t>
            </a:r>
            <a:endParaRPr lang="en-US" dirty="0"/>
          </a:p>
        </p:txBody>
      </p:sp>
      <p:sp>
        <p:nvSpPr>
          <p:cNvPr id="3" name="Content Placeholder 2"/>
          <p:cNvSpPr>
            <a:spLocks noGrp="1"/>
          </p:cNvSpPr>
          <p:nvPr>
            <p:ph idx="1"/>
          </p:nvPr>
        </p:nvSpPr>
        <p:spPr/>
        <p:txBody>
          <a:bodyPr>
            <a:normAutofit/>
          </a:bodyPr>
          <a:lstStyle/>
          <a:p>
            <a:r>
              <a:rPr lang="en-US" dirty="0" err="1" smtClean="0"/>
              <a:t>psconfig</a:t>
            </a:r>
            <a:r>
              <a:rPr lang="en-US" dirty="0" smtClean="0"/>
              <a:t> packages will convert any </a:t>
            </a:r>
            <a:r>
              <a:rPr lang="en-US" dirty="0" err="1" smtClean="0"/>
              <a:t>config</a:t>
            </a:r>
            <a:r>
              <a:rPr lang="en-US" dirty="0" smtClean="0"/>
              <a:t> files to new format</a:t>
            </a:r>
          </a:p>
          <a:p>
            <a:r>
              <a:rPr lang="en-US" dirty="0" smtClean="0"/>
              <a:t>If running old </a:t>
            </a:r>
            <a:r>
              <a:rPr lang="en-US" dirty="0" err="1" smtClean="0"/>
              <a:t>meshconfig</a:t>
            </a:r>
            <a:r>
              <a:rPr lang="en-US" dirty="0" smtClean="0"/>
              <a:t> agent…</a:t>
            </a:r>
          </a:p>
          <a:p>
            <a:pPr lvl="1"/>
            <a:r>
              <a:rPr lang="en-US" dirty="0" err="1" smtClean="0"/>
              <a:t>psconfig</a:t>
            </a:r>
            <a:r>
              <a:rPr lang="en-US" dirty="0" smtClean="0"/>
              <a:t>-publisher package will be able to generate old </a:t>
            </a:r>
            <a:r>
              <a:rPr lang="en-US" dirty="0" err="1" smtClean="0"/>
              <a:t>json</a:t>
            </a:r>
            <a:endParaRPr lang="en-US" dirty="0" smtClean="0"/>
          </a:p>
          <a:p>
            <a:pPr lvl="1"/>
            <a:r>
              <a:rPr lang="en-US" dirty="0" smtClean="0"/>
              <a:t>Can use rewrite rules and user-agent header to serve-up old version</a:t>
            </a:r>
          </a:p>
          <a:p>
            <a:r>
              <a:rPr lang="en-US" dirty="0" smtClean="0"/>
              <a:t>If running new </a:t>
            </a:r>
            <a:r>
              <a:rPr lang="en-US" dirty="0" err="1" smtClean="0"/>
              <a:t>psconfig</a:t>
            </a:r>
            <a:r>
              <a:rPr lang="en-US" dirty="0" smtClean="0"/>
              <a:t> agent…</a:t>
            </a:r>
          </a:p>
          <a:p>
            <a:pPr lvl="1"/>
            <a:r>
              <a:rPr lang="en-US" dirty="0" smtClean="0"/>
              <a:t>Option 1: Understand just the new (could ditch a lot of old code sooner)</a:t>
            </a:r>
          </a:p>
          <a:p>
            <a:pPr lvl="1"/>
            <a:r>
              <a:rPr lang="en-US" dirty="0" smtClean="0"/>
              <a:t>Option 2: Detect format and parse each </a:t>
            </a:r>
          </a:p>
          <a:p>
            <a:r>
              <a:rPr lang="en-US" dirty="0" err="1" smtClean="0"/>
              <a:t>MeshConfig</a:t>
            </a:r>
            <a:r>
              <a:rPr lang="en-US" dirty="0" smtClean="0"/>
              <a:t> GUI</a:t>
            </a:r>
          </a:p>
          <a:p>
            <a:pPr lvl="1"/>
            <a:r>
              <a:rPr lang="en-US" dirty="0" smtClean="0"/>
              <a:t>Generate both and serve-up correct based on user-agent header </a:t>
            </a:r>
          </a:p>
          <a:p>
            <a:pPr lvl="1"/>
            <a:endParaRPr lang="en-US" dirty="0" smtClean="0"/>
          </a:p>
          <a:p>
            <a:pPr lvl="1"/>
            <a:endParaRPr lang="en-US" dirty="0" smtClean="0"/>
          </a:p>
        </p:txBody>
      </p:sp>
      <p:sp>
        <p:nvSpPr>
          <p:cNvPr id="4" name="Date Placeholder 3"/>
          <p:cNvSpPr>
            <a:spLocks noGrp="1"/>
          </p:cNvSpPr>
          <p:nvPr>
            <p:ph type="dt" sz="half" idx="4294967295"/>
          </p:nvPr>
        </p:nvSpPr>
        <p:spPr>
          <a:xfrm>
            <a:off x="628650" y="4815135"/>
            <a:ext cx="2057400" cy="273844"/>
          </a:xfrm>
          <a:prstGeom prst="rect">
            <a:avLst/>
          </a:prstGeom>
        </p:spPr>
        <p:txBody>
          <a:bodyPr/>
          <a:lstStyle/>
          <a:p>
            <a:fld id="{85FA1B8A-8F99-CA48-8E57-88973DFA4A08}" type="datetime4">
              <a:rPr lang="en-US" smtClean="0"/>
              <a:pPr/>
              <a:t>June 14, 2018</a:t>
            </a:fld>
            <a:endParaRPr lang="en-US"/>
          </a:p>
        </p:txBody>
      </p:sp>
      <p:sp>
        <p:nvSpPr>
          <p:cNvPr id="5" name="Footer Placeholder 4"/>
          <p:cNvSpPr>
            <a:spLocks noGrp="1"/>
          </p:cNvSpPr>
          <p:nvPr>
            <p:ph type="ftr" sz="quarter" idx="4294967295"/>
          </p:nvPr>
        </p:nvSpPr>
        <p:spPr>
          <a:xfrm>
            <a:off x="3028950" y="4815135"/>
            <a:ext cx="3086100" cy="273844"/>
          </a:xfrm>
          <a:prstGeom prst="rect">
            <a:avLst/>
          </a:prstGeom>
        </p:spPr>
        <p:txBody>
          <a:bodyPr/>
          <a:lstStyle/>
          <a:p>
            <a:r>
              <a:rPr lang="en-US" dirty="0" smtClean="0"/>
              <a:t>© 2017, http://</a:t>
            </a:r>
            <a:r>
              <a:rPr lang="en-US" dirty="0" err="1" smtClean="0"/>
              <a:t>www.perfsonar.net</a:t>
            </a:r>
            <a:endParaRPr lang="en-US" dirty="0"/>
          </a:p>
        </p:txBody>
      </p:sp>
      <p:sp>
        <p:nvSpPr>
          <p:cNvPr id="6" name="Slide Number Placeholder 5"/>
          <p:cNvSpPr>
            <a:spLocks noGrp="1"/>
          </p:cNvSpPr>
          <p:nvPr>
            <p:ph type="sldNum" sz="quarter" idx="4294967295"/>
          </p:nvPr>
        </p:nvSpPr>
        <p:spPr>
          <a:xfrm>
            <a:off x="6457950" y="4815135"/>
            <a:ext cx="2057400" cy="273844"/>
          </a:xfrm>
          <a:prstGeom prst="rect">
            <a:avLst/>
          </a:prstGeom>
        </p:spPr>
        <p:txBody>
          <a:bodyPr/>
          <a:lstStyle/>
          <a:p>
            <a:fld id="{318151B9-CF22-1341-A1FA-AF855BA4AD15}" type="slidenum">
              <a:rPr lang="en-US" smtClean="0"/>
              <a:pPr/>
              <a:t>29</a:t>
            </a:fld>
            <a:endParaRPr lang="en-US"/>
          </a:p>
        </p:txBody>
      </p:sp>
    </p:spTree>
    <p:extLst>
      <p:ext uri="{BB962C8B-B14F-4D97-AF65-F5344CB8AC3E}">
        <p14:creationId xmlns:p14="http://schemas.microsoft.com/office/powerpoint/2010/main" val="1176534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http://www.perfsonar.net/media/cms_page_media/1254/9_1_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548057"/>
            <a:ext cx="4003632" cy="403275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Content Placeholder 1"/>
          <p:cNvSpPr>
            <a:spLocks noGrp="1"/>
          </p:cNvSpPr>
          <p:nvPr>
            <p:ph idx="1"/>
          </p:nvPr>
        </p:nvSpPr>
        <p:spPr>
          <a:xfrm>
            <a:off x="457201" y="899999"/>
            <a:ext cx="4114799" cy="3732724"/>
          </a:xfrm>
        </p:spPr>
        <p:txBody>
          <a:bodyPr>
            <a:normAutofit lnSpcReduction="10000"/>
          </a:bodyPr>
          <a:lstStyle/>
          <a:p>
            <a:pPr>
              <a:defRPr/>
            </a:pPr>
            <a:r>
              <a:rPr lang="en-US" sz="2400" dirty="0" smtClean="0">
                <a:latin typeface="Calibri" charset="0"/>
                <a:ea typeface="ＭＳ Ｐゴシック" charset="0"/>
                <a:cs typeface="ＭＳ Ｐゴシック" charset="0"/>
              </a:rPr>
              <a:t>The beacon setup is typically employed by a network provider (regional, backbone, exchange point)</a:t>
            </a:r>
            <a:endParaRPr lang="en-US" dirty="0">
              <a:latin typeface="Calibri" charset="0"/>
              <a:ea typeface="ＭＳ Ｐゴシック" charset="0"/>
              <a:cs typeface="ＭＳ Ｐゴシック" charset="0"/>
            </a:endParaRPr>
          </a:p>
          <a:p>
            <a:pPr lvl="1">
              <a:defRPr/>
            </a:pPr>
            <a:r>
              <a:rPr lang="en-US" dirty="0" smtClean="0">
                <a:latin typeface="Calibri" charset="0"/>
                <a:ea typeface="ＭＳ Ｐゴシック" charset="0"/>
                <a:cs typeface="ＭＳ Ｐゴシック" charset="0"/>
              </a:rPr>
              <a:t>A service to the users (allows people to test into the network)</a:t>
            </a:r>
          </a:p>
          <a:p>
            <a:pPr lvl="1">
              <a:defRPr/>
            </a:pPr>
            <a:r>
              <a:rPr lang="en-US" dirty="0" smtClean="0">
                <a:latin typeface="Calibri" charset="0"/>
                <a:ea typeface="ＭＳ Ｐゴシック" charset="0"/>
                <a:cs typeface="ＭＳ Ｐゴシック" charset="0"/>
              </a:rPr>
              <a:t>Can be configured with Layer 2 connectivity if needed</a:t>
            </a:r>
          </a:p>
          <a:p>
            <a:pPr lvl="1">
              <a:defRPr/>
            </a:pPr>
            <a:r>
              <a:rPr lang="en-US" dirty="0" smtClean="0">
                <a:latin typeface="Calibri" charset="0"/>
                <a:ea typeface="ＭＳ Ｐゴシック" charset="0"/>
                <a:cs typeface="ＭＳ Ｐゴシック" charset="0"/>
              </a:rPr>
              <a:t>If no regular tests are scheduled, minimum requirements for local storage.  </a:t>
            </a:r>
          </a:p>
          <a:p>
            <a:pPr lvl="1">
              <a:defRPr/>
            </a:pPr>
            <a:r>
              <a:rPr lang="en-US" dirty="0" smtClean="0">
                <a:latin typeface="Calibri" charset="0"/>
                <a:ea typeface="ＭＳ Ｐゴシック" charset="0"/>
                <a:cs typeface="ＭＳ Ｐゴシック" charset="0"/>
              </a:rPr>
              <a:t>Makes the most sense to enable all services (bandwidth and latency)</a:t>
            </a:r>
          </a:p>
        </p:txBody>
      </p:sp>
      <p:sp>
        <p:nvSpPr>
          <p:cNvPr id="2" name="Symbol zastępczy daty 1"/>
          <p:cNvSpPr>
            <a:spLocks noGrp="1"/>
          </p:cNvSpPr>
          <p:nvPr>
            <p:ph type="dt" sz="half" idx="2"/>
          </p:nvPr>
        </p:nvSpPr>
        <p:spPr/>
        <p:txBody>
          <a:bodyPr/>
          <a:lstStyle/>
          <a:p>
            <a:r>
              <a:rPr lang="fr-BE" smtClean="0"/>
              <a:t>June 14, 2018</a:t>
            </a:r>
            <a:endParaRPr lang="en-US"/>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t>3</a:t>
            </a:fld>
            <a:endParaRPr lang="en-US"/>
          </a:p>
        </p:txBody>
      </p:sp>
      <p:sp>
        <p:nvSpPr>
          <p:cNvPr id="5" name="Tytuł 4"/>
          <p:cNvSpPr>
            <a:spLocks noGrp="1"/>
          </p:cNvSpPr>
          <p:nvPr>
            <p:ph type="title"/>
          </p:nvPr>
        </p:nvSpPr>
        <p:spPr/>
        <p:txBody>
          <a:bodyPr>
            <a:normAutofit fontScale="90000"/>
          </a:bodyPr>
          <a:lstStyle/>
          <a:p>
            <a:r>
              <a:rPr lang="pl-PL" dirty="0" err="1"/>
              <a:t>Regular</a:t>
            </a:r>
            <a:r>
              <a:rPr lang="pl-PL" dirty="0"/>
              <a:t> </a:t>
            </a:r>
            <a:r>
              <a:rPr lang="pl-PL" dirty="0" err="1"/>
              <a:t>Testing</a:t>
            </a:r>
            <a:r>
              <a:rPr lang="pl-PL" dirty="0"/>
              <a:t> - </a:t>
            </a:r>
            <a:r>
              <a:rPr lang="pl-PL" dirty="0" err="1" smtClean="0"/>
              <a:t>Beacon</a:t>
            </a:r>
            <a:endParaRPr lang="pl-PL" dirty="0"/>
          </a:p>
        </p:txBody>
      </p:sp>
    </p:spTree>
    <p:extLst>
      <p:ext uri="{BB962C8B-B14F-4D97-AF65-F5344CB8AC3E}">
        <p14:creationId xmlns:p14="http://schemas.microsoft.com/office/powerpoint/2010/main" val="1022081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400" dirty="0"/>
              <a:t>Deployment models</a:t>
            </a:r>
          </a:p>
          <a:p>
            <a:pPr lvl="1"/>
            <a:r>
              <a:rPr lang="en-US" sz="2400" dirty="0"/>
              <a:t>Beacon, Island and Mesh</a:t>
            </a:r>
          </a:p>
          <a:p>
            <a:pPr lvl="1"/>
            <a:r>
              <a:rPr lang="en-US" sz="2400" dirty="0"/>
              <a:t>Sample site deployment</a:t>
            </a:r>
          </a:p>
          <a:p>
            <a:r>
              <a:rPr lang="en-US" sz="2400" dirty="0" smtClean="0"/>
              <a:t>Regular testing</a:t>
            </a:r>
          </a:p>
          <a:p>
            <a:pPr lvl="1"/>
            <a:r>
              <a:rPr lang="en-US" sz="2400" dirty="0" smtClean="0"/>
              <a:t>Develop a test plan</a:t>
            </a:r>
          </a:p>
          <a:p>
            <a:r>
              <a:rPr lang="en-US" sz="2400" dirty="0" smtClean="0"/>
              <a:t>pSConfig</a:t>
            </a:r>
          </a:p>
          <a:p>
            <a:pPr lvl="1"/>
            <a:r>
              <a:rPr lang="en-US" sz="2400" dirty="0" smtClean="0"/>
              <a:t>From mesh-</a:t>
            </a:r>
            <a:r>
              <a:rPr lang="en-US" sz="2400" dirty="0" err="1" smtClean="0"/>
              <a:t>config</a:t>
            </a:r>
            <a:r>
              <a:rPr lang="en-US" sz="2400" dirty="0" smtClean="0"/>
              <a:t>…</a:t>
            </a:r>
          </a:p>
          <a:p>
            <a:pPr lvl="1"/>
            <a:r>
              <a:rPr lang="en-US" sz="2400" dirty="0" smtClean="0"/>
              <a:t>…to </a:t>
            </a:r>
            <a:r>
              <a:rPr lang="en-US" sz="2400" dirty="0" err="1" smtClean="0"/>
              <a:t>pSConfig</a:t>
            </a:r>
            <a:endParaRPr lang="en-US" sz="2400" dirty="0" smtClean="0"/>
          </a:p>
          <a:p>
            <a:r>
              <a:rPr lang="en-US" sz="2400" dirty="0" smtClean="0">
                <a:solidFill>
                  <a:srgbClr val="1DB118"/>
                </a:solidFill>
              </a:rPr>
              <a:t>Hands-on</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30</a:t>
            </a:fld>
            <a:endParaRPr lang="en-US" dirty="0"/>
          </a:p>
        </p:txBody>
      </p:sp>
    </p:spTree>
    <p:extLst>
      <p:ext uri="{BB962C8B-B14F-4D97-AF65-F5344CB8AC3E}">
        <p14:creationId xmlns:p14="http://schemas.microsoft.com/office/powerpoint/2010/main" val="5629463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GB" dirty="0" smtClean="0"/>
              <a:t>Hands-on</a:t>
            </a:r>
            <a:endParaRPr lang="en-GB" dirty="0"/>
          </a:p>
        </p:txBody>
      </p:sp>
      <p:sp>
        <p:nvSpPr>
          <p:cNvPr id="3" name="Espace réservé du contenu 2"/>
          <p:cNvSpPr>
            <a:spLocks noGrp="1"/>
          </p:cNvSpPr>
          <p:nvPr>
            <p:ph idx="1"/>
          </p:nvPr>
        </p:nvSpPr>
        <p:spPr/>
        <p:txBody>
          <a:bodyPr/>
          <a:lstStyle/>
          <a:p>
            <a:r>
              <a:rPr lang="en-GB" dirty="0" smtClean="0"/>
              <a:t>Participating in a mesh</a:t>
            </a:r>
          </a:p>
          <a:p>
            <a:pPr lvl="1"/>
            <a:r>
              <a:rPr lang="en-GB" dirty="0" err="1"/>
              <a:t>p</a:t>
            </a:r>
            <a:r>
              <a:rPr lang="en-GB" dirty="0" err="1" smtClean="0"/>
              <a:t>sconfig</a:t>
            </a:r>
            <a:r>
              <a:rPr lang="en-GB" dirty="0" smtClean="0"/>
              <a:t> remote</a:t>
            </a:r>
          </a:p>
          <a:p>
            <a:r>
              <a:rPr lang="en-GB" dirty="0" smtClean="0"/>
              <a:t>Checking mesh measurements are running</a:t>
            </a:r>
          </a:p>
          <a:p>
            <a:pPr lvl="1"/>
            <a:r>
              <a:rPr lang="en-GB" dirty="0" err="1"/>
              <a:t>p</a:t>
            </a:r>
            <a:r>
              <a:rPr lang="en-GB" dirty="0" err="1" smtClean="0"/>
              <a:t>scheduler</a:t>
            </a:r>
            <a:endParaRPr lang="en-GB" dirty="0" smtClean="0"/>
          </a:p>
          <a:p>
            <a:r>
              <a:rPr lang="en-GB" dirty="0" smtClean="0"/>
              <a:t>Translating your mesh configuration to </a:t>
            </a:r>
            <a:r>
              <a:rPr lang="en-GB" dirty="0" err="1" smtClean="0"/>
              <a:t>psconfig</a:t>
            </a:r>
            <a:r>
              <a:rPr lang="en-GB" dirty="0" smtClean="0"/>
              <a:t> format</a:t>
            </a:r>
            <a:endParaRPr lang="en-GB" dirty="0"/>
          </a:p>
        </p:txBody>
      </p:sp>
      <p:sp>
        <p:nvSpPr>
          <p:cNvPr id="4" name="Espace réservé de la date 3"/>
          <p:cNvSpPr>
            <a:spLocks noGrp="1"/>
          </p:cNvSpPr>
          <p:nvPr>
            <p:ph type="dt" sz="half" idx="2"/>
          </p:nvPr>
        </p:nvSpPr>
        <p:spPr/>
        <p:txBody>
          <a:bodyPr/>
          <a:lstStyle/>
          <a:p>
            <a:r>
              <a:rPr lang="fr-BE" smtClean="0"/>
              <a:t>June 14, 2018</a:t>
            </a:r>
            <a:endParaRPr lang="en-US" dirty="0"/>
          </a:p>
        </p:txBody>
      </p:sp>
      <p:sp>
        <p:nvSpPr>
          <p:cNvPr id="5" name="Espace réservé du pied de page 4"/>
          <p:cNvSpPr>
            <a:spLocks noGrp="1"/>
          </p:cNvSpPr>
          <p:nvPr>
            <p:ph type="ftr" sz="quarter" idx="3"/>
          </p:nvPr>
        </p:nvSpPr>
        <p:spPr/>
        <p:txBody>
          <a:bodyPr/>
          <a:lstStyle/>
          <a:p>
            <a:r>
              <a:rPr lang="en-US" smtClean="0"/>
              <a:t>© 2018 — http://www.perfsonar.net</a:t>
            </a:r>
            <a:endParaRPr lang="en-US" dirty="0"/>
          </a:p>
        </p:txBody>
      </p:sp>
      <p:sp>
        <p:nvSpPr>
          <p:cNvPr id="6" name="Espace réservé du numéro de diapositive 5"/>
          <p:cNvSpPr>
            <a:spLocks noGrp="1"/>
          </p:cNvSpPr>
          <p:nvPr>
            <p:ph type="sldNum" sz="quarter" idx="4"/>
          </p:nvPr>
        </p:nvSpPr>
        <p:spPr/>
        <p:txBody>
          <a:bodyPr/>
          <a:lstStyle/>
          <a:p>
            <a:fld id="{318151B9-CF22-1341-A1FA-AF855BA4AD15}" type="slidenum">
              <a:rPr lang="en-US" smtClean="0"/>
              <a:pPr/>
              <a:t>31</a:t>
            </a:fld>
            <a:endParaRPr lang="en-US" dirty="0"/>
          </a:p>
        </p:txBody>
      </p:sp>
    </p:spTree>
    <p:extLst>
      <p:ext uri="{BB962C8B-B14F-4D97-AF65-F5344CB8AC3E}">
        <p14:creationId xmlns:p14="http://schemas.microsoft.com/office/powerpoint/2010/main" val="14471579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GB" dirty="0" err="1"/>
              <a:t>p</a:t>
            </a:r>
            <a:r>
              <a:rPr lang="en-GB" dirty="0" err="1" smtClean="0"/>
              <a:t>sconfig</a:t>
            </a:r>
            <a:r>
              <a:rPr lang="en-GB" dirty="0" smtClean="0"/>
              <a:t> remote</a:t>
            </a:r>
            <a:endParaRPr lang="en-GB" dirty="0"/>
          </a:p>
        </p:txBody>
      </p:sp>
      <p:sp>
        <p:nvSpPr>
          <p:cNvPr id="3" name="Espace réservé du contenu 2"/>
          <p:cNvSpPr>
            <a:spLocks noGrp="1"/>
          </p:cNvSpPr>
          <p:nvPr>
            <p:ph idx="1"/>
          </p:nvPr>
        </p:nvSpPr>
        <p:spPr/>
        <p:txBody>
          <a:bodyPr>
            <a:normAutofit/>
          </a:bodyPr>
          <a:lstStyle/>
          <a:p>
            <a:pPr marL="0" indent="0">
              <a:buNone/>
            </a:pPr>
            <a:r>
              <a:rPr lang="en-GB" sz="2000" dirty="0" err="1">
                <a:latin typeface="Courier" charset="0"/>
                <a:ea typeface="Courier" charset="0"/>
                <a:cs typeface="Courier" charset="0"/>
              </a:rPr>
              <a:t>psconfig</a:t>
            </a:r>
            <a:r>
              <a:rPr lang="en-GB" sz="2000" dirty="0">
                <a:latin typeface="Courier" charset="0"/>
                <a:ea typeface="Courier" charset="0"/>
                <a:cs typeface="Courier" charset="0"/>
              </a:rPr>
              <a:t> remote </a:t>
            </a:r>
            <a:r>
              <a:rPr lang="en-GB" sz="2000" dirty="0" smtClean="0">
                <a:latin typeface="Courier" charset="0"/>
                <a:ea typeface="Courier" charset="0"/>
                <a:cs typeface="Courier" charset="0"/>
              </a:rPr>
              <a:t>list</a:t>
            </a:r>
          </a:p>
          <a:p>
            <a:pPr marL="0" indent="0">
              <a:buNone/>
            </a:pPr>
            <a:r>
              <a:rPr lang="en-GB" sz="2000" dirty="0" err="1" smtClean="0">
                <a:latin typeface="Courier" charset="0"/>
                <a:ea typeface="Courier" charset="0"/>
                <a:cs typeface="Courier" charset="0"/>
              </a:rPr>
              <a:t>psconfig</a:t>
            </a:r>
            <a:r>
              <a:rPr lang="en-GB" sz="2000" dirty="0" smtClean="0">
                <a:latin typeface="Courier" charset="0"/>
                <a:ea typeface="Courier" charset="0"/>
                <a:cs typeface="Courier" charset="0"/>
              </a:rPr>
              <a:t> </a:t>
            </a:r>
            <a:r>
              <a:rPr lang="en-GB" sz="2000" dirty="0">
                <a:latin typeface="Courier" charset="0"/>
                <a:ea typeface="Courier" charset="0"/>
                <a:cs typeface="Courier" charset="0"/>
              </a:rPr>
              <a:t>remote add </a:t>
            </a:r>
            <a:r>
              <a:rPr lang="en-GB" sz="2000" dirty="0">
                <a:latin typeface="Courier" charset="0"/>
                <a:ea typeface="Courier" charset="0"/>
                <a:cs typeface="Courier" charset="0"/>
                <a:hlinkClick r:id="rId2"/>
              </a:rPr>
              <a:t>http://</a:t>
            </a:r>
            <a:r>
              <a:rPr lang="en-GB" sz="2000" dirty="0" smtClean="0">
                <a:latin typeface="Courier" charset="0"/>
                <a:ea typeface="Courier" charset="0"/>
                <a:cs typeface="Courier" charset="0"/>
                <a:hlinkClick r:id="rId2"/>
              </a:rPr>
              <a:t>mp10/workshop/edupert.json</a:t>
            </a:r>
            <a:r>
              <a:rPr lang="en-GB" sz="2000" dirty="0" smtClean="0">
                <a:latin typeface="Courier" charset="0"/>
                <a:ea typeface="Courier" charset="0"/>
                <a:cs typeface="Courier" charset="0"/>
              </a:rPr>
              <a:t> </a:t>
            </a:r>
          </a:p>
          <a:p>
            <a:pPr marL="0" indent="0">
              <a:buNone/>
            </a:pPr>
            <a:r>
              <a:rPr lang="en-GB" sz="2000" dirty="0" err="1">
                <a:latin typeface="Courier" charset="0"/>
                <a:ea typeface="Courier" charset="0"/>
                <a:cs typeface="Courier" charset="0"/>
              </a:rPr>
              <a:t>p</a:t>
            </a:r>
            <a:r>
              <a:rPr lang="en-GB" sz="2000" dirty="0" err="1" smtClean="0">
                <a:latin typeface="Courier" charset="0"/>
                <a:ea typeface="Courier" charset="0"/>
                <a:cs typeface="Courier" charset="0"/>
              </a:rPr>
              <a:t>sconfig</a:t>
            </a:r>
            <a:r>
              <a:rPr lang="en-GB" sz="2000" dirty="0" smtClean="0">
                <a:latin typeface="Courier" charset="0"/>
                <a:ea typeface="Courier" charset="0"/>
                <a:cs typeface="Courier" charset="0"/>
              </a:rPr>
              <a:t> remote list</a:t>
            </a:r>
          </a:p>
          <a:p>
            <a:pPr marL="0" indent="0">
              <a:buNone/>
            </a:pPr>
            <a:r>
              <a:rPr lang="en-GB" sz="2000" dirty="0">
                <a:latin typeface="Courier" charset="0"/>
                <a:ea typeface="Courier" charset="0"/>
                <a:cs typeface="Courier" charset="0"/>
              </a:rPr>
              <a:t>tail /</a:t>
            </a:r>
            <a:r>
              <a:rPr lang="en-GB" sz="2000" dirty="0" err="1" smtClean="0">
                <a:latin typeface="Courier" charset="0"/>
                <a:ea typeface="Courier" charset="0"/>
                <a:cs typeface="Courier" charset="0"/>
              </a:rPr>
              <a:t>var</a:t>
            </a:r>
            <a:r>
              <a:rPr lang="en-GB" sz="2000" dirty="0" smtClean="0">
                <a:latin typeface="Courier" charset="0"/>
                <a:ea typeface="Courier" charset="0"/>
                <a:cs typeface="Courier" charset="0"/>
              </a:rPr>
              <a:t>/log/</a:t>
            </a:r>
            <a:r>
              <a:rPr lang="en-GB" sz="2000" dirty="0" err="1" smtClean="0">
                <a:latin typeface="Courier" charset="0"/>
                <a:ea typeface="Courier" charset="0"/>
                <a:cs typeface="Courier" charset="0"/>
              </a:rPr>
              <a:t>perfsonar</a:t>
            </a:r>
            <a:r>
              <a:rPr lang="en-GB" sz="2000" dirty="0" smtClean="0">
                <a:latin typeface="Courier" charset="0"/>
                <a:ea typeface="Courier" charset="0"/>
                <a:cs typeface="Courier" charset="0"/>
              </a:rPr>
              <a:t>/</a:t>
            </a:r>
            <a:r>
              <a:rPr lang="en-GB" sz="2000" dirty="0" err="1" smtClean="0">
                <a:latin typeface="Courier" charset="0"/>
                <a:ea typeface="Courier" charset="0"/>
                <a:cs typeface="Courier" charset="0"/>
              </a:rPr>
              <a:t>psconfig-pscheduler-agent.log</a:t>
            </a:r>
            <a:endParaRPr lang="en-GB" sz="2000" dirty="0" smtClean="0">
              <a:latin typeface="Courier" charset="0"/>
              <a:ea typeface="Courier" charset="0"/>
              <a:cs typeface="Courier" charset="0"/>
            </a:endParaRPr>
          </a:p>
          <a:p>
            <a:pPr marL="0" indent="0">
              <a:buNone/>
            </a:pPr>
            <a:r>
              <a:rPr lang="en-GB" sz="2000" dirty="0" err="1" smtClean="0">
                <a:latin typeface="Courier" charset="0"/>
                <a:ea typeface="Courier" charset="0"/>
                <a:cs typeface="Courier" charset="0"/>
              </a:rPr>
              <a:t>psconfig</a:t>
            </a:r>
            <a:r>
              <a:rPr lang="en-GB" sz="2000" dirty="0" smtClean="0">
                <a:latin typeface="Courier" charset="0"/>
                <a:ea typeface="Courier" charset="0"/>
                <a:cs typeface="Courier" charset="0"/>
              </a:rPr>
              <a:t> </a:t>
            </a:r>
            <a:r>
              <a:rPr lang="en-GB" sz="2000" dirty="0" err="1" smtClean="0">
                <a:latin typeface="Courier" charset="0"/>
                <a:ea typeface="Courier" charset="0"/>
                <a:cs typeface="Courier" charset="0"/>
              </a:rPr>
              <a:t>pscheduler</a:t>
            </a:r>
            <a:r>
              <a:rPr lang="en-GB" sz="2000" dirty="0" smtClean="0">
                <a:latin typeface="Courier" charset="0"/>
                <a:ea typeface="Courier" charset="0"/>
                <a:cs typeface="Courier" charset="0"/>
              </a:rPr>
              <a:t>-stats</a:t>
            </a:r>
          </a:p>
          <a:p>
            <a:pPr marL="0" indent="0">
              <a:buNone/>
            </a:pPr>
            <a:r>
              <a:rPr lang="en-GB" sz="2000" dirty="0" err="1">
                <a:latin typeface="Courier" charset="0"/>
                <a:ea typeface="Courier" charset="0"/>
                <a:cs typeface="Courier" charset="0"/>
              </a:rPr>
              <a:t>p</a:t>
            </a:r>
            <a:r>
              <a:rPr lang="en-GB" sz="2000" dirty="0" err="1" smtClean="0">
                <a:latin typeface="Courier" charset="0"/>
                <a:ea typeface="Courier" charset="0"/>
                <a:cs typeface="Courier" charset="0"/>
              </a:rPr>
              <a:t>sconfig</a:t>
            </a:r>
            <a:r>
              <a:rPr lang="en-GB" sz="2000" dirty="0" smtClean="0">
                <a:latin typeface="Courier" charset="0"/>
                <a:ea typeface="Courier" charset="0"/>
                <a:cs typeface="Courier" charset="0"/>
              </a:rPr>
              <a:t> remote delete</a:t>
            </a:r>
            <a:endParaRPr lang="en-GB" sz="2000" dirty="0">
              <a:latin typeface="Courier" charset="0"/>
              <a:ea typeface="Courier" charset="0"/>
              <a:cs typeface="Courier" charset="0"/>
            </a:endParaRPr>
          </a:p>
        </p:txBody>
      </p:sp>
      <p:sp>
        <p:nvSpPr>
          <p:cNvPr id="4" name="Espace réservé de la date 3"/>
          <p:cNvSpPr>
            <a:spLocks noGrp="1"/>
          </p:cNvSpPr>
          <p:nvPr>
            <p:ph type="dt" sz="half" idx="2"/>
          </p:nvPr>
        </p:nvSpPr>
        <p:spPr/>
        <p:txBody>
          <a:bodyPr/>
          <a:lstStyle/>
          <a:p>
            <a:r>
              <a:rPr lang="fr-BE" smtClean="0"/>
              <a:t>June 14, 2018</a:t>
            </a:r>
            <a:endParaRPr lang="en-US" dirty="0"/>
          </a:p>
        </p:txBody>
      </p:sp>
      <p:sp>
        <p:nvSpPr>
          <p:cNvPr id="5" name="Espace réservé du pied de page 4"/>
          <p:cNvSpPr>
            <a:spLocks noGrp="1"/>
          </p:cNvSpPr>
          <p:nvPr>
            <p:ph type="ftr" sz="quarter" idx="3"/>
          </p:nvPr>
        </p:nvSpPr>
        <p:spPr/>
        <p:txBody>
          <a:bodyPr/>
          <a:lstStyle/>
          <a:p>
            <a:r>
              <a:rPr lang="en-US" smtClean="0"/>
              <a:t>© 2018 — http://www.perfsonar.net</a:t>
            </a:r>
            <a:endParaRPr lang="en-US" dirty="0"/>
          </a:p>
        </p:txBody>
      </p:sp>
      <p:sp>
        <p:nvSpPr>
          <p:cNvPr id="6" name="Espace réservé du numéro de diapositive 5"/>
          <p:cNvSpPr>
            <a:spLocks noGrp="1"/>
          </p:cNvSpPr>
          <p:nvPr>
            <p:ph type="sldNum" sz="quarter" idx="4"/>
          </p:nvPr>
        </p:nvSpPr>
        <p:spPr/>
        <p:txBody>
          <a:bodyPr/>
          <a:lstStyle/>
          <a:p>
            <a:fld id="{318151B9-CF22-1341-A1FA-AF855BA4AD15}" type="slidenum">
              <a:rPr lang="en-US" smtClean="0"/>
              <a:pPr/>
              <a:t>32</a:t>
            </a:fld>
            <a:endParaRPr lang="en-US" dirty="0"/>
          </a:p>
        </p:txBody>
      </p:sp>
    </p:spTree>
    <p:extLst>
      <p:ext uri="{BB962C8B-B14F-4D97-AF65-F5344CB8AC3E}">
        <p14:creationId xmlns:p14="http://schemas.microsoft.com/office/powerpoint/2010/main" val="13222866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D9BF85-0E47-564D-996A-34969655DCFE}"/>
              </a:ext>
            </a:extLst>
          </p:cNvPr>
          <p:cNvSpPr>
            <a:spLocks noGrp="1"/>
          </p:cNvSpPr>
          <p:nvPr>
            <p:ph type="title"/>
          </p:nvPr>
        </p:nvSpPr>
        <p:spPr/>
        <p:txBody>
          <a:bodyPr>
            <a:normAutofit fontScale="90000"/>
          </a:bodyPr>
          <a:lstStyle/>
          <a:p>
            <a:r>
              <a:rPr lang="en-US" dirty="0" smtClean="0"/>
              <a:t>Running pScheduler </a:t>
            </a:r>
            <a:r>
              <a:rPr lang="en-US" dirty="0"/>
              <a:t>Commands</a:t>
            </a:r>
          </a:p>
        </p:txBody>
      </p:sp>
      <p:sp>
        <p:nvSpPr>
          <p:cNvPr id="3" name="Content Placeholder 2">
            <a:extLst>
              <a:ext uri="{FF2B5EF4-FFF2-40B4-BE49-F238E27FC236}">
                <a16:creationId xmlns="" xmlns:a16="http://schemas.microsoft.com/office/drawing/2014/main" id="{D9261A81-B826-6F4D-AC7E-F20FD372C06F}"/>
              </a:ext>
            </a:extLst>
          </p:cNvPr>
          <p:cNvSpPr>
            <a:spLocks noGrp="1"/>
          </p:cNvSpPr>
          <p:nvPr>
            <p:ph idx="1"/>
          </p:nvPr>
        </p:nvSpPr>
        <p:spPr/>
        <p:txBody>
          <a:bodyPr>
            <a:normAutofit/>
          </a:bodyPr>
          <a:lstStyle/>
          <a:p>
            <a:pPr marL="0" indent="0">
              <a:buNone/>
            </a:pPr>
            <a:r>
              <a:rPr lang="pl-PL" b="1" dirty="0" smtClean="0">
                <a:latin typeface="Courier New" panose="02070309020205020404" pitchFamily="49" charset="0"/>
                <a:ea typeface="Courier" charset="0"/>
                <a:cs typeface="Courier New" panose="02070309020205020404" pitchFamily="49" charset="0"/>
              </a:rPr>
              <a:t>$ </a:t>
            </a:r>
            <a:r>
              <a:rPr lang="pl-PL" b="1" dirty="0" err="1" smtClean="0">
                <a:latin typeface="Courier New" panose="02070309020205020404" pitchFamily="49" charset="0"/>
                <a:ea typeface="Courier" charset="0"/>
                <a:cs typeface="Courier New" panose="02070309020205020404" pitchFamily="49" charset="0"/>
              </a:rPr>
              <a:t>pscheduler</a:t>
            </a:r>
            <a:r>
              <a:rPr lang="pl-PL" b="1" dirty="0" smtClean="0">
                <a:latin typeface="Courier New" panose="02070309020205020404" pitchFamily="49" charset="0"/>
                <a:ea typeface="Courier" charset="0"/>
                <a:cs typeface="Courier New" panose="02070309020205020404" pitchFamily="49" charset="0"/>
              </a:rPr>
              <a:t> monitor</a:t>
            </a:r>
          </a:p>
          <a:p>
            <a:pPr marL="0" indent="0">
              <a:buNone/>
            </a:pPr>
            <a:r>
              <a:rPr lang="pl-PL" b="1" dirty="0" smtClean="0">
                <a:latin typeface="Courier New" panose="02070309020205020404" pitchFamily="49" charset="0"/>
                <a:ea typeface="Courier" charset="0"/>
                <a:cs typeface="Courier New" panose="02070309020205020404" pitchFamily="49" charset="0"/>
              </a:rPr>
              <a:t>$ </a:t>
            </a:r>
            <a:r>
              <a:rPr lang="en-US" b="1" dirty="0" err="1">
                <a:latin typeface="Courier New" panose="02070309020205020404" pitchFamily="49" charset="0"/>
                <a:ea typeface="Courier" charset="0"/>
                <a:cs typeface="Courier New" panose="02070309020205020404" pitchFamily="49" charset="0"/>
              </a:rPr>
              <a:t>pscheduler</a:t>
            </a:r>
            <a:r>
              <a:rPr lang="en-US" b="1" dirty="0">
                <a:latin typeface="Courier New" panose="02070309020205020404" pitchFamily="49" charset="0"/>
                <a:ea typeface="Courier" charset="0"/>
                <a:cs typeface="Courier New" panose="02070309020205020404" pitchFamily="49" charset="0"/>
              </a:rPr>
              <a:t> schedule --filter-test=throughput</a:t>
            </a:r>
          </a:p>
          <a:p>
            <a:pPr marL="0" indent="0">
              <a:buNone/>
            </a:pPr>
            <a:r>
              <a:rPr lang="en-US" dirty="0"/>
              <a:t>	Show the upcoming throughput tests</a:t>
            </a:r>
            <a:endParaRPr lang="en-US" b="1" dirty="0">
              <a:latin typeface="Courier New" charset="0"/>
              <a:ea typeface="Courier New" charset="0"/>
              <a:cs typeface="Courier New" charset="0"/>
            </a:endParaRPr>
          </a:p>
          <a:p>
            <a:pPr marL="0" indent="0">
              <a:buNone/>
            </a:pPr>
            <a:r>
              <a:rPr lang="pl-PL" b="1" dirty="0">
                <a:latin typeface="Courier New" panose="02070309020205020404" pitchFamily="49" charset="0"/>
                <a:ea typeface="Courier" charset="0"/>
                <a:cs typeface="Courier New" panose="02070309020205020404" pitchFamily="49" charset="0"/>
              </a:rPr>
              <a:t>$ </a:t>
            </a:r>
            <a:r>
              <a:rPr lang="en-US" b="1" dirty="0" err="1">
                <a:latin typeface="Courier New" panose="02070309020205020404" pitchFamily="49" charset="0"/>
                <a:ea typeface="Courier" charset="0"/>
                <a:cs typeface="Courier New" panose="02070309020205020404" pitchFamily="49" charset="0"/>
              </a:rPr>
              <a:t>pscheduler</a:t>
            </a:r>
            <a:r>
              <a:rPr lang="en-US" b="1" dirty="0">
                <a:latin typeface="Courier New" panose="02070309020205020404" pitchFamily="49" charset="0"/>
                <a:ea typeface="Courier" charset="0"/>
                <a:cs typeface="Courier New" panose="02070309020205020404" pitchFamily="49" charset="0"/>
              </a:rPr>
              <a:t> schedule --filter-test=throughput</a:t>
            </a:r>
          </a:p>
          <a:p>
            <a:pPr marL="0" indent="0">
              <a:buNone/>
            </a:pPr>
            <a:r>
              <a:rPr lang="en-US" b="1" dirty="0">
                <a:latin typeface="Courier New" panose="02070309020205020404" pitchFamily="49" charset="0"/>
                <a:ea typeface="Courier" charset="0"/>
                <a:cs typeface="Courier New" panose="02070309020205020404" pitchFamily="49" charset="0"/>
              </a:rPr>
              <a:t>	-PT1H --host </a:t>
            </a:r>
            <a:r>
              <a:rPr lang="en-US" b="1" i="1" dirty="0" err="1">
                <a:latin typeface="Courier New" panose="02070309020205020404" pitchFamily="49" charset="0"/>
                <a:ea typeface="Courier" charset="0"/>
                <a:cs typeface="Courier New" panose="02070309020205020404" pitchFamily="49" charset="0"/>
              </a:rPr>
              <a:t>somehost</a:t>
            </a:r>
            <a:endParaRPr lang="en-US" b="1" i="1" dirty="0">
              <a:latin typeface="Courier New" panose="02070309020205020404" pitchFamily="49" charset="0"/>
              <a:ea typeface="Courier" charset="0"/>
              <a:cs typeface="Courier New" panose="02070309020205020404" pitchFamily="49" charset="0"/>
            </a:endParaRPr>
          </a:p>
          <a:p>
            <a:pPr marL="0" indent="0">
              <a:buNone/>
            </a:pPr>
            <a:r>
              <a:rPr lang="en-US" dirty="0"/>
              <a:t>	Show the throughput tests run in the past hour on </a:t>
            </a:r>
            <a:r>
              <a:rPr lang="en-US" b="1" i="1" dirty="0" err="1">
                <a:latin typeface="Courier New" charset="0"/>
                <a:ea typeface="Courier New" charset="0"/>
                <a:cs typeface="Courier New" charset="0"/>
              </a:rPr>
              <a:t>somehost</a:t>
            </a:r>
            <a:endParaRPr lang="en-US" b="1" i="1" dirty="0">
              <a:latin typeface="Courier New" charset="0"/>
              <a:ea typeface="Courier New" charset="0"/>
              <a:cs typeface="Courier New" charset="0"/>
            </a:endParaRPr>
          </a:p>
          <a:p>
            <a:pPr marL="0" indent="0">
              <a:buNone/>
            </a:pPr>
            <a:r>
              <a:rPr lang="pl-PL" b="1" dirty="0">
                <a:latin typeface="Courier New" panose="02070309020205020404" pitchFamily="49" charset="0"/>
                <a:ea typeface="Courier" charset="0"/>
                <a:cs typeface="Courier New" panose="02070309020205020404" pitchFamily="49" charset="0"/>
              </a:rPr>
              <a:t>$ </a:t>
            </a:r>
            <a:r>
              <a:rPr lang="en-US" b="1" dirty="0" err="1">
                <a:latin typeface="Courier New" panose="02070309020205020404" pitchFamily="49" charset="0"/>
                <a:ea typeface="Courier" charset="0"/>
                <a:cs typeface="Courier New" panose="02070309020205020404" pitchFamily="49" charset="0"/>
              </a:rPr>
              <a:t>pscheduler</a:t>
            </a:r>
            <a:r>
              <a:rPr lang="en-US" b="1" dirty="0">
                <a:latin typeface="Courier New" panose="02070309020205020404" pitchFamily="49" charset="0"/>
                <a:ea typeface="Courier" charset="0"/>
                <a:cs typeface="Courier New" panose="02070309020205020404" pitchFamily="49" charset="0"/>
              </a:rPr>
              <a:t> plot-schedule PT3H &gt; /</a:t>
            </a:r>
            <a:r>
              <a:rPr lang="en-US" b="1" dirty="0" err="1" smtClean="0">
                <a:latin typeface="Courier New" panose="02070309020205020404" pitchFamily="49" charset="0"/>
                <a:ea typeface="Courier" charset="0"/>
                <a:cs typeface="Courier New" panose="02070309020205020404" pitchFamily="49" charset="0"/>
              </a:rPr>
              <a:t>var</a:t>
            </a:r>
            <a:r>
              <a:rPr lang="en-US" b="1" dirty="0" smtClean="0">
                <a:latin typeface="Courier New" panose="02070309020205020404" pitchFamily="49" charset="0"/>
                <a:ea typeface="Courier" charset="0"/>
                <a:cs typeface="Courier New" panose="02070309020205020404" pitchFamily="49" charset="0"/>
              </a:rPr>
              <a:t>/www/</a:t>
            </a:r>
            <a:r>
              <a:rPr lang="en-US" b="1" dirty="0" err="1" smtClean="0">
                <a:latin typeface="Courier New" panose="02070309020205020404" pitchFamily="49" charset="0"/>
                <a:ea typeface="Courier" charset="0"/>
                <a:cs typeface="Courier New" panose="02070309020205020404" pitchFamily="49" charset="0"/>
              </a:rPr>
              <a:t>perfsonar</a:t>
            </a:r>
            <a:r>
              <a:rPr lang="en-US" b="1" dirty="0" smtClean="0">
                <a:latin typeface="Courier New" panose="02070309020205020404" pitchFamily="49" charset="0"/>
                <a:ea typeface="Courier" charset="0"/>
                <a:cs typeface="Courier New" panose="02070309020205020404" pitchFamily="49" charset="0"/>
              </a:rPr>
              <a:t>/workshop/</a:t>
            </a:r>
            <a:r>
              <a:rPr lang="en-US" b="1" dirty="0" err="1" smtClean="0">
                <a:latin typeface="Courier New" panose="02070309020205020404" pitchFamily="49" charset="0"/>
                <a:ea typeface="Courier" charset="0"/>
                <a:cs typeface="Courier New" panose="02070309020205020404" pitchFamily="49" charset="0"/>
              </a:rPr>
              <a:t>schedule.png</a:t>
            </a:r>
            <a:endParaRPr lang="en-US" b="1" dirty="0">
              <a:latin typeface="Courier New" panose="02070309020205020404" pitchFamily="49" charset="0"/>
              <a:ea typeface="Courier" charset="0"/>
              <a:cs typeface="Courier New" panose="02070309020205020404" pitchFamily="49" charset="0"/>
            </a:endParaRPr>
          </a:p>
          <a:p>
            <a:pPr marL="0" indent="0">
              <a:buNone/>
            </a:pPr>
            <a:r>
              <a:rPr lang="en-US" dirty="0" smtClean="0"/>
              <a:t>	Plot a graph of the current scheduler for the next 3 hours</a:t>
            </a:r>
            <a:endParaRPr lang="en-US" b="1" dirty="0">
              <a:latin typeface="Courier New" charset="0"/>
              <a:ea typeface="Courier New" charset="0"/>
              <a:cs typeface="Courier New" charset="0"/>
            </a:endParaRPr>
          </a:p>
        </p:txBody>
      </p:sp>
      <p:sp>
        <p:nvSpPr>
          <p:cNvPr id="4" name="Slide Number Placeholder 3">
            <a:extLst>
              <a:ext uri="{FF2B5EF4-FFF2-40B4-BE49-F238E27FC236}">
                <a16:creationId xmlns="" xmlns:a16="http://schemas.microsoft.com/office/drawing/2014/main" id="{ED324FFB-F293-ED43-AC91-49A51369F4FE}"/>
              </a:ext>
            </a:extLst>
          </p:cNvPr>
          <p:cNvSpPr>
            <a:spLocks noGrp="1"/>
          </p:cNvSpPr>
          <p:nvPr>
            <p:ph type="sldNum" sz="quarter" idx="4294967295"/>
          </p:nvPr>
        </p:nvSpPr>
        <p:spPr>
          <a:xfrm>
            <a:off x="6457950" y="4815135"/>
            <a:ext cx="2057400" cy="273844"/>
          </a:xfrm>
          <a:prstGeom prst="rect">
            <a:avLst/>
          </a:prstGeom>
        </p:spPr>
        <p:txBody>
          <a:bodyPr/>
          <a:lstStyle/>
          <a:p>
            <a:fld id="{1721A5CE-1460-9444-B4FC-EF0807924465}" type="slidenum">
              <a:rPr lang="en-US" smtClean="0"/>
              <a:t>33</a:t>
            </a:fld>
            <a:endParaRPr lang="en-US"/>
          </a:p>
        </p:txBody>
      </p:sp>
    </p:spTree>
    <p:extLst>
      <p:ext uri="{BB962C8B-B14F-4D97-AF65-F5344CB8AC3E}">
        <p14:creationId xmlns:p14="http://schemas.microsoft.com/office/powerpoint/2010/main" val="2833210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B88FB0-A749-B241-A9E7-3F035FC5ECA3}"/>
              </a:ext>
            </a:extLst>
          </p:cNvPr>
          <p:cNvSpPr>
            <a:spLocks noGrp="1"/>
          </p:cNvSpPr>
          <p:nvPr>
            <p:ph type="title"/>
          </p:nvPr>
        </p:nvSpPr>
        <p:spPr/>
        <p:txBody>
          <a:bodyPr>
            <a:normAutofit fontScale="90000"/>
          </a:bodyPr>
          <a:lstStyle/>
          <a:p>
            <a:r>
              <a:rPr lang="en-US" dirty="0">
                <a:solidFill>
                  <a:srgbClr val="FF0000"/>
                </a:solidFill>
              </a:rPr>
              <a:t>Scheduled run states</a:t>
            </a:r>
          </a:p>
        </p:txBody>
      </p:sp>
      <p:sp>
        <p:nvSpPr>
          <p:cNvPr id="5" name="Content Placeholder 4">
            <a:extLst>
              <a:ext uri="{FF2B5EF4-FFF2-40B4-BE49-F238E27FC236}">
                <a16:creationId xmlns:a16="http://schemas.microsoft.com/office/drawing/2014/main" xmlns="" id="{117C4D0C-F1A1-DB47-B604-DD8D6CDDDD16}"/>
              </a:ext>
            </a:extLst>
          </p:cNvPr>
          <p:cNvSpPr>
            <a:spLocks noGrp="1"/>
          </p:cNvSpPr>
          <p:nvPr>
            <p:ph sz="half" idx="1"/>
          </p:nvPr>
        </p:nvSpPr>
        <p:spPr/>
        <p:txBody>
          <a:bodyPr>
            <a:normAutofit lnSpcReduction="10000"/>
          </a:bodyPr>
          <a:lstStyle/>
          <a:p>
            <a:r>
              <a:rPr lang="en-US" b="1" dirty="0"/>
              <a:t>Pending</a:t>
            </a:r>
            <a:r>
              <a:rPr lang="en-US" dirty="0"/>
              <a:t>: run will execute in the future</a:t>
            </a:r>
          </a:p>
          <a:p>
            <a:r>
              <a:rPr lang="en-US" b="1" dirty="0"/>
              <a:t>On-deck</a:t>
            </a:r>
            <a:r>
              <a:rPr lang="en-US" dirty="0"/>
              <a:t>: run scheduled to execute, will begin soon</a:t>
            </a:r>
          </a:p>
          <a:p>
            <a:r>
              <a:rPr lang="en-US" b="1" dirty="0"/>
              <a:t>Running</a:t>
            </a:r>
            <a:r>
              <a:rPr lang="en-US" dirty="0"/>
              <a:t>: run is executing</a:t>
            </a:r>
          </a:p>
          <a:p>
            <a:r>
              <a:rPr lang="en-US" b="1" dirty="0"/>
              <a:t>Cleanup</a:t>
            </a:r>
            <a:r>
              <a:rPr lang="en-US" dirty="0"/>
              <a:t>: run finished, final operations underway</a:t>
            </a:r>
          </a:p>
          <a:p>
            <a:r>
              <a:rPr lang="en-US" b="1" dirty="0"/>
              <a:t>Finished</a:t>
            </a:r>
            <a:r>
              <a:rPr lang="en-US" dirty="0"/>
              <a:t>: executed and finished successfully</a:t>
            </a:r>
          </a:p>
        </p:txBody>
      </p:sp>
      <p:sp>
        <p:nvSpPr>
          <p:cNvPr id="6" name="Content Placeholder 5">
            <a:extLst>
              <a:ext uri="{FF2B5EF4-FFF2-40B4-BE49-F238E27FC236}">
                <a16:creationId xmlns:a16="http://schemas.microsoft.com/office/drawing/2014/main" xmlns="" id="{60832B72-67FA-E741-B8DC-8EEB90C33607}"/>
              </a:ext>
            </a:extLst>
          </p:cNvPr>
          <p:cNvSpPr>
            <a:spLocks noGrp="1"/>
          </p:cNvSpPr>
          <p:nvPr>
            <p:ph sz="half" idx="2"/>
          </p:nvPr>
        </p:nvSpPr>
        <p:spPr/>
        <p:txBody>
          <a:bodyPr>
            <a:normAutofit lnSpcReduction="10000"/>
          </a:bodyPr>
          <a:lstStyle/>
          <a:p>
            <a:r>
              <a:rPr lang="en-US" b="1" dirty="0"/>
              <a:t>Overdue</a:t>
            </a:r>
            <a:r>
              <a:rPr lang="en-US" dirty="0"/>
              <a:t>: run did not execute when scheduled, but still in window and could</a:t>
            </a:r>
          </a:p>
          <a:p>
            <a:r>
              <a:rPr lang="en-US" b="1" dirty="0"/>
              <a:t>Missed</a:t>
            </a:r>
            <a:r>
              <a:rPr lang="en-US" dirty="0"/>
              <a:t>: run did not execute when scheduled</a:t>
            </a:r>
          </a:p>
          <a:p>
            <a:r>
              <a:rPr lang="en-US" b="1" dirty="0"/>
              <a:t>Failed</a:t>
            </a:r>
            <a:r>
              <a:rPr lang="en-US" dirty="0"/>
              <a:t>: run did not complete</a:t>
            </a:r>
          </a:p>
          <a:p>
            <a:r>
              <a:rPr lang="en-US" b="1" dirty="0"/>
              <a:t>Non-Starter</a:t>
            </a:r>
            <a:r>
              <a:rPr lang="en-US" dirty="0"/>
              <a:t>: run could not be scheduled, no timeslots avail.</a:t>
            </a:r>
          </a:p>
          <a:p>
            <a:r>
              <a:rPr lang="en-US" b="1" dirty="0"/>
              <a:t>Canceled:</a:t>
            </a:r>
            <a:r>
              <a:rPr lang="en-US" dirty="0"/>
              <a:t> task canceled before run executed</a:t>
            </a:r>
          </a:p>
        </p:txBody>
      </p:sp>
      <p:sp>
        <p:nvSpPr>
          <p:cNvPr id="4" name="Slide Number Placeholder 3">
            <a:extLst>
              <a:ext uri="{FF2B5EF4-FFF2-40B4-BE49-F238E27FC236}">
                <a16:creationId xmlns:a16="http://schemas.microsoft.com/office/drawing/2014/main" xmlns="" id="{93617755-6A72-6C40-AE20-B42ABAF4301F}"/>
              </a:ext>
            </a:extLst>
          </p:cNvPr>
          <p:cNvSpPr>
            <a:spLocks noGrp="1"/>
          </p:cNvSpPr>
          <p:nvPr>
            <p:ph type="sldNum" sz="quarter" idx="4294967295"/>
          </p:nvPr>
        </p:nvSpPr>
        <p:spPr>
          <a:xfrm>
            <a:off x="6457950" y="4815135"/>
            <a:ext cx="2057400" cy="273844"/>
          </a:xfrm>
          <a:prstGeom prst="rect">
            <a:avLst/>
          </a:prstGeom>
        </p:spPr>
        <p:txBody>
          <a:bodyPr/>
          <a:lstStyle/>
          <a:p>
            <a:fld id="{1721A5CE-1460-9444-B4FC-EF0807924465}" type="slidenum">
              <a:rPr lang="en-US" smtClean="0"/>
              <a:t>34</a:t>
            </a:fld>
            <a:endParaRPr lang="en-US"/>
          </a:p>
        </p:txBody>
      </p:sp>
    </p:spTree>
    <p:extLst>
      <p:ext uri="{BB962C8B-B14F-4D97-AF65-F5344CB8AC3E}">
        <p14:creationId xmlns:p14="http://schemas.microsoft.com/office/powerpoint/2010/main" val="1148815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GB" dirty="0" err="1"/>
              <a:t>p</a:t>
            </a:r>
            <a:r>
              <a:rPr lang="en-GB" dirty="0" err="1" smtClean="0"/>
              <a:t>sconfig</a:t>
            </a:r>
            <a:r>
              <a:rPr lang="en-GB" dirty="0" smtClean="0"/>
              <a:t> </a:t>
            </a:r>
            <a:r>
              <a:rPr lang="en-GB" dirty="0" smtClean="0"/>
              <a:t>translate</a:t>
            </a:r>
            <a:endParaRPr lang="en-GB" dirty="0"/>
          </a:p>
        </p:txBody>
      </p:sp>
      <p:sp>
        <p:nvSpPr>
          <p:cNvPr id="3" name="Espace réservé du contenu 2"/>
          <p:cNvSpPr>
            <a:spLocks noGrp="1"/>
          </p:cNvSpPr>
          <p:nvPr>
            <p:ph idx="1"/>
          </p:nvPr>
        </p:nvSpPr>
        <p:spPr/>
        <p:txBody>
          <a:bodyPr>
            <a:normAutofit/>
          </a:bodyPr>
          <a:lstStyle/>
          <a:p>
            <a:pPr marL="0" indent="0">
              <a:buNone/>
            </a:pPr>
            <a:r>
              <a:rPr lang="en-GB" sz="2000" dirty="0" err="1" smtClean="0">
                <a:latin typeface="Courier" charset="0"/>
                <a:ea typeface="Courier" charset="0"/>
                <a:cs typeface="Courier" charset="0"/>
              </a:rPr>
              <a:t>psconfig</a:t>
            </a:r>
            <a:r>
              <a:rPr lang="en-GB" sz="2000" dirty="0" smtClean="0">
                <a:latin typeface="Courier" charset="0"/>
                <a:ea typeface="Courier" charset="0"/>
                <a:cs typeface="Courier" charset="0"/>
              </a:rPr>
              <a:t> translate </a:t>
            </a:r>
            <a:r>
              <a:rPr lang="en-GB" sz="2000" dirty="0">
                <a:latin typeface="Courier" charset="0"/>
                <a:ea typeface="Courier" charset="0"/>
                <a:cs typeface="Courier" charset="0"/>
                <a:hlinkClick r:id="rId2"/>
              </a:rPr>
              <a:t>http://</a:t>
            </a:r>
            <a:r>
              <a:rPr lang="en-GB" sz="2000" dirty="0" smtClean="0">
                <a:latin typeface="Courier" charset="0"/>
                <a:ea typeface="Courier" charset="0"/>
                <a:cs typeface="Courier" charset="0"/>
                <a:hlinkClick r:id="rId2"/>
              </a:rPr>
              <a:t>mp10/workshop/edupert.json</a:t>
            </a:r>
            <a:r>
              <a:rPr lang="en-GB" sz="2000" smtClean="0">
                <a:latin typeface="Courier" charset="0"/>
                <a:ea typeface="Courier" charset="0"/>
                <a:cs typeface="Courier" charset="0"/>
              </a:rPr>
              <a:t> </a:t>
            </a:r>
            <a:endParaRPr lang="en-GB" sz="2000" dirty="0" smtClean="0">
              <a:latin typeface="Courier" charset="0"/>
              <a:ea typeface="Courier" charset="0"/>
              <a:cs typeface="Courier" charset="0"/>
            </a:endParaRPr>
          </a:p>
        </p:txBody>
      </p:sp>
      <p:sp>
        <p:nvSpPr>
          <p:cNvPr id="4" name="Espace réservé de la date 3"/>
          <p:cNvSpPr>
            <a:spLocks noGrp="1"/>
          </p:cNvSpPr>
          <p:nvPr>
            <p:ph type="dt" sz="half" idx="2"/>
          </p:nvPr>
        </p:nvSpPr>
        <p:spPr/>
        <p:txBody>
          <a:bodyPr/>
          <a:lstStyle/>
          <a:p>
            <a:r>
              <a:rPr lang="fr-BE" smtClean="0"/>
              <a:t>June 14, 2018</a:t>
            </a:r>
            <a:endParaRPr lang="en-US" dirty="0"/>
          </a:p>
        </p:txBody>
      </p:sp>
      <p:sp>
        <p:nvSpPr>
          <p:cNvPr id="5" name="Espace réservé du pied de page 4"/>
          <p:cNvSpPr>
            <a:spLocks noGrp="1"/>
          </p:cNvSpPr>
          <p:nvPr>
            <p:ph type="ftr" sz="quarter" idx="3"/>
          </p:nvPr>
        </p:nvSpPr>
        <p:spPr/>
        <p:txBody>
          <a:bodyPr/>
          <a:lstStyle/>
          <a:p>
            <a:r>
              <a:rPr lang="en-US" smtClean="0"/>
              <a:t>© 2018 — http://www.perfsonar.net</a:t>
            </a:r>
            <a:endParaRPr lang="en-US" dirty="0"/>
          </a:p>
        </p:txBody>
      </p:sp>
      <p:sp>
        <p:nvSpPr>
          <p:cNvPr id="6" name="Espace réservé du numéro de diapositive 5"/>
          <p:cNvSpPr>
            <a:spLocks noGrp="1"/>
          </p:cNvSpPr>
          <p:nvPr>
            <p:ph type="sldNum" sz="quarter" idx="4"/>
          </p:nvPr>
        </p:nvSpPr>
        <p:spPr/>
        <p:txBody>
          <a:bodyPr/>
          <a:lstStyle/>
          <a:p>
            <a:fld id="{318151B9-CF22-1341-A1FA-AF855BA4AD15}" type="slidenum">
              <a:rPr lang="en-US" smtClean="0"/>
              <a:pPr/>
              <a:t>35</a:t>
            </a:fld>
            <a:endParaRPr lang="en-US" dirty="0"/>
          </a:p>
        </p:txBody>
      </p:sp>
    </p:spTree>
    <p:extLst>
      <p:ext uri="{BB962C8B-B14F-4D97-AF65-F5344CB8AC3E}">
        <p14:creationId xmlns:p14="http://schemas.microsoft.com/office/powerpoint/2010/main" val="969804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89205"/>
            <a:ext cx="6858000" cy="1790700"/>
          </a:xfrm>
        </p:spPr>
        <p:txBody>
          <a:bodyPr/>
          <a:lstStyle/>
          <a:p>
            <a:r>
              <a:rPr lang="en-US" dirty="0" smtClean="0"/>
              <a:t>From mesh-</a:t>
            </a:r>
            <a:r>
              <a:rPr lang="en-US" dirty="0" err="1" smtClean="0"/>
              <a:t>config</a:t>
            </a:r>
            <a:r>
              <a:rPr lang="en-US" dirty="0" smtClean="0"/>
              <a:t> to </a:t>
            </a:r>
            <a:r>
              <a:rPr lang="en-US" b="1" dirty="0" err="1" smtClean="0"/>
              <a:t>pSConfig</a:t>
            </a:r>
            <a:endParaRPr lang="en-US" b="1" dirty="0"/>
          </a:p>
        </p:txBody>
      </p:sp>
      <p:sp>
        <p:nvSpPr>
          <p:cNvPr id="4" name="TextBox 3"/>
          <p:cNvSpPr txBox="1"/>
          <p:nvPr/>
        </p:nvSpPr>
        <p:spPr>
          <a:xfrm>
            <a:off x="1447800" y="4159515"/>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
        <p:nvSpPr>
          <p:cNvPr id="6" name="Subtitle 2"/>
          <p:cNvSpPr txBox="1">
            <a:spLocks/>
          </p:cNvSpPr>
          <p:nvPr/>
        </p:nvSpPr>
        <p:spPr>
          <a:xfrm>
            <a:off x="1964267" y="2828717"/>
            <a:ext cx="7086600" cy="1314450"/>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b="1" i="1" dirty="0" err="1" smtClean="0"/>
              <a:t>eduPERT</a:t>
            </a:r>
            <a:r>
              <a:rPr lang="en-US" b="1" i="1" dirty="0" smtClean="0"/>
              <a:t> workshop — TNC18</a:t>
            </a:r>
          </a:p>
          <a:p>
            <a:pPr algn="r"/>
            <a:r>
              <a:rPr lang="en-US" dirty="0" smtClean="0"/>
              <a:t>Antoine </a:t>
            </a:r>
            <a:r>
              <a:rPr lang="en-US" dirty="0" err="1" smtClean="0"/>
              <a:t>Delvaux</a:t>
            </a:r>
            <a:r>
              <a:rPr lang="en-US" dirty="0" smtClean="0"/>
              <a:t>, PSNC</a:t>
            </a:r>
          </a:p>
          <a:p>
            <a:pPr algn="r"/>
            <a:r>
              <a:rPr lang="en-US" dirty="0" smtClean="0"/>
              <a:t>14-06-2018</a:t>
            </a:r>
          </a:p>
          <a:p>
            <a:pPr algn="r"/>
            <a:endParaRPr lang="en-US" dirty="0"/>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7" name="Symbol zastępczy numeru slajdu 6"/>
          <p:cNvSpPr>
            <a:spLocks noGrp="1"/>
          </p:cNvSpPr>
          <p:nvPr>
            <p:ph type="sldNum" sz="quarter" idx="4"/>
          </p:nvPr>
        </p:nvSpPr>
        <p:spPr/>
        <p:txBody>
          <a:bodyPr/>
          <a:lstStyle/>
          <a:p>
            <a:fld id="{318151B9-CF22-1341-A1FA-AF855BA4AD15}" type="slidenum">
              <a:rPr lang="en-US" smtClean="0"/>
              <a:pPr/>
              <a:t>36</a:t>
            </a:fld>
            <a:endParaRPr lang="en-US" dirty="0"/>
          </a:p>
        </p:txBody>
      </p:sp>
    </p:spTree>
    <p:extLst>
      <p:ext uri="{BB962C8B-B14F-4D97-AF65-F5344CB8AC3E}">
        <p14:creationId xmlns:p14="http://schemas.microsoft.com/office/powerpoint/2010/main" val="70535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6" descr="http://www.perfsonar.net/media/cms_page_media/1254/10_1_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785524"/>
            <a:ext cx="4320621" cy="376614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Content Placeholder 1"/>
          <p:cNvSpPr>
            <a:spLocks noGrp="1"/>
          </p:cNvSpPr>
          <p:nvPr>
            <p:ph idx="1"/>
          </p:nvPr>
        </p:nvSpPr>
        <p:spPr>
          <a:xfrm>
            <a:off x="457201" y="899999"/>
            <a:ext cx="4114799" cy="3732724"/>
          </a:xfrm>
        </p:spPr>
        <p:txBody>
          <a:bodyPr>
            <a:normAutofit fontScale="92500" lnSpcReduction="20000"/>
          </a:bodyPr>
          <a:lstStyle/>
          <a:p>
            <a:pPr>
              <a:defRPr/>
            </a:pPr>
            <a:r>
              <a:rPr lang="en-US" sz="2400" dirty="0" smtClean="0">
                <a:latin typeface="Calibri" charset="0"/>
                <a:ea typeface="ＭＳ Ｐゴシック" charset="0"/>
                <a:cs typeface="ＭＳ Ｐゴシック" charset="0"/>
              </a:rPr>
              <a:t>The island setup allows a site to test against any number of the 1200+ </a:t>
            </a:r>
            <a:r>
              <a:rPr lang="en-US" sz="2400" dirty="0" err="1" smtClean="0">
                <a:latin typeface="Calibri" charset="0"/>
                <a:ea typeface="ＭＳ Ｐゴシック" charset="0"/>
                <a:cs typeface="ＭＳ Ｐゴシック" charset="0"/>
              </a:rPr>
              <a:t>perfSONAR</a:t>
            </a:r>
            <a:r>
              <a:rPr lang="en-US" sz="2400" dirty="0" smtClean="0">
                <a:latin typeface="Calibri" charset="0"/>
                <a:ea typeface="ＭＳ Ｐゴシック" charset="0"/>
                <a:cs typeface="ＭＳ Ｐゴシック" charset="0"/>
              </a:rPr>
              <a:t> nodes around the world, and store the data locally.  </a:t>
            </a:r>
          </a:p>
          <a:p>
            <a:pPr lvl="1">
              <a:defRPr/>
            </a:pPr>
            <a:r>
              <a:rPr lang="en-US" dirty="0" smtClean="0">
                <a:latin typeface="Calibri" charset="0"/>
                <a:ea typeface="ＭＳ Ｐゴシック" charset="0"/>
                <a:cs typeface="ＭＳ Ｐゴシック" charset="0"/>
              </a:rPr>
              <a:t>No coordination required with other sites</a:t>
            </a:r>
          </a:p>
          <a:p>
            <a:pPr lvl="1">
              <a:defRPr/>
            </a:pPr>
            <a:r>
              <a:rPr lang="en-US" dirty="0" smtClean="0">
                <a:latin typeface="Calibri" charset="0"/>
                <a:ea typeface="ＭＳ Ｐゴシック" charset="0"/>
                <a:cs typeface="ＭＳ Ｐゴシック" charset="0"/>
              </a:rPr>
              <a:t>Allows a view of near horizon testing (e.g. short latency – campus, regional) and far horizon (backbone network, remote collaborators). </a:t>
            </a:r>
          </a:p>
          <a:p>
            <a:pPr lvl="1">
              <a:defRPr/>
            </a:pPr>
            <a:r>
              <a:rPr lang="en-US" dirty="0" smtClean="0">
                <a:latin typeface="Calibri" charset="0"/>
                <a:ea typeface="ＭＳ Ｐゴシック" charset="0"/>
                <a:cs typeface="ＭＳ Ｐゴシック" charset="0"/>
              </a:rPr>
              <a:t>OWAMP is particularly useful for determining packet loss in the previous cases.  </a:t>
            </a:r>
          </a:p>
          <a:p>
            <a:pPr lvl="1">
              <a:defRPr/>
            </a:pPr>
            <a:r>
              <a:rPr lang="en-US" dirty="0" smtClean="0">
                <a:latin typeface="Calibri" charset="0"/>
                <a:ea typeface="ＭＳ Ｐゴシック" charset="0"/>
                <a:cs typeface="ＭＳ Ｐゴシック" charset="0"/>
              </a:rPr>
              <a:t>Throughput will not be as valuable when the latency is small</a:t>
            </a:r>
          </a:p>
        </p:txBody>
      </p:sp>
      <p:sp>
        <p:nvSpPr>
          <p:cNvPr id="2" name="Symbol zastępczy daty 1"/>
          <p:cNvSpPr>
            <a:spLocks noGrp="1"/>
          </p:cNvSpPr>
          <p:nvPr>
            <p:ph type="dt" sz="half" idx="2"/>
          </p:nvPr>
        </p:nvSpPr>
        <p:spPr/>
        <p:txBody>
          <a:bodyPr/>
          <a:lstStyle/>
          <a:p>
            <a:r>
              <a:rPr lang="fr-BE" smtClean="0"/>
              <a:t>June 14, 2018</a:t>
            </a:r>
            <a:endParaRPr lang="en-US"/>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t>4</a:t>
            </a:fld>
            <a:endParaRPr lang="en-US"/>
          </a:p>
        </p:txBody>
      </p:sp>
      <p:sp>
        <p:nvSpPr>
          <p:cNvPr id="5" name="Tytuł 4"/>
          <p:cNvSpPr>
            <a:spLocks noGrp="1"/>
          </p:cNvSpPr>
          <p:nvPr>
            <p:ph type="title"/>
          </p:nvPr>
        </p:nvSpPr>
        <p:spPr/>
        <p:txBody>
          <a:bodyPr>
            <a:normAutofit fontScale="90000"/>
          </a:bodyPr>
          <a:lstStyle/>
          <a:p>
            <a:r>
              <a:rPr lang="en-US" dirty="0"/>
              <a:t>Regular Testing - </a:t>
            </a:r>
            <a:r>
              <a:rPr lang="en-US" dirty="0" smtClean="0"/>
              <a:t>Island</a:t>
            </a:r>
            <a:endParaRPr lang="pl-PL" dirty="0"/>
          </a:p>
        </p:txBody>
      </p:sp>
    </p:spTree>
    <p:extLst>
      <p:ext uri="{BB962C8B-B14F-4D97-AF65-F5344CB8AC3E}">
        <p14:creationId xmlns:p14="http://schemas.microsoft.com/office/powerpoint/2010/main" val="402347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201" y="899999"/>
            <a:ext cx="4114797" cy="3732724"/>
          </a:xfrm>
        </p:spPr>
        <p:txBody>
          <a:bodyPr>
            <a:normAutofit/>
          </a:bodyPr>
          <a:lstStyle/>
          <a:p>
            <a:pPr>
              <a:defRPr/>
            </a:pPr>
            <a:r>
              <a:rPr lang="en-US" sz="2400" dirty="0" smtClean="0">
                <a:latin typeface="Calibri" charset="0"/>
                <a:ea typeface="ＭＳ Ｐゴシック" charset="0"/>
                <a:cs typeface="ＭＳ Ｐゴシック" charset="0"/>
              </a:rPr>
              <a:t>A full mesh requires more coordination:</a:t>
            </a:r>
          </a:p>
          <a:p>
            <a:pPr lvl="1">
              <a:defRPr/>
            </a:pPr>
            <a:r>
              <a:rPr lang="en-US" dirty="0" smtClean="0">
                <a:latin typeface="Calibri" charset="0"/>
                <a:ea typeface="ＭＳ Ｐゴシック" charset="0"/>
                <a:cs typeface="ＭＳ Ｐゴシック" charset="0"/>
              </a:rPr>
              <a:t>A full mesh means all hosts involved are running the same test configuration</a:t>
            </a:r>
          </a:p>
          <a:p>
            <a:pPr lvl="1">
              <a:defRPr/>
            </a:pPr>
            <a:r>
              <a:rPr lang="en-US" dirty="0" smtClean="0">
                <a:latin typeface="Calibri" charset="0"/>
                <a:ea typeface="ＭＳ Ｐゴシック" charset="0"/>
                <a:cs typeface="ＭＳ Ｐゴシック" charset="0"/>
              </a:rPr>
              <a:t>A partial mesh could mean only a small number of related hosts are running a testing configuration</a:t>
            </a:r>
          </a:p>
          <a:p>
            <a:pPr>
              <a:defRPr/>
            </a:pPr>
            <a:r>
              <a:rPr lang="en-US" dirty="0" smtClean="0">
                <a:latin typeface="Calibri" charset="0"/>
                <a:ea typeface="ＭＳ Ｐゴシック" charset="0"/>
                <a:cs typeface="ＭＳ Ｐゴシック" charset="0"/>
              </a:rPr>
              <a:t>In either case – bandwidth and latency will be valuable test cases</a:t>
            </a:r>
          </a:p>
        </p:txBody>
      </p:sp>
      <p:sp>
        <p:nvSpPr>
          <p:cNvPr id="2" name="Symbol zastępczy daty 1"/>
          <p:cNvSpPr>
            <a:spLocks noGrp="1"/>
          </p:cNvSpPr>
          <p:nvPr>
            <p:ph type="dt" sz="half" idx="2"/>
          </p:nvPr>
        </p:nvSpPr>
        <p:spPr/>
        <p:txBody>
          <a:bodyPr/>
          <a:lstStyle/>
          <a:p>
            <a:r>
              <a:rPr lang="fr-BE" smtClean="0"/>
              <a:t>June 14, 2018</a:t>
            </a:r>
            <a:endParaRPr lang="en-US"/>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t>5</a:t>
            </a:fld>
            <a:endParaRPr lang="en-US"/>
          </a:p>
        </p:txBody>
      </p:sp>
      <p:sp>
        <p:nvSpPr>
          <p:cNvPr id="6" name="Tytuł 5"/>
          <p:cNvSpPr>
            <a:spLocks noGrp="1"/>
          </p:cNvSpPr>
          <p:nvPr>
            <p:ph type="title"/>
          </p:nvPr>
        </p:nvSpPr>
        <p:spPr/>
        <p:txBody>
          <a:bodyPr>
            <a:normAutofit fontScale="90000"/>
          </a:bodyPr>
          <a:lstStyle/>
          <a:p>
            <a:r>
              <a:rPr lang="pl-PL" dirty="0" err="1"/>
              <a:t>Regular</a:t>
            </a:r>
            <a:r>
              <a:rPr lang="pl-PL" dirty="0"/>
              <a:t> </a:t>
            </a:r>
            <a:r>
              <a:rPr lang="pl-PL" dirty="0" err="1"/>
              <a:t>Testing</a:t>
            </a:r>
            <a:r>
              <a:rPr lang="pl-PL" dirty="0"/>
              <a:t> - </a:t>
            </a:r>
            <a:r>
              <a:rPr lang="pl-PL" dirty="0" err="1" smtClean="0"/>
              <a:t>Mesh</a:t>
            </a:r>
            <a:endParaRPr lang="pl-PL" dirty="0"/>
          </a:p>
        </p:txBody>
      </p:sp>
      <p:pic>
        <p:nvPicPr>
          <p:cNvPr id="13" name="Picture 2" descr="http://www.perfsonar.net/media/cms_page_media/1254/12_1_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1998" y="1018728"/>
            <a:ext cx="4341585" cy="35285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68499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Critical to deploy near key resources such as DTNs</a:t>
            </a:r>
          </a:p>
          <a:p>
            <a:r>
              <a:rPr lang="en-US" dirty="0" smtClean="0"/>
              <a:t>More </a:t>
            </a:r>
            <a:r>
              <a:rPr lang="en-US" dirty="0" err="1" smtClean="0"/>
              <a:t>perfSONAR</a:t>
            </a:r>
            <a:r>
              <a:rPr lang="en-US" dirty="0" smtClean="0"/>
              <a:t> </a:t>
            </a:r>
            <a:r>
              <a:rPr lang="en-US" dirty="0"/>
              <a:t>hosts allow </a:t>
            </a:r>
            <a:r>
              <a:rPr lang="en-US" dirty="0" smtClean="0"/>
              <a:t>segments of </a:t>
            </a:r>
            <a:r>
              <a:rPr lang="en-US" dirty="0"/>
              <a:t>the path to be tested separately</a:t>
            </a:r>
          </a:p>
          <a:p>
            <a:pPr lvl="1"/>
            <a:r>
              <a:rPr lang="en-US" dirty="0" smtClean="0"/>
              <a:t>Reduced visibility for devices between </a:t>
            </a:r>
            <a:r>
              <a:rPr lang="en-US" dirty="0" err="1"/>
              <a:t>perfSONAR</a:t>
            </a:r>
            <a:r>
              <a:rPr lang="en-US" dirty="0"/>
              <a:t> </a:t>
            </a:r>
            <a:r>
              <a:rPr lang="en-US" dirty="0" smtClean="0"/>
              <a:t>hosts</a:t>
            </a:r>
            <a:endParaRPr lang="en-US" dirty="0"/>
          </a:p>
          <a:p>
            <a:pPr lvl="1"/>
            <a:r>
              <a:rPr lang="en-US" dirty="0" smtClean="0"/>
              <a:t>Must rely on counters or other means where </a:t>
            </a:r>
            <a:r>
              <a:rPr lang="en-US" dirty="0" err="1" smtClean="0"/>
              <a:t>perfSONAR</a:t>
            </a:r>
            <a:r>
              <a:rPr lang="en-US" dirty="0" smtClean="0"/>
              <a:t> can’t go</a:t>
            </a:r>
          </a:p>
          <a:p>
            <a:r>
              <a:rPr lang="en-US" dirty="0" smtClean="0"/>
              <a:t>Effective test methodology derived from protocol behavior</a:t>
            </a:r>
          </a:p>
          <a:p>
            <a:pPr lvl="1"/>
            <a:r>
              <a:rPr lang="en-US" dirty="0" smtClean="0"/>
              <a:t>TCP suffers much more from packet loss as latency increases</a:t>
            </a:r>
          </a:p>
          <a:p>
            <a:pPr lvl="1"/>
            <a:r>
              <a:rPr lang="en-US" dirty="0" smtClean="0"/>
              <a:t>TCP is more likely to cause loss as latency increases</a:t>
            </a:r>
          </a:p>
          <a:p>
            <a:pPr lvl="1"/>
            <a:r>
              <a:rPr lang="en-US" dirty="0" smtClean="0"/>
              <a:t>Testing should leverage this in two ways</a:t>
            </a:r>
          </a:p>
          <a:p>
            <a:pPr lvl="2"/>
            <a:r>
              <a:rPr lang="en-US" dirty="0" smtClean="0"/>
              <a:t>Design tests so that they are likely to fail if there is a problem</a:t>
            </a:r>
          </a:p>
          <a:p>
            <a:pPr lvl="2"/>
            <a:r>
              <a:rPr lang="en-US" dirty="0" smtClean="0"/>
              <a:t>Mimic the behavior of production traffic as much as possible</a:t>
            </a:r>
          </a:p>
          <a:p>
            <a:pPr lvl="1"/>
            <a:r>
              <a:rPr lang="en-US" dirty="0" smtClean="0"/>
              <a:t>Note: don’t design your tests to succeed</a:t>
            </a:r>
          </a:p>
          <a:p>
            <a:pPr lvl="2"/>
            <a:r>
              <a:rPr lang="en-US" dirty="0" smtClean="0"/>
              <a:t>The point is not to “be green” even if there are problems</a:t>
            </a:r>
          </a:p>
          <a:p>
            <a:pPr lvl="2"/>
            <a:r>
              <a:rPr lang="en-US" dirty="0" smtClean="0"/>
              <a:t>The point is to find problems when they come up so that the problems are fixed quickly</a:t>
            </a:r>
          </a:p>
        </p:txBody>
      </p:sp>
      <p:sp>
        <p:nvSpPr>
          <p:cNvPr id="2" name="Title 1"/>
          <p:cNvSpPr>
            <a:spLocks noGrp="1"/>
          </p:cNvSpPr>
          <p:nvPr>
            <p:ph type="title"/>
          </p:nvPr>
        </p:nvSpPr>
        <p:spPr/>
        <p:txBody>
          <a:bodyPr>
            <a:noAutofit/>
          </a:bodyPr>
          <a:lstStyle/>
          <a:p>
            <a:r>
              <a:rPr lang="en-US" dirty="0" err="1" smtClean="0"/>
              <a:t>perfSONAR</a:t>
            </a:r>
            <a:r>
              <a:rPr lang="en-US" dirty="0" smtClean="0"/>
              <a:t> Deployment Locations</a:t>
            </a:r>
            <a:endParaRPr lang="en-US" dirty="0"/>
          </a:p>
        </p:txBody>
      </p:sp>
      <p:sp>
        <p:nvSpPr>
          <p:cNvPr id="6" name="Date Placeholder 3"/>
          <p:cNvSpPr>
            <a:spLocks noGrp="1"/>
          </p:cNvSpPr>
          <p:nvPr>
            <p:ph type="dt" sz="half" idx="2"/>
          </p:nvPr>
        </p:nvSpPr>
        <p:spPr/>
        <p:txBody>
          <a:bodyPr/>
          <a:lstStyle/>
          <a:p>
            <a:r>
              <a:rPr lang="fr-BE" smtClean="0"/>
              <a:t>June 14, 2018</a:t>
            </a:r>
            <a:endParaRPr lang="en-US" dirty="0"/>
          </a:p>
        </p:txBody>
      </p:sp>
      <p:sp>
        <p:nvSpPr>
          <p:cNvPr id="7" name="Footer Placeholder 4"/>
          <p:cNvSpPr>
            <a:spLocks noGrp="1"/>
          </p:cNvSpPr>
          <p:nvPr>
            <p:ph type="ftr" sz="quarter" idx="3"/>
          </p:nvPr>
        </p:nvSpPr>
        <p:spPr/>
        <p:txBody>
          <a:bodyPr/>
          <a:lstStyle/>
          <a:p>
            <a:r>
              <a:rPr lang="en-US" smtClean="0"/>
              <a:t>© 2018 — http://www.perfsonar.net</a:t>
            </a:r>
            <a:endParaRPr lang="en-US" dirty="0"/>
          </a:p>
        </p:txBody>
      </p:sp>
      <p:sp>
        <p:nvSpPr>
          <p:cNvPr id="8" name="Slide Number Placeholder 5"/>
          <p:cNvSpPr>
            <a:spLocks noGrp="1"/>
          </p:cNvSpPr>
          <p:nvPr>
            <p:ph type="sldNum" sz="quarter" idx="4"/>
          </p:nvPr>
        </p:nvSpPr>
        <p:spPr/>
        <p:txBody>
          <a:bodyPr/>
          <a:lstStyle/>
          <a:p>
            <a:fld id="{318151B9-CF22-1341-A1FA-AF855BA4AD15}" type="slidenum">
              <a:rPr lang="en-US" smtClean="0"/>
              <a:t>6</a:t>
            </a:fld>
            <a:endParaRPr lang="en-US" dirty="0"/>
          </a:p>
        </p:txBody>
      </p:sp>
    </p:spTree>
    <p:extLst>
      <p:ext uri="{BB962C8B-B14F-4D97-AF65-F5344CB8AC3E}">
        <p14:creationId xmlns:p14="http://schemas.microsoft.com/office/powerpoint/2010/main" val="739876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lstStyle/>
          <a:p>
            <a:endParaRPr lang="pl-PL"/>
          </a:p>
        </p:txBody>
      </p:sp>
      <p:sp>
        <p:nvSpPr>
          <p:cNvPr id="7" name="Title 1"/>
          <p:cNvSpPr>
            <a:spLocks noGrp="1"/>
          </p:cNvSpPr>
          <p:nvPr>
            <p:ph type="title"/>
          </p:nvPr>
        </p:nvSpPr>
        <p:spPr/>
        <p:txBody>
          <a:bodyPr>
            <a:noAutofit/>
          </a:bodyPr>
          <a:lstStyle/>
          <a:p>
            <a:r>
              <a:rPr lang="en-US" dirty="0" smtClean="0"/>
              <a:t>Sample Site Deployment</a:t>
            </a:r>
            <a:endParaRPr lang="en-US" dirty="0"/>
          </a:p>
        </p:txBody>
      </p:sp>
      <p:sp>
        <p:nvSpPr>
          <p:cNvPr id="5" name="Date Placeholder 3"/>
          <p:cNvSpPr>
            <a:spLocks noGrp="1"/>
          </p:cNvSpPr>
          <p:nvPr>
            <p:ph type="dt" sz="half" idx="2"/>
          </p:nvPr>
        </p:nvSpPr>
        <p:spPr/>
        <p:txBody>
          <a:bodyPr/>
          <a:lstStyle/>
          <a:p>
            <a:r>
              <a:rPr lang="fr-BE" smtClean="0"/>
              <a:t>June 14, 2018</a:t>
            </a:r>
            <a:endParaRPr lang="en-US" dirty="0"/>
          </a:p>
        </p:txBody>
      </p:sp>
      <p:sp>
        <p:nvSpPr>
          <p:cNvPr id="11" name="Footer Placeholder 4"/>
          <p:cNvSpPr>
            <a:spLocks noGrp="1"/>
          </p:cNvSpPr>
          <p:nvPr>
            <p:ph type="ftr" sz="quarter" idx="3"/>
          </p:nvPr>
        </p:nvSpPr>
        <p:spPr/>
        <p:txBody>
          <a:bodyPr/>
          <a:lstStyle/>
          <a:p>
            <a:r>
              <a:rPr lang="en-US" smtClean="0"/>
              <a:t>© 2018 — http://www.perfsonar.net</a:t>
            </a:r>
            <a:endParaRPr lang="en-US" dirty="0"/>
          </a:p>
        </p:txBody>
      </p:sp>
      <p:sp>
        <p:nvSpPr>
          <p:cNvPr id="9" name="Slide Number Placeholder 5"/>
          <p:cNvSpPr>
            <a:spLocks noGrp="1"/>
          </p:cNvSpPr>
          <p:nvPr>
            <p:ph type="sldNum" sz="quarter" idx="4"/>
          </p:nvPr>
        </p:nvSpPr>
        <p:spPr/>
        <p:txBody>
          <a:bodyPr/>
          <a:lstStyle/>
          <a:p>
            <a:fld id="{318151B9-CF22-1341-A1FA-AF855BA4AD15}" type="slidenum">
              <a:rPr lang="en-US" smtClean="0"/>
              <a:t>7</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1" y="819888"/>
            <a:ext cx="6311900" cy="370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502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400" dirty="0"/>
              <a:t>Deployment models</a:t>
            </a:r>
          </a:p>
          <a:p>
            <a:pPr lvl="1"/>
            <a:r>
              <a:rPr lang="en-US" sz="2400" dirty="0"/>
              <a:t>Beacon, Island and Mesh</a:t>
            </a:r>
          </a:p>
          <a:p>
            <a:pPr lvl="1"/>
            <a:r>
              <a:rPr lang="en-US" sz="2400" dirty="0"/>
              <a:t>Sample site deployment</a:t>
            </a:r>
          </a:p>
          <a:p>
            <a:r>
              <a:rPr lang="en-US" sz="2400" dirty="0" smtClean="0">
                <a:solidFill>
                  <a:srgbClr val="1DB118"/>
                </a:solidFill>
              </a:rPr>
              <a:t>Regular testing</a:t>
            </a:r>
          </a:p>
          <a:p>
            <a:pPr lvl="1"/>
            <a:r>
              <a:rPr lang="en-US" sz="2400" dirty="0" smtClean="0"/>
              <a:t>Develop a test plan</a:t>
            </a:r>
          </a:p>
          <a:p>
            <a:r>
              <a:rPr lang="en-US" sz="2400" dirty="0" smtClean="0"/>
              <a:t>pSConfig</a:t>
            </a:r>
          </a:p>
          <a:p>
            <a:pPr lvl="1"/>
            <a:r>
              <a:rPr lang="en-US" sz="2400" dirty="0" smtClean="0"/>
              <a:t>From mesh-</a:t>
            </a:r>
            <a:r>
              <a:rPr lang="en-US" sz="2400" dirty="0" err="1" smtClean="0"/>
              <a:t>config</a:t>
            </a:r>
            <a:r>
              <a:rPr lang="en-US" sz="2400" dirty="0" smtClean="0"/>
              <a:t> … to pSConfig</a:t>
            </a:r>
          </a:p>
          <a:p>
            <a:r>
              <a:rPr lang="en-US" sz="2400" dirty="0" smtClean="0"/>
              <a:t>Hands-on</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8</a:t>
            </a:fld>
            <a:endParaRPr lang="en-US" dirty="0"/>
          </a:p>
        </p:txBody>
      </p:sp>
    </p:spTree>
    <p:extLst>
      <p:ext uri="{BB962C8B-B14F-4D97-AF65-F5344CB8AC3E}">
        <p14:creationId xmlns:p14="http://schemas.microsoft.com/office/powerpoint/2010/main" val="82844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We can’t wait for users to report problems and then fix them (soft failures can go unreported for years!)</a:t>
            </a:r>
          </a:p>
          <a:p>
            <a:pPr>
              <a:defRPr/>
            </a:pPr>
            <a:r>
              <a:rPr lang="en-US" dirty="0" smtClean="0"/>
              <a:t>Things just break sometimes</a:t>
            </a:r>
          </a:p>
          <a:p>
            <a:pPr lvl="1">
              <a:defRPr/>
            </a:pPr>
            <a:r>
              <a:rPr lang="en-US" dirty="0" smtClean="0"/>
              <a:t>Failing optics</a:t>
            </a:r>
          </a:p>
          <a:p>
            <a:pPr lvl="1">
              <a:defRPr/>
            </a:pPr>
            <a:r>
              <a:rPr lang="en-US" dirty="0" smtClean="0"/>
              <a:t>Somebody messed around in a patch panel and kinked a fiber</a:t>
            </a:r>
          </a:p>
          <a:p>
            <a:pPr lvl="1">
              <a:defRPr/>
            </a:pPr>
            <a:r>
              <a:rPr lang="en-US" dirty="0" smtClean="0"/>
              <a:t>Hardware goes bad</a:t>
            </a:r>
          </a:p>
          <a:p>
            <a:pPr>
              <a:defRPr/>
            </a:pPr>
            <a:r>
              <a:rPr lang="en-US" dirty="0" smtClean="0"/>
              <a:t>Problems that get fixed have a way of coming back</a:t>
            </a:r>
          </a:p>
          <a:p>
            <a:pPr lvl="1">
              <a:defRPr/>
            </a:pPr>
            <a:r>
              <a:rPr lang="en-US" dirty="0" smtClean="0"/>
              <a:t>System defaults come back after hardware/software upgrades</a:t>
            </a:r>
          </a:p>
          <a:p>
            <a:pPr lvl="1">
              <a:defRPr/>
            </a:pPr>
            <a:r>
              <a:rPr lang="en-US" dirty="0" smtClean="0"/>
              <a:t>New employees may not know why the previous employee set things up a certain way and back out fixes</a:t>
            </a:r>
          </a:p>
          <a:p>
            <a:pPr>
              <a:defRPr/>
            </a:pPr>
            <a:r>
              <a:rPr lang="en-US" dirty="0" smtClean="0"/>
              <a:t>Important to continually collect, archive, and alert on active throughput test results</a:t>
            </a:r>
          </a:p>
        </p:txBody>
      </p:sp>
      <p:sp>
        <p:nvSpPr>
          <p:cNvPr id="7" name="Title 1"/>
          <p:cNvSpPr>
            <a:spLocks noGrp="1"/>
          </p:cNvSpPr>
          <p:nvPr>
            <p:ph type="title"/>
          </p:nvPr>
        </p:nvSpPr>
        <p:spPr/>
        <p:txBody>
          <a:bodyPr>
            <a:noAutofit/>
          </a:bodyPr>
          <a:lstStyle/>
          <a:p>
            <a:r>
              <a:rPr lang="en-US" dirty="0" smtClean="0"/>
              <a:t>Importance of Regular Testing</a:t>
            </a:r>
            <a:endParaRPr lang="en-US" dirty="0"/>
          </a:p>
        </p:txBody>
      </p:sp>
      <p:sp>
        <p:nvSpPr>
          <p:cNvPr id="6" name="Date Placeholder 3"/>
          <p:cNvSpPr>
            <a:spLocks noGrp="1"/>
          </p:cNvSpPr>
          <p:nvPr>
            <p:ph type="dt" sz="half" idx="2"/>
          </p:nvPr>
        </p:nvSpPr>
        <p:spPr/>
        <p:txBody>
          <a:bodyPr/>
          <a:lstStyle/>
          <a:p>
            <a:r>
              <a:rPr lang="fr-BE" smtClean="0"/>
              <a:t>June 14, 2018</a:t>
            </a:r>
            <a:endParaRPr lang="en-US" dirty="0"/>
          </a:p>
        </p:txBody>
      </p:sp>
      <p:sp>
        <p:nvSpPr>
          <p:cNvPr id="10" name="Footer Placeholder 4"/>
          <p:cNvSpPr>
            <a:spLocks noGrp="1"/>
          </p:cNvSpPr>
          <p:nvPr>
            <p:ph type="ftr" sz="quarter" idx="3"/>
          </p:nvPr>
        </p:nvSpPr>
        <p:spPr/>
        <p:txBody>
          <a:bodyPr/>
          <a:lstStyle/>
          <a:p>
            <a:r>
              <a:rPr lang="en-US" smtClean="0"/>
              <a:t>© 2018 — http://www.perfsonar.net</a:t>
            </a:r>
            <a:endParaRPr lang="en-US" dirty="0"/>
          </a:p>
        </p:txBody>
      </p:sp>
      <p:sp>
        <p:nvSpPr>
          <p:cNvPr id="9" name="Slide Number Placeholder 5"/>
          <p:cNvSpPr>
            <a:spLocks noGrp="1"/>
          </p:cNvSpPr>
          <p:nvPr>
            <p:ph type="sldNum" sz="quarter" idx="4"/>
          </p:nvPr>
        </p:nvSpPr>
        <p:spPr/>
        <p:txBody>
          <a:bodyPr/>
          <a:lstStyle/>
          <a:p>
            <a:fld id="{318151B9-CF22-1341-A1FA-AF855BA4AD15}" type="slidenum">
              <a:rPr lang="en-US" smtClean="0"/>
              <a:t>9</a:t>
            </a:fld>
            <a:endParaRPr lang="en-US" dirty="0"/>
          </a:p>
        </p:txBody>
      </p:sp>
    </p:spTree>
    <p:extLst>
      <p:ext uri="{BB962C8B-B14F-4D97-AF65-F5344CB8AC3E}">
        <p14:creationId xmlns:p14="http://schemas.microsoft.com/office/powerpoint/2010/main" val="426745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707-perfSONAR-Template-v9">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70627-perfSONAR-Template-v1.potx" id="{CDCD40B8-7E7A-4BBF-845A-1A7F35C950DB}" vid="{948D9C6C-2E45-4261-94D1-C7272744AA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201707-perfSONAR-Template-v9.thmx</Template>
  <TotalTime>5435</TotalTime>
  <Words>2334</Words>
  <Application>Microsoft Macintosh PowerPoint</Application>
  <PresentationFormat>Présentation à l'écran (16:9)</PresentationFormat>
  <Paragraphs>377</Paragraphs>
  <Slides>36</Slides>
  <Notes>15</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36</vt:i4>
      </vt:variant>
    </vt:vector>
  </HeadingPairs>
  <TitlesOfParts>
    <vt:vector size="44" baseType="lpstr">
      <vt:lpstr>Calibri</vt:lpstr>
      <vt:lpstr>Calibri (Body)</vt:lpstr>
      <vt:lpstr>Calibri Light</vt:lpstr>
      <vt:lpstr>Courier</vt:lpstr>
      <vt:lpstr>Courier New</vt:lpstr>
      <vt:lpstr>ＭＳ Ｐゴシック</vt:lpstr>
      <vt:lpstr>Arial</vt:lpstr>
      <vt:lpstr>201707-perfSONAR-Template-v9</vt:lpstr>
      <vt:lpstr>From mesh-config to pSConfig</vt:lpstr>
      <vt:lpstr>Outline</vt:lpstr>
      <vt:lpstr>Regular Testing - Beacon</vt:lpstr>
      <vt:lpstr>Regular Testing - Island</vt:lpstr>
      <vt:lpstr>Regular Testing - Mesh</vt:lpstr>
      <vt:lpstr>perfSONAR Deployment Locations</vt:lpstr>
      <vt:lpstr>Sample Site Deployment</vt:lpstr>
      <vt:lpstr>Outline</vt:lpstr>
      <vt:lpstr>Importance of Regular Testing</vt:lpstr>
      <vt:lpstr>Regular perfSONAR Tests</vt:lpstr>
      <vt:lpstr>MaDDash: http://ps-dashboard.es.net </vt:lpstr>
      <vt:lpstr>perfSONAR Dashboard: Raising Expectations and improving network visibility </vt:lpstr>
      <vt:lpstr>Develop a Test Plan</vt:lpstr>
      <vt:lpstr>Outline</vt:lpstr>
      <vt:lpstr>pSConfig: Re-imagining MeshConfig</vt:lpstr>
      <vt:lpstr>How people use meshconfig today</vt:lpstr>
      <vt:lpstr>Présentation PowerPoint</vt:lpstr>
      <vt:lpstr>Présentation PowerPoint</vt:lpstr>
      <vt:lpstr>Extensibility (or lack thereof)</vt:lpstr>
      <vt:lpstr>Présentation PowerPoint</vt:lpstr>
      <vt:lpstr>MeshConfig– The Good</vt:lpstr>
      <vt:lpstr>MeshConfig– The Bad</vt:lpstr>
      <vt:lpstr>MeshConfig– The Ugly</vt:lpstr>
      <vt:lpstr>pSConfig</vt:lpstr>
      <vt:lpstr>Présentation PowerPoint</vt:lpstr>
      <vt:lpstr>Présentation PowerPoint</vt:lpstr>
      <vt:lpstr>Example - Archivers</vt:lpstr>
      <vt:lpstr>Présentation PowerPoint</vt:lpstr>
      <vt:lpstr>Backward Compatibility</vt:lpstr>
      <vt:lpstr>Outline</vt:lpstr>
      <vt:lpstr>Hands-on</vt:lpstr>
      <vt:lpstr>psconfig remote</vt:lpstr>
      <vt:lpstr>Running pScheduler Commands</vt:lpstr>
      <vt:lpstr>Scheduled run states</vt:lpstr>
      <vt:lpstr>psconfig translate</vt:lpstr>
      <vt:lpstr>From mesh-config to pSConfig</vt:lpstr>
    </vt:vector>
  </TitlesOfParts>
  <Manager/>
  <Company>perfSONAR project</Company>
  <LinksUpToDate>false</LinksUpToDate>
  <SharedDoc>false</SharedDoc>
  <HyperlinkBase/>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perfSONAR</dc:title>
  <dc:subject/>
  <dc:creator>Antoine Delvaux</dc:creator>
  <cp:keywords/>
  <dc:description/>
  <cp:lastModifiedBy>Antoine Delvaux</cp:lastModifiedBy>
  <cp:revision>110</cp:revision>
  <dcterms:created xsi:type="dcterms:W3CDTF">2014-10-22T19:46:15Z</dcterms:created>
  <dcterms:modified xsi:type="dcterms:W3CDTF">2018-06-14T10:04:00Z</dcterms:modified>
  <cp:category/>
</cp:coreProperties>
</file>