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348" r:id="rId3"/>
    <p:sldId id="445" r:id="rId4"/>
    <p:sldId id="452" r:id="rId5"/>
    <p:sldId id="454" r:id="rId6"/>
    <p:sldId id="455" r:id="rId7"/>
    <p:sldId id="456" r:id="rId8"/>
    <p:sldId id="446" r:id="rId9"/>
    <p:sldId id="453" r:id="rId10"/>
    <p:sldId id="448" r:id="rId11"/>
    <p:sldId id="457" r:id="rId12"/>
    <p:sldId id="449" r:id="rId13"/>
    <p:sldId id="459" r:id="rId14"/>
    <p:sldId id="458" r:id="rId15"/>
    <p:sldId id="44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 Garnizov" initials="IG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8"/>
    <p:restoredTop sz="86444"/>
  </p:normalViewPr>
  <p:slideViewPr>
    <p:cSldViewPr snapToGrid="0" snapToObjects="1">
      <p:cViewPr varScale="1">
        <p:scale>
          <a:sx n="100" d="100"/>
          <a:sy n="100" d="100"/>
        </p:scale>
        <p:origin x="1104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5" d="100"/>
          <a:sy n="105" d="100"/>
        </p:scale>
        <p:origin x="250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6-08T15:23:19.190" idx="2">
    <p:pos x="5888" y="2226"/>
    <p:text>There is a catch here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F487E-8237-C949-9723-89A745F8DB0C}" type="datetimeFigureOut">
              <a:rPr lang="en-US" smtClean="0"/>
              <a:t>6/14/18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A4AF7-D76F-8642-A45F-DAED7B954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90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A4AF7-D76F-8642-A45F-DAED7B9541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5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A4AF7-D76F-8642-A45F-DAED7B95411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77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Requires </a:t>
            </a:r>
            <a:r>
              <a:rPr lang="en-US" dirty="0" err="1"/>
              <a:t>jq</a:t>
            </a:r>
            <a:r>
              <a:rPr lang="en-US" dirty="0"/>
              <a:t> understanding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A4AF7-D76F-8642-A45F-DAED7B95411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3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A4AF7-D76F-8642-A45F-DAED7B95411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82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A4AF7-D76F-8642-A45F-DAED7B95411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43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A4AF7-D76F-8642-A45F-DAED7B95411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05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g"/><Relationship Id="rId9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g"/><Relationship Id="rId9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365" y="83109"/>
            <a:ext cx="2212635" cy="778939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pic>
        <p:nvPicPr>
          <p:cNvPr id="16" name="Picture 15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7" name="Picture 16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8" name="Picture 17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9" name="Picture 18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0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A13C-5CD7-3542-8899-1EC4EA3DBA87}" type="datetime1">
              <a:rPr lang="en-US" smtClean="0"/>
              <a:t>6/14/18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33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 baseline="0"/>
            </a:lvl1pPr>
          </a:lstStyle>
          <a:p>
            <a:fld id="{1721A5CE-1460-9444-B4FC-EF08079244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9DF4AB3-5D79-3C40-843D-E62C537F027B}" type="datetime1">
              <a:rPr lang="en-US" smtClean="0"/>
              <a:t>6/14/18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F32E48F5-8279-984E-87BE-BDDCC82EE5C8}" type="datetime1">
              <a:rPr lang="en-US" smtClean="0"/>
              <a:t>6/14/18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791947DC-E98F-564C-8DA6-89FC571CB9DD}" type="datetime1">
              <a:rPr lang="en-US" smtClean="0"/>
              <a:t>6/14/18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5" name="Picture 14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6" name="Picture 15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7" name="Picture 16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8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A50314C5-7E71-E341-80CD-6E537BF38C84}" type="datetime1">
              <a:rPr lang="en-US" smtClean="0"/>
              <a:t>6/14/18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067" y="1280"/>
            <a:ext cx="3318933" cy="1168400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pic>
        <p:nvPicPr>
          <p:cNvPr id="9" name="Picture 8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0" name="Picture 9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1" name="Picture 10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2" name="Picture 11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02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AA4A9C03-923B-6943-9ADE-3DE9693D4132}" type="datetime1">
              <a:rPr lang="en-US" smtClean="0"/>
              <a:t>6/14/18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59D42450-7BC0-9744-BAC2-DD3521EFFF2A}" type="datetime1">
              <a:rPr lang="en-US" smtClean="0"/>
              <a:t>6/14/18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8" name="Picture 17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9" name="Picture 18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0" name="Picture 19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1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C4329B6D-90B4-4742-B1DA-6D8862702A69}" type="datetime1">
              <a:rPr lang="en-US" smtClean="0"/>
              <a:t>6/14/18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4" name="Picture 13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5" name="Picture 14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6" name="Picture 15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7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B9B4266F-D01B-3C48-AD1C-7BB9B7742DEA}" type="datetime1">
              <a:rPr lang="en-US" smtClean="0"/>
              <a:t>6/14/18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3" name="Picture 12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4" name="Picture 13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5" name="Picture 14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582DD01B-F503-FC42-A1BE-CD50731B7780}" type="datetime1">
              <a:rPr lang="en-US" smtClean="0"/>
              <a:t>6/14/18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DAF1DE7-0A06-F341-89C0-3D5DFDB4DF87}" type="datetime1">
              <a:rPr lang="en-US" smtClean="0"/>
              <a:t>6/14/18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75504-C0C9-B544-816B-6789179B5A77}" type="datetime1">
              <a:rPr lang="en-US" smtClean="0"/>
              <a:t>6/14/18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82880" cy="6848480"/>
          </a:xfrm>
          <a:prstGeom prst="rect">
            <a:avLst/>
          </a:prstGeom>
          <a:solidFill>
            <a:srgbClr val="1DB118"/>
          </a:solidFill>
          <a:ln>
            <a:solidFill>
              <a:srgbClr val="1DB1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8" name="Picture 7" descr="pS-Logo.png"/>
          <p:cNvPicPr>
            <a:picLocks noChangeAspect="1"/>
          </p:cNvPicPr>
          <p:nvPr/>
        </p:nvPicPr>
        <p:blipFill>
          <a:blip r:embed="rId1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61" y="100312"/>
            <a:ext cx="2116563" cy="464877"/>
          </a:xfrm>
          <a:prstGeom prst="rect">
            <a:avLst/>
          </a:prstGeom>
        </p:spPr>
      </p:pic>
      <p:pic>
        <p:nvPicPr>
          <p:cNvPr id="20" name="Picture 19" descr="GEANT_logo_2015.jpg"/>
          <p:cNvPicPr>
            <a:picLocks noChangeAspect="1"/>
          </p:cNvPicPr>
          <p:nvPr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21" name="Picture 20" descr="ESnet_Full_Logo_CMYK.eps"/>
          <p:cNvPicPr>
            <a:picLocks noChangeAspect="1"/>
          </p:cNvPicPr>
          <p:nvPr/>
        </p:nvPicPr>
        <p:blipFill>
          <a:blip r:embed="rId1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22" name="Picture 21" descr="internet2-black-red copy.png"/>
          <p:cNvPicPr>
            <a:picLocks noChangeAspect="1"/>
          </p:cNvPicPr>
          <p:nvPr/>
        </p:nvPicPr>
        <p:blipFill>
          <a:blip r:embed="rId1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3" name="Picture 22" descr="1000px-Indiana_University_logotype_svg.png"/>
          <p:cNvPicPr>
            <a:picLocks noChangeAspect="1"/>
          </p:cNvPicPr>
          <p:nvPr/>
        </p:nvPicPr>
        <p:blipFill>
          <a:blip r:embed="rId1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8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van.garnizov@fau.de" TargetMode="External"/><Relationship Id="rId2" Type="http://schemas.openxmlformats.org/officeDocument/2006/relationships/hyperlink" Target="mailto:matt@internet2.edu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perfsonar.net/config_pscheduler_limits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m-cymru.org/bogon-reference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rfsonar.net/resources/training-materials/ps-training/#JQ%20Worksho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2160439" y="4203875"/>
            <a:ext cx="8686465" cy="1314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/>
              <a:t>TNC18 workshop</a:t>
            </a:r>
          </a:p>
          <a:p>
            <a:pPr algn="r"/>
            <a:r>
              <a:rPr lang="en-US" sz="2400" dirty="0"/>
              <a:t>Matt </a:t>
            </a:r>
            <a:r>
              <a:rPr lang="en-US" sz="2400" dirty="0" err="1"/>
              <a:t>Zekauskas</a:t>
            </a:r>
            <a:r>
              <a:rPr lang="en-US" sz="2400" dirty="0"/>
              <a:t>, Ivan </a:t>
            </a:r>
            <a:r>
              <a:rPr lang="en-US" sz="2400" dirty="0" err="1"/>
              <a:t>Ganizov</a:t>
            </a:r>
            <a:r>
              <a:rPr lang="en-US" sz="2400" dirty="0"/>
              <a:t> FAU/DFN</a:t>
            </a:r>
          </a:p>
          <a:p>
            <a:pPr algn="r"/>
            <a:r>
              <a:rPr lang="en-US" sz="2400" dirty="0"/>
              <a:t>June 14, 2018</a:t>
            </a:r>
          </a:p>
          <a:p>
            <a:pPr algn="r"/>
            <a:endParaRPr lang="en-US" sz="2400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345097" y="2327518"/>
            <a:ext cx="9501807" cy="110251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pScheduler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advanced usage</a:t>
            </a:r>
            <a:b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Limits, JSON manipulation and extension of </a:t>
            </a:r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pScheduler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1519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</a:t>
            </a:r>
            <a:r>
              <a:rPr lang="en-US" dirty="0"/>
              <a:t> Limits advanced example1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Courier" pitchFamily="2" charset="0"/>
              </a:rPr>
              <a:t>"data": { "script":</a:t>
            </a:r>
          </a:p>
          <a:p>
            <a:pPr marL="0" indent="0">
              <a:buNone/>
            </a:pPr>
            <a:r>
              <a:rPr lang="en-US" sz="2400" dirty="0">
                <a:latin typeface="Courier" pitchFamily="2" charset="0"/>
              </a:rPr>
              <a:t>   "20 as $</a:t>
            </a:r>
            <a:r>
              <a:rPr lang="en-US" sz="2400" dirty="0" err="1">
                <a:latin typeface="Courier" pitchFamily="2" charset="0"/>
              </a:rPr>
              <a:t>max_hops</a:t>
            </a:r>
            <a:r>
              <a:rPr lang="en-US" sz="2400" dirty="0">
                <a:latin typeface="Courier" pitchFamily="2" charset="0"/>
              </a:rPr>
              <a:t> |</a:t>
            </a:r>
          </a:p>
          <a:p>
            <a:pPr marL="0" indent="0">
              <a:buNone/>
            </a:pPr>
            <a:r>
              <a:rPr lang="en-US" sz="2400" dirty="0">
                <a:latin typeface="Courier" pitchFamily="2" charset="0"/>
              </a:rPr>
              <a:t>if .type == \"trace\" and .</a:t>
            </a:r>
            <a:r>
              <a:rPr lang="en-US" sz="2400" dirty="0" err="1">
                <a:latin typeface="Courier" pitchFamily="2" charset="0"/>
              </a:rPr>
              <a:t>spec.hops</a:t>
            </a:r>
            <a:r>
              <a:rPr lang="en-US" sz="2400" dirty="0">
                <a:latin typeface="Courier" pitchFamily="2" charset="0"/>
              </a:rPr>
              <a:t> &gt; $</a:t>
            </a:r>
            <a:r>
              <a:rPr lang="en-US" sz="2400" dirty="0" err="1">
                <a:latin typeface="Courier" pitchFamily="2" charset="0"/>
              </a:rPr>
              <a:t>max_hops</a:t>
            </a:r>
            <a:r>
              <a:rPr lang="en-US" sz="2400" dirty="0">
                <a:latin typeface="Courier" pitchFamily="2" charset="0"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latin typeface="Courier" pitchFamily="2" charset="0"/>
              </a:rPr>
              <a:t>then \"Traces must be \\($max_hops) hops or fewer.\" </a:t>
            </a:r>
          </a:p>
          <a:p>
            <a:pPr marL="0" indent="0">
              <a:buNone/>
            </a:pPr>
            <a:r>
              <a:rPr lang="en-US" sz="2400" dirty="0">
                <a:latin typeface="Courier" pitchFamily="2" charset="0"/>
              </a:rPr>
              <a:t>else true</a:t>
            </a:r>
          </a:p>
          <a:p>
            <a:pPr marL="0" indent="0">
              <a:buNone/>
            </a:pPr>
            <a:r>
              <a:rPr lang="en-US" sz="2400" dirty="0">
                <a:latin typeface="Courier" pitchFamily="2" charset="0"/>
              </a:rPr>
              <a:t> end"</a:t>
            </a:r>
          </a:p>
          <a:p>
            <a:pPr marL="0" indent="0">
              <a:buNone/>
            </a:pPr>
            <a:r>
              <a:rPr lang="en-US" sz="2400" dirty="0">
                <a:latin typeface="Courier" pitchFamily="2" charset="0"/>
              </a:rPr>
              <a:t>  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36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</a:t>
            </a:r>
            <a:r>
              <a:rPr lang="en-US" dirty="0"/>
              <a:t> Limits advanced example2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>
                <a:latin typeface="Courier" pitchFamily="2" charset="0"/>
              </a:rPr>
              <a:t>"data": { "script":</a:t>
            </a:r>
          </a:p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"if .type == \"trace\" and ( .</a:t>
            </a:r>
            <a:r>
              <a:rPr lang="en-US" sz="4000" dirty="0" err="1">
                <a:latin typeface="Courier" pitchFamily="2" charset="0"/>
              </a:rPr>
              <a:t>spec.dest</a:t>
            </a:r>
            <a:r>
              <a:rPr lang="en-US" sz="4000" dirty="0">
                <a:latin typeface="Courier" pitchFamily="2" charset="0"/>
              </a:rPr>
              <a:t> == \“IP1\" or .</a:t>
            </a:r>
            <a:r>
              <a:rPr lang="en-US" sz="4000" dirty="0" err="1">
                <a:latin typeface="Courier" pitchFamily="2" charset="0"/>
              </a:rPr>
              <a:t>spec.source</a:t>
            </a:r>
            <a:r>
              <a:rPr lang="en-US" sz="4000" dirty="0">
                <a:latin typeface="Courier" pitchFamily="2" charset="0"/>
              </a:rPr>
              <a:t> == \“IP1\" )</a:t>
            </a:r>
          </a:p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then \"Traces are not allowed on this interface.\" else true</a:t>
            </a:r>
          </a:p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end"</a:t>
            </a:r>
          </a:p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          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245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 extension (archiver)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Tell </a:t>
            </a:r>
            <a:r>
              <a:rPr lang="en-US" sz="4000" dirty="0" err="1"/>
              <a:t>pscheduler</a:t>
            </a:r>
            <a:r>
              <a:rPr lang="en-US" sz="4000" dirty="0"/>
              <a:t> where to send results</a:t>
            </a:r>
          </a:p>
          <a:p>
            <a:r>
              <a:rPr lang="en-US" sz="4000" dirty="0"/>
              <a:t>Can specify more than one in the archiver specification</a:t>
            </a:r>
          </a:p>
          <a:p>
            <a:r>
              <a:rPr lang="en-US" sz="4000" dirty="0"/>
              <a:t>Demo archiving</a:t>
            </a:r>
          </a:p>
          <a:p>
            <a:r>
              <a:rPr lang="en-US" sz="2600" dirty="0" err="1">
                <a:latin typeface="Courier" pitchFamily="2" charset="0"/>
              </a:rPr>
              <a:t>pscheduler</a:t>
            </a:r>
            <a:r>
              <a:rPr lang="en-US" sz="2600" dirty="0">
                <a:latin typeface="Courier" pitchFamily="2" charset="0"/>
              </a:rPr>
              <a:t> task --archive @archive-spec-file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379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7CE74-F2F3-1740-BDBF-CAD95A2B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Specifying an Archiver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AF8B3-2E1E-E44E-BA14-68EC85EDD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"archiver": "…",</a:t>
            </a:r>
            <a:r>
              <a:rPr lang="en-US" dirty="0"/>
              <a:t> 		</a:t>
            </a:r>
            <a:r>
              <a:rPr lang="en-US" i="1" dirty="0"/>
              <a:t>What archiver to use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  "data": { … },	</a:t>
            </a:r>
            <a:r>
              <a:rPr lang="en-US" dirty="0"/>
              <a:t>		</a:t>
            </a:r>
            <a:r>
              <a:rPr lang="en-US" i="1" dirty="0"/>
              <a:t>Archiver-specific data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  "transform": { … },</a:t>
            </a:r>
            <a:r>
              <a:rPr lang="en-US" dirty="0"/>
              <a:t>		</a:t>
            </a:r>
            <a:r>
              <a:rPr lang="en-US" i="1" dirty="0"/>
              <a:t>Pre-archive  transform*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 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ttl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": "…"		</a:t>
            </a:r>
            <a:r>
              <a:rPr lang="en-US" dirty="0"/>
              <a:t>		</a:t>
            </a:r>
            <a:r>
              <a:rPr lang="en-US" i="1" dirty="0"/>
              <a:t>How long before giving up*</a:t>
            </a:r>
            <a:endParaRPr lang="en-US" b="1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US" i="1" dirty="0"/>
              <a:t>									*Optional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3150F0-2BA9-244B-9A57-4C36A6BDA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89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Syslog archiver example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"archiver": "syslog",</a:t>
            </a:r>
          </a:p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  "data": {</a:t>
            </a:r>
          </a:p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    "ident": "</a:t>
            </a:r>
            <a:r>
              <a:rPr lang="en-US" sz="4000" dirty="0" err="1">
                <a:latin typeface="Courier" pitchFamily="2" charset="0"/>
              </a:rPr>
              <a:t>runlog</a:t>
            </a:r>
            <a:r>
              <a:rPr lang="en-US" sz="4000" dirty="0">
                <a:latin typeface="Courier" pitchFamily="2" charset="0"/>
              </a:rPr>
              <a:t>", "facility": "local4", "priority": "info"</a:t>
            </a:r>
          </a:p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  },</a:t>
            </a:r>
          </a:p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  "transform": {</a:t>
            </a:r>
          </a:p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    "script": "\"Ran \\(.</a:t>
            </a:r>
            <a:r>
              <a:rPr lang="en-US" sz="4000" dirty="0" err="1">
                <a:latin typeface="Courier" pitchFamily="2" charset="0"/>
              </a:rPr>
              <a:t>test.type</a:t>
            </a:r>
            <a:r>
              <a:rPr lang="en-US" sz="4000" dirty="0">
                <a:latin typeface="Courier" pitchFamily="2" charset="0"/>
              </a:rPr>
              <a:t>) with \\(.</a:t>
            </a:r>
            <a:r>
              <a:rPr lang="en-US" sz="4000" dirty="0" err="1">
                <a:latin typeface="Courier" pitchFamily="2" charset="0"/>
              </a:rPr>
              <a:t>tool.name</a:t>
            </a:r>
            <a:r>
              <a:rPr lang="en-US" sz="4000" dirty="0">
                <a:latin typeface="Courier" pitchFamily="2" charset="0"/>
              </a:rPr>
              <a:t>) for \\(.</a:t>
            </a:r>
            <a:r>
              <a:rPr lang="en-US" sz="4000" dirty="0" err="1">
                <a:latin typeface="Courier" pitchFamily="2" charset="0"/>
              </a:rPr>
              <a:t>schedule.duration</a:t>
            </a:r>
            <a:r>
              <a:rPr lang="en-US" sz="4000" dirty="0">
                <a:latin typeface="Courier" pitchFamily="2" charset="0"/>
              </a:rPr>
              <a:t>)\"",</a:t>
            </a:r>
          </a:p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    "output-raw": true</a:t>
            </a:r>
          </a:p>
          <a:p>
            <a:pPr marL="0" indent="0">
              <a:buNone/>
            </a:pPr>
            <a:r>
              <a:rPr lang="en-US" sz="4000" dirty="0">
                <a:latin typeface="Courier" pitchFamily="2" charset="0"/>
              </a:rPr>
              <a:t>  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245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D045383-0CF4-604B-8457-9EA53654F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B079F6-A980-6043-B9B5-110FE7D3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979504"/>
            <a:ext cx="10515600" cy="1110147"/>
          </a:xfrm>
        </p:spPr>
        <p:txBody>
          <a:bodyPr/>
          <a:lstStyle/>
          <a:p>
            <a:r>
              <a:rPr lang="en-US" dirty="0"/>
              <a:t>Matt </a:t>
            </a:r>
            <a:r>
              <a:rPr lang="en-US" dirty="0" err="1"/>
              <a:t>Zekauskas</a:t>
            </a:r>
            <a:r>
              <a:rPr lang="en-US" dirty="0"/>
              <a:t>, Ivan </a:t>
            </a:r>
            <a:r>
              <a:rPr lang="en-US" dirty="0" err="1"/>
              <a:t>Ganizov</a:t>
            </a:r>
            <a:r>
              <a:rPr lang="en-US" dirty="0"/>
              <a:t> FAU/DFN</a:t>
            </a:r>
          </a:p>
          <a:p>
            <a:r>
              <a:rPr lang="en-US" dirty="0">
                <a:hlinkClick r:id="rId2"/>
              </a:rPr>
              <a:t>matt@internet2.edu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ivan.garnizov@fau.de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4F1D3-4F99-8249-ADE5-84C43EB64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7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Advanced commands on CLI + Hands-on</a:t>
            </a:r>
          </a:p>
          <a:p>
            <a:r>
              <a:rPr lang="en-US" sz="4000" dirty="0" err="1"/>
              <a:t>pS</a:t>
            </a:r>
            <a:r>
              <a:rPr lang="en-US" sz="4000" dirty="0"/>
              <a:t> Limits system intro</a:t>
            </a:r>
          </a:p>
          <a:p>
            <a:r>
              <a:rPr lang="en-US" sz="4000" dirty="0" err="1"/>
              <a:t>pS</a:t>
            </a:r>
            <a:r>
              <a:rPr lang="en-US" sz="4000" dirty="0"/>
              <a:t> Limits system configuration + Hands-on</a:t>
            </a:r>
          </a:p>
          <a:p>
            <a:r>
              <a:rPr lang="en-US" sz="4000" dirty="0" err="1"/>
              <a:t>pS</a:t>
            </a:r>
            <a:r>
              <a:rPr lang="en-US" sz="4000" dirty="0"/>
              <a:t> Limits advanced + Hands-on</a:t>
            </a:r>
          </a:p>
          <a:p>
            <a:r>
              <a:rPr lang="en-US" sz="4000" dirty="0" err="1"/>
              <a:t>pS</a:t>
            </a:r>
            <a:r>
              <a:rPr lang="en-US" sz="4000" dirty="0"/>
              <a:t> archiver extension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75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</a:t>
            </a:r>
            <a:r>
              <a:rPr lang="en-US" dirty="0"/>
              <a:t> Limits system intro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4000" dirty="0"/>
              <a:t>Function</a:t>
            </a:r>
          </a:p>
          <a:p>
            <a:r>
              <a:rPr lang="en-US" sz="4000" dirty="0"/>
              <a:t>The place in the workflow. Refresh</a:t>
            </a:r>
          </a:p>
          <a:p>
            <a:r>
              <a:rPr lang="en-US" sz="4000" dirty="0"/>
              <a:t>Configuration file</a:t>
            </a:r>
          </a:p>
          <a:p>
            <a:pPr lvl="1"/>
            <a:r>
              <a:rPr lang="en-US" sz="3600" dirty="0" err="1"/>
              <a:t>json</a:t>
            </a:r>
            <a:endParaRPr lang="en-US" sz="3600" dirty="0"/>
          </a:p>
          <a:p>
            <a:r>
              <a:rPr lang="en-US" sz="4000" dirty="0"/>
              <a:t>Elements</a:t>
            </a:r>
          </a:p>
          <a:p>
            <a:r>
              <a:rPr lang="en-US" sz="4000" dirty="0"/>
              <a:t>Demo of current configuration file</a:t>
            </a:r>
          </a:p>
          <a:p>
            <a:r>
              <a:rPr lang="en-US" sz="3500" dirty="0">
                <a:hlinkClick r:id="rId2"/>
              </a:rPr>
              <a:t>http://docs.perfsonar.net/config_pscheduler_limits.html</a:t>
            </a:r>
            <a:r>
              <a:rPr lang="en-US" sz="35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47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</a:t>
            </a:r>
            <a:r>
              <a:rPr lang="en-US" dirty="0"/>
              <a:t> Limits elements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IDENTIFIERS:  </a:t>
            </a:r>
            <a:r>
              <a:rPr lang="en-US" sz="4000" i="1" dirty="0"/>
              <a:t>Who's asking</a:t>
            </a:r>
            <a:r>
              <a:rPr lang="en-US" sz="4000" dirty="0"/>
              <a:t>?</a:t>
            </a:r>
          </a:p>
          <a:p>
            <a:r>
              <a:rPr lang="en-US" sz="4000" dirty="0"/>
              <a:t>CLASSIFIERS:  </a:t>
            </a:r>
            <a:r>
              <a:rPr lang="en-US" sz="4000" i="1" dirty="0"/>
              <a:t>How do we classify the identifiers?</a:t>
            </a:r>
          </a:p>
          <a:p>
            <a:pPr lvl="1"/>
            <a:r>
              <a:rPr lang="en-US" sz="3600" dirty="0"/>
              <a:t>These are groups of IDENTIFIERS</a:t>
            </a:r>
          </a:p>
          <a:p>
            <a:r>
              <a:rPr lang="en-US" sz="4000" dirty="0"/>
              <a:t>LIMITS:  </a:t>
            </a:r>
            <a:r>
              <a:rPr lang="en-US" sz="4000" i="1" dirty="0"/>
              <a:t>What are the restrictions?</a:t>
            </a:r>
          </a:p>
          <a:p>
            <a:r>
              <a:rPr lang="en-US" sz="4000" dirty="0"/>
              <a:t>APPLICATIONS:  </a:t>
            </a:r>
            <a:r>
              <a:rPr lang="en-US" sz="4000" i="1" dirty="0"/>
              <a:t>To whom do we apply the limits?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34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IDENTIFIERS:  </a:t>
            </a:r>
            <a:r>
              <a:rPr lang="en-US" i="1" dirty="0"/>
              <a:t>Who's asking</a:t>
            </a:r>
            <a:r>
              <a:rPr lang="en-US" dirty="0"/>
              <a:t>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Common types:</a:t>
            </a:r>
          </a:p>
          <a:p>
            <a:pPr lvl="1"/>
            <a:r>
              <a:rPr lang="en-US" sz="3600" dirty="0"/>
              <a:t>always</a:t>
            </a:r>
          </a:p>
          <a:p>
            <a:pPr lvl="1"/>
            <a:r>
              <a:rPr lang="en-US" sz="3600" dirty="0" err="1"/>
              <a:t>ip</a:t>
            </a:r>
            <a:r>
              <a:rPr lang="en-US" sz="3600" dirty="0"/>
              <a:t>-</a:t>
            </a:r>
            <a:r>
              <a:rPr lang="en-US" sz="3600" dirty="0" err="1"/>
              <a:t>cidr</a:t>
            </a:r>
            <a:r>
              <a:rPr lang="en-US" sz="3600" dirty="0"/>
              <a:t>-list</a:t>
            </a:r>
          </a:p>
          <a:p>
            <a:pPr lvl="1"/>
            <a:r>
              <a:rPr lang="en-US" sz="3600" dirty="0" err="1"/>
              <a:t>ip</a:t>
            </a:r>
            <a:r>
              <a:rPr lang="en-US" sz="3600" dirty="0"/>
              <a:t>-</a:t>
            </a:r>
            <a:r>
              <a:rPr lang="en-US" sz="3600" dirty="0" err="1"/>
              <a:t>cidr</a:t>
            </a:r>
            <a:r>
              <a:rPr lang="en-US" sz="3600" dirty="0"/>
              <a:t>-list-</a:t>
            </a:r>
            <a:r>
              <a:rPr lang="en-US" sz="3600" dirty="0" err="1"/>
              <a:t>url</a:t>
            </a:r>
            <a:endParaRPr lang="en-US" sz="3600" dirty="0"/>
          </a:p>
          <a:p>
            <a:pPr lvl="1"/>
            <a:r>
              <a:rPr lang="en-US" sz="3600" dirty="0" err="1"/>
              <a:t>ip-cymru-bogon</a:t>
            </a:r>
            <a:r>
              <a:rPr lang="en-US" sz="3600" dirty="0"/>
              <a:t>:</a:t>
            </a:r>
            <a:r>
              <a:rPr lang="en-US" sz="4000" dirty="0"/>
              <a:t> </a:t>
            </a:r>
            <a:r>
              <a:rPr lang="en-US" sz="2000" dirty="0">
                <a:hlinkClick r:id="rId2"/>
              </a:rPr>
              <a:t>http://www.team-cymru.org/bogon-reference.html</a:t>
            </a:r>
            <a:r>
              <a:rPr lang="en-US" sz="2000" dirty="0"/>
              <a:t> </a:t>
            </a:r>
            <a:endParaRPr lang="en-US" sz="4000" dirty="0"/>
          </a:p>
          <a:p>
            <a:pPr lvl="1"/>
            <a:r>
              <a:rPr lang="en-US" sz="3600" dirty="0" err="1"/>
              <a:t>ip</a:t>
            </a:r>
            <a:r>
              <a:rPr lang="en-US" sz="3600" dirty="0"/>
              <a:t>-reverse-</a:t>
            </a:r>
            <a:r>
              <a:rPr lang="en-US" sz="3600" dirty="0" err="1"/>
              <a:t>dns</a:t>
            </a:r>
            <a:r>
              <a:rPr lang="en-US" sz="3600" dirty="0"/>
              <a:t>: match with regex</a:t>
            </a:r>
          </a:p>
          <a:p>
            <a:pPr lvl="1"/>
            <a:endParaRPr lang="en-US" sz="3600" dirty="0"/>
          </a:p>
          <a:p>
            <a:pPr lvl="1"/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04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LIMITS:  </a:t>
            </a:r>
            <a:r>
              <a:rPr lang="en-US" i="1" dirty="0"/>
              <a:t>What are the restrictions?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Limit types:</a:t>
            </a:r>
          </a:p>
          <a:p>
            <a:pPr lvl="1"/>
            <a:r>
              <a:rPr lang="en-US" sz="3600" dirty="0"/>
              <a:t>pass-fail: “true”, “false”</a:t>
            </a:r>
          </a:p>
          <a:p>
            <a:pPr lvl="1"/>
            <a:r>
              <a:rPr lang="en-US" sz="3600" dirty="0"/>
              <a:t>test parameters: “test”</a:t>
            </a:r>
          </a:p>
          <a:p>
            <a:pPr lvl="1"/>
            <a:r>
              <a:rPr lang="en-US" sz="3600" dirty="0"/>
              <a:t>test-type: "idle", "latency", "</a:t>
            </a:r>
            <a:r>
              <a:rPr lang="en-US" sz="3600" dirty="0" err="1"/>
              <a:t>rtt</a:t>
            </a:r>
            <a:r>
              <a:rPr lang="en-US" sz="3600" dirty="0"/>
              <a:t>", "trace“…..</a:t>
            </a:r>
          </a:p>
          <a:p>
            <a:pPr lvl="1"/>
            <a:r>
              <a:rPr lang="en-US" sz="3600" dirty="0"/>
              <a:t>JQ transformations</a:t>
            </a:r>
          </a:p>
          <a:p>
            <a:pPr lvl="1"/>
            <a:endParaRPr lang="en-US" sz="3600" dirty="0"/>
          </a:p>
          <a:p>
            <a:pPr lvl="1"/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993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APPLICATIONS:  </a:t>
            </a:r>
            <a:r>
              <a:rPr lang="en-US" sz="4000" i="1" dirty="0"/>
              <a:t>To whom do we apply the limits?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Logic of application:</a:t>
            </a:r>
          </a:p>
          <a:p>
            <a:pPr lvl="1"/>
            <a:r>
              <a:rPr lang="en-US" sz="3600" dirty="0"/>
              <a:t>Check applications in sequence</a:t>
            </a:r>
          </a:p>
          <a:p>
            <a:pPr lvl="2"/>
            <a:r>
              <a:rPr lang="en-US" sz="3200" dirty="0"/>
              <a:t>If does not pass, continue to next unless</a:t>
            </a:r>
            <a:br>
              <a:rPr lang="en-US" sz="3200" dirty="0"/>
            </a:br>
            <a:r>
              <a:rPr lang="en-US" sz="3200" dirty="0"/>
              <a:t> </a:t>
            </a:r>
            <a:r>
              <a:rPr lang="en-US" sz="3200" dirty="0">
                <a:latin typeface="Courier" pitchFamily="2" charset="0"/>
              </a:rPr>
              <a:t>“stop-on-failure” : “true”</a:t>
            </a:r>
          </a:p>
          <a:p>
            <a:pPr lvl="2"/>
            <a:r>
              <a:rPr lang="en-US" sz="3200" dirty="0"/>
              <a:t>If passes, stop and schedule task</a:t>
            </a:r>
          </a:p>
          <a:p>
            <a:r>
              <a:rPr lang="en-US" sz="4000" dirty="0"/>
              <a:t>AND logic for limits =&gt; </a:t>
            </a:r>
            <a:r>
              <a:rPr lang="en-US" sz="4000" dirty="0">
                <a:latin typeface="Courier" pitchFamily="2" charset="0"/>
              </a:rPr>
              <a:t>“require”: “all”</a:t>
            </a:r>
          </a:p>
          <a:p>
            <a:r>
              <a:rPr lang="en-US" sz="4000" dirty="0"/>
              <a:t>OR logic for limits =&gt; </a:t>
            </a:r>
            <a:r>
              <a:rPr lang="en-US" sz="4000" dirty="0">
                <a:latin typeface="Courier" pitchFamily="2" charset="0"/>
              </a:rPr>
              <a:t>“require”: “any”</a:t>
            </a:r>
          </a:p>
          <a:p>
            <a:pPr marL="0" indent="0">
              <a:buNone/>
            </a:pPr>
            <a:endParaRPr lang="en-US" sz="4000" dirty="0"/>
          </a:p>
          <a:p>
            <a:endParaRPr lang="en-US" sz="4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97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</a:t>
            </a:r>
            <a:r>
              <a:rPr lang="en-US" dirty="0"/>
              <a:t> Limits system configuration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/>
              <a:t>Demo: review default limits configuration</a:t>
            </a:r>
            <a:br>
              <a:rPr lang="en-US" sz="4000" dirty="0"/>
            </a:br>
            <a:r>
              <a:rPr lang="en-US" sz="4000" dirty="0"/>
              <a:t>/</a:t>
            </a:r>
            <a:r>
              <a:rPr lang="en-US" sz="4000" dirty="0" err="1"/>
              <a:t>etc</a:t>
            </a:r>
            <a:r>
              <a:rPr lang="en-US" sz="4000" dirty="0"/>
              <a:t>/</a:t>
            </a:r>
            <a:r>
              <a:rPr lang="en-US" sz="4000" dirty="0" err="1"/>
              <a:t>pscheduler</a:t>
            </a:r>
            <a:r>
              <a:rPr lang="en-US" sz="4000" dirty="0"/>
              <a:t>/</a:t>
            </a:r>
            <a:r>
              <a:rPr lang="en-US" sz="4000" dirty="0" err="1"/>
              <a:t>limits.conf</a:t>
            </a:r>
            <a:endParaRPr lang="en-US" sz="4000" dirty="0"/>
          </a:p>
          <a:p>
            <a:r>
              <a:rPr lang="en-US" sz="4000" dirty="0" err="1">
                <a:latin typeface="Courier" pitchFamily="2" charset="0"/>
              </a:rPr>
              <a:t>pscheduler</a:t>
            </a:r>
            <a:r>
              <a:rPr lang="en-US" sz="4000" dirty="0">
                <a:latin typeface="Courier" pitchFamily="2" charset="0"/>
              </a:rPr>
              <a:t> validate-limits</a:t>
            </a:r>
          </a:p>
          <a:p>
            <a:r>
              <a:rPr lang="en-US" sz="4000" i="1" dirty="0"/>
              <a:t>[NOTE: make a copy of the limits file before modification.]</a:t>
            </a:r>
          </a:p>
          <a:p>
            <a:r>
              <a:rPr lang="en-US" sz="4000" dirty="0"/>
              <a:t>(</a:t>
            </a:r>
            <a:r>
              <a:rPr lang="en-US" sz="4000" dirty="0" err="1"/>
              <a:t>pS</a:t>
            </a:r>
            <a:r>
              <a:rPr lang="en-US" sz="4000" dirty="0"/>
              <a:t> Limits system configuration + Hands-on)</a:t>
            </a:r>
          </a:p>
          <a:p>
            <a:r>
              <a:rPr lang="en-US" sz="4000" dirty="0" err="1"/>
              <a:t>pS</a:t>
            </a:r>
            <a:r>
              <a:rPr lang="en-US" sz="4000" dirty="0"/>
              <a:t> Limits advanced configuration + Hands-on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26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 JQ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pScheduler</a:t>
            </a:r>
            <a:r>
              <a:rPr lang="en-US" sz="4000" dirty="0"/>
              <a:t> advanced configuration / manipulation</a:t>
            </a:r>
          </a:p>
          <a:p>
            <a:pPr lvl="1"/>
            <a:r>
              <a:rPr lang="en-US" sz="3600" dirty="0" err="1"/>
              <a:t>pS</a:t>
            </a:r>
            <a:r>
              <a:rPr lang="en-US" sz="3600" dirty="0"/>
              <a:t> Workshop JQ by Mark </a:t>
            </a:r>
            <a:r>
              <a:rPr lang="en-US" sz="3600" dirty="0" err="1"/>
              <a:t>Feit</a:t>
            </a:r>
            <a:endParaRPr lang="en-US" sz="3600" dirty="0"/>
          </a:p>
          <a:p>
            <a:pPr lvl="1"/>
            <a:r>
              <a:rPr lang="en-US" sz="3600" dirty="0">
                <a:hlinkClick r:id="rId2"/>
              </a:rPr>
              <a:t>https://www.perfsonar.net/resources/training-materials/ps-training/#JQ%20Workshop</a:t>
            </a:r>
            <a:endParaRPr lang="en-US" sz="3600" dirty="0"/>
          </a:p>
          <a:p>
            <a:r>
              <a:rPr lang="en-US" sz="4400" dirty="0"/>
              <a:t>Delivers extended functionality / flexibility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090492"/>
      </p:ext>
    </p:extLst>
  </p:cSld>
  <p:clrMapOvr>
    <a:masterClrMapping/>
  </p:clrMapOvr>
</p:sld>
</file>

<file path=ppt/theme/theme1.xml><?xml version="1.0" encoding="utf-8"?>
<a:theme xmlns:a="http://schemas.openxmlformats.org/drawingml/2006/main" name="20170627-perfSONAR-Template-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0627-perfSONAR-Template-v1.potx" id="{CDCD40B8-7E7A-4BBF-845A-1A7F35C950DB}" vid="{948D9C6C-2E45-4261-94D1-C7272744AA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20170627-perfSONAR-Template-v1</Template>
  <TotalTime>75</TotalTime>
  <Words>526</Words>
  <Application>Microsoft Macintosh PowerPoint</Application>
  <PresentationFormat>Widescreen</PresentationFormat>
  <Paragraphs>115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Courier</vt:lpstr>
      <vt:lpstr>Courier New</vt:lpstr>
      <vt:lpstr>20170627-perfSONAR-Template-v1</vt:lpstr>
      <vt:lpstr>pScheduler advanced usage  Limits, JSON manipulation and extension of pScheduler</vt:lpstr>
      <vt:lpstr>Agenda</vt:lpstr>
      <vt:lpstr>pS Limits system intro</vt:lpstr>
      <vt:lpstr>pS Limits elements</vt:lpstr>
      <vt:lpstr>IDENTIFIERS:  Who's asking?</vt:lpstr>
      <vt:lpstr>LIMITS:  What are the restrictions?</vt:lpstr>
      <vt:lpstr>APPLICATIONS:  To whom do we apply the limits?</vt:lpstr>
      <vt:lpstr>pS Limits system configuration</vt:lpstr>
      <vt:lpstr>pScheduler JQ</vt:lpstr>
      <vt:lpstr>pS Limits advanced example1</vt:lpstr>
      <vt:lpstr>pS Limits advanced example2</vt:lpstr>
      <vt:lpstr>pScheduler extension (archiver)</vt:lpstr>
      <vt:lpstr>Specifying an Archiver</vt:lpstr>
      <vt:lpstr>Syslog archiver example</vt:lpstr>
      <vt:lpstr>Questions?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perfSONAR in 30</dc:title>
  <dc:creator>Mark Feit</dc:creator>
  <cp:lastModifiedBy>Matt Zekauskas</cp:lastModifiedBy>
  <cp:revision>539</cp:revision>
  <dcterms:created xsi:type="dcterms:W3CDTF">2017-07-26T17:32:55Z</dcterms:created>
  <dcterms:modified xsi:type="dcterms:W3CDTF">2018-06-14T10:12:14Z</dcterms:modified>
</cp:coreProperties>
</file>