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75" r:id="rId3"/>
    <p:sldId id="277" r:id="rId4"/>
    <p:sldId id="280" r:id="rId5"/>
    <p:sldId id="284" r:id="rId6"/>
    <p:sldId id="279" r:id="rId7"/>
    <p:sldId id="276" r:id="rId8"/>
    <p:sldId id="281" r:id="rId9"/>
    <p:sldId id="282" r:id="rId10"/>
    <p:sldId id="283" r:id="rId1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3300"/>
    <a:srgbClr val="F7F75B"/>
    <a:srgbClr val="1DB1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324" y="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980FC-0759-CA42-B022-0B54C3274F97}" type="datetimeFigureOut">
              <a:rPr lang="en-US" smtClean="0"/>
              <a:t>6/21/2018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2778ED-C302-B741-917D-3C5036AAD3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1109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EC92A4-9BD9-794B-BE3A-04EDF069D8A0}" type="datetimeFigureOut">
              <a:rPr lang="en-US" smtClean="0"/>
              <a:t>6/21/2018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4EA6F8-B5AB-8342-9AB7-A6984D898A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8690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emf"/><Relationship Id="rId4" Type="http://schemas.openxmlformats.org/officeDocument/2006/relationships/image" Target="../media/image4.jp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emf"/><Relationship Id="rId4" Type="http://schemas.openxmlformats.org/officeDocument/2006/relationships/image" Target="../media/image4.jp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60084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17316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02EB-EFB2-E944-906C-6B0B3656AE66}" type="datetime4">
              <a:rPr lang="en-US" smtClean="0"/>
              <a:t>June 21,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2016, http://</a:t>
            </a:r>
            <a:r>
              <a:rPr lang="en-US" dirty="0" err="1" smtClean="0"/>
              <a:t>www.perfsonar.net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151B9-CF22-1341-A1FA-AF855BA4AD15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creen Shot 2014-10-22 at 4.30.01 P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4524" y="62332"/>
            <a:ext cx="1659476" cy="584204"/>
          </a:xfrm>
          <a:prstGeom prst="rect">
            <a:avLst/>
          </a:prstGeom>
        </p:spPr>
      </p:pic>
      <p:pic>
        <p:nvPicPr>
          <p:cNvPr id="10" name="Picture 9" descr="PerfSONAR-powered-CMYK copy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922" y="-401510"/>
            <a:ext cx="8125878" cy="3364113"/>
          </a:xfrm>
          <a:prstGeom prst="rect">
            <a:avLst/>
          </a:prstGeom>
        </p:spPr>
      </p:pic>
      <p:pic>
        <p:nvPicPr>
          <p:cNvPr id="11" name="Picture 10" descr="GEANT_logo_2015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848" y="4538879"/>
            <a:ext cx="904933" cy="452467"/>
          </a:xfrm>
          <a:prstGeom prst="rect">
            <a:avLst/>
          </a:prstGeom>
        </p:spPr>
      </p:pic>
      <p:pic>
        <p:nvPicPr>
          <p:cNvPr id="12" name="Picture 11" descr="ESnet_Full_Logo_CMYK.eps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870" y="4675616"/>
            <a:ext cx="966829" cy="283213"/>
          </a:xfrm>
          <a:prstGeom prst="rect">
            <a:avLst/>
          </a:prstGeom>
        </p:spPr>
      </p:pic>
      <p:pic>
        <p:nvPicPr>
          <p:cNvPr id="13" name="Picture 12" descr="internet2-black-red copy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9191" y="4665694"/>
            <a:ext cx="620625" cy="454014"/>
          </a:xfrm>
          <a:prstGeom prst="rect">
            <a:avLst/>
          </a:prstGeom>
        </p:spPr>
      </p:pic>
      <p:pic>
        <p:nvPicPr>
          <p:cNvPr id="14" name="Picture 13" descr="1000px-Indiana_University_logotype_svg.pn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517" y="4715503"/>
            <a:ext cx="1445907" cy="21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523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A1B8A-8F99-CA48-8E57-88973DFA4A08}" type="datetime4">
              <a:rPr lang="en-US" smtClean="0"/>
              <a:t>June 21,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2016, http://</a:t>
            </a:r>
            <a:r>
              <a:rPr lang="en-US" dirty="0" err="1" smtClean="0"/>
              <a:t>www.perfsonar.net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151B9-CF22-1341-A1FA-AF855BA4AD1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GEANT_logo_2015.jpg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848" y="4538879"/>
            <a:ext cx="904933" cy="452467"/>
          </a:xfrm>
          <a:prstGeom prst="rect">
            <a:avLst/>
          </a:prstGeom>
        </p:spPr>
      </p:pic>
      <p:pic>
        <p:nvPicPr>
          <p:cNvPr id="8" name="Picture 7" descr="ESnet_Full_Logo_CMYK.eps"/>
          <p:cNvPicPr>
            <a:picLocks noChangeAspect="1"/>
          </p:cNvPicPr>
          <p:nvPr userDrawn="1"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870" y="4675616"/>
            <a:ext cx="966829" cy="283213"/>
          </a:xfrm>
          <a:prstGeom prst="rect">
            <a:avLst/>
          </a:prstGeom>
        </p:spPr>
      </p:pic>
      <p:pic>
        <p:nvPicPr>
          <p:cNvPr id="9" name="Picture 8" descr="internet2-black-red copy.png"/>
          <p:cNvPicPr>
            <a:picLocks noChangeAspect="1"/>
          </p:cNvPicPr>
          <p:nvPr userDrawn="1"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9191" y="4665694"/>
            <a:ext cx="620625" cy="454014"/>
          </a:xfrm>
          <a:prstGeom prst="rect">
            <a:avLst/>
          </a:prstGeom>
        </p:spPr>
      </p:pic>
      <p:pic>
        <p:nvPicPr>
          <p:cNvPr id="10" name="Picture 9" descr="1000px-Indiana_University_logotype_svg.png"/>
          <p:cNvPicPr>
            <a:picLocks noChangeAspect="1"/>
          </p:cNvPicPr>
          <p:nvPr userDrawn="1"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517" y="4715503"/>
            <a:ext cx="1445907" cy="21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780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creen Shot 2014-10-22 at 4.30.01 P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4800" y="960"/>
            <a:ext cx="2489200" cy="8763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32C40-988E-A444-8E8A-8658EA9E7168}" type="datetime4">
              <a:rPr lang="en-US" smtClean="0"/>
              <a:t>June 21,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2016, http://</a:t>
            </a:r>
            <a:r>
              <a:rPr lang="en-US" dirty="0" err="1" smtClean="0"/>
              <a:t>www.perfsonar.net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151B9-CF22-1341-A1FA-AF855BA4AD15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PerfSONAR-powered-CMYK copy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922" y="-401510"/>
            <a:ext cx="8125878" cy="3364113"/>
          </a:xfrm>
          <a:prstGeom prst="rect">
            <a:avLst/>
          </a:prstGeom>
        </p:spPr>
      </p:pic>
      <p:pic>
        <p:nvPicPr>
          <p:cNvPr id="18" name="Picture 17" descr="GEANT_logo_2015.jpg"/>
          <p:cNvPicPr>
            <a:picLocks noChangeAspect="1"/>
          </p:cNvPicPr>
          <p:nvPr userDrawn="1"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848" y="4538879"/>
            <a:ext cx="904933" cy="452467"/>
          </a:xfrm>
          <a:prstGeom prst="rect">
            <a:avLst/>
          </a:prstGeom>
        </p:spPr>
      </p:pic>
      <p:pic>
        <p:nvPicPr>
          <p:cNvPr id="19" name="Picture 18" descr="ESnet_Full_Logo_CMYK.eps"/>
          <p:cNvPicPr>
            <a:picLocks noChangeAspect="1"/>
          </p:cNvPicPr>
          <p:nvPr userDrawn="1"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870" y="4675616"/>
            <a:ext cx="966829" cy="283213"/>
          </a:xfrm>
          <a:prstGeom prst="rect">
            <a:avLst/>
          </a:prstGeom>
        </p:spPr>
      </p:pic>
      <p:pic>
        <p:nvPicPr>
          <p:cNvPr id="20" name="Picture 19" descr="internet2-black-red copy.png"/>
          <p:cNvPicPr>
            <a:picLocks noChangeAspect="1"/>
          </p:cNvPicPr>
          <p:nvPr userDrawn="1"/>
        </p:nvPicPr>
        <p:blipFill>
          <a:blip r:embed="rId6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9191" y="4665694"/>
            <a:ext cx="620625" cy="454014"/>
          </a:xfrm>
          <a:prstGeom prst="rect">
            <a:avLst/>
          </a:prstGeom>
        </p:spPr>
      </p:pic>
      <p:pic>
        <p:nvPicPr>
          <p:cNvPr id="21" name="Picture 20" descr="1000px-Indiana_University_logotype_svg.png"/>
          <p:cNvPicPr>
            <a:picLocks noChangeAspect="1"/>
          </p:cNvPicPr>
          <p:nvPr userDrawn="1"/>
        </p:nvPicPr>
        <p:blipFill>
          <a:blip r:embed="rId7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517" y="4715503"/>
            <a:ext cx="1445907" cy="21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597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AA685-74BB-F34C-B5BF-B085B898A22D}" type="datetime4">
              <a:rPr lang="en-US" smtClean="0"/>
              <a:t>June 21, 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2016, http://</a:t>
            </a:r>
            <a:r>
              <a:rPr lang="en-US" dirty="0" err="1" smtClean="0"/>
              <a:t>www.perfsonar.net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151B9-CF22-1341-A1FA-AF855BA4AD15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GEANT_logo_2015.jpg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848" y="4538879"/>
            <a:ext cx="904933" cy="452467"/>
          </a:xfrm>
          <a:prstGeom prst="rect">
            <a:avLst/>
          </a:prstGeom>
        </p:spPr>
      </p:pic>
      <p:pic>
        <p:nvPicPr>
          <p:cNvPr id="9" name="Picture 8" descr="ESnet_Full_Logo_CMYK.eps"/>
          <p:cNvPicPr>
            <a:picLocks noChangeAspect="1"/>
          </p:cNvPicPr>
          <p:nvPr userDrawn="1"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870" y="4675616"/>
            <a:ext cx="966829" cy="283213"/>
          </a:xfrm>
          <a:prstGeom prst="rect">
            <a:avLst/>
          </a:prstGeom>
        </p:spPr>
      </p:pic>
      <p:pic>
        <p:nvPicPr>
          <p:cNvPr id="10" name="Picture 9" descr="internet2-black-red copy.png"/>
          <p:cNvPicPr>
            <a:picLocks noChangeAspect="1"/>
          </p:cNvPicPr>
          <p:nvPr userDrawn="1"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9191" y="4665694"/>
            <a:ext cx="620625" cy="454014"/>
          </a:xfrm>
          <a:prstGeom prst="rect">
            <a:avLst/>
          </a:prstGeom>
        </p:spPr>
      </p:pic>
      <p:pic>
        <p:nvPicPr>
          <p:cNvPr id="11" name="Picture 10" descr="1000px-Indiana_University_logotype_svg.png"/>
          <p:cNvPicPr>
            <a:picLocks noChangeAspect="1"/>
          </p:cNvPicPr>
          <p:nvPr userDrawn="1"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517" y="4715503"/>
            <a:ext cx="1445907" cy="21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642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A9D82-4964-D74E-90EC-68E038D794A0}" type="datetime4">
              <a:rPr lang="en-US" smtClean="0"/>
              <a:t>June 21, 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2016, http://</a:t>
            </a:r>
            <a:r>
              <a:rPr lang="en-US" dirty="0" err="1" smtClean="0"/>
              <a:t>www.perfsonar.net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151B9-CF22-1341-A1FA-AF855BA4AD15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GEANT_logo_2015.jpg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848" y="4538879"/>
            <a:ext cx="904933" cy="452467"/>
          </a:xfrm>
          <a:prstGeom prst="rect">
            <a:avLst/>
          </a:prstGeom>
        </p:spPr>
      </p:pic>
      <p:pic>
        <p:nvPicPr>
          <p:cNvPr id="11" name="Picture 10" descr="ESnet_Full_Logo_CMYK.eps"/>
          <p:cNvPicPr>
            <a:picLocks noChangeAspect="1"/>
          </p:cNvPicPr>
          <p:nvPr userDrawn="1"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870" y="4675616"/>
            <a:ext cx="966829" cy="283213"/>
          </a:xfrm>
          <a:prstGeom prst="rect">
            <a:avLst/>
          </a:prstGeom>
        </p:spPr>
      </p:pic>
      <p:pic>
        <p:nvPicPr>
          <p:cNvPr id="12" name="Picture 11" descr="internet2-black-red copy.png"/>
          <p:cNvPicPr>
            <a:picLocks noChangeAspect="1"/>
          </p:cNvPicPr>
          <p:nvPr userDrawn="1"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9191" y="4665694"/>
            <a:ext cx="620625" cy="454014"/>
          </a:xfrm>
          <a:prstGeom prst="rect">
            <a:avLst/>
          </a:prstGeom>
        </p:spPr>
      </p:pic>
      <p:pic>
        <p:nvPicPr>
          <p:cNvPr id="13" name="Picture 12" descr="1000px-Indiana_University_logotype_svg.png"/>
          <p:cNvPicPr>
            <a:picLocks noChangeAspect="1"/>
          </p:cNvPicPr>
          <p:nvPr userDrawn="1"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517" y="4715503"/>
            <a:ext cx="1445907" cy="21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641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4862-CC71-1B4F-BA1F-CB9F1108FA5A}" type="datetime4">
              <a:rPr lang="en-US" smtClean="0"/>
              <a:t>June 21, 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2016, http://</a:t>
            </a:r>
            <a:r>
              <a:rPr lang="en-US" dirty="0" err="1" smtClean="0"/>
              <a:t>www.perfsonar.net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151B9-CF22-1341-A1FA-AF855BA4AD15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 descr="GEANT_logo_2015.jpg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848" y="4538879"/>
            <a:ext cx="904933" cy="452467"/>
          </a:xfrm>
          <a:prstGeom prst="rect">
            <a:avLst/>
          </a:prstGeom>
        </p:spPr>
      </p:pic>
      <p:pic>
        <p:nvPicPr>
          <p:cNvPr id="7" name="Picture 6" descr="ESnet_Full_Logo_CMYK.eps"/>
          <p:cNvPicPr>
            <a:picLocks noChangeAspect="1"/>
          </p:cNvPicPr>
          <p:nvPr userDrawn="1"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870" y="4675616"/>
            <a:ext cx="966829" cy="283213"/>
          </a:xfrm>
          <a:prstGeom prst="rect">
            <a:avLst/>
          </a:prstGeom>
        </p:spPr>
      </p:pic>
      <p:pic>
        <p:nvPicPr>
          <p:cNvPr id="8" name="Picture 7" descr="internet2-black-red copy.png"/>
          <p:cNvPicPr>
            <a:picLocks noChangeAspect="1"/>
          </p:cNvPicPr>
          <p:nvPr userDrawn="1"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9191" y="4665694"/>
            <a:ext cx="620625" cy="454014"/>
          </a:xfrm>
          <a:prstGeom prst="rect">
            <a:avLst/>
          </a:prstGeom>
        </p:spPr>
      </p:pic>
      <p:pic>
        <p:nvPicPr>
          <p:cNvPr id="9" name="Picture 8" descr="1000px-Indiana_University_logotype_svg.png"/>
          <p:cNvPicPr>
            <a:picLocks noChangeAspect="1"/>
          </p:cNvPicPr>
          <p:nvPr userDrawn="1"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517" y="4715503"/>
            <a:ext cx="1445907" cy="21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232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16267-7E8E-1A44-9AC2-A6932219FE06}" type="datetime4">
              <a:rPr lang="en-US" smtClean="0"/>
              <a:t>June 21, 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2016, http://</a:t>
            </a:r>
            <a:r>
              <a:rPr lang="en-US" dirty="0" err="1" smtClean="0"/>
              <a:t>www.perfsonar.net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151B9-CF22-1341-A1FA-AF855BA4AD15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 descr="GEANT_logo_2015.jpg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848" y="4538879"/>
            <a:ext cx="904933" cy="452467"/>
          </a:xfrm>
          <a:prstGeom prst="rect">
            <a:avLst/>
          </a:prstGeom>
        </p:spPr>
      </p:pic>
      <p:pic>
        <p:nvPicPr>
          <p:cNvPr id="6" name="Picture 5" descr="ESnet_Full_Logo_CMYK.eps"/>
          <p:cNvPicPr>
            <a:picLocks noChangeAspect="1"/>
          </p:cNvPicPr>
          <p:nvPr userDrawn="1"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870" y="4675616"/>
            <a:ext cx="966829" cy="283213"/>
          </a:xfrm>
          <a:prstGeom prst="rect">
            <a:avLst/>
          </a:prstGeom>
        </p:spPr>
      </p:pic>
      <p:pic>
        <p:nvPicPr>
          <p:cNvPr id="7" name="Picture 6" descr="internet2-black-red copy.png"/>
          <p:cNvPicPr>
            <a:picLocks noChangeAspect="1"/>
          </p:cNvPicPr>
          <p:nvPr userDrawn="1"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9191" y="4665694"/>
            <a:ext cx="620625" cy="454014"/>
          </a:xfrm>
          <a:prstGeom prst="rect">
            <a:avLst/>
          </a:prstGeom>
        </p:spPr>
      </p:pic>
      <p:pic>
        <p:nvPicPr>
          <p:cNvPr id="8" name="Picture 7" descr="1000px-Indiana_University_logotype_svg.png"/>
          <p:cNvPicPr>
            <a:picLocks noChangeAspect="1"/>
          </p:cNvPicPr>
          <p:nvPr userDrawn="1"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517" y="4715503"/>
            <a:ext cx="1445907" cy="21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799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B78-6C5B-5140-A11F-40441205BC01}" type="datetime4">
              <a:rPr lang="en-US" smtClean="0"/>
              <a:t>June 21, 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2016, http://</a:t>
            </a:r>
            <a:r>
              <a:rPr lang="en-US" dirty="0" err="1" smtClean="0"/>
              <a:t>www.perfsonar.net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151B9-CF22-1341-A1FA-AF855BA4AD15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GEANT_logo_2015.jpg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848" y="4538879"/>
            <a:ext cx="904933" cy="452467"/>
          </a:xfrm>
          <a:prstGeom prst="rect">
            <a:avLst/>
          </a:prstGeom>
        </p:spPr>
      </p:pic>
      <p:pic>
        <p:nvPicPr>
          <p:cNvPr id="9" name="Picture 8" descr="ESnet_Full_Logo_CMYK.eps"/>
          <p:cNvPicPr>
            <a:picLocks noChangeAspect="1"/>
          </p:cNvPicPr>
          <p:nvPr userDrawn="1"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870" y="4675616"/>
            <a:ext cx="966829" cy="283213"/>
          </a:xfrm>
          <a:prstGeom prst="rect">
            <a:avLst/>
          </a:prstGeom>
        </p:spPr>
      </p:pic>
      <p:pic>
        <p:nvPicPr>
          <p:cNvPr id="10" name="Picture 9" descr="internet2-black-red copy.png"/>
          <p:cNvPicPr>
            <a:picLocks noChangeAspect="1"/>
          </p:cNvPicPr>
          <p:nvPr userDrawn="1"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9191" y="4665694"/>
            <a:ext cx="620625" cy="454014"/>
          </a:xfrm>
          <a:prstGeom prst="rect">
            <a:avLst/>
          </a:prstGeom>
        </p:spPr>
      </p:pic>
      <p:pic>
        <p:nvPicPr>
          <p:cNvPr id="11" name="Picture 10" descr="1000px-Indiana_University_logotype_svg.png"/>
          <p:cNvPicPr>
            <a:picLocks noChangeAspect="1"/>
          </p:cNvPicPr>
          <p:nvPr userDrawn="1"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517" y="4715503"/>
            <a:ext cx="1445907" cy="21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868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C0A6-736A-374F-A0CB-D5CAC8EB7A9E}" type="datetime4">
              <a:rPr lang="en-US" smtClean="0"/>
              <a:t>June 21, 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2016, http://</a:t>
            </a:r>
            <a:r>
              <a:rPr lang="en-US" dirty="0" err="1" smtClean="0"/>
              <a:t>www.perfsonar.net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151B9-CF22-1341-A1FA-AF855BA4AD15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Picture 11" descr="GEANT_logo_2015.jpg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848" y="4538879"/>
            <a:ext cx="904933" cy="452467"/>
          </a:xfrm>
          <a:prstGeom prst="rect">
            <a:avLst/>
          </a:prstGeom>
        </p:spPr>
      </p:pic>
      <p:pic>
        <p:nvPicPr>
          <p:cNvPr id="13" name="Picture 12" descr="ESnet_Full_Logo_CMYK.eps"/>
          <p:cNvPicPr>
            <a:picLocks noChangeAspect="1"/>
          </p:cNvPicPr>
          <p:nvPr userDrawn="1"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870" y="4675616"/>
            <a:ext cx="966829" cy="283213"/>
          </a:xfrm>
          <a:prstGeom prst="rect">
            <a:avLst/>
          </a:prstGeom>
        </p:spPr>
      </p:pic>
      <p:pic>
        <p:nvPicPr>
          <p:cNvPr id="14" name="Picture 13" descr="internet2-black-red copy.png"/>
          <p:cNvPicPr>
            <a:picLocks noChangeAspect="1"/>
          </p:cNvPicPr>
          <p:nvPr userDrawn="1"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9191" y="4665694"/>
            <a:ext cx="620625" cy="454014"/>
          </a:xfrm>
          <a:prstGeom prst="rect">
            <a:avLst/>
          </a:prstGeom>
        </p:spPr>
      </p:pic>
      <p:pic>
        <p:nvPicPr>
          <p:cNvPr id="15" name="Picture 14" descr="1000px-Indiana_University_logotype_svg.png"/>
          <p:cNvPicPr>
            <a:picLocks noChangeAspect="1"/>
          </p:cNvPicPr>
          <p:nvPr userDrawn="1"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517" y="4715503"/>
            <a:ext cx="1445907" cy="21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797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74541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03820"/>
            <a:ext cx="8229600" cy="32213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84525" y="4765113"/>
            <a:ext cx="109110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BDD59F-C534-4D4F-A6CF-3A829D753E0A}" type="datetime4">
              <a:rPr lang="en-US" smtClean="0"/>
              <a:t>June 21, 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7160" y="4760814"/>
            <a:ext cx="207977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© 2016, http://</a:t>
            </a:r>
            <a:r>
              <a:rPr lang="en-US" dirty="0" err="1" smtClean="0"/>
              <a:t>www.perfsonar.net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4765113"/>
            <a:ext cx="37141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151B9-CF22-1341-A1FA-AF855BA4AD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37160" cy="5136360"/>
          </a:xfrm>
          <a:prstGeom prst="rect">
            <a:avLst/>
          </a:prstGeom>
          <a:solidFill>
            <a:srgbClr val="1DB118"/>
          </a:solidFill>
          <a:ln>
            <a:solidFill>
              <a:srgbClr val="1DB11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accent1"/>
              </a:solidFill>
            </a:endParaRPr>
          </a:p>
        </p:txBody>
      </p:sp>
      <p:pic>
        <p:nvPicPr>
          <p:cNvPr id="15" name="Picture 14" descr="pS-Logo.png"/>
          <p:cNvPicPr>
            <a:picLocks noChangeAspect="1"/>
          </p:cNvPicPr>
          <p:nvPr userDrawn="1"/>
        </p:nvPicPr>
        <p:blipFill>
          <a:blip r:embed="rId11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7046" y="75234"/>
            <a:ext cx="1587422" cy="348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93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maddashdev0.internet2.edu/maddash-webui/index.cgi?dashboard=ANA%20Mesh" TargetMode="External"/><Relationship Id="rId2" Type="http://schemas.openxmlformats.org/officeDocument/2006/relationships/hyperlink" Target="https://prod-psmdsh-gn.geant.net/maddash-webui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ps-dashboard.es.net/index.cgi?dashboard=5:%20ESnet%20to%20Europe" TargetMode="External"/><Relationship Id="rId4" Type="http://schemas.openxmlformats.org/officeDocument/2006/relationships/hyperlink" Target="http://maddashdev0.internet2.edu/maddash-webui/index.cgi?dashboard=GNA%20Mesh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57200" y="2565194"/>
            <a:ext cx="2898548" cy="1304597"/>
            <a:chOff x="511422" y="4203875"/>
            <a:chExt cx="3498623" cy="175535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4690" y="4203875"/>
              <a:ext cx="1755355" cy="1755355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1422" y="4203875"/>
              <a:ext cx="2121408" cy="405384"/>
            </a:xfrm>
            <a:prstGeom prst="rect">
              <a:avLst/>
            </a:prstGeom>
          </p:spPr>
        </p:pic>
      </p:grpSp>
      <p:sp>
        <p:nvSpPr>
          <p:cNvPr id="4" name="Subtitle 2"/>
          <p:cNvSpPr txBox="1">
            <a:spLocks/>
          </p:cNvSpPr>
          <p:nvPr/>
        </p:nvSpPr>
        <p:spPr>
          <a:xfrm>
            <a:off x="1371600" y="3117316"/>
            <a:ext cx="6400800" cy="131445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/>
              <a:t>GEANT Ops training</a:t>
            </a:r>
          </a:p>
          <a:p>
            <a:pPr algn="r"/>
            <a:r>
              <a:rPr lang="en-US" dirty="0"/>
              <a:t>Ivan </a:t>
            </a:r>
            <a:r>
              <a:rPr lang="en-US" dirty="0" err="1"/>
              <a:t>Ganizov</a:t>
            </a:r>
            <a:r>
              <a:rPr lang="en-US" dirty="0"/>
              <a:t> FAU/DFN</a:t>
            </a:r>
          </a:p>
          <a:p>
            <a:pPr algn="r"/>
            <a:r>
              <a:rPr lang="en-US" dirty="0"/>
              <a:t>GEANT </a:t>
            </a:r>
            <a:r>
              <a:rPr lang="en-US" dirty="0" err="1"/>
              <a:t>pS</a:t>
            </a:r>
            <a:r>
              <a:rPr lang="en-US" dirty="0"/>
              <a:t> automation and </a:t>
            </a:r>
            <a:r>
              <a:rPr lang="en-US" dirty="0" smtClean="0"/>
              <a:t>deployments</a:t>
            </a:r>
            <a:endParaRPr lang="en-US" dirty="0"/>
          </a:p>
          <a:p>
            <a:pPr algn="r"/>
            <a:r>
              <a:rPr lang="en-US" dirty="0"/>
              <a:t>June 21, </a:t>
            </a:r>
            <a:r>
              <a:rPr lang="en-US" dirty="0" smtClean="0"/>
              <a:t>2018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40959"/>
            <a:ext cx="7772400" cy="1102519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perfSONAR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introduction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8116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316"/>
            <a:ext cx="8229600" cy="857250"/>
          </a:xfrm>
        </p:spPr>
        <p:txBody>
          <a:bodyPr>
            <a:normAutofit/>
          </a:bodyPr>
          <a:lstStyle/>
          <a:p>
            <a:r>
              <a:rPr lang="en-US" dirty="0" err="1" smtClean="0"/>
              <a:t>pS</a:t>
            </a:r>
            <a:r>
              <a:rPr lang="en-US" dirty="0" smtClean="0"/>
              <a:t> </a:t>
            </a:r>
            <a:r>
              <a:rPr lang="en-US" dirty="0" err="1" smtClean="0"/>
              <a:t>MaDDash</a:t>
            </a:r>
            <a:r>
              <a:rPr lang="en-US" dirty="0" smtClean="0"/>
              <a:t> 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8700"/>
            <a:ext cx="8229600" cy="3496511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GEANT: </a:t>
            </a:r>
            <a:r>
              <a:rPr lang="en-US" sz="1800" dirty="0">
                <a:hlinkClick r:id="rId2"/>
              </a:rPr>
              <a:t>https://prod-psmdsh-gn.geant.net/maddash-webui/</a:t>
            </a:r>
            <a:r>
              <a:rPr lang="en-US" sz="1800" dirty="0"/>
              <a:t> </a:t>
            </a:r>
          </a:p>
          <a:p>
            <a:pPr lvl="1"/>
            <a:r>
              <a:rPr lang="en-US" dirty="0"/>
              <a:t>ANA100G: </a:t>
            </a:r>
            <a:r>
              <a:rPr lang="en-US" sz="1900" dirty="0">
                <a:hlinkClick r:id="rId3"/>
              </a:rPr>
              <a:t>http://maddashdev0.internet2.edu/maddash-webui/index.cgi?dashboard=ANA%20Mesh</a:t>
            </a:r>
            <a:endParaRPr lang="en-US" sz="1900" dirty="0"/>
          </a:p>
          <a:p>
            <a:pPr lvl="1"/>
            <a:r>
              <a:rPr lang="en-US" dirty="0"/>
              <a:t>GNA mesh: </a:t>
            </a:r>
            <a:r>
              <a:rPr lang="en-US" sz="1900" dirty="0">
                <a:hlinkClick r:id="rId4"/>
              </a:rPr>
              <a:t>http://maddashdev0.internet2.edu/maddash-webui/index.cgi?dashboard=GNA%20Mesh</a:t>
            </a:r>
            <a:endParaRPr lang="en-US" sz="1900" dirty="0"/>
          </a:p>
          <a:p>
            <a:pPr lvl="1"/>
            <a:r>
              <a:rPr lang="en-US" dirty="0" err="1" smtClean="0"/>
              <a:t>Esnet</a:t>
            </a:r>
            <a:r>
              <a:rPr lang="en-US" dirty="0"/>
              <a:t>: </a:t>
            </a:r>
            <a:r>
              <a:rPr lang="en-US" sz="1900" dirty="0">
                <a:hlinkClick r:id="rId5"/>
              </a:rPr>
              <a:t>http://</a:t>
            </a:r>
            <a:r>
              <a:rPr lang="en-US" sz="1900" dirty="0" smtClean="0">
                <a:hlinkClick r:id="rId5"/>
              </a:rPr>
              <a:t>ps-dashboard.es.net/index.cgi?dashboard=5%3A%20ESnet%20to%20Europe</a:t>
            </a:r>
            <a:r>
              <a:rPr lang="en-US" sz="1900" dirty="0" smtClean="0"/>
              <a:t> 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F1344-68C9-A64B-BA6F-34AA95D5BD6D}" type="datetime4">
              <a:rPr lang="en-US" smtClean="0"/>
              <a:t>June 21, 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2016, http://</a:t>
            </a:r>
            <a:r>
              <a:rPr lang="en-US" dirty="0" err="1" smtClean="0"/>
              <a:t>www.perfsonar.net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151B9-CF22-1341-A1FA-AF855BA4AD1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61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316"/>
            <a:ext cx="8229600" cy="857250"/>
          </a:xfrm>
        </p:spPr>
        <p:txBody>
          <a:bodyPr>
            <a:normAutofit/>
          </a:bodyPr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8700"/>
            <a:ext cx="8229600" cy="3496511"/>
          </a:xfrm>
        </p:spPr>
        <p:txBody>
          <a:bodyPr>
            <a:normAutofit/>
          </a:bodyPr>
          <a:lstStyle/>
          <a:p>
            <a:r>
              <a:rPr lang="en-US" dirty="0" err="1" smtClean="0"/>
              <a:t>perfSONAR</a:t>
            </a:r>
            <a:r>
              <a:rPr lang="en-US" dirty="0" smtClean="0"/>
              <a:t> grand scheme</a:t>
            </a:r>
          </a:p>
          <a:p>
            <a:r>
              <a:rPr lang="en-US" dirty="0" err="1" smtClean="0"/>
              <a:t>perfSONAR</a:t>
            </a:r>
            <a:r>
              <a:rPr lang="en-US" dirty="0" smtClean="0"/>
              <a:t> services and interoperation</a:t>
            </a:r>
          </a:p>
          <a:p>
            <a:r>
              <a:rPr lang="en-US" dirty="0" err="1" smtClean="0"/>
              <a:t>pS</a:t>
            </a:r>
            <a:r>
              <a:rPr lang="en-US" dirty="0" smtClean="0"/>
              <a:t> GEANT Ops deployment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F1344-68C9-A64B-BA6F-34AA95D5BD6D}" type="datetime4">
              <a:rPr lang="en-US" smtClean="0"/>
              <a:t>June 21, 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2016, http://</a:t>
            </a:r>
            <a:r>
              <a:rPr lang="en-US" dirty="0" err="1" smtClean="0"/>
              <a:t>www.perfsonar.net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151B9-CF22-1341-A1FA-AF855BA4AD1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14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316"/>
            <a:ext cx="8229600" cy="857250"/>
          </a:xfrm>
        </p:spPr>
        <p:txBody>
          <a:bodyPr>
            <a:normAutofit/>
          </a:bodyPr>
          <a:lstStyle/>
          <a:p>
            <a:r>
              <a:rPr lang="en-US" dirty="0" err="1"/>
              <a:t>perfSONAR</a:t>
            </a:r>
            <a:r>
              <a:rPr lang="en-US" dirty="0"/>
              <a:t> grand scheme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8700"/>
            <a:ext cx="8229600" cy="3496511"/>
          </a:xfrm>
        </p:spPr>
        <p:txBody>
          <a:bodyPr>
            <a:normAutofit/>
          </a:bodyPr>
          <a:lstStyle/>
          <a:p>
            <a:r>
              <a:rPr lang="en-US" dirty="0" smtClean="0"/>
              <a:t>Philosophy behind </a:t>
            </a:r>
            <a:r>
              <a:rPr lang="en-US" dirty="0" err="1" smtClean="0"/>
              <a:t>pS</a:t>
            </a:r>
            <a:endParaRPr lang="en-US" dirty="0" smtClean="0"/>
          </a:p>
          <a:p>
            <a:pPr lvl="1"/>
            <a:r>
              <a:rPr lang="en-US" dirty="0" smtClean="0"/>
              <a:t>What is being measured: network, routers, servers?</a:t>
            </a:r>
          </a:p>
          <a:p>
            <a:pPr lvl="1"/>
            <a:r>
              <a:rPr lang="en-US" dirty="0" smtClean="0"/>
              <a:t>Suite of services</a:t>
            </a:r>
          </a:p>
          <a:p>
            <a:pPr lvl="1"/>
            <a:r>
              <a:rPr lang="en-US" dirty="0" smtClean="0"/>
              <a:t>How to find servers?</a:t>
            </a:r>
          </a:p>
          <a:p>
            <a:pPr lvl="1"/>
            <a:r>
              <a:rPr lang="en-US" dirty="0" smtClean="0"/>
              <a:t>Where to find help?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F1344-68C9-A64B-BA6F-34AA95D5BD6D}" type="datetime4">
              <a:rPr lang="en-US" smtClean="0"/>
              <a:t>June 21, 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2016, http://</a:t>
            </a:r>
            <a:r>
              <a:rPr lang="en-US" dirty="0" err="1" smtClean="0"/>
              <a:t>www.perfsonar.net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151B9-CF22-1341-A1FA-AF855BA4AD1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350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316"/>
            <a:ext cx="8229600" cy="857250"/>
          </a:xfrm>
        </p:spPr>
        <p:txBody>
          <a:bodyPr>
            <a:normAutofit/>
          </a:bodyPr>
          <a:lstStyle/>
          <a:p>
            <a:r>
              <a:rPr lang="en-US" dirty="0" err="1"/>
              <a:t>pS</a:t>
            </a:r>
            <a:r>
              <a:rPr lang="en-US" dirty="0"/>
              <a:t> services &amp; interoperation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8700"/>
            <a:ext cx="8229600" cy="3496511"/>
          </a:xfrm>
        </p:spPr>
        <p:txBody>
          <a:bodyPr>
            <a:normAutofit/>
          </a:bodyPr>
          <a:lstStyle/>
          <a:p>
            <a:r>
              <a:rPr lang="en-US" dirty="0" err="1" smtClean="0"/>
              <a:t>pS</a:t>
            </a:r>
            <a:r>
              <a:rPr lang="en-US" dirty="0" smtClean="0"/>
              <a:t> Toolkit, </a:t>
            </a:r>
            <a:r>
              <a:rPr lang="en-US" dirty="0" err="1" smtClean="0"/>
              <a:t>Testpoint</a:t>
            </a:r>
            <a:endParaRPr lang="en-US" dirty="0" smtClean="0"/>
          </a:p>
          <a:p>
            <a:r>
              <a:rPr lang="en-US" dirty="0" err="1" smtClean="0"/>
              <a:t>pS</a:t>
            </a:r>
            <a:r>
              <a:rPr lang="en-US" dirty="0" smtClean="0"/>
              <a:t> Archive = “Esmond”</a:t>
            </a:r>
          </a:p>
          <a:p>
            <a:r>
              <a:rPr lang="en-US" dirty="0" err="1" smtClean="0"/>
              <a:t>pS</a:t>
            </a:r>
            <a:r>
              <a:rPr lang="en-US" dirty="0" smtClean="0"/>
              <a:t> Lookup Service</a:t>
            </a:r>
          </a:p>
          <a:p>
            <a:pPr lvl="1"/>
            <a:r>
              <a:rPr lang="en-US" dirty="0" err="1" smtClean="0"/>
              <a:t>pS</a:t>
            </a:r>
            <a:r>
              <a:rPr lang="en-US" dirty="0" smtClean="0"/>
              <a:t> Service Directory</a:t>
            </a:r>
          </a:p>
          <a:p>
            <a:r>
              <a:rPr lang="en-US" dirty="0" err="1" smtClean="0"/>
              <a:t>pS</a:t>
            </a:r>
            <a:r>
              <a:rPr lang="en-US" dirty="0" smtClean="0"/>
              <a:t> Dashboard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F1344-68C9-A64B-BA6F-34AA95D5BD6D}" type="datetime4">
              <a:rPr lang="en-US" smtClean="0"/>
              <a:t>June 21, 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2016, http://</a:t>
            </a:r>
            <a:r>
              <a:rPr lang="en-US" dirty="0" err="1" smtClean="0"/>
              <a:t>www.perfsonar.net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151B9-CF22-1341-A1FA-AF855BA4AD1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53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2029F36-A7C0-5A45-A350-95FD89D45D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Scheme of </a:t>
            </a:r>
            <a:r>
              <a:rPr lang="en-US" dirty="0" err="1"/>
              <a:t>perfSonar</a:t>
            </a:r>
            <a:r>
              <a:rPr lang="en-US" dirty="0"/>
              <a:t> </a:t>
            </a:r>
            <a:r>
              <a:rPr lang="en-US" dirty="0" smtClean="0"/>
              <a:t>4.x framework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701B5A3D-61B8-784E-8C43-25362EB34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5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2362D48C-F260-8944-8C26-02657337ACEA}"/>
              </a:ext>
            </a:extLst>
          </p:cNvPr>
          <p:cNvSpPr txBox="1"/>
          <p:nvPr/>
        </p:nvSpPr>
        <p:spPr>
          <a:xfrm>
            <a:off x="7054296" y="4046137"/>
            <a:ext cx="1529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Picture from</a:t>
            </a:r>
          </a:p>
          <a:p>
            <a:r>
              <a:rPr lang="en-US" sz="900" dirty="0"/>
              <a:t>Andy </a:t>
            </a:r>
            <a:r>
              <a:rPr lang="en-US" sz="900" dirty="0" smtClean="0"/>
              <a:t>Lake &amp; Matt </a:t>
            </a:r>
            <a:r>
              <a:rPr lang="en-US" sz="900" dirty="0" err="1" smtClean="0"/>
              <a:t>Zekauskas</a:t>
            </a:r>
            <a:endParaRPr lang="en-US" sz="900" dirty="0"/>
          </a:p>
        </p:txBody>
      </p:sp>
      <p:pic>
        <p:nvPicPr>
          <p:cNvPr id="9" name="Content Placeholder 8" descr="perfSONAR 4.0 - All-2.png">
            <a:extLst>
              <a:ext uri="{FF2B5EF4-FFF2-40B4-BE49-F238E27FC236}">
                <a16:creationId xmlns:a16="http://schemas.microsoft.com/office/drawing/2014/main" xmlns="" id="{E6446F3A-6F5B-8C41-A6D2-11780F86AF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2963" y="1208909"/>
            <a:ext cx="6086475" cy="3257550"/>
          </a:xfrm>
          <a:prstGeom prst="rect">
            <a:avLst/>
          </a:prstGeom>
        </p:spPr>
      </p:pic>
      <p:sp>
        <p:nvSpPr>
          <p:cNvPr id="16" name="Freeform 15">
            <a:extLst>
              <a:ext uri="{FF2B5EF4-FFF2-40B4-BE49-F238E27FC236}">
                <a16:creationId xmlns:a16="http://schemas.microsoft.com/office/drawing/2014/main" xmlns="" id="{518E3D2B-4300-6346-9B8D-D9432E11C19F}"/>
              </a:ext>
            </a:extLst>
          </p:cNvPr>
          <p:cNvSpPr/>
          <p:nvPr/>
        </p:nvSpPr>
        <p:spPr>
          <a:xfrm>
            <a:off x="4090308" y="1004207"/>
            <a:ext cx="2547257" cy="1698171"/>
          </a:xfrm>
          <a:custGeom>
            <a:avLst/>
            <a:gdLst>
              <a:gd name="connsiteX0" fmla="*/ 1883228 w 3396343"/>
              <a:gd name="connsiteY0" fmla="*/ 2111828 h 2264228"/>
              <a:gd name="connsiteX1" fmla="*/ 1807028 w 3396343"/>
              <a:gd name="connsiteY1" fmla="*/ 2133600 h 2264228"/>
              <a:gd name="connsiteX2" fmla="*/ 1763486 w 3396343"/>
              <a:gd name="connsiteY2" fmla="*/ 2155371 h 2264228"/>
              <a:gd name="connsiteX3" fmla="*/ 1719943 w 3396343"/>
              <a:gd name="connsiteY3" fmla="*/ 2166257 h 2264228"/>
              <a:gd name="connsiteX4" fmla="*/ 1643743 w 3396343"/>
              <a:gd name="connsiteY4" fmla="*/ 2198914 h 2264228"/>
              <a:gd name="connsiteX5" fmla="*/ 1426028 w 3396343"/>
              <a:gd name="connsiteY5" fmla="*/ 2242457 h 2264228"/>
              <a:gd name="connsiteX6" fmla="*/ 1284514 w 3396343"/>
              <a:gd name="connsiteY6" fmla="*/ 2264228 h 2264228"/>
              <a:gd name="connsiteX7" fmla="*/ 990600 w 3396343"/>
              <a:gd name="connsiteY7" fmla="*/ 2242457 h 2264228"/>
              <a:gd name="connsiteX8" fmla="*/ 892628 w 3396343"/>
              <a:gd name="connsiteY8" fmla="*/ 2209800 h 2264228"/>
              <a:gd name="connsiteX9" fmla="*/ 816428 w 3396343"/>
              <a:gd name="connsiteY9" fmla="*/ 2166257 h 2264228"/>
              <a:gd name="connsiteX10" fmla="*/ 783771 w 3396343"/>
              <a:gd name="connsiteY10" fmla="*/ 2155371 h 2264228"/>
              <a:gd name="connsiteX11" fmla="*/ 751114 w 3396343"/>
              <a:gd name="connsiteY11" fmla="*/ 2133600 h 2264228"/>
              <a:gd name="connsiteX12" fmla="*/ 674914 w 3396343"/>
              <a:gd name="connsiteY12" fmla="*/ 2090057 h 2264228"/>
              <a:gd name="connsiteX13" fmla="*/ 609600 w 3396343"/>
              <a:gd name="connsiteY13" fmla="*/ 2024743 h 2264228"/>
              <a:gd name="connsiteX14" fmla="*/ 587828 w 3396343"/>
              <a:gd name="connsiteY14" fmla="*/ 2002971 h 2264228"/>
              <a:gd name="connsiteX15" fmla="*/ 566057 w 3396343"/>
              <a:gd name="connsiteY15" fmla="*/ 1937657 h 2264228"/>
              <a:gd name="connsiteX16" fmla="*/ 522514 w 3396343"/>
              <a:gd name="connsiteY16" fmla="*/ 1872343 h 2264228"/>
              <a:gd name="connsiteX17" fmla="*/ 511628 w 3396343"/>
              <a:gd name="connsiteY17" fmla="*/ 1807028 h 2264228"/>
              <a:gd name="connsiteX18" fmla="*/ 413657 w 3396343"/>
              <a:gd name="connsiteY18" fmla="*/ 1719943 h 2264228"/>
              <a:gd name="connsiteX19" fmla="*/ 359228 w 3396343"/>
              <a:gd name="connsiteY19" fmla="*/ 1654628 h 2264228"/>
              <a:gd name="connsiteX20" fmla="*/ 326571 w 3396343"/>
              <a:gd name="connsiteY20" fmla="*/ 1632857 h 2264228"/>
              <a:gd name="connsiteX21" fmla="*/ 272143 w 3396343"/>
              <a:gd name="connsiteY21" fmla="*/ 1556657 h 2264228"/>
              <a:gd name="connsiteX22" fmla="*/ 239486 w 3396343"/>
              <a:gd name="connsiteY22" fmla="*/ 1513114 h 2264228"/>
              <a:gd name="connsiteX23" fmla="*/ 217714 w 3396343"/>
              <a:gd name="connsiteY23" fmla="*/ 1480457 h 2264228"/>
              <a:gd name="connsiteX24" fmla="*/ 185057 w 3396343"/>
              <a:gd name="connsiteY24" fmla="*/ 1436914 h 2264228"/>
              <a:gd name="connsiteX25" fmla="*/ 119743 w 3396343"/>
              <a:gd name="connsiteY25" fmla="*/ 1328057 h 2264228"/>
              <a:gd name="connsiteX26" fmla="*/ 108857 w 3396343"/>
              <a:gd name="connsiteY26" fmla="*/ 1295400 h 2264228"/>
              <a:gd name="connsiteX27" fmla="*/ 65314 w 3396343"/>
              <a:gd name="connsiteY27" fmla="*/ 1208314 h 2264228"/>
              <a:gd name="connsiteX28" fmla="*/ 43543 w 3396343"/>
              <a:gd name="connsiteY28" fmla="*/ 1143000 h 2264228"/>
              <a:gd name="connsiteX29" fmla="*/ 21771 w 3396343"/>
              <a:gd name="connsiteY29" fmla="*/ 1066800 h 2264228"/>
              <a:gd name="connsiteX30" fmla="*/ 0 w 3396343"/>
              <a:gd name="connsiteY30" fmla="*/ 1034143 h 2264228"/>
              <a:gd name="connsiteX31" fmla="*/ 10886 w 3396343"/>
              <a:gd name="connsiteY31" fmla="*/ 816428 h 2264228"/>
              <a:gd name="connsiteX32" fmla="*/ 21771 w 3396343"/>
              <a:gd name="connsiteY32" fmla="*/ 783771 h 2264228"/>
              <a:gd name="connsiteX33" fmla="*/ 43543 w 3396343"/>
              <a:gd name="connsiteY33" fmla="*/ 762000 h 2264228"/>
              <a:gd name="connsiteX34" fmla="*/ 65314 w 3396343"/>
              <a:gd name="connsiteY34" fmla="*/ 729343 h 2264228"/>
              <a:gd name="connsiteX35" fmla="*/ 87086 w 3396343"/>
              <a:gd name="connsiteY35" fmla="*/ 707571 h 2264228"/>
              <a:gd name="connsiteX36" fmla="*/ 108857 w 3396343"/>
              <a:gd name="connsiteY36" fmla="*/ 674914 h 2264228"/>
              <a:gd name="connsiteX37" fmla="*/ 141514 w 3396343"/>
              <a:gd name="connsiteY37" fmla="*/ 653143 h 2264228"/>
              <a:gd name="connsiteX38" fmla="*/ 185057 w 3396343"/>
              <a:gd name="connsiteY38" fmla="*/ 598714 h 2264228"/>
              <a:gd name="connsiteX39" fmla="*/ 217714 w 3396343"/>
              <a:gd name="connsiteY39" fmla="*/ 576943 h 2264228"/>
              <a:gd name="connsiteX40" fmla="*/ 239486 w 3396343"/>
              <a:gd name="connsiteY40" fmla="*/ 555171 h 2264228"/>
              <a:gd name="connsiteX41" fmla="*/ 304800 w 3396343"/>
              <a:gd name="connsiteY41" fmla="*/ 511628 h 2264228"/>
              <a:gd name="connsiteX42" fmla="*/ 370114 w 3396343"/>
              <a:gd name="connsiteY42" fmla="*/ 457200 h 2264228"/>
              <a:gd name="connsiteX43" fmla="*/ 391886 w 3396343"/>
              <a:gd name="connsiteY43" fmla="*/ 435428 h 2264228"/>
              <a:gd name="connsiteX44" fmla="*/ 457200 w 3396343"/>
              <a:gd name="connsiteY44" fmla="*/ 413657 h 2264228"/>
              <a:gd name="connsiteX45" fmla="*/ 500743 w 3396343"/>
              <a:gd name="connsiteY45" fmla="*/ 391886 h 2264228"/>
              <a:gd name="connsiteX46" fmla="*/ 566057 w 3396343"/>
              <a:gd name="connsiteY46" fmla="*/ 370114 h 2264228"/>
              <a:gd name="connsiteX47" fmla="*/ 631371 w 3396343"/>
              <a:gd name="connsiteY47" fmla="*/ 348343 h 2264228"/>
              <a:gd name="connsiteX48" fmla="*/ 696686 w 3396343"/>
              <a:gd name="connsiteY48" fmla="*/ 326571 h 2264228"/>
              <a:gd name="connsiteX49" fmla="*/ 772886 w 3396343"/>
              <a:gd name="connsiteY49" fmla="*/ 304800 h 2264228"/>
              <a:gd name="connsiteX50" fmla="*/ 805543 w 3396343"/>
              <a:gd name="connsiteY50" fmla="*/ 293914 h 2264228"/>
              <a:gd name="connsiteX51" fmla="*/ 859971 w 3396343"/>
              <a:gd name="connsiteY51" fmla="*/ 283028 h 2264228"/>
              <a:gd name="connsiteX52" fmla="*/ 914400 w 3396343"/>
              <a:gd name="connsiteY52" fmla="*/ 261257 h 2264228"/>
              <a:gd name="connsiteX53" fmla="*/ 968828 w 3396343"/>
              <a:gd name="connsiteY53" fmla="*/ 250371 h 2264228"/>
              <a:gd name="connsiteX54" fmla="*/ 1001486 w 3396343"/>
              <a:gd name="connsiteY54" fmla="*/ 239486 h 2264228"/>
              <a:gd name="connsiteX55" fmla="*/ 1045028 w 3396343"/>
              <a:gd name="connsiteY55" fmla="*/ 228600 h 2264228"/>
              <a:gd name="connsiteX56" fmla="*/ 1077686 w 3396343"/>
              <a:gd name="connsiteY56" fmla="*/ 217714 h 2264228"/>
              <a:gd name="connsiteX57" fmla="*/ 1197428 w 3396343"/>
              <a:gd name="connsiteY57" fmla="*/ 195943 h 2264228"/>
              <a:gd name="connsiteX58" fmla="*/ 1295400 w 3396343"/>
              <a:gd name="connsiteY58" fmla="*/ 185057 h 2264228"/>
              <a:gd name="connsiteX59" fmla="*/ 1850571 w 3396343"/>
              <a:gd name="connsiteY59" fmla="*/ 174171 h 2264228"/>
              <a:gd name="connsiteX60" fmla="*/ 2046514 w 3396343"/>
              <a:gd name="connsiteY60" fmla="*/ 163286 h 2264228"/>
              <a:gd name="connsiteX61" fmla="*/ 2111828 w 3396343"/>
              <a:gd name="connsiteY61" fmla="*/ 152400 h 2264228"/>
              <a:gd name="connsiteX62" fmla="*/ 2438400 w 3396343"/>
              <a:gd name="connsiteY62" fmla="*/ 163286 h 2264228"/>
              <a:gd name="connsiteX63" fmla="*/ 2950028 w 3396343"/>
              <a:gd name="connsiteY63" fmla="*/ 163286 h 2264228"/>
              <a:gd name="connsiteX64" fmla="*/ 3015343 w 3396343"/>
              <a:gd name="connsiteY64" fmla="*/ 141514 h 2264228"/>
              <a:gd name="connsiteX65" fmla="*/ 3091543 w 3396343"/>
              <a:gd name="connsiteY65" fmla="*/ 108857 h 2264228"/>
              <a:gd name="connsiteX66" fmla="*/ 3156857 w 3396343"/>
              <a:gd name="connsiteY66" fmla="*/ 87086 h 2264228"/>
              <a:gd name="connsiteX67" fmla="*/ 3200400 w 3396343"/>
              <a:gd name="connsiteY67" fmla="*/ 65314 h 2264228"/>
              <a:gd name="connsiteX68" fmla="*/ 3265714 w 3396343"/>
              <a:gd name="connsiteY68" fmla="*/ 43543 h 2264228"/>
              <a:gd name="connsiteX69" fmla="*/ 3298371 w 3396343"/>
              <a:gd name="connsiteY69" fmla="*/ 32657 h 2264228"/>
              <a:gd name="connsiteX70" fmla="*/ 3363686 w 3396343"/>
              <a:gd name="connsiteY70" fmla="*/ 10886 h 2264228"/>
              <a:gd name="connsiteX71" fmla="*/ 3396343 w 3396343"/>
              <a:gd name="connsiteY71" fmla="*/ 0 h 2264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3396343" h="2264228">
                <a:moveTo>
                  <a:pt x="1883228" y="2111828"/>
                </a:moveTo>
                <a:cubicBezTo>
                  <a:pt x="1857828" y="2119085"/>
                  <a:pt x="1831854" y="2124572"/>
                  <a:pt x="1807028" y="2133600"/>
                </a:cubicBezTo>
                <a:cubicBezTo>
                  <a:pt x="1791778" y="2139146"/>
                  <a:pt x="1778680" y="2149673"/>
                  <a:pt x="1763486" y="2155371"/>
                </a:cubicBezTo>
                <a:cubicBezTo>
                  <a:pt x="1749478" y="2160624"/>
                  <a:pt x="1733951" y="2161004"/>
                  <a:pt x="1719943" y="2166257"/>
                </a:cubicBezTo>
                <a:cubicBezTo>
                  <a:pt x="1640648" y="2195992"/>
                  <a:pt x="1709818" y="2180893"/>
                  <a:pt x="1643743" y="2198914"/>
                </a:cubicBezTo>
                <a:cubicBezTo>
                  <a:pt x="1504661" y="2236846"/>
                  <a:pt x="1599701" y="2207721"/>
                  <a:pt x="1426028" y="2242457"/>
                </a:cubicBezTo>
                <a:cubicBezTo>
                  <a:pt x="1342914" y="2259080"/>
                  <a:pt x="1389959" y="2251048"/>
                  <a:pt x="1284514" y="2264228"/>
                </a:cubicBezTo>
                <a:cubicBezTo>
                  <a:pt x="1255643" y="2262853"/>
                  <a:pt x="1066997" y="2262829"/>
                  <a:pt x="990600" y="2242457"/>
                </a:cubicBezTo>
                <a:cubicBezTo>
                  <a:pt x="957339" y="2233587"/>
                  <a:pt x="892628" y="2209800"/>
                  <a:pt x="892628" y="2209800"/>
                </a:cubicBezTo>
                <a:cubicBezTo>
                  <a:pt x="859828" y="2187933"/>
                  <a:pt x="855103" y="2182832"/>
                  <a:pt x="816428" y="2166257"/>
                </a:cubicBezTo>
                <a:cubicBezTo>
                  <a:pt x="805881" y="2161737"/>
                  <a:pt x="794034" y="2160503"/>
                  <a:pt x="783771" y="2155371"/>
                </a:cubicBezTo>
                <a:cubicBezTo>
                  <a:pt x="772069" y="2149520"/>
                  <a:pt x="762473" y="2140091"/>
                  <a:pt x="751114" y="2133600"/>
                </a:cubicBezTo>
                <a:cubicBezTo>
                  <a:pt x="723521" y="2117832"/>
                  <a:pt x="698780" y="2111271"/>
                  <a:pt x="674914" y="2090057"/>
                </a:cubicBezTo>
                <a:cubicBezTo>
                  <a:pt x="651902" y="2069602"/>
                  <a:pt x="631371" y="2046514"/>
                  <a:pt x="609600" y="2024743"/>
                </a:cubicBezTo>
                <a:lnTo>
                  <a:pt x="587828" y="2002971"/>
                </a:lnTo>
                <a:cubicBezTo>
                  <a:pt x="580571" y="1981200"/>
                  <a:pt x="578787" y="1956752"/>
                  <a:pt x="566057" y="1937657"/>
                </a:cubicBezTo>
                <a:lnTo>
                  <a:pt x="522514" y="1872343"/>
                </a:lnTo>
                <a:cubicBezTo>
                  <a:pt x="518885" y="1850571"/>
                  <a:pt x="522749" y="1826093"/>
                  <a:pt x="511628" y="1807028"/>
                </a:cubicBezTo>
                <a:cubicBezTo>
                  <a:pt x="475314" y="1744775"/>
                  <a:pt x="455679" y="1753561"/>
                  <a:pt x="413657" y="1719943"/>
                </a:cubicBezTo>
                <a:cubicBezTo>
                  <a:pt x="377069" y="1690672"/>
                  <a:pt x="401559" y="1696959"/>
                  <a:pt x="359228" y="1654628"/>
                </a:cubicBezTo>
                <a:cubicBezTo>
                  <a:pt x="349977" y="1645377"/>
                  <a:pt x="337457" y="1640114"/>
                  <a:pt x="326571" y="1632857"/>
                </a:cubicBezTo>
                <a:cubicBezTo>
                  <a:pt x="219842" y="1490551"/>
                  <a:pt x="351731" y="1668081"/>
                  <a:pt x="272143" y="1556657"/>
                </a:cubicBezTo>
                <a:cubicBezTo>
                  <a:pt x="261598" y="1541893"/>
                  <a:pt x="250031" y="1527877"/>
                  <a:pt x="239486" y="1513114"/>
                </a:cubicBezTo>
                <a:cubicBezTo>
                  <a:pt x="231882" y="1502468"/>
                  <a:pt x="225318" y="1491103"/>
                  <a:pt x="217714" y="1480457"/>
                </a:cubicBezTo>
                <a:cubicBezTo>
                  <a:pt x="207169" y="1465694"/>
                  <a:pt x="195602" y="1451678"/>
                  <a:pt x="185057" y="1436914"/>
                </a:cubicBezTo>
                <a:cubicBezTo>
                  <a:pt x="162716" y="1405636"/>
                  <a:pt x="134766" y="1358103"/>
                  <a:pt x="119743" y="1328057"/>
                </a:cubicBezTo>
                <a:cubicBezTo>
                  <a:pt x="114611" y="1317794"/>
                  <a:pt x="113605" y="1305846"/>
                  <a:pt x="108857" y="1295400"/>
                </a:cubicBezTo>
                <a:cubicBezTo>
                  <a:pt x="95427" y="1265854"/>
                  <a:pt x="75577" y="1239104"/>
                  <a:pt x="65314" y="1208314"/>
                </a:cubicBezTo>
                <a:cubicBezTo>
                  <a:pt x="58057" y="1186543"/>
                  <a:pt x="49109" y="1165264"/>
                  <a:pt x="43543" y="1143000"/>
                </a:cubicBezTo>
                <a:cubicBezTo>
                  <a:pt x="40055" y="1129047"/>
                  <a:pt x="29580" y="1082418"/>
                  <a:pt x="21771" y="1066800"/>
                </a:cubicBezTo>
                <a:cubicBezTo>
                  <a:pt x="15920" y="1055098"/>
                  <a:pt x="7257" y="1045029"/>
                  <a:pt x="0" y="1034143"/>
                </a:cubicBezTo>
                <a:cubicBezTo>
                  <a:pt x="3629" y="961571"/>
                  <a:pt x="4591" y="888817"/>
                  <a:pt x="10886" y="816428"/>
                </a:cubicBezTo>
                <a:cubicBezTo>
                  <a:pt x="11880" y="804997"/>
                  <a:pt x="15867" y="793610"/>
                  <a:pt x="21771" y="783771"/>
                </a:cubicBezTo>
                <a:cubicBezTo>
                  <a:pt x="27051" y="774970"/>
                  <a:pt x="37132" y="770014"/>
                  <a:pt x="43543" y="762000"/>
                </a:cubicBezTo>
                <a:cubicBezTo>
                  <a:pt x="51716" y="751784"/>
                  <a:pt x="57141" y="739559"/>
                  <a:pt x="65314" y="729343"/>
                </a:cubicBezTo>
                <a:cubicBezTo>
                  <a:pt x="71725" y="721329"/>
                  <a:pt x="80675" y="715585"/>
                  <a:pt x="87086" y="707571"/>
                </a:cubicBezTo>
                <a:cubicBezTo>
                  <a:pt x="95259" y="697355"/>
                  <a:pt x="99606" y="684165"/>
                  <a:pt x="108857" y="674914"/>
                </a:cubicBezTo>
                <a:cubicBezTo>
                  <a:pt x="118108" y="665663"/>
                  <a:pt x="131298" y="661316"/>
                  <a:pt x="141514" y="653143"/>
                </a:cubicBezTo>
                <a:cubicBezTo>
                  <a:pt x="195379" y="610051"/>
                  <a:pt x="128476" y="655295"/>
                  <a:pt x="185057" y="598714"/>
                </a:cubicBezTo>
                <a:cubicBezTo>
                  <a:pt x="194308" y="589463"/>
                  <a:pt x="207498" y="585116"/>
                  <a:pt x="217714" y="576943"/>
                </a:cubicBezTo>
                <a:cubicBezTo>
                  <a:pt x="225728" y="570532"/>
                  <a:pt x="231275" y="561329"/>
                  <a:pt x="239486" y="555171"/>
                </a:cubicBezTo>
                <a:cubicBezTo>
                  <a:pt x="260419" y="539471"/>
                  <a:pt x="286298" y="530130"/>
                  <a:pt x="304800" y="511628"/>
                </a:cubicBezTo>
                <a:cubicBezTo>
                  <a:pt x="382376" y="434052"/>
                  <a:pt x="294336" y="517822"/>
                  <a:pt x="370114" y="457200"/>
                </a:cubicBezTo>
                <a:cubicBezTo>
                  <a:pt x="378128" y="450789"/>
                  <a:pt x="382706" y="440018"/>
                  <a:pt x="391886" y="435428"/>
                </a:cubicBezTo>
                <a:cubicBezTo>
                  <a:pt x="412412" y="425165"/>
                  <a:pt x="436674" y="423920"/>
                  <a:pt x="457200" y="413657"/>
                </a:cubicBezTo>
                <a:cubicBezTo>
                  <a:pt x="471714" y="406400"/>
                  <a:pt x="485676" y="397913"/>
                  <a:pt x="500743" y="391886"/>
                </a:cubicBezTo>
                <a:cubicBezTo>
                  <a:pt x="522051" y="383363"/>
                  <a:pt x="544286" y="377371"/>
                  <a:pt x="566057" y="370114"/>
                </a:cubicBezTo>
                <a:lnTo>
                  <a:pt x="631371" y="348343"/>
                </a:lnTo>
                <a:cubicBezTo>
                  <a:pt x="631381" y="348340"/>
                  <a:pt x="696677" y="326574"/>
                  <a:pt x="696686" y="326571"/>
                </a:cubicBezTo>
                <a:lnTo>
                  <a:pt x="772886" y="304800"/>
                </a:lnTo>
                <a:cubicBezTo>
                  <a:pt x="783877" y="301503"/>
                  <a:pt x="794411" y="296697"/>
                  <a:pt x="805543" y="293914"/>
                </a:cubicBezTo>
                <a:cubicBezTo>
                  <a:pt x="823493" y="289426"/>
                  <a:pt x="842249" y="288344"/>
                  <a:pt x="859971" y="283028"/>
                </a:cubicBezTo>
                <a:cubicBezTo>
                  <a:pt x="878687" y="277413"/>
                  <a:pt x="895684" y="266872"/>
                  <a:pt x="914400" y="261257"/>
                </a:cubicBezTo>
                <a:cubicBezTo>
                  <a:pt x="932122" y="255941"/>
                  <a:pt x="950878" y="254858"/>
                  <a:pt x="968828" y="250371"/>
                </a:cubicBezTo>
                <a:cubicBezTo>
                  <a:pt x="979960" y="247588"/>
                  <a:pt x="990453" y="242638"/>
                  <a:pt x="1001486" y="239486"/>
                </a:cubicBezTo>
                <a:cubicBezTo>
                  <a:pt x="1015871" y="235376"/>
                  <a:pt x="1030643" y="232710"/>
                  <a:pt x="1045028" y="228600"/>
                </a:cubicBezTo>
                <a:cubicBezTo>
                  <a:pt x="1056061" y="225448"/>
                  <a:pt x="1066554" y="220497"/>
                  <a:pt x="1077686" y="217714"/>
                </a:cubicBezTo>
                <a:cubicBezTo>
                  <a:pt x="1101150" y="211848"/>
                  <a:pt x="1176620" y="198717"/>
                  <a:pt x="1197428" y="195943"/>
                </a:cubicBezTo>
                <a:cubicBezTo>
                  <a:pt x="1229998" y="191600"/>
                  <a:pt x="1262560" y="186152"/>
                  <a:pt x="1295400" y="185057"/>
                </a:cubicBezTo>
                <a:cubicBezTo>
                  <a:pt x="1480390" y="178891"/>
                  <a:pt x="1665514" y="177800"/>
                  <a:pt x="1850571" y="174171"/>
                </a:cubicBezTo>
                <a:cubicBezTo>
                  <a:pt x="1915885" y="170543"/>
                  <a:pt x="1981325" y="168718"/>
                  <a:pt x="2046514" y="163286"/>
                </a:cubicBezTo>
                <a:cubicBezTo>
                  <a:pt x="2068509" y="161453"/>
                  <a:pt x="2089756" y="152400"/>
                  <a:pt x="2111828" y="152400"/>
                </a:cubicBezTo>
                <a:cubicBezTo>
                  <a:pt x="2220746" y="152400"/>
                  <a:pt x="2329543" y="159657"/>
                  <a:pt x="2438400" y="163286"/>
                </a:cubicBezTo>
                <a:cubicBezTo>
                  <a:pt x="2642579" y="192452"/>
                  <a:pt x="2578076" y="187544"/>
                  <a:pt x="2950028" y="163286"/>
                </a:cubicBezTo>
                <a:cubicBezTo>
                  <a:pt x="2972929" y="161792"/>
                  <a:pt x="2993571" y="148771"/>
                  <a:pt x="3015343" y="141514"/>
                </a:cubicBezTo>
                <a:cubicBezTo>
                  <a:pt x="3120472" y="106470"/>
                  <a:pt x="2957017" y="162666"/>
                  <a:pt x="3091543" y="108857"/>
                </a:cubicBezTo>
                <a:cubicBezTo>
                  <a:pt x="3112851" y="100334"/>
                  <a:pt x="3136331" y="97349"/>
                  <a:pt x="3156857" y="87086"/>
                </a:cubicBezTo>
                <a:cubicBezTo>
                  <a:pt x="3171371" y="79829"/>
                  <a:pt x="3185333" y="71341"/>
                  <a:pt x="3200400" y="65314"/>
                </a:cubicBezTo>
                <a:cubicBezTo>
                  <a:pt x="3221708" y="56791"/>
                  <a:pt x="3243943" y="50800"/>
                  <a:pt x="3265714" y="43543"/>
                </a:cubicBezTo>
                <a:lnTo>
                  <a:pt x="3298371" y="32657"/>
                </a:lnTo>
                <a:lnTo>
                  <a:pt x="3363686" y="10886"/>
                </a:lnTo>
                <a:lnTo>
                  <a:pt x="3396343" y="0"/>
                </a:lnTo>
              </a:path>
            </a:pathLst>
          </a:custGeom>
          <a:noFill/>
          <a:ln w="50800"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40842B76-284B-E64E-B707-815681E5B45F}"/>
              </a:ext>
            </a:extLst>
          </p:cNvPr>
          <p:cNvSpPr txBox="1"/>
          <p:nvPr/>
        </p:nvSpPr>
        <p:spPr>
          <a:xfrm>
            <a:off x="6787666" y="862661"/>
            <a:ext cx="982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pSconfig</a:t>
            </a:r>
            <a:endParaRPr lang="en-US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xmlns="" id="{32B930F6-817D-6049-8174-F6E617B410BF}"/>
              </a:ext>
            </a:extLst>
          </p:cNvPr>
          <p:cNvCxnSpPr>
            <a:cxnSpLocks/>
          </p:cNvCxnSpPr>
          <p:nvPr/>
        </p:nvCxnSpPr>
        <p:spPr>
          <a:xfrm>
            <a:off x="1059873" y="3023755"/>
            <a:ext cx="758536" cy="124691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A3A51540-44E7-B945-8B77-21B6D1055990}"/>
              </a:ext>
            </a:extLst>
          </p:cNvPr>
          <p:cNvSpPr txBox="1"/>
          <p:nvPr/>
        </p:nvSpPr>
        <p:spPr>
          <a:xfrm>
            <a:off x="547208" y="2837684"/>
            <a:ext cx="636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REST</a:t>
            </a:r>
          </a:p>
        </p:txBody>
      </p:sp>
    </p:spTree>
    <p:extLst>
      <p:ext uri="{BB962C8B-B14F-4D97-AF65-F5344CB8AC3E}">
        <p14:creationId xmlns:p14="http://schemas.microsoft.com/office/powerpoint/2010/main" val="971618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316"/>
            <a:ext cx="8229600" cy="857250"/>
          </a:xfrm>
        </p:spPr>
        <p:txBody>
          <a:bodyPr>
            <a:normAutofit/>
          </a:bodyPr>
          <a:lstStyle/>
          <a:p>
            <a:r>
              <a:rPr lang="en-US" dirty="0" err="1"/>
              <a:t>pS</a:t>
            </a:r>
            <a:r>
              <a:rPr lang="en-US" dirty="0"/>
              <a:t> services &amp; interoperation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8700"/>
            <a:ext cx="8229600" cy="3496511"/>
          </a:xfrm>
        </p:spPr>
        <p:txBody>
          <a:bodyPr>
            <a:normAutofit/>
          </a:bodyPr>
          <a:lstStyle/>
          <a:p>
            <a:r>
              <a:rPr lang="en-US" dirty="0" err="1" smtClean="0"/>
              <a:t>pS</a:t>
            </a:r>
            <a:r>
              <a:rPr lang="en-US" dirty="0" smtClean="0"/>
              <a:t> Central coordination</a:t>
            </a:r>
          </a:p>
          <a:p>
            <a:pPr lvl="1"/>
            <a:r>
              <a:rPr lang="en-US" dirty="0" err="1" smtClean="0"/>
              <a:t>pSConfig</a:t>
            </a:r>
            <a:endParaRPr lang="en-US" dirty="0" smtClean="0"/>
          </a:p>
          <a:p>
            <a:pPr lvl="1"/>
            <a:r>
              <a:rPr lang="en-US" dirty="0" err="1" smtClean="0"/>
              <a:t>Meschconfig</a:t>
            </a:r>
            <a:r>
              <a:rPr lang="en-US" dirty="0" smtClean="0"/>
              <a:t> GUI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F1344-68C9-A64B-BA6F-34AA95D5BD6D}" type="datetime4">
              <a:rPr lang="en-US" smtClean="0"/>
              <a:t>June 21, 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2016, http://</a:t>
            </a:r>
            <a:r>
              <a:rPr lang="en-US" dirty="0" err="1" smtClean="0"/>
              <a:t>www.perfsonar.net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151B9-CF22-1341-A1FA-AF855BA4AD1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207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316"/>
            <a:ext cx="8229600" cy="857250"/>
          </a:xfrm>
        </p:spPr>
        <p:txBody>
          <a:bodyPr>
            <a:normAutofit/>
          </a:bodyPr>
          <a:lstStyle/>
          <a:p>
            <a:r>
              <a:rPr lang="en-US" dirty="0" smtClean="0"/>
              <a:t>GEANT Ops </a:t>
            </a:r>
            <a:r>
              <a:rPr lang="en-US" dirty="0" err="1" smtClean="0"/>
              <a:t>pS</a:t>
            </a:r>
            <a:r>
              <a:rPr lang="en-US" dirty="0" smtClean="0"/>
              <a:t> deployment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8700"/>
            <a:ext cx="8229600" cy="3496511"/>
          </a:xfrm>
        </p:spPr>
        <p:txBody>
          <a:bodyPr>
            <a:normAutofit/>
          </a:bodyPr>
          <a:lstStyle/>
          <a:p>
            <a:r>
              <a:rPr lang="en-US" dirty="0" err="1"/>
              <a:t>pS</a:t>
            </a:r>
            <a:r>
              <a:rPr lang="en-US" dirty="0"/>
              <a:t> Test servers</a:t>
            </a:r>
          </a:p>
          <a:p>
            <a:pPr lvl="1"/>
            <a:r>
              <a:rPr lang="en-US" dirty="0"/>
              <a:t>Types of deployment</a:t>
            </a:r>
          </a:p>
          <a:p>
            <a:pPr lvl="1"/>
            <a:r>
              <a:rPr lang="en-US" dirty="0"/>
              <a:t>Puppet </a:t>
            </a:r>
            <a:r>
              <a:rPr lang="en-US" dirty="0" smtClean="0"/>
              <a:t>management</a:t>
            </a:r>
          </a:p>
          <a:p>
            <a:pPr lvl="1"/>
            <a:r>
              <a:rPr lang="en-US" dirty="0" smtClean="0"/>
              <a:t>Services</a:t>
            </a:r>
          </a:p>
          <a:p>
            <a:pPr lvl="1"/>
            <a:r>
              <a:rPr lang="en-US" dirty="0" smtClean="0"/>
              <a:t>Stats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F1344-68C9-A64B-BA6F-34AA95D5BD6D}" type="datetime4">
              <a:rPr lang="en-US" smtClean="0"/>
              <a:t>June 21, 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2016, http://</a:t>
            </a:r>
            <a:r>
              <a:rPr lang="en-US" dirty="0" err="1" smtClean="0"/>
              <a:t>www.perfsonar.net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151B9-CF22-1341-A1FA-AF855BA4AD1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55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316"/>
            <a:ext cx="8229600" cy="857250"/>
          </a:xfrm>
        </p:spPr>
        <p:txBody>
          <a:bodyPr>
            <a:normAutofit/>
          </a:bodyPr>
          <a:lstStyle/>
          <a:p>
            <a:r>
              <a:rPr lang="en-US" dirty="0" smtClean="0"/>
              <a:t>GEANT Ops </a:t>
            </a:r>
            <a:r>
              <a:rPr lang="en-US" dirty="0" err="1" smtClean="0"/>
              <a:t>pS</a:t>
            </a:r>
            <a:r>
              <a:rPr lang="en-US" dirty="0" smtClean="0"/>
              <a:t> deployment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8700"/>
            <a:ext cx="8229600" cy="3496511"/>
          </a:xfrm>
        </p:spPr>
        <p:txBody>
          <a:bodyPr>
            <a:normAutofit/>
          </a:bodyPr>
          <a:lstStyle/>
          <a:p>
            <a:r>
              <a:rPr lang="en-US" dirty="0" err="1" smtClean="0"/>
              <a:t>pS</a:t>
            </a:r>
            <a:r>
              <a:rPr lang="en-US" dirty="0" smtClean="0"/>
              <a:t> Archive</a:t>
            </a:r>
          </a:p>
          <a:p>
            <a:pPr lvl="1"/>
            <a:r>
              <a:rPr lang="en-US" dirty="0" smtClean="0"/>
              <a:t>services</a:t>
            </a:r>
          </a:p>
          <a:p>
            <a:pPr marL="457200" lvl="1" indent="0">
              <a:buNone/>
            </a:pPr>
            <a:r>
              <a:rPr lang="en-US" dirty="0" err="1" smtClean="0"/>
              <a:t>cassandra</a:t>
            </a:r>
            <a:r>
              <a:rPr lang="en-US" dirty="0"/>
              <a:t>, </a:t>
            </a:r>
            <a:r>
              <a:rPr lang="en-US" dirty="0" smtClean="0"/>
              <a:t>postgresql-9.5</a:t>
            </a:r>
            <a:r>
              <a:rPr lang="en-US" dirty="0"/>
              <a:t>, </a:t>
            </a:r>
            <a:r>
              <a:rPr lang="en-US" dirty="0" err="1" smtClean="0"/>
              <a:t>httpd</a:t>
            </a:r>
            <a:r>
              <a:rPr lang="en-US" dirty="0"/>
              <a:t>, httpd24-httpd</a:t>
            </a:r>
            <a:endParaRPr lang="en-US" dirty="0" smtClean="0"/>
          </a:p>
          <a:p>
            <a:pPr lvl="1"/>
            <a:r>
              <a:rPr lang="en-US" dirty="0" smtClean="0"/>
              <a:t>logs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F1344-68C9-A64B-BA6F-34AA95D5BD6D}" type="datetime4">
              <a:rPr lang="en-US" smtClean="0"/>
              <a:t>June 21, 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2016, http://</a:t>
            </a:r>
            <a:r>
              <a:rPr lang="en-US" dirty="0" err="1" smtClean="0"/>
              <a:t>www.perfsonar.net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151B9-CF22-1341-A1FA-AF855BA4AD1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755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316"/>
            <a:ext cx="8229600" cy="857250"/>
          </a:xfrm>
        </p:spPr>
        <p:txBody>
          <a:bodyPr>
            <a:normAutofit/>
          </a:bodyPr>
          <a:lstStyle/>
          <a:p>
            <a:r>
              <a:rPr lang="en-US" dirty="0" smtClean="0"/>
              <a:t>GEANT Ops </a:t>
            </a:r>
            <a:r>
              <a:rPr lang="en-US" dirty="0" err="1" smtClean="0"/>
              <a:t>pS</a:t>
            </a:r>
            <a:r>
              <a:rPr lang="en-US" dirty="0" smtClean="0"/>
              <a:t> deployment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8700"/>
            <a:ext cx="8229600" cy="3496511"/>
          </a:xfrm>
        </p:spPr>
        <p:txBody>
          <a:bodyPr>
            <a:normAutofit/>
          </a:bodyPr>
          <a:lstStyle/>
          <a:p>
            <a:r>
              <a:rPr lang="en-US" dirty="0" err="1"/>
              <a:t>pS</a:t>
            </a:r>
            <a:r>
              <a:rPr lang="en-US" dirty="0"/>
              <a:t> </a:t>
            </a:r>
            <a:r>
              <a:rPr lang="en-US" dirty="0" err="1"/>
              <a:t>MaDDash</a:t>
            </a:r>
            <a:endParaRPr lang="en-US" dirty="0"/>
          </a:p>
          <a:p>
            <a:pPr lvl="1"/>
            <a:r>
              <a:rPr lang="en-US" dirty="0" smtClean="0"/>
              <a:t>services</a:t>
            </a:r>
          </a:p>
          <a:p>
            <a:pPr marL="457200" lvl="1" indent="0">
              <a:buNone/>
            </a:pPr>
            <a:r>
              <a:rPr lang="en-US" dirty="0" err="1"/>
              <a:t>perfsonar-meshconfig-guiagent</a:t>
            </a:r>
            <a:r>
              <a:rPr lang="en-US" dirty="0"/>
              <a:t>, </a:t>
            </a:r>
            <a:r>
              <a:rPr lang="en-US" dirty="0" err="1"/>
              <a:t>httpd</a:t>
            </a:r>
            <a:r>
              <a:rPr lang="en-US" dirty="0"/>
              <a:t>, httpd24-httpd, </a:t>
            </a:r>
            <a:r>
              <a:rPr lang="en-US" dirty="0" err="1" smtClean="0"/>
              <a:t>maddash</a:t>
            </a:r>
            <a:r>
              <a:rPr lang="en-US" dirty="0"/>
              <a:t>-server, </a:t>
            </a:r>
            <a:r>
              <a:rPr lang="en-US" dirty="0" err="1"/>
              <a:t>memcached</a:t>
            </a:r>
            <a:endParaRPr lang="en-US" dirty="0"/>
          </a:p>
          <a:p>
            <a:pPr lvl="1"/>
            <a:r>
              <a:rPr lang="en-US" dirty="0" smtClean="0"/>
              <a:t>logs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F1344-68C9-A64B-BA6F-34AA95D5BD6D}" type="datetime4">
              <a:rPr lang="en-US" smtClean="0"/>
              <a:t>June 21, 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2016, http://</a:t>
            </a:r>
            <a:r>
              <a:rPr lang="en-US" dirty="0" err="1" smtClean="0"/>
              <a:t>www.perfsonar.net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151B9-CF22-1341-A1FA-AF855BA4AD1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56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241</Words>
  <Application>Microsoft Office PowerPoint</Application>
  <PresentationFormat>On-screen Show (16:9)</PresentationFormat>
  <Paragraphs>76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perfSONAR introduction</vt:lpstr>
      <vt:lpstr>Agenda</vt:lpstr>
      <vt:lpstr>perfSONAR grand scheme</vt:lpstr>
      <vt:lpstr>pS services &amp; interoperation</vt:lpstr>
      <vt:lpstr>Scheme of perfSonar 4.x framework</vt:lpstr>
      <vt:lpstr>pS services &amp; interoperation</vt:lpstr>
      <vt:lpstr>GEANT Ops pS deployment</vt:lpstr>
      <vt:lpstr>GEANT Ops pS deployment</vt:lpstr>
      <vt:lpstr>GEANT Ops pS deployment</vt:lpstr>
      <vt:lpstr>pS MaDDash links</vt:lpstr>
    </vt:vector>
  </TitlesOfParts>
  <Company>ESnet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Zurawski</dc:creator>
  <cp:lastModifiedBy>Ivan Garnizov</cp:lastModifiedBy>
  <cp:revision>101</cp:revision>
  <dcterms:created xsi:type="dcterms:W3CDTF">2014-10-22T19:46:15Z</dcterms:created>
  <dcterms:modified xsi:type="dcterms:W3CDTF">2018-06-21T08:04:38Z</dcterms:modified>
</cp:coreProperties>
</file>