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9"/>
  </p:notesMasterIdLst>
  <p:sldIdLst>
    <p:sldId id="312" r:id="rId5"/>
    <p:sldId id="313" r:id="rId6"/>
    <p:sldId id="278" r:id="rId7"/>
    <p:sldId id="298" r:id="rId8"/>
    <p:sldId id="293" r:id="rId9"/>
    <p:sldId id="294" r:id="rId10"/>
    <p:sldId id="300" r:id="rId11"/>
    <p:sldId id="301" r:id="rId12"/>
    <p:sldId id="299" r:id="rId13"/>
    <p:sldId id="295" r:id="rId14"/>
    <p:sldId id="287" r:id="rId15"/>
    <p:sldId id="284" r:id="rId16"/>
    <p:sldId id="296" r:id="rId17"/>
    <p:sldId id="297" r:id="rId18"/>
    <p:sldId id="303" r:id="rId19"/>
    <p:sldId id="304" r:id="rId20"/>
    <p:sldId id="305" r:id="rId21"/>
    <p:sldId id="306" r:id="rId22"/>
    <p:sldId id="308" r:id="rId23"/>
    <p:sldId id="307" r:id="rId24"/>
    <p:sldId id="309" r:id="rId25"/>
    <p:sldId id="310" r:id="rId26"/>
    <p:sldId id="314" r:id="rId27"/>
    <p:sldId id="279" r:id="rId28"/>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4161"/>
    <a:srgbClr val="003F5D"/>
    <a:srgbClr val="ED1556"/>
    <a:srgbClr val="004361"/>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09" autoAdjust="0"/>
    <p:restoredTop sz="94660"/>
  </p:normalViewPr>
  <p:slideViewPr>
    <p:cSldViewPr snapToGrid="0">
      <p:cViewPr varScale="1">
        <p:scale>
          <a:sx n="64" d="100"/>
          <a:sy n="64" d="100"/>
        </p:scale>
        <p:origin x="1359" y="4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27/11/2017</a:t>
            </a:fld>
            <a:endParaRPr lang="en-GB"/>
          </a:p>
        </p:txBody>
      </p:sp>
      <p:sp>
        <p:nvSpPr>
          <p:cNvPr id="4" name="Slide Image Placeholder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050" y="3094772"/>
            <a:ext cx="9186861" cy="3779897"/>
          </a:xfrm>
          <a:prstGeom prst="rect">
            <a:avLst/>
          </a:prstGeom>
        </p:spPr>
      </p:pic>
      <p:sp>
        <p:nvSpPr>
          <p:cNvPr id="5" name="Text Placeholder 4"/>
          <p:cNvSpPr>
            <a:spLocks noGrp="1"/>
          </p:cNvSpPr>
          <p:nvPr>
            <p:ph type="body" sz="quarter" idx="11" hasCustomPrompt="1"/>
          </p:nvPr>
        </p:nvSpPr>
        <p:spPr>
          <a:xfrm>
            <a:off x="930191" y="2448121"/>
            <a:ext cx="5096933" cy="375289"/>
          </a:xfrm>
        </p:spPr>
        <p:txBody>
          <a:bodyPr/>
          <a:lstStyle>
            <a:lvl1pPr marL="0" indent="0">
              <a:buNone/>
              <a:defRPr b="1" baseline="0"/>
            </a:lvl1pPr>
          </a:lstStyle>
          <a:p>
            <a:pPr lvl="0"/>
            <a:r>
              <a:rPr lang="en-US" dirty="0" smtClean="0"/>
              <a:t>Presenter</a:t>
            </a:r>
          </a:p>
        </p:txBody>
      </p:sp>
      <p:sp>
        <p:nvSpPr>
          <p:cNvPr id="7" name="Text Placeholder 6"/>
          <p:cNvSpPr>
            <a:spLocks noGrp="1"/>
          </p:cNvSpPr>
          <p:nvPr>
            <p:ph type="body" sz="quarter" idx="12" hasCustomPrompt="1"/>
          </p:nvPr>
        </p:nvSpPr>
        <p:spPr>
          <a:xfrm>
            <a:off x="930191" y="4552754"/>
            <a:ext cx="5003270" cy="436340"/>
          </a:xfrm>
        </p:spPr>
        <p:txBody>
          <a:bodyPr/>
          <a:lstStyle>
            <a:lvl1pPr marL="0" indent="0">
              <a:buNone/>
              <a:defRPr/>
            </a:lvl1pPr>
          </a:lstStyle>
          <a:p>
            <a:pPr lvl="0"/>
            <a:r>
              <a:rPr lang="en-US" dirty="0" smtClean="0"/>
              <a:t>Event, Location</a:t>
            </a:r>
            <a:endParaRPr lang="en-GB" dirty="0"/>
          </a:p>
        </p:txBody>
      </p:sp>
      <p:sp>
        <p:nvSpPr>
          <p:cNvPr id="14" name="Rectangle 13"/>
          <p:cNvSpPr/>
          <p:nvPr userDrawn="1"/>
        </p:nvSpPr>
        <p:spPr>
          <a:xfrm>
            <a:off x="64168" y="272717"/>
            <a:ext cx="9023685" cy="1195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p:cNvPicPr>
            <a:picLocks noChangeAspect="1"/>
          </p:cNvPicPr>
          <p:nvPr userDrawn="1"/>
        </p:nvPicPr>
        <p:blipFill>
          <a:blip r:embed="rId3"/>
          <a:stretch>
            <a:fillRect/>
          </a:stretch>
        </p:blipFill>
        <p:spPr>
          <a:xfrm>
            <a:off x="6772258" y="770731"/>
            <a:ext cx="1834330" cy="977860"/>
          </a:xfrm>
          <a:prstGeom prst="rect">
            <a:avLst/>
          </a:prstGeom>
        </p:spPr>
      </p:pic>
      <p:sp>
        <p:nvSpPr>
          <p:cNvPr id="12" name="Text Placeholder 10"/>
          <p:cNvSpPr>
            <a:spLocks noGrp="1"/>
          </p:cNvSpPr>
          <p:nvPr>
            <p:ph type="body" sz="quarter" idx="17" hasCustomPrompt="1"/>
          </p:nvPr>
        </p:nvSpPr>
        <p:spPr>
          <a:xfrm>
            <a:off x="930191" y="1830667"/>
            <a:ext cx="5012795" cy="503459"/>
          </a:xfrm>
        </p:spPr>
        <p:txBody>
          <a:bodyPr>
            <a:normAutofit/>
          </a:bodyPr>
          <a:lstStyle>
            <a:lvl1pPr marL="0" indent="0">
              <a:buNone/>
              <a:defRPr sz="2600"/>
            </a:lvl1pPr>
          </a:lstStyle>
          <a:p>
            <a:pPr lvl="0"/>
            <a:r>
              <a:rPr lang="en-US" dirty="0" smtClean="0"/>
              <a:t>Subtitle</a:t>
            </a:r>
          </a:p>
        </p:txBody>
      </p:sp>
      <p:sp>
        <p:nvSpPr>
          <p:cNvPr id="11" name="Text Placeholder 10"/>
          <p:cNvSpPr>
            <a:spLocks noGrp="1"/>
          </p:cNvSpPr>
          <p:nvPr>
            <p:ph type="body" sz="quarter" idx="14" hasCustomPrompt="1"/>
          </p:nvPr>
        </p:nvSpPr>
        <p:spPr>
          <a:xfrm>
            <a:off x="930191" y="1331495"/>
            <a:ext cx="5012795" cy="473242"/>
          </a:xfrm>
        </p:spPr>
        <p:txBody>
          <a:bodyPr>
            <a:noAutofit/>
          </a:bodyPr>
          <a:lstStyle>
            <a:lvl1pPr marL="0" indent="0">
              <a:buNone/>
              <a:defRPr sz="3200" b="1"/>
            </a:lvl1pPr>
          </a:lstStyle>
          <a:p>
            <a:pPr lvl="0"/>
            <a:r>
              <a:rPr lang="en-US" dirty="0" smtClean="0"/>
              <a:t>Title</a:t>
            </a:r>
          </a:p>
        </p:txBody>
      </p:sp>
      <p:sp>
        <p:nvSpPr>
          <p:cNvPr id="13" name="Text Placeholder 6"/>
          <p:cNvSpPr>
            <a:spLocks noGrp="1"/>
          </p:cNvSpPr>
          <p:nvPr>
            <p:ph type="body" sz="quarter" idx="18" hasCustomPrompt="1"/>
          </p:nvPr>
        </p:nvSpPr>
        <p:spPr>
          <a:xfrm>
            <a:off x="930191" y="4921723"/>
            <a:ext cx="5003270" cy="428319"/>
          </a:xfrm>
        </p:spPr>
        <p:txBody>
          <a:bodyPr/>
          <a:lstStyle>
            <a:lvl1pPr marL="0" indent="0">
              <a:buNone/>
              <a:defRPr/>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930191" y="2821101"/>
            <a:ext cx="5096933" cy="347215"/>
          </a:xfrm>
        </p:spPr>
        <p:txBody>
          <a:bodyPr/>
          <a:lstStyle>
            <a:lvl1pPr marL="0" indent="0">
              <a:buNone/>
              <a:defRPr b="0" baseline="0"/>
            </a:lvl1pPr>
          </a:lstStyle>
          <a:p>
            <a:pPr lvl="0"/>
            <a:r>
              <a:rPr lang="en-US" dirty="0" smtClean="0"/>
              <a:t>Role in Project, GÉANT Project</a:t>
            </a:r>
          </a:p>
        </p:txBody>
      </p:sp>
      <p:sp>
        <p:nvSpPr>
          <p:cNvPr id="18" name="Text Placeholder 4"/>
          <p:cNvSpPr>
            <a:spLocks noGrp="1"/>
          </p:cNvSpPr>
          <p:nvPr>
            <p:ph type="body" sz="quarter" idx="20" hasCustomPrompt="1"/>
          </p:nvPr>
        </p:nvSpPr>
        <p:spPr>
          <a:xfrm>
            <a:off x="930191" y="3166006"/>
            <a:ext cx="5096933" cy="347215"/>
          </a:xfrm>
        </p:spPr>
        <p:txBody>
          <a:bodyPr/>
          <a:lstStyle>
            <a:lvl1pPr marL="0" indent="0">
              <a:buNone/>
              <a:defRPr b="0" baseline="0"/>
            </a:lvl1pPr>
          </a:lstStyle>
          <a:p>
            <a:pPr lvl="0"/>
            <a:r>
              <a:rPr lang="en-US" dirty="0" smtClean="0"/>
              <a:t>Role in Organisation, Organisation Name</a:t>
            </a:r>
          </a:p>
        </p:txBody>
      </p:sp>
      <p:sp>
        <p:nvSpPr>
          <p:cNvPr id="4" name="Text Placeholder 3"/>
          <p:cNvSpPr>
            <a:spLocks noGrp="1"/>
          </p:cNvSpPr>
          <p:nvPr>
            <p:ph type="body" sz="quarter" idx="21" hasCustomPrompt="1"/>
          </p:nvPr>
        </p:nvSpPr>
        <p:spPr>
          <a:xfrm>
            <a:off x="1115094" y="3682167"/>
            <a:ext cx="914400" cy="190399"/>
          </a:xfrm>
        </p:spPr>
        <p:txBody>
          <a:bodyPr>
            <a:normAutofit/>
          </a:bodyPr>
          <a:lstStyle>
            <a:lvl1pPr marL="0" indent="0">
              <a:buNone/>
              <a:defRPr sz="800"/>
            </a:lvl1pPr>
          </a:lstStyle>
          <a:p>
            <a:pPr lvl="0"/>
            <a:r>
              <a:rPr lang="en-US" dirty="0" smtClean="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716834"/>
            <a:ext cx="4629150" cy="414421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342900" y="1716834"/>
            <a:ext cx="3236119" cy="41521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489285" y="304799"/>
            <a:ext cx="5553380" cy="830997"/>
          </a:xfrm>
          <a:prstGeom prst="rect">
            <a:avLst/>
          </a:prstGeom>
          <a:noFill/>
        </p:spPr>
        <p:txBody>
          <a:bodyPr wrap="none" rtlCol="0">
            <a:spAutoFit/>
          </a:bodyPr>
          <a:lstStyle/>
          <a:p>
            <a:r>
              <a:rPr lang="en-GB" sz="2400" b="1" dirty="0" smtClean="0">
                <a:solidFill>
                  <a:srgbClr val="003F5D"/>
                </a:solidFill>
              </a:rPr>
              <a:t>Style</a:t>
            </a:r>
            <a:r>
              <a:rPr lang="en-GB" sz="2400" b="1" baseline="0" dirty="0" smtClean="0">
                <a:solidFill>
                  <a:srgbClr val="003F5D"/>
                </a:solidFill>
              </a:rPr>
              <a:t> Guide</a:t>
            </a:r>
          </a:p>
          <a:p>
            <a:r>
              <a:rPr lang="en-GB" sz="2400" baseline="0" dirty="0" smtClean="0">
                <a:solidFill>
                  <a:srgbClr val="ED1556"/>
                </a:solidFill>
              </a:rPr>
              <a:t>A Guide to Using the New GÉANT Template</a:t>
            </a:r>
            <a:endParaRPr lang="en-GB" sz="2400" dirty="0">
              <a:solidFill>
                <a:srgbClr val="ED1556"/>
              </a:solidFill>
            </a:endParaRPr>
          </a:p>
        </p:txBody>
      </p:sp>
      <p:sp>
        <p:nvSpPr>
          <p:cNvPr id="4" name="TextBox 3"/>
          <p:cNvSpPr txBox="1"/>
          <p:nvPr userDrawn="1"/>
        </p:nvSpPr>
        <p:spPr>
          <a:xfrm>
            <a:off x="585273" y="1331499"/>
            <a:ext cx="7612243" cy="4801314"/>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rgbClr val="003F5D"/>
                </a:solidFill>
              </a:rPr>
              <a:t>This template is for use both to</a:t>
            </a:r>
            <a:r>
              <a:rPr lang="en-GB" baseline="0" dirty="0" smtClean="0">
                <a:solidFill>
                  <a:srgbClr val="003F5D"/>
                </a:solidFill>
              </a:rPr>
              <a:t> present information on behalf of the GÉANT Project (GN4-1) and for the organisation</a:t>
            </a:r>
          </a:p>
          <a:p>
            <a:pPr marL="285750" indent="-285750">
              <a:buFont typeface="Arial" panose="020B0604020202020204" pitchFamily="34" charset="0"/>
              <a:buChar char="•"/>
            </a:pPr>
            <a:endParaRPr lang="en-GB" baseline="0" dirty="0" smtClean="0">
              <a:solidFill>
                <a:srgbClr val="003F5D"/>
              </a:solidFill>
            </a:endParaRPr>
          </a:p>
          <a:p>
            <a:pPr marL="285750" indent="-285750">
              <a:buFont typeface="Arial" panose="020B0604020202020204" pitchFamily="34" charset="0"/>
              <a:buChar char="•"/>
            </a:pPr>
            <a:r>
              <a:rPr lang="en-GB" baseline="0" dirty="0" smtClean="0">
                <a:solidFill>
                  <a:srgbClr val="003F5D"/>
                </a:solidFill>
              </a:rPr>
              <a:t>Font is Calibri and will auto-size. Avoid using a font size less than 18pt.  Main font colour is Teal, </a:t>
            </a:r>
            <a:r>
              <a:rPr lang="en-GB" baseline="0" dirty="0" smtClean="0">
                <a:solidFill>
                  <a:srgbClr val="ED1556"/>
                </a:solidFill>
              </a:rPr>
              <a:t>Subtitle colour is Crimson and should be used sparingly. </a:t>
            </a:r>
            <a:r>
              <a:rPr lang="en-GB" baseline="0" dirty="0" smtClean="0">
                <a:solidFill>
                  <a:srgbClr val="003F5D"/>
                </a:solidFill>
              </a:rPr>
              <a:t>If the colours are not shown in PowerPoint use the colour picker to select the correct colour from the logo or these samples</a:t>
            </a:r>
            <a:endParaRPr lang="en-GB" baseline="0" dirty="0" smtClean="0">
              <a:solidFill>
                <a:srgbClr val="ED1556"/>
              </a:solidFill>
            </a:endParaRPr>
          </a:p>
          <a:p>
            <a:pPr marL="285750" indent="-285750">
              <a:buFont typeface="Arial" panose="020B0604020202020204" pitchFamily="34" charset="0"/>
              <a:buChar char="•"/>
            </a:pPr>
            <a:endParaRPr lang="en-GB" baseline="0" dirty="0" smtClean="0">
              <a:solidFill>
                <a:srgbClr val="ED1556"/>
              </a:solidFill>
            </a:endParaRPr>
          </a:p>
          <a:p>
            <a:pPr marL="285750" indent="-285750">
              <a:buFont typeface="Arial" panose="020B0604020202020204" pitchFamily="34" charset="0"/>
              <a:buChar char="•"/>
            </a:pPr>
            <a:r>
              <a:rPr lang="en-GB" baseline="0" dirty="0" smtClean="0">
                <a:solidFill>
                  <a:srgbClr val="003F5D"/>
                </a:solidFill>
              </a:rPr>
              <a:t>The title slide has space for the speaker’s own organisation logo which should be no larger than the main GÉANT logo </a:t>
            </a:r>
          </a:p>
          <a:p>
            <a:pPr marL="285750" indent="-285750">
              <a:buFont typeface="Arial" panose="020B0604020202020204" pitchFamily="34" charset="0"/>
              <a:buChar char="•"/>
            </a:pPr>
            <a:endParaRPr lang="en-GB" baseline="0" dirty="0" smtClean="0">
              <a:solidFill>
                <a:srgbClr val="003F5D"/>
              </a:solidFill>
            </a:endParaRPr>
          </a:p>
          <a:p>
            <a:pPr marL="285750" indent="-285750">
              <a:buFont typeface="Arial" panose="020B0604020202020204" pitchFamily="34" charset="0"/>
              <a:buChar char="•"/>
            </a:pPr>
            <a:r>
              <a:rPr lang="en-GB" baseline="0" dirty="0" smtClean="0">
                <a:solidFill>
                  <a:srgbClr val="003F5D"/>
                </a:solidFill>
              </a:rPr>
              <a:t>There are two end slide versions: </a:t>
            </a:r>
          </a:p>
          <a:p>
            <a:pPr marL="742950" lvl="1" indent="-285750">
              <a:buFont typeface="Arial" panose="020B0604020202020204" pitchFamily="34" charset="0"/>
              <a:buChar char="•"/>
            </a:pPr>
            <a:r>
              <a:rPr lang="en-GB" baseline="0" dirty="0" smtClean="0">
                <a:solidFill>
                  <a:srgbClr val="003F5D"/>
                </a:solidFill>
              </a:rPr>
              <a:t>One for Project (GN4-1) presentations which includes EU logo, copyright, and funding statement</a:t>
            </a:r>
          </a:p>
          <a:p>
            <a:pPr marL="742950" lvl="1" indent="-285750">
              <a:buFont typeface="Arial" panose="020B0604020202020204" pitchFamily="34" charset="0"/>
              <a:buChar char="•"/>
            </a:pPr>
            <a:r>
              <a:rPr lang="en-GB" baseline="0" dirty="0" smtClean="0">
                <a:solidFill>
                  <a:srgbClr val="003F5D"/>
                </a:solidFill>
              </a:rPr>
              <a:t>One for when presenting on behalf of the organisation</a:t>
            </a:r>
          </a:p>
          <a:p>
            <a:pPr marL="457200" lvl="1" indent="0">
              <a:buFont typeface="Arial" panose="020B0604020202020204" pitchFamily="34" charset="0"/>
              <a:buNone/>
            </a:pPr>
            <a:r>
              <a:rPr lang="en-GB" baseline="0" dirty="0" smtClean="0">
                <a:solidFill>
                  <a:srgbClr val="003F5D"/>
                </a:solidFill>
              </a:rPr>
              <a:t> </a:t>
            </a:r>
          </a:p>
          <a:p>
            <a:pPr marL="0" lvl="0" indent="0">
              <a:buFont typeface="Arial" panose="020B0604020202020204" pitchFamily="34" charset="0"/>
              <a:buNone/>
            </a:pPr>
            <a:r>
              <a:rPr lang="en-GB" baseline="0" dirty="0" smtClean="0">
                <a:solidFill>
                  <a:srgbClr val="003F5D"/>
                </a:solidFill>
              </a:rPr>
              <a:t>If in doubt contact your line manager for clarification on which version to use</a:t>
            </a:r>
            <a:endParaRPr lang="en-GB" dirty="0">
              <a:solidFill>
                <a:srgbClr val="003F5D"/>
              </a:solidFill>
            </a:endParaRPr>
          </a:p>
        </p:txBody>
      </p:sp>
      <p:sp>
        <p:nvSpPr>
          <p:cNvPr id="5" name="Oval 4"/>
          <p:cNvSpPr/>
          <p:nvPr userDrawn="1"/>
        </p:nvSpPr>
        <p:spPr>
          <a:xfrm>
            <a:off x="6448923" y="3046373"/>
            <a:ext cx="545432"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userDrawn="1"/>
        </p:nvSpPr>
        <p:spPr>
          <a:xfrm>
            <a:off x="5694943" y="3046373"/>
            <a:ext cx="545432" cy="529390"/>
          </a:xfrm>
          <a:prstGeom prst="ellipse">
            <a:avLst/>
          </a:prstGeom>
          <a:solidFill>
            <a:srgbClr val="ED1556"/>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78045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8021"/>
            <a:ext cx="9144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p:cNvSpPr/>
          <p:nvPr userDrawn="1"/>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userDrawn="1"/>
        </p:nvSpPr>
        <p:spPr>
          <a:xfrm>
            <a:off x="1941584" y="1024187"/>
            <a:ext cx="5602848" cy="3984690"/>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 name="Title 3"/>
          <p:cNvSpPr txBox="1">
            <a:spLocks/>
          </p:cNvSpPr>
          <p:nvPr userDrawn="1"/>
        </p:nvSpPr>
        <p:spPr>
          <a:xfrm>
            <a:off x="0" y="2970258"/>
            <a:ext cx="9144000" cy="589228"/>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you and any questions</a:t>
            </a:r>
          </a:p>
        </p:txBody>
      </p:sp>
      <p:sp>
        <p:nvSpPr>
          <p:cNvPr id="21" name="TextBox 20"/>
          <p:cNvSpPr txBox="1"/>
          <p:nvPr userDrawn="1"/>
        </p:nvSpPr>
        <p:spPr>
          <a:xfrm>
            <a:off x="3002547" y="5294836"/>
            <a:ext cx="3115734"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sp>
        <p:nvSpPr>
          <p:cNvPr id="22" name="TextBox 21"/>
          <p:cNvSpPr txBox="1"/>
          <p:nvPr userDrawn="1"/>
        </p:nvSpPr>
        <p:spPr>
          <a:xfrm>
            <a:off x="678947" y="6254092"/>
            <a:ext cx="7786106" cy="338554"/>
          </a:xfrm>
          <a:prstGeom prst="rect">
            <a:avLst/>
          </a:prstGeom>
          <a:noFill/>
        </p:spPr>
        <p:txBody>
          <a:bodyPr wrap="none" rtlCol="0">
            <a:spAutoFit/>
          </a:bodyPr>
          <a:lstStyle/>
          <a:p>
            <a:pPr algn="l"/>
            <a:r>
              <a:rPr lang="en-GB" sz="800" kern="1200" dirty="0" smtClean="0">
                <a:solidFill>
                  <a:schemeClr val="bg1"/>
                </a:solidFill>
                <a:effectLst/>
                <a:latin typeface="+mn-lt"/>
                <a:ea typeface="+mn-ea"/>
                <a:cs typeface="+mn-cs"/>
              </a:rPr>
              <a:t>© GEANT Limited on behalf of the GN4 Phase 1 project.</a:t>
            </a:r>
          </a:p>
          <a:p>
            <a:pPr algn="l"/>
            <a:r>
              <a:rPr lang="en-GB" sz="800" kern="1200" dirty="0" smtClean="0">
                <a:solidFill>
                  <a:schemeClr val="bg1"/>
                </a:solidFill>
                <a:effectLst/>
                <a:latin typeface="+mn-lt"/>
                <a:ea typeface="+mn-ea"/>
                <a:cs typeface="+mn-cs"/>
              </a:rPr>
              <a:t>The research leading to these results has received funding from the European Union’s Horizon 2020 research and innovation programme under Grant Agreement No. 691567 (GN4-1).</a:t>
            </a:r>
            <a:endParaRPr lang="en-GB" sz="800" dirty="0">
              <a:solidFill>
                <a:schemeClr val="bg1"/>
              </a:solidFill>
            </a:endParaRPr>
          </a:p>
        </p:txBody>
      </p:sp>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799" y="4773547"/>
            <a:ext cx="1219200" cy="529760"/>
          </a:xfrm>
          <a:prstGeom prst="rect">
            <a:avLst/>
          </a:prstGeom>
        </p:spPr>
      </p:pic>
      <p:pic>
        <p:nvPicPr>
          <p:cNvPr id="25" name="Picture 2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8054" y="6304265"/>
            <a:ext cx="350587" cy="238209"/>
          </a:xfrm>
          <a:prstGeom prst="rect">
            <a:avLst/>
          </a:prstGeom>
        </p:spPr>
      </p:pic>
      <p:sp>
        <p:nvSpPr>
          <p:cNvPr id="5" name="Text Placeholder 4"/>
          <p:cNvSpPr>
            <a:spLocks noGrp="1"/>
          </p:cNvSpPr>
          <p:nvPr>
            <p:ph type="body" sz="quarter" idx="11" hasCustomPrompt="1"/>
          </p:nvPr>
        </p:nvSpPr>
        <p:spPr>
          <a:xfrm>
            <a:off x="2041358" y="305910"/>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p:cNvSpPr/>
          <p:nvPr userDrawn="1"/>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userDrawn="1"/>
        </p:nvSpPr>
        <p:spPr>
          <a:xfrm>
            <a:off x="1941584" y="1024187"/>
            <a:ext cx="5602848" cy="3984690"/>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 name="Title 3"/>
          <p:cNvSpPr txBox="1">
            <a:spLocks/>
          </p:cNvSpPr>
          <p:nvPr userDrawn="1"/>
        </p:nvSpPr>
        <p:spPr>
          <a:xfrm>
            <a:off x="0" y="2970258"/>
            <a:ext cx="9144000" cy="589228"/>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you and any questions</a:t>
            </a:r>
          </a:p>
        </p:txBody>
      </p:sp>
      <p:sp>
        <p:nvSpPr>
          <p:cNvPr id="21" name="TextBox 20"/>
          <p:cNvSpPr txBox="1"/>
          <p:nvPr userDrawn="1"/>
        </p:nvSpPr>
        <p:spPr>
          <a:xfrm>
            <a:off x="3002547" y="5623697"/>
            <a:ext cx="3115734"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799" y="5102408"/>
            <a:ext cx="1219200" cy="529760"/>
          </a:xfrm>
          <a:prstGeom prst="rect">
            <a:avLst/>
          </a:prstGeom>
        </p:spPr>
      </p:pic>
      <p:sp>
        <p:nvSpPr>
          <p:cNvPr id="10" name="Text Placeholder 4"/>
          <p:cNvSpPr>
            <a:spLocks noGrp="1"/>
          </p:cNvSpPr>
          <p:nvPr>
            <p:ph type="body" sz="quarter" idx="11" hasCustomPrompt="1"/>
          </p:nvPr>
        </p:nvSpPr>
        <p:spPr>
          <a:xfrm>
            <a:off x="2041358" y="305910"/>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825625"/>
            <a:ext cx="417195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825625"/>
            <a:ext cx="3886200" cy="4351338"/>
          </a:xfrm>
        </p:spPr>
        <p:txBody>
          <a:bodyPr/>
          <a:lstStyle>
            <a:lvl1pPr>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1" y="1681163"/>
            <a:ext cx="413623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61951" y="2489201"/>
            <a:ext cx="4164806"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524000"/>
            <a:ext cx="5898092" cy="4652963"/>
          </a:xfrm>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3" y="1532467"/>
            <a:ext cx="2"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9144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p:cNvSpPr>
            <a:spLocks noGrp="1"/>
          </p:cNvSpPr>
          <p:nvPr>
            <p:ph type="body" sz="quarter" idx="13"/>
          </p:nvPr>
        </p:nvSpPr>
        <p:spPr>
          <a:xfrm>
            <a:off x="352928" y="4083050"/>
            <a:ext cx="8406062"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9144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6"/>
          <p:cNvSpPr>
            <a:spLocks noGrp="1"/>
          </p:cNvSpPr>
          <p:nvPr>
            <p:ph type="body" sz="quarter" idx="13"/>
          </p:nvPr>
        </p:nvSpPr>
        <p:spPr>
          <a:xfrm>
            <a:off x="336215" y="1524586"/>
            <a:ext cx="8486943"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651518"/>
            <a:ext cx="4629150" cy="4209532"/>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0" y="1642188"/>
            <a:ext cx="3236119" cy="42268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203200"/>
            <a:ext cx="6780516"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5" y="1524000"/>
            <a:ext cx="8181975" cy="4652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6406016"/>
            <a:ext cx="555766" cy="274873"/>
          </a:xfrm>
          <a:prstGeom prst="rect">
            <a:avLst/>
          </a:prstGeom>
        </p:spPr>
        <p:txBody>
          <a:bodyPr vert="horz" lIns="91440" tIns="45720" rIns="91440" bIns="45720" rtlCol="0" anchor="ctr"/>
          <a:lstStyle>
            <a:lvl1pPr algn="r">
              <a:defRPr sz="900">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26875" y="6413247"/>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355599" y="6457890"/>
            <a:ext cx="3115734"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3F5E"/>
                </a:solidFill>
              </a:rPr>
              <a:t>Networks </a:t>
            </a:r>
            <a:r>
              <a:rPr lang="en-GB" sz="1000" baseline="0" dirty="0" smtClean="0">
                <a:solidFill>
                  <a:srgbClr val="003F5E"/>
                </a:solidFill>
              </a:rPr>
              <a:t>∙ Services ∙ People           </a:t>
            </a:r>
            <a:r>
              <a:rPr lang="en-GB" sz="1000" b="0" i="1" dirty="0" smtClean="0">
                <a:solidFill>
                  <a:srgbClr val="004361"/>
                </a:solidFill>
              </a:rPr>
              <a:t>www.geant.org</a:t>
            </a:r>
          </a:p>
          <a:p>
            <a:r>
              <a:rPr lang="en-GB" sz="1000" baseline="0" dirty="0" smtClean="0">
                <a:solidFill>
                  <a:srgbClr val="003F5E"/>
                </a:solidFill>
              </a:rPr>
              <a:t> </a:t>
            </a:r>
            <a:endParaRPr lang="en-GB" sz="1000" dirty="0">
              <a:solidFill>
                <a:srgbClr val="003F5E"/>
              </a:solidFill>
            </a:endParaRPr>
          </a:p>
        </p:txBody>
      </p:sp>
      <p:pic>
        <p:nvPicPr>
          <p:cNvPr id="9" name="Picture 8"/>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234987" y="219648"/>
            <a:ext cx="1691439" cy="759922"/>
          </a:xfrm>
          <a:prstGeom prst="rect">
            <a:avLst/>
          </a:prstGeom>
        </p:spPr>
      </p:pic>
      <p:pic>
        <p:nvPicPr>
          <p:cNvPr id="11" name="Picture 10"/>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224590" y="1015675"/>
            <a:ext cx="8678778" cy="314021"/>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Lst>
  <p:hf hdr="0" ftr="0" dt="0"/>
  <p:txStyles>
    <p:titleStyle>
      <a:lvl1pPr algn="l" defTabSz="9144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lucutrecht.n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google.nl/maps/place/Restaurant+Luc+Utrecht/@52.0907588,5.1074544,15z/data=!4m5!3m4!1s0x47c66f5caa0c102d:0xfc83f0c15c59a850!8m2!3d52.0907588!4d5.116209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endParaRPr lang="nl-NL"/>
          </a:p>
        </p:txBody>
      </p:sp>
      <p:sp>
        <p:nvSpPr>
          <p:cNvPr id="3" name="Text Placeholder 2"/>
          <p:cNvSpPr>
            <a:spLocks noGrp="1"/>
          </p:cNvSpPr>
          <p:nvPr>
            <p:ph type="body" sz="quarter" idx="12"/>
          </p:nvPr>
        </p:nvSpPr>
        <p:spPr/>
        <p:txBody>
          <a:bodyPr/>
          <a:lstStyle/>
          <a:p>
            <a:endParaRPr lang="nl-NL" dirty="0"/>
          </a:p>
        </p:txBody>
      </p:sp>
      <p:sp>
        <p:nvSpPr>
          <p:cNvPr id="4" name="Text Placeholder 3"/>
          <p:cNvSpPr>
            <a:spLocks noGrp="1"/>
          </p:cNvSpPr>
          <p:nvPr>
            <p:ph type="body" sz="quarter" idx="17"/>
          </p:nvPr>
        </p:nvSpPr>
        <p:spPr/>
        <p:txBody>
          <a:bodyPr/>
          <a:lstStyle/>
          <a:p>
            <a:r>
              <a:rPr lang="nl-NL" dirty="0" err="1" smtClean="0"/>
              <a:t>Welcome</a:t>
            </a:r>
            <a:r>
              <a:rPr lang="nl-NL" dirty="0" smtClean="0"/>
              <a:t>!</a:t>
            </a:r>
            <a:endParaRPr lang="nl-NL" dirty="0"/>
          </a:p>
        </p:txBody>
      </p:sp>
      <p:sp>
        <p:nvSpPr>
          <p:cNvPr id="5" name="Text Placeholder 4"/>
          <p:cNvSpPr>
            <a:spLocks noGrp="1"/>
          </p:cNvSpPr>
          <p:nvPr>
            <p:ph type="body" sz="quarter" idx="14"/>
          </p:nvPr>
        </p:nvSpPr>
        <p:spPr/>
        <p:txBody>
          <a:bodyPr/>
          <a:lstStyle/>
          <a:p>
            <a:r>
              <a:rPr lang="nl-NL" dirty="0" smtClean="0"/>
              <a:t>6th SIG-NOC Meeting</a:t>
            </a:r>
            <a:endParaRPr lang="nl-NL" dirty="0"/>
          </a:p>
        </p:txBody>
      </p:sp>
      <p:sp>
        <p:nvSpPr>
          <p:cNvPr id="6" name="Text Placeholder 5"/>
          <p:cNvSpPr>
            <a:spLocks noGrp="1"/>
          </p:cNvSpPr>
          <p:nvPr>
            <p:ph type="body" sz="quarter" idx="18"/>
          </p:nvPr>
        </p:nvSpPr>
        <p:spPr/>
        <p:txBody>
          <a:bodyPr/>
          <a:lstStyle/>
          <a:p>
            <a:r>
              <a:rPr lang="nl-NL" dirty="0" smtClean="0"/>
              <a:t>November 27, 2017</a:t>
            </a:r>
            <a:endParaRPr lang="nl-NL" dirty="0"/>
          </a:p>
        </p:txBody>
      </p:sp>
      <p:sp>
        <p:nvSpPr>
          <p:cNvPr id="7" name="Text Placeholder 6"/>
          <p:cNvSpPr>
            <a:spLocks noGrp="1"/>
          </p:cNvSpPr>
          <p:nvPr>
            <p:ph type="body" sz="quarter" idx="19"/>
          </p:nvPr>
        </p:nvSpPr>
        <p:spPr/>
        <p:txBody>
          <a:bodyPr>
            <a:normAutofit lnSpcReduction="10000"/>
          </a:bodyPr>
          <a:lstStyle/>
          <a:p>
            <a:endParaRPr lang="nl-NL"/>
          </a:p>
        </p:txBody>
      </p:sp>
      <p:sp>
        <p:nvSpPr>
          <p:cNvPr id="8" name="Text Placeholder 7"/>
          <p:cNvSpPr>
            <a:spLocks noGrp="1"/>
          </p:cNvSpPr>
          <p:nvPr>
            <p:ph type="body" sz="quarter" idx="20"/>
          </p:nvPr>
        </p:nvSpPr>
        <p:spPr/>
        <p:txBody>
          <a:bodyPr>
            <a:normAutofit lnSpcReduction="10000"/>
          </a:bodyPr>
          <a:lstStyle/>
          <a:p>
            <a:endParaRPr lang="nl-NL"/>
          </a:p>
        </p:txBody>
      </p:sp>
      <p:sp>
        <p:nvSpPr>
          <p:cNvPr id="9" name="Text Placeholder 8"/>
          <p:cNvSpPr>
            <a:spLocks noGrp="1"/>
          </p:cNvSpPr>
          <p:nvPr>
            <p:ph type="body" sz="quarter" idx="21"/>
          </p:nvPr>
        </p:nvSpPr>
        <p:spPr/>
        <p:txBody>
          <a:bodyPr>
            <a:normAutofit lnSpcReduction="10000"/>
          </a:bodyPr>
          <a:lstStyle/>
          <a:p>
            <a:endParaRPr lang="nl-NL"/>
          </a:p>
        </p:txBody>
      </p:sp>
    </p:spTree>
    <p:extLst>
      <p:ext uri="{BB962C8B-B14F-4D97-AF65-F5344CB8AC3E}">
        <p14:creationId xmlns:p14="http://schemas.microsoft.com/office/powerpoint/2010/main" val="3719845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nl-NL" dirty="0" err="1" smtClean="0"/>
              <a:t>What</a:t>
            </a:r>
            <a:r>
              <a:rPr lang="nl-NL" dirty="0" smtClean="0"/>
              <a:t> was </a:t>
            </a:r>
            <a:r>
              <a:rPr lang="nl-NL" dirty="0" err="1" smtClean="0"/>
              <a:t>going</a:t>
            </a:r>
            <a:r>
              <a:rPr lang="nl-NL" dirty="0" smtClean="0"/>
              <a:t> on?</a:t>
            </a:r>
          </a:p>
          <a:p>
            <a:pPr marL="0" indent="0">
              <a:buNone/>
            </a:pPr>
            <a:r>
              <a:rPr lang="en-US" dirty="0"/>
              <a:t>Crises during the week: Ariane Rocket does not launch because of a zero day bug and Guilder’s border is altered in the (supposedly immutable) European Open Science Cloud.</a:t>
            </a:r>
            <a:endParaRPr lang="nl-NL" dirty="0"/>
          </a:p>
          <a:p>
            <a:pPr marL="0" indent="0">
              <a:buNone/>
            </a:pPr>
            <a:r>
              <a:rPr lang="en-US" dirty="0"/>
              <a:t> </a:t>
            </a:r>
            <a:endParaRPr lang="nl-NL" dirty="0"/>
          </a:p>
          <a:p>
            <a:r>
              <a:rPr lang="en-US" dirty="0"/>
              <a:t>What </a:t>
            </a:r>
            <a:r>
              <a:rPr lang="en-US" dirty="0" smtClean="0"/>
              <a:t>was </a:t>
            </a:r>
            <a:r>
              <a:rPr lang="en-US" dirty="0"/>
              <a:t>happening:</a:t>
            </a:r>
            <a:endParaRPr lang="nl-NL" dirty="0"/>
          </a:p>
          <a:p>
            <a:pPr marL="0" indent="0">
              <a:buNone/>
            </a:pPr>
            <a:r>
              <a:rPr lang="en-US" dirty="0"/>
              <a:t>A hacker group from Florin wants to get access to land sensing data from ESA to alter the map from </a:t>
            </a:r>
            <a:r>
              <a:rPr lang="en-US" dirty="0" smtClean="0"/>
              <a:t>neighboring </a:t>
            </a:r>
            <a:r>
              <a:rPr lang="en-US" dirty="0"/>
              <a:t>Guilder, with which their country has had a border dispute for decennia. This group unintentionally triggers a multicast bug on Monday, when they are hiding their tracks. This first takes Florin </a:t>
            </a:r>
            <a:r>
              <a:rPr lang="en-US" dirty="0" smtClean="0"/>
              <a:t>off </a:t>
            </a:r>
            <a:r>
              <a:rPr lang="en-US" dirty="0"/>
              <a:t>the network and could compromise an Ariane rocket launch on Wednesday if a software update with a bug fix is not installed in time. </a:t>
            </a:r>
            <a:endParaRPr lang="nl-NL" dirty="0"/>
          </a:p>
          <a:p>
            <a:pPr marL="0" indent="0">
              <a:buNone/>
            </a:pPr>
            <a:r>
              <a:rPr lang="en-US" dirty="0"/>
              <a:t> </a:t>
            </a:r>
            <a:endParaRPr lang="nl-NL" dirty="0"/>
          </a:p>
          <a:p>
            <a:pPr marL="0" indent="0">
              <a:buNone/>
            </a:pPr>
            <a:r>
              <a:rPr lang="en-US" dirty="0"/>
              <a:t>Even if the Ariane rocket gets launched on the Wednesday, the hackers still are able to compromise a highly privileged admin account of the EOSC, with which they are able to alter the Guilder map on the EOSC on Thursday. To make matters worse, the newly appointed European Commissioner for the Digital Agenda is from Guilder, and when he receives a tweet congratulating him with a link to the altered map of Guilder, he is not amused in the slightest. The Florin hacker group claims victory for their alteration on Friday, which leads to a huge amount of traffic to the EOSC, as everyone wants to see what the fuss is about. </a:t>
            </a:r>
            <a:endParaRPr lang="nl-NL" dirty="0"/>
          </a:p>
          <a:p>
            <a:endParaRPr lang="nl-NL" dirty="0" smtClean="0"/>
          </a:p>
          <a:p>
            <a:endParaRPr lang="nl-NL" dirty="0"/>
          </a:p>
          <a:p>
            <a:pPr lvl="1"/>
            <a:endParaRPr lang="nl-NL" dirty="0"/>
          </a:p>
          <a:p>
            <a:pPr lvl="1"/>
            <a:endParaRPr lang="nl-NL"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r>
              <a:rPr lang="nl-NL" dirty="0" smtClean="0"/>
              <a:t>Scenario</a:t>
            </a:r>
            <a:endParaRPr lang="nl-NL" dirty="0"/>
          </a:p>
        </p:txBody>
      </p:sp>
    </p:spTree>
    <p:extLst>
      <p:ext uri="{BB962C8B-B14F-4D97-AF65-F5344CB8AC3E}">
        <p14:creationId xmlns:p14="http://schemas.microsoft.com/office/powerpoint/2010/main" val="529790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During this exercise, you are the NOC, CSIRT, ISM and Communication team of the </a:t>
            </a:r>
            <a:r>
              <a:rPr lang="en-US" dirty="0" err="1"/>
              <a:t>organisation</a:t>
            </a:r>
            <a:r>
              <a:rPr lang="en-US" dirty="0"/>
              <a:t> CLAW. </a:t>
            </a:r>
            <a:endParaRPr lang="en-US" dirty="0" smtClean="0"/>
          </a:p>
          <a:p>
            <a:r>
              <a:rPr lang="en-US" dirty="0" smtClean="0"/>
              <a:t>You </a:t>
            </a:r>
            <a:r>
              <a:rPr lang="en-US" dirty="0"/>
              <a:t>will be responsible for the image, network stability and security of the whole NREN community. </a:t>
            </a:r>
            <a:endParaRPr lang="en-US" dirty="0" smtClean="0"/>
          </a:p>
          <a:p>
            <a:r>
              <a:rPr lang="en-US" dirty="0" smtClean="0"/>
              <a:t>You </a:t>
            </a:r>
            <a:r>
              <a:rPr lang="en-US" dirty="0"/>
              <a:t>don’t have a crisis management plan, and you don’t have a crisis management team. </a:t>
            </a:r>
            <a:endParaRPr lang="en-US" dirty="0" smtClean="0"/>
          </a:p>
          <a:p>
            <a:r>
              <a:rPr lang="en-US" dirty="0" smtClean="0"/>
              <a:t>Your </a:t>
            </a:r>
            <a:r>
              <a:rPr lang="en-US" dirty="0"/>
              <a:t>CEO is Inigo Montoya, he will be out of the country for the duration of the week</a:t>
            </a:r>
            <a:r>
              <a:rPr lang="en-US" dirty="0" smtClean="0"/>
              <a:t>.</a:t>
            </a:r>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4" name="Title 3"/>
          <p:cNvSpPr>
            <a:spLocks noGrp="1"/>
          </p:cNvSpPr>
          <p:nvPr>
            <p:ph type="title"/>
          </p:nvPr>
        </p:nvSpPr>
        <p:spPr/>
        <p:txBody>
          <a:bodyPr/>
          <a:lstStyle/>
          <a:p>
            <a:r>
              <a:rPr lang="nl-NL" dirty="0" err="1" smtClean="0"/>
              <a:t>Welcome</a:t>
            </a:r>
            <a:r>
              <a:rPr lang="nl-NL" dirty="0" smtClean="0"/>
              <a:t> </a:t>
            </a:r>
            <a:r>
              <a:rPr lang="nl-NL" dirty="0" err="1" smtClean="0"/>
              <a:t>to</a:t>
            </a:r>
            <a:r>
              <a:rPr lang="nl-NL" dirty="0" smtClean="0"/>
              <a:t> CLAW: </a:t>
            </a:r>
            <a:r>
              <a:rPr lang="nl-NL" dirty="0" err="1" smtClean="0"/>
              <a:t>the</a:t>
            </a:r>
            <a:r>
              <a:rPr lang="nl-NL" dirty="0" smtClean="0"/>
              <a:t> </a:t>
            </a:r>
            <a:r>
              <a:rPr lang="nl-NL" dirty="0" err="1" smtClean="0"/>
              <a:t>organisation</a:t>
            </a:r>
            <a:r>
              <a:rPr lang="nl-NL" dirty="0" smtClean="0"/>
              <a:t> </a:t>
            </a:r>
            <a:r>
              <a:rPr lang="nl-NL" dirty="0" err="1" smtClean="0"/>
              <a:t>you</a:t>
            </a:r>
            <a:r>
              <a:rPr lang="nl-NL" dirty="0" smtClean="0"/>
              <a:t> </a:t>
            </a:r>
            <a:r>
              <a:rPr lang="nl-NL" dirty="0" err="1" smtClean="0"/>
              <a:t>all</a:t>
            </a:r>
            <a:r>
              <a:rPr lang="nl-NL" dirty="0" smtClean="0"/>
              <a:t> </a:t>
            </a:r>
            <a:r>
              <a:rPr lang="nl-NL" dirty="0" err="1" smtClean="0"/>
              <a:t>work</a:t>
            </a:r>
            <a:r>
              <a:rPr lang="nl-NL" dirty="0" smtClean="0"/>
              <a:t> </a:t>
            </a:r>
            <a:r>
              <a:rPr lang="nl-NL" dirty="0" err="1" smtClean="0"/>
              <a:t>for</a:t>
            </a:r>
            <a:r>
              <a:rPr lang="nl-NL" dirty="0" smtClean="0"/>
              <a:t>!</a:t>
            </a:r>
            <a:endParaRPr lang="nl-NL" dirty="0"/>
          </a:p>
        </p:txBody>
      </p:sp>
      <p:pic>
        <p:nvPicPr>
          <p:cNvPr id="6" name="Picture 5"/>
          <p:cNvPicPr>
            <a:picLocks noChangeAspect="1"/>
          </p:cNvPicPr>
          <p:nvPr/>
        </p:nvPicPr>
        <p:blipFill>
          <a:blip r:embed="rId2"/>
          <a:stretch>
            <a:fillRect/>
          </a:stretch>
        </p:blipFill>
        <p:spPr>
          <a:xfrm>
            <a:off x="4627418" y="4106573"/>
            <a:ext cx="3207208" cy="1818853"/>
          </a:xfrm>
          <a:prstGeom prst="rect">
            <a:avLst/>
          </a:prstGeom>
        </p:spPr>
      </p:pic>
    </p:spTree>
    <p:extLst>
      <p:ext uri="{BB962C8B-B14F-4D97-AF65-F5344CB8AC3E}">
        <p14:creationId xmlns:p14="http://schemas.microsoft.com/office/powerpoint/2010/main" val="3274075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a:t>Each team will go to a separate room, where they will receive instructions and information from their exercise leader. </a:t>
            </a:r>
            <a:endParaRPr lang="en-US" dirty="0" smtClean="0"/>
          </a:p>
          <a:p>
            <a:r>
              <a:rPr lang="en-US" dirty="0"/>
              <a:t>This exercise is a simulation of one week of events: when we start the exercise it will be Monday and when we end it will be Friday. </a:t>
            </a:r>
          </a:p>
          <a:p>
            <a:r>
              <a:rPr lang="en-US" dirty="0"/>
              <a:t>Each day will take approximately 20 minutes. </a:t>
            </a:r>
          </a:p>
          <a:p>
            <a:r>
              <a:rPr lang="en-US" dirty="0"/>
              <a:t>At the beginning of each day, you will get a new sheet with information.</a:t>
            </a:r>
          </a:p>
          <a:p>
            <a:pPr lvl="0"/>
            <a:r>
              <a:rPr lang="en-US" dirty="0"/>
              <a:t>This is a distributed tabletop exercise: almost all of it will be done analogue. </a:t>
            </a:r>
          </a:p>
          <a:p>
            <a:pPr lvl="0"/>
            <a:r>
              <a:rPr lang="en-US" dirty="0"/>
              <a:t>Every team can use </a:t>
            </a:r>
            <a:r>
              <a:rPr lang="en-US" u="sng" dirty="0"/>
              <a:t>two laptops and one telephone </a:t>
            </a:r>
            <a:r>
              <a:rPr lang="en-US" dirty="0"/>
              <a:t>during the exercise. All other telephones and laptops should be placed out of sight.</a:t>
            </a:r>
            <a:endParaRPr lang="nl-NL" dirty="0"/>
          </a:p>
          <a:p>
            <a:pPr lvl="0"/>
            <a:endParaRPr lang="en-US" dirty="0" smtClean="0"/>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nl-NL" dirty="0" err="1" smtClean="0"/>
              <a:t>Process</a:t>
            </a:r>
            <a:endParaRPr lang="nl-NL" dirty="0"/>
          </a:p>
        </p:txBody>
      </p:sp>
    </p:spTree>
    <p:extLst>
      <p:ext uri="{BB962C8B-B14F-4D97-AF65-F5344CB8AC3E}">
        <p14:creationId xmlns:p14="http://schemas.microsoft.com/office/powerpoint/2010/main" val="3782950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2" name="Title 1"/>
          <p:cNvSpPr>
            <a:spLocks noGrp="1"/>
          </p:cNvSpPr>
          <p:nvPr>
            <p:ph type="title"/>
          </p:nvPr>
        </p:nvSpPr>
        <p:spPr/>
        <p:txBody>
          <a:bodyPr/>
          <a:lstStyle/>
          <a:p>
            <a:r>
              <a:rPr lang="nl-NL" dirty="0" smtClean="0"/>
              <a:t>Master event list</a:t>
            </a:r>
            <a:endParaRPr lang="nl-NL"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1230050317"/>
              </p:ext>
            </p:extLst>
          </p:nvPr>
        </p:nvGraphicFramePr>
        <p:xfrm>
          <a:off x="296943" y="1224118"/>
          <a:ext cx="8555182" cy="5181898"/>
        </p:xfrm>
        <a:graphic>
          <a:graphicData uri="http://schemas.openxmlformats.org/drawingml/2006/table">
            <a:tbl>
              <a:tblPr>
                <a:tableStyleId>{5C22544A-7EE6-4342-B048-85BDC9FD1C3A}</a:tableStyleId>
              </a:tblPr>
              <a:tblGrid>
                <a:gridCol w="782781">
                  <a:extLst>
                    <a:ext uri="{9D8B030D-6E8A-4147-A177-3AD203B41FA5}">
                      <a16:colId xmlns:a16="http://schemas.microsoft.com/office/drawing/2014/main" val="2992408380"/>
                    </a:ext>
                  </a:extLst>
                </a:gridCol>
                <a:gridCol w="5174673">
                  <a:extLst>
                    <a:ext uri="{9D8B030D-6E8A-4147-A177-3AD203B41FA5}">
                      <a16:colId xmlns:a16="http://schemas.microsoft.com/office/drawing/2014/main" val="2091137607"/>
                    </a:ext>
                  </a:extLst>
                </a:gridCol>
                <a:gridCol w="2597728">
                  <a:extLst>
                    <a:ext uri="{9D8B030D-6E8A-4147-A177-3AD203B41FA5}">
                      <a16:colId xmlns:a16="http://schemas.microsoft.com/office/drawing/2014/main" val="3330669618"/>
                    </a:ext>
                  </a:extLst>
                </a:gridCol>
              </a:tblGrid>
              <a:tr h="200035">
                <a:tc>
                  <a:txBody>
                    <a:bodyPr/>
                    <a:lstStyle/>
                    <a:p>
                      <a:pPr>
                        <a:lnSpc>
                          <a:spcPct val="115000"/>
                        </a:lnSpc>
                        <a:spcAft>
                          <a:spcPts val="0"/>
                        </a:spcAft>
                      </a:pPr>
                      <a:r>
                        <a:rPr lang="nl-NL" sz="1100" b="1" dirty="0" err="1">
                          <a:effectLst/>
                        </a:rPr>
                        <a:t>Audience</a:t>
                      </a:r>
                      <a:endParaRPr lang="nl-NL" sz="1100" b="1" dirty="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nl-NL" sz="1100" b="1" dirty="0">
                          <a:effectLst/>
                        </a:rPr>
                        <a:t>Information/Action</a:t>
                      </a:r>
                      <a:endParaRPr lang="nl-NL" sz="1100" b="1" dirty="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nl-NL" sz="1100" b="1" dirty="0" err="1">
                          <a:effectLst/>
                        </a:rPr>
                        <a:t>Intended</a:t>
                      </a:r>
                      <a:r>
                        <a:rPr lang="nl-NL" sz="1100" b="1" dirty="0">
                          <a:effectLst/>
                        </a:rPr>
                        <a:t> </a:t>
                      </a:r>
                      <a:r>
                        <a:rPr lang="nl-NL" sz="1100" b="1" dirty="0" err="1">
                          <a:effectLst/>
                        </a:rPr>
                        <a:t>Outcome</a:t>
                      </a:r>
                      <a:endParaRPr lang="nl-NL" sz="1100" b="1" dirty="0">
                        <a:solidFill>
                          <a:srgbClr val="000000"/>
                        </a:solidFill>
                        <a:effectLst/>
                        <a:latin typeface="Arial" panose="020B0604020202020204" pitchFamily="34" charset="0"/>
                        <a:ea typeface="Arial" panose="020B0604020202020204" pitchFamily="34" charset="0"/>
                      </a:endParaRPr>
                    </a:p>
                  </a:txBody>
                  <a:tcPr marL="34094" marR="34094" marT="34094" marB="34094"/>
                </a:tc>
                <a:extLst>
                  <a:ext uri="{0D108BD9-81ED-4DB2-BD59-A6C34878D82A}">
                    <a16:rowId xmlns:a16="http://schemas.microsoft.com/office/drawing/2014/main" val="2463321466"/>
                  </a:ext>
                </a:extLst>
              </a:tr>
              <a:tr h="1382193">
                <a:tc>
                  <a:txBody>
                    <a:bodyPr/>
                    <a:lstStyle/>
                    <a:p>
                      <a:pPr>
                        <a:lnSpc>
                          <a:spcPct val="115000"/>
                        </a:lnSpc>
                        <a:spcAft>
                          <a:spcPts val="0"/>
                        </a:spcAft>
                      </a:pPr>
                      <a:r>
                        <a:rPr lang="nl-NL" sz="1100">
                          <a:effectLst/>
                        </a:rPr>
                        <a:t>MarComms</a:t>
                      </a:r>
                      <a:endParaRPr lang="nl-NL" sz="110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(Tweets) Various Tweets + Email’s should be generated about </a:t>
                      </a:r>
                      <a:r>
                        <a:rPr lang="en-US" sz="1100" dirty="0" err="1">
                          <a:effectLst/>
                        </a:rPr>
                        <a:t>eduroam’s</a:t>
                      </a:r>
                      <a:r>
                        <a:rPr lang="en-US" sz="1100" dirty="0">
                          <a:effectLst/>
                        </a:rPr>
                        <a:t> fast connectivity, poor quality of service, a reference to someone doing something dodgy on </a:t>
                      </a:r>
                      <a:r>
                        <a:rPr lang="en-US" sz="1100" dirty="0" err="1">
                          <a:effectLst/>
                        </a:rPr>
                        <a:t>eduroam</a:t>
                      </a:r>
                      <a:r>
                        <a:rPr lang="en-US" sz="1100" dirty="0">
                          <a:effectLst/>
                        </a:rPr>
                        <a:t>. </a:t>
                      </a:r>
                      <a:endParaRPr lang="nl-NL" sz="1100" dirty="0">
                        <a:effectLst/>
                      </a:endParaRPr>
                    </a:p>
                    <a:p>
                      <a:pPr>
                        <a:lnSpc>
                          <a:spcPct val="115000"/>
                        </a:lnSpc>
                        <a:spcAft>
                          <a:spcPts val="0"/>
                        </a:spcAft>
                      </a:pPr>
                      <a:r>
                        <a:rPr lang="en-US" sz="1100" dirty="0">
                          <a:effectLst/>
                        </a:rPr>
                        <a:t> </a:t>
                      </a:r>
                      <a:endParaRPr lang="nl-NL" sz="1100" dirty="0">
                        <a:effectLst/>
                      </a:endParaRPr>
                    </a:p>
                    <a:p>
                      <a:pPr>
                        <a:lnSpc>
                          <a:spcPct val="115000"/>
                        </a:lnSpc>
                        <a:spcAft>
                          <a:spcPts val="0"/>
                        </a:spcAft>
                      </a:pPr>
                      <a:r>
                        <a:rPr lang="en-US" sz="1100" dirty="0">
                          <a:effectLst/>
                        </a:rPr>
                        <a:t>(Blog) Upcoming launch of an NASA/ESA rocket.</a:t>
                      </a:r>
                      <a:endParaRPr lang="nl-NL" sz="1100" dirty="0">
                        <a:effectLst/>
                      </a:endParaRPr>
                    </a:p>
                    <a:p>
                      <a:pPr>
                        <a:lnSpc>
                          <a:spcPct val="115000"/>
                        </a:lnSpc>
                        <a:spcAft>
                          <a:spcPts val="0"/>
                        </a:spcAft>
                      </a:pPr>
                      <a:r>
                        <a:rPr lang="en-US" sz="1100" dirty="0">
                          <a:effectLst/>
                        </a:rPr>
                        <a:t> </a:t>
                      </a:r>
                      <a:endParaRPr lang="nl-NL" sz="1100" dirty="0">
                        <a:effectLst/>
                      </a:endParaRPr>
                    </a:p>
                    <a:p>
                      <a:pPr>
                        <a:lnSpc>
                          <a:spcPct val="115000"/>
                        </a:lnSpc>
                        <a:spcAft>
                          <a:spcPts val="0"/>
                        </a:spcAft>
                      </a:pPr>
                      <a:r>
                        <a:rPr lang="en-US" sz="1100" dirty="0">
                          <a:effectLst/>
                        </a:rPr>
                        <a:t>(Blog) </a:t>
                      </a:r>
                      <a:r>
                        <a:rPr lang="en-US" sz="1100" dirty="0" err="1">
                          <a:effectLst/>
                        </a:rPr>
                        <a:t>EAPconnect</a:t>
                      </a:r>
                      <a:r>
                        <a:rPr lang="en-US" sz="1100" dirty="0">
                          <a:effectLst/>
                        </a:rPr>
                        <a:t> completes multicast trials with </a:t>
                      </a:r>
                      <a:r>
                        <a:rPr lang="en-US" sz="1100" dirty="0" err="1">
                          <a:effectLst/>
                        </a:rPr>
                        <a:t>RouterOS</a:t>
                      </a:r>
                      <a:r>
                        <a:rPr lang="en-US" sz="1100" dirty="0">
                          <a:effectLst/>
                        </a:rPr>
                        <a:t> hardware.</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Automated response and triage of what is important and what should be followed up on.</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extLst>
                  <a:ext uri="{0D108BD9-81ED-4DB2-BD59-A6C34878D82A}">
                    <a16:rowId xmlns:a16="http://schemas.microsoft.com/office/drawing/2014/main" val="1471098880"/>
                  </a:ext>
                </a:extLst>
              </a:tr>
              <a:tr h="1677732">
                <a:tc>
                  <a:txBody>
                    <a:bodyPr/>
                    <a:lstStyle/>
                    <a:p>
                      <a:pPr>
                        <a:lnSpc>
                          <a:spcPct val="115000"/>
                        </a:lnSpc>
                        <a:spcAft>
                          <a:spcPts val="0"/>
                        </a:spcAft>
                      </a:pPr>
                      <a:r>
                        <a:rPr lang="nl-NL" sz="1100">
                          <a:effectLst/>
                        </a:rPr>
                        <a:t>NOC</a:t>
                      </a:r>
                      <a:endParaRPr lang="nl-NL" sz="110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(Webpage/Screen) Traffic information and some variation in usage graphs showing a host consuming traffic. </a:t>
                      </a:r>
                      <a:endParaRPr lang="nl-NL" sz="1100" dirty="0">
                        <a:effectLst/>
                      </a:endParaRPr>
                    </a:p>
                    <a:p>
                      <a:pPr>
                        <a:lnSpc>
                          <a:spcPct val="115000"/>
                        </a:lnSpc>
                        <a:spcAft>
                          <a:spcPts val="0"/>
                        </a:spcAft>
                      </a:pPr>
                      <a:r>
                        <a:rPr lang="en-US" sz="1100" dirty="0">
                          <a:effectLst/>
                        </a:rPr>
                        <a:t> </a:t>
                      </a:r>
                      <a:endParaRPr lang="nl-NL" sz="1100" dirty="0">
                        <a:effectLst/>
                      </a:endParaRPr>
                    </a:p>
                    <a:p>
                      <a:pPr>
                        <a:lnSpc>
                          <a:spcPct val="115000"/>
                        </a:lnSpc>
                        <a:spcAft>
                          <a:spcPts val="0"/>
                        </a:spcAft>
                      </a:pPr>
                      <a:r>
                        <a:rPr lang="en-US" sz="1100" dirty="0">
                          <a:effectLst/>
                        </a:rPr>
                        <a:t>(Email w/Attachment) Something about a city </a:t>
                      </a:r>
                      <a:r>
                        <a:rPr lang="en-US" sz="1100" dirty="0" err="1">
                          <a:effectLst/>
                        </a:rPr>
                        <a:t>wifi</a:t>
                      </a:r>
                      <a:r>
                        <a:rPr lang="en-US" sz="1100" dirty="0">
                          <a:effectLst/>
                        </a:rPr>
                        <a:t> service that offers </a:t>
                      </a:r>
                      <a:r>
                        <a:rPr lang="en-US" sz="1100" dirty="0" err="1">
                          <a:effectLst/>
                        </a:rPr>
                        <a:t>eduroam</a:t>
                      </a:r>
                      <a:r>
                        <a:rPr lang="en-US" sz="1100" dirty="0">
                          <a:effectLst/>
                        </a:rPr>
                        <a:t> having high traffic volume (also a “red herring”).</a:t>
                      </a:r>
                      <a:endParaRPr lang="nl-NL" sz="1100" dirty="0">
                        <a:effectLst/>
                      </a:endParaRPr>
                    </a:p>
                    <a:p>
                      <a:pPr>
                        <a:lnSpc>
                          <a:spcPct val="115000"/>
                        </a:lnSpc>
                        <a:spcAft>
                          <a:spcPts val="0"/>
                        </a:spcAft>
                      </a:pPr>
                      <a:r>
                        <a:rPr lang="en-US" sz="1100" dirty="0">
                          <a:effectLst/>
                        </a:rPr>
                        <a:t> </a:t>
                      </a:r>
                      <a:endParaRPr lang="nl-NL" sz="1100" dirty="0">
                        <a:effectLst/>
                      </a:endParaRPr>
                    </a:p>
                    <a:p>
                      <a:pPr>
                        <a:lnSpc>
                          <a:spcPct val="115000"/>
                        </a:lnSpc>
                        <a:spcAft>
                          <a:spcPts val="0"/>
                        </a:spcAft>
                      </a:pPr>
                      <a:r>
                        <a:rPr lang="en-US" sz="1100" dirty="0">
                          <a:effectLst/>
                        </a:rPr>
                        <a:t>(Trouble Ticket) NOC get change request for turning on multicast for </a:t>
                      </a:r>
                      <a:r>
                        <a:rPr lang="en-US" sz="1100" dirty="0" err="1">
                          <a:effectLst/>
                        </a:rPr>
                        <a:t>EAPconnect</a:t>
                      </a:r>
                      <a:r>
                        <a:rPr lang="en-US" sz="1100" dirty="0">
                          <a:effectLst/>
                        </a:rPr>
                        <a:t> countries (maybe a graphic that includes ESA).</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ditto - launch investigation into cause of traffic?</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extLst>
                  <a:ext uri="{0D108BD9-81ED-4DB2-BD59-A6C34878D82A}">
                    <a16:rowId xmlns:a16="http://schemas.microsoft.com/office/drawing/2014/main" val="3180027736"/>
                  </a:ext>
                </a:extLst>
              </a:tr>
              <a:tr h="1825502">
                <a:tc>
                  <a:txBody>
                    <a:bodyPr/>
                    <a:lstStyle/>
                    <a:p>
                      <a:pPr>
                        <a:lnSpc>
                          <a:spcPct val="115000"/>
                        </a:lnSpc>
                        <a:spcAft>
                          <a:spcPts val="0"/>
                        </a:spcAft>
                      </a:pPr>
                      <a:r>
                        <a:rPr lang="nl-NL" sz="1100">
                          <a:effectLst/>
                        </a:rPr>
                        <a:t>ISM</a:t>
                      </a:r>
                      <a:endParaRPr lang="nl-NL" sz="110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a:effectLst/>
                        </a:rPr>
                        <a:t>(Email) Various CVE numbers and vendor notifications about software/hardware components. </a:t>
                      </a:r>
                      <a:endParaRPr lang="nl-NL" sz="1100">
                        <a:effectLst/>
                      </a:endParaRPr>
                    </a:p>
                    <a:p>
                      <a:pPr>
                        <a:lnSpc>
                          <a:spcPct val="115000"/>
                        </a:lnSpc>
                        <a:spcAft>
                          <a:spcPts val="0"/>
                        </a:spcAft>
                      </a:pPr>
                      <a:r>
                        <a:rPr lang="en-US" sz="1100">
                          <a:effectLst/>
                        </a:rPr>
                        <a:t> </a:t>
                      </a:r>
                      <a:endParaRPr lang="nl-NL" sz="1100">
                        <a:effectLst/>
                      </a:endParaRPr>
                    </a:p>
                    <a:p>
                      <a:pPr>
                        <a:lnSpc>
                          <a:spcPct val="115000"/>
                        </a:lnSpc>
                        <a:spcAft>
                          <a:spcPts val="0"/>
                        </a:spcAft>
                      </a:pPr>
                      <a:r>
                        <a:rPr lang="en-US" sz="1100">
                          <a:effectLst/>
                        </a:rPr>
                        <a:t>(Email) Something about WIFI hardware in here as a “red herring”.</a:t>
                      </a:r>
                      <a:endParaRPr lang="nl-NL" sz="1100">
                        <a:effectLst/>
                      </a:endParaRPr>
                    </a:p>
                    <a:p>
                      <a:pPr>
                        <a:lnSpc>
                          <a:spcPct val="115000"/>
                        </a:lnSpc>
                        <a:spcAft>
                          <a:spcPts val="0"/>
                        </a:spcAft>
                      </a:pPr>
                      <a:r>
                        <a:rPr lang="en-US" sz="1100">
                          <a:effectLst/>
                        </a:rPr>
                        <a:t> </a:t>
                      </a:r>
                      <a:endParaRPr lang="nl-NL" sz="1100">
                        <a:effectLst/>
                      </a:endParaRPr>
                    </a:p>
                    <a:p>
                      <a:pPr>
                        <a:lnSpc>
                          <a:spcPct val="115000"/>
                        </a:lnSpc>
                        <a:spcAft>
                          <a:spcPts val="0"/>
                        </a:spcAft>
                      </a:pPr>
                      <a:r>
                        <a:rPr lang="en-US" sz="1100">
                          <a:effectLst/>
                        </a:rPr>
                        <a:t>(Email) Buried in this is a RouterOS notification of a minor version upgrade. Multicast bug.</a:t>
                      </a:r>
                      <a:endParaRPr lang="nl-NL" sz="1100">
                        <a:effectLst/>
                      </a:endParaRPr>
                    </a:p>
                    <a:p>
                      <a:pPr>
                        <a:lnSpc>
                          <a:spcPct val="115000"/>
                        </a:lnSpc>
                        <a:spcAft>
                          <a:spcPts val="0"/>
                        </a:spcAft>
                      </a:pPr>
                      <a:r>
                        <a:rPr lang="en-US" sz="1100">
                          <a:effectLst/>
                        </a:rPr>
                        <a:t> </a:t>
                      </a:r>
                      <a:endParaRPr lang="nl-NL" sz="1100">
                        <a:effectLst/>
                      </a:endParaRPr>
                    </a:p>
                    <a:p>
                      <a:pPr>
                        <a:lnSpc>
                          <a:spcPct val="115000"/>
                        </a:lnSpc>
                        <a:spcAft>
                          <a:spcPts val="0"/>
                        </a:spcAft>
                      </a:pPr>
                      <a:r>
                        <a:rPr lang="en-US" sz="1100">
                          <a:effectLst/>
                        </a:rPr>
                        <a:t>(Email) Via their NREN CEO the EC has request info on security of WIFI4EU rollout.</a:t>
                      </a:r>
                      <a:endParaRPr lang="nl-NL" sz="110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ditto - </a:t>
                      </a:r>
                      <a:r>
                        <a:rPr lang="en-US" sz="1100" dirty="0" err="1">
                          <a:effectLst/>
                        </a:rPr>
                        <a:t>RouterOS</a:t>
                      </a:r>
                      <a:r>
                        <a:rPr lang="en-US" sz="1100" dirty="0">
                          <a:effectLst/>
                        </a:rPr>
                        <a:t> upgrade to be scheduled?</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extLst>
                  <a:ext uri="{0D108BD9-81ED-4DB2-BD59-A6C34878D82A}">
                    <a16:rowId xmlns:a16="http://schemas.microsoft.com/office/drawing/2014/main" val="1748737240"/>
                  </a:ext>
                </a:extLst>
              </a:tr>
            </a:tbl>
          </a:graphicData>
        </a:graphic>
      </p:graphicFrame>
    </p:spTree>
    <p:extLst>
      <p:ext uri="{BB962C8B-B14F-4D97-AF65-F5344CB8AC3E}">
        <p14:creationId xmlns:p14="http://schemas.microsoft.com/office/powerpoint/2010/main" val="738332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87047" y="1825625"/>
            <a:ext cx="3083655" cy="4351338"/>
          </a:xfrm>
        </p:spPr>
      </p:pic>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sp>
        <p:nvSpPr>
          <p:cNvPr id="11" name="Title 10"/>
          <p:cNvSpPr>
            <a:spLocks noGrp="1"/>
          </p:cNvSpPr>
          <p:nvPr>
            <p:ph type="title"/>
          </p:nvPr>
        </p:nvSpPr>
        <p:spPr/>
        <p:txBody>
          <a:bodyPr/>
          <a:lstStyle/>
          <a:p>
            <a:r>
              <a:rPr lang="nl-NL" dirty="0" smtClean="0"/>
              <a:t>Information sheets</a:t>
            </a:r>
            <a:endParaRPr lang="nl-NL" dirty="0"/>
          </a:p>
        </p:txBody>
      </p:sp>
      <p:pic>
        <p:nvPicPr>
          <p:cNvPr id="13"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30422" y="1825625"/>
            <a:ext cx="3083655" cy="4351338"/>
          </a:xfrm>
        </p:spPr>
      </p:pic>
    </p:spTree>
    <p:extLst>
      <p:ext uri="{BB962C8B-B14F-4D97-AF65-F5344CB8AC3E}">
        <p14:creationId xmlns:p14="http://schemas.microsoft.com/office/powerpoint/2010/main" val="30799159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l="21410" t="10438" r="21442" b="13401"/>
          <a:stretch/>
        </p:blipFill>
        <p:spPr>
          <a:xfrm>
            <a:off x="1032163" y="1302613"/>
            <a:ext cx="6608619" cy="4954017"/>
          </a:xfrm>
          <a:prstGeom prst="rect">
            <a:avLst/>
          </a:prstGeom>
        </p:spPr>
      </p:pic>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le 3"/>
          <p:cNvSpPr>
            <a:spLocks noGrp="1"/>
          </p:cNvSpPr>
          <p:nvPr>
            <p:ph type="title"/>
          </p:nvPr>
        </p:nvSpPr>
        <p:spPr/>
        <p:txBody>
          <a:bodyPr/>
          <a:lstStyle/>
          <a:p>
            <a:r>
              <a:rPr lang="nl-NL" dirty="0" err="1" smtClean="0"/>
              <a:t>Our</a:t>
            </a:r>
            <a:r>
              <a:rPr lang="nl-NL" dirty="0" smtClean="0"/>
              <a:t> NOC team in action</a:t>
            </a:r>
            <a:endParaRPr lang="nl-NL" dirty="0"/>
          </a:p>
        </p:txBody>
      </p:sp>
    </p:spTree>
    <p:extLst>
      <p:ext uri="{BB962C8B-B14F-4D97-AF65-F5344CB8AC3E}">
        <p14:creationId xmlns:p14="http://schemas.microsoft.com/office/powerpoint/2010/main" val="25939645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nl-NL" dirty="0" err="1" smtClean="0"/>
              <a:t>Quite</a:t>
            </a:r>
            <a:r>
              <a:rPr lang="nl-NL" dirty="0" smtClean="0"/>
              <a:t> </a:t>
            </a:r>
            <a:r>
              <a:rPr lang="nl-NL" dirty="0" err="1" smtClean="0"/>
              <a:t>quickly</a:t>
            </a:r>
            <a:r>
              <a:rPr lang="nl-NL" dirty="0" smtClean="0"/>
              <a:t>: </a:t>
            </a:r>
            <a:r>
              <a:rPr lang="nl-NL" dirty="0" err="1" smtClean="0"/>
              <a:t>some</a:t>
            </a:r>
            <a:r>
              <a:rPr lang="nl-NL" dirty="0" smtClean="0"/>
              <a:t> </a:t>
            </a:r>
            <a:r>
              <a:rPr lang="nl-NL" dirty="0" err="1" smtClean="0"/>
              <a:t>emails</a:t>
            </a:r>
            <a:r>
              <a:rPr lang="nl-NL" dirty="0" smtClean="0"/>
              <a:t> </a:t>
            </a:r>
            <a:r>
              <a:rPr lang="nl-NL" dirty="0" err="1" smtClean="0"/>
              <a:t>between</a:t>
            </a:r>
            <a:r>
              <a:rPr lang="nl-NL" dirty="0" smtClean="0"/>
              <a:t> teams (</a:t>
            </a:r>
            <a:r>
              <a:rPr lang="nl-NL" dirty="0" err="1" smtClean="0"/>
              <a:t>which</a:t>
            </a:r>
            <a:r>
              <a:rPr lang="nl-NL" dirty="0" smtClean="0"/>
              <a:t> </a:t>
            </a:r>
            <a:r>
              <a:rPr lang="nl-NL" dirty="0" err="1" smtClean="0"/>
              <a:t>didn’t</a:t>
            </a:r>
            <a:r>
              <a:rPr lang="nl-NL" dirty="0" smtClean="0"/>
              <a:t> </a:t>
            </a:r>
            <a:r>
              <a:rPr lang="nl-NL" dirty="0" err="1" smtClean="0"/>
              <a:t>arrive</a:t>
            </a:r>
            <a:r>
              <a:rPr lang="nl-NL" dirty="0" smtClean="0"/>
              <a:t>…)</a:t>
            </a:r>
          </a:p>
          <a:p>
            <a:r>
              <a:rPr lang="nl-NL" dirty="0" smtClean="0"/>
              <a:t>It </a:t>
            </a:r>
            <a:r>
              <a:rPr lang="nl-NL" dirty="0" err="1" smtClean="0"/>
              <a:t>took</a:t>
            </a:r>
            <a:r>
              <a:rPr lang="nl-NL" dirty="0" smtClean="0"/>
              <a:t> a few ‘</a:t>
            </a:r>
            <a:r>
              <a:rPr lang="nl-NL" dirty="0" err="1" smtClean="0"/>
              <a:t>days</a:t>
            </a:r>
            <a:r>
              <a:rPr lang="nl-NL" dirty="0" smtClean="0"/>
              <a:t>’ </a:t>
            </a:r>
            <a:r>
              <a:rPr lang="nl-NL" dirty="0" err="1" smtClean="0"/>
              <a:t>before</a:t>
            </a:r>
            <a:r>
              <a:rPr lang="nl-NL" dirty="0" smtClean="0"/>
              <a:t> </a:t>
            </a:r>
            <a:r>
              <a:rPr lang="nl-NL" dirty="0" err="1" smtClean="0"/>
              <a:t>someone</a:t>
            </a:r>
            <a:r>
              <a:rPr lang="nl-NL" dirty="0" smtClean="0"/>
              <a:t> </a:t>
            </a:r>
            <a:r>
              <a:rPr lang="nl-NL" dirty="0" err="1" smtClean="0"/>
              <a:t>picked</a:t>
            </a:r>
            <a:r>
              <a:rPr lang="nl-NL" dirty="0" smtClean="0"/>
              <a:t> up a </a:t>
            </a:r>
            <a:r>
              <a:rPr lang="nl-NL" dirty="0" err="1" smtClean="0"/>
              <a:t>phone</a:t>
            </a:r>
            <a:endParaRPr lang="nl-NL" dirty="0" smtClean="0"/>
          </a:p>
          <a:p>
            <a:r>
              <a:rPr lang="nl-NL" dirty="0" smtClean="0"/>
              <a:t>Teams </a:t>
            </a:r>
            <a:r>
              <a:rPr lang="nl-NL" dirty="0" err="1" smtClean="0"/>
              <a:t>created</a:t>
            </a:r>
            <a:r>
              <a:rPr lang="nl-NL" dirty="0" smtClean="0"/>
              <a:t> a </a:t>
            </a:r>
            <a:r>
              <a:rPr lang="nl-NL" dirty="0" err="1" smtClean="0"/>
              <a:t>very</a:t>
            </a:r>
            <a:r>
              <a:rPr lang="nl-NL" dirty="0" smtClean="0"/>
              <a:t> </a:t>
            </a:r>
            <a:r>
              <a:rPr lang="nl-NL" dirty="0" err="1" smtClean="0"/>
              <a:t>fixed</a:t>
            </a:r>
            <a:r>
              <a:rPr lang="nl-NL" dirty="0" smtClean="0"/>
              <a:t> </a:t>
            </a:r>
            <a:r>
              <a:rPr lang="nl-NL" dirty="0" err="1" smtClean="0"/>
              <a:t>idea</a:t>
            </a:r>
            <a:r>
              <a:rPr lang="nl-NL" dirty="0" smtClean="0"/>
              <a:t> of </a:t>
            </a:r>
            <a:r>
              <a:rPr lang="nl-NL" dirty="0" err="1" smtClean="0"/>
              <a:t>what</a:t>
            </a:r>
            <a:r>
              <a:rPr lang="nl-NL" dirty="0" smtClean="0"/>
              <a:t> was </a:t>
            </a:r>
            <a:r>
              <a:rPr lang="nl-NL" dirty="0" err="1" smtClean="0"/>
              <a:t>going</a:t>
            </a:r>
            <a:r>
              <a:rPr lang="nl-NL" dirty="0" smtClean="0"/>
              <a:t> on </a:t>
            </a:r>
            <a:r>
              <a:rPr lang="nl-NL" dirty="0" err="1" smtClean="0"/>
              <a:t>and</a:t>
            </a:r>
            <a:r>
              <a:rPr lang="nl-NL" dirty="0" smtClean="0"/>
              <a:t> </a:t>
            </a:r>
            <a:r>
              <a:rPr lang="nl-NL" dirty="0" err="1" smtClean="0"/>
              <a:t>didn’t</a:t>
            </a:r>
            <a:r>
              <a:rPr lang="nl-NL" dirty="0"/>
              <a:t> </a:t>
            </a:r>
            <a:r>
              <a:rPr lang="nl-NL" dirty="0" err="1" smtClean="0"/>
              <a:t>verify</a:t>
            </a:r>
            <a:r>
              <a:rPr lang="nl-NL" dirty="0" smtClean="0"/>
              <a:t> </a:t>
            </a:r>
            <a:r>
              <a:rPr lang="nl-NL" dirty="0" err="1" smtClean="0"/>
              <a:t>this</a:t>
            </a:r>
            <a:r>
              <a:rPr lang="nl-NL" dirty="0" smtClean="0"/>
              <a:t> </a:t>
            </a:r>
            <a:r>
              <a:rPr lang="nl-NL" dirty="0" err="1" smtClean="0"/>
              <a:t>whith</a:t>
            </a:r>
            <a:r>
              <a:rPr lang="nl-NL" dirty="0" smtClean="0"/>
              <a:t> </a:t>
            </a:r>
            <a:r>
              <a:rPr lang="nl-NL" dirty="0" err="1" smtClean="0"/>
              <a:t>each</a:t>
            </a:r>
            <a:r>
              <a:rPr lang="nl-NL" dirty="0" smtClean="0"/>
              <a:t> </a:t>
            </a:r>
            <a:r>
              <a:rPr lang="nl-NL" dirty="0" err="1" smtClean="0"/>
              <a:t>other</a:t>
            </a:r>
            <a:r>
              <a:rPr lang="nl-NL" dirty="0" smtClean="0"/>
              <a:t> (tunnel </a:t>
            </a:r>
            <a:r>
              <a:rPr lang="nl-NL" dirty="0" err="1" smtClean="0"/>
              <a:t>vision</a:t>
            </a:r>
            <a:r>
              <a:rPr lang="nl-NL" dirty="0" smtClean="0"/>
              <a:t>)</a:t>
            </a:r>
          </a:p>
          <a:p>
            <a:r>
              <a:rPr lang="nl-NL" dirty="0" err="1" smtClean="0"/>
              <a:t>Outside</a:t>
            </a:r>
            <a:r>
              <a:rPr lang="nl-NL" dirty="0" smtClean="0"/>
              <a:t> sources (</a:t>
            </a:r>
            <a:r>
              <a:rPr lang="nl-NL" dirty="0" err="1" smtClean="0"/>
              <a:t>simulated</a:t>
            </a:r>
            <a:r>
              <a:rPr lang="nl-NL" dirty="0" smtClean="0"/>
              <a:t>) </a:t>
            </a:r>
            <a:r>
              <a:rPr lang="nl-NL" dirty="0" err="1" smtClean="0"/>
              <a:t>were</a:t>
            </a:r>
            <a:r>
              <a:rPr lang="nl-NL" dirty="0" smtClean="0"/>
              <a:t> </a:t>
            </a:r>
            <a:r>
              <a:rPr lang="nl-NL" dirty="0" err="1" smtClean="0"/>
              <a:t>not</a:t>
            </a:r>
            <a:r>
              <a:rPr lang="nl-NL" dirty="0" smtClean="0"/>
              <a:t> </a:t>
            </a:r>
            <a:r>
              <a:rPr lang="nl-NL" dirty="0" err="1" smtClean="0"/>
              <a:t>consulted</a:t>
            </a:r>
            <a:r>
              <a:rPr lang="nl-NL" dirty="0" smtClean="0"/>
              <a:t> a lot</a:t>
            </a:r>
          </a:p>
          <a:p>
            <a:r>
              <a:rPr lang="nl-NL" dirty="0" smtClean="0"/>
              <a:t>A </a:t>
            </a:r>
            <a:r>
              <a:rPr lang="nl-NL" dirty="0" err="1" smtClean="0"/>
              <a:t>lack</a:t>
            </a:r>
            <a:r>
              <a:rPr lang="nl-NL" dirty="0" smtClean="0"/>
              <a:t> of </a:t>
            </a:r>
            <a:r>
              <a:rPr lang="nl-NL" dirty="0" err="1" smtClean="0"/>
              <a:t>process</a:t>
            </a:r>
            <a:r>
              <a:rPr lang="nl-NL" dirty="0" smtClean="0"/>
              <a:t> </a:t>
            </a:r>
            <a:r>
              <a:rPr lang="nl-NL" dirty="0" err="1" smtClean="0"/>
              <a:t>and</a:t>
            </a:r>
            <a:r>
              <a:rPr lang="nl-NL" dirty="0" smtClean="0"/>
              <a:t> </a:t>
            </a:r>
            <a:r>
              <a:rPr lang="nl-NL" dirty="0" err="1" smtClean="0"/>
              <a:t>mandate</a:t>
            </a:r>
            <a:r>
              <a:rPr lang="nl-NL" dirty="0" smtClean="0"/>
              <a:t> </a:t>
            </a:r>
            <a:r>
              <a:rPr lang="nl-NL" dirty="0" err="1" smtClean="0"/>
              <a:t>created</a:t>
            </a:r>
            <a:r>
              <a:rPr lang="nl-NL" dirty="0" smtClean="0"/>
              <a:t> a lot of </a:t>
            </a:r>
            <a:r>
              <a:rPr lang="nl-NL" dirty="0" err="1" smtClean="0"/>
              <a:t>confusion</a:t>
            </a:r>
            <a:r>
              <a:rPr lang="nl-NL" dirty="0" smtClean="0"/>
              <a:t> </a:t>
            </a:r>
            <a:r>
              <a:rPr lang="nl-NL" dirty="0" err="1" smtClean="0"/>
              <a:t>and</a:t>
            </a:r>
            <a:r>
              <a:rPr lang="nl-NL" dirty="0" smtClean="0"/>
              <a:t> friction</a:t>
            </a:r>
          </a:p>
          <a:p>
            <a:r>
              <a:rPr lang="nl-NL" dirty="0" err="1" smtClean="0"/>
              <a:t>Emotions</a:t>
            </a:r>
            <a:r>
              <a:rPr lang="nl-NL" dirty="0" smtClean="0"/>
              <a:t> </a:t>
            </a:r>
            <a:r>
              <a:rPr lang="nl-NL" dirty="0" err="1" smtClean="0"/>
              <a:t>got</a:t>
            </a:r>
            <a:r>
              <a:rPr lang="nl-NL" dirty="0" smtClean="0"/>
              <a:t> </a:t>
            </a:r>
            <a:r>
              <a:rPr lang="nl-NL" dirty="0" err="1" smtClean="0"/>
              <a:t>heated</a:t>
            </a:r>
            <a:r>
              <a:rPr lang="nl-NL" dirty="0" smtClean="0"/>
              <a:t> </a:t>
            </a:r>
          </a:p>
          <a:p>
            <a:endParaRPr lang="nl-NL" dirty="0"/>
          </a:p>
          <a:p>
            <a:r>
              <a:rPr lang="nl-NL" dirty="0" smtClean="0"/>
              <a:t>But </a:t>
            </a:r>
            <a:r>
              <a:rPr lang="nl-NL" dirty="0" err="1" smtClean="0"/>
              <a:t>also</a:t>
            </a:r>
            <a:r>
              <a:rPr lang="nl-NL" dirty="0" smtClean="0"/>
              <a:t>: a </a:t>
            </a:r>
            <a:r>
              <a:rPr lang="nl-NL" dirty="0" err="1" smtClean="0"/>
              <a:t>sort</a:t>
            </a:r>
            <a:r>
              <a:rPr lang="nl-NL" dirty="0" smtClean="0"/>
              <a:t> of crisis management team was </a:t>
            </a:r>
            <a:r>
              <a:rPr lang="nl-NL" dirty="0" err="1" smtClean="0"/>
              <a:t>created</a:t>
            </a:r>
            <a:r>
              <a:rPr lang="nl-NL" dirty="0" smtClean="0"/>
              <a:t> </a:t>
            </a:r>
            <a:r>
              <a:rPr lang="nl-NL" dirty="0" err="1" smtClean="0"/>
              <a:t>during</a:t>
            </a:r>
            <a:r>
              <a:rPr lang="nl-NL" dirty="0" smtClean="0"/>
              <a:t> </a:t>
            </a:r>
            <a:r>
              <a:rPr lang="nl-NL" dirty="0" err="1" smtClean="0"/>
              <a:t>the</a:t>
            </a:r>
            <a:r>
              <a:rPr lang="nl-NL" dirty="0" smtClean="0"/>
              <a:t> ‘</a:t>
            </a:r>
            <a:r>
              <a:rPr lang="nl-NL" dirty="0" err="1" smtClean="0"/>
              <a:t>Wednesday</a:t>
            </a:r>
            <a:r>
              <a:rPr lang="nl-NL" dirty="0" smtClean="0"/>
              <a:t>’</a:t>
            </a:r>
          </a:p>
          <a:p>
            <a:r>
              <a:rPr lang="nl-NL" dirty="0" err="1" smtClean="0"/>
              <a:t>Journalists</a:t>
            </a:r>
            <a:r>
              <a:rPr lang="nl-NL" dirty="0" smtClean="0"/>
              <a:t> </a:t>
            </a:r>
            <a:r>
              <a:rPr lang="nl-NL" dirty="0" err="1" smtClean="0"/>
              <a:t>were</a:t>
            </a:r>
            <a:r>
              <a:rPr lang="nl-NL" dirty="0" smtClean="0"/>
              <a:t> </a:t>
            </a:r>
            <a:r>
              <a:rPr lang="nl-NL" dirty="0" err="1" smtClean="0"/>
              <a:t>being</a:t>
            </a:r>
            <a:r>
              <a:rPr lang="nl-NL" dirty="0" smtClean="0"/>
              <a:t> </a:t>
            </a:r>
            <a:r>
              <a:rPr lang="nl-NL" dirty="0" err="1" smtClean="0"/>
              <a:t>deferred</a:t>
            </a:r>
            <a:r>
              <a:rPr lang="nl-NL" dirty="0" smtClean="0"/>
              <a:t> </a:t>
            </a:r>
            <a:r>
              <a:rPr lang="nl-NL" dirty="0" err="1" smtClean="0"/>
              <a:t>to</a:t>
            </a:r>
            <a:r>
              <a:rPr lang="nl-NL" dirty="0" smtClean="0"/>
              <a:t> Marcomms</a:t>
            </a:r>
          </a:p>
          <a:p>
            <a:r>
              <a:rPr lang="nl-NL" dirty="0" smtClean="0"/>
              <a:t>It </a:t>
            </a:r>
            <a:r>
              <a:rPr lang="nl-NL" dirty="0" err="1" smtClean="0"/>
              <a:t>could</a:t>
            </a:r>
            <a:r>
              <a:rPr lang="nl-NL" dirty="0" smtClean="0"/>
              <a:t> have been </a:t>
            </a:r>
            <a:r>
              <a:rPr lang="nl-NL" dirty="0" err="1" smtClean="0"/>
              <a:t>much</a:t>
            </a:r>
            <a:r>
              <a:rPr lang="nl-NL" dirty="0" smtClean="0"/>
              <a:t> </a:t>
            </a:r>
            <a:r>
              <a:rPr lang="nl-NL" dirty="0" err="1" smtClean="0"/>
              <a:t>worse</a:t>
            </a:r>
            <a:r>
              <a:rPr lang="nl-NL" dirty="0" smtClean="0"/>
              <a:t>: </a:t>
            </a:r>
            <a:r>
              <a:rPr lang="nl-NL" dirty="0" err="1" smtClean="0"/>
              <a:t>communication</a:t>
            </a:r>
            <a:r>
              <a:rPr lang="nl-NL" dirty="0" smtClean="0"/>
              <a:t> </a:t>
            </a:r>
            <a:r>
              <a:rPr lang="nl-NL" dirty="0" err="1" smtClean="0"/>
              <a:t>between</a:t>
            </a:r>
            <a:r>
              <a:rPr lang="nl-NL" dirty="0" smtClean="0"/>
              <a:t> CSIRT, ISM </a:t>
            </a:r>
            <a:r>
              <a:rPr lang="nl-NL" dirty="0" err="1" smtClean="0"/>
              <a:t>and</a:t>
            </a:r>
            <a:r>
              <a:rPr lang="nl-NL" dirty="0" smtClean="0"/>
              <a:t> NOC </a:t>
            </a:r>
            <a:r>
              <a:rPr lang="nl-NL" dirty="0" err="1" smtClean="0"/>
              <a:t>worked</a:t>
            </a:r>
            <a:r>
              <a:rPr lang="nl-NL" dirty="0" smtClean="0"/>
              <a:t> </a:t>
            </a:r>
            <a:r>
              <a:rPr lang="nl-NL" dirty="0" err="1" smtClean="0"/>
              <a:t>enough</a:t>
            </a:r>
            <a:r>
              <a:rPr lang="nl-NL" dirty="0" smtClean="0"/>
              <a:t> </a:t>
            </a:r>
            <a:r>
              <a:rPr lang="nl-NL" dirty="0" err="1" smtClean="0"/>
              <a:t>to</a:t>
            </a:r>
            <a:r>
              <a:rPr lang="nl-NL" dirty="0" smtClean="0"/>
              <a:t> </a:t>
            </a:r>
            <a:r>
              <a:rPr lang="nl-NL" dirty="0" err="1" smtClean="0"/>
              <a:t>prevent</a:t>
            </a:r>
            <a:r>
              <a:rPr lang="nl-NL" dirty="0" smtClean="0"/>
              <a:t> </a:t>
            </a:r>
            <a:r>
              <a:rPr lang="nl-NL" dirty="0" err="1" smtClean="0"/>
              <a:t>problems</a:t>
            </a:r>
            <a:r>
              <a:rPr lang="nl-NL" dirty="0" smtClean="0"/>
              <a:t> </a:t>
            </a:r>
            <a:r>
              <a:rPr lang="nl-NL" dirty="0" err="1" smtClean="0"/>
              <a:t>with</a:t>
            </a:r>
            <a:r>
              <a:rPr lang="nl-NL" dirty="0" smtClean="0"/>
              <a:t> </a:t>
            </a:r>
            <a:r>
              <a:rPr lang="nl-NL" dirty="0" err="1" smtClean="0"/>
              <a:t>the</a:t>
            </a:r>
            <a:r>
              <a:rPr lang="nl-NL" dirty="0" smtClean="0"/>
              <a:t> </a:t>
            </a:r>
            <a:r>
              <a:rPr lang="nl-NL" dirty="0" err="1" smtClean="0"/>
              <a:t>rocket</a:t>
            </a:r>
            <a:r>
              <a:rPr lang="nl-NL" dirty="0" smtClean="0"/>
              <a:t> </a:t>
            </a:r>
            <a:r>
              <a:rPr lang="nl-NL" dirty="0" err="1" smtClean="0"/>
              <a:t>launch</a:t>
            </a:r>
            <a:endParaRPr lang="nl-NL" dirty="0" smtClean="0"/>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16</a:t>
            </a:fld>
            <a:endParaRPr lang="en-GB"/>
          </a:p>
        </p:txBody>
      </p:sp>
      <p:sp>
        <p:nvSpPr>
          <p:cNvPr id="4" name="Title 3"/>
          <p:cNvSpPr>
            <a:spLocks noGrp="1"/>
          </p:cNvSpPr>
          <p:nvPr>
            <p:ph type="title"/>
          </p:nvPr>
        </p:nvSpPr>
        <p:spPr/>
        <p:txBody>
          <a:bodyPr/>
          <a:lstStyle/>
          <a:p>
            <a:r>
              <a:rPr lang="nl-NL" dirty="0" err="1" smtClean="0"/>
              <a:t>What</a:t>
            </a:r>
            <a:r>
              <a:rPr lang="nl-NL" dirty="0" smtClean="0"/>
              <a:t> </a:t>
            </a:r>
            <a:r>
              <a:rPr lang="nl-NL" dirty="0" err="1" smtClean="0"/>
              <a:t>started</a:t>
            </a:r>
            <a:r>
              <a:rPr lang="nl-NL" dirty="0" smtClean="0"/>
              <a:t> happening</a:t>
            </a:r>
            <a:endParaRPr lang="nl-NL" dirty="0"/>
          </a:p>
        </p:txBody>
      </p:sp>
    </p:spTree>
    <p:extLst>
      <p:ext uri="{BB962C8B-B14F-4D97-AF65-F5344CB8AC3E}">
        <p14:creationId xmlns:p14="http://schemas.microsoft.com/office/powerpoint/2010/main" val="20369026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17</a:t>
            </a:fld>
            <a:endParaRPr lang="en-GB"/>
          </a:p>
        </p:txBody>
      </p:sp>
      <p:sp>
        <p:nvSpPr>
          <p:cNvPr id="3" name="Title 2"/>
          <p:cNvSpPr>
            <a:spLocks noGrp="1"/>
          </p:cNvSpPr>
          <p:nvPr>
            <p:ph type="title"/>
          </p:nvPr>
        </p:nvSpPr>
        <p:spPr/>
        <p:txBody>
          <a:bodyPr/>
          <a:lstStyle/>
          <a:p>
            <a:r>
              <a:rPr lang="nl-NL" dirty="0" err="1" smtClean="0"/>
              <a:t>Explorers</a:t>
            </a:r>
            <a:r>
              <a:rPr lang="nl-NL" dirty="0" smtClean="0"/>
              <a:t> </a:t>
            </a:r>
            <a:r>
              <a:rPr lang="nl-NL" dirty="0" err="1" smtClean="0"/>
              <a:t>and</a:t>
            </a:r>
            <a:r>
              <a:rPr lang="nl-NL" dirty="0" smtClean="0"/>
              <a:t> Basecampers </a:t>
            </a:r>
            <a:r>
              <a:rPr lang="nl-NL" dirty="0" err="1" smtClean="0"/>
              <a:t>exercise</a:t>
            </a:r>
            <a:endParaRPr lang="nl-NL" dirty="0"/>
          </a:p>
        </p:txBody>
      </p:sp>
      <p:sp>
        <p:nvSpPr>
          <p:cNvPr id="4" name="Text Placeholder 3"/>
          <p:cNvSpPr>
            <a:spLocks noGrp="1"/>
          </p:cNvSpPr>
          <p:nvPr>
            <p:ph type="body" sz="quarter" idx="13"/>
          </p:nvPr>
        </p:nvSpPr>
        <p:spPr/>
        <p:txBody>
          <a:bodyPr/>
          <a:lstStyle/>
          <a:p>
            <a:endParaRPr lang="nl-NL"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7653"/>
            <a:ext cx="9144000" cy="2127953"/>
          </a:xfrm>
          <a:prstGeom prst="rect">
            <a:avLst/>
          </a:prstGeom>
        </p:spPr>
      </p:pic>
    </p:spTree>
    <p:extLst>
      <p:ext uri="{BB962C8B-B14F-4D97-AF65-F5344CB8AC3E}">
        <p14:creationId xmlns:p14="http://schemas.microsoft.com/office/powerpoint/2010/main" val="16669076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lvl="0"/>
            <a:r>
              <a:rPr lang="en-US" dirty="0"/>
              <a:t>Every room has two people responsible for delivering a concrete deliverable at the end of the session. They are the base-campers: they stay put for the entire exercise. </a:t>
            </a:r>
            <a:endParaRPr lang="nl-NL" dirty="0"/>
          </a:p>
          <a:p>
            <a:pPr lvl="0"/>
            <a:r>
              <a:rPr lang="en-US" dirty="0"/>
              <a:t>The rest of the participants are divided into 4 groups and they are assigned a route to follow: they are the explorers.</a:t>
            </a:r>
            <a:endParaRPr lang="nl-NL" dirty="0"/>
          </a:p>
          <a:p>
            <a:pPr lvl="0"/>
            <a:r>
              <a:rPr lang="en-US" dirty="0"/>
              <a:t>Armageddon: </a:t>
            </a:r>
            <a:r>
              <a:rPr lang="en-US" dirty="0" smtClean="0"/>
              <a:t>Crisis </a:t>
            </a:r>
            <a:r>
              <a:rPr lang="en-US" dirty="0"/>
              <a:t>Management Template NREN Level</a:t>
            </a:r>
          </a:p>
          <a:p>
            <a:pPr lvl="1"/>
            <a:r>
              <a:rPr lang="en-US" dirty="0" smtClean="0"/>
              <a:t>Starting </a:t>
            </a:r>
            <a:r>
              <a:rPr lang="en-US" dirty="0"/>
              <a:t>team: </a:t>
            </a:r>
            <a:r>
              <a:rPr lang="en-US" b="1" dirty="0">
                <a:solidFill>
                  <a:srgbClr val="1C4161"/>
                </a:solidFill>
              </a:rPr>
              <a:t>Avengers</a:t>
            </a:r>
            <a:endParaRPr lang="nl-NL" b="1" dirty="0">
              <a:solidFill>
                <a:srgbClr val="1C4161"/>
              </a:solidFill>
            </a:endParaRPr>
          </a:p>
          <a:p>
            <a:pPr lvl="0"/>
            <a:r>
              <a:rPr lang="en-US" dirty="0"/>
              <a:t>Jaws: </a:t>
            </a:r>
            <a:r>
              <a:rPr lang="en-US" dirty="0" smtClean="0"/>
              <a:t>European </a:t>
            </a:r>
            <a:r>
              <a:rPr lang="en-US" dirty="0"/>
              <a:t>Crisis Management </a:t>
            </a:r>
            <a:r>
              <a:rPr lang="en-US" dirty="0" smtClean="0"/>
              <a:t>Procedure</a:t>
            </a:r>
            <a:endParaRPr lang="en-US" dirty="0"/>
          </a:p>
          <a:p>
            <a:pPr lvl="1"/>
            <a:r>
              <a:rPr lang="en-US" dirty="0"/>
              <a:t>Starting team: </a:t>
            </a:r>
            <a:r>
              <a:rPr lang="en-US" b="1" dirty="0">
                <a:solidFill>
                  <a:srgbClr val="1C4161"/>
                </a:solidFill>
              </a:rPr>
              <a:t>Guardians</a:t>
            </a:r>
            <a:endParaRPr lang="nl-NL" b="1" dirty="0">
              <a:solidFill>
                <a:srgbClr val="1C4161"/>
              </a:solidFill>
            </a:endParaRPr>
          </a:p>
          <a:p>
            <a:pPr lvl="0"/>
            <a:r>
              <a:rPr lang="en-US" dirty="0"/>
              <a:t>Godzilla: </a:t>
            </a:r>
            <a:r>
              <a:rPr lang="en-US" dirty="0" smtClean="0"/>
              <a:t>Shared </a:t>
            </a:r>
            <a:r>
              <a:rPr lang="en-US" dirty="0"/>
              <a:t>Terminology</a:t>
            </a:r>
          </a:p>
          <a:p>
            <a:pPr lvl="1"/>
            <a:r>
              <a:rPr lang="en-US" dirty="0" smtClean="0"/>
              <a:t>Starting </a:t>
            </a:r>
            <a:r>
              <a:rPr lang="en-US" dirty="0"/>
              <a:t>team: </a:t>
            </a:r>
            <a:r>
              <a:rPr lang="en-US" b="1" dirty="0">
                <a:solidFill>
                  <a:srgbClr val="1C4161"/>
                </a:solidFill>
              </a:rPr>
              <a:t>Defenders</a:t>
            </a:r>
            <a:endParaRPr lang="nl-NL" dirty="0">
              <a:solidFill>
                <a:srgbClr val="1C4161"/>
              </a:solidFill>
            </a:endParaRPr>
          </a:p>
          <a:p>
            <a:pPr lvl="0"/>
            <a:r>
              <a:rPr lang="en-US" dirty="0"/>
              <a:t>King </a:t>
            </a:r>
            <a:r>
              <a:rPr lang="en-US" dirty="0" smtClean="0"/>
              <a:t>Kong:</a:t>
            </a:r>
            <a:r>
              <a:rPr lang="nl-NL" dirty="0" smtClean="0"/>
              <a:t> </a:t>
            </a:r>
            <a:r>
              <a:rPr lang="en-US" dirty="0" smtClean="0"/>
              <a:t>Key </a:t>
            </a:r>
            <a:r>
              <a:rPr lang="en-US" dirty="0"/>
              <a:t>Contact List for C</a:t>
            </a:r>
            <a:r>
              <a:rPr lang="nl-NL" dirty="0" err="1"/>
              <a:t>rises</a:t>
            </a:r>
            <a:r>
              <a:rPr lang="nl-NL" dirty="0"/>
              <a:t> &amp; </a:t>
            </a:r>
            <a:r>
              <a:rPr lang="en-US" dirty="0"/>
              <a:t>Inventory: Who is working on What</a:t>
            </a:r>
          </a:p>
          <a:p>
            <a:pPr lvl="1"/>
            <a:r>
              <a:rPr lang="en-US" dirty="0" smtClean="0"/>
              <a:t>Starting </a:t>
            </a:r>
            <a:r>
              <a:rPr lang="en-US" dirty="0"/>
              <a:t>team: </a:t>
            </a:r>
            <a:r>
              <a:rPr lang="en-US" b="1" dirty="0">
                <a:solidFill>
                  <a:srgbClr val="1C4161"/>
                </a:solidFill>
              </a:rPr>
              <a:t>Justice League</a:t>
            </a:r>
            <a:endParaRPr lang="nl-NL" b="1" dirty="0">
              <a:solidFill>
                <a:srgbClr val="1C4161"/>
              </a:solidFill>
            </a:endParaRPr>
          </a:p>
          <a:p>
            <a:endParaRPr lang="nl-NL" dirty="0"/>
          </a:p>
        </p:txBody>
      </p:sp>
      <p:sp>
        <p:nvSpPr>
          <p:cNvPr id="2" name="Slide Number Placeholder 1"/>
          <p:cNvSpPr>
            <a:spLocks noGrp="1"/>
          </p:cNvSpPr>
          <p:nvPr>
            <p:ph type="sldNum" sz="quarter" idx="12"/>
          </p:nvPr>
        </p:nvSpPr>
        <p:spPr/>
        <p:txBody>
          <a:bodyPr/>
          <a:lstStyle/>
          <a:p>
            <a:fld id="{6F576E6A-F32A-4612-884C-86870357C6B4}" type="slidenum">
              <a:rPr lang="en-GB" smtClean="0"/>
              <a:t>18</a:t>
            </a:fld>
            <a:endParaRPr lang="en-GB"/>
          </a:p>
        </p:txBody>
      </p:sp>
      <p:sp>
        <p:nvSpPr>
          <p:cNvPr id="5" name="Title 4"/>
          <p:cNvSpPr>
            <a:spLocks noGrp="1"/>
          </p:cNvSpPr>
          <p:nvPr>
            <p:ph type="title"/>
          </p:nvPr>
        </p:nvSpPr>
        <p:spPr/>
        <p:txBody>
          <a:bodyPr/>
          <a:lstStyle/>
          <a:p>
            <a:r>
              <a:rPr lang="nl-NL" dirty="0" err="1" smtClean="0"/>
              <a:t>Process</a:t>
            </a:r>
            <a:endParaRPr lang="nl-NL" dirty="0"/>
          </a:p>
        </p:txBody>
      </p:sp>
    </p:spTree>
    <p:extLst>
      <p:ext uri="{BB962C8B-B14F-4D97-AF65-F5344CB8AC3E}">
        <p14:creationId xmlns:p14="http://schemas.microsoft.com/office/powerpoint/2010/main" val="39509912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88991" y="1825625"/>
            <a:ext cx="3079767" cy="4351338"/>
          </a:xfrm>
        </p:spPr>
      </p:pic>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33426" y="1825625"/>
            <a:ext cx="3077647" cy="4351338"/>
          </a:xfrm>
        </p:spPr>
      </p:pic>
      <p:sp>
        <p:nvSpPr>
          <p:cNvPr id="3" name="Slide Number Placeholder 2"/>
          <p:cNvSpPr>
            <a:spLocks noGrp="1"/>
          </p:cNvSpPr>
          <p:nvPr>
            <p:ph type="sldNum" sz="quarter" idx="12"/>
          </p:nvPr>
        </p:nvSpPr>
        <p:spPr/>
        <p:txBody>
          <a:bodyPr/>
          <a:lstStyle/>
          <a:p>
            <a:fld id="{6F576E6A-F32A-4612-884C-86870357C6B4}" type="slidenum">
              <a:rPr lang="en-GB" smtClean="0"/>
              <a:pPr/>
              <a:t>19</a:t>
            </a:fld>
            <a:endParaRPr lang="en-GB"/>
          </a:p>
        </p:txBody>
      </p:sp>
      <p:sp>
        <p:nvSpPr>
          <p:cNvPr id="6" name="Title 5"/>
          <p:cNvSpPr>
            <a:spLocks noGrp="1"/>
          </p:cNvSpPr>
          <p:nvPr>
            <p:ph type="title"/>
          </p:nvPr>
        </p:nvSpPr>
        <p:spPr/>
        <p:txBody>
          <a:bodyPr/>
          <a:lstStyle/>
          <a:p>
            <a:r>
              <a:rPr lang="nl-NL" dirty="0" err="1" smtClean="0"/>
              <a:t>Getting</a:t>
            </a:r>
            <a:r>
              <a:rPr lang="nl-NL" dirty="0" smtClean="0"/>
              <a:t> </a:t>
            </a:r>
            <a:r>
              <a:rPr lang="nl-NL" dirty="0" err="1" smtClean="0"/>
              <a:t>there</a:t>
            </a:r>
            <a:endParaRPr lang="nl-NL" dirty="0"/>
          </a:p>
        </p:txBody>
      </p:sp>
    </p:spTree>
    <p:extLst>
      <p:ext uri="{BB962C8B-B14F-4D97-AF65-F5344CB8AC3E}">
        <p14:creationId xmlns:p14="http://schemas.microsoft.com/office/powerpoint/2010/main" val="7038411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125656779"/>
              </p:ext>
            </p:extLst>
          </p:nvPr>
        </p:nvGraphicFramePr>
        <p:xfrm>
          <a:off x="689548" y="1527984"/>
          <a:ext cx="7914806" cy="4643677"/>
        </p:xfrm>
        <a:graphic>
          <a:graphicData uri="http://schemas.openxmlformats.org/drawingml/2006/table">
            <a:tbl>
              <a:tblPr/>
              <a:tblGrid>
                <a:gridCol w="1873770">
                  <a:extLst>
                    <a:ext uri="{9D8B030D-6E8A-4147-A177-3AD203B41FA5}">
                      <a16:colId xmlns:a16="http://schemas.microsoft.com/office/drawing/2014/main" val="4079321629"/>
                    </a:ext>
                  </a:extLst>
                </a:gridCol>
                <a:gridCol w="6041036">
                  <a:extLst>
                    <a:ext uri="{9D8B030D-6E8A-4147-A177-3AD203B41FA5}">
                      <a16:colId xmlns:a16="http://schemas.microsoft.com/office/drawing/2014/main" val="4286355983"/>
                    </a:ext>
                  </a:extLst>
                </a:gridCol>
              </a:tblGrid>
              <a:tr h="304320">
                <a:tc>
                  <a:txBody>
                    <a:bodyPr/>
                    <a:lstStyle/>
                    <a:p>
                      <a:r>
                        <a:rPr lang="nl-NL" sz="1500" b="1"/>
                        <a:t>Time</a:t>
                      </a:r>
                    </a:p>
                  </a:txBody>
                  <a:tcPr marL="76278" marR="76278" marT="38139" marB="38139" anchor="ctr">
                    <a:lnL>
                      <a:noFill/>
                    </a:lnL>
                    <a:lnR>
                      <a:noFill/>
                    </a:lnR>
                    <a:lnT>
                      <a:noFill/>
                    </a:lnT>
                    <a:lnB>
                      <a:noFill/>
                    </a:lnB>
                  </a:tcPr>
                </a:tc>
                <a:tc>
                  <a:txBody>
                    <a:bodyPr/>
                    <a:lstStyle/>
                    <a:p>
                      <a:r>
                        <a:rPr lang="nl-NL" sz="1500" b="1" dirty="0" err="1"/>
                        <a:t>Session</a:t>
                      </a:r>
                      <a:endParaRPr lang="nl-NL" sz="1500" b="1" dirty="0"/>
                    </a:p>
                  </a:txBody>
                  <a:tcPr marL="76278" marR="76278" marT="38139" marB="38139" anchor="ctr">
                    <a:lnL>
                      <a:noFill/>
                    </a:lnL>
                    <a:lnR>
                      <a:noFill/>
                    </a:lnR>
                    <a:lnT>
                      <a:noFill/>
                    </a:lnT>
                    <a:lnB>
                      <a:noFill/>
                    </a:lnB>
                  </a:tcPr>
                </a:tc>
                <a:extLst>
                  <a:ext uri="{0D108BD9-81ED-4DB2-BD59-A6C34878D82A}">
                    <a16:rowId xmlns:a16="http://schemas.microsoft.com/office/drawing/2014/main" val="3008627154"/>
                  </a:ext>
                </a:extLst>
              </a:tr>
              <a:tr h="304320">
                <a:tc>
                  <a:txBody>
                    <a:bodyPr/>
                    <a:lstStyle/>
                    <a:p>
                      <a:r>
                        <a:rPr lang="nl-NL" sz="1500"/>
                        <a:t>12.00 - 13.00</a:t>
                      </a:r>
                    </a:p>
                  </a:txBody>
                  <a:tcPr marL="76278" marR="76278" marT="38139" marB="38139" anchor="ctr">
                    <a:lnL>
                      <a:noFill/>
                    </a:lnL>
                    <a:lnR>
                      <a:noFill/>
                    </a:lnR>
                    <a:lnT>
                      <a:noFill/>
                    </a:lnT>
                    <a:lnB>
                      <a:noFill/>
                    </a:lnB>
                  </a:tcPr>
                </a:tc>
                <a:tc>
                  <a:txBody>
                    <a:bodyPr/>
                    <a:lstStyle/>
                    <a:p>
                      <a:r>
                        <a:rPr lang="nl-NL" sz="1500" b="1"/>
                        <a:t>Arrival - Sandwiches</a:t>
                      </a:r>
                      <a:endParaRPr lang="nl-NL" sz="1500"/>
                    </a:p>
                  </a:txBody>
                  <a:tcPr marL="76278" marR="76278" marT="38139" marB="38139" anchor="ctr">
                    <a:lnL>
                      <a:noFill/>
                    </a:lnL>
                    <a:lnR>
                      <a:noFill/>
                    </a:lnR>
                    <a:lnT>
                      <a:noFill/>
                    </a:lnT>
                    <a:lnB>
                      <a:noFill/>
                    </a:lnB>
                  </a:tcPr>
                </a:tc>
                <a:extLst>
                  <a:ext uri="{0D108BD9-81ED-4DB2-BD59-A6C34878D82A}">
                    <a16:rowId xmlns:a16="http://schemas.microsoft.com/office/drawing/2014/main" val="722528287"/>
                  </a:ext>
                </a:extLst>
              </a:tr>
              <a:tr h="532501">
                <a:tc>
                  <a:txBody>
                    <a:bodyPr/>
                    <a:lstStyle/>
                    <a:p>
                      <a:r>
                        <a:rPr lang="nl-NL" sz="1500"/>
                        <a:t>13.00 - 13.15</a:t>
                      </a:r>
                    </a:p>
                  </a:txBody>
                  <a:tcPr marL="76278" marR="76278" marT="38139" marB="38139" anchor="ctr">
                    <a:lnL>
                      <a:noFill/>
                    </a:lnL>
                    <a:lnR>
                      <a:noFill/>
                    </a:lnR>
                    <a:lnT>
                      <a:noFill/>
                    </a:lnT>
                    <a:lnB>
                      <a:noFill/>
                    </a:lnB>
                  </a:tcPr>
                </a:tc>
                <a:tc>
                  <a:txBody>
                    <a:bodyPr/>
                    <a:lstStyle/>
                    <a:p>
                      <a:r>
                        <a:rPr lang="en-US" sz="1500" b="1"/>
                        <a:t>Welcome by SURFnet and Steering Committee</a:t>
                      </a:r>
                      <a:endParaRPr lang="en-US" sz="1500"/>
                    </a:p>
                  </a:txBody>
                  <a:tcPr marL="76278" marR="76278" marT="38139" marB="38139" anchor="ctr">
                    <a:lnL>
                      <a:noFill/>
                    </a:lnL>
                    <a:lnR>
                      <a:noFill/>
                    </a:lnR>
                    <a:lnT>
                      <a:noFill/>
                    </a:lnT>
                    <a:lnB>
                      <a:noFill/>
                    </a:lnB>
                  </a:tcPr>
                </a:tc>
                <a:extLst>
                  <a:ext uri="{0D108BD9-81ED-4DB2-BD59-A6C34878D82A}">
                    <a16:rowId xmlns:a16="http://schemas.microsoft.com/office/drawing/2014/main" val="2649945352"/>
                  </a:ext>
                </a:extLst>
              </a:tr>
              <a:tr h="532501">
                <a:tc>
                  <a:txBody>
                    <a:bodyPr/>
                    <a:lstStyle/>
                    <a:p>
                      <a:r>
                        <a:rPr lang="nl-NL" sz="1500"/>
                        <a:t>13.15 - 14.00</a:t>
                      </a:r>
                    </a:p>
                  </a:txBody>
                  <a:tcPr marL="76278" marR="76278" marT="38139" marB="38139" anchor="ctr">
                    <a:lnL>
                      <a:noFill/>
                    </a:lnL>
                    <a:lnR>
                      <a:noFill/>
                    </a:lnR>
                    <a:lnT>
                      <a:noFill/>
                    </a:lnT>
                    <a:lnB>
                      <a:noFill/>
                    </a:lnB>
                  </a:tcPr>
                </a:tc>
                <a:tc>
                  <a:txBody>
                    <a:bodyPr/>
                    <a:lstStyle/>
                    <a:p>
                      <a:r>
                        <a:rPr lang="en-US" sz="1500" b="1"/>
                        <a:t>RIPE NCC Operations and Analysis Tools</a:t>
                      </a:r>
                      <a:r>
                        <a:rPr lang="en-US" sz="1500"/>
                        <a:t> - Emile Aben, </a:t>
                      </a:r>
                      <a:r>
                        <a:rPr lang="en-US" sz="1500" i="1"/>
                        <a:t>RIPE NCC</a:t>
                      </a:r>
                      <a:endParaRPr lang="en-US" sz="1500"/>
                    </a:p>
                  </a:txBody>
                  <a:tcPr marL="76278" marR="76278" marT="38139" marB="38139" anchor="ctr">
                    <a:lnL>
                      <a:noFill/>
                    </a:lnL>
                    <a:lnR>
                      <a:noFill/>
                    </a:lnR>
                    <a:lnT>
                      <a:noFill/>
                    </a:lnT>
                    <a:lnB>
                      <a:noFill/>
                    </a:lnB>
                  </a:tcPr>
                </a:tc>
                <a:extLst>
                  <a:ext uri="{0D108BD9-81ED-4DB2-BD59-A6C34878D82A}">
                    <a16:rowId xmlns:a16="http://schemas.microsoft.com/office/drawing/2014/main" val="2474336048"/>
                  </a:ext>
                </a:extLst>
              </a:tr>
              <a:tr h="532501">
                <a:tc>
                  <a:txBody>
                    <a:bodyPr/>
                    <a:lstStyle/>
                    <a:p>
                      <a:r>
                        <a:rPr lang="nl-NL" sz="1500"/>
                        <a:t>14.00 - 15.00</a:t>
                      </a:r>
                    </a:p>
                  </a:txBody>
                  <a:tcPr marL="76278" marR="76278" marT="38139" marB="38139" anchor="ctr">
                    <a:lnL>
                      <a:noFill/>
                    </a:lnL>
                    <a:lnR>
                      <a:noFill/>
                    </a:lnR>
                    <a:lnT>
                      <a:noFill/>
                    </a:lnT>
                    <a:lnB>
                      <a:noFill/>
                    </a:lnB>
                  </a:tcPr>
                </a:tc>
                <a:tc>
                  <a:txBody>
                    <a:bodyPr/>
                    <a:lstStyle/>
                    <a:p>
                      <a:r>
                        <a:rPr lang="nl-NL" sz="1500" b="1"/>
                        <a:t>GDPR and NOC Processes</a:t>
                      </a:r>
                      <a:r>
                        <a:rPr lang="nl-NL" sz="1500" i="1"/>
                        <a:t> - </a:t>
                      </a:r>
                      <a:r>
                        <a:rPr lang="nl-NL" sz="1500"/>
                        <a:t>Nicole Harris, </a:t>
                      </a:r>
                      <a:r>
                        <a:rPr lang="nl-NL" sz="1500" i="1"/>
                        <a:t>GEANT</a:t>
                      </a:r>
                      <a:endParaRPr lang="nl-NL" sz="1500"/>
                    </a:p>
                  </a:txBody>
                  <a:tcPr marL="76278" marR="76278" marT="38139" marB="38139" anchor="ctr">
                    <a:lnL>
                      <a:noFill/>
                    </a:lnL>
                    <a:lnR>
                      <a:noFill/>
                    </a:lnR>
                    <a:lnT>
                      <a:noFill/>
                    </a:lnT>
                    <a:lnB>
                      <a:noFill/>
                    </a:lnB>
                  </a:tcPr>
                </a:tc>
                <a:extLst>
                  <a:ext uri="{0D108BD9-81ED-4DB2-BD59-A6C34878D82A}">
                    <a16:rowId xmlns:a16="http://schemas.microsoft.com/office/drawing/2014/main" val="3705594174"/>
                  </a:ext>
                </a:extLst>
              </a:tr>
              <a:tr h="304320">
                <a:tc>
                  <a:txBody>
                    <a:bodyPr/>
                    <a:lstStyle/>
                    <a:p>
                      <a:r>
                        <a:rPr lang="nl-NL" sz="1500"/>
                        <a:t>15.00 - 15.30</a:t>
                      </a:r>
                    </a:p>
                  </a:txBody>
                  <a:tcPr marL="76278" marR="76278" marT="38139" marB="38139" anchor="ctr">
                    <a:lnL>
                      <a:noFill/>
                    </a:lnL>
                    <a:lnR>
                      <a:noFill/>
                    </a:lnR>
                    <a:lnT>
                      <a:noFill/>
                    </a:lnT>
                    <a:lnB>
                      <a:noFill/>
                    </a:lnB>
                  </a:tcPr>
                </a:tc>
                <a:tc>
                  <a:txBody>
                    <a:bodyPr/>
                    <a:lstStyle/>
                    <a:p>
                      <a:r>
                        <a:rPr lang="nl-NL" sz="1500" b="1"/>
                        <a:t>Coffee</a:t>
                      </a:r>
                      <a:endParaRPr lang="nl-NL" sz="1500"/>
                    </a:p>
                  </a:txBody>
                  <a:tcPr marL="76278" marR="76278" marT="38139" marB="38139" anchor="ctr">
                    <a:lnL>
                      <a:noFill/>
                    </a:lnL>
                    <a:lnR>
                      <a:noFill/>
                    </a:lnR>
                    <a:lnT>
                      <a:noFill/>
                    </a:lnT>
                    <a:lnB>
                      <a:noFill/>
                    </a:lnB>
                  </a:tcPr>
                </a:tc>
                <a:extLst>
                  <a:ext uri="{0D108BD9-81ED-4DB2-BD59-A6C34878D82A}">
                    <a16:rowId xmlns:a16="http://schemas.microsoft.com/office/drawing/2014/main" val="3564202793"/>
                  </a:ext>
                </a:extLst>
              </a:tr>
              <a:tr h="760683">
                <a:tc>
                  <a:txBody>
                    <a:bodyPr/>
                    <a:lstStyle/>
                    <a:p>
                      <a:r>
                        <a:rPr lang="nl-NL" sz="1500"/>
                        <a:t>15.30 - 16.15</a:t>
                      </a:r>
                    </a:p>
                  </a:txBody>
                  <a:tcPr marL="76278" marR="76278" marT="38139" marB="38139" anchor="ctr">
                    <a:lnL>
                      <a:noFill/>
                    </a:lnL>
                    <a:lnR>
                      <a:noFill/>
                    </a:lnR>
                    <a:lnT>
                      <a:noFill/>
                    </a:lnT>
                    <a:lnB>
                      <a:noFill/>
                    </a:lnB>
                  </a:tcPr>
                </a:tc>
                <a:tc>
                  <a:txBody>
                    <a:bodyPr/>
                    <a:lstStyle/>
                    <a:p>
                      <a:r>
                        <a:rPr lang="en-US" sz="1500" b="1"/>
                        <a:t>Splunk Data Analysis for NOC Operations</a:t>
                      </a:r>
                      <a:r>
                        <a:rPr lang="en-US" sz="1500"/>
                        <a:t> - Graham Parsons,</a:t>
                      </a:r>
                      <a:r>
                        <a:rPr lang="en-US" sz="1500" i="1"/>
                        <a:t> IT operations specialist, SPLUNK</a:t>
                      </a:r>
                      <a:endParaRPr lang="en-US" sz="1500"/>
                    </a:p>
                  </a:txBody>
                  <a:tcPr marL="76278" marR="76278" marT="38139" marB="38139" anchor="ctr">
                    <a:lnL>
                      <a:noFill/>
                    </a:lnL>
                    <a:lnR>
                      <a:noFill/>
                    </a:lnR>
                    <a:lnT>
                      <a:noFill/>
                    </a:lnT>
                    <a:lnB>
                      <a:noFill/>
                    </a:lnB>
                  </a:tcPr>
                </a:tc>
                <a:extLst>
                  <a:ext uri="{0D108BD9-81ED-4DB2-BD59-A6C34878D82A}">
                    <a16:rowId xmlns:a16="http://schemas.microsoft.com/office/drawing/2014/main" val="815074825"/>
                  </a:ext>
                </a:extLst>
              </a:tr>
              <a:tr h="532501">
                <a:tc>
                  <a:txBody>
                    <a:bodyPr/>
                    <a:lstStyle/>
                    <a:p>
                      <a:r>
                        <a:rPr lang="nl-NL" sz="1500"/>
                        <a:t>16.15 - 17.15</a:t>
                      </a:r>
                    </a:p>
                  </a:txBody>
                  <a:tcPr marL="76278" marR="76278" marT="38139" marB="38139" anchor="ctr">
                    <a:lnL>
                      <a:noFill/>
                    </a:lnL>
                    <a:lnR>
                      <a:noFill/>
                    </a:lnR>
                    <a:lnT>
                      <a:noFill/>
                    </a:lnT>
                    <a:lnB>
                      <a:noFill/>
                    </a:lnB>
                  </a:tcPr>
                </a:tc>
                <a:tc>
                  <a:txBody>
                    <a:bodyPr/>
                    <a:lstStyle/>
                    <a:p>
                      <a:r>
                        <a:rPr lang="nl-NL" sz="1500" b="1"/>
                        <a:t>CLAW Crisis Management Event Report</a:t>
                      </a:r>
                      <a:r>
                        <a:rPr lang="nl-NL" sz="1500"/>
                        <a:t> - Charlie van Genuchten, </a:t>
                      </a:r>
                      <a:r>
                        <a:rPr lang="nl-NL" sz="1500" i="1"/>
                        <a:t>SURFnet/GEANT</a:t>
                      </a:r>
                      <a:endParaRPr lang="nl-NL" sz="1500"/>
                    </a:p>
                  </a:txBody>
                  <a:tcPr marL="76278" marR="76278" marT="38139" marB="38139" anchor="ctr">
                    <a:lnL>
                      <a:noFill/>
                    </a:lnL>
                    <a:lnR>
                      <a:noFill/>
                    </a:lnR>
                    <a:lnT>
                      <a:noFill/>
                    </a:lnT>
                    <a:lnB>
                      <a:noFill/>
                    </a:lnB>
                  </a:tcPr>
                </a:tc>
                <a:extLst>
                  <a:ext uri="{0D108BD9-81ED-4DB2-BD59-A6C34878D82A}">
                    <a16:rowId xmlns:a16="http://schemas.microsoft.com/office/drawing/2014/main" val="1359872635"/>
                  </a:ext>
                </a:extLst>
              </a:tr>
              <a:tr h="304320">
                <a:tc>
                  <a:txBody>
                    <a:bodyPr/>
                    <a:lstStyle/>
                    <a:p>
                      <a:r>
                        <a:rPr lang="nl-NL" sz="1500"/>
                        <a:t>17.15 - 17.30</a:t>
                      </a:r>
                    </a:p>
                  </a:txBody>
                  <a:tcPr marL="76278" marR="76278" marT="38139" marB="38139" anchor="ctr">
                    <a:lnL>
                      <a:noFill/>
                    </a:lnL>
                    <a:lnR>
                      <a:noFill/>
                    </a:lnR>
                    <a:lnT>
                      <a:noFill/>
                    </a:lnT>
                    <a:lnB>
                      <a:noFill/>
                    </a:lnB>
                  </a:tcPr>
                </a:tc>
                <a:tc>
                  <a:txBody>
                    <a:bodyPr/>
                    <a:lstStyle/>
                    <a:p>
                      <a:r>
                        <a:rPr lang="nl-NL" sz="1500" b="1"/>
                        <a:t>Closing</a:t>
                      </a:r>
                      <a:endParaRPr lang="nl-NL" sz="1500"/>
                    </a:p>
                  </a:txBody>
                  <a:tcPr marL="76278" marR="76278" marT="38139" marB="38139" anchor="ctr">
                    <a:lnL>
                      <a:noFill/>
                    </a:lnL>
                    <a:lnR>
                      <a:noFill/>
                    </a:lnR>
                    <a:lnT>
                      <a:noFill/>
                    </a:lnT>
                    <a:lnB>
                      <a:noFill/>
                    </a:lnB>
                  </a:tcPr>
                </a:tc>
                <a:extLst>
                  <a:ext uri="{0D108BD9-81ED-4DB2-BD59-A6C34878D82A}">
                    <a16:rowId xmlns:a16="http://schemas.microsoft.com/office/drawing/2014/main" val="3012889547"/>
                  </a:ext>
                </a:extLst>
              </a:tr>
              <a:tr h="532501">
                <a:tc>
                  <a:txBody>
                    <a:bodyPr/>
                    <a:lstStyle/>
                    <a:p>
                      <a:r>
                        <a:rPr lang="nl-NL" sz="1500"/>
                        <a:t>19.00</a:t>
                      </a:r>
                    </a:p>
                  </a:txBody>
                  <a:tcPr marL="76278" marR="76278" marT="38139" marB="38139" anchor="ctr">
                    <a:lnL>
                      <a:noFill/>
                    </a:lnL>
                    <a:lnR>
                      <a:noFill/>
                    </a:lnR>
                    <a:lnT>
                      <a:noFill/>
                    </a:lnT>
                    <a:lnB>
                      <a:noFill/>
                    </a:lnB>
                  </a:tcPr>
                </a:tc>
                <a:tc>
                  <a:txBody>
                    <a:bodyPr/>
                    <a:lstStyle/>
                    <a:p>
                      <a:r>
                        <a:rPr lang="nl-NL" sz="1500" b="1" dirty="0" err="1"/>
                        <a:t>Dinner</a:t>
                      </a:r>
                      <a:r>
                        <a:rPr lang="nl-NL" sz="1500" b="1" dirty="0"/>
                        <a:t> -</a:t>
                      </a:r>
                      <a:r>
                        <a:rPr lang="nl-NL" sz="1500" dirty="0"/>
                        <a:t> Restaurant: LUC, Voor </a:t>
                      </a:r>
                      <a:r>
                        <a:rPr lang="nl-NL" sz="1500" dirty="0" err="1"/>
                        <a:t>Clarenburg</a:t>
                      </a:r>
                      <a:r>
                        <a:rPr lang="nl-NL" sz="1500" dirty="0"/>
                        <a:t> 8 (</a:t>
                      </a:r>
                      <a:r>
                        <a:rPr lang="nl-NL" sz="1500" dirty="0">
                          <a:hlinkClick r:id="rId2"/>
                        </a:rPr>
                        <a:t>http://lucutrecht.nl/</a:t>
                      </a:r>
                      <a:r>
                        <a:rPr lang="nl-NL" sz="1500" dirty="0"/>
                        <a:t>)</a:t>
                      </a:r>
                    </a:p>
                  </a:txBody>
                  <a:tcPr marL="76278" marR="76278" marT="38139" marB="38139" anchor="ctr">
                    <a:lnL>
                      <a:noFill/>
                    </a:lnL>
                    <a:lnR>
                      <a:noFill/>
                    </a:lnR>
                    <a:lnT>
                      <a:noFill/>
                    </a:lnT>
                    <a:lnB>
                      <a:noFill/>
                    </a:lnB>
                  </a:tcPr>
                </a:tc>
                <a:extLst>
                  <a:ext uri="{0D108BD9-81ED-4DB2-BD59-A6C34878D82A}">
                    <a16:rowId xmlns:a16="http://schemas.microsoft.com/office/drawing/2014/main" val="657888938"/>
                  </a:ext>
                </a:extLst>
              </a:tr>
            </a:tbl>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2</a:t>
            </a:fld>
            <a:endParaRPr lang="en-GB"/>
          </a:p>
        </p:txBody>
      </p:sp>
      <p:sp>
        <p:nvSpPr>
          <p:cNvPr id="4" name="Title 3"/>
          <p:cNvSpPr>
            <a:spLocks noGrp="1"/>
          </p:cNvSpPr>
          <p:nvPr>
            <p:ph type="title"/>
          </p:nvPr>
        </p:nvSpPr>
        <p:spPr/>
        <p:txBody>
          <a:bodyPr/>
          <a:lstStyle/>
          <a:p>
            <a:r>
              <a:rPr lang="nl-NL" dirty="0" smtClean="0"/>
              <a:t>Agenda </a:t>
            </a:r>
            <a:r>
              <a:rPr lang="nl-NL" dirty="0" err="1" smtClean="0"/>
              <a:t>Today</a:t>
            </a:r>
            <a:endParaRPr lang="nl-NL" dirty="0"/>
          </a:p>
        </p:txBody>
      </p:sp>
    </p:spTree>
    <p:extLst>
      <p:ext uri="{BB962C8B-B14F-4D97-AF65-F5344CB8AC3E}">
        <p14:creationId xmlns:p14="http://schemas.microsoft.com/office/powerpoint/2010/main" val="21652422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r>
              <a:rPr lang="nl-NL" dirty="0" smtClean="0"/>
              <a:t>Template crisis management NREN level</a:t>
            </a:r>
          </a:p>
          <a:p>
            <a:pPr lvl="1"/>
            <a:r>
              <a:rPr lang="nl-NL" dirty="0" smtClean="0"/>
              <a:t>Deadline end of </a:t>
            </a:r>
            <a:r>
              <a:rPr lang="nl-NL" dirty="0" err="1" smtClean="0"/>
              <a:t>January</a:t>
            </a:r>
            <a:endParaRPr lang="nl-NL" dirty="0" smtClean="0"/>
          </a:p>
          <a:p>
            <a:pPr lvl="1"/>
            <a:r>
              <a:rPr lang="nl-NL" dirty="0" smtClean="0"/>
              <a:t>A lot of input, </a:t>
            </a:r>
            <a:r>
              <a:rPr lang="nl-NL" dirty="0" err="1" smtClean="0"/>
              <a:t>just</a:t>
            </a:r>
            <a:r>
              <a:rPr lang="nl-NL" dirty="0" smtClean="0"/>
              <a:t> </a:t>
            </a:r>
            <a:r>
              <a:rPr lang="nl-NL" dirty="0" err="1" smtClean="0"/>
              <a:t>needs</a:t>
            </a:r>
            <a:r>
              <a:rPr lang="nl-NL" dirty="0" smtClean="0"/>
              <a:t> a lot of editing</a:t>
            </a:r>
          </a:p>
          <a:p>
            <a:r>
              <a:rPr lang="nl-NL" dirty="0" smtClean="0"/>
              <a:t>European crisis management procedure</a:t>
            </a:r>
          </a:p>
          <a:p>
            <a:pPr lvl="1"/>
            <a:r>
              <a:rPr lang="nl-NL" dirty="0" smtClean="0"/>
              <a:t>Deadline next SIG-Marcomms meeting </a:t>
            </a:r>
            <a:r>
              <a:rPr lang="nl-NL" dirty="0" err="1" smtClean="0"/>
              <a:t>for</a:t>
            </a:r>
            <a:r>
              <a:rPr lang="nl-NL" dirty="0" smtClean="0"/>
              <a:t> </a:t>
            </a:r>
            <a:r>
              <a:rPr lang="nl-NL" dirty="0" err="1" smtClean="0"/>
              <a:t>the</a:t>
            </a:r>
            <a:r>
              <a:rPr lang="nl-NL" dirty="0" smtClean="0"/>
              <a:t> next step</a:t>
            </a:r>
          </a:p>
          <a:p>
            <a:pPr lvl="1"/>
            <a:r>
              <a:rPr lang="nl-NL" dirty="0" err="1" smtClean="0"/>
              <a:t>Already</a:t>
            </a:r>
            <a:r>
              <a:rPr lang="nl-NL" dirty="0" smtClean="0"/>
              <a:t> a lot in </a:t>
            </a:r>
            <a:r>
              <a:rPr lang="nl-NL" dirty="0" err="1" smtClean="0"/>
              <a:t>place</a:t>
            </a:r>
            <a:r>
              <a:rPr lang="nl-NL" dirty="0" smtClean="0"/>
              <a:t> </a:t>
            </a:r>
            <a:r>
              <a:rPr lang="nl-NL" dirty="0" err="1" smtClean="0"/>
              <a:t>for</a:t>
            </a:r>
            <a:r>
              <a:rPr lang="nl-NL" dirty="0" smtClean="0"/>
              <a:t> NOC </a:t>
            </a:r>
            <a:r>
              <a:rPr lang="nl-NL" dirty="0" err="1" smtClean="0"/>
              <a:t>and</a:t>
            </a:r>
            <a:r>
              <a:rPr lang="nl-NL" dirty="0" smtClean="0"/>
              <a:t> CSIRT, </a:t>
            </a:r>
            <a:r>
              <a:rPr lang="nl-NL" dirty="0" err="1" smtClean="0"/>
              <a:t>needs</a:t>
            </a:r>
            <a:r>
              <a:rPr lang="nl-NL" dirty="0" smtClean="0"/>
              <a:t> </a:t>
            </a:r>
            <a:r>
              <a:rPr lang="nl-NL" dirty="0" err="1" smtClean="0"/>
              <a:t>to</a:t>
            </a:r>
            <a:r>
              <a:rPr lang="nl-NL" dirty="0" smtClean="0"/>
              <a:t> </a:t>
            </a:r>
            <a:r>
              <a:rPr lang="nl-NL" dirty="0" err="1" smtClean="0"/>
              <a:t>be</a:t>
            </a:r>
            <a:r>
              <a:rPr lang="nl-NL" dirty="0" smtClean="0"/>
              <a:t> a </a:t>
            </a:r>
            <a:r>
              <a:rPr lang="nl-NL" dirty="0" err="1" smtClean="0"/>
              <a:t>discussion</a:t>
            </a:r>
            <a:r>
              <a:rPr lang="nl-NL" dirty="0" smtClean="0"/>
              <a:t> on </a:t>
            </a:r>
            <a:r>
              <a:rPr lang="nl-NL" dirty="0" err="1" smtClean="0"/>
              <a:t>the</a:t>
            </a:r>
            <a:r>
              <a:rPr lang="nl-NL" dirty="0" smtClean="0"/>
              <a:t> </a:t>
            </a:r>
            <a:r>
              <a:rPr lang="nl-NL" dirty="0" err="1" smtClean="0"/>
              <a:t>comms</a:t>
            </a:r>
            <a:r>
              <a:rPr lang="nl-NL" dirty="0" smtClean="0"/>
              <a:t> level first</a:t>
            </a:r>
          </a:p>
          <a:p>
            <a:r>
              <a:rPr lang="nl-NL" dirty="0" smtClean="0"/>
              <a:t>Shared </a:t>
            </a:r>
            <a:r>
              <a:rPr lang="nl-NL" dirty="0" err="1" smtClean="0"/>
              <a:t>terminology</a:t>
            </a:r>
            <a:endParaRPr lang="nl-NL" dirty="0" smtClean="0"/>
          </a:p>
          <a:p>
            <a:pPr lvl="1"/>
            <a:r>
              <a:rPr lang="nl-NL" dirty="0" smtClean="0"/>
              <a:t>Deadline next SIG-Marcomms meeting </a:t>
            </a:r>
            <a:r>
              <a:rPr lang="nl-NL" dirty="0" err="1" smtClean="0"/>
              <a:t>for</a:t>
            </a:r>
            <a:r>
              <a:rPr lang="nl-NL" dirty="0" smtClean="0"/>
              <a:t> </a:t>
            </a:r>
            <a:r>
              <a:rPr lang="nl-NL" dirty="0" err="1" smtClean="0"/>
              <a:t>the</a:t>
            </a:r>
            <a:r>
              <a:rPr lang="nl-NL" dirty="0" smtClean="0"/>
              <a:t> next step</a:t>
            </a:r>
          </a:p>
          <a:p>
            <a:pPr lvl="1"/>
            <a:r>
              <a:rPr lang="nl-NL" dirty="0" err="1" smtClean="0"/>
              <a:t>Two</a:t>
            </a:r>
            <a:r>
              <a:rPr lang="nl-NL" dirty="0" smtClean="0"/>
              <a:t> sprints </a:t>
            </a:r>
            <a:r>
              <a:rPr lang="nl-NL" dirty="0" err="1" smtClean="0"/>
              <a:t>before</a:t>
            </a:r>
            <a:r>
              <a:rPr lang="nl-NL" dirty="0" smtClean="0"/>
              <a:t> </a:t>
            </a:r>
            <a:r>
              <a:rPr lang="nl-NL" dirty="0" err="1" smtClean="0"/>
              <a:t>that</a:t>
            </a:r>
            <a:r>
              <a:rPr lang="nl-NL" dirty="0" smtClean="0"/>
              <a:t>, </a:t>
            </a:r>
            <a:r>
              <a:rPr lang="nl-NL" dirty="0" err="1" smtClean="0"/>
              <a:t>working</a:t>
            </a:r>
            <a:r>
              <a:rPr lang="nl-NL" dirty="0"/>
              <a:t> </a:t>
            </a:r>
            <a:r>
              <a:rPr lang="nl-NL" dirty="0" err="1" smtClean="0"/>
              <a:t>with</a:t>
            </a:r>
            <a:r>
              <a:rPr lang="nl-NL" dirty="0" smtClean="0"/>
              <a:t> </a:t>
            </a:r>
            <a:r>
              <a:rPr lang="nl-NL" dirty="0" err="1" smtClean="0"/>
              <a:t>already</a:t>
            </a:r>
            <a:r>
              <a:rPr lang="nl-NL" dirty="0" smtClean="0"/>
              <a:t> </a:t>
            </a:r>
            <a:r>
              <a:rPr lang="nl-NL" dirty="0" err="1" smtClean="0"/>
              <a:t>existing</a:t>
            </a:r>
            <a:r>
              <a:rPr lang="nl-NL" dirty="0" smtClean="0"/>
              <a:t> </a:t>
            </a:r>
            <a:r>
              <a:rPr lang="nl-NL" dirty="0" err="1" smtClean="0"/>
              <a:t>terminology</a:t>
            </a:r>
            <a:r>
              <a:rPr lang="nl-NL" dirty="0" smtClean="0"/>
              <a:t> </a:t>
            </a:r>
            <a:r>
              <a:rPr lang="nl-NL" dirty="0" err="1" smtClean="0"/>
              <a:t>from</a:t>
            </a:r>
            <a:r>
              <a:rPr lang="nl-NL" dirty="0" smtClean="0"/>
              <a:t> ITIL, TRANSITS etc.</a:t>
            </a:r>
          </a:p>
          <a:p>
            <a:r>
              <a:rPr lang="nl-NL" dirty="0" smtClean="0"/>
              <a:t>Inventory </a:t>
            </a:r>
            <a:r>
              <a:rPr lang="nl-NL" dirty="0" err="1" smtClean="0"/>
              <a:t>who</a:t>
            </a:r>
            <a:r>
              <a:rPr lang="nl-NL" dirty="0" smtClean="0"/>
              <a:t> is </a:t>
            </a:r>
            <a:r>
              <a:rPr lang="nl-NL" dirty="0" err="1" smtClean="0"/>
              <a:t>working</a:t>
            </a:r>
            <a:r>
              <a:rPr lang="nl-NL" dirty="0" smtClean="0"/>
              <a:t> on </a:t>
            </a:r>
            <a:r>
              <a:rPr lang="nl-NL" dirty="0" err="1" smtClean="0"/>
              <a:t>what</a:t>
            </a:r>
            <a:r>
              <a:rPr lang="nl-NL" dirty="0" smtClean="0"/>
              <a:t>?</a:t>
            </a:r>
          </a:p>
          <a:p>
            <a:pPr lvl="1"/>
            <a:r>
              <a:rPr lang="nl-NL" dirty="0" smtClean="0"/>
              <a:t>Map of </a:t>
            </a:r>
            <a:r>
              <a:rPr lang="nl-NL" dirty="0" err="1" smtClean="0"/>
              <a:t>all</a:t>
            </a:r>
            <a:r>
              <a:rPr lang="nl-NL" dirty="0" smtClean="0"/>
              <a:t> </a:t>
            </a:r>
            <a:r>
              <a:rPr lang="nl-NL" dirty="0" err="1" smtClean="0"/>
              <a:t>NRENs</a:t>
            </a:r>
            <a:r>
              <a:rPr lang="nl-NL" dirty="0" smtClean="0"/>
              <a:t> </a:t>
            </a:r>
            <a:r>
              <a:rPr lang="nl-NL" dirty="0" err="1" smtClean="0"/>
              <a:t>to</a:t>
            </a:r>
            <a:r>
              <a:rPr lang="nl-NL" dirty="0" smtClean="0"/>
              <a:t> </a:t>
            </a:r>
            <a:r>
              <a:rPr lang="nl-NL" dirty="0" err="1" smtClean="0"/>
              <a:t>be</a:t>
            </a:r>
            <a:r>
              <a:rPr lang="nl-NL" dirty="0" smtClean="0"/>
              <a:t> put up on </a:t>
            </a:r>
            <a:r>
              <a:rPr lang="nl-NL" dirty="0" err="1" smtClean="0"/>
              <a:t>the</a:t>
            </a:r>
            <a:r>
              <a:rPr lang="nl-NL" dirty="0" smtClean="0"/>
              <a:t> wiki</a:t>
            </a:r>
            <a:endParaRPr lang="nl-NL"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5400000">
            <a:off x="4395788" y="2369741"/>
            <a:ext cx="4352925" cy="3264693"/>
          </a:xfrm>
        </p:spPr>
      </p:pic>
      <p:sp>
        <p:nvSpPr>
          <p:cNvPr id="3" name="Slide Number Placeholder 2"/>
          <p:cNvSpPr>
            <a:spLocks noGrp="1"/>
          </p:cNvSpPr>
          <p:nvPr>
            <p:ph type="sldNum" sz="quarter" idx="12"/>
          </p:nvPr>
        </p:nvSpPr>
        <p:spPr/>
        <p:txBody>
          <a:bodyPr/>
          <a:lstStyle/>
          <a:p>
            <a:fld id="{6F576E6A-F32A-4612-884C-86870357C6B4}" type="slidenum">
              <a:rPr lang="en-GB" smtClean="0"/>
              <a:pPr/>
              <a:t>20</a:t>
            </a:fld>
            <a:endParaRPr lang="en-GB"/>
          </a:p>
        </p:txBody>
      </p:sp>
      <p:sp>
        <p:nvSpPr>
          <p:cNvPr id="4" name="Title 3"/>
          <p:cNvSpPr>
            <a:spLocks noGrp="1"/>
          </p:cNvSpPr>
          <p:nvPr>
            <p:ph type="title"/>
          </p:nvPr>
        </p:nvSpPr>
        <p:spPr/>
        <p:txBody>
          <a:bodyPr/>
          <a:lstStyle/>
          <a:p>
            <a:r>
              <a:rPr lang="nl-NL" dirty="0" err="1" smtClean="0"/>
              <a:t>Outcomes</a:t>
            </a:r>
            <a:endParaRPr lang="nl-NL" dirty="0"/>
          </a:p>
        </p:txBody>
      </p:sp>
    </p:spTree>
    <p:extLst>
      <p:ext uri="{BB962C8B-B14F-4D97-AF65-F5344CB8AC3E}">
        <p14:creationId xmlns:p14="http://schemas.microsoft.com/office/powerpoint/2010/main" val="36546890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nl-NL" sz="2400" dirty="0" err="1" smtClean="0"/>
              <a:t>All</a:t>
            </a:r>
            <a:r>
              <a:rPr lang="nl-NL" sz="2400" dirty="0" smtClean="0"/>
              <a:t> </a:t>
            </a:r>
            <a:r>
              <a:rPr lang="nl-NL" sz="2400" dirty="0" err="1" smtClean="0"/>
              <a:t>materials</a:t>
            </a:r>
            <a:r>
              <a:rPr lang="nl-NL" sz="2400" dirty="0" smtClean="0"/>
              <a:t> </a:t>
            </a:r>
            <a:r>
              <a:rPr lang="nl-NL" sz="2400" dirty="0" err="1" smtClean="0"/>
              <a:t>to</a:t>
            </a:r>
            <a:r>
              <a:rPr lang="nl-NL" sz="2400" dirty="0" smtClean="0"/>
              <a:t> </a:t>
            </a:r>
            <a:r>
              <a:rPr lang="nl-NL" sz="2400" dirty="0" err="1" smtClean="0"/>
              <a:t>be</a:t>
            </a:r>
            <a:r>
              <a:rPr lang="nl-NL" sz="2400" dirty="0" smtClean="0"/>
              <a:t> shared </a:t>
            </a:r>
            <a:r>
              <a:rPr lang="nl-NL" sz="2400" dirty="0" err="1" smtClean="0"/>
              <a:t>with</a:t>
            </a:r>
            <a:r>
              <a:rPr lang="nl-NL" sz="2400" dirty="0" smtClean="0"/>
              <a:t> </a:t>
            </a:r>
            <a:r>
              <a:rPr lang="nl-NL" sz="2400" dirty="0" err="1" smtClean="0"/>
              <a:t>participants</a:t>
            </a:r>
            <a:r>
              <a:rPr lang="nl-NL" sz="2400" dirty="0" smtClean="0"/>
              <a:t> </a:t>
            </a:r>
            <a:r>
              <a:rPr lang="nl-NL" sz="2400" dirty="0" err="1" smtClean="0"/>
              <a:t>this</a:t>
            </a:r>
            <a:r>
              <a:rPr lang="nl-NL" sz="2400" dirty="0" smtClean="0"/>
              <a:t> (or next week)</a:t>
            </a:r>
          </a:p>
          <a:p>
            <a:r>
              <a:rPr lang="nl-NL" sz="2400" dirty="0" smtClean="0"/>
              <a:t>Deliverables </a:t>
            </a:r>
            <a:r>
              <a:rPr lang="nl-NL" sz="2400" dirty="0" err="1" smtClean="0"/>
              <a:t>to</a:t>
            </a:r>
            <a:r>
              <a:rPr lang="nl-NL" sz="2400" dirty="0" smtClean="0"/>
              <a:t> </a:t>
            </a:r>
            <a:r>
              <a:rPr lang="nl-NL" sz="2400" dirty="0" err="1" smtClean="0"/>
              <a:t>be</a:t>
            </a:r>
            <a:r>
              <a:rPr lang="nl-NL" sz="2400" dirty="0" smtClean="0"/>
              <a:t> </a:t>
            </a:r>
            <a:r>
              <a:rPr lang="nl-NL" sz="2400" dirty="0" err="1" smtClean="0"/>
              <a:t>finished</a:t>
            </a:r>
            <a:r>
              <a:rPr lang="nl-NL" sz="2400" dirty="0" smtClean="0"/>
              <a:t> </a:t>
            </a:r>
            <a:r>
              <a:rPr lang="nl-NL" sz="2400" dirty="0" err="1" smtClean="0"/>
              <a:t>by</a:t>
            </a:r>
            <a:r>
              <a:rPr lang="nl-NL" sz="2400" dirty="0" smtClean="0"/>
              <a:t> next Marcomms meeting (</a:t>
            </a:r>
            <a:r>
              <a:rPr lang="nl-NL" sz="2400" dirty="0" err="1" smtClean="0"/>
              <a:t>February</a:t>
            </a:r>
            <a:r>
              <a:rPr lang="nl-NL" sz="2400" dirty="0" smtClean="0"/>
              <a:t>)</a:t>
            </a:r>
          </a:p>
          <a:p>
            <a:r>
              <a:rPr lang="nl-NL" sz="2400" dirty="0" err="1" smtClean="0"/>
              <a:t>Looking</a:t>
            </a:r>
            <a:r>
              <a:rPr lang="nl-NL" sz="2400" dirty="0" smtClean="0"/>
              <a:t> </a:t>
            </a:r>
            <a:r>
              <a:rPr lang="nl-NL" sz="2400" dirty="0" err="1" smtClean="0"/>
              <a:t>into</a:t>
            </a:r>
            <a:r>
              <a:rPr lang="nl-NL" sz="2400" dirty="0" smtClean="0"/>
              <a:t> </a:t>
            </a:r>
            <a:r>
              <a:rPr lang="nl-NL" sz="2400" dirty="0" err="1" smtClean="0"/>
              <a:t>an</a:t>
            </a:r>
            <a:r>
              <a:rPr lang="nl-NL" sz="2400" dirty="0" smtClean="0"/>
              <a:t> </a:t>
            </a:r>
            <a:r>
              <a:rPr lang="nl-NL" sz="2400" dirty="0" err="1" smtClean="0"/>
              <a:t>annual</a:t>
            </a:r>
            <a:r>
              <a:rPr lang="nl-NL" sz="2400" dirty="0" smtClean="0"/>
              <a:t> </a:t>
            </a:r>
            <a:r>
              <a:rPr lang="nl-NL" sz="2400" dirty="0" err="1" smtClean="0"/>
              <a:t>exercise</a:t>
            </a:r>
            <a:endParaRPr lang="nl-NL" sz="2400" dirty="0" smtClean="0"/>
          </a:p>
          <a:p>
            <a:r>
              <a:rPr lang="nl-NL" sz="2400" dirty="0" err="1" smtClean="0"/>
              <a:t>Looking</a:t>
            </a:r>
            <a:r>
              <a:rPr lang="nl-NL" sz="2400" dirty="0" smtClean="0"/>
              <a:t> </a:t>
            </a:r>
            <a:r>
              <a:rPr lang="nl-NL" sz="2400" dirty="0" err="1" smtClean="0"/>
              <a:t>into</a:t>
            </a:r>
            <a:r>
              <a:rPr lang="nl-NL" sz="2400" dirty="0" smtClean="0"/>
              <a:t> </a:t>
            </a:r>
            <a:r>
              <a:rPr lang="nl-NL" sz="2400" dirty="0" err="1" smtClean="0"/>
              <a:t>creating</a:t>
            </a:r>
            <a:r>
              <a:rPr lang="nl-NL" sz="2400" dirty="0" smtClean="0"/>
              <a:t> awareness on a </a:t>
            </a:r>
            <a:r>
              <a:rPr lang="nl-NL" sz="2400" dirty="0" err="1" smtClean="0"/>
              <a:t>strategic</a:t>
            </a:r>
            <a:r>
              <a:rPr lang="nl-NL" sz="2400" dirty="0" smtClean="0"/>
              <a:t> level</a:t>
            </a:r>
            <a:endParaRPr lang="nl-NL" sz="2400"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16187" y="1825625"/>
            <a:ext cx="3886200" cy="2185987"/>
          </a:xfrm>
        </p:spPr>
      </p:pic>
      <p:sp>
        <p:nvSpPr>
          <p:cNvPr id="4" name="Slide Number Placeholder 3"/>
          <p:cNvSpPr>
            <a:spLocks noGrp="1"/>
          </p:cNvSpPr>
          <p:nvPr>
            <p:ph type="sldNum" sz="quarter" idx="12"/>
          </p:nvPr>
        </p:nvSpPr>
        <p:spPr/>
        <p:txBody>
          <a:bodyPr/>
          <a:lstStyle/>
          <a:p>
            <a:fld id="{6F576E6A-F32A-4612-884C-86870357C6B4}" type="slidenum">
              <a:rPr lang="en-GB" smtClean="0"/>
              <a:t>21</a:t>
            </a:fld>
            <a:endParaRPr lang="en-GB"/>
          </a:p>
        </p:txBody>
      </p:sp>
      <p:sp>
        <p:nvSpPr>
          <p:cNvPr id="5" name="Title 4"/>
          <p:cNvSpPr>
            <a:spLocks noGrp="1"/>
          </p:cNvSpPr>
          <p:nvPr>
            <p:ph type="title"/>
          </p:nvPr>
        </p:nvSpPr>
        <p:spPr/>
        <p:txBody>
          <a:bodyPr/>
          <a:lstStyle/>
          <a:p>
            <a:r>
              <a:rPr lang="nl-NL" dirty="0" smtClean="0"/>
              <a:t>Next steps</a:t>
            </a:r>
            <a:endParaRPr lang="nl-NL"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6187" y="4170218"/>
            <a:ext cx="3886200" cy="2006745"/>
          </a:xfrm>
          <a:prstGeom prst="rect">
            <a:avLst/>
          </a:prstGeom>
        </p:spPr>
      </p:pic>
    </p:spTree>
    <p:extLst>
      <p:ext uri="{BB962C8B-B14F-4D97-AF65-F5344CB8AC3E}">
        <p14:creationId xmlns:p14="http://schemas.microsoft.com/office/powerpoint/2010/main" val="3732329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endParaRPr lang="nl-NL" dirty="0" smtClean="0"/>
          </a:p>
          <a:p>
            <a:r>
              <a:rPr lang="nl-NL" sz="2800" dirty="0" err="1" smtClean="0"/>
              <a:t>From</a:t>
            </a:r>
            <a:r>
              <a:rPr lang="nl-NL" sz="2800" dirty="0" smtClean="0"/>
              <a:t> me: </a:t>
            </a:r>
            <a:r>
              <a:rPr lang="nl-NL" sz="2800" dirty="0" err="1" smtClean="0"/>
              <a:t>what</a:t>
            </a:r>
            <a:r>
              <a:rPr lang="nl-NL" sz="2800" dirty="0" smtClean="0"/>
              <a:t> does SIG-NOC want </a:t>
            </a:r>
            <a:r>
              <a:rPr lang="nl-NL" sz="2800" dirty="0" err="1" smtClean="0"/>
              <a:t>to</a:t>
            </a:r>
            <a:r>
              <a:rPr lang="nl-NL" sz="2800" dirty="0" smtClean="0"/>
              <a:t> do </a:t>
            </a:r>
            <a:r>
              <a:rPr lang="nl-NL" sz="2800" dirty="0" err="1" smtClean="0"/>
              <a:t>with</a:t>
            </a:r>
            <a:r>
              <a:rPr lang="nl-NL" sz="2800" dirty="0" smtClean="0"/>
              <a:t> </a:t>
            </a:r>
            <a:r>
              <a:rPr lang="nl-NL" sz="2800" dirty="0" err="1" smtClean="0"/>
              <a:t>this</a:t>
            </a:r>
            <a:r>
              <a:rPr lang="nl-NL" sz="2800" dirty="0" smtClean="0"/>
              <a:t> subject?</a:t>
            </a:r>
          </a:p>
          <a:p>
            <a:endParaRPr lang="nl-NL" sz="2800" dirty="0" smtClean="0"/>
          </a:p>
          <a:p>
            <a:r>
              <a:rPr lang="nl-NL" sz="2800" dirty="0" err="1" smtClean="0"/>
              <a:t>From</a:t>
            </a:r>
            <a:r>
              <a:rPr lang="nl-NL" sz="2800" dirty="0" smtClean="0"/>
              <a:t> </a:t>
            </a:r>
            <a:r>
              <a:rPr lang="nl-NL" sz="2800" dirty="0" err="1" smtClean="0"/>
              <a:t>you</a:t>
            </a:r>
            <a:r>
              <a:rPr lang="nl-NL" sz="2800" dirty="0" smtClean="0"/>
              <a:t>: let me </a:t>
            </a:r>
            <a:r>
              <a:rPr lang="nl-NL" sz="2800" dirty="0" err="1" smtClean="0"/>
              <a:t>know</a:t>
            </a:r>
            <a:r>
              <a:rPr lang="nl-NL" sz="2800" dirty="0" smtClean="0"/>
              <a:t> </a:t>
            </a:r>
            <a:r>
              <a:rPr lang="nl-NL" sz="2800" dirty="0" err="1" smtClean="0"/>
              <a:t>if</a:t>
            </a:r>
            <a:r>
              <a:rPr lang="nl-NL" sz="2800" dirty="0" smtClean="0"/>
              <a:t> </a:t>
            </a:r>
            <a:r>
              <a:rPr lang="nl-NL" sz="2800" dirty="0" err="1" smtClean="0"/>
              <a:t>you</a:t>
            </a:r>
            <a:r>
              <a:rPr lang="nl-NL" sz="2800" dirty="0" smtClean="0"/>
              <a:t> have </a:t>
            </a:r>
            <a:r>
              <a:rPr lang="nl-NL" sz="2800" dirty="0" err="1" smtClean="0"/>
              <a:t>any</a:t>
            </a:r>
            <a:r>
              <a:rPr lang="nl-NL" sz="2800" dirty="0" smtClean="0"/>
              <a:t> </a:t>
            </a:r>
            <a:r>
              <a:rPr lang="nl-NL" sz="2800" dirty="0" smtClean="0">
                <a:sym typeface="Wingdings" panose="05000000000000000000" pitchFamily="2" charset="2"/>
              </a:rPr>
              <a:t></a:t>
            </a:r>
            <a:endParaRPr lang="nl-NL" sz="2800" dirty="0"/>
          </a:p>
        </p:txBody>
      </p:sp>
      <p:sp>
        <p:nvSpPr>
          <p:cNvPr id="4" name="Slide Number Placeholder 3"/>
          <p:cNvSpPr>
            <a:spLocks noGrp="1"/>
          </p:cNvSpPr>
          <p:nvPr>
            <p:ph type="sldNum" sz="quarter" idx="12"/>
          </p:nvPr>
        </p:nvSpPr>
        <p:spPr/>
        <p:txBody>
          <a:bodyPr/>
          <a:lstStyle/>
          <a:p>
            <a:fld id="{6F576E6A-F32A-4612-884C-86870357C6B4}" type="slidenum">
              <a:rPr lang="en-GB" smtClean="0"/>
              <a:t>22</a:t>
            </a:fld>
            <a:endParaRPr lang="en-GB"/>
          </a:p>
        </p:txBody>
      </p:sp>
      <p:sp>
        <p:nvSpPr>
          <p:cNvPr id="6" name="Title 5"/>
          <p:cNvSpPr>
            <a:spLocks noGrp="1"/>
          </p:cNvSpPr>
          <p:nvPr>
            <p:ph type="title"/>
          </p:nvPr>
        </p:nvSpPr>
        <p:spPr/>
        <p:txBody>
          <a:bodyPr/>
          <a:lstStyle/>
          <a:p>
            <a:r>
              <a:rPr lang="nl-NL" dirty="0" err="1" smtClean="0"/>
              <a:t>Questions</a:t>
            </a:r>
            <a:endParaRPr lang="nl-NL" dirty="0"/>
          </a:p>
        </p:txBody>
      </p:sp>
    </p:spTree>
    <p:extLst>
      <p:ext uri="{BB962C8B-B14F-4D97-AF65-F5344CB8AC3E}">
        <p14:creationId xmlns:p14="http://schemas.microsoft.com/office/powerpoint/2010/main" val="1293293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nl-NL" sz="2400" dirty="0" smtClean="0"/>
          </a:p>
          <a:p>
            <a:r>
              <a:rPr lang="nl-NL" sz="2400" dirty="0" smtClean="0"/>
              <a:t>19.00 </a:t>
            </a:r>
            <a:r>
              <a:rPr lang="nl-NL" sz="2400" dirty="0"/>
              <a:t>at Restaurant: LUC, </a:t>
            </a:r>
            <a:r>
              <a:rPr lang="nl-NL" sz="2400" dirty="0">
                <a:hlinkClick r:id="rId2"/>
              </a:rPr>
              <a:t>Voor </a:t>
            </a:r>
            <a:r>
              <a:rPr lang="nl-NL" sz="2400" dirty="0" err="1">
                <a:hlinkClick r:id="rId2"/>
              </a:rPr>
              <a:t>Clarenburg</a:t>
            </a:r>
            <a:r>
              <a:rPr lang="nl-NL" sz="2400" dirty="0">
                <a:hlinkClick r:id="rId2"/>
              </a:rPr>
              <a:t> </a:t>
            </a:r>
            <a:r>
              <a:rPr lang="nl-NL" sz="2400" dirty="0" smtClean="0">
                <a:hlinkClick r:id="rId2"/>
              </a:rPr>
              <a:t>8</a:t>
            </a:r>
            <a:endParaRPr lang="nl-NL" sz="2400" dirty="0" smtClean="0"/>
          </a:p>
          <a:p>
            <a:endParaRPr lang="nl-NL" sz="2400" dirty="0"/>
          </a:p>
          <a:p>
            <a:r>
              <a:rPr lang="nl-NL" sz="2400" dirty="0" smtClean="0"/>
              <a:t>In Utrecht </a:t>
            </a:r>
            <a:r>
              <a:rPr lang="nl-NL" sz="2400" dirty="0" err="1" smtClean="0"/>
              <a:t>city</a:t>
            </a:r>
            <a:r>
              <a:rPr lang="nl-NL" sz="2400" dirty="0" smtClean="0"/>
              <a:t> </a:t>
            </a:r>
            <a:r>
              <a:rPr lang="nl-NL" sz="2400" dirty="0" err="1" smtClean="0"/>
              <a:t>centre</a:t>
            </a:r>
            <a:r>
              <a:rPr lang="nl-NL" sz="2400" dirty="0" smtClean="0"/>
              <a:t> (</a:t>
            </a:r>
            <a:r>
              <a:rPr lang="nl-NL" sz="2400" dirty="0" err="1" smtClean="0"/>
              <a:t>walking</a:t>
            </a:r>
            <a:r>
              <a:rPr lang="nl-NL" sz="2400" dirty="0" smtClean="0"/>
              <a:t> </a:t>
            </a:r>
            <a:r>
              <a:rPr lang="nl-NL" sz="2400" dirty="0" err="1" smtClean="0"/>
              <a:t>distance</a:t>
            </a:r>
            <a:r>
              <a:rPr lang="nl-NL" sz="2400" dirty="0" smtClean="0"/>
              <a:t> </a:t>
            </a:r>
            <a:r>
              <a:rPr lang="nl-NL" sz="2400" dirty="0" err="1" smtClean="0"/>
              <a:t>from</a:t>
            </a:r>
            <a:r>
              <a:rPr lang="nl-NL" sz="2400" dirty="0" smtClean="0"/>
              <a:t> here </a:t>
            </a:r>
            <a:r>
              <a:rPr lang="nl-NL" sz="2400" dirty="0" err="1" smtClean="0"/>
              <a:t>and</a:t>
            </a:r>
            <a:r>
              <a:rPr lang="nl-NL" sz="2400" dirty="0" smtClean="0"/>
              <a:t> most hotels)</a:t>
            </a:r>
          </a:p>
          <a:p>
            <a:endParaRPr lang="nl-NL" sz="2400" dirty="0"/>
          </a:p>
          <a:p>
            <a:r>
              <a:rPr lang="nl-NL" sz="2400" dirty="0" err="1" smtClean="0"/>
              <a:t>Kindly</a:t>
            </a:r>
            <a:r>
              <a:rPr lang="nl-NL" sz="2400" dirty="0" smtClean="0"/>
              <a:t> </a:t>
            </a:r>
            <a:r>
              <a:rPr lang="nl-NL" sz="2400" dirty="0" err="1" smtClean="0"/>
              <a:t>provided</a:t>
            </a:r>
            <a:r>
              <a:rPr lang="nl-NL" sz="2400" dirty="0" smtClean="0"/>
              <a:t> </a:t>
            </a:r>
            <a:r>
              <a:rPr lang="nl-NL" sz="2400" dirty="0" err="1" smtClean="0"/>
              <a:t>by</a:t>
            </a:r>
            <a:r>
              <a:rPr lang="nl-NL" sz="2400" dirty="0" smtClean="0"/>
              <a:t> SURFnet</a:t>
            </a:r>
            <a:endParaRPr lang="nl-NL" sz="2400"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23</a:t>
            </a:fld>
            <a:endParaRPr lang="en-GB"/>
          </a:p>
        </p:txBody>
      </p:sp>
      <p:sp>
        <p:nvSpPr>
          <p:cNvPr id="4" name="Title 3"/>
          <p:cNvSpPr>
            <a:spLocks noGrp="1"/>
          </p:cNvSpPr>
          <p:nvPr>
            <p:ph type="title"/>
          </p:nvPr>
        </p:nvSpPr>
        <p:spPr/>
        <p:txBody>
          <a:bodyPr/>
          <a:lstStyle/>
          <a:p>
            <a:r>
              <a:rPr lang="nl-NL" dirty="0" err="1" smtClean="0"/>
              <a:t>Dinner</a:t>
            </a:r>
            <a:r>
              <a:rPr lang="nl-NL" dirty="0" smtClean="0"/>
              <a:t>!</a:t>
            </a:r>
            <a:endParaRPr lang="nl-NL" dirty="0"/>
          </a:p>
        </p:txBody>
      </p:sp>
    </p:spTree>
    <p:extLst>
      <p:ext uri="{BB962C8B-B14F-4D97-AF65-F5344CB8AC3E}">
        <p14:creationId xmlns:p14="http://schemas.microsoft.com/office/powerpoint/2010/main" val="17131585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24</a:t>
            </a:fld>
            <a:endParaRPr lang="en-GB" dirty="0"/>
          </a:p>
        </p:txBody>
      </p:sp>
      <p:sp>
        <p:nvSpPr>
          <p:cNvPr id="4" name="Text Placeholder 3"/>
          <p:cNvSpPr>
            <a:spLocks noGrp="1"/>
          </p:cNvSpPr>
          <p:nvPr>
            <p:ph type="body" sz="quarter" idx="11"/>
          </p:nvPr>
        </p:nvSpPr>
        <p:spPr/>
        <p:txBody>
          <a:bodyPr/>
          <a:lstStyle/>
          <a:p>
            <a:endParaRPr lang="en-GB" dirty="0"/>
          </a:p>
        </p:txBody>
      </p:sp>
    </p:spTree>
    <p:extLst>
      <p:ext uri="{BB962C8B-B14F-4D97-AF65-F5344CB8AC3E}">
        <p14:creationId xmlns:p14="http://schemas.microsoft.com/office/powerpoint/2010/main" val="2014277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smtClean="0"/>
              <a:t>Charlie van Genuchten</a:t>
            </a:r>
            <a:endParaRPr lang="en-GB" dirty="0"/>
          </a:p>
        </p:txBody>
      </p:sp>
      <p:sp>
        <p:nvSpPr>
          <p:cNvPr id="3" name="Text Placeholder 2"/>
          <p:cNvSpPr>
            <a:spLocks noGrp="1"/>
          </p:cNvSpPr>
          <p:nvPr>
            <p:ph type="body" sz="quarter" idx="12"/>
          </p:nvPr>
        </p:nvSpPr>
        <p:spPr/>
        <p:txBody>
          <a:bodyPr/>
          <a:lstStyle/>
          <a:p>
            <a:r>
              <a:rPr lang="en-GB" dirty="0" smtClean="0"/>
              <a:t>SIG-NOC Meeting</a:t>
            </a:r>
            <a:endParaRPr lang="en-GB" dirty="0"/>
          </a:p>
        </p:txBody>
      </p:sp>
      <p:sp>
        <p:nvSpPr>
          <p:cNvPr id="4" name="Text Placeholder 3"/>
          <p:cNvSpPr>
            <a:spLocks noGrp="1"/>
          </p:cNvSpPr>
          <p:nvPr>
            <p:ph type="body" sz="quarter" idx="17"/>
          </p:nvPr>
        </p:nvSpPr>
        <p:spPr/>
        <p:txBody>
          <a:bodyPr/>
          <a:lstStyle/>
          <a:p>
            <a:r>
              <a:rPr lang="en-GB" dirty="0" smtClean="0"/>
              <a:t>Keep Calm and survive the Crisis</a:t>
            </a:r>
            <a:endParaRPr lang="en-GB" dirty="0"/>
          </a:p>
        </p:txBody>
      </p:sp>
      <p:sp>
        <p:nvSpPr>
          <p:cNvPr id="5" name="Text Placeholder 4"/>
          <p:cNvSpPr>
            <a:spLocks noGrp="1"/>
          </p:cNvSpPr>
          <p:nvPr>
            <p:ph type="body" sz="quarter" idx="14"/>
          </p:nvPr>
        </p:nvSpPr>
        <p:spPr/>
        <p:txBody>
          <a:bodyPr/>
          <a:lstStyle/>
          <a:p>
            <a:r>
              <a:rPr lang="en-GB" dirty="0" smtClean="0"/>
              <a:t>CLAW</a:t>
            </a:r>
            <a:endParaRPr lang="en-GB" dirty="0"/>
          </a:p>
        </p:txBody>
      </p:sp>
      <p:sp>
        <p:nvSpPr>
          <p:cNvPr id="6" name="Text Placeholder 5"/>
          <p:cNvSpPr>
            <a:spLocks noGrp="1"/>
          </p:cNvSpPr>
          <p:nvPr>
            <p:ph type="body" sz="quarter" idx="18"/>
          </p:nvPr>
        </p:nvSpPr>
        <p:spPr/>
        <p:txBody>
          <a:bodyPr/>
          <a:lstStyle/>
          <a:p>
            <a:r>
              <a:rPr lang="en-GB" dirty="0" smtClean="0"/>
              <a:t>November 27</a:t>
            </a:r>
            <a:endParaRPr lang="en-GB" dirty="0"/>
          </a:p>
        </p:txBody>
      </p:sp>
      <p:sp>
        <p:nvSpPr>
          <p:cNvPr id="7" name="Text Placeholder 6"/>
          <p:cNvSpPr>
            <a:spLocks noGrp="1"/>
          </p:cNvSpPr>
          <p:nvPr>
            <p:ph type="body" sz="quarter" idx="19"/>
          </p:nvPr>
        </p:nvSpPr>
        <p:spPr/>
        <p:txBody>
          <a:bodyPr>
            <a:normAutofit lnSpcReduction="10000"/>
          </a:bodyPr>
          <a:lstStyle/>
          <a:p>
            <a:endParaRPr lang="en-GB" dirty="0"/>
          </a:p>
        </p:txBody>
      </p:sp>
      <p:sp>
        <p:nvSpPr>
          <p:cNvPr id="8" name="Text Placeholder 7"/>
          <p:cNvSpPr>
            <a:spLocks noGrp="1"/>
          </p:cNvSpPr>
          <p:nvPr>
            <p:ph type="body" sz="quarter" idx="20"/>
          </p:nvPr>
        </p:nvSpPr>
        <p:spPr/>
        <p:txBody>
          <a:bodyPr>
            <a:normAutofit lnSpcReduction="10000"/>
          </a:bodyPr>
          <a:lstStyle/>
          <a:p>
            <a:endParaRPr lang="en-GB"/>
          </a:p>
        </p:txBody>
      </p:sp>
      <p:sp>
        <p:nvSpPr>
          <p:cNvPr id="9" name="Text Placeholder 8"/>
          <p:cNvSpPr>
            <a:spLocks noGrp="1"/>
          </p:cNvSpPr>
          <p:nvPr>
            <p:ph type="body" sz="quarter" idx="21"/>
          </p:nvPr>
        </p:nvSpPr>
        <p:spPr/>
        <p:txBody>
          <a:bodyPr>
            <a:normAutofit lnSpcReduction="10000"/>
          </a:bodyPr>
          <a:lstStyle/>
          <a:p>
            <a:endParaRPr lang="en-GB"/>
          </a:p>
        </p:txBody>
      </p:sp>
    </p:spTree>
    <p:extLst>
      <p:ext uri="{BB962C8B-B14F-4D97-AF65-F5344CB8AC3E}">
        <p14:creationId xmlns:p14="http://schemas.microsoft.com/office/powerpoint/2010/main" val="34405269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6" name="Title 5"/>
          <p:cNvSpPr>
            <a:spLocks noGrp="1"/>
          </p:cNvSpPr>
          <p:nvPr>
            <p:ph type="title"/>
          </p:nvPr>
        </p:nvSpPr>
        <p:spPr/>
        <p:txBody>
          <a:bodyPr/>
          <a:lstStyle/>
          <a:p>
            <a:r>
              <a:rPr lang="nl-NL" dirty="0" smtClean="0"/>
              <a:t>Input SIG-NOC </a:t>
            </a:r>
            <a:r>
              <a:rPr lang="nl-NL" dirty="0" err="1" smtClean="0"/>
              <a:t>session</a:t>
            </a:r>
            <a:endParaRPr lang="nl-NL"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1695704553"/>
              </p:ext>
            </p:extLst>
          </p:nvPr>
        </p:nvGraphicFramePr>
        <p:xfrm>
          <a:off x="394855" y="1240508"/>
          <a:ext cx="8367215" cy="5165508"/>
        </p:xfrm>
        <a:graphic>
          <a:graphicData uri="http://schemas.openxmlformats.org/drawingml/2006/table">
            <a:tbl>
              <a:tblPr>
                <a:tableStyleId>{2D5ABB26-0587-4C30-8999-92F81FD0307C}</a:tableStyleId>
              </a:tblPr>
              <a:tblGrid>
                <a:gridCol w="2521527">
                  <a:extLst>
                    <a:ext uri="{9D8B030D-6E8A-4147-A177-3AD203B41FA5}">
                      <a16:colId xmlns:a16="http://schemas.microsoft.com/office/drawing/2014/main" val="256121855"/>
                    </a:ext>
                  </a:extLst>
                </a:gridCol>
                <a:gridCol w="5845688">
                  <a:extLst>
                    <a:ext uri="{9D8B030D-6E8A-4147-A177-3AD203B41FA5}">
                      <a16:colId xmlns:a16="http://schemas.microsoft.com/office/drawing/2014/main" val="869225966"/>
                    </a:ext>
                  </a:extLst>
                </a:gridCol>
              </a:tblGrid>
              <a:tr h="211620">
                <a:tc>
                  <a:txBody>
                    <a:bodyPr/>
                    <a:lstStyle/>
                    <a:p>
                      <a:r>
                        <a:rPr lang="nl-NL" sz="1050" b="1" dirty="0"/>
                        <a:t>Essence</a:t>
                      </a:r>
                    </a:p>
                  </a:txBody>
                  <a:tcPr marL="43083" marR="43083" marT="21541" marB="21541" anchor="ctr"/>
                </a:tc>
                <a:tc>
                  <a:txBody>
                    <a:bodyPr/>
                    <a:lstStyle/>
                    <a:p>
                      <a:r>
                        <a:rPr lang="nl-NL" sz="1050" b="1" dirty="0"/>
                        <a:t>Input</a:t>
                      </a:r>
                    </a:p>
                  </a:txBody>
                  <a:tcPr marL="43083" marR="43083" marT="21541" marB="21541" anchor="ctr"/>
                </a:tc>
                <a:extLst>
                  <a:ext uri="{0D108BD9-81ED-4DB2-BD59-A6C34878D82A}">
                    <a16:rowId xmlns:a16="http://schemas.microsoft.com/office/drawing/2014/main" val="3407208757"/>
                  </a:ext>
                </a:extLst>
              </a:tr>
              <a:tr h="586047">
                <a:tc>
                  <a:txBody>
                    <a:bodyPr/>
                    <a:lstStyle/>
                    <a:p>
                      <a:r>
                        <a:rPr lang="en-US" sz="1050" dirty="0"/>
                        <a:t>How to make a crisis management team</a:t>
                      </a:r>
                    </a:p>
                  </a:txBody>
                  <a:tcPr marL="43083" marR="43083" marT="21541" marB="21541" anchor="ctr"/>
                </a:tc>
                <a:tc>
                  <a:txBody>
                    <a:bodyPr/>
                    <a:lstStyle/>
                    <a:p>
                      <a:pPr>
                        <a:buFont typeface="Arial" panose="020B0604020202020204" pitchFamily="34" charset="0"/>
                        <a:buChar char="•"/>
                      </a:pPr>
                      <a:r>
                        <a:rPr lang="en-US" sz="1050"/>
                        <a:t>How to divide and delegate tasks and roles in a large scale event</a:t>
                      </a:r>
                    </a:p>
                    <a:p>
                      <a:pPr>
                        <a:buFont typeface="Arial" panose="020B0604020202020204" pitchFamily="34" charset="0"/>
                        <a:buChar char="•"/>
                      </a:pPr>
                      <a:r>
                        <a:rPr lang="en-US" sz="1050"/>
                        <a:t>How many people and what would be their profiles to choose a crisis management team?</a:t>
                      </a:r>
                    </a:p>
                  </a:txBody>
                  <a:tcPr marL="43083" marR="43083" marT="21541" marB="21541" anchor="ctr"/>
                </a:tc>
                <a:extLst>
                  <a:ext uri="{0D108BD9-81ED-4DB2-BD59-A6C34878D82A}">
                    <a16:rowId xmlns:a16="http://schemas.microsoft.com/office/drawing/2014/main" val="2299285646"/>
                  </a:ext>
                </a:extLst>
              </a:tr>
              <a:tr h="739824">
                <a:tc>
                  <a:txBody>
                    <a:bodyPr/>
                    <a:lstStyle/>
                    <a:p>
                      <a:r>
                        <a:rPr lang="en-US" sz="1050" dirty="0"/>
                        <a:t>How to make a crisis management plan</a:t>
                      </a:r>
                    </a:p>
                  </a:txBody>
                  <a:tcPr marL="43083" marR="43083" marT="21541" marB="21541" anchor="ctr"/>
                </a:tc>
                <a:tc>
                  <a:txBody>
                    <a:bodyPr/>
                    <a:lstStyle/>
                    <a:p>
                      <a:pPr>
                        <a:buFont typeface="Arial" panose="020B0604020202020204" pitchFamily="34" charset="0"/>
                        <a:buChar char="•"/>
                      </a:pPr>
                      <a:r>
                        <a:rPr lang="en-US" sz="1050" dirty="0"/>
                        <a:t>Help towards building process and plans</a:t>
                      </a:r>
                    </a:p>
                    <a:p>
                      <a:pPr>
                        <a:buFont typeface="Arial" panose="020B0604020202020204" pitchFamily="34" charset="0"/>
                        <a:buChar char="•"/>
                      </a:pPr>
                      <a:r>
                        <a:rPr lang="en-US" sz="1050" dirty="0"/>
                        <a:t>How to develop an effective crisis management plan and how to test it</a:t>
                      </a:r>
                    </a:p>
                    <a:p>
                      <a:pPr>
                        <a:buFont typeface="Arial" panose="020B0604020202020204" pitchFamily="34" charset="0"/>
                        <a:buChar char="•"/>
                      </a:pPr>
                      <a:r>
                        <a:rPr lang="en-US" sz="1050" dirty="0"/>
                        <a:t>The order in which we should do things</a:t>
                      </a:r>
                    </a:p>
                    <a:p>
                      <a:pPr>
                        <a:buFont typeface="Arial" panose="020B0604020202020204" pitchFamily="34" charset="0"/>
                        <a:buChar char="•"/>
                      </a:pPr>
                      <a:r>
                        <a:rPr lang="en-US" sz="1050" dirty="0"/>
                        <a:t>Crisis management template</a:t>
                      </a:r>
                    </a:p>
                  </a:txBody>
                  <a:tcPr marL="43083" marR="43083" marT="21541" marB="21541" anchor="ctr"/>
                </a:tc>
                <a:extLst>
                  <a:ext uri="{0D108BD9-81ED-4DB2-BD59-A6C34878D82A}">
                    <a16:rowId xmlns:a16="http://schemas.microsoft.com/office/drawing/2014/main" val="3671630122"/>
                  </a:ext>
                </a:extLst>
              </a:tr>
              <a:tr h="2500505">
                <a:tc>
                  <a:txBody>
                    <a:bodyPr/>
                    <a:lstStyle/>
                    <a:p>
                      <a:r>
                        <a:rPr lang="en-US" sz="1050" dirty="0"/>
                        <a:t>How to communicate during a crisis</a:t>
                      </a:r>
                    </a:p>
                  </a:txBody>
                  <a:tcPr marL="43083" marR="43083" marT="21541" marB="21541" anchor="ctr"/>
                </a:tc>
                <a:tc>
                  <a:txBody>
                    <a:bodyPr/>
                    <a:lstStyle/>
                    <a:p>
                      <a:pPr>
                        <a:buFont typeface="Arial" panose="020B0604020202020204" pitchFamily="34" charset="0"/>
                        <a:buChar char="•"/>
                      </a:pPr>
                      <a:r>
                        <a:rPr lang="en-US" sz="1050" dirty="0"/>
                        <a:t>Good/right communication</a:t>
                      </a:r>
                    </a:p>
                    <a:p>
                      <a:pPr>
                        <a:buFont typeface="Arial" panose="020B0604020202020204" pitchFamily="34" charset="0"/>
                        <a:buChar char="•"/>
                      </a:pPr>
                      <a:r>
                        <a:rPr lang="en-US" sz="1050" dirty="0"/>
                        <a:t>How to notify management</a:t>
                      </a:r>
                    </a:p>
                    <a:p>
                      <a:pPr>
                        <a:buFont typeface="Arial" panose="020B0604020202020204" pitchFamily="34" charset="0"/>
                        <a:buChar char="•"/>
                      </a:pPr>
                      <a:r>
                        <a:rPr lang="en-US" sz="1050" dirty="0"/>
                        <a:t>Communication, how?</a:t>
                      </a:r>
                    </a:p>
                    <a:p>
                      <a:pPr>
                        <a:buFont typeface="Arial" panose="020B0604020202020204" pitchFamily="34" charset="0"/>
                        <a:buChar char="•"/>
                      </a:pPr>
                      <a:r>
                        <a:rPr lang="en-US" sz="1050" dirty="0"/>
                        <a:t>What to do with media</a:t>
                      </a:r>
                    </a:p>
                    <a:p>
                      <a:pPr>
                        <a:buFont typeface="Arial" panose="020B0604020202020204" pitchFamily="34" charset="0"/>
                        <a:buChar char="•"/>
                      </a:pPr>
                      <a:r>
                        <a:rPr lang="en-US" sz="1050" dirty="0"/>
                        <a:t>Elements of media training</a:t>
                      </a:r>
                    </a:p>
                    <a:p>
                      <a:pPr>
                        <a:buFont typeface="Arial" panose="020B0604020202020204" pitchFamily="34" charset="0"/>
                        <a:buChar char="•"/>
                      </a:pPr>
                      <a:r>
                        <a:rPr lang="en-US" sz="1050" dirty="0"/>
                        <a:t>How to manage </a:t>
                      </a:r>
                      <a:r>
                        <a:rPr lang="en-US" sz="1050" dirty="0" err="1"/>
                        <a:t>comm's</a:t>
                      </a:r>
                      <a:r>
                        <a:rPr lang="en-US" sz="1050" dirty="0"/>
                        <a:t> and not 'add' to the reputation damage</a:t>
                      </a:r>
                    </a:p>
                    <a:p>
                      <a:pPr>
                        <a:buFont typeface="Arial" panose="020B0604020202020204" pitchFamily="34" charset="0"/>
                        <a:buChar char="•"/>
                      </a:pPr>
                      <a:r>
                        <a:rPr lang="en-US" sz="1050" dirty="0"/>
                        <a:t>The best way to communicate (politeness) and also </a:t>
                      </a:r>
                      <a:br>
                        <a:rPr lang="en-US" sz="1050" dirty="0"/>
                      </a:br>
                      <a:endParaRPr lang="en-US" sz="1050" dirty="0"/>
                    </a:p>
                    <a:p>
                      <a:pPr marL="742950" lvl="1" indent="-285750">
                        <a:buFont typeface="Arial" panose="020B0604020202020204" pitchFamily="34" charset="0"/>
                        <a:buChar char="•"/>
                      </a:pPr>
                      <a:r>
                        <a:rPr lang="en-US" sz="1050" dirty="0"/>
                        <a:t>email</a:t>
                      </a:r>
                    </a:p>
                    <a:p>
                      <a:pPr marL="742950" lvl="1" indent="-285750">
                        <a:buFont typeface="Arial" panose="020B0604020202020204" pitchFamily="34" charset="0"/>
                        <a:buChar char="•"/>
                      </a:pPr>
                      <a:r>
                        <a:rPr lang="en-US" sz="1050" dirty="0"/>
                        <a:t>social media</a:t>
                      </a:r>
                    </a:p>
                    <a:p>
                      <a:pPr marL="742950" lvl="1" indent="-285750">
                        <a:buFont typeface="Arial" panose="020B0604020202020204" pitchFamily="34" charset="0"/>
                        <a:buChar char="•"/>
                      </a:pPr>
                      <a:r>
                        <a:rPr lang="en-US" sz="1050" dirty="0"/>
                        <a:t>phone</a:t>
                      </a:r>
                    </a:p>
                    <a:p>
                      <a:pPr marL="742950" lvl="1" indent="-285750">
                        <a:buFont typeface="Arial" panose="020B0604020202020204" pitchFamily="34" charset="0"/>
                        <a:buChar char="•"/>
                      </a:pPr>
                      <a:r>
                        <a:rPr lang="en-US" sz="1050" dirty="0"/>
                        <a:t>single source</a:t>
                      </a:r>
                    </a:p>
                    <a:p>
                      <a:pPr marL="742950" lvl="1" indent="-285750">
                        <a:buFont typeface="Arial" panose="020B0604020202020204" pitchFamily="34" charset="0"/>
                        <a:buChar char="•"/>
                      </a:pPr>
                      <a:r>
                        <a:rPr lang="en-US" sz="1050" dirty="0"/>
                        <a:t>multiple sources</a:t>
                      </a:r>
                    </a:p>
                    <a:p>
                      <a:pPr>
                        <a:buFont typeface="Arial" panose="020B0604020202020204" pitchFamily="34" charset="0"/>
                        <a:buChar char="•"/>
                      </a:pPr>
                      <a:r>
                        <a:rPr lang="en-US" sz="1050" dirty="0"/>
                        <a:t>What to say to our own team</a:t>
                      </a:r>
                    </a:p>
                  </a:txBody>
                  <a:tcPr marL="43083" marR="43083" marT="21541" marB="21541" anchor="ctr"/>
                </a:tc>
                <a:extLst>
                  <a:ext uri="{0D108BD9-81ED-4DB2-BD59-A6C34878D82A}">
                    <a16:rowId xmlns:a16="http://schemas.microsoft.com/office/drawing/2014/main" val="3302454970"/>
                  </a:ext>
                </a:extLst>
              </a:tr>
              <a:tr h="563756">
                <a:tc>
                  <a:txBody>
                    <a:bodyPr/>
                    <a:lstStyle/>
                    <a:p>
                      <a:r>
                        <a:rPr lang="nl-NL" sz="1050"/>
                        <a:t>Specific (technical) skills</a:t>
                      </a:r>
                    </a:p>
                  </a:txBody>
                  <a:tcPr marL="43083" marR="43083" marT="21541" marB="21541" anchor="ctr"/>
                </a:tc>
                <a:tc>
                  <a:txBody>
                    <a:bodyPr/>
                    <a:lstStyle/>
                    <a:p>
                      <a:pPr>
                        <a:buFont typeface="Arial" panose="020B0604020202020204" pitchFamily="34" charset="0"/>
                        <a:buChar char="•"/>
                      </a:pPr>
                      <a:r>
                        <a:rPr lang="en-US" sz="1050" dirty="0"/>
                        <a:t>Forensic Analysis</a:t>
                      </a:r>
                    </a:p>
                    <a:p>
                      <a:pPr>
                        <a:buFont typeface="Arial" panose="020B0604020202020204" pitchFamily="34" charset="0"/>
                        <a:buChar char="•"/>
                      </a:pPr>
                      <a:r>
                        <a:rPr lang="en-US" sz="1050" dirty="0"/>
                        <a:t>Securing Linux servers</a:t>
                      </a:r>
                    </a:p>
                    <a:p>
                      <a:pPr>
                        <a:buFont typeface="Arial" panose="020B0604020202020204" pitchFamily="34" charset="0"/>
                        <a:buChar char="•"/>
                      </a:pPr>
                      <a:r>
                        <a:rPr lang="en-US" sz="1050" dirty="0" err="1"/>
                        <a:t>DDoS</a:t>
                      </a:r>
                      <a:r>
                        <a:rPr lang="en-US" sz="1050" dirty="0"/>
                        <a:t> attack mitigation</a:t>
                      </a:r>
                    </a:p>
                  </a:txBody>
                  <a:tcPr marL="43083" marR="43083" marT="21541" marB="21541" anchor="ctr"/>
                </a:tc>
                <a:extLst>
                  <a:ext uri="{0D108BD9-81ED-4DB2-BD59-A6C34878D82A}">
                    <a16:rowId xmlns:a16="http://schemas.microsoft.com/office/drawing/2014/main" val="3358616994"/>
                  </a:ext>
                </a:extLst>
              </a:tr>
              <a:tr h="563756">
                <a:tc>
                  <a:txBody>
                    <a:bodyPr/>
                    <a:lstStyle/>
                    <a:p>
                      <a:r>
                        <a:rPr lang="nl-NL" sz="1050"/>
                        <a:t>Best practices</a:t>
                      </a:r>
                    </a:p>
                  </a:txBody>
                  <a:tcPr marL="43083" marR="43083" marT="21541" marB="21541" anchor="ctr"/>
                </a:tc>
                <a:tc>
                  <a:txBody>
                    <a:bodyPr/>
                    <a:lstStyle/>
                    <a:p>
                      <a:pPr>
                        <a:buFont typeface="Arial" panose="020B0604020202020204" pitchFamily="34" charset="0"/>
                        <a:buChar char="•"/>
                      </a:pPr>
                      <a:r>
                        <a:rPr lang="en-US" sz="1050" dirty="0"/>
                        <a:t>What are others doing</a:t>
                      </a:r>
                    </a:p>
                    <a:p>
                      <a:pPr>
                        <a:buFont typeface="Arial" panose="020B0604020202020204" pitchFamily="34" charset="0"/>
                        <a:buChar char="•"/>
                      </a:pPr>
                      <a:r>
                        <a:rPr lang="en-US" sz="1050" dirty="0"/>
                        <a:t>What worked well/ not well</a:t>
                      </a:r>
                    </a:p>
                    <a:p>
                      <a:pPr>
                        <a:buFont typeface="Arial" panose="020B0604020202020204" pitchFamily="34" charset="0"/>
                        <a:buChar char="•"/>
                      </a:pPr>
                      <a:r>
                        <a:rPr lang="en-US" sz="1050" dirty="0"/>
                        <a:t>Learn each others views on crisis management</a:t>
                      </a:r>
                    </a:p>
                  </a:txBody>
                  <a:tcPr marL="43083" marR="43083" marT="21541" marB="21541" anchor="ctr"/>
                </a:tc>
                <a:extLst>
                  <a:ext uri="{0D108BD9-81ED-4DB2-BD59-A6C34878D82A}">
                    <a16:rowId xmlns:a16="http://schemas.microsoft.com/office/drawing/2014/main" val="4004786520"/>
                  </a:ext>
                </a:extLst>
              </a:tr>
            </a:tbl>
          </a:graphicData>
        </a:graphic>
      </p:graphicFrame>
    </p:spTree>
    <p:extLst>
      <p:ext uri="{BB962C8B-B14F-4D97-AF65-F5344CB8AC3E}">
        <p14:creationId xmlns:p14="http://schemas.microsoft.com/office/powerpoint/2010/main" val="1011038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a:r>
              <a:rPr lang="en-US" dirty="0"/>
              <a:t>Ensuring awareness of crisis management as a priority throughout the community;</a:t>
            </a:r>
          </a:p>
          <a:p>
            <a:pPr marL="285750" lvl="0" indent="-285750"/>
            <a:r>
              <a:rPr lang="en-US" dirty="0"/>
              <a:t>Ensuring all NRENs have the tools and guidelines to form or enhance their crisis management plans and procedures;</a:t>
            </a:r>
            <a:endParaRPr lang="nl-NL" dirty="0"/>
          </a:p>
          <a:p>
            <a:pPr marL="285750" lvl="0" indent="-285750"/>
            <a:r>
              <a:rPr lang="nl-NL" dirty="0" err="1"/>
              <a:t>Creating</a:t>
            </a:r>
            <a:r>
              <a:rPr lang="nl-NL" dirty="0"/>
              <a:t> a common </a:t>
            </a:r>
            <a:r>
              <a:rPr lang="nl-NL" dirty="0" err="1"/>
              <a:t>understanding</a:t>
            </a:r>
            <a:r>
              <a:rPr lang="nl-NL" dirty="0"/>
              <a:t> </a:t>
            </a:r>
            <a:r>
              <a:rPr lang="nl-NL" dirty="0" err="1"/>
              <a:t>and</a:t>
            </a:r>
            <a:r>
              <a:rPr lang="nl-NL" dirty="0"/>
              <a:t> </a:t>
            </a:r>
            <a:r>
              <a:rPr lang="nl-NL" dirty="0" err="1"/>
              <a:t>terminology</a:t>
            </a:r>
            <a:r>
              <a:rPr lang="nl-NL" dirty="0"/>
              <a:t> </a:t>
            </a:r>
            <a:r>
              <a:rPr lang="nl-NL" dirty="0" err="1"/>
              <a:t>to</a:t>
            </a:r>
            <a:r>
              <a:rPr lang="nl-NL" dirty="0"/>
              <a:t> deal </a:t>
            </a:r>
            <a:r>
              <a:rPr lang="nl-NL" dirty="0" err="1"/>
              <a:t>with</a:t>
            </a:r>
            <a:r>
              <a:rPr lang="nl-NL" dirty="0"/>
              <a:t> crises on a European (long term: </a:t>
            </a:r>
            <a:r>
              <a:rPr lang="nl-NL" dirty="0" err="1"/>
              <a:t>global</a:t>
            </a:r>
            <a:r>
              <a:rPr lang="nl-NL" dirty="0"/>
              <a:t>) </a:t>
            </a:r>
            <a:r>
              <a:rPr lang="nl-NL" dirty="0" err="1"/>
              <a:t>scale</a:t>
            </a:r>
            <a:r>
              <a:rPr lang="nl-NL" dirty="0"/>
              <a:t>;</a:t>
            </a:r>
          </a:p>
          <a:p>
            <a:pPr marL="285750" lvl="0" indent="-285750"/>
            <a:r>
              <a:rPr lang="en-US" dirty="0" err="1"/>
              <a:t>Kickstart</a:t>
            </a:r>
            <a:r>
              <a:rPr lang="en-US" dirty="0"/>
              <a:t> an overarching Crisis Management community to share best practices. </a:t>
            </a:r>
            <a:endParaRPr lang="nl-NL" dirty="0"/>
          </a:p>
          <a:p>
            <a:pPr marL="285750" lvl="0" indent="-285750"/>
            <a:endParaRPr lang="en-US" dirty="0"/>
          </a:p>
          <a:p>
            <a:pPr marL="285750" lvl="0" indent="-285750"/>
            <a:r>
              <a:rPr lang="en-US" dirty="0"/>
              <a:t>Everyone goes away with at least one point of action on crisis management</a:t>
            </a:r>
            <a:endParaRPr lang="nl-NL" dirty="0"/>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p:txBody>
          <a:bodyPr/>
          <a:lstStyle/>
          <a:p>
            <a:r>
              <a:rPr lang="nl-NL" dirty="0" smtClean="0"/>
              <a:t>Goals of CLAW</a:t>
            </a:r>
            <a:endParaRPr lang="nl-NL" dirty="0"/>
          </a:p>
        </p:txBody>
      </p:sp>
    </p:spTree>
    <p:extLst>
      <p:ext uri="{BB962C8B-B14F-4D97-AF65-F5344CB8AC3E}">
        <p14:creationId xmlns:p14="http://schemas.microsoft.com/office/powerpoint/2010/main" val="3406114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Lightweight template for crisis management plans on an NREN level;</a:t>
            </a:r>
          </a:p>
          <a:p>
            <a:r>
              <a:rPr lang="en-US" dirty="0"/>
              <a:t>Rudimentary European crisis management procedure;</a:t>
            </a:r>
          </a:p>
          <a:p>
            <a:r>
              <a:rPr lang="en-US" dirty="0"/>
              <a:t>Agreed upon language to describe incidents/ shared terminology;</a:t>
            </a:r>
          </a:p>
          <a:p>
            <a:r>
              <a:rPr lang="en-US" dirty="0"/>
              <a:t>Key contact lists for major incidents;</a:t>
            </a:r>
          </a:p>
          <a:p>
            <a:r>
              <a:rPr lang="en-US" dirty="0"/>
              <a:t>Inventory: who is working on what.</a:t>
            </a:r>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nl-NL" dirty="0" smtClean="0"/>
              <a:t>Deliverables</a:t>
            </a:r>
            <a:endParaRPr lang="nl-NL" dirty="0"/>
          </a:p>
        </p:txBody>
      </p:sp>
    </p:spTree>
    <p:extLst>
      <p:ext uri="{BB962C8B-B14F-4D97-AF65-F5344CB8AC3E}">
        <p14:creationId xmlns:p14="http://schemas.microsoft.com/office/powerpoint/2010/main" val="2327992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Crisis </a:t>
            </a:r>
            <a:r>
              <a:rPr lang="nl-NL" dirty="0" err="1" smtClean="0"/>
              <a:t>simulation</a:t>
            </a:r>
            <a:r>
              <a:rPr lang="nl-NL" dirty="0" smtClean="0"/>
              <a:t> </a:t>
            </a:r>
            <a:r>
              <a:rPr lang="nl-NL" dirty="0" err="1" smtClean="0"/>
              <a:t>exercise</a:t>
            </a:r>
            <a:endParaRPr lang="nl-NL" dirty="0" smtClean="0"/>
          </a:p>
          <a:p>
            <a:pPr lvl="1"/>
            <a:r>
              <a:rPr lang="nl-NL" dirty="0" err="1" smtClean="0"/>
              <a:t>Create</a:t>
            </a:r>
            <a:r>
              <a:rPr lang="nl-NL" dirty="0" smtClean="0"/>
              <a:t> a common </a:t>
            </a:r>
            <a:r>
              <a:rPr lang="nl-NL" dirty="0" err="1" smtClean="0"/>
              <a:t>experience</a:t>
            </a:r>
            <a:endParaRPr lang="nl-NL" dirty="0" smtClean="0"/>
          </a:p>
          <a:p>
            <a:pPr lvl="1"/>
            <a:r>
              <a:rPr lang="nl-NL" dirty="0" err="1" smtClean="0"/>
              <a:t>Find</a:t>
            </a:r>
            <a:r>
              <a:rPr lang="nl-NL" dirty="0" smtClean="0"/>
              <a:t> common </a:t>
            </a:r>
            <a:r>
              <a:rPr lang="nl-NL" dirty="0" err="1" smtClean="0"/>
              <a:t>problems</a:t>
            </a:r>
            <a:r>
              <a:rPr lang="nl-NL" dirty="0" smtClean="0"/>
              <a:t> </a:t>
            </a:r>
            <a:r>
              <a:rPr lang="nl-NL" dirty="0" err="1" smtClean="0"/>
              <a:t>that</a:t>
            </a:r>
            <a:r>
              <a:rPr lang="nl-NL" dirty="0" smtClean="0"/>
              <a:t> </a:t>
            </a:r>
            <a:r>
              <a:rPr lang="nl-NL" dirty="0" err="1" smtClean="0"/>
              <a:t>occur</a:t>
            </a:r>
            <a:r>
              <a:rPr lang="nl-NL" dirty="0" smtClean="0"/>
              <a:t> </a:t>
            </a:r>
            <a:r>
              <a:rPr lang="nl-NL" dirty="0" err="1" smtClean="0"/>
              <a:t>during</a:t>
            </a:r>
            <a:r>
              <a:rPr lang="nl-NL" dirty="0" smtClean="0"/>
              <a:t> crises</a:t>
            </a:r>
          </a:p>
          <a:p>
            <a:r>
              <a:rPr lang="nl-NL" dirty="0" err="1" smtClean="0"/>
              <a:t>Lightning</a:t>
            </a:r>
            <a:r>
              <a:rPr lang="nl-NL" dirty="0" smtClean="0"/>
              <a:t> </a:t>
            </a:r>
            <a:r>
              <a:rPr lang="nl-NL" dirty="0" err="1" smtClean="0"/>
              <a:t>talks</a:t>
            </a:r>
            <a:r>
              <a:rPr lang="nl-NL" dirty="0" smtClean="0"/>
              <a:t> </a:t>
            </a:r>
          </a:p>
          <a:p>
            <a:pPr lvl="1"/>
            <a:r>
              <a:rPr lang="nl-NL" dirty="0" smtClean="0"/>
              <a:t>Share best </a:t>
            </a:r>
            <a:r>
              <a:rPr lang="nl-NL" dirty="0" err="1" smtClean="0"/>
              <a:t>practices</a:t>
            </a:r>
            <a:r>
              <a:rPr lang="nl-NL" dirty="0" smtClean="0"/>
              <a:t> </a:t>
            </a:r>
            <a:r>
              <a:rPr lang="nl-NL" dirty="0" err="1" smtClean="0"/>
              <a:t>and</a:t>
            </a:r>
            <a:r>
              <a:rPr lang="nl-NL" dirty="0" smtClean="0"/>
              <a:t> horror </a:t>
            </a:r>
            <a:r>
              <a:rPr lang="nl-NL" dirty="0" err="1" smtClean="0"/>
              <a:t>stories</a:t>
            </a:r>
            <a:endParaRPr lang="nl-NL" dirty="0" smtClean="0"/>
          </a:p>
          <a:p>
            <a:r>
              <a:rPr lang="nl-NL" dirty="0" smtClean="0"/>
              <a:t>Training stress management </a:t>
            </a:r>
            <a:r>
              <a:rPr lang="nl-NL" dirty="0" err="1" smtClean="0"/>
              <a:t>during</a:t>
            </a:r>
            <a:r>
              <a:rPr lang="nl-NL" dirty="0" smtClean="0"/>
              <a:t> crisis </a:t>
            </a:r>
            <a:r>
              <a:rPr lang="nl-NL" dirty="0" err="1" smtClean="0"/>
              <a:t>situations</a:t>
            </a:r>
            <a:endParaRPr lang="nl-NL" dirty="0" smtClean="0"/>
          </a:p>
          <a:p>
            <a:pPr lvl="1"/>
            <a:r>
              <a:rPr lang="nl-NL" dirty="0" err="1" smtClean="0"/>
              <a:t>Learn</a:t>
            </a:r>
            <a:r>
              <a:rPr lang="nl-NL" dirty="0" smtClean="0"/>
              <a:t> </a:t>
            </a:r>
            <a:r>
              <a:rPr lang="nl-NL" dirty="0" err="1" smtClean="0"/>
              <a:t>how</a:t>
            </a:r>
            <a:r>
              <a:rPr lang="nl-NL" dirty="0" smtClean="0"/>
              <a:t> </a:t>
            </a:r>
            <a:r>
              <a:rPr lang="nl-NL" dirty="0" err="1" smtClean="0"/>
              <a:t>to</a:t>
            </a:r>
            <a:r>
              <a:rPr lang="nl-NL" dirty="0" smtClean="0"/>
              <a:t> pre-</a:t>
            </a:r>
            <a:r>
              <a:rPr lang="nl-NL" dirty="0" err="1" smtClean="0"/>
              <a:t>empt</a:t>
            </a:r>
            <a:r>
              <a:rPr lang="nl-NL" dirty="0" smtClean="0"/>
              <a:t> </a:t>
            </a:r>
            <a:r>
              <a:rPr lang="nl-NL" dirty="0" err="1" smtClean="0"/>
              <a:t>emotional</a:t>
            </a:r>
            <a:r>
              <a:rPr lang="nl-NL" dirty="0" smtClean="0"/>
              <a:t> fall-out </a:t>
            </a:r>
            <a:r>
              <a:rPr lang="nl-NL" dirty="0" err="1" smtClean="0"/>
              <a:t>during</a:t>
            </a:r>
            <a:r>
              <a:rPr lang="nl-NL" dirty="0" smtClean="0"/>
              <a:t> crises</a:t>
            </a:r>
          </a:p>
          <a:p>
            <a:r>
              <a:rPr lang="nl-NL" dirty="0" err="1" smtClean="0"/>
              <a:t>Explorers</a:t>
            </a:r>
            <a:r>
              <a:rPr lang="nl-NL" dirty="0" smtClean="0"/>
              <a:t> </a:t>
            </a:r>
            <a:r>
              <a:rPr lang="nl-NL" dirty="0" err="1" smtClean="0"/>
              <a:t>and</a:t>
            </a:r>
            <a:r>
              <a:rPr lang="nl-NL" dirty="0" smtClean="0"/>
              <a:t> Basecampers </a:t>
            </a:r>
            <a:r>
              <a:rPr lang="nl-NL" dirty="0" err="1" smtClean="0"/>
              <a:t>exercise</a:t>
            </a:r>
            <a:endParaRPr lang="nl-NL" dirty="0" smtClean="0"/>
          </a:p>
          <a:p>
            <a:pPr lvl="1"/>
            <a:r>
              <a:rPr lang="nl-NL" dirty="0" smtClean="0"/>
              <a:t>In teams, </a:t>
            </a:r>
            <a:r>
              <a:rPr lang="nl-NL" dirty="0" err="1" smtClean="0"/>
              <a:t>create</a:t>
            </a:r>
            <a:r>
              <a:rPr lang="nl-NL" dirty="0" smtClean="0"/>
              <a:t> </a:t>
            </a:r>
            <a:r>
              <a:rPr lang="nl-NL" dirty="0" err="1" smtClean="0"/>
              <a:t>the</a:t>
            </a:r>
            <a:r>
              <a:rPr lang="nl-NL" dirty="0" smtClean="0"/>
              <a:t> first steps </a:t>
            </a:r>
            <a:r>
              <a:rPr lang="nl-NL" dirty="0" err="1" smtClean="0"/>
              <a:t>toward</a:t>
            </a:r>
            <a:r>
              <a:rPr lang="nl-NL" dirty="0" smtClean="0"/>
              <a:t> a basic template </a:t>
            </a:r>
            <a:r>
              <a:rPr lang="nl-NL" dirty="0" err="1" smtClean="0"/>
              <a:t>for</a:t>
            </a:r>
            <a:r>
              <a:rPr lang="nl-NL" dirty="0" smtClean="0"/>
              <a:t> NREN Crisis Management </a:t>
            </a:r>
            <a:r>
              <a:rPr lang="nl-NL" dirty="0" err="1" smtClean="0"/>
              <a:t>Plans</a:t>
            </a:r>
            <a:r>
              <a:rPr lang="nl-NL" dirty="0" smtClean="0"/>
              <a:t>, a European crisis management procedure </a:t>
            </a:r>
            <a:r>
              <a:rPr lang="nl-NL" dirty="0" err="1" smtClean="0"/>
              <a:t>and</a:t>
            </a:r>
            <a:r>
              <a:rPr lang="nl-NL" dirty="0" smtClean="0"/>
              <a:t> a shared </a:t>
            </a:r>
            <a:r>
              <a:rPr lang="nl-NL" dirty="0" err="1" smtClean="0"/>
              <a:t>terminology</a:t>
            </a:r>
            <a:r>
              <a:rPr lang="nl-NL" dirty="0" smtClean="0"/>
              <a:t>.</a:t>
            </a:r>
          </a:p>
          <a:p>
            <a:pPr lvl="1"/>
            <a:r>
              <a:rPr lang="nl-NL" dirty="0" smtClean="0"/>
              <a:t>Make </a:t>
            </a:r>
            <a:r>
              <a:rPr lang="nl-NL" dirty="0" err="1" smtClean="0"/>
              <a:t>an</a:t>
            </a:r>
            <a:r>
              <a:rPr lang="nl-NL" dirty="0" smtClean="0"/>
              <a:t> </a:t>
            </a:r>
            <a:r>
              <a:rPr lang="nl-NL" dirty="0" err="1" smtClean="0"/>
              <a:t>inventorisation</a:t>
            </a:r>
            <a:r>
              <a:rPr lang="nl-NL" dirty="0" smtClean="0"/>
              <a:t> of </a:t>
            </a:r>
            <a:r>
              <a:rPr lang="nl-NL" dirty="0" err="1" smtClean="0"/>
              <a:t>what</a:t>
            </a:r>
            <a:r>
              <a:rPr lang="nl-NL" dirty="0" smtClean="0"/>
              <a:t> different </a:t>
            </a:r>
            <a:r>
              <a:rPr lang="nl-NL" dirty="0" err="1" smtClean="0"/>
              <a:t>NRENs</a:t>
            </a:r>
            <a:r>
              <a:rPr lang="nl-NL" dirty="0" smtClean="0"/>
              <a:t> are </a:t>
            </a:r>
            <a:r>
              <a:rPr lang="nl-NL" dirty="0" err="1" smtClean="0"/>
              <a:t>working</a:t>
            </a:r>
            <a:r>
              <a:rPr lang="nl-NL" dirty="0" smtClean="0"/>
              <a:t> on.</a:t>
            </a:r>
          </a:p>
          <a:p>
            <a:pPr marL="457200" lvl="1" indent="0">
              <a:buNone/>
            </a:pPr>
            <a:endParaRPr lang="nl-NL" dirty="0" smtClean="0"/>
          </a:p>
          <a:p>
            <a:pPr lvl="1"/>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nl-NL" dirty="0" smtClean="0"/>
              <a:t>How </a:t>
            </a:r>
            <a:r>
              <a:rPr lang="nl-NL" dirty="0" err="1" smtClean="0"/>
              <a:t>to</a:t>
            </a:r>
            <a:r>
              <a:rPr lang="nl-NL" dirty="0" smtClean="0"/>
              <a:t> </a:t>
            </a:r>
            <a:r>
              <a:rPr lang="nl-NL" dirty="0" err="1" smtClean="0"/>
              <a:t>obtain</a:t>
            </a:r>
            <a:r>
              <a:rPr lang="nl-NL" dirty="0" smtClean="0"/>
              <a:t> </a:t>
            </a:r>
            <a:r>
              <a:rPr lang="nl-NL" dirty="0" err="1" smtClean="0"/>
              <a:t>those</a:t>
            </a:r>
            <a:r>
              <a:rPr lang="nl-NL" dirty="0" smtClean="0"/>
              <a:t> goals </a:t>
            </a:r>
            <a:r>
              <a:rPr lang="nl-NL" dirty="0" err="1" smtClean="0"/>
              <a:t>and</a:t>
            </a:r>
            <a:r>
              <a:rPr lang="nl-NL" dirty="0" smtClean="0"/>
              <a:t> deliverables</a:t>
            </a:r>
            <a:endParaRPr lang="nl-NL" dirty="0"/>
          </a:p>
        </p:txBody>
      </p:sp>
    </p:spTree>
    <p:extLst>
      <p:ext uri="{BB962C8B-B14F-4D97-AF65-F5344CB8AC3E}">
        <p14:creationId xmlns:p14="http://schemas.microsoft.com/office/powerpoint/2010/main" val="9826498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3375" y="1549301"/>
            <a:ext cx="8181975" cy="4602360"/>
          </a:xfrm>
        </p:spPr>
      </p:pic>
      <p:sp>
        <p:nvSpPr>
          <p:cNvPr id="2" name="Slide Number Placeholder 1"/>
          <p:cNvSpPr>
            <a:spLocks noGrp="1"/>
          </p:cNvSpPr>
          <p:nvPr>
            <p:ph type="sldNum" sz="quarter" idx="12"/>
          </p:nvPr>
        </p:nvSpPr>
        <p:spPr/>
        <p:txBody>
          <a:bodyPr/>
          <a:lstStyle/>
          <a:p>
            <a:fld id="{6F576E6A-F32A-4612-884C-86870357C6B4}" type="slidenum">
              <a:rPr lang="en-GB" smtClean="0"/>
              <a:t>8</a:t>
            </a:fld>
            <a:endParaRPr lang="en-GB"/>
          </a:p>
        </p:txBody>
      </p:sp>
      <p:sp>
        <p:nvSpPr>
          <p:cNvPr id="3" name="Title 2"/>
          <p:cNvSpPr>
            <a:spLocks noGrp="1"/>
          </p:cNvSpPr>
          <p:nvPr>
            <p:ph type="title"/>
          </p:nvPr>
        </p:nvSpPr>
        <p:spPr/>
        <p:txBody>
          <a:bodyPr/>
          <a:lstStyle/>
          <a:p>
            <a:r>
              <a:rPr lang="nl-NL" dirty="0" smtClean="0"/>
              <a:t>Crisis </a:t>
            </a:r>
            <a:r>
              <a:rPr lang="nl-NL" dirty="0" err="1" smtClean="0"/>
              <a:t>simulation</a:t>
            </a:r>
            <a:r>
              <a:rPr lang="nl-NL" dirty="0" smtClean="0"/>
              <a:t> </a:t>
            </a:r>
            <a:r>
              <a:rPr lang="nl-NL" dirty="0" err="1" smtClean="0"/>
              <a:t>exercise</a:t>
            </a:r>
            <a:endParaRPr lang="nl-NL" dirty="0"/>
          </a:p>
        </p:txBody>
      </p:sp>
    </p:spTree>
    <p:extLst>
      <p:ext uri="{BB962C8B-B14F-4D97-AF65-F5344CB8AC3E}">
        <p14:creationId xmlns:p14="http://schemas.microsoft.com/office/powerpoint/2010/main" val="3280270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a:t>Meteorites crashing fibers and leaving huge holes in the ground</a:t>
            </a:r>
          </a:p>
          <a:p>
            <a:r>
              <a:rPr lang="en-US" dirty="0"/>
              <a:t>Earthquake with central European </a:t>
            </a:r>
            <a:r>
              <a:rPr lang="en-US" dirty="0" err="1"/>
              <a:t>epicentre</a:t>
            </a:r>
            <a:endParaRPr lang="en-US" dirty="0"/>
          </a:p>
          <a:p>
            <a:r>
              <a:rPr lang="en-US" dirty="0"/>
              <a:t>Zero Day (with exploit) affecting all major routing vendor code</a:t>
            </a:r>
          </a:p>
          <a:p>
            <a:r>
              <a:rPr lang="en-US" dirty="0"/>
              <a:t>Widespread ransomware attack</a:t>
            </a:r>
          </a:p>
          <a:p>
            <a:r>
              <a:rPr lang="en-US" dirty="0"/>
              <a:t>Both datacenters on fire</a:t>
            </a:r>
          </a:p>
          <a:p>
            <a:r>
              <a:rPr lang="en-US" dirty="0"/>
              <a:t>Loss of access to all Microsoft cloud services</a:t>
            </a:r>
          </a:p>
          <a:p>
            <a:r>
              <a:rPr lang="en-US" dirty="0"/>
              <a:t>Loss of access to all Amazon cloud services</a:t>
            </a:r>
          </a:p>
          <a:p>
            <a:r>
              <a:rPr lang="en-US" dirty="0"/>
              <a:t>All the marks of the universities have been changed thanks to a back door in the NREN network analysis tool</a:t>
            </a:r>
          </a:p>
          <a:p>
            <a:r>
              <a:rPr lang="en-US" dirty="0"/>
              <a:t>Total blackout</a:t>
            </a:r>
          </a:p>
          <a:p>
            <a:r>
              <a:rPr lang="en-US" dirty="0"/>
              <a:t>Data theft</a:t>
            </a:r>
          </a:p>
          <a:p>
            <a:r>
              <a:rPr lang="en-US" dirty="0"/>
              <a:t>Lunatic employee tries to do as much damage as possible (with login credentials from the inside)</a:t>
            </a:r>
          </a:p>
          <a:p>
            <a:r>
              <a:rPr lang="en-US" dirty="0"/>
              <a:t>Major power blackout in city where head office and datacenter are located</a:t>
            </a:r>
          </a:p>
          <a:p>
            <a:r>
              <a:rPr lang="en-US" dirty="0"/>
              <a:t>Cyber war</a:t>
            </a:r>
          </a:p>
          <a:p>
            <a:r>
              <a:rPr lang="en-US" dirty="0"/>
              <a:t>Full router </a:t>
            </a:r>
            <a:r>
              <a:rPr lang="en-US" dirty="0" err="1"/>
              <a:t>config</a:t>
            </a:r>
            <a:r>
              <a:rPr lang="en-US" dirty="0"/>
              <a:t> deletion + backups, or changes it maliciously, or bricks the routers</a:t>
            </a:r>
          </a:p>
          <a:p>
            <a:r>
              <a:rPr lang="en-US" dirty="0"/>
              <a:t>Cosmic rays have damaged all the core equipment (all from one specific vendor). All the RMA are also damaged</a:t>
            </a:r>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r>
              <a:rPr lang="nl-NL" dirty="0" smtClean="0"/>
              <a:t>Input SIG-NOC </a:t>
            </a:r>
            <a:r>
              <a:rPr lang="nl-NL" dirty="0" err="1" smtClean="0"/>
              <a:t>session</a:t>
            </a:r>
            <a:endParaRPr lang="nl-NL" dirty="0"/>
          </a:p>
        </p:txBody>
      </p:sp>
    </p:spTree>
    <p:extLst>
      <p:ext uri="{BB962C8B-B14F-4D97-AF65-F5344CB8AC3E}">
        <p14:creationId xmlns:p14="http://schemas.microsoft.com/office/powerpoint/2010/main" val="2039090284"/>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5D342B61AA90142A8D5A114AFFAD389" ma:contentTypeVersion="1" ma:contentTypeDescription="Create a new document." ma:contentTypeScope="" ma:versionID="138dd77d572eb9aa87051d9216bdb443">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AA3960-760A-4B61-8C8B-DBF90F37C8C8}">
  <ds:schemaRefs>
    <ds:schemaRef ds:uri="http://purl.org/dc/elements/1.1/"/>
    <ds:schemaRef ds:uri="http://purl.org/dc/terms/"/>
    <ds:schemaRef ds:uri="http://purl.org/dc/dcmitype/"/>
    <ds:schemaRef ds:uri="http://schemas.openxmlformats.org/package/2006/metadata/core-properties"/>
    <ds:schemaRef ds:uri="http://schemas.microsoft.com/office/infopath/2007/PartnerControls"/>
    <ds:schemaRef ds:uri="http://schemas.microsoft.com/office/2006/metadata/properties"/>
    <ds:schemaRef ds:uri="http://schemas.microsoft.com/office/2006/documentManagement/types"/>
    <ds:schemaRef ds:uri="http://schemas.microsoft.com/sharepoint/v3"/>
    <ds:schemaRef ds:uri="http://www.w3.org/XML/1998/namespace"/>
  </ds:schemaRefs>
</ds:datastoreItem>
</file>

<file path=customXml/itemProps2.xml><?xml version="1.0" encoding="utf-8"?>
<ds:datastoreItem xmlns:ds="http://schemas.openxmlformats.org/officeDocument/2006/customXml" ds:itemID="{FF8F0BB2-8848-4E68-80B0-B0624BDBD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2C07721-32FF-48B6-9D36-E09F4CC3A6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3168</TotalTime>
  <Words>1432</Words>
  <Application>Microsoft Office PowerPoint</Application>
  <PresentationFormat>On-screen Show (4:3)</PresentationFormat>
  <Paragraphs>229</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Verdana</vt:lpstr>
      <vt:lpstr>Wingdings</vt:lpstr>
      <vt:lpstr>GEANT Association</vt:lpstr>
      <vt:lpstr>PowerPoint Presentation</vt:lpstr>
      <vt:lpstr>Agenda Today</vt:lpstr>
      <vt:lpstr>PowerPoint Presentation</vt:lpstr>
      <vt:lpstr>Input SIG-NOC session</vt:lpstr>
      <vt:lpstr>Goals of CLAW</vt:lpstr>
      <vt:lpstr>Deliverables</vt:lpstr>
      <vt:lpstr>How to obtain those goals and deliverables</vt:lpstr>
      <vt:lpstr>Crisis simulation exercise</vt:lpstr>
      <vt:lpstr>Input SIG-NOC session</vt:lpstr>
      <vt:lpstr>Scenario</vt:lpstr>
      <vt:lpstr>Welcome to CLAW: the organisation you all work for!</vt:lpstr>
      <vt:lpstr>Process</vt:lpstr>
      <vt:lpstr>Master event list</vt:lpstr>
      <vt:lpstr>Information sheets</vt:lpstr>
      <vt:lpstr>Our NOC team in action</vt:lpstr>
      <vt:lpstr>What started happening</vt:lpstr>
      <vt:lpstr>Explorers and Basecampers exercise</vt:lpstr>
      <vt:lpstr>Process</vt:lpstr>
      <vt:lpstr>Getting there</vt:lpstr>
      <vt:lpstr>Outcomes</vt:lpstr>
      <vt:lpstr>Next steps</vt:lpstr>
      <vt:lpstr>Questions</vt:lpstr>
      <vt:lpstr>Dinner!</vt:lpstr>
      <vt:lpstr>PowerPoint Presentation</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surf</cp:lastModifiedBy>
  <cp:revision>77</cp:revision>
  <cp:lastPrinted>2015-05-01T10:30:08Z</cp:lastPrinted>
  <dcterms:created xsi:type="dcterms:W3CDTF">2015-04-29T14:13:57Z</dcterms:created>
  <dcterms:modified xsi:type="dcterms:W3CDTF">2017-11-27T15:27:55Z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