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5" r:id="rId3"/>
    <p:sldId id="293" r:id="rId4"/>
    <p:sldId id="274" r:id="rId5"/>
    <p:sldId id="304" r:id="rId6"/>
    <p:sldId id="305" r:id="rId7"/>
    <p:sldId id="303" r:id="rId8"/>
    <p:sldId id="306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F98"/>
    <a:srgbClr val="0D0F11"/>
    <a:srgbClr val="76777A"/>
    <a:srgbClr val="646568"/>
    <a:srgbClr val="ABCB2A"/>
    <a:srgbClr val="E0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89986" autoAdjust="0"/>
  </p:normalViewPr>
  <p:slideViewPr>
    <p:cSldViewPr snapToGrid="0" snapToObjects="1">
      <p:cViewPr varScale="1">
        <p:scale>
          <a:sx n="76" d="100"/>
          <a:sy n="76" d="100"/>
        </p:scale>
        <p:origin x="1014" y="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16902-F292-4EF3-BD96-7C8A8296AA2D}" type="datetimeFigureOut">
              <a:rPr lang="da-DK" smtClean="0"/>
              <a:t>27-11-2017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FEF1C-99E7-4135-92E6-656D6BCDFB7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0780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25213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9572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67289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46332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09316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815975"/>
            <a:ext cx="9144000" cy="3996000"/>
          </a:xfrm>
          <a:blipFill rotWithShape="1"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Picture</a:t>
            </a:r>
          </a:p>
          <a:p>
            <a:r>
              <a:rPr lang="en-US" dirty="0" smtClean="0"/>
              <a:t>3500x1530px</a:t>
            </a:r>
          </a:p>
          <a:p>
            <a:r>
              <a:rPr lang="en-US" dirty="0" smtClean="0"/>
              <a:t>25,4x11,1cm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7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9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815638"/>
            <a:ext cx="9144000" cy="0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22826"/>
            <a:ext cx="9144000" cy="320674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6000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3115"/>
            <a:ext cx="8229600" cy="3571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50425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noProof="0" dirty="0" smtClean="0">
                <a:solidFill>
                  <a:srgbClr val="FFFFFF"/>
                </a:solidFill>
              </a:rPr>
              <a:t>S</a:t>
            </a:r>
            <a:endParaRPr lang="en-GB" b="1" noProof="0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193358" y="4822826"/>
            <a:ext cx="1179117" cy="3206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CCE793-FAE5-4341-BBB8-7D21CBB9B2CB}" type="datetime3">
              <a:rPr lang="en-GB" b="0" noProof="0" smtClean="0">
                <a:solidFill>
                  <a:schemeClr val="bg1"/>
                </a:solidFill>
              </a:rPr>
              <a:t>27 November, 2017</a:t>
            </a:fld>
            <a:endParaRPr lang="en-GB" b="0" noProof="0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8442325" y="4956175"/>
            <a:ext cx="0" cy="81757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857410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00D4D2-310E-E040-9A4D-01712E7A9DC2}" type="slidenum">
              <a:rPr lang="en-GB" b="1" noProof="0" smtClean="0">
                <a:solidFill>
                  <a:srgbClr val="FFFFFF"/>
                </a:solidFill>
              </a:rPr>
              <a:t>‹#›</a:t>
            </a:fld>
            <a:endParaRPr lang="en-GB" b="1" noProof="0" dirty="0">
              <a:solidFill>
                <a:srgbClr val="FFFF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6175"/>
            <a:ext cx="1656861" cy="508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4788691"/>
            <a:ext cx="9144000" cy="32673"/>
          </a:xfrm>
          <a:prstGeom prst="rect">
            <a:avLst/>
          </a:prstGeom>
          <a:solidFill>
            <a:srgbClr val="7677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231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marL="360000" indent="-360000" algn="l" defTabSz="457200" rtl="0" eaLnBrk="1" latinLnBrk="0" hangingPunct="1">
        <a:spcBef>
          <a:spcPct val="0"/>
        </a:spcBef>
        <a:buClr>
          <a:srgbClr val="213F98"/>
        </a:buClr>
        <a:buSzPct val="100000"/>
        <a:buFont typeface="Lucida Grande"/>
        <a:buChar char="&gt;"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457200" rtl="0" eaLnBrk="1" latinLnBrk="0" hangingPunct="1">
        <a:spcBef>
          <a:spcPct val="20000"/>
        </a:spcBef>
        <a:buClr>
          <a:srgbClr val="76777A"/>
        </a:buClr>
        <a:buFont typeface="Lucida Grande"/>
        <a:buChar char="&gt;"/>
        <a:defRPr sz="1400" kern="1200">
          <a:solidFill>
            <a:srgbClr val="76777A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ts val="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2pPr>
      <a:lvl3pPr marL="72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•"/>
        <a:defRPr sz="1400" kern="1200">
          <a:solidFill>
            <a:srgbClr val="76777A"/>
          </a:solidFill>
          <a:latin typeface="+mn-lt"/>
          <a:ea typeface="+mn-ea"/>
          <a:cs typeface="+mn-cs"/>
        </a:defRPr>
      </a:lvl3pPr>
      <a:lvl4pPr marL="90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4pPr>
      <a:lvl5pPr marL="108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»"/>
        <a:defRPr sz="1400" kern="1200">
          <a:solidFill>
            <a:srgbClr val="76777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1047584"/>
          </a:xfrm>
        </p:spPr>
        <p:txBody>
          <a:bodyPr>
            <a:noAutofit/>
          </a:bodyPr>
          <a:lstStyle/>
          <a:p>
            <a:r>
              <a:rPr lang="da-DK" sz="3200" dirty="0" smtClean="0"/>
              <a:t>General Data </a:t>
            </a:r>
            <a:r>
              <a:rPr lang="da-DK" sz="3200" dirty="0" err="1" smtClean="0"/>
              <a:t>Protection</a:t>
            </a:r>
            <a:r>
              <a:rPr lang="da-DK" sz="3200" dirty="0" smtClean="0"/>
              <a:t> </a:t>
            </a:r>
            <a:r>
              <a:rPr lang="da-DK" sz="3200" dirty="0" err="1" smtClean="0"/>
              <a:t>Regulation</a:t>
            </a:r>
            <a:r>
              <a:rPr lang="da-DK" sz="3200" dirty="0" smtClean="0"/>
              <a:t> at DeiC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881" y="973085"/>
            <a:ext cx="5281126" cy="33755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The GDPR</a:t>
            </a:r>
            <a:endParaRPr lang="da-DK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1649" y="2860485"/>
            <a:ext cx="30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But </a:t>
            </a:r>
            <a:r>
              <a:rPr lang="da-DK" sz="2400" dirty="0" err="1" smtClean="0"/>
              <a:t>how</a:t>
            </a:r>
            <a:r>
              <a:rPr lang="da-DK" sz="2400" dirty="0" smtClean="0"/>
              <a:t> </a:t>
            </a:r>
            <a:r>
              <a:rPr lang="da-DK" sz="2400" dirty="0" err="1" smtClean="0"/>
              <a:t>big</a:t>
            </a:r>
            <a:r>
              <a:rPr lang="da-DK" sz="2400" dirty="0" smtClean="0"/>
              <a:t> is it?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1649" y="1754155"/>
            <a:ext cx="254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Is an </a:t>
            </a:r>
            <a:r>
              <a:rPr lang="da-DK" sz="2400" dirty="0" err="1" smtClean="0"/>
              <a:t>elephant</a:t>
            </a:r>
            <a:r>
              <a:rPr lang="da-DK" sz="2400" dirty="0" smtClean="0"/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649" y="3966816"/>
            <a:ext cx="390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And </a:t>
            </a:r>
            <a:r>
              <a:rPr lang="da-DK" sz="2400" dirty="0" err="1" smtClean="0"/>
              <a:t>how</a:t>
            </a:r>
            <a:r>
              <a:rPr lang="da-DK" sz="2400" dirty="0" smtClean="0"/>
              <a:t> do </a:t>
            </a: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eat</a:t>
            </a:r>
            <a:r>
              <a:rPr lang="da-DK" sz="2400" dirty="0" smtClean="0"/>
              <a:t> it?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9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505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smtClean="0">
                <a:solidFill>
                  <a:schemeClr val="bg1"/>
                </a:solidFill>
              </a:rPr>
              <a:t>The </a:t>
            </a:r>
            <a:r>
              <a:rPr lang="da-DK" b="1" u="sng" dirty="0" err="1" smtClean="0">
                <a:solidFill>
                  <a:schemeClr val="bg1"/>
                </a:solidFill>
              </a:rPr>
              <a:t>what</a:t>
            </a:r>
            <a:endParaRPr lang="da-DK" b="1" u="sng" dirty="0" smtClean="0">
              <a:solidFill>
                <a:schemeClr val="bg1"/>
              </a:solidFill>
            </a:endParaRPr>
          </a:p>
          <a:p>
            <a:endParaRPr lang="da-DK" dirty="0" smtClean="0">
              <a:solidFill>
                <a:schemeClr val="bg1"/>
              </a:solidFill>
            </a:endParaRPr>
          </a:p>
          <a:p>
            <a:r>
              <a:rPr lang="da-DK" dirty="0" err="1" smtClean="0">
                <a:solidFill>
                  <a:schemeClr val="bg1"/>
                </a:solidFill>
              </a:rPr>
              <a:t>What</a:t>
            </a:r>
            <a:r>
              <a:rPr lang="da-DK" dirty="0" smtClean="0">
                <a:solidFill>
                  <a:schemeClr val="bg1"/>
                </a:solidFill>
              </a:rPr>
              <a:t> data do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It is </a:t>
            </a:r>
            <a:r>
              <a:rPr lang="da-DK" dirty="0" err="1" smtClean="0">
                <a:solidFill>
                  <a:schemeClr val="bg1"/>
                </a:solidFill>
              </a:rPr>
              <a:t>nessecary</a:t>
            </a:r>
            <a:r>
              <a:rPr lang="da-DK" dirty="0" smtClean="0">
                <a:solidFill>
                  <a:schemeClr val="bg1"/>
                </a:solidFill>
              </a:rPr>
              <a:t> to </a:t>
            </a:r>
            <a:r>
              <a:rPr lang="da-DK" dirty="0" err="1" smtClean="0">
                <a:solidFill>
                  <a:schemeClr val="bg1"/>
                </a:solidFill>
              </a:rPr>
              <a:t>identify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what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personal</a:t>
            </a:r>
            <a:r>
              <a:rPr lang="da-DK" dirty="0" smtClean="0">
                <a:solidFill>
                  <a:schemeClr val="bg1"/>
                </a:solidFill>
              </a:rPr>
              <a:t> data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 in </a:t>
            </a:r>
            <a:r>
              <a:rPr lang="da-DK" dirty="0" err="1" smtClean="0">
                <a:solidFill>
                  <a:schemeClr val="bg1"/>
                </a:solidFill>
              </a:rPr>
              <a:t>each</a:t>
            </a:r>
            <a:r>
              <a:rPr lang="da-DK" dirty="0" smtClean="0">
                <a:solidFill>
                  <a:schemeClr val="bg1"/>
                </a:solidFill>
              </a:rPr>
              <a:t>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And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do it with all </a:t>
            </a:r>
            <a:r>
              <a:rPr lang="da-DK" dirty="0" err="1" smtClean="0">
                <a:solidFill>
                  <a:schemeClr val="bg1"/>
                </a:solidFill>
              </a:rPr>
              <a:t>our</a:t>
            </a:r>
            <a:r>
              <a:rPr lang="da-DK" dirty="0" smtClean="0">
                <a:solidFill>
                  <a:schemeClr val="bg1"/>
                </a:solidFill>
              </a:rPr>
              <a:t> services</a:t>
            </a:r>
            <a:endParaRPr lang="da-DK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48900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smtClean="0">
                <a:solidFill>
                  <a:schemeClr val="bg1"/>
                </a:solidFill>
              </a:rPr>
              <a:t>The </a:t>
            </a:r>
            <a:r>
              <a:rPr lang="da-DK" b="1" u="sng" dirty="0" err="1" smtClean="0">
                <a:solidFill>
                  <a:schemeClr val="bg1"/>
                </a:solidFill>
              </a:rPr>
              <a:t>why</a:t>
            </a:r>
            <a:endParaRPr lang="da-DK" b="1" u="sng" dirty="0" smtClean="0">
              <a:solidFill>
                <a:schemeClr val="bg1"/>
              </a:solidFill>
            </a:endParaRPr>
          </a:p>
          <a:p>
            <a:pPr algn="ctr"/>
            <a:endParaRPr lang="da-DK" dirty="0">
              <a:solidFill>
                <a:schemeClr val="bg1"/>
              </a:solidFill>
            </a:endParaRPr>
          </a:p>
          <a:p>
            <a:r>
              <a:rPr lang="da-DK" dirty="0" err="1" smtClean="0">
                <a:solidFill>
                  <a:schemeClr val="bg1"/>
                </a:solidFill>
              </a:rPr>
              <a:t>Why</a:t>
            </a:r>
            <a:r>
              <a:rPr lang="da-DK" dirty="0" smtClean="0">
                <a:solidFill>
                  <a:schemeClr val="bg1"/>
                </a:solidFill>
              </a:rPr>
              <a:t> do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 the data?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know </a:t>
            </a:r>
            <a:r>
              <a:rPr lang="da-DK" dirty="0" err="1" smtClean="0">
                <a:solidFill>
                  <a:schemeClr val="bg1"/>
                </a:solidFill>
              </a:rPr>
              <a:t>why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 the data </a:t>
            </a:r>
            <a:r>
              <a:rPr lang="da-DK" dirty="0" err="1" smtClean="0">
                <a:solidFill>
                  <a:schemeClr val="bg1"/>
                </a:solidFill>
              </a:rPr>
              <a:t>that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Apparently</a:t>
            </a:r>
            <a:r>
              <a:rPr lang="da-DK" dirty="0" smtClean="0">
                <a:solidFill>
                  <a:schemeClr val="bg1"/>
                </a:solidFill>
              </a:rPr>
              <a:t> it is not </a:t>
            </a:r>
            <a:r>
              <a:rPr lang="da-DK" dirty="0" err="1" smtClean="0">
                <a:solidFill>
                  <a:schemeClr val="bg1"/>
                </a:solidFill>
              </a:rPr>
              <a:t>always</a:t>
            </a:r>
            <a:r>
              <a:rPr lang="da-DK" dirty="0" smtClean="0">
                <a:solidFill>
                  <a:schemeClr val="bg1"/>
                </a:solidFill>
              </a:rPr>
              <a:t> clear </a:t>
            </a:r>
            <a:r>
              <a:rPr lang="da-DK" dirty="0" err="1" smtClean="0">
                <a:solidFill>
                  <a:schemeClr val="bg1"/>
                </a:solidFill>
              </a:rPr>
              <a:t>why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have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Except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that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it’s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nice</a:t>
            </a:r>
            <a:r>
              <a:rPr lang="da-DK" dirty="0" smtClean="0">
                <a:solidFill>
                  <a:schemeClr val="bg1"/>
                </a:solidFill>
              </a:rPr>
              <a:t> to have…..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5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Minimization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22912" y="1838061"/>
            <a:ext cx="562747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Data shall be limited </a:t>
            </a:r>
            <a:r>
              <a:rPr lang="en-US" sz="2000" dirty="0"/>
              <a:t>to what is necessary in relation to the purposes for which they are </a:t>
            </a:r>
            <a:r>
              <a:rPr lang="en-US" sz="2000" dirty="0" smtClean="0"/>
              <a:t>processed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So we are not allowed to collect or process more data than we absolutely have to in order to provide the service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49900" y="1804100"/>
            <a:ext cx="2244437" cy="2590409"/>
            <a:chOff x="6234542" y="1754155"/>
            <a:chExt cx="2244437" cy="2590409"/>
          </a:xfrm>
        </p:grpSpPr>
        <p:sp>
          <p:nvSpPr>
            <p:cNvPr id="4" name="Round Same Side Corner Rectangle 3"/>
            <p:cNvSpPr/>
            <p:nvPr/>
          </p:nvSpPr>
          <p:spPr>
            <a:xfrm rot="10800000">
              <a:off x="6234542" y="2706913"/>
              <a:ext cx="2244437" cy="1556174"/>
            </a:xfrm>
            <a:prstGeom prst="round2SameRect">
              <a:avLst>
                <a:gd name="adj1" fmla="val 19728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" name="Round Same Side Corner Rectangle 4"/>
            <p:cNvSpPr/>
            <p:nvPr/>
          </p:nvSpPr>
          <p:spPr>
            <a:xfrm>
              <a:off x="6669537" y="1754155"/>
              <a:ext cx="1374445" cy="952758"/>
            </a:xfrm>
            <a:prstGeom prst="round2SameRect">
              <a:avLst>
                <a:gd name="adj1" fmla="val 48061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98740" y="2482516"/>
              <a:ext cx="28971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500" dirty="0">
                  <a:solidFill>
                    <a:schemeClr val="accent1"/>
                  </a:solidFill>
                </a:rPr>
                <a:t>§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5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505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err="1" smtClean="0">
                <a:solidFill>
                  <a:schemeClr val="bg1"/>
                </a:solidFill>
              </a:rPr>
              <a:t>What</a:t>
            </a:r>
            <a:endParaRPr lang="da-DK" b="1" u="sng" dirty="0" smtClean="0">
              <a:solidFill>
                <a:schemeClr val="bg1"/>
              </a:solidFill>
            </a:endParaRPr>
          </a:p>
          <a:p>
            <a:endParaRPr lang="da-DK" dirty="0" smtClean="0">
              <a:solidFill>
                <a:schemeClr val="bg1"/>
              </a:solidFill>
            </a:endParaRPr>
          </a:p>
          <a:p>
            <a:r>
              <a:rPr lang="da-DK" dirty="0" err="1" smtClean="0">
                <a:solidFill>
                  <a:schemeClr val="bg1"/>
                </a:solidFill>
              </a:rPr>
              <a:t>What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are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doing</a:t>
            </a:r>
            <a:r>
              <a:rPr lang="da-DK" dirty="0" smtClean="0">
                <a:solidFill>
                  <a:schemeClr val="bg1"/>
                </a:solidFill>
              </a:rPr>
              <a:t> with the data?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have a </a:t>
            </a:r>
            <a:r>
              <a:rPr lang="da-DK" dirty="0" err="1" smtClean="0">
                <a:solidFill>
                  <a:schemeClr val="bg1"/>
                </a:solidFill>
              </a:rPr>
              <a:t>legitimate</a:t>
            </a:r>
            <a:r>
              <a:rPr lang="da-DK" dirty="0" smtClean="0">
                <a:solidFill>
                  <a:schemeClr val="bg1"/>
                </a:solidFill>
              </a:rPr>
              <a:t> purpose to </a:t>
            </a:r>
            <a:r>
              <a:rPr lang="da-DK" dirty="0" err="1" smtClean="0">
                <a:solidFill>
                  <a:schemeClr val="bg1"/>
                </a:solidFill>
              </a:rPr>
              <a:t>process</a:t>
            </a:r>
            <a:r>
              <a:rPr lang="da-DK" dirty="0" smtClean="0">
                <a:solidFill>
                  <a:schemeClr val="bg1"/>
                </a:solidFill>
              </a:rPr>
              <a:t>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Are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only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processing</a:t>
            </a:r>
            <a:r>
              <a:rPr lang="da-DK" dirty="0" smtClean="0">
                <a:solidFill>
                  <a:schemeClr val="bg1"/>
                </a:solidFill>
              </a:rPr>
              <a:t> the data for the </a:t>
            </a:r>
            <a:r>
              <a:rPr lang="da-DK" dirty="0" err="1" smtClean="0">
                <a:solidFill>
                  <a:schemeClr val="bg1"/>
                </a:solidFill>
              </a:rPr>
              <a:t>specified</a:t>
            </a:r>
            <a:r>
              <a:rPr lang="da-DK" dirty="0" smtClean="0">
                <a:solidFill>
                  <a:schemeClr val="bg1"/>
                </a:solidFill>
              </a:rPr>
              <a:t> purpose</a:t>
            </a:r>
            <a:endParaRPr lang="da-DK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48900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smtClean="0">
                <a:solidFill>
                  <a:schemeClr val="bg1"/>
                </a:solidFill>
              </a:rPr>
              <a:t>How</a:t>
            </a:r>
          </a:p>
          <a:p>
            <a:pPr algn="ctr"/>
            <a:endParaRPr lang="da-DK" dirty="0">
              <a:solidFill>
                <a:schemeClr val="bg1"/>
              </a:solidFill>
            </a:endParaRPr>
          </a:p>
          <a:p>
            <a:r>
              <a:rPr lang="da-DK" dirty="0" smtClean="0">
                <a:solidFill>
                  <a:schemeClr val="bg1"/>
                </a:solidFill>
              </a:rPr>
              <a:t>How </a:t>
            </a:r>
            <a:r>
              <a:rPr lang="da-DK" dirty="0" err="1" smtClean="0">
                <a:solidFill>
                  <a:schemeClr val="bg1"/>
                </a:solidFill>
              </a:rPr>
              <a:t>can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support the </a:t>
            </a:r>
            <a:r>
              <a:rPr lang="da-DK" dirty="0" err="1" smtClean="0">
                <a:solidFill>
                  <a:schemeClr val="bg1"/>
                </a:solidFill>
              </a:rPr>
              <a:t>rights</a:t>
            </a:r>
            <a:r>
              <a:rPr lang="da-DK" dirty="0" smtClean="0">
                <a:solidFill>
                  <a:schemeClr val="bg1"/>
                </a:solidFill>
              </a:rPr>
              <a:t> of the data </a:t>
            </a:r>
            <a:r>
              <a:rPr lang="da-DK" dirty="0" err="1" smtClean="0">
                <a:solidFill>
                  <a:schemeClr val="bg1"/>
                </a:solidFill>
              </a:rPr>
              <a:t>subjects</a:t>
            </a:r>
            <a:r>
              <a:rPr lang="da-DK" dirty="0" smtClean="0">
                <a:solidFill>
                  <a:schemeClr val="bg1"/>
                </a:solidFill>
              </a:rPr>
              <a:t>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Are </a:t>
            </a:r>
            <a:r>
              <a:rPr lang="da-DK" dirty="0" err="1" smtClean="0">
                <a:solidFill>
                  <a:schemeClr val="bg1"/>
                </a:solidFill>
              </a:rPr>
              <a:t>our</a:t>
            </a:r>
            <a:r>
              <a:rPr lang="da-DK" dirty="0" smtClean="0">
                <a:solidFill>
                  <a:schemeClr val="bg1"/>
                </a:solidFill>
              </a:rPr>
              <a:t> systems </a:t>
            </a:r>
            <a:r>
              <a:rPr lang="da-DK" dirty="0" err="1" smtClean="0">
                <a:solidFill>
                  <a:schemeClr val="bg1"/>
                </a:solidFill>
              </a:rPr>
              <a:t>designed</a:t>
            </a:r>
            <a:r>
              <a:rPr lang="da-DK" dirty="0" smtClean="0">
                <a:solidFill>
                  <a:schemeClr val="bg1"/>
                </a:solidFill>
              </a:rPr>
              <a:t> in a </a:t>
            </a:r>
            <a:r>
              <a:rPr lang="da-DK" dirty="0" err="1" smtClean="0">
                <a:solidFill>
                  <a:schemeClr val="bg1"/>
                </a:solidFill>
              </a:rPr>
              <a:t>way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where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they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can</a:t>
            </a:r>
            <a:r>
              <a:rPr lang="da-DK" dirty="0" smtClean="0">
                <a:solidFill>
                  <a:schemeClr val="bg1"/>
                </a:solidFill>
              </a:rPr>
              <a:t> support the </a:t>
            </a:r>
            <a:r>
              <a:rPr lang="da-DK" dirty="0" err="1" smtClean="0">
                <a:solidFill>
                  <a:schemeClr val="bg1"/>
                </a:solidFill>
              </a:rPr>
              <a:t>rights</a:t>
            </a:r>
            <a:r>
              <a:rPr lang="da-DK" dirty="0" smtClean="0">
                <a:solidFill>
                  <a:schemeClr val="bg1"/>
                </a:solidFill>
              </a:rPr>
              <a:t> of the data </a:t>
            </a:r>
            <a:r>
              <a:rPr lang="da-DK" dirty="0" err="1" smtClean="0">
                <a:solidFill>
                  <a:schemeClr val="bg1"/>
                </a:solidFill>
              </a:rPr>
              <a:t>subjects</a:t>
            </a: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Can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support the </a:t>
            </a:r>
            <a:r>
              <a:rPr lang="da-DK" dirty="0" err="1" smtClean="0">
                <a:solidFill>
                  <a:schemeClr val="bg1"/>
                </a:solidFill>
              </a:rPr>
              <a:t>GDPR’s</a:t>
            </a:r>
            <a:r>
              <a:rPr lang="da-DK" dirty="0" smtClean="0">
                <a:solidFill>
                  <a:schemeClr val="bg1"/>
                </a:solidFill>
              </a:rPr>
              <a:t> right of </a:t>
            </a:r>
            <a:r>
              <a:rPr lang="da-DK" dirty="0" err="1" smtClean="0">
                <a:solidFill>
                  <a:schemeClr val="bg1"/>
                </a:solidFill>
              </a:rPr>
              <a:t>access</a:t>
            </a:r>
            <a:r>
              <a:rPr lang="da-DK" dirty="0" smtClean="0">
                <a:solidFill>
                  <a:schemeClr val="bg1"/>
                </a:solidFill>
              </a:rPr>
              <a:t>, right </a:t>
            </a:r>
            <a:r>
              <a:rPr lang="da-DK" dirty="0">
                <a:solidFill>
                  <a:schemeClr val="bg1"/>
                </a:solidFill>
              </a:rPr>
              <a:t>to </a:t>
            </a:r>
            <a:r>
              <a:rPr lang="da-DK" dirty="0" err="1" smtClean="0">
                <a:solidFill>
                  <a:schemeClr val="bg1"/>
                </a:solidFill>
              </a:rPr>
              <a:t>rectification</a:t>
            </a:r>
            <a:r>
              <a:rPr lang="da-DK" dirty="0" smtClean="0">
                <a:solidFill>
                  <a:schemeClr val="bg1"/>
                </a:solidFill>
              </a:rPr>
              <a:t> and the right to </a:t>
            </a:r>
            <a:r>
              <a:rPr lang="da-DK" dirty="0" err="1" smtClean="0">
                <a:solidFill>
                  <a:schemeClr val="bg1"/>
                </a:solidFill>
              </a:rPr>
              <a:t>be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forgotten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6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Compliance</a:t>
            </a:r>
            <a:r>
              <a:rPr lang="da-DK" sz="2800" b="1" dirty="0" smtClean="0"/>
              <a:t>/</a:t>
            </a:r>
            <a:r>
              <a:rPr lang="da-DK" sz="2800" b="1" dirty="0" err="1" smtClean="0"/>
              <a:t>Accountability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22912" y="1838061"/>
            <a:ext cx="522480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The GDPR has a </a:t>
            </a:r>
            <a:r>
              <a:rPr lang="da-DK" sz="2000" dirty="0" err="1" smtClean="0"/>
              <a:t>very</a:t>
            </a:r>
            <a:r>
              <a:rPr lang="da-DK" sz="2000" dirty="0" smtClean="0"/>
              <a:t> </a:t>
            </a:r>
            <a:r>
              <a:rPr lang="da-DK" sz="2000" dirty="0" err="1" smtClean="0"/>
              <a:t>big</a:t>
            </a:r>
            <a:r>
              <a:rPr lang="da-DK" sz="2000" dirty="0" smtClean="0"/>
              <a:t> </a:t>
            </a:r>
            <a:r>
              <a:rPr lang="da-DK" sz="2000" dirty="0" err="1" smtClean="0"/>
              <a:t>focus</a:t>
            </a:r>
            <a:r>
              <a:rPr lang="da-DK" sz="2000" dirty="0" smtClean="0"/>
              <a:t> on </a:t>
            </a:r>
            <a:r>
              <a:rPr lang="da-DK" sz="2000" dirty="0" err="1" smtClean="0"/>
              <a:t>compliance</a:t>
            </a:r>
            <a:r>
              <a:rPr lang="da-DK" sz="2000" dirty="0" smtClean="0"/>
              <a:t> and </a:t>
            </a:r>
            <a:r>
              <a:rPr lang="da-DK" sz="2000" dirty="0" err="1" smtClean="0"/>
              <a:t>accountability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If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not </a:t>
            </a:r>
            <a:r>
              <a:rPr lang="da-DK" sz="2000" dirty="0" err="1" smtClean="0"/>
              <a:t>document</a:t>
            </a:r>
            <a:r>
              <a:rPr lang="da-DK" sz="2000" dirty="0" smtClean="0"/>
              <a:t> </a:t>
            </a:r>
            <a:r>
              <a:rPr lang="da-DK" sz="2000" dirty="0" err="1" smtClean="0"/>
              <a:t>something</a:t>
            </a:r>
            <a:r>
              <a:rPr lang="da-DK" sz="2000" dirty="0" smtClean="0"/>
              <a:t>, </a:t>
            </a:r>
            <a:r>
              <a:rPr lang="da-DK" sz="2000" dirty="0" err="1" smtClean="0"/>
              <a:t>then</a:t>
            </a:r>
            <a:r>
              <a:rPr lang="da-DK" sz="2000" dirty="0" smtClean="0"/>
              <a:t> </a:t>
            </a:r>
            <a:r>
              <a:rPr lang="da-DK" sz="2000" dirty="0" err="1" smtClean="0"/>
              <a:t>you</a:t>
            </a:r>
            <a:r>
              <a:rPr lang="da-DK" sz="2000" dirty="0" smtClean="0"/>
              <a:t> </a:t>
            </a:r>
            <a:r>
              <a:rPr lang="da-DK" sz="2000" dirty="0" err="1" smtClean="0"/>
              <a:t>can</a:t>
            </a:r>
            <a:r>
              <a:rPr lang="da-DK" sz="2000" dirty="0" smtClean="0"/>
              <a:t> not </a:t>
            </a:r>
            <a:r>
              <a:rPr lang="da-DK" sz="2000" dirty="0" err="1" smtClean="0"/>
              <a:t>prove</a:t>
            </a:r>
            <a:r>
              <a:rPr lang="da-DK" sz="2000" dirty="0" smtClean="0"/>
              <a:t> </a:t>
            </a:r>
            <a:r>
              <a:rPr lang="da-DK" sz="2000" dirty="0" err="1" smtClean="0"/>
              <a:t>compliance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We</a:t>
            </a:r>
            <a:r>
              <a:rPr lang="da-DK" sz="2000" dirty="0" smtClean="0"/>
              <a:t> </a:t>
            </a:r>
            <a:r>
              <a:rPr lang="da-DK" sz="2000" dirty="0" err="1" smtClean="0"/>
              <a:t>need</a:t>
            </a:r>
            <a:r>
              <a:rPr lang="da-DK" sz="2000" dirty="0" smtClean="0"/>
              <a:t> </a:t>
            </a:r>
            <a:r>
              <a:rPr lang="da-DK" sz="2000" dirty="0" err="1" smtClean="0"/>
              <a:t>documented</a:t>
            </a:r>
            <a:r>
              <a:rPr lang="da-DK" sz="2000" dirty="0" smtClean="0"/>
              <a:t> processes and </a:t>
            </a:r>
            <a:r>
              <a:rPr lang="da-DK" sz="2000" dirty="0" err="1" smtClean="0"/>
              <a:t>we</a:t>
            </a:r>
            <a:r>
              <a:rPr lang="da-DK" sz="2000" dirty="0" smtClean="0"/>
              <a:t> </a:t>
            </a:r>
            <a:r>
              <a:rPr lang="da-DK" sz="2000" dirty="0" err="1" smtClean="0"/>
              <a:t>need</a:t>
            </a:r>
            <a:r>
              <a:rPr lang="da-DK" sz="2000" dirty="0" smtClean="0"/>
              <a:t> </a:t>
            </a:r>
            <a:r>
              <a:rPr lang="da-DK" sz="2000" dirty="0" err="1" smtClean="0"/>
              <a:t>written</a:t>
            </a:r>
            <a:r>
              <a:rPr lang="da-DK" sz="2000" dirty="0" smtClean="0"/>
              <a:t> agreements </a:t>
            </a:r>
            <a:r>
              <a:rPr lang="da-DK" sz="2000" dirty="0" err="1" smtClean="0"/>
              <a:t>between</a:t>
            </a:r>
            <a:r>
              <a:rPr lang="da-DK" sz="2000" dirty="0" smtClean="0"/>
              <a:t> controllers and processors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49900" y="1804100"/>
            <a:ext cx="2244437" cy="2590409"/>
            <a:chOff x="6234542" y="1754155"/>
            <a:chExt cx="2244437" cy="2590409"/>
          </a:xfrm>
        </p:grpSpPr>
        <p:sp>
          <p:nvSpPr>
            <p:cNvPr id="4" name="Round Same Side Corner Rectangle 3"/>
            <p:cNvSpPr/>
            <p:nvPr/>
          </p:nvSpPr>
          <p:spPr>
            <a:xfrm rot="10800000">
              <a:off x="6234542" y="2706913"/>
              <a:ext cx="2244437" cy="1556174"/>
            </a:xfrm>
            <a:prstGeom prst="round2SameRect">
              <a:avLst>
                <a:gd name="adj1" fmla="val 19728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" name="Round Same Side Corner Rectangle 4"/>
            <p:cNvSpPr/>
            <p:nvPr/>
          </p:nvSpPr>
          <p:spPr>
            <a:xfrm>
              <a:off x="6669537" y="1754155"/>
              <a:ext cx="1374445" cy="952758"/>
            </a:xfrm>
            <a:prstGeom prst="round2SameRect">
              <a:avLst>
                <a:gd name="adj1" fmla="val 48061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98740" y="2482516"/>
              <a:ext cx="28971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500" dirty="0">
                  <a:solidFill>
                    <a:schemeClr val="accent1"/>
                  </a:solidFill>
                </a:rPr>
                <a:t>§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3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7505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err="1" smtClean="0">
                <a:solidFill>
                  <a:schemeClr val="bg1"/>
                </a:solidFill>
              </a:rPr>
              <a:t>Where</a:t>
            </a:r>
            <a:endParaRPr lang="da-DK" b="1" u="sng" dirty="0" smtClean="0">
              <a:solidFill>
                <a:schemeClr val="bg1"/>
              </a:solidFill>
            </a:endParaRPr>
          </a:p>
          <a:p>
            <a:endParaRPr lang="da-DK" dirty="0" smtClean="0">
              <a:solidFill>
                <a:schemeClr val="bg1"/>
              </a:solidFill>
            </a:endParaRPr>
          </a:p>
          <a:p>
            <a:r>
              <a:rPr lang="da-DK" dirty="0" err="1" smtClean="0">
                <a:solidFill>
                  <a:schemeClr val="bg1"/>
                </a:solidFill>
              </a:rPr>
              <a:t>Where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are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keeping</a:t>
            </a:r>
            <a:r>
              <a:rPr lang="da-DK" dirty="0" smtClean="0">
                <a:solidFill>
                  <a:schemeClr val="bg1"/>
                </a:solidFill>
              </a:rPr>
              <a:t> the data?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know all the locations, </a:t>
            </a:r>
            <a:r>
              <a:rPr lang="da-DK" dirty="0" err="1" smtClean="0">
                <a:solidFill>
                  <a:schemeClr val="bg1"/>
                </a:solidFill>
              </a:rPr>
              <a:t>physical</a:t>
            </a:r>
            <a:r>
              <a:rPr lang="da-DK" dirty="0" smtClean="0">
                <a:solidFill>
                  <a:schemeClr val="bg1"/>
                </a:solidFill>
              </a:rPr>
              <a:t> and virtual, </a:t>
            </a:r>
            <a:r>
              <a:rPr lang="da-DK" dirty="0" err="1" smtClean="0">
                <a:solidFill>
                  <a:schemeClr val="bg1"/>
                </a:solidFill>
              </a:rPr>
              <a:t>where</a:t>
            </a:r>
            <a:r>
              <a:rPr lang="da-DK" dirty="0" smtClean="0">
                <a:solidFill>
                  <a:schemeClr val="bg1"/>
                </a:solidFill>
              </a:rPr>
              <a:t> data is </a:t>
            </a:r>
            <a:r>
              <a:rPr lang="da-DK" dirty="0" err="1" smtClean="0">
                <a:solidFill>
                  <a:schemeClr val="bg1"/>
                </a:solidFill>
              </a:rPr>
              <a:t>stored</a:t>
            </a: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need</a:t>
            </a:r>
            <a:r>
              <a:rPr lang="da-DK" dirty="0" smtClean="0">
                <a:solidFill>
                  <a:schemeClr val="bg1"/>
                </a:solidFill>
              </a:rPr>
              <a:t> to know if, </a:t>
            </a:r>
            <a:r>
              <a:rPr lang="da-DK" dirty="0" err="1" smtClean="0">
                <a:solidFill>
                  <a:schemeClr val="bg1"/>
                </a:solidFill>
              </a:rPr>
              <a:t>how</a:t>
            </a:r>
            <a:r>
              <a:rPr lang="da-DK" dirty="0" smtClean="0">
                <a:solidFill>
                  <a:schemeClr val="bg1"/>
                </a:solidFill>
              </a:rPr>
              <a:t> and </a:t>
            </a:r>
            <a:r>
              <a:rPr lang="da-DK" dirty="0" err="1" smtClean="0">
                <a:solidFill>
                  <a:schemeClr val="bg1"/>
                </a:solidFill>
              </a:rPr>
              <a:t>where</a:t>
            </a:r>
            <a:r>
              <a:rPr lang="da-DK" dirty="0" smtClean="0">
                <a:solidFill>
                  <a:schemeClr val="bg1"/>
                </a:solidFill>
              </a:rPr>
              <a:t> the data is </a:t>
            </a:r>
            <a:r>
              <a:rPr lang="da-DK" dirty="0" err="1" smtClean="0">
                <a:solidFill>
                  <a:schemeClr val="bg1"/>
                </a:solidFill>
              </a:rPr>
              <a:t>being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backed</a:t>
            </a:r>
            <a:r>
              <a:rPr lang="da-DK" dirty="0" smtClean="0">
                <a:solidFill>
                  <a:schemeClr val="bg1"/>
                </a:solidFill>
              </a:rPr>
              <a:t> up</a:t>
            </a:r>
            <a:endParaRPr lang="da-DK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48900" y="973123"/>
            <a:ext cx="3951214" cy="36911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a-DK" b="1" u="sng" dirty="0" smtClean="0">
                <a:solidFill>
                  <a:schemeClr val="bg1"/>
                </a:solidFill>
              </a:rPr>
              <a:t>How</a:t>
            </a:r>
          </a:p>
          <a:p>
            <a:pPr algn="ctr"/>
            <a:endParaRPr lang="da-DK" dirty="0">
              <a:solidFill>
                <a:schemeClr val="bg1"/>
              </a:solidFill>
            </a:endParaRPr>
          </a:p>
          <a:p>
            <a:r>
              <a:rPr lang="da-DK" dirty="0" smtClean="0">
                <a:solidFill>
                  <a:schemeClr val="bg1"/>
                </a:solidFill>
              </a:rPr>
              <a:t>How </a:t>
            </a:r>
            <a:r>
              <a:rPr lang="da-DK" dirty="0" err="1" smtClean="0">
                <a:solidFill>
                  <a:schemeClr val="bg1"/>
                </a:solidFill>
              </a:rPr>
              <a:t>are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we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keeping</a:t>
            </a:r>
            <a:r>
              <a:rPr lang="da-DK" dirty="0" smtClean="0">
                <a:solidFill>
                  <a:schemeClr val="bg1"/>
                </a:solidFill>
              </a:rPr>
              <a:t> data </a:t>
            </a:r>
            <a:r>
              <a:rPr lang="da-DK" dirty="0" err="1" smtClean="0">
                <a:solidFill>
                  <a:schemeClr val="bg1"/>
                </a:solidFill>
              </a:rPr>
              <a:t>safe</a:t>
            </a:r>
            <a:r>
              <a:rPr lang="da-DK" dirty="0" smtClean="0">
                <a:solidFill>
                  <a:schemeClr val="bg1"/>
                </a:solidFill>
              </a:rPr>
              <a:t>?</a:t>
            </a:r>
          </a:p>
          <a:p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The GDPR </a:t>
            </a:r>
            <a:r>
              <a:rPr lang="da-DK" dirty="0" err="1" smtClean="0">
                <a:solidFill>
                  <a:schemeClr val="bg1"/>
                </a:solidFill>
              </a:rPr>
              <a:t>wants</a:t>
            </a:r>
            <a:r>
              <a:rPr lang="da-DK" dirty="0" smtClean="0">
                <a:solidFill>
                  <a:schemeClr val="bg1"/>
                </a:solidFill>
              </a:rPr>
              <a:t> the </a:t>
            </a:r>
            <a:r>
              <a:rPr lang="da-DK" dirty="0" err="1" smtClean="0">
                <a:solidFill>
                  <a:schemeClr val="bg1"/>
                </a:solidFill>
              </a:rPr>
              <a:t>security</a:t>
            </a:r>
            <a:r>
              <a:rPr lang="da-DK" dirty="0" smtClean="0">
                <a:solidFill>
                  <a:schemeClr val="bg1"/>
                </a:solidFill>
              </a:rPr>
              <a:t> measures to </a:t>
            </a:r>
            <a:r>
              <a:rPr lang="da-DK" dirty="0" err="1" smtClean="0">
                <a:solidFill>
                  <a:schemeClr val="bg1"/>
                </a:solidFill>
              </a:rPr>
              <a:t>be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based</a:t>
            </a:r>
            <a:r>
              <a:rPr lang="da-DK" dirty="0" smtClean="0">
                <a:solidFill>
                  <a:schemeClr val="bg1"/>
                </a:solidFill>
              </a:rPr>
              <a:t> on a </a:t>
            </a:r>
            <a:r>
              <a:rPr lang="da-DK" dirty="0" err="1" smtClean="0">
                <a:solidFill>
                  <a:schemeClr val="bg1"/>
                </a:solidFill>
              </a:rPr>
              <a:t>risk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assesment</a:t>
            </a:r>
            <a:endParaRPr lang="da-DK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>
                <a:solidFill>
                  <a:schemeClr val="bg1"/>
                </a:solidFill>
              </a:rPr>
              <a:t>How </a:t>
            </a:r>
            <a:r>
              <a:rPr lang="da-DK" dirty="0" err="1" smtClean="0">
                <a:solidFill>
                  <a:schemeClr val="bg1"/>
                </a:solidFill>
              </a:rPr>
              <a:t>safe</a:t>
            </a:r>
            <a:r>
              <a:rPr lang="da-DK" dirty="0" smtClean="0">
                <a:solidFill>
                  <a:schemeClr val="bg1"/>
                </a:solidFill>
              </a:rPr>
              <a:t> the data </a:t>
            </a:r>
            <a:r>
              <a:rPr lang="da-DK" dirty="0" err="1" smtClean="0">
                <a:solidFill>
                  <a:schemeClr val="bg1"/>
                </a:solidFill>
              </a:rPr>
              <a:t>needs</a:t>
            </a:r>
            <a:r>
              <a:rPr lang="da-DK" dirty="0" smtClean="0">
                <a:solidFill>
                  <a:schemeClr val="bg1"/>
                </a:solidFill>
              </a:rPr>
              <a:t> to </a:t>
            </a:r>
            <a:r>
              <a:rPr lang="da-DK" dirty="0" err="1" smtClean="0">
                <a:solidFill>
                  <a:schemeClr val="bg1"/>
                </a:solidFill>
              </a:rPr>
              <a:t>be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depends</a:t>
            </a:r>
            <a:r>
              <a:rPr lang="da-DK" dirty="0" smtClean="0">
                <a:solidFill>
                  <a:schemeClr val="bg1"/>
                </a:solidFill>
              </a:rPr>
              <a:t> on the </a:t>
            </a:r>
            <a:r>
              <a:rPr lang="da-DK" dirty="0" err="1" smtClean="0">
                <a:solidFill>
                  <a:schemeClr val="bg1"/>
                </a:solidFill>
              </a:rPr>
              <a:t>risks</a:t>
            </a:r>
            <a:r>
              <a:rPr lang="da-DK" dirty="0" smtClean="0">
                <a:solidFill>
                  <a:schemeClr val="bg1"/>
                </a:solidFill>
              </a:rPr>
              <a:t> and </a:t>
            </a:r>
            <a:r>
              <a:rPr lang="da-DK" dirty="0" err="1" smtClean="0">
                <a:solidFill>
                  <a:schemeClr val="bg1"/>
                </a:solidFill>
              </a:rPr>
              <a:t>possible</a:t>
            </a:r>
            <a:r>
              <a:rPr lang="da-DK" dirty="0" smtClean="0">
                <a:solidFill>
                  <a:schemeClr val="bg1"/>
                </a:solidFill>
              </a:rPr>
              <a:t> </a:t>
            </a:r>
            <a:r>
              <a:rPr lang="da-DK" dirty="0" err="1" smtClean="0">
                <a:solidFill>
                  <a:schemeClr val="bg1"/>
                </a:solidFill>
              </a:rPr>
              <a:t>consequences</a:t>
            </a:r>
            <a:r>
              <a:rPr lang="da-DK" dirty="0" smtClean="0">
                <a:solidFill>
                  <a:schemeClr val="bg1"/>
                </a:solidFill>
              </a:rPr>
              <a:t> of a data </a:t>
            </a:r>
            <a:r>
              <a:rPr lang="da-DK" dirty="0" err="1" smtClean="0">
                <a:solidFill>
                  <a:schemeClr val="bg1"/>
                </a:solidFill>
              </a:rPr>
              <a:t>breach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13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Security measures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22912" y="1838061"/>
            <a:ext cx="533385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What are the adequate technical </a:t>
            </a:r>
            <a:r>
              <a:rPr lang="en-US" sz="2000" dirty="0"/>
              <a:t>and </a:t>
            </a:r>
            <a:r>
              <a:rPr lang="en-US" sz="2000" dirty="0" err="1"/>
              <a:t>organisational</a:t>
            </a:r>
            <a:r>
              <a:rPr lang="en-US" sz="2000" dirty="0"/>
              <a:t> security </a:t>
            </a:r>
            <a:r>
              <a:rPr lang="en-US" sz="2000" dirty="0" smtClean="0"/>
              <a:t>measures?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depends on the data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look mostly </a:t>
            </a:r>
            <a:r>
              <a:rPr lang="en-US" sz="2000" dirty="0"/>
              <a:t>at </a:t>
            </a:r>
            <a:r>
              <a:rPr lang="en-US" sz="2000" dirty="0" smtClean="0"/>
              <a:t>pseudonymisation and encryption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49900" y="1804100"/>
            <a:ext cx="2244437" cy="2590409"/>
            <a:chOff x="6234542" y="1754155"/>
            <a:chExt cx="2244437" cy="2590409"/>
          </a:xfrm>
        </p:grpSpPr>
        <p:sp>
          <p:nvSpPr>
            <p:cNvPr id="4" name="Round Same Side Corner Rectangle 3"/>
            <p:cNvSpPr/>
            <p:nvPr/>
          </p:nvSpPr>
          <p:spPr>
            <a:xfrm rot="10800000">
              <a:off x="6234542" y="2706913"/>
              <a:ext cx="2244437" cy="1556174"/>
            </a:xfrm>
            <a:prstGeom prst="round2SameRect">
              <a:avLst>
                <a:gd name="adj1" fmla="val 19728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" name="Round Same Side Corner Rectangle 4"/>
            <p:cNvSpPr/>
            <p:nvPr/>
          </p:nvSpPr>
          <p:spPr>
            <a:xfrm>
              <a:off x="6669537" y="1754155"/>
              <a:ext cx="1374445" cy="952758"/>
            </a:xfrm>
            <a:prstGeom prst="round2SameRect">
              <a:avLst>
                <a:gd name="adj1" fmla="val 48061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98740" y="2482516"/>
              <a:ext cx="28971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500" dirty="0">
                  <a:solidFill>
                    <a:schemeClr val="accent1"/>
                  </a:solidFill>
                </a:rPr>
                <a:t>§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43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ounded Rectangle 4"/>
          <p:cNvSpPr/>
          <p:nvPr/>
        </p:nvSpPr>
        <p:spPr>
          <a:xfrm rot="1800000">
            <a:off x="2922308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Rounded Rectangle 5"/>
          <p:cNvSpPr/>
          <p:nvPr/>
        </p:nvSpPr>
        <p:spPr>
          <a:xfrm rot="36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Rounded Rectangle 6"/>
          <p:cNvSpPr/>
          <p:nvPr/>
        </p:nvSpPr>
        <p:spPr>
          <a:xfrm rot="54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Rounded Rectangle 7"/>
          <p:cNvSpPr/>
          <p:nvPr/>
        </p:nvSpPr>
        <p:spPr>
          <a:xfrm rot="54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ounded Rectangle 8"/>
          <p:cNvSpPr/>
          <p:nvPr/>
        </p:nvSpPr>
        <p:spPr>
          <a:xfrm rot="72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Rounded Rectangle 9"/>
          <p:cNvSpPr/>
          <p:nvPr/>
        </p:nvSpPr>
        <p:spPr>
          <a:xfrm rot="90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Oval 10"/>
          <p:cNvSpPr/>
          <p:nvPr/>
        </p:nvSpPr>
        <p:spPr>
          <a:xfrm>
            <a:off x="2209019" y="2897632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Rounded Rectangle 11"/>
          <p:cNvSpPr/>
          <p:nvPr/>
        </p:nvSpPr>
        <p:spPr>
          <a:xfrm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3" name="Rounded Rectangle 12"/>
          <p:cNvSpPr/>
          <p:nvPr/>
        </p:nvSpPr>
        <p:spPr>
          <a:xfrm rot="1800000">
            <a:off x="4437103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Rounded Rectangle 13"/>
          <p:cNvSpPr/>
          <p:nvPr/>
        </p:nvSpPr>
        <p:spPr>
          <a:xfrm rot="36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Rounded Rectangle 14"/>
          <p:cNvSpPr/>
          <p:nvPr/>
        </p:nvSpPr>
        <p:spPr>
          <a:xfrm rot="54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Rounded Rectangle 15"/>
          <p:cNvSpPr/>
          <p:nvPr/>
        </p:nvSpPr>
        <p:spPr>
          <a:xfrm rot="54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Rounded Rectangle 16"/>
          <p:cNvSpPr/>
          <p:nvPr/>
        </p:nvSpPr>
        <p:spPr>
          <a:xfrm rot="72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Rounded Rectangle 17"/>
          <p:cNvSpPr/>
          <p:nvPr/>
        </p:nvSpPr>
        <p:spPr>
          <a:xfrm rot="90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9" name="Oval 18"/>
          <p:cNvSpPr/>
          <p:nvPr/>
        </p:nvSpPr>
        <p:spPr>
          <a:xfrm>
            <a:off x="3723814" y="1672561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da-DK" dirty="0"/>
          </a:p>
        </p:txBody>
      </p:sp>
      <p:sp>
        <p:nvSpPr>
          <p:cNvPr id="20" name="Rounded Rectangle 19"/>
          <p:cNvSpPr/>
          <p:nvPr/>
        </p:nvSpPr>
        <p:spPr>
          <a:xfrm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1" name="Rounded Rectangle 20"/>
          <p:cNvSpPr/>
          <p:nvPr/>
        </p:nvSpPr>
        <p:spPr>
          <a:xfrm rot="1800000">
            <a:off x="5947820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2" name="Rounded Rectangle 21"/>
          <p:cNvSpPr/>
          <p:nvPr/>
        </p:nvSpPr>
        <p:spPr>
          <a:xfrm rot="36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3" name="Rounded Rectangle 22"/>
          <p:cNvSpPr/>
          <p:nvPr/>
        </p:nvSpPr>
        <p:spPr>
          <a:xfrm rot="54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4" name="Rounded Rectangle 23"/>
          <p:cNvSpPr/>
          <p:nvPr/>
        </p:nvSpPr>
        <p:spPr>
          <a:xfrm rot="54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5" name="Rounded Rectangle 24"/>
          <p:cNvSpPr/>
          <p:nvPr/>
        </p:nvSpPr>
        <p:spPr>
          <a:xfrm rot="72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6" name="Rounded Rectangle 25"/>
          <p:cNvSpPr/>
          <p:nvPr/>
        </p:nvSpPr>
        <p:spPr>
          <a:xfrm rot="90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7" name="Oval 26"/>
          <p:cNvSpPr/>
          <p:nvPr/>
        </p:nvSpPr>
        <p:spPr>
          <a:xfrm>
            <a:off x="5234531" y="2897632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TextBox 27"/>
          <p:cNvSpPr txBox="1"/>
          <p:nvPr/>
        </p:nvSpPr>
        <p:spPr>
          <a:xfrm>
            <a:off x="5904579" y="351269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IT</a:t>
            </a:r>
            <a:endParaRPr lang="da-DK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03881" y="3512690"/>
            <a:ext cx="672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Legal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83856" y="2281525"/>
            <a:ext cx="124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Operations</a:t>
            </a:r>
            <a:endParaRPr lang="da-DK" b="1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589448" y="1672561"/>
            <a:ext cx="2637402" cy="7759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  </a:t>
            </a:r>
            <a:r>
              <a:rPr lang="da-DK" dirty="0" err="1" smtClean="0"/>
              <a:t>Ambassador</a:t>
            </a:r>
            <a:r>
              <a:rPr lang="da-DK" dirty="0" smtClean="0"/>
              <a:t> for the data </a:t>
            </a:r>
            <a:r>
              <a:rPr lang="da-DK" dirty="0" err="1" smtClean="0"/>
              <a:t>subjects</a:t>
            </a:r>
            <a:endParaRPr lang="da-DK" dirty="0"/>
          </a:p>
        </p:txBody>
      </p:sp>
      <p:sp>
        <p:nvSpPr>
          <p:cNvPr id="32" name="Rounded Rectangle 31"/>
          <p:cNvSpPr/>
          <p:nvPr/>
        </p:nvSpPr>
        <p:spPr>
          <a:xfrm>
            <a:off x="5928060" y="1671901"/>
            <a:ext cx="2637402" cy="7759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Ombudsmand for the data </a:t>
            </a:r>
            <a:r>
              <a:rPr lang="da-DK" dirty="0" err="1" smtClean="0"/>
              <a:t>subjects</a:t>
            </a:r>
            <a:endParaRPr lang="da-DK" dirty="0"/>
          </a:p>
        </p:txBody>
      </p:sp>
      <p:sp>
        <p:nvSpPr>
          <p:cNvPr id="34" name="TextBox 33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The Data </a:t>
            </a:r>
            <a:r>
              <a:rPr lang="da-DK" sz="2800" b="1" dirty="0" err="1" smtClean="0"/>
              <a:t>Protection</a:t>
            </a:r>
            <a:r>
              <a:rPr lang="da-DK" sz="2800" b="1" dirty="0" smtClean="0"/>
              <a:t> Officer</a:t>
            </a:r>
            <a:endParaRPr lang="da-DK" sz="2800" b="1" dirty="0"/>
          </a:p>
        </p:txBody>
      </p:sp>
    </p:spTree>
    <p:extLst>
      <p:ext uri="{BB962C8B-B14F-4D97-AF65-F5344CB8AC3E}">
        <p14:creationId xmlns:p14="http://schemas.microsoft.com/office/powerpoint/2010/main" val="169866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4" grpId="0" animBg="1"/>
      <p:bldP spid="3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DKCERT">
      <a:dk1>
        <a:sysClr val="windowText" lastClr="000000"/>
      </a:dk1>
      <a:lt1>
        <a:sysClr val="window" lastClr="FFFFFF"/>
      </a:lt1>
      <a:dk2>
        <a:srgbClr val="E4E5E3"/>
      </a:dk2>
      <a:lt2>
        <a:srgbClr val="5A5A59"/>
      </a:lt2>
      <a:accent1>
        <a:srgbClr val="213E99"/>
      </a:accent1>
      <a:accent2>
        <a:srgbClr val="76777A"/>
      </a:accent2>
      <a:accent3>
        <a:srgbClr val="ABCB2A"/>
      </a:accent3>
      <a:accent4>
        <a:srgbClr val="5A5A59"/>
      </a:accent4>
      <a:accent5>
        <a:srgbClr val="ABCB2A"/>
      </a:accent5>
      <a:accent6>
        <a:srgbClr val="B2B3B2"/>
      </a:accent6>
      <a:hlink>
        <a:srgbClr val="ABCB2A"/>
      </a:hlink>
      <a:folHlink>
        <a:srgbClr val="7A93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19366</TotalTime>
  <Words>380</Words>
  <Application>Microsoft Office PowerPoint</Application>
  <PresentationFormat>On-screen Show (16:9)</PresentationFormat>
  <Paragraphs>79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Lucida Grande</vt:lpstr>
      <vt:lpstr>Office Theme</vt:lpstr>
      <vt:lpstr>General Data Protection Regulation at DeiC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Aarhus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Bygvraa Rasmussen</dc:creator>
  <cp:lastModifiedBy>surf</cp:lastModifiedBy>
  <cp:revision>110</cp:revision>
  <dcterms:created xsi:type="dcterms:W3CDTF">2016-11-16T09:02:06Z</dcterms:created>
  <dcterms:modified xsi:type="dcterms:W3CDTF">2017-11-27T12:32:11Z</dcterms:modified>
</cp:coreProperties>
</file>