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8"/>
    <p:restoredTop sz="94652"/>
  </p:normalViewPr>
  <p:slideViewPr>
    <p:cSldViewPr snapToGrid="0" snapToObjects="1">
      <p:cViewPr>
        <p:scale>
          <a:sx n="90" d="100"/>
          <a:sy n="90" d="100"/>
        </p:scale>
        <p:origin x="7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AACDD-5F8D-6940-8BF9-1331C9DE7D68}" type="datetimeFigureOut">
              <a:rPr lang="nl-NL" smtClean="0"/>
              <a:t>22-02-17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3F27D-0C16-724D-A7E7-7FBBE5AED2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82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3F27D-0C16-724D-A7E7-7FBBE5AED20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00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‹nr.›</a:t>
            </a:fld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37634" y="490515"/>
            <a:ext cx="9052020" cy="876009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3733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2133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/>
              <a:t>© AARNet Pty Ltd </a:t>
            </a:r>
            <a:r>
              <a:rPr lang="en-AU" dirty="0">
                <a:solidFill>
                  <a:schemeClr val="accent1"/>
                </a:solidFill>
              </a:rPr>
              <a:t>|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37634" y="1604433"/>
            <a:ext cx="11127317" cy="412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37634" y="5924551"/>
            <a:ext cx="832279" cy="240130"/>
          </a:xfrm>
        </p:spPr>
        <p:txBody>
          <a:bodyPr wrap="none">
            <a:spAutoFit/>
          </a:bodyPr>
          <a:lstStyle>
            <a:lvl1pPr>
              <a:defRPr sz="1067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75358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xbuckley.ie/ryans-victorian-pub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xbuckley.ie/ryans-victorian-pub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4th SIG ISM Workshop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Dublin, </a:t>
            </a:r>
            <a:r>
              <a:rPr lang="nl-NL" dirty="0" err="1" smtClean="0"/>
              <a:t>february</a:t>
            </a:r>
            <a:r>
              <a:rPr lang="nl-NL" dirty="0" smtClean="0"/>
              <a:t> 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5031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1"/>
          </p:nvPr>
        </p:nvSpPr>
        <p:spPr>
          <a:xfrm>
            <a:off x="537634" y="490515"/>
            <a:ext cx="9052020" cy="666786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 smtClean="0"/>
              <a:t>Regional</a:t>
            </a:r>
            <a:r>
              <a:rPr lang="nl-NL" dirty="0" smtClean="0"/>
              <a:t> </a:t>
            </a:r>
            <a:r>
              <a:rPr lang="nl-NL" dirty="0" err="1" smtClean="0"/>
              <a:t>Collaboration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Small </a:t>
            </a:r>
            <a:r>
              <a:rPr lang="nl-NL" dirty="0" err="1" smtClean="0"/>
              <a:t>group</a:t>
            </a:r>
            <a:r>
              <a:rPr lang="nl-NL" dirty="0" smtClean="0"/>
              <a:t>, focus on </a:t>
            </a:r>
            <a:r>
              <a:rPr lang="nl-NL" dirty="0" err="1" smtClean="0"/>
              <a:t>actual</a:t>
            </a:r>
            <a:r>
              <a:rPr lang="nl-NL" dirty="0" smtClean="0"/>
              <a:t> 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current</a:t>
            </a:r>
            <a:r>
              <a:rPr lang="nl-NL" dirty="0" smtClean="0"/>
              <a:t> subjects</a:t>
            </a:r>
          </a:p>
          <a:p>
            <a:r>
              <a:rPr lang="nl-NL" dirty="0" err="1" smtClean="0"/>
              <a:t>Build</a:t>
            </a:r>
            <a:r>
              <a:rPr lang="nl-NL" dirty="0" smtClean="0"/>
              <a:t> a </a:t>
            </a:r>
            <a:r>
              <a:rPr lang="nl-NL" dirty="0" err="1" smtClean="0"/>
              <a:t>regional</a:t>
            </a:r>
            <a:r>
              <a:rPr lang="nl-NL" dirty="0" smtClean="0"/>
              <a:t> </a:t>
            </a:r>
            <a:r>
              <a:rPr lang="nl-NL" dirty="0" err="1" smtClean="0"/>
              <a:t>network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close </a:t>
            </a:r>
            <a:r>
              <a:rPr lang="nl-NL" dirty="0" err="1" smtClean="0"/>
              <a:t>contacts</a:t>
            </a:r>
            <a:endParaRPr lang="nl-NL" dirty="0" smtClean="0"/>
          </a:p>
          <a:p>
            <a:r>
              <a:rPr lang="nl-NL" dirty="0" err="1" smtClean="0"/>
              <a:t>Agree</a:t>
            </a:r>
            <a:r>
              <a:rPr lang="nl-NL" dirty="0" smtClean="0"/>
              <a:t> </a:t>
            </a:r>
            <a:r>
              <a:rPr lang="nl-NL" dirty="0" err="1" smtClean="0"/>
              <a:t>upon</a:t>
            </a:r>
            <a:r>
              <a:rPr lang="nl-NL" dirty="0" smtClean="0"/>
              <a:t> </a:t>
            </a:r>
            <a:r>
              <a:rPr lang="nl-NL" dirty="0" err="1" smtClean="0"/>
              <a:t>nondisclosure</a:t>
            </a:r>
            <a:r>
              <a:rPr lang="nl-NL" dirty="0" smtClean="0"/>
              <a:t> (sample NDA </a:t>
            </a:r>
            <a:r>
              <a:rPr lang="nl-NL" dirty="0" err="1" smtClean="0"/>
              <a:t>available</a:t>
            </a:r>
            <a:r>
              <a:rPr lang="nl-NL" dirty="0" smtClean="0"/>
              <a:t>)</a:t>
            </a:r>
          </a:p>
          <a:p>
            <a:r>
              <a:rPr lang="nl-NL" dirty="0" smtClean="0"/>
              <a:t>Have a closer look </a:t>
            </a:r>
            <a:r>
              <a:rPr lang="nl-NL" dirty="0" err="1" smtClean="0"/>
              <a:t>inside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organisations</a:t>
            </a:r>
            <a:endParaRPr lang="nl-NL" dirty="0" smtClean="0"/>
          </a:p>
          <a:p>
            <a:r>
              <a:rPr lang="nl-NL" dirty="0" err="1" smtClean="0"/>
              <a:t>Choose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subjects</a:t>
            </a:r>
          </a:p>
          <a:p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aimed</a:t>
            </a:r>
            <a:r>
              <a:rPr lang="nl-NL" dirty="0" smtClean="0"/>
              <a:t> at ‘making </a:t>
            </a:r>
            <a:r>
              <a:rPr lang="nl-NL" dirty="0" err="1" smtClean="0"/>
              <a:t>something</a:t>
            </a:r>
            <a:r>
              <a:rPr lang="nl-NL" dirty="0" smtClean="0"/>
              <a:t>’, </a:t>
            </a:r>
            <a:r>
              <a:rPr lang="nl-NL" dirty="0" err="1" smtClean="0"/>
              <a:t>aimed</a:t>
            </a:r>
            <a:r>
              <a:rPr lang="nl-NL" dirty="0" smtClean="0"/>
              <a:t> at </a:t>
            </a:r>
            <a:r>
              <a:rPr lang="nl-NL" dirty="0" err="1" smtClean="0"/>
              <a:t>learning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improving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40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600" dirty="0" smtClean="0"/>
              <a:t>Agenda </a:t>
            </a:r>
            <a:r>
              <a:rPr lang="x-none" altLang="x-none" sz="3600" dirty="0">
                <a:solidFill>
                  <a:schemeClr val="tx1"/>
                </a:solidFill>
                <a:latin typeface="Arial" charset="0"/>
              </a:rPr>
              <a:t>22nd February (Wednesday)</a:t>
            </a:r>
            <a:br>
              <a:rPr lang="x-none" altLang="x-none" sz="3600" dirty="0">
                <a:solidFill>
                  <a:schemeClr val="tx1"/>
                </a:solidFill>
                <a:latin typeface="Arial" charset="0"/>
              </a:rPr>
            </a:br>
            <a:endParaRPr lang="nl-NL" sz="36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838201" y="1314451"/>
          <a:ext cx="10515600" cy="5101358"/>
        </p:xfrm>
        <a:graphic>
          <a:graphicData uri="http://schemas.openxmlformats.org/drawingml/2006/table">
            <a:tbl>
              <a:tblPr/>
              <a:tblGrid>
                <a:gridCol w="1455778"/>
                <a:gridCol w="9059822"/>
              </a:tblGrid>
              <a:tr h="1030224">
                <a:tc>
                  <a:txBody>
                    <a:bodyPr/>
                    <a:lstStyle/>
                    <a:p>
                      <a:r>
                        <a:rPr lang="is-IS" sz="1600" dirty="0"/>
                        <a:t> 13:00-13:30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Welcome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and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round</a:t>
                      </a:r>
                      <a:r>
                        <a:rPr lang="nl-NL" sz="1600" dirty="0"/>
                        <a:t> of </a:t>
                      </a:r>
                      <a:r>
                        <a:rPr lang="nl-NL" sz="1600" dirty="0" err="1" smtClean="0"/>
                        <a:t>Introduction</a:t>
                      </a:r>
                      <a:r>
                        <a:rPr lang="nl-NL" sz="1600" baseline="0" dirty="0" smtClean="0"/>
                        <a:t> (</a:t>
                      </a:r>
                      <a:r>
                        <a:rPr lang="nl-NL" sz="1600" dirty="0" smtClean="0"/>
                        <a:t>Alf </a:t>
                      </a:r>
                      <a:r>
                        <a:rPr lang="nl-NL" sz="1600" dirty="0"/>
                        <a:t>Moens </a:t>
                      </a:r>
                      <a:r>
                        <a:rPr lang="nl-NL" sz="1600" dirty="0" smtClean="0"/>
                        <a:t>– SURF)</a:t>
                      </a:r>
                      <a:endParaRPr lang="nl-NL" sz="1600" dirty="0"/>
                    </a:p>
                    <a:p>
                      <a:r>
                        <a:rPr lang="nl-NL" sz="1600" dirty="0"/>
                        <a:t>Update on WISE </a:t>
                      </a:r>
                      <a:r>
                        <a:rPr lang="nl-NL" sz="1600" dirty="0" err="1"/>
                        <a:t>and</a:t>
                      </a:r>
                      <a:r>
                        <a:rPr lang="nl-NL" sz="1600" dirty="0"/>
                        <a:t> Global CEO Forum Security </a:t>
                      </a:r>
                      <a:r>
                        <a:rPr lang="nl-NL" sz="1600" dirty="0" err="1"/>
                        <a:t>working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group</a:t>
                      </a:r>
                      <a:endParaRPr lang="nl-NL" sz="1600" dirty="0"/>
                    </a:p>
                    <a:p>
                      <a:r>
                        <a:rPr lang="nl-NL" sz="1600" dirty="0" err="1"/>
                        <a:t>Regional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collaboration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cs-CZ" sz="1600"/>
                        <a:t>13:30-14:00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Update of SIG=ISM charter (</a:t>
                      </a:r>
                      <a:r>
                        <a:rPr lang="nl-NL" sz="1600" dirty="0" err="1" smtClean="0"/>
                        <a:t>Sigita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Jurkynaite</a:t>
                      </a:r>
                      <a:r>
                        <a:rPr lang="nl-NL" sz="1600" dirty="0" smtClean="0"/>
                        <a:t>, </a:t>
                      </a:r>
                      <a:r>
                        <a:rPr lang="nl-NL" sz="1600" dirty="0" err="1" smtClean="0"/>
                        <a:t>GeantJurkynaite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  <a:p>
                      <a:r>
                        <a:rPr lang="nl-NL" sz="1600" dirty="0" err="1"/>
                        <a:t>Finalising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the</a:t>
                      </a:r>
                      <a:r>
                        <a:rPr lang="nl-NL" sz="1600" dirty="0"/>
                        <a:t> SIG-ISM mission statement (</a:t>
                      </a:r>
                      <a:r>
                        <a:rPr lang="nl-NL" sz="1600" dirty="0" err="1" smtClean="0"/>
                        <a:t>Urpo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Kaila</a:t>
                      </a:r>
                      <a:r>
                        <a:rPr lang="nl-NL" sz="1600" dirty="0" smtClean="0"/>
                        <a:t>, CSC)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6558">
                <a:tc>
                  <a:txBody>
                    <a:bodyPr/>
                    <a:lstStyle/>
                    <a:p>
                      <a:r>
                        <a:rPr lang="is-IS" sz="1600"/>
                        <a:t>14:00-14:30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H2020 project PROTECTIVE (Brian </a:t>
                      </a:r>
                      <a:r>
                        <a:rPr lang="nl-NL" sz="1600" dirty="0" smtClean="0"/>
                        <a:t>Lee/</a:t>
                      </a:r>
                      <a:r>
                        <a:rPr lang="nl-NL" sz="1600" dirty="0" err="1" smtClean="0"/>
                        <a:t>Maciej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Miłostan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  <a:p>
                      <a:r>
                        <a:rPr lang="nl-NL" sz="1600" i="1" dirty="0"/>
                        <a:t>H2020 project PROTECTIVE - </a:t>
                      </a:r>
                      <a:r>
                        <a:rPr lang="nl-NL" sz="1600" i="1" dirty="0" err="1"/>
                        <a:t>Proactive</a:t>
                      </a:r>
                      <a:r>
                        <a:rPr lang="nl-NL" sz="1600" i="1" dirty="0"/>
                        <a:t> Risk Management </a:t>
                      </a:r>
                      <a:r>
                        <a:rPr lang="nl-NL" sz="1600" i="1" dirty="0" err="1"/>
                        <a:t>through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Improved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Situational</a:t>
                      </a:r>
                      <a:r>
                        <a:rPr lang="nl-NL" sz="1600" i="1" dirty="0"/>
                        <a:t> Awareness. </a:t>
                      </a:r>
                      <a:r>
                        <a:rPr lang="nl-NL" sz="1600" i="1" dirty="0" err="1"/>
                        <a:t>This</a:t>
                      </a:r>
                      <a:r>
                        <a:rPr lang="nl-NL" sz="1600" i="1" dirty="0"/>
                        <a:t> project </a:t>
                      </a:r>
                      <a:r>
                        <a:rPr lang="nl-NL" sz="1600" i="1" dirty="0" err="1"/>
                        <a:t>aims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to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develop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an</a:t>
                      </a:r>
                      <a:r>
                        <a:rPr lang="nl-NL" sz="1600" i="1" dirty="0"/>
                        <a:t> information </a:t>
                      </a:r>
                      <a:r>
                        <a:rPr lang="nl-NL" sz="1600" i="1" dirty="0" err="1"/>
                        <a:t>sharing</a:t>
                      </a:r>
                      <a:r>
                        <a:rPr lang="nl-NL" sz="1600" i="1" dirty="0"/>
                        <a:t> framework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advanced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analytics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to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improve</a:t>
                      </a:r>
                      <a:r>
                        <a:rPr lang="nl-NL" sz="1600" i="1" dirty="0"/>
                        <a:t> risk monitoring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information </a:t>
                      </a:r>
                      <a:r>
                        <a:rPr lang="nl-NL" sz="1600" i="1" dirty="0" err="1"/>
                        <a:t>sharing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for</a:t>
                      </a:r>
                      <a:r>
                        <a:rPr lang="nl-NL" sz="1600" i="1" dirty="0"/>
                        <a:t> NREN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other</a:t>
                      </a:r>
                      <a:r>
                        <a:rPr lang="nl-NL" sz="1600" i="1" dirty="0"/>
                        <a:t> CSIRTS.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/>
                        <a:t>14:30-15:00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Coffee break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 dirty="0" smtClean="0"/>
                        <a:t>, 15:00-15:30</a:t>
                      </a:r>
                      <a:endParaRPr lang="is-IS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OZON Cyber security </a:t>
                      </a:r>
                      <a:r>
                        <a:rPr lang="nl-NL" sz="1600" dirty="0" err="1"/>
                        <a:t>Exercise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Sandy Janssen, SURFnet)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is-IS" sz="1600"/>
                        <a:t>15:30-16:00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DDOS </a:t>
                      </a:r>
                      <a:r>
                        <a:rPr lang="nl-NL" sz="1600" dirty="0" err="1"/>
                        <a:t>exercise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Rolf Sture Normann, </a:t>
                      </a:r>
                      <a:r>
                        <a:rPr lang="nl-NL" sz="1600" dirty="0" err="1" smtClean="0"/>
                        <a:t>Uninett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/>
                        <a:t>16:00-17:00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Joint cyber </a:t>
                      </a:r>
                      <a:r>
                        <a:rPr lang="nl-NL" sz="1600" dirty="0" err="1"/>
                        <a:t>exercises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Charlie van </a:t>
                      </a:r>
                      <a:r>
                        <a:rPr lang="nl-NL" sz="1600" dirty="0" err="1" smtClean="0"/>
                        <a:t>Genuchten</a:t>
                      </a:r>
                      <a:r>
                        <a:rPr lang="nl-NL" sz="1600" dirty="0" smtClean="0"/>
                        <a:t> - </a:t>
                      </a:r>
                      <a:r>
                        <a:rPr lang="nl-NL" sz="1600" dirty="0" err="1" smtClean="0"/>
                        <a:t>Geant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tr-TR" sz="1600"/>
                        <a:t>17.00-17.15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Preparation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for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thursday</a:t>
                      </a:r>
                      <a:r>
                        <a:rPr lang="nl-NL" sz="1600" dirty="0"/>
                        <a:t>, </a:t>
                      </a:r>
                      <a:r>
                        <a:rPr lang="nl-NL" sz="1600" dirty="0" err="1"/>
                        <a:t>closing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remarks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Alf Moens)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is-IS" sz="1600"/>
                        <a:t>19:00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Dinner</a:t>
                      </a:r>
                      <a:r>
                        <a:rPr lang="nl-NL" sz="1600" dirty="0"/>
                        <a:t> at </a:t>
                      </a:r>
                      <a:r>
                        <a:rPr lang="nl-NL" sz="1600" dirty="0">
                          <a:hlinkClick r:id="rId2"/>
                        </a:rPr>
                        <a:t>Ryan’s of Parkgate Street Victorian Pub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kindly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hosted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by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HEANet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965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29688" cy="502295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194150"/>
            <a:ext cx="4876800" cy="365760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782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600" dirty="0" smtClean="0"/>
              <a:t>Agenda </a:t>
            </a:r>
            <a:r>
              <a:rPr lang="x-none" altLang="x-none" sz="3600" dirty="0">
                <a:solidFill>
                  <a:schemeClr val="tx1"/>
                </a:solidFill>
                <a:latin typeface="Arial" charset="0"/>
              </a:rPr>
              <a:t>22nd February (Wednesday)</a:t>
            </a:r>
            <a:br>
              <a:rPr lang="x-none" altLang="x-none" sz="3600" dirty="0">
                <a:solidFill>
                  <a:schemeClr val="tx1"/>
                </a:solidFill>
                <a:latin typeface="Arial" charset="0"/>
              </a:rPr>
            </a:br>
            <a:endParaRPr lang="nl-NL" sz="36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97428"/>
              </p:ext>
            </p:extLst>
          </p:nvPr>
        </p:nvGraphicFramePr>
        <p:xfrm>
          <a:off x="838201" y="1314451"/>
          <a:ext cx="10515600" cy="5101358"/>
        </p:xfrm>
        <a:graphic>
          <a:graphicData uri="http://schemas.openxmlformats.org/drawingml/2006/table">
            <a:tbl>
              <a:tblPr/>
              <a:tblGrid>
                <a:gridCol w="1455778"/>
                <a:gridCol w="9059822"/>
              </a:tblGrid>
              <a:tr h="1030224">
                <a:tc>
                  <a:txBody>
                    <a:bodyPr/>
                    <a:lstStyle/>
                    <a:p>
                      <a:r>
                        <a:rPr lang="is-IS" sz="1600" dirty="0"/>
                        <a:t> 13:00-13:30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Welcome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and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round</a:t>
                      </a:r>
                      <a:r>
                        <a:rPr lang="nl-NL" sz="1600" dirty="0"/>
                        <a:t> of </a:t>
                      </a:r>
                      <a:r>
                        <a:rPr lang="nl-NL" sz="1600" dirty="0" err="1" smtClean="0"/>
                        <a:t>Introduction</a:t>
                      </a:r>
                      <a:r>
                        <a:rPr lang="nl-NL" sz="1600" baseline="0" dirty="0" smtClean="0"/>
                        <a:t> (</a:t>
                      </a:r>
                      <a:r>
                        <a:rPr lang="nl-NL" sz="1600" dirty="0" smtClean="0"/>
                        <a:t>Alf </a:t>
                      </a:r>
                      <a:r>
                        <a:rPr lang="nl-NL" sz="1600" dirty="0"/>
                        <a:t>Moens </a:t>
                      </a:r>
                      <a:r>
                        <a:rPr lang="nl-NL" sz="1600" dirty="0" smtClean="0"/>
                        <a:t>– SURF)</a:t>
                      </a:r>
                      <a:endParaRPr lang="nl-NL" sz="1600" dirty="0"/>
                    </a:p>
                    <a:p>
                      <a:r>
                        <a:rPr lang="nl-NL" sz="1600" dirty="0"/>
                        <a:t>Update on WISE </a:t>
                      </a:r>
                      <a:r>
                        <a:rPr lang="nl-NL" sz="1600" dirty="0" err="1"/>
                        <a:t>and</a:t>
                      </a:r>
                      <a:r>
                        <a:rPr lang="nl-NL" sz="1600" dirty="0"/>
                        <a:t> Global CEO Forum Security </a:t>
                      </a:r>
                      <a:r>
                        <a:rPr lang="nl-NL" sz="1600" dirty="0" err="1"/>
                        <a:t>working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group</a:t>
                      </a:r>
                      <a:endParaRPr lang="nl-NL" sz="1600" dirty="0"/>
                    </a:p>
                    <a:p>
                      <a:r>
                        <a:rPr lang="nl-NL" sz="1600" dirty="0" err="1"/>
                        <a:t>Regional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collaboration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cs-CZ" sz="1600"/>
                        <a:t>13:30-14:00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Update of SIG=ISM charter (</a:t>
                      </a:r>
                      <a:r>
                        <a:rPr lang="nl-NL" sz="1600" dirty="0" err="1" smtClean="0"/>
                        <a:t>Sigita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Jurkynaite</a:t>
                      </a:r>
                      <a:r>
                        <a:rPr lang="nl-NL" sz="1600" dirty="0" smtClean="0"/>
                        <a:t>, </a:t>
                      </a:r>
                      <a:r>
                        <a:rPr lang="nl-NL" sz="1600" dirty="0" err="1" smtClean="0"/>
                        <a:t>Geant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  <a:p>
                      <a:r>
                        <a:rPr lang="nl-NL" sz="1600" dirty="0" err="1"/>
                        <a:t>Finalising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the</a:t>
                      </a:r>
                      <a:r>
                        <a:rPr lang="nl-NL" sz="1600" dirty="0"/>
                        <a:t> SIG-ISM mission statement (</a:t>
                      </a:r>
                      <a:r>
                        <a:rPr lang="nl-NL" sz="1600" dirty="0" err="1" smtClean="0"/>
                        <a:t>Urpo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Kaila</a:t>
                      </a:r>
                      <a:r>
                        <a:rPr lang="nl-NL" sz="1600" dirty="0" smtClean="0"/>
                        <a:t>, CSC)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6558">
                <a:tc>
                  <a:txBody>
                    <a:bodyPr/>
                    <a:lstStyle/>
                    <a:p>
                      <a:r>
                        <a:rPr lang="is-IS" sz="1600"/>
                        <a:t>14:00-14:30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H2020 project PROTECTIVE (Brian </a:t>
                      </a:r>
                      <a:r>
                        <a:rPr lang="nl-NL" sz="1600" dirty="0" smtClean="0"/>
                        <a:t>Lee/</a:t>
                      </a:r>
                      <a:r>
                        <a:rPr lang="nl-NL" sz="1600" dirty="0" err="1" smtClean="0"/>
                        <a:t>Maciej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 smtClean="0"/>
                        <a:t>Miłostan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  <a:p>
                      <a:r>
                        <a:rPr lang="nl-NL" sz="1600" i="1" dirty="0"/>
                        <a:t>H2020 project PROTECTIVE - </a:t>
                      </a:r>
                      <a:r>
                        <a:rPr lang="nl-NL" sz="1600" i="1" dirty="0" err="1"/>
                        <a:t>Proactive</a:t>
                      </a:r>
                      <a:r>
                        <a:rPr lang="nl-NL" sz="1600" i="1" dirty="0"/>
                        <a:t> Risk Management </a:t>
                      </a:r>
                      <a:r>
                        <a:rPr lang="nl-NL" sz="1600" i="1" dirty="0" err="1"/>
                        <a:t>through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Improved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Situational</a:t>
                      </a:r>
                      <a:r>
                        <a:rPr lang="nl-NL" sz="1600" i="1" dirty="0"/>
                        <a:t> Awareness. </a:t>
                      </a:r>
                      <a:r>
                        <a:rPr lang="nl-NL" sz="1600" i="1" dirty="0" err="1"/>
                        <a:t>This</a:t>
                      </a:r>
                      <a:r>
                        <a:rPr lang="nl-NL" sz="1600" i="1" dirty="0"/>
                        <a:t> project </a:t>
                      </a:r>
                      <a:r>
                        <a:rPr lang="nl-NL" sz="1600" i="1" dirty="0" err="1"/>
                        <a:t>aims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to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develop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an</a:t>
                      </a:r>
                      <a:r>
                        <a:rPr lang="nl-NL" sz="1600" i="1" dirty="0"/>
                        <a:t> information </a:t>
                      </a:r>
                      <a:r>
                        <a:rPr lang="nl-NL" sz="1600" i="1" dirty="0" err="1"/>
                        <a:t>sharing</a:t>
                      </a:r>
                      <a:r>
                        <a:rPr lang="nl-NL" sz="1600" i="1" dirty="0"/>
                        <a:t> framework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advanced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analytics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to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improve</a:t>
                      </a:r>
                      <a:r>
                        <a:rPr lang="nl-NL" sz="1600" i="1" dirty="0"/>
                        <a:t> risk monitoring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information </a:t>
                      </a:r>
                      <a:r>
                        <a:rPr lang="nl-NL" sz="1600" i="1" dirty="0" err="1"/>
                        <a:t>sharing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for</a:t>
                      </a:r>
                      <a:r>
                        <a:rPr lang="nl-NL" sz="1600" i="1" dirty="0"/>
                        <a:t> NREN </a:t>
                      </a:r>
                      <a:r>
                        <a:rPr lang="nl-NL" sz="1600" i="1" dirty="0" err="1"/>
                        <a:t>and</a:t>
                      </a:r>
                      <a:r>
                        <a:rPr lang="nl-NL" sz="1600" i="1" dirty="0"/>
                        <a:t> </a:t>
                      </a:r>
                      <a:r>
                        <a:rPr lang="nl-NL" sz="1600" i="1" dirty="0" err="1"/>
                        <a:t>other</a:t>
                      </a:r>
                      <a:r>
                        <a:rPr lang="nl-NL" sz="1600" i="1" dirty="0"/>
                        <a:t> CSIRTS.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/>
                        <a:t>14:30-15:00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Coffee break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 dirty="0" smtClean="0"/>
                        <a:t>, 15:00-15:30</a:t>
                      </a:r>
                      <a:endParaRPr lang="is-IS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OZON Cyber security </a:t>
                      </a:r>
                      <a:r>
                        <a:rPr lang="nl-NL" sz="1600" dirty="0" err="1"/>
                        <a:t>Exercise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Sandy Janssen, SURFnet)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is-IS" sz="1600"/>
                        <a:t>15:30-16:00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smtClean="0"/>
                        <a:t>National</a:t>
                      </a:r>
                      <a:r>
                        <a:rPr lang="nl-NL" sz="1600" baseline="0" dirty="0" smtClean="0"/>
                        <a:t> cyber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600" dirty="0" err="1"/>
                        <a:t>exercise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smtClean="0"/>
                        <a:t>(Per</a:t>
                      </a:r>
                      <a:r>
                        <a:rPr lang="nl-NL" sz="1600" baseline="0" dirty="0" smtClean="0"/>
                        <a:t> Arne </a:t>
                      </a:r>
                      <a:r>
                        <a:rPr lang="nl-NL" sz="1600" baseline="0" dirty="0" err="1" smtClean="0"/>
                        <a:t>Enstad</a:t>
                      </a:r>
                      <a:r>
                        <a:rPr lang="nl-NL" sz="1600" dirty="0" smtClean="0"/>
                        <a:t>, </a:t>
                      </a:r>
                      <a:r>
                        <a:rPr lang="nl-NL" sz="1600" dirty="0" err="1" smtClean="0"/>
                        <a:t>Uninett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is-IS" sz="1600"/>
                        <a:t>16:00-17:00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Joint cyber </a:t>
                      </a:r>
                      <a:r>
                        <a:rPr lang="nl-NL" sz="1600" dirty="0" err="1"/>
                        <a:t>exercises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Charlie van </a:t>
                      </a:r>
                      <a:r>
                        <a:rPr lang="nl-NL" sz="1600" dirty="0" err="1" smtClean="0"/>
                        <a:t>Genuchten</a:t>
                      </a:r>
                      <a:r>
                        <a:rPr lang="nl-NL" sz="1600" dirty="0" smtClean="0"/>
                        <a:t> - </a:t>
                      </a:r>
                      <a:r>
                        <a:rPr lang="nl-NL" sz="1600" dirty="0" err="1" smtClean="0"/>
                        <a:t>Geant</a:t>
                      </a:r>
                      <a:r>
                        <a:rPr lang="nl-NL" sz="1600" dirty="0" smtClean="0"/>
                        <a:t>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556">
                <a:tc>
                  <a:txBody>
                    <a:bodyPr/>
                    <a:lstStyle/>
                    <a:p>
                      <a:r>
                        <a:rPr lang="tr-TR" sz="1600"/>
                        <a:t>17.00-17.15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Preparation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for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thursday</a:t>
                      </a:r>
                      <a:r>
                        <a:rPr lang="nl-NL" sz="1600" dirty="0"/>
                        <a:t>, </a:t>
                      </a:r>
                      <a:r>
                        <a:rPr lang="nl-NL" sz="1600" dirty="0" err="1"/>
                        <a:t>closing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remarks</a:t>
                      </a:r>
                      <a:r>
                        <a:rPr lang="nl-NL" sz="1600" dirty="0"/>
                        <a:t> (</a:t>
                      </a:r>
                      <a:r>
                        <a:rPr lang="nl-NL" sz="1600" dirty="0" smtClean="0"/>
                        <a:t>Alf Moens)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723">
                <a:tc>
                  <a:txBody>
                    <a:bodyPr/>
                    <a:lstStyle/>
                    <a:p>
                      <a:r>
                        <a:rPr lang="is-IS" sz="1600"/>
                        <a:t>19:00</a:t>
                      </a:r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 err="1"/>
                        <a:t>Dinner</a:t>
                      </a:r>
                      <a:r>
                        <a:rPr lang="nl-NL" sz="1600" dirty="0"/>
                        <a:t> at </a:t>
                      </a:r>
                      <a:r>
                        <a:rPr lang="nl-NL" sz="1600" dirty="0">
                          <a:hlinkClick r:id="rId2"/>
                        </a:rPr>
                        <a:t>Ryan’s of Parkgate Street Victorian Pub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kindly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hosted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by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HEANet</a:t>
                      </a:r>
                      <a:endParaRPr lang="nl-NL" sz="1600" dirty="0"/>
                    </a:p>
                  </a:txBody>
                  <a:tcPr marL="58018" marR="58018" marT="29009" marB="290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499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sz="3600" dirty="0" smtClean="0"/>
              <a:t>Agenda </a:t>
            </a:r>
            <a:r>
              <a:rPr lang="x-none" altLang="x-none" sz="3600" dirty="0" smtClean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nl-NL" altLang="x-none" sz="3600" dirty="0" smtClean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x-none" altLang="x-none" sz="3600" dirty="0" smtClean="0">
                <a:solidFill>
                  <a:schemeClr val="tx1"/>
                </a:solidFill>
                <a:latin typeface="Arial" charset="0"/>
              </a:rPr>
              <a:t>nd </a:t>
            </a:r>
            <a:r>
              <a:rPr lang="x-none" altLang="x-none" sz="3600" dirty="0">
                <a:solidFill>
                  <a:schemeClr val="tx1"/>
                </a:solidFill>
                <a:latin typeface="Arial" charset="0"/>
              </a:rPr>
              <a:t>February </a:t>
            </a:r>
            <a:r>
              <a:rPr lang="x-none" altLang="x-none" sz="3600" dirty="0" smtClean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nl-NL" altLang="x-none" sz="3600" dirty="0" err="1" smtClean="0">
                <a:solidFill>
                  <a:schemeClr val="tx1"/>
                </a:solidFill>
                <a:latin typeface="Arial" charset="0"/>
              </a:rPr>
              <a:t>Thur</a:t>
            </a:r>
            <a:r>
              <a:rPr lang="x-none" altLang="x-none" sz="3600" dirty="0" smtClean="0">
                <a:solidFill>
                  <a:schemeClr val="tx1"/>
                </a:solidFill>
                <a:latin typeface="Arial" charset="0"/>
              </a:rPr>
              <a:t>sday</a:t>
            </a:r>
            <a:r>
              <a:rPr lang="x-none" altLang="x-none" sz="3600" dirty="0">
                <a:solidFill>
                  <a:schemeClr val="tx1"/>
                </a:solidFill>
                <a:latin typeface="Arial" charset="0"/>
              </a:rPr>
              <a:t>)</a:t>
            </a:r>
            <a:br>
              <a:rPr lang="x-none" altLang="x-none" sz="3600" dirty="0">
                <a:solidFill>
                  <a:schemeClr val="tx1"/>
                </a:solidFill>
                <a:latin typeface="Arial" charset="0"/>
              </a:rPr>
            </a:br>
            <a:endParaRPr lang="nl-NL" sz="36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799761"/>
              </p:ext>
            </p:extLst>
          </p:nvPr>
        </p:nvGraphicFramePr>
        <p:xfrm>
          <a:off x="838201" y="1314451"/>
          <a:ext cx="10515601" cy="4883296"/>
        </p:xfrm>
        <a:graphic>
          <a:graphicData uri="http://schemas.openxmlformats.org/drawingml/2006/table">
            <a:tbl>
              <a:tblPr/>
              <a:tblGrid>
                <a:gridCol w="1747837"/>
                <a:gridCol w="8767764"/>
              </a:tblGrid>
              <a:tr h="842962">
                <a:tc>
                  <a:txBody>
                    <a:bodyPr/>
                    <a:lstStyle/>
                    <a:p>
                      <a:r>
                        <a:rPr lang="hr-HR" sz="2000" dirty="0" smtClean="0"/>
                        <a:t>9.15 – 9.30</a:t>
                      </a:r>
                      <a:endParaRPr lang="hr-HR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 err="1" smtClean="0"/>
                        <a:t>Arrival</a:t>
                      </a:r>
                      <a:r>
                        <a:rPr lang="nl-NL" sz="2000" dirty="0" smtClean="0"/>
                        <a:t> </a:t>
                      </a:r>
                      <a:r>
                        <a:rPr lang="nl-NL" sz="2000" dirty="0" err="1" smtClean="0"/>
                        <a:t>and</a:t>
                      </a:r>
                      <a:r>
                        <a:rPr lang="nl-NL" sz="2000" dirty="0" smtClean="0"/>
                        <a:t> Coffee</a:t>
                      </a:r>
                      <a:endParaRPr lang="nl-NL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350">
                <a:tc>
                  <a:txBody>
                    <a:bodyPr/>
                    <a:lstStyle/>
                    <a:p>
                      <a:r>
                        <a:rPr lang="hr-HR" sz="2000" dirty="0"/>
                        <a:t>9.30 - 10.00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Developments in the treath landscape (Bart Bosma)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270">
                <a:tc>
                  <a:txBody>
                    <a:bodyPr/>
                    <a:lstStyle/>
                    <a:p>
                      <a:r>
                        <a:rPr lang="is-IS" sz="2000"/>
                        <a:t>10.00-11:00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Working groups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1758">
                <a:tc>
                  <a:txBody>
                    <a:bodyPr/>
                    <a:lstStyle/>
                    <a:p>
                      <a:r>
                        <a:rPr lang="is-IS" sz="2000"/>
                        <a:t>11:00-11:30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Coffee break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6558">
                <a:tc>
                  <a:txBody>
                    <a:bodyPr/>
                    <a:lstStyle/>
                    <a:p>
                      <a:r>
                        <a:rPr lang="is-IS" sz="2000" dirty="0"/>
                        <a:t>11:30 - 12:30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Working groups continued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0714">
                <a:tc>
                  <a:txBody>
                    <a:bodyPr/>
                    <a:lstStyle/>
                    <a:p>
                      <a:r>
                        <a:rPr lang="is-IS" sz="2000"/>
                        <a:t>12:30 - 13:00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Wrap-up from the working groups</a:t>
                      </a:r>
                    </a:p>
                    <a:p>
                      <a:r>
                        <a:rPr lang="nl-NL" sz="2000"/>
                        <a:t>Regional collaboration: Which regions want to start?</a:t>
                      </a:r>
                    </a:p>
                    <a:p>
                      <a:r>
                        <a:rPr lang="nl-NL" sz="2000"/>
                        <a:t>Next steps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6558">
                <a:tc>
                  <a:txBody>
                    <a:bodyPr/>
                    <a:lstStyle/>
                    <a:p>
                      <a:r>
                        <a:rPr lang="is-IS" sz="2000"/>
                        <a:t>13:00 - 14:00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Lunch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168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SCI framework</a:t>
            </a:r>
          </a:p>
          <a:p>
            <a:pPr lvl="1"/>
            <a:r>
              <a:rPr lang="nl-NL" dirty="0" err="1" smtClean="0"/>
              <a:t>Signing</a:t>
            </a:r>
            <a:r>
              <a:rPr lang="nl-NL" dirty="0" smtClean="0"/>
              <a:t> </a:t>
            </a:r>
            <a:r>
              <a:rPr lang="nl-NL" dirty="0" err="1" smtClean="0"/>
              <a:t>ceremony</a:t>
            </a:r>
            <a:r>
              <a:rPr lang="nl-NL" dirty="0" smtClean="0"/>
              <a:t> at TNC2017</a:t>
            </a:r>
          </a:p>
          <a:p>
            <a:pPr lvl="1"/>
            <a:r>
              <a:rPr lang="nl-NL" dirty="0" err="1" smtClean="0"/>
              <a:t>Session</a:t>
            </a:r>
            <a:r>
              <a:rPr lang="nl-NL" dirty="0" smtClean="0"/>
              <a:t> at TNC2017</a:t>
            </a:r>
          </a:p>
          <a:p>
            <a:r>
              <a:rPr lang="nl-NL" dirty="0" err="1" smtClean="0"/>
              <a:t>Participants</a:t>
            </a:r>
            <a:r>
              <a:rPr lang="nl-NL" dirty="0" smtClean="0"/>
              <a:t>: PRACE, EUDAT, EGI, </a:t>
            </a:r>
            <a:r>
              <a:rPr lang="nl-NL" dirty="0" err="1" smtClean="0"/>
              <a:t>Geant</a:t>
            </a:r>
            <a:r>
              <a:rPr lang="nl-NL" dirty="0" smtClean="0"/>
              <a:t>, LIGO, CTSC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WISE workshop Amsterdam 27 – 29 </a:t>
            </a:r>
            <a:r>
              <a:rPr lang="nl-NL" dirty="0" err="1" smtClean="0"/>
              <a:t>March</a:t>
            </a:r>
            <a:r>
              <a:rPr lang="nl-NL" dirty="0" smtClean="0"/>
              <a:t> (</a:t>
            </a:r>
            <a:r>
              <a:rPr lang="nl-NL" dirty="0" err="1" smtClean="0"/>
              <a:t>Nikhef</a:t>
            </a:r>
            <a:r>
              <a:rPr lang="nl-NL" dirty="0" smtClean="0"/>
              <a:t>) </a:t>
            </a:r>
          </a:p>
          <a:p>
            <a:r>
              <a:rPr lang="nl-NL" dirty="0" smtClean="0"/>
              <a:t>Security Awareness </a:t>
            </a:r>
            <a:r>
              <a:rPr lang="nl-NL" dirty="0" err="1" smtClean="0"/>
              <a:t>and</a:t>
            </a:r>
            <a:r>
              <a:rPr lang="nl-NL" dirty="0" smtClean="0"/>
              <a:t> Training</a:t>
            </a:r>
          </a:p>
          <a:p>
            <a:r>
              <a:rPr lang="nl-NL" dirty="0" smtClean="0"/>
              <a:t>Risk Assessment</a:t>
            </a:r>
          </a:p>
          <a:p>
            <a:r>
              <a:rPr lang="nl-NL" dirty="0" smtClean="0"/>
              <a:t>Security in Big </a:t>
            </a:r>
            <a:r>
              <a:rPr lang="nl-NL" dirty="0" err="1" smtClean="0"/>
              <a:t>and</a:t>
            </a:r>
            <a:r>
              <a:rPr lang="nl-NL" dirty="0" smtClean="0"/>
              <a:t> Open data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8" y="94456"/>
            <a:ext cx="97028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70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Global CEO Forum – Security </a:t>
            </a:r>
            <a:r>
              <a:rPr lang="nl-NL" dirty="0" err="1" smtClean="0"/>
              <a:t>group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CEO forum? NREN CEO Forum!</a:t>
            </a:r>
          </a:p>
          <a:p>
            <a:r>
              <a:rPr lang="nl-NL" dirty="0" smtClean="0"/>
              <a:t>Meet-up at TNC2017</a:t>
            </a:r>
          </a:p>
          <a:p>
            <a:pPr lvl="1"/>
            <a:r>
              <a:rPr lang="nl-NL" dirty="0" err="1" smtClean="0"/>
              <a:t>BoF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side meeting </a:t>
            </a:r>
            <a:r>
              <a:rPr lang="nl-NL" dirty="0" err="1" smtClean="0"/>
              <a:t>session</a:t>
            </a:r>
            <a:endParaRPr lang="nl-NL" dirty="0" smtClean="0"/>
          </a:p>
          <a:p>
            <a:r>
              <a:rPr lang="nl-NL" dirty="0" err="1" smtClean="0"/>
              <a:t>Participants</a:t>
            </a:r>
            <a:r>
              <a:rPr lang="nl-NL" dirty="0" smtClean="0"/>
              <a:t>: AARNET, SANREN, Géant, </a:t>
            </a:r>
            <a:r>
              <a:rPr lang="nl-NL" dirty="0" err="1" smtClean="0"/>
              <a:t>Nordunet</a:t>
            </a:r>
            <a:r>
              <a:rPr lang="nl-NL" dirty="0" smtClean="0"/>
              <a:t> </a:t>
            </a:r>
            <a:r>
              <a:rPr lang="nl-NL" dirty="0" err="1" smtClean="0"/>
              <a:t>Dfnet</a:t>
            </a:r>
            <a:r>
              <a:rPr lang="nl-NL" dirty="0" smtClean="0"/>
              <a:t> Janet, SURFnet, Internet2, </a:t>
            </a:r>
            <a:r>
              <a:rPr lang="nl-NL" dirty="0" err="1" smtClean="0"/>
              <a:t>Canary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03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CURRENT SECURITY POSITION</a:t>
            </a:r>
            <a:b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</a:br>
            <a:r>
              <a:rPr lang="en-US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(participants CEO Forum)</a:t>
            </a:r>
            <a:endParaRPr lang="en-US" dirty="0">
              <a:solidFill>
                <a:schemeClr val="accent5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7203"/>
            <a:ext cx="2400316" cy="4325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50" y="1658945"/>
            <a:ext cx="2483380" cy="43052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964" y="1651493"/>
            <a:ext cx="2407333" cy="4320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431" y="1645112"/>
            <a:ext cx="2314658" cy="43071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223" y="1670872"/>
            <a:ext cx="2248119" cy="429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557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7633" y="490515"/>
            <a:ext cx="10363729" cy="1068882"/>
          </a:xfrm>
        </p:spPr>
        <p:txBody>
          <a:bodyPr/>
          <a:lstStyle/>
          <a:p>
            <a:pPr marL="0" indent="0">
              <a:buNone/>
            </a:pPr>
            <a:r>
              <a:rPr lang="en-US" b="1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NREN CEO </a:t>
            </a:r>
            <a:r>
              <a:rPr lang="en-US" b="1" dirty="0" err="1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FOrum</a:t>
            </a:r>
            <a:r>
              <a:rPr lang="en-US" b="1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: LIST </a:t>
            </a:r>
            <a:r>
              <a:rPr lang="en-US" b="1" dirty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OF INITIATIVES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Development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of security awareness training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programme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Development of relevant induction programmes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Develop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Global Best practice in security policy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Greater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understanding of CIO security needs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Development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of advanced tools for Filtering and DDOS scrubbing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Establishing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a security baseline for NREN’s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Work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to develop an automated threat information system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Establish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a network of Security champions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Integrate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with the work of other NREN groups e.g. ISM SIG/WISE Group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Develop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and rehearse global cyber crisis exercises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  Establishing 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relevant certifications where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applicable</a:t>
            </a: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0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7634" y="490515"/>
            <a:ext cx="9052020" cy="1268809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NREN CEO Forum 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PRIORITIES </a:t>
            </a:r>
            <a:r>
              <a:rPr lang="en-US" sz="4400" b="1" dirty="0">
                <a:solidFill>
                  <a:schemeClr val="accent5"/>
                </a:solidFill>
                <a:latin typeface="Avenir Book" charset="0"/>
                <a:ea typeface="Avenir Book" charset="0"/>
                <a:cs typeface="Avenir Book" charset="0"/>
              </a:rPr>
              <a:t>TOP 4 - SPONSORS</a:t>
            </a:r>
            <a:endParaRPr lang="en-US" sz="4400" b="1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Establishing a security baseline for NREN’s </a:t>
            </a:r>
            <a:endParaRPr lang="en-US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	Angelica Harris - CANARIE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Development of advanced tools for Filtering and DDOS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scrubbing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	Ralf Groeper - DFN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Work to develop an automated threat information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system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	Steve Kennett - JISC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Develop and rehearse global cyber crisis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exercises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dirty="0" smtClean="0">
                <a:latin typeface="Avenir Book" charset="0"/>
                <a:ea typeface="Avenir Book" charset="0"/>
                <a:cs typeface="Avenir Book" charset="0"/>
              </a:rPr>
              <a:t>[IRP]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	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Paul Howell </a:t>
            </a:r>
            <a:r>
              <a:rPr lang="mr-IN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Internet2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	Alf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Moens </a:t>
            </a:r>
            <a:r>
              <a:rPr lang="mr-IN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SURFnet		</a:t>
            </a:r>
          </a:p>
          <a:p>
            <a:pPr marL="0" indent="0">
              <a:buNone/>
            </a:pPr>
            <a:endParaRPr lang="en-US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83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1274</TotalTime>
  <Words>629</Words>
  <Application>Microsoft Macintosh PowerPoint</Application>
  <PresentationFormat>Breedbeeld</PresentationFormat>
  <Paragraphs>111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Avenir Book</vt:lpstr>
      <vt:lpstr>Calibri</vt:lpstr>
      <vt:lpstr>Corbel</vt:lpstr>
      <vt:lpstr>Wingdings</vt:lpstr>
      <vt:lpstr>Arial</vt:lpstr>
      <vt:lpstr>TF10001006</vt:lpstr>
      <vt:lpstr>4th SIG ISM Workshop </vt:lpstr>
      <vt:lpstr>PowerPoint-presentatie</vt:lpstr>
      <vt:lpstr>Agenda 22nd February (Wednesday) </vt:lpstr>
      <vt:lpstr>Agenda 23nd February (Thursday) </vt:lpstr>
      <vt:lpstr>PowerPoint-presentatie</vt:lpstr>
      <vt:lpstr>Global CEO Forum – Security group</vt:lpstr>
      <vt:lpstr>CURRENT SECURITY POSITION (participants CEO Forum)</vt:lpstr>
      <vt:lpstr>PowerPoint-presentatie</vt:lpstr>
      <vt:lpstr>PowerPoint-presentatie</vt:lpstr>
      <vt:lpstr>PowerPoint-presentatie</vt:lpstr>
      <vt:lpstr>Agenda 22nd February (Wednesday) 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SIG ISM Workshop </dc:title>
  <dc:creator>Alf Moens</dc:creator>
  <cp:lastModifiedBy>Alf Moens</cp:lastModifiedBy>
  <cp:revision>13</cp:revision>
  <dcterms:created xsi:type="dcterms:W3CDTF">2017-02-21T12:45:20Z</dcterms:created>
  <dcterms:modified xsi:type="dcterms:W3CDTF">2017-02-22T12:10:12Z</dcterms:modified>
</cp:coreProperties>
</file>