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96" r:id="rId6"/>
    <p:sldId id="317" r:id="rId7"/>
    <p:sldId id="307" r:id="rId8"/>
    <p:sldId id="314" r:id="rId9"/>
    <p:sldId id="315" r:id="rId10"/>
    <p:sldId id="291" r:id="rId11"/>
    <p:sldId id="292" r:id="rId12"/>
    <p:sldId id="293" r:id="rId13"/>
    <p:sldId id="294" r:id="rId14"/>
    <p:sldId id="302" r:id="rId15"/>
    <p:sldId id="304" r:id="rId16"/>
    <p:sldId id="305" r:id="rId17"/>
    <p:sldId id="306" r:id="rId18"/>
    <p:sldId id="295" r:id="rId19"/>
    <p:sldId id="284" r:id="rId20"/>
    <p:sldId id="297" r:id="rId21"/>
    <p:sldId id="298" r:id="rId22"/>
    <p:sldId id="299" r:id="rId23"/>
    <p:sldId id="300" r:id="rId24"/>
    <p:sldId id="301" r:id="rId25"/>
    <p:sldId id="303" r:id="rId26"/>
    <p:sldId id="308" r:id="rId27"/>
    <p:sldId id="309" r:id="rId28"/>
    <p:sldId id="313" r:id="rId29"/>
    <p:sldId id="312" r:id="rId30"/>
    <p:sldId id="310" r:id="rId31"/>
    <p:sldId id="311" r:id="rId32"/>
    <p:sldId id="316" r:id="rId33"/>
    <p:sldId id="288" r:id="rId34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orient="horz" pos="4229">
          <p15:clr>
            <a:srgbClr val="A4A3A4"/>
          </p15:clr>
        </p15:guide>
        <p15:guide id="3" orient="horz" pos="182">
          <p15:clr>
            <a:srgbClr val="A4A3A4"/>
          </p15:clr>
        </p15:guide>
        <p15:guide id="4" orient="horz" pos="3957">
          <p15:clr>
            <a:srgbClr val="A4A3A4"/>
          </p15:clr>
        </p15:guide>
        <p15:guide id="5" orient="horz" pos="91">
          <p15:clr>
            <a:srgbClr val="A4A3A4"/>
          </p15:clr>
        </p15:guide>
        <p15:guide id="6" orient="horz" pos="272">
          <p15:clr>
            <a:srgbClr val="A4A3A4"/>
          </p15:clr>
        </p15:guide>
        <p15:guide id="7" orient="horz" pos="4137">
          <p15:clr>
            <a:srgbClr val="A4A3A4"/>
          </p15:clr>
        </p15:guide>
        <p15:guide id="8" orient="horz" pos="4047">
          <p15:clr>
            <a:srgbClr val="A4A3A4"/>
          </p15:clr>
        </p15:guide>
        <p15:guide id="9" orient="horz" pos="364">
          <p15:clr>
            <a:srgbClr val="A4A3A4"/>
          </p15:clr>
        </p15:guide>
        <p15:guide id="10" orient="horz" pos="454">
          <p15:clr>
            <a:srgbClr val="A4A3A4"/>
          </p15:clr>
        </p15:guide>
        <p15:guide id="11" orient="horz" pos="3866">
          <p15:clr>
            <a:srgbClr val="A4A3A4"/>
          </p15:clr>
        </p15:guide>
        <p15:guide id="12" orient="horz" pos="3775">
          <p15:clr>
            <a:srgbClr val="A4A3A4"/>
          </p15:clr>
        </p15:guide>
        <p15:guide id="13" orient="horz" pos="546">
          <p15:clr>
            <a:srgbClr val="A4A3A4"/>
          </p15:clr>
        </p15:guide>
        <p15:guide id="14" orient="horz" pos="637">
          <p15:clr>
            <a:srgbClr val="A4A3A4"/>
          </p15:clr>
        </p15:guide>
        <p15:guide id="15" orient="horz" pos="727">
          <p15:clr>
            <a:srgbClr val="A4A3A4"/>
          </p15:clr>
        </p15:guide>
        <p15:guide id="16" orient="horz" pos="818">
          <p15:clr>
            <a:srgbClr val="A4A3A4"/>
          </p15:clr>
        </p15:guide>
        <p15:guide id="17" orient="horz" pos="908">
          <p15:clr>
            <a:srgbClr val="A4A3A4"/>
          </p15:clr>
        </p15:guide>
        <p15:guide id="18" orient="horz" pos="998">
          <p15:clr>
            <a:srgbClr val="A4A3A4"/>
          </p15:clr>
        </p15:guide>
        <p15:guide id="19" orient="horz" pos="1089">
          <p15:clr>
            <a:srgbClr val="A4A3A4"/>
          </p15:clr>
        </p15:guide>
        <p15:guide id="20" orient="horz" pos="1181">
          <p15:clr>
            <a:srgbClr val="A4A3A4"/>
          </p15:clr>
        </p15:guide>
        <p15:guide id="21" orient="horz" pos="1272">
          <p15:clr>
            <a:srgbClr val="A4A3A4"/>
          </p15:clr>
        </p15:guide>
        <p15:guide id="22" orient="horz" pos="1362">
          <p15:clr>
            <a:srgbClr val="A4A3A4"/>
          </p15:clr>
        </p15:guide>
        <p15:guide id="23" orient="horz" pos="1452">
          <p15:clr>
            <a:srgbClr val="A4A3A4"/>
          </p15:clr>
        </p15:guide>
        <p15:guide id="24" orient="horz" pos="1542">
          <p15:clr>
            <a:srgbClr val="A4A3A4"/>
          </p15:clr>
        </p15:guide>
        <p15:guide id="25" orient="horz" pos="1633">
          <p15:clr>
            <a:srgbClr val="A4A3A4"/>
          </p15:clr>
        </p15:guide>
        <p15:guide id="26" orient="horz" pos="3685">
          <p15:clr>
            <a:srgbClr val="A4A3A4"/>
          </p15:clr>
        </p15:guide>
        <p15:guide id="27" orient="horz" pos="3594">
          <p15:clr>
            <a:srgbClr val="A4A3A4"/>
          </p15:clr>
        </p15:guide>
        <p15:guide id="28" orient="horz" pos="3502">
          <p15:clr>
            <a:srgbClr val="A4A3A4"/>
          </p15:clr>
        </p15:guide>
        <p15:guide id="29" orient="horz" pos="3412">
          <p15:clr>
            <a:srgbClr val="A4A3A4"/>
          </p15:clr>
        </p15:guide>
        <p15:guide id="30" pos="2880">
          <p15:clr>
            <a:srgbClr val="A4A3A4"/>
          </p15:clr>
        </p15:guide>
        <p15:guide id="31" pos="181">
          <p15:clr>
            <a:srgbClr val="A4A3A4"/>
          </p15:clr>
        </p15:guide>
        <p15:guide id="32" pos="274">
          <p15:clr>
            <a:srgbClr val="A4A3A4"/>
          </p15:clr>
        </p15:guide>
        <p15:guide id="33" pos="363">
          <p15:clr>
            <a:srgbClr val="A4A3A4"/>
          </p15:clr>
        </p15:guide>
        <p15:guide id="34" pos="90">
          <p15:clr>
            <a:srgbClr val="A4A3A4"/>
          </p15:clr>
        </p15:guide>
        <p15:guide id="35" pos="5670">
          <p15:clr>
            <a:srgbClr val="A4A3A4"/>
          </p15:clr>
        </p15:guide>
        <p15:guide id="36" pos="5579">
          <p15:clr>
            <a:srgbClr val="A4A3A4"/>
          </p15:clr>
        </p15:guide>
        <p15:guide id="37" pos="2835">
          <p15:clr>
            <a:srgbClr val="A4A3A4"/>
          </p15:clr>
        </p15:guide>
        <p15:guide id="38" pos="2926">
          <p15:clr>
            <a:srgbClr val="A4A3A4"/>
          </p15:clr>
        </p15:guide>
        <p15:guide id="39" pos="5398">
          <p15:clr>
            <a:srgbClr val="A4A3A4"/>
          </p15:clr>
        </p15:guide>
        <p15:guide id="40" pos="5488">
          <p15:clr>
            <a:srgbClr val="A4A3A4"/>
          </p15:clr>
        </p15:guide>
        <p15:guide id="41" pos="453">
          <p15:clr>
            <a:srgbClr val="A4A3A4"/>
          </p15:clr>
        </p15:guide>
        <p15:guide id="42" pos="5307">
          <p15:clr>
            <a:srgbClr val="A4A3A4"/>
          </p15:clr>
        </p15:guide>
        <p15:guide id="43" pos="1887">
          <p15:clr>
            <a:srgbClr val="A4A3A4"/>
          </p15:clr>
        </p15:guide>
        <p15:guide id="44" pos="1977">
          <p15:clr>
            <a:srgbClr val="A4A3A4"/>
          </p15:clr>
        </p15:guide>
        <p15:guide id="45" pos="3782">
          <p15:clr>
            <a:srgbClr val="A4A3A4"/>
          </p15:clr>
        </p15:guide>
        <p15:guide id="46" pos="3874">
          <p15:clr>
            <a:srgbClr val="A4A3A4"/>
          </p15:clr>
        </p15:guide>
        <p15:guide id="47" pos="2069">
          <p15:clr>
            <a:srgbClr val="A4A3A4"/>
          </p15:clr>
        </p15:guide>
        <p15:guide id="48" pos="36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bosma" initials="bb" lastIdx="1" clrIdx="0">
    <p:extLst/>
  </p:cmAuthor>
  <p:cmAuthor id="2" name="bart bosma" initials="bb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6" autoAdjust="0"/>
    <p:restoredTop sz="91328"/>
  </p:normalViewPr>
  <p:slideViewPr>
    <p:cSldViewPr snapToGrid="0">
      <p:cViewPr>
        <p:scale>
          <a:sx n="102" d="100"/>
          <a:sy n="102" d="100"/>
        </p:scale>
        <p:origin x="504" y="-344"/>
      </p:cViewPr>
      <p:guideLst>
        <p:guide orient="horz" pos="2161"/>
        <p:guide orient="horz" pos="4229"/>
        <p:guide orient="horz" pos="182"/>
        <p:guide orient="horz" pos="3957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2880"/>
        <p:guide pos="181"/>
        <p:guide pos="274"/>
        <p:guide pos="363"/>
        <p:guide pos="90"/>
        <p:guide pos="5670"/>
        <p:guide pos="5579"/>
        <p:guide pos="2835"/>
        <p:guide pos="2926"/>
        <p:guide pos="5398"/>
        <p:guide pos="5488"/>
        <p:guide pos="453"/>
        <p:guide pos="5307"/>
        <p:guide pos="1887"/>
        <p:guide pos="1977"/>
        <p:guide pos="3782"/>
        <p:guide pos="3874"/>
        <p:guide pos="2069"/>
        <p:guide pos="36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30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gs" Target="tags/tag1.xml"/><Relationship Id="rId38" Type="http://schemas.openxmlformats.org/officeDocument/2006/relationships/commentAuthors" Target="commentAuthors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artbosma/surfdrive/_werk-in-uitvoering/Cyberdreigingsbeeld%202016/SURFcert_AlarmenPerWeek-tm-09-okt-2015_bab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artbosma/surfdrive/_werk-in-uitvoering/Cyberdreigingsbeeld%202016/SURFcert_AlarmenPerWeek-tm-09-okt-2015_bab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artbosma/surfdrive/_werk-in-uitvoering/Cyberdreigingsbeeld%202016/SURFcert_AlarmenPerWeek-tm-09-okt-2015_bab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artbosma/surfdrive/_werk-in-uitvoering/Cyberdreigingsbeeld%202016/SURFcert_AlarmenPerWeek-tm-09-okt-2015_bab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artbosma/surfdrive/_werk-in-uitvoering/Cyberdreigingsbeeld%202016/SURFcert_AlarmenPerWeek-tm-09-okt-2015_bab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6710848"/>
        <c:axId val="1056713680"/>
      </c:barChart>
      <c:catAx>
        <c:axId val="1056710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6713680"/>
        <c:crosses val="autoZero"/>
        <c:auto val="1"/>
        <c:lblAlgn val="ctr"/>
        <c:lblOffset val="100"/>
        <c:noMultiLvlLbl val="0"/>
      </c:catAx>
      <c:valAx>
        <c:axId val="1056713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671084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3851072"/>
        <c:axId val="1053853360"/>
      </c:barChart>
      <c:catAx>
        <c:axId val="1053851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3853360"/>
        <c:crosses val="autoZero"/>
        <c:auto val="1"/>
        <c:lblAlgn val="ctr"/>
        <c:lblOffset val="100"/>
        <c:noMultiLvlLbl val="0"/>
      </c:catAx>
      <c:valAx>
        <c:axId val="105385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385107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67015456"/>
        <c:axId val="1166954976"/>
      </c:barChart>
      <c:catAx>
        <c:axId val="1167015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66954976"/>
        <c:crosses val="autoZero"/>
        <c:auto val="1"/>
        <c:lblAlgn val="ctr"/>
        <c:lblOffset val="100"/>
        <c:noMultiLvlLbl val="0"/>
      </c:catAx>
      <c:valAx>
        <c:axId val="1166954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701545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36803312"/>
        <c:axId val="1236794624"/>
      </c:barChart>
      <c:catAx>
        <c:axId val="1236803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6794624"/>
        <c:crosses val="autoZero"/>
        <c:auto val="1"/>
        <c:lblAlgn val="ctr"/>
        <c:lblOffset val="100"/>
        <c:noMultiLvlLbl val="0"/>
      </c:catAx>
      <c:valAx>
        <c:axId val="1236794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680331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3923184"/>
        <c:axId val="1284221376"/>
      </c:barChart>
      <c:catAx>
        <c:axId val="128392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84221376"/>
        <c:crosses val="autoZero"/>
        <c:auto val="1"/>
        <c:lblAlgn val="ctr"/>
        <c:lblOffset val="100"/>
        <c:noMultiLvlLbl val="0"/>
      </c:catAx>
      <c:valAx>
        <c:axId val="1284221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392318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14:00:30.050" idx="1">
    <p:pos x="5468" y="349"/>
    <p:text>Need "Gotham Rounded Bold"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14:00:30.050" idx="1">
    <p:pos x="5468" y="349"/>
    <p:text>Need "Gotham Rounded Bold"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13719-9F5E-4B85-A78F-3C278C353A0A}" type="datetimeFigureOut">
              <a:rPr lang="nl-NL" smtClean="0"/>
              <a:pPr/>
              <a:t>22-02-17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8AE1-1792-42F7-8388-41230FC629A7}" type="datetimeFigureOut">
              <a:rPr lang="nl-NL" smtClean="0"/>
              <a:pPr/>
              <a:t>22-02-17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69975" indent="-352425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057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bedrijfsvoering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endParaRPr lang="en-US" b="1" i="0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behoeve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ernstige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toezichthouder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zware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boetes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40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zogenaamde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actor is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vastberadenheid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vaardigheidsniveau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georganiseerde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misdaad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scoren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script kiddies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scoren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vastberadenheid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middelen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(geld)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606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5</a:t>
            </a:r>
          </a:p>
          <a:p>
            <a:endParaRPr lang="en-US" dirty="0" smtClean="0"/>
          </a:p>
          <a:p>
            <a:r>
              <a:rPr lang="en-US" dirty="0" err="1" smtClean="0"/>
              <a:t>Vooral</a:t>
            </a:r>
            <a:r>
              <a:rPr lang="en-US" dirty="0" smtClean="0"/>
              <a:t>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verantwoordelijk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</a:t>
            </a:r>
            <a:r>
              <a:rPr lang="en-US" dirty="0" err="1" smtClean="0"/>
              <a:t>onderwijsproces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ingezet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onderwijssector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docent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medewerker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vastleggen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correct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gebeurt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antwoorden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betrouwbaar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verliest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aantrekkingskracht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diploma’s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waardevol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afgestudeerden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negatieve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r>
              <a:rPr lang="en-US" dirty="0" err="1" smtClean="0">
                <a:effectLst/>
              </a:rPr>
              <a:t>Cybercriminelen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cyberonderzoekers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zijn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vooral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verantwoordelijk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voor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dreigingen</a:t>
            </a:r>
            <a:r>
              <a:rPr lang="en-US" dirty="0" smtClean="0">
                <a:effectLst/>
              </a:rPr>
              <a:t> “</a:t>
            </a:r>
            <a:r>
              <a:rPr lang="en-US" dirty="0" err="1" smtClean="0">
                <a:effectLst/>
              </a:rPr>
              <a:t>Verstoring</a:t>
            </a:r>
            <a:r>
              <a:rPr lang="en-US" dirty="0" smtClean="0">
                <a:effectLst/>
              </a:rPr>
              <a:t> van ICT”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“</a:t>
            </a:r>
            <a:r>
              <a:rPr lang="en-US" dirty="0" err="1" smtClean="0">
                <a:effectLst/>
              </a:rPr>
              <a:t>Verkrijging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openbaarmaking</a:t>
            </a:r>
            <a:r>
              <a:rPr lang="en-US" dirty="0" smtClean="0">
                <a:effectLst/>
              </a:rPr>
              <a:t> van data”</a:t>
            </a:r>
          </a:p>
          <a:p>
            <a:endParaRPr lang="en-US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cruciaal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vanwege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leermiddelen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intranetten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onverminderd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afgelopen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ransomwarebesmettingen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lesstof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opdrachten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behoeve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variëren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behaalde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gebleken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SURFaudit-benchmark 2015)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zero-day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opleveren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425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7</a:t>
            </a:r>
          </a:p>
          <a:p>
            <a:endParaRPr lang="en-US" dirty="0" smtClean="0"/>
          </a:p>
          <a:p>
            <a:r>
              <a:rPr lang="en-US" dirty="0" err="1" smtClean="0"/>
              <a:t>Voor</a:t>
            </a:r>
            <a:r>
              <a:rPr lang="en-US" dirty="0" smtClean="0"/>
              <a:t> het </a:t>
            </a:r>
            <a:r>
              <a:rPr lang="en-US" dirty="0" err="1" smtClean="0"/>
              <a:t>onderzoeksproces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cybercriminelen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cyberonderzoekers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statelijke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actoren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verantwoordelijk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topdreigingen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opgedane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intellectueel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eigendom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sector of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maatschappelijke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onrust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veroorzaken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aansprakelijkheidsclaims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efficiëntie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verdient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criminelen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onderzoeksprojecten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samengewerkt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private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heikel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punt.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zorgvuldige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gestolen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claims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AIVD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topsectoren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tech,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 sciences &amp; health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doelwit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constateert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AIVD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erg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moeilijk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zorgen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afstand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gedetecteerd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impact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intellectueel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eigendom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kroonjuwelen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weggesluisd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innovatievoorsprong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optreedt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mitigatie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Tegelijkertijd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inschatten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gedocumenteerde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Overname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misbruik</a:t>
            </a:r>
            <a:r>
              <a:rPr lang="en-US" b="1" dirty="0" smtClean="0"/>
              <a:t> van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netwerkconnectiviteit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berekeningen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aantrekkelijk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doelwit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rekenkracht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aanwenden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invloed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capaciteit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legitieme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doeleinden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gehouden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Daarnaast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springplank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kwaliteit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internet’. De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cruciaal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weliswaar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onverminderd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rapportage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438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9</a:t>
            </a:r>
          </a:p>
          <a:p>
            <a:endParaRPr lang="en-US" dirty="0" smtClean="0"/>
          </a:p>
          <a:p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bedrijfsvoering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cybercriminelen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cyberonderzoekers</a:t>
            </a:r>
            <a:r>
              <a:rPr lang="en-US" dirty="0" smtClean="0"/>
              <a:t> </a:t>
            </a:r>
            <a:r>
              <a:rPr lang="en-US" dirty="0" err="1" smtClean="0"/>
              <a:t>meest</a:t>
            </a:r>
            <a:r>
              <a:rPr lang="en-US" dirty="0" smtClean="0"/>
              <a:t> </a:t>
            </a:r>
            <a:r>
              <a:rPr lang="en-US" dirty="0" err="1" smtClean="0"/>
              <a:t>verantwoordelijk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topdreiging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err="1" smtClean="0"/>
              <a:t>Verkrijging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openbaarmaking</a:t>
            </a:r>
            <a:r>
              <a:rPr lang="en-US" b="1" dirty="0" smtClean="0"/>
              <a:t> van data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personeelsgegevens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AVG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2018)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Verstoring</a:t>
            </a:r>
            <a:r>
              <a:rPr lang="en-US" b="1" dirty="0" smtClean="0"/>
              <a:t> ICT</a:t>
            </a:r>
            <a:endParaRPr lang="en-US" b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ransomwarebesmettingen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personeelsgegevens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ingevoerde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daarop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579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complex 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rapport al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opgemerkt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kenmerkt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sector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uitdaging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data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bedoelen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bits &amp; bytes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computer)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uitgewisseld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uitgebreidere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samenwerking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private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door de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buitenland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1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verordening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(AVG) op 25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 [6]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voorheen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basis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juiste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anonimisatie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pseudonimisatie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Anonimisatie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Pseudonimisatie)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verordening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AVG,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boetes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vereisen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(UMC’s),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patiëntendossier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buitenwereld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governance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Dan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gemanipuleerd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 smtClean="0"/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diverse as-a-service-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oplossingen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SURFdrive, Dropbox, Google Drive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OneDrive,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Blackboard, OSIRIS,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leerlingregistratiesystemen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HR-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toepassingen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toe.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vaststellen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vóór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dergelijke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voorwaarden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cloud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 was het maar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wet-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regelgeving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gecommitteerd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én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de hele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wereld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noodzakelijkerwijs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wifi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diversiteit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toe;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desktops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laptops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gangbaar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tablets, smartphones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wearables. Al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nieuwtje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langzamerhand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gemeengoed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e-mail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tekstberichten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productiviteitsapps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smartwatch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draaien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apps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privédata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contactinformatie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surfgedrag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software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malware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ontwikkeld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ontvreem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den.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Kortom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variëteit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gemakkelijker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125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Phishing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phishing-e-mails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mail-/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spamfiters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whaling-e-mails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vrijwel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link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bijlage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zit.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whaling is de CEO-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opkomst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In de e-mail,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afdeling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gevraagd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geld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buitenland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ondertekend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geadresseerde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benadrukt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mailberichten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geraffineerder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bedrijfsleven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diverse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succesvolle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plaatsgevonden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478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Ransomware</a:t>
            </a:r>
            <a:endParaRPr lang="en-US" b="0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2015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VU.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in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ransomware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geavanceerder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moeilijker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ontsleuteld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Cryptolocker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opkomst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verwijderd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(Jigsaw),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verhoogd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deadline (Surprise) [9].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phishing-e-mail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link die de ransomware op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link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aanklikt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we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onderzoekssector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Daarnaast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kits,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lading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gebruiksvriendelijke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malware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Angler, Neutrino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Nuclear [9]. </a:t>
            </a:r>
            <a:endParaRPr lang="en-US" dirty="0" smtClean="0"/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chantagevariant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DDoS-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ontvangt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mailbericht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gedreigd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tenzij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186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DDoS</a:t>
            </a:r>
            <a:endParaRPr lang="en-US" b="0" baseline="0" dirty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20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september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lag de website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KrebsOnSecurity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publicist Brian Krebs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[12].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600 Gigabits per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ISP de site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afgesloten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uiteindelijk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hosting van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KrebsOnSecurity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‘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van heel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gehackte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leek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of Things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[13].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waarschijnlijk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hulp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botnet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Internet of Things-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thuisrouters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-modems,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camera’s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videorecorders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gekoppeld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devices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ingeprogrammeerde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kraken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wachtwoorden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ENISA10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verschuiving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botnets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krachtige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botnets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verbonden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2015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alarmmeldingen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vakantieperiodes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significant,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erop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baseline="0" dirty="0" smtClean="0"/>
          </a:p>
          <a:p>
            <a:endParaRPr lang="en-US" b="1" baseline="0" dirty="0" smtClean="0"/>
          </a:p>
          <a:p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791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err="1" smtClean="0"/>
              <a:t>Kwetsbaarheden</a:t>
            </a:r>
            <a:r>
              <a:rPr lang="en-US" b="1" baseline="0" dirty="0" smtClean="0"/>
              <a:t> in software</a:t>
            </a:r>
          </a:p>
          <a:p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software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steeds toe,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Adobe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Microsoft [17] [18].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10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mediaan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patchen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bedenkt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bleek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van Hacking Team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juli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2015). Hacking Team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diverse zero-day exploits,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onbekende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[19].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57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de 7 </a:t>
            </a:r>
            <a:r>
              <a:rPr lang="en-US" dirty="0" err="1" smtClean="0"/>
              <a:t>dreigingen</a:t>
            </a:r>
            <a:r>
              <a:rPr lang="en-US" dirty="0" smtClean="0"/>
              <a:t> die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sector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tabel</a:t>
            </a:r>
            <a:r>
              <a:rPr lang="en-US" baseline="0" dirty="0" smtClean="0"/>
              <a:t> 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345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Responsible Disclosure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modelbeleid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procedures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responsible disclosure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hogeronderwijsinstellingen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SURF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inmiddels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gesignaleerde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eenvoudig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met circa 30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12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EU High Level Meeting on Cyber Security in Amsterdam het Coordinated Vulnerability Disclosure Manifesto [20]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ondertekend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onderschrijft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inspanningen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hackergemeenschap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samenleving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veiliger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159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err="1" smtClean="0"/>
              <a:t>Ketenbeveiliging</a:t>
            </a:r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verplaatst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afgedekt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betrouwbaar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kaart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cloud-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geverifieerd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juiste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[7].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duidelijk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Gelukkig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toegespitst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stimuleert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cloudservices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[21]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leveranciers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ketenpartners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onderwijssectoren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met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privacyconvenant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afspraken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splitsen</a:t>
            </a:r>
            <a:r>
              <a:rPr lang="en-US" dirty="0" smtClean="0"/>
              <a:t> in + </a:t>
            </a:r>
            <a:r>
              <a:rPr lang="en-US" dirty="0" err="1" smtClean="0"/>
              <a:t>en</a:t>
            </a:r>
            <a:r>
              <a:rPr lang="en-US" dirty="0" smtClean="0"/>
              <a:t> -]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9246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cyberweerbaarheid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Cyberdreigingsbeeld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gesignaleerd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perimeterization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verandert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vertaalt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andersoortige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traditionele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beschermingsconstructies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firewalls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perimeter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invloed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genoemd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adequaat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vóórdat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relevant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kroonjuwelen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in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status is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cyberweerbaarheid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verhoudt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die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vergelijkbare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6679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/of </a:t>
            </a:r>
            <a:r>
              <a:rPr lang="en-US" sz="1200" i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b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0354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(hidden) </a:t>
            </a:r>
            <a:r>
              <a:rPr lang="en-US" baseline="0" dirty="0" err="1" smtClean="0"/>
              <a:t>dia’s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nr</a:t>
            </a:r>
            <a:r>
              <a:rPr lang="en-US" baseline="0" dirty="0" smtClean="0"/>
              <a:t>. </a:t>
            </a:r>
            <a:r>
              <a:rPr lang="en-US" baseline="0" dirty="0" smtClean="0"/>
              <a:t>26-28. </a:t>
            </a:r>
            <a:r>
              <a:rPr lang="en-US" baseline="0" dirty="0" err="1" smtClean="0"/>
              <a:t>Deze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afzonderlijk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gebruikt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 (maar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veel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duplicatie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maatregelen</a:t>
            </a:r>
            <a:r>
              <a:rPr lang="en-US" baseline="0" dirty="0" smtClean="0"/>
              <a:t>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256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(hidden) </a:t>
            </a:r>
            <a:r>
              <a:rPr lang="en-US" baseline="0" dirty="0" err="1" smtClean="0"/>
              <a:t>dia’s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nr</a:t>
            </a:r>
            <a:r>
              <a:rPr lang="en-US" baseline="0" dirty="0" smtClean="0"/>
              <a:t>. </a:t>
            </a:r>
            <a:r>
              <a:rPr lang="en-US" baseline="0" smtClean="0"/>
              <a:t>26-28. </a:t>
            </a:r>
            <a:r>
              <a:rPr lang="en-US" baseline="0" dirty="0" err="1" smtClean="0"/>
              <a:t>Deze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afzonderlijk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gebruikt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 (maar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veel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duplicatie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maatregelen</a:t>
            </a:r>
            <a:r>
              <a:rPr lang="en-US" baseline="0" dirty="0" smtClean="0"/>
              <a:t>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9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Onderwijsproces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gelogd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(real-time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Back-up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restore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upprocedure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>
              <a:effectLst/>
            </a:endParaRP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hand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aanvalstechnieken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(spear)phishing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social engineering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Font typeface="Arial" charset="0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b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271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Onderzoeksproces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>
              <a:effectLst/>
            </a:endParaRP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effectief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gewaarborgd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charset="0"/>
              <a:buNone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gehandhaafd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incident. </a:t>
            </a:r>
            <a:endParaRPr lang="en-US" dirty="0" smtClean="0"/>
          </a:p>
          <a:p>
            <a:pPr marL="0" lvl="0" indent="0">
              <a:buFont typeface="Arial" charset="0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61023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charset="0"/>
              <a:buNone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effectief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gewaarborgd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Antivirus software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Antivirussoftware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geïnstalleerd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malwareinfecties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(real-time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Back-up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restore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upprocedure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Overname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Font typeface="Arial" charset="0"/>
              <a:buNone/>
            </a:pPr>
            <a:endParaRPr lang="en-US" dirty="0" smtClean="0"/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6904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39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de 7 </a:t>
            </a:r>
            <a:r>
              <a:rPr lang="en-US" dirty="0" err="1" smtClean="0"/>
              <a:t>dreigingen</a:t>
            </a:r>
            <a:r>
              <a:rPr lang="en-US" dirty="0" smtClean="0"/>
              <a:t> die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sector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tabel</a:t>
            </a:r>
            <a:r>
              <a:rPr lang="en-US" baseline="0" dirty="0" smtClean="0"/>
              <a:t> 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599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666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6 trends</a:t>
            </a:r>
            <a:r>
              <a:rPr lang="en-US" baseline="0" dirty="0" smtClean="0"/>
              <a:t> in de sector </a:t>
            </a:r>
            <a:r>
              <a:rPr lang="en-US" baseline="0" dirty="0" err="1" smtClean="0"/>
              <a:t>onderwijs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onderzoek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gesignaleerd</a:t>
            </a:r>
            <a:r>
              <a:rPr lang="en-US" baseline="0" dirty="0" smtClean="0"/>
              <a:t>:</a:t>
            </a:r>
          </a:p>
          <a:p>
            <a:pPr marL="1117600" indent="-314325"/>
            <a:endParaRPr lang="en-US" sz="1200" baseline="0" dirty="0" smtClean="0">
              <a:solidFill>
                <a:schemeClr val="tx1"/>
              </a:solidFill>
            </a:endParaRP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Phishing 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Ransomware 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DDoS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</a:rPr>
              <a:t>Kwetsbaarheden</a:t>
            </a:r>
            <a:r>
              <a:rPr lang="en-US" sz="1200" dirty="0" smtClean="0">
                <a:solidFill>
                  <a:schemeClr val="bg1"/>
                </a:solidFill>
              </a:rPr>
              <a:t> in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software</a:t>
            </a:r>
          </a:p>
          <a:p>
            <a:pPr marL="1117600" indent="-314325">
              <a:buFont typeface="Arial" charset="0"/>
              <a:buChar char="•"/>
            </a:pPr>
            <a:endParaRPr lang="en-US" sz="1200" dirty="0" smtClean="0">
              <a:solidFill>
                <a:schemeClr val="bg1"/>
              </a:solidFill>
            </a:endParaRP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Responsible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Disclosure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</a:rPr>
              <a:t>Ketenbeveiliging</a:t>
            </a:r>
            <a:endParaRPr lang="en-US" sz="12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r>
              <a:rPr lang="en-US" dirty="0" err="1" smtClean="0"/>
              <a:t>Hieop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we later </a:t>
            </a:r>
            <a:r>
              <a:rPr lang="en-US" dirty="0" err="1" smtClean="0"/>
              <a:t>terug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025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de 7 </a:t>
            </a:r>
            <a:r>
              <a:rPr lang="en-US" dirty="0" err="1" smtClean="0"/>
              <a:t>dreigingen</a:t>
            </a:r>
            <a:r>
              <a:rPr lang="en-US" dirty="0" smtClean="0"/>
              <a:t> die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sector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tabel</a:t>
            </a:r>
            <a:r>
              <a:rPr lang="en-US" baseline="0" dirty="0" smtClean="0"/>
              <a:t> 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659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de 7 </a:t>
            </a:r>
            <a:r>
              <a:rPr lang="en-US" dirty="0" err="1" smtClean="0"/>
              <a:t>dreigingen</a:t>
            </a:r>
            <a:r>
              <a:rPr lang="en-US" dirty="0" smtClean="0"/>
              <a:t> die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sector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tabel</a:t>
            </a:r>
            <a:r>
              <a:rPr lang="en-US" baseline="0" dirty="0" smtClean="0"/>
              <a:t> 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25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Daarnaast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3 </a:t>
            </a:r>
            <a:r>
              <a:rPr lang="en-US" dirty="0" err="1" smtClean="0"/>
              <a:t>processen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waarop</a:t>
            </a:r>
            <a:r>
              <a:rPr lang="en-US" dirty="0" smtClean="0"/>
              <a:t> de </a:t>
            </a:r>
            <a:r>
              <a:rPr lang="en-US" dirty="0" err="1" smtClean="0"/>
              <a:t>dreigingen</a:t>
            </a:r>
            <a:r>
              <a:rPr lang="en-US" dirty="0" smtClean="0"/>
              <a:t> van </a:t>
            </a:r>
            <a:r>
              <a:rPr lang="en-US" dirty="0" err="1" smtClean="0"/>
              <a:t>toepassing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1).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is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manifesteert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ingeschat</a:t>
            </a:r>
            <a:r>
              <a:rPr lang="en-US" baseline="0" dirty="0" smtClean="0"/>
              <a:t> op HOOG, MIDDEN of LAAG. </a:t>
            </a:r>
            <a:r>
              <a:rPr lang="en-US" baseline="0" dirty="0" err="1" smtClean="0"/>
              <a:t>Hierna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volgen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waarvan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HOOG 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169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Onderwijsproces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b="1" dirty="0" err="1" smtClean="0"/>
              <a:t>Manipulatie</a:t>
            </a:r>
            <a:r>
              <a:rPr lang="en-US" b="1" baseline="0" dirty="0" smtClean="0"/>
              <a:t> van </a:t>
            </a:r>
            <a:r>
              <a:rPr lang="en-US" b="1" baseline="0" dirty="0" err="1" smtClean="0"/>
              <a:t>digitaal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opgeslagen</a:t>
            </a:r>
            <a:r>
              <a:rPr lang="en-US" b="1" baseline="0" dirty="0" smtClean="0"/>
              <a:t> data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opgaven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waarborgen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onomstotelijk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daarover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zekerheid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cijfers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ontvreemden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o.a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731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Onderzoeksproces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die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maatschappelijk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gelekt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waardevolle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waar-voor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criminelen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Hoewel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enigszins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ongrijpbaar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hierover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weinig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jaarverslag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AIVD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Cyberdreigingsbeeld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Nederland van het NCSC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bevestigd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Nederland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exfiltreren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logging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06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42875" y="144001"/>
            <a:ext cx="885825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4"/>
            <a:ext cx="8856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287338" y="285222"/>
            <a:ext cx="8569325" cy="5707592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3"/>
            <a:ext cx="8856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87339" y="288000"/>
            <a:ext cx="8569324" cy="6279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4213226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645024" y="1584325"/>
            <a:ext cx="4210975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213225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5" y="1584324"/>
            <a:ext cx="4211638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87338" y="1584324"/>
            <a:ext cx="4212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584325"/>
            <a:ext cx="4207238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49"/>
            <a:ext cx="4357687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4" y="1441450"/>
            <a:ext cx="4356101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49"/>
            <a:ext cx="435609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42875" y="1441450"/>
            <a:ext cx="4357687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50"/>
            <a:ext cx="4356100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42875" y="1441450"/>
            <a:ext cx="4357687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645025" y="1441450"/>
            <a:ext cx="4356100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50"/>
            <a:ext cx="4357688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5125" y="5562000"/>
            <a:ext cx="8856000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908"/>
            <a:ext cx="9144000" cy="396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825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098400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3193200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3507" y="1441450"/>
            <a:ext cx="2852106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5" y="1441450"/>
            <a:ext cx="2851149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10328"/>
            <a:ext cx="2865437" cy="4726948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11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3132000" y="1441450"/>
            <a:ext cx="28719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41450"/>
            <a:ext cx="2852739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4" y="1441450"/>
            <a:ext cx="28511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49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pic>
        <p:nvPicPr>
          <p:cNvPr id="14" name="Picture 13" descr="pic_surf2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41449"/>
            <a:ext cx="2871925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5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7337" y="288000"/>
            <a:ext cx="421798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87338" y="1584324"/>
            <a:ext cx="4213226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4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45025" y="1584324"/>
            <a:ext cx="4211638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5026" y="287999"/>
            <a:ext cx="4211638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09" y="2395428"/>
            <a:ext cx="439978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56324" y="4105536"/>
            <a:ext cx="5183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582213" y="838200"/>
            <a:ext cx="504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582213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582213" y="1580814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585831" y="3265722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259721" y="883200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59721" y="162133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59721" y="2504268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259721" y="3359322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59721" y="4216757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www.surf.nl</a:t>
            </a:r>
            <a:endParaRPr lang="nl-NL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59721" y="506159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114026" y="5889129"/>
            <a:ext cx="6742636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pic>
        <p:nvPicPr>
          <p:cNvPr id="29" name="Afbeelding 14" descr="SURF_fc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6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6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print"/>
          <a:srcRect b="10000"/>
          <a:stretch>
            <a:fillRect/>
          </a:stretch>
        </p:blipFill>
        <p:spPr>
          <a:xfrm>
            <a:off x="0" y="0"/>
            <a:ext cx="9144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17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13" name="Picture 12" descr="pic_surf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9" name="Afbeelding 14" descr="SURF_f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6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9" name="Afbeelding 14" descr="SURF_f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blipFill>
            <a:blip r:embed="rId4"/>
            <a:stretch>
              <a:fillRect/>
            </a:stretch>
          </a:blip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dirty="0" smtClean="0"/>
              <a:t>Klik om de stijl te bewerken</a:t>
            </a:r>
            <a:endParaRPr lang="nl-NL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94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, logo Surf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42875" y="1441450"/>
            <a:ext cx="8856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983163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slideLayout" Target="../slideLayouts/slideLayout60.xml"/><Relationship Id="rId6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584325"/>
            <a:ext cx="8568663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44000" y="143999"/>
            <a:ext cx="8856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  <p:sldLayoutId id="2147483710" r:id="rId49"/>
    <p:sldLayoutId id="2147483719" r:id="rId50"/>
    <p:sldLayoutId id="2147483720" r:id="rId51"/>
    <p:sldLayoutId id="2147483711" r:id="rId52"/>
    <p:sldLayoutId id="2147483724" r:id="rId53"/>
    <p:sldLayoutId id="2147483715" r:id="rId54"/>
    <p:sldLayoutId id="2147483725" r:id="rId55"/>
    <p:sldLayoutId id="2147483716" r:id="rId56"/>
    <p:sldLayoutId id="2147483728" r:id="rId57"/>
    <p:sldLayoutId id="2147483712" r:id="rId58"/>
    <p:sldLayoutId id="2147483729" r:id="rId59"/>
    <p:sldLayoutId id="2147483713" r:id="rId6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3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4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40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2.xml"/><Relationship Id="rId6" Type="http://schemas.openxmlformats.org/officeDocument/2006/relationships/image" Target="../media/image27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3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5" Type="http://schemas.openxmlformats.org/officeDocument/2006/relationships/image" Target="../media/image25.jpeg"/><Relationship Id="rId6" Type="http://schemas.microsoft.com/office/2007/relationships/hdphoto" Target="../media/hdphoto1.wdp"/><Relationship Id="rId7" Type="http://schemas.openxmlformats.org/officeDocument/2006/relationships/comments" Target="../comments/comment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4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5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42.jp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5" Type="http://schemas.openxmlformats.org/officeDocument/2006/relationships/comments" Target="../comments/comment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1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1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2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0216" b="10216"/>
          <a:stretch>
            <a:fillRect/>
          </a:stretch>
        </p:blipFill>
        <p:spPr>
          <a:xfrm>
            <a:off x="133043" y="144001"/>
            <a:ext cx="8858250" cy="5272549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</p:spPr>
        <p:txBody>
          <a:bodyPr/>
          <a:lstStyle/>
          <a:p>
            <a:r>
              <a:rPr lang="nl-NL" dirty="0" smtClean="0"/>
              <a:t> </a:t>
            </a:r>
            <a:r>
              <a:rPr lang="nl-NL" sz="1800" dirty="0" smtClean="0"/>
              <a:t>EDUCATION AND RESEARCH SECTORS</a:t>
            </a:r>
            <a:endParaRPr lang="nl-NL" sz="1800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400" dirty="0" smtClean="0"/>
              <a:t>CYBER THREAT ASSESSMENT 2016</a:t>
            </a:r>
            <a:endParaRPr lang="nl-NL" sz="34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Bart Bosma, SURFnet</a:t>
            </a:r>
          </a:p>
          <a:p>
            <a:r>
              <a:rPr lang="nl-NL" dirty="0" err="1"/>
              <a:t>b</a:t>
            </a:r>
            <a:r>
              <a:rPr lang="nl-NL" dirty="0" err="1" smtClean="0"/>
              <a:t>art.bosma@surfnet.nl</a:t>
            </a:r>
            <a:endParaRPr lang="nl-NL" dirty="0"/>
          </a:p>
        </p:txBody>
      </p:sp>
      <p:grpSp>
        <p:nvGrpSpPr>
          <p:cNvPr id="21" name="Group 20"/>
          <p:cNvGrpSpPr/>
          <p:nvPr/>
        </p:nvGrpSpPr>
        <p:grpSpPr>
          <a:xfrm rot="1057249">
            <a:off x="2586695" y="2835883"/>
            <a:ext cx="1933185" cy="582702"/>
            <a:chOff x="724829" y="2628850"/>
            <a:chExt cx="2631688" cy="582702"/>
          </a:xfrm>
        </p:grpSpPr>
        <p:sp>
          <p:nvSpPr>
            <p:cNvPr id="23" name="Oval 22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Education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87875" y="2628850"/>
            <a:ext cx="2631688" cy="582702"/>
            <a:chOff x="724829" y="2628850"/>
            <a:chExt cx="2631688" cy="582702"/>
          </a:xfrm>
        </p:grpSpPr>
        <p:sp>
          <p:nvSpPr>
            <p:cNvPr id="7" name="TextBox 6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Identity fraud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20558065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1343143">
            <a:off x="4083452" y="2687270"/>
            <a:ext cx="3098506" cy="709845"/>
            <a:chOff x="704455" y="2495439"/>
            <a:chExt cx="3098506" cy="651963"/>
          </a:xfrm>
        </p:grpSpPr>
        <p:sp>
          <p:nvSpPr>
            <p:cNvPr id="13" name="TextBox 12"/>
            <p:cNvSpPr txBox="1"/>
            <p:nvPr/>
          </p:nvSpPr>
          <p:spPr>
            <a:xfrm rot="20605097">
              <a:off x="1130806" y="2546519"/>
              <a:ext cx="2672155" cy="339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</a:rPr>
                <a:t>Data manipulation</a:t>
              </a:r>
              <a:endParaRPr lang="en-US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0558065">
              <a:off x="704455" y="2495439"/>
              <a:ext cx="3072127" cy="651963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57249">
            <a:off x="4653915" y="4198960"/>
            <a:ext cx="1933185" cy="582702"/>
            <a:chOff x="724829" y="2628850"/>
            <a:chExt cx="2631688" cy="582702"/>
          </a:xfrm>
        </p:grpSpPr>
        <p:sp>
          <p:nvSpPr>
            <p:cNvPr id="25" name="Oval 24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Research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rot="1057249">
            <a:off x="536213" y="3750559"/>
            <a:ext cx="1933185" cy="582702"/>
            <a:chOff x="724829" y="2628850"/>
            <a:chExt cx="2631688" cy="582702"/>
          </a:xfrm>
        </p:grpSpPr>
        <p:sp>
          <p:nvSpPr>
            <p:cNvPr id="29" name="Oval 28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 rot="20428385">
              <a:off x="1072989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Operations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279926" y="3953884"/>
            <a:ext cx="2262143" cy="516963"/>
            <a:chOff x="724829" y="2609994"/>
            <a:chExt cx="2631688" cy="601558"/>
          </a:xfrm>
        </p:grpSpPr>
        <p:sp>
          <p:nvSpPr>
            <p:cNvPr id="16" name="TextBox 15"/>
            <p:cNvSpPr txBox="1"/>
            <p:nvPr/>
          </p:nvSpPr>
          <p:spPr>
            <a:xfrm rot="20428385">
              <a:off x="1048215" y="2609994"/>
              <a:ext cx="2174487" cy="42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    Espionage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rot="20558065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1343143">
            <a:off x="1973650" y="3870117"/>
            <a:ext cx="3072127" cy="1282788"/>
            <a:chOff x="505339" y="2467926"/>
            <a:chExt cx="3072127" cy="1178188"/>
          </a:xfrm>
        </p:grpSpPr>
        <p:sp>
          <p:nvSpPr>
            <p:cNvPr id="19" name="TextBox 18"/>
            <p:cNvSpPr txBox="1"/>
            <p:nvPr/>
          </p:nvSpPr>
          <p:spPr>
            <a:xfrm rot="20605097">
              <a:off x="1114410" y="2707600"/>
              <a:ext cx="2402981" cy="593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Obtaining and publicizing data</a:t>
              </a:r>
            </a:p>
          </p:txBody>
        </p:sp>
        <p:sp>
          <p:nvSpPr>
            <p:cNvPr id="20" name="Oval 19"/>
            <p:cNvSpPr/>
            <p:nvPr/>
          </p:nvSpPr>
          <p:spPr>
            <a:xfrm rot="20558065">
              <a:off x="505339" y="2467926"/>
              <a:ext cx="3072127" cy="1178188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97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6" name="Rectangle 15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29433" y="2402944"/>
            <a:ext cx="455765" cy="195649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752" y="1663675"/>
            <a:ext cx="4963663" cy="7392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9" name="Rectangle 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13" y="2027389"/>
            <a:ext cx="7860612" cy="3185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2400" y="633604"/>
            <a:ext cx="6299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Actors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level of skill and determination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27518" y="4434211"/>
            <a:ext cx="1127342" cy="1753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tx1"/>
                </a:solidFill>
              </a:rPr>
              <a:t>determination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620734" y="3181916"/>
            <a:ext cx="1127342" cy="1753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smtClean="0">
                <a:solidFill>
                  <a:schemeClr val="tx1"/>
                </a:solidFill>
              </a:rPr>
              <a:t>level of skill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8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17145"/>
            <a:ext cx="9144000" cy="90751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88932" y="-1676352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1" name="Rectangle 20"/>
          <p:cNvSpPr/>
          <p:nvPr/>
        </p:nvSpPr>
        <p:spPr>
          <a:xfrm>
            <a:off x="839244" y="-563666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2412875" y="3362946"/>
            <a:ext cx="2015614" cy="693887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20682" y="4422975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412875" y="1129450"/>
            <a:ext cx="1244727" cy="102356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980962" y="2153011"/>
            <a:ext cx="1909766" cy="7130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09569" y="314078"/>
            <a:ext cx="5382717" cy="1481348"/>
            <a:chOff x="2102024" y="2863676"/>
            <a:chExt cx="4914900" cy="11557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2024" y="2863676"/>
              <a:ext cx="4914900" cy="11557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6650" y="3532718"/>
              <a:ext cx="2070274" cy="254000"/>
            </a:xfrm>
            <a:prstGeom prst="rect">
              <a:avLst/>
            </a:prstGeom>
          </p:spPr>
        </p:pic>
      </p:grpSp>
      <p:cxnSp>
        <p:nvCxnSpPr>
          <p:cNvPr id="20" name="Straight Arrow Connector 19"/>
          <p:cNvCxnSpPr/>
          <p:nvPr/>
        </p:nvCxnSpPr>
        <p:spPr>
          <a:xfrm flipH="1" flipV="1">
            <a:off x="2800489" y="2694277"/>
            <a:ext cx="857113" cy="16387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9569" y="1949468"/>
            <a:ext cx="5357510" cy="17102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8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3" name="Rectangle 12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21626" y="2890654"/>
            <a:ext cx="160818" cy="50420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17107" y="0"/>
            <a:ext cx="6782893" cy="3050992"/>
            <a:chOff x="1504950" y="2749550"/>
            <a:chExt cx="6141845" cy="253219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04950" y="2749550"/>
              <a:ext cx="6134100" cy="13589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2695" y="2957648"/>
              <a:ext cx="6134100" cy="2324100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5" name="Rectangle 14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885198" y="2840257"/>
            <a:ext cx="676358" cy="15191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0256" y="187246"/>
            <a:ext cx="6762294" cy="26530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2839" y="0"/>
            <a:ext cx="9411001" cy="74525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29581" y="3138917"/>
            <a:ext cx="67750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10619" y="2828429"/>
            <a:ext cx="1451978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Personnel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90575" y="1748555"/>
            <a:ext cx="13862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Institution 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76173" y="4703993"/>
            <a:ext cx="823585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Home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2462" y="1566643"/>
            <a:ext cx="1587673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Internet cafe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69085" y="4081394"/>
            <a:ext cx="1615857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Cloud storage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67713" y="868361"/>
            <a:ext cx="15575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96574" y="3514372"/>
            <a:ext cx="1087676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Student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82030" y="4884238"/>
            <a:ext cx="102609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58573" y="4293848"/>
            <a:ext cx="139462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Institution 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40908" y="12527"/>
            <a:ext cx="568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Data </a:t>
            </a:r>
            <a:r>
              <a:rPr lang="en-US" b="1" dirty="0" smtClean="0">
                <a:solidFill>
                  <a:schemeClr val="accent1"/>
                </a:solidFill>
              </a:rPr>
              <a:t>and users are spread over the globe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8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9" name="Rectangle 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Vulnerabilities in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 smtClean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Responsible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Supply Chain Security</a:t>
            </a:r>
          </a:p>
          <a:p>
            <a:pPr marL="1117600" indent="-314325"/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 smtClean="0"/>
              <a:t>IDENTIFIED TRENDS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/>
              <a:t>IDENTIFIED </a:t>
            </a:r>
            <a:r>
              <a:rPr lang="en-US" dirty="0" smtClean="0"/>
              <a:t>TRENDS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2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7" name="Rectangle 16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/>
              <a:t>IDENTIFIED TRENDS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9" name="Rectangle 1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/>
              <a:t>IDENTIFIED TRENDS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2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  <a:effectLst/>
        </p:spPr>
      </p:pic>
      <p:sp>
        <p:nvSpPr>
          <p:cNvPr id="3" name="Rectangle 2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4" name="Rectangle 3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Diffused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1638" y="2045644"/>
            <a:ext cx="5210719" cy="5300387"/>
          </a:xfrm>
          <a:prstGeom prst="rect">
            <a:avLst/>
          </a:prstGeom>
          <a:effectLst>
            <a:innerShdw blurRad="431800">
              <a:prstClr val="black"/>
            </a:innerShdw>
            <a:reflection blurRad="101600" stA="35000" endPos="40000" dist="101600" dir="5400000" sy="-100000" algn="bl" rotWithShape="0"/>
            <a:softEdge rad="63500"/>
          </a:effectLst>
          <a:scene3d>
            <a:camera prst="orthographicFront">
              <a:rot lat="1200000" lon="0" rev="0"/>
            </a:camera>
            <a:lightRig rig="flood" dir="t"/>
          </a:scene3d>
          <a:sp3d prstMaterial="powder"/>
        </p:spPr>
      </p:pic>
      <p:sp>
        <p:nvSpPr>
          <p:cNvPr id="6" name="TextBox 5"/>
          <p:cNvSpPr txBox="1"/>
          <p:nvPr/>
        </p:nvSpPr>
        <p:spPr>
          <a:xfrm>
            <a:off x="2806944" y="4850120"/>
            <a:ext cx="3530112" cy="523220"/>
          </a:xfrm>
          <a:prstGeom prst="rect">
            <a:avLst/>
          </a:prstGeom>
          <a:noFill/>
          <a:scene3d>
            <a:camera prst="orthographicFront">
              <a:rot lat="12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Intended Audience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0" name="Rectangle 19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9767" y="4414571"/>
            <a:ext cx="1725975" cy="1152705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/>
              <a:t>IDENTIFIED TRENDS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1" name="Rectangle 20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9767" y="4414571"/>
            <a:ext cx="1725975" cy="11527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7862" y="5306332"/>
            <a:ext cx="1752600" cy="89985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219188" y="93895"/>
            <a:ext cx="5780811" cy="1154575"/>
          </a:xfrm>
        </p:spPr>
        <p:txBody>
          <a:bodyPr/>
          <a:lstStyle/>
          <a:p>
            <a:r>
              <a:rPr lang="en-US" dirty="0"/>
              <a:t>IDENTIFIED TRENDS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4" name="Rectangle 13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76" y="3156557"/>
            <a:ext cx="4328716" cy="349447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38324"/>
              </p:ext>
            </p:extLst>
          </p:nvPr>
        </p:nvGraphicFramePr>
        <p:xfrm>
          <a:off x="4935345" y="1302706"/>
          <a:ext cx="3525681" cy="255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48"/>
                <a:gridCol w="3263033"/>
              </a:tblGrid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Threat description</a:t>
                      </a:r>
                      <a:endParaRPr lang="en-US" sz="1400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Obtaining and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publicizing data</a:t>
                      </a:r>
                      <a:endParaRPr lang="en-US" sz="1200" dirty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Identity fraud</a:t>
                      </a:r>
                      <a:endParaRPr lang="en-US" sz="1200" dirty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Disruption of ICT</a:t>
                      </a:r>
                      <a:endParaRPr lang="en-US" sz="1200" dirty="0"/>
                    </a:p>
                  </a:txBody>
                  <a:tcPr/>
                </a:tc>
              </a:tr>
              <a:tr h="354904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Manipulation of digitally stored data </a:t>
                      </a:r>
                      <a:endParaRPr lang="en-US" sz="1200" dirty="0" smtClean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Espionage</a:t>
                      </a:r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Taking over and abusing ICT </a:t>
                      </a:r>
                      <a:endParaRPr lang="en-US" sz="1200" dirty="0" smtClean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Deliberately inflicting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reputational damage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51916">
            <a:off x="3356387" y="5302772"/>
            <a:ext cx="5603422" cy="5151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932" y="38081"/>
            <a:ext cx="7753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What </a:t>
            </a:r>
            <a:r>
              <a:rPr lang="en-US" sz="6000" b="1" smtClean="0">
                <a:solidFill>
                  <a:schemeClr val="bg1"/>
                </a:solidFill>
              </a:rPr>
              <a:t>to do about it?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3" y="1302706"/>
            <a:ext cx="2432182" cy="22671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2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1415338"/>
            <a:ext cx="76408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 to increase resilience apply to the integrity, confidentiality and/or availability of data and systems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1165861"/>
            <a:ext cx="81043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Physical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access passes are used and a process to assign them exists.</a:t>
            </a: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Awareness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Identity control </a:t>
            </a:r>
            <a:r>
              <a:rPr lang="en-US" sz="2000" dirty="0">
                <a:solidFill>
                  <a:schemeClr val="bg1"/>
                </a:solidFill>
              </a:rPr>
              <a:t>&amp; </a:t>
            </a:r>
            <a:r>
              <a:rPr lang="en-US" sz="2000" dirty="0" smtClean="0">
                <a:solidFill>
                  <a:schemeClr val="bg1"/>
                </a:solidFill>
              </a:rPr>
              <a:t>Access control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Monitoring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detect unusual patterns in traffic and behavior.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5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 (cont.):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1341225"/>
            <a:ext cx="81043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Logging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store and secure data for analysis (real-time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   or post-incident).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Information security continuity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during an incident security measures remain effective.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additional protection for sensitive data (e.g. </a:t>
            </a:r>
            <a:r>
              <a:rPr lang="en-US" sz="2000" dirty="0">
                <a:solidFill>
                  <a:schemeClr val="bg1"/>
                </a:solidFill>
              </a:rPr>
              <a:t>defense-in-depth</a:t>
            </a:r>
            <a:r>
              <a:rPr lang="en-US" sz="2000" dirty="0" smtClean="0">
                <a:solidFill>
                  <a:schemeClr val="bg1"/>
                </a:solidFill>
              </a:rPr>
              <a:t>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Antivirus software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prevent and neutralize malware infections.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Backup </a:t>
            </a:r>
            <a:r>
              <a:rPr lang="en-US" sz="2000" dirty="0" smtClean="0">
                <a:solidFill>
                  <a:schemeClr val="bg1"/>
                </a:solidFill>
              </a:rPr>
              <a:t>&amp; </a:t>
            </a:r>
            <a:r>
              <a:rPr lang="en-US" sz="2000" dirty="0">
                <a:solidFill>
                  <a:schemeClr val="bg1"/>
                </a:solidFill>
              </a:rPr>
              <a:t>restore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be able to restore recent data after an incident.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2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Education: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902815"/>
            <a:ext cx="81043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Backup &amp; restore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be able to restore recent data after an incident.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Research: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902815"/>
            <a:ext cx="81043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additional protection for sensitive data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(</a:t>
            </a:r>
            <a:r>
              <a:rPr lang="en-US" sz="2000" dirty="0">
                <a:solidFill>
                  <a:schemeClr val="bg1"/>
                </a:solidFill>
              </a:rPr>
              <a:t>e.g. defense-in-depth).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6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Operations: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0557" y="902815"/>
            <a:ext cx="81043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additional protection for sensitive </a:t>
            </a:r>
            <a:r>
              <a:rPr lang="en-US" sz="2000" dirty="0" smtClean="0">
                <a:solidFill>
                  <a:schemeClr val="bg1"/>
                </a:solidFill>
              </a:rPr>
              <a:t>data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>
                <a:solidFill>
                  <a:schemeClr val="bg1"/>
                </a:solidFill>
              </a:rPr>
              <a:t>(e.g. defense-in-depth).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8932" y="2404997"/>
            <a:ext cx="80862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Summary: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7 relevant threats have been recognized,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They apply to 3 processes: education, research and operations,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A number of trends haven been identified, some bad, some good,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To become more resilient, institutions must take measures after determining what its crown jewels are, which threats are relevant and which data is stored or processed in the cloud.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  <a:effectLst/>
        </p:spPr>
      </p:pic>
      <p:sp>
        <p:nvSpPr>
          <p:cNvPr id="3" name="Rectangle 2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4" name="Rectangle 3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4554" y="2768252"/>
            <a:ext cx="38580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Trends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Threats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Processes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Context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Measures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3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 THREAT ASSESSMENT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1117600" indent="-314325"/>
            <a:endParaRPr lang="en-US" sz="2800" dirty="0"/>
          </a:p>
          <a:p>
            <a:pPr marL="1117600" indent="-314325"/>
            <a:endParaRPr lang="en-US" sz="2800" dirty="0"/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https://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</a:rPr>
              <a:t>www.surf.nl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</a:rPr>
              <a:t>cyberdreigingsbeeld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472" y="1845216"/>
            <a:ext cx="4243192" cy="361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7" name="Rectangle 16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63662" y="2497395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6 trends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257" y="2847566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46278387"/>
              </p:ext>
            </p:extLst>
          </p:nvPr>
        </p:nvGraphicFramePr>
        <p:xfrm>
          <a:off x="5044759" y="3560645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026" y="3213820"/>
            <a:ext cx="1319685" cy="13345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9743" y="4536306"/>
            <a:ext cx="1433628" cy="14184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995" y="5153605"/>
            <a:ext cx="1725975" cy="11527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88888" y="5920106"/>
            <a:ext cx="1752600" cy="8998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8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01242" y="2461712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7</a:t>
            </a:r>
            <a:r>
              <a:rPr lang="en-US" sz="3600" b="1" dirty="0" smtClean="0">
                <a:solidFill>
                  <a:schemeClr val="bg1"/>
                </a:solidFill>
              </a:rPr>
              <a:t> threats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74259"/>
              </p:ext>
            </p:extLst>
          </p:nvPr>
        </p:nvGraphicFramePr>
        <p:xfrm>
          <a:off x="706308" y="2551529"/>
          <a:ext cx="5057147" cy="2979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37"/>
                <a:gridCol w="4680410"/>
              </a:tblGrid>
              <a:tr h="32945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Threat description</a:t>
                      </a:r>
                      <a:endParaRPr lang="en-US" dirty="0"/>
                    </a:p>
                  </a:txBody>
                  <a:tcPr/>
                </a:tc>
              </a:tr>
              <a:tr h="38263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Obtaining and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publicizing data</a:t>
                      </a:r>
                      <a:endParaRPr lang="en-US" dirty="0"/>
                    </a:p>
                  </a:txBody>
                  <a:tcPr/>
                </a:tc>
              </a:tr>
              <a:tr h="35969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Identity fraud</a:t>
                      </a:r>
                      <a:endParaRPr lang="en-US" dirty="0"/>
                    </a:p>
                  </a:txBody>
                  <a:tcPr/>
                </a:tc>
              </a:tr>
              <a:tr h="38367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Disruption of ICT</a:t>
                      </a:r>
                      <a:endParaRPr lang="en-US" dirty="0"/>
                    </a:p>
                  </a:txBody>
                  <a:tcPr/>
                </a:tc>
              </a:tr>
              <a:tr h="38485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Manipulation of digitally stored data </a:t>
                      </a:r>
                      <a:endParaRPr lang="en-US" dirty="0" smtClean="0"/>
                    </a:p>
                  </a:txBody>
                  <a:tcPr/>
                </a:tc>
              </a:tr>
              <a:tr h="35010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Espionage</a:t>
                      </a:r>
                    </a:p>
                  </a:txBody>
                  <a:tcPr/>
                </a:tc>
              </a:tr>
              <a:tr h="3572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Taking over and abusing ICT </a:t>
                      </a:r>
                      <a:endParaRPr lang="en-US" dirty="0" smtClean="0"/>
                    </a:p>
                  </a:txBody>
                  <a:tcPr/>
                </a:tc>
              </a:tr>
              <a:tr h="33031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Deliberately inflicting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reputational damage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01242" y="2461712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3 processes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125720" y="3300586"/>
            <a:ext cx="2884691" cy="78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4142" y="2088563"/>
            <a:ext cx="2479386" cy="845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146054" y="4473349"/>
            <a:ext cx="3455163" cy="9003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3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1" name="Rectangle 10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2125720" y="3300586"/>
            <a:ext cx="2884691" cy="78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54142" y="2088563"/>
            <a:ext cx="2479386" cy="845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46054" y="4473349"/>
            <a:ext cx="3455163" cy="9003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3662" y="1132061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3 processes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7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8" name="Rectangle 1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2412875" y="3362946"/>
            <a:ext cx="2015614" cy="693887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941296" y="2150923"/>
            <a:ext cx="1909766" cy="7130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20682" y="4422975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30675" y="1878904"/>
            <a:ext cx="1332842" cy="42588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851062" y="2617942"/>
            <a:ext cx="1212455" cy="7515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517" y="1659533"/>
            <a:ext cx="4792793" cy="13425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1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2" name="Rectangle 11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21626" y="2265719"/>
            <a:ext cx="777562" cy="101640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86865" y="3050992"/>
            <a:ext cx="49162" cy="42347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433" y="1663649"/>
            <a:ext cx="4800216" cy="15004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jabloon Surf_v15">
  <a:themeElements>
    <a:clrScheme name="SUR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D6B06"/>
      </a:accent1>
      <a:accent2>
        <a:srgbClr val="F28C3E"/>
      </a:accent2>
      <a:accent3>
        <a:srgbClr val="F6AA6E"/>
      </a:accent3>
      <a:accent4>
        <a:srgbClr val="FBC9A0"/>
      </a:accent4>
      <a:accent5>
        <a:srgbClr val="FDE4D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DE92EB-E1D8-431A-BE63-85C64C81F8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345E70-AC0D-44B2-B3D4-8371A1CEF9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3112657-FF73-4878-9706-EC6F04BA2E9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 Surf_v15</Template>
  <TotalTime>0</TotalTime>
  <Words>6152</Words>
  <Application>Microsoft Macintosh PowerPoint</Application>
  <PresentationFormat>On-screen Show (4:3)</PresentationFormat>
  <Paragraphs>584</Paragraphs>
  <Slides>30</Slides>
  <Notes>30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Times New Roman</vt:lpstr>
      <vt:lpstr>Verdana</vt:lpstr>
      <vt:lpstr>Wingdings</vt:lpstr>
      <vt:lpstr>Arial</vt:lpstr>
      <vt:lpstr>Sjabloon Surf_v15</vt:lpstr>
      <vt:lpstr>CYBER THREAT ASSESSMENT 2016</vt:lpstr>
      <vt:lpstr>CYBERDREIGINGSBEELD 2016</vt:lpstr>
      <vt:lpstr>CYBERDREIGINGSBEELD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CYBERDREIGINGSBEELD 2016</vt:lpstr>
      <vt:lpstr>IDENTIFIED TRENDS</vt:lpstr>
      <vt:lpstr>IDENTIFIED TRENDS</vt:lpstr>
      <vt:lpstr>IDENTIFIED TRENDS</vt:lpstr>
      <vt:lpstr>IDENTIFIED TRENDS</vt:lpstr>
      <vt:lpstr>IDENTIFIED TRENDS</vt:lpstr>
      <vt:lpstr>IDENTIFIED TRENDS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CYBER THREAT ASSESSMENT 2016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Sjabloon SURF</dc:title>
  <dc:creator/>
  <cp:lastModifiedBy/>
  <cp:revision>1</cp:revision>
  <dcterms:created xsi:type="dcterms:W3CDTF">2013-06-27T07:12:06Z</dcterms:created>
  <dcterms:modified xsi:type="dcterms:W3CDTF">2017-02-22T14:58:42Z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