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png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media/image3.jpg" ContentType="image/jpeg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media/image23.jpg" ContentType="image/jpeg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  <p:sldMasterId id="2147483664" r:id="rId3"/>
    <p:sldMasterId id="2147483671" r:id="rId4"/>
    <p:sldMasterId id="2147483678" r:id="rId5"/>
    <p:sldMasterId id="2147483685" r:id="rId6"/>
  </p:sldMasterIdLst>
  <p:notesMasterIdLst>
    <p:notesMasterId r:id="rId37"/>
  </p:notesMasterIdLst>
  <p:handoutMasterIdLst>
    <p:handoutMasterId r:id="rId38"/>
  </p:handoutMasterIdLst>
  <p:sldIdLst>
    <p:sldId id="256" r:id="rId7"/>
    <p:sldId id="271" r:id="rId8"/>
    <p:sldId id="265" r:id="rId9"/>
    <p:sldId id="263" r:id="rId10"/>
    <p:sldId id="264" r:id="rId11"/>
    <p:sldId id="291" r:id="rId12"/>
    <p:sldId id="266" r:id="rId13"/>
    <p:sldId id="270" r:id="rId14"/>
    <p:sldId id="269" r:id="rId15"/>
    <p:sldId id="272" r:id="rId16"/>
    <p:sldId id="273" r:id="rId17"/>
    <p:sldId id="279" r:id="rId18"/>
    <p:sldId id="274" r:id="rId19"/>
    <p:sldId id="275" r:id="rId20"/>
    <p:sldId id="280" r:id="rId21"/>
    <p:sldId id="281" r:id="rId22"/>
    <p:sldId id="276" r:id="rId23"/>
    <p:sldId id="282" r:id="rId24"/>
    <p:sldId id="292" r:id="rId25"/>
    <p:sldId id="267" r:id="rId26"/>
    <p:sldId id="287" r:id="rId27"/>
    <p:sldId id="289" r:id="rId28"/>
    <p:sldId id="290" r:id="rId29"/>
    <p:sldId id="293" r:id="rId30"/>
    <p:sldId id="294" r:id="rId31"/>
    <p:sldId id="283" r:id="rId32"/>
    <p:sldId id="296" r:id="rId33"/>
    <p:sldId id="297" r:id="rId34"/>
    <p:sldId id="285" r:id="rId35"/>
    <p:sldId id="284" r:id="rId36"/>
  </p:sldIdLst>
  <p:sldSz cx="13004800" cy="9752013"/>
  <p:notesSz cx="6858000" cy="9144000"/>
  <p:defaultTextStyle>
    <a:defPPr>
      <a:defRPr lang="nb-NO"/>
    </a:defPPr>
    <a:lvl1pPr marL="0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808000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616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424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232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4040000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848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656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464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3">
          <p15:clr>
            <a:srgbClr val="A4A3A4"/>
          </p15:clr>
        </p15:guide>
        <p15:guide id="2" pos="409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431" autoAdjust="0"/>
    <p:restoredTop sz="86859"/>
  </p:normalViewPr>
  <p:slideViewPr>
    <p:cSldViewPr snapToObjects="1">
      <p:cViewPr>
        <p:scale>
          <a:sx n="67" d="100"/>
          <a:sy n="67" d="100"/>
        </p:scale>
        <p:origin x="816" y="104"/>
      </p:cViewPr>
      <p:guideLst>
        <p:guide orient="horz" pos="3073"/>
        <p:guide pos="4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05444-1FD5-D04F-B62A-64727841BB93}" type="datetimeFigureOut">
              <a:rPr lang="nb-NO" smtClean="0"/>
              <a:t>20.02.2017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F7AD4-082F-2A42-8390-4C53A30DDF4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90803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0E043-0E88-4C00-BD66-22CD147DC41F}" type="datetimeFigureOut">
              <a:rPr lang="nb-NO" smtClean="0"/>
              <a:t>20.02.2017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CC71A-DE1F-4457-A284-A198AD1E2B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97090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08000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16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24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32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40000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48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656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464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11207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Forklar</a:t>
            </a:r>
            <a:r>
              <a:rPr lang="en-GB" baseline="0" dirty="0" smtClean="0"/>
              <a:t> at </a:t>
            </a:r>
            <a:r>
              <a:rPr lang="en-GB" baseline="0" dirty="0" err="1" smtClean="0"/>
              <a:t>det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meste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forgår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innenfor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klokka</a:t>
            </a:r>
            <a:r>
              <a:rPr lang="en-GB" baseline="0" dirty="0" smtClean="0"/>
              <a:t>. Kun e-</a:t>
            </a:r>
            <a:r>
              <a:rPr lang="en-GB" baseline="0" dirty="0" err="1" smtClean="0"/>
              <a:t>postadresser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og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telefonnummer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reelle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alle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meldinger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og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opplysninger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hører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hjemme</a:t>
            </a:r>
            <a:r>
              <a:rPr lang="en-GB" baseline="0" dirty="0" smtClean="0"/>
              <a:t> I </a:t>
            </a:r>
            <a:r>
              <a:rPr lang="en-GB" baseline="0" dirty="0" err="1" smtClean="0"/>
              <a:t>øvelsen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og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skal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ikke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forveksles</a:t>
            </a:r>
            <a:r>
              <a:rPr lang="en-GB" baseline="0" dirty="0" smtClean="0"/>
              <a:t> med IRL.</a:t>
            </a:r>
          </a:p>
          <a:p>
            <a:endParaRPr lang="en-GB" baseline="0" dirty="0" smtClean="0"/>
          </a:p>
          <a:p>
            <a:r>
              <a:rPr lang="en-GB" baseline="0" dirty="0" smtClean="0"/>
              <a:t>Vi </a:t>
            </a:r>
            <a:r>
              <a:rPr lang="en-GB" baseline="0" dirty="0" err="1" smtClean="0"/>
              <a:t>hadde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til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og</a:t>
            </a:r>
            <a:r>
              <a:rPr lang="en-GB" baseline="0" dirty="0" smtClean="0"/>
              <a:t> med </a:t>
            </a:r>
            <a:r>
              <a:rPr lang="en-GB" baseline="0" dirty="0" err="1" smtClean="0"/>
              <a:t>flere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mediakanaler</a:t>
            </a:r>
            <a:r>
              <a:rPr lang="en-GB" baseline="0" dirty="0" smtClean="0"/>
              <a:t>; </a:t>
            </a:r>
            <a:r>
              <a:rPr lang="en-GB" baseline="0" dirty="0" err="1" smtClean="0"/>
              <a:t>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øvelsesvariant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av</a:t>
            </a:r>
            <a:r>
              <a:rPr lang="en-GB" baseline="0" dirty="0" smtClean="0"/>
              <a:t> NRK Radio (general broadcaster), </a:t>
            </a:r>
            <a:r>
              <a:rPr lang="en-GB" baseline="0" dirty="0" err="1" smtClean="0"/>
              <a:t>og</a:t>
            </a:r>
            <a:r>
              <a:rPr lang="en-GB" baseline="0" dirty="0" smtClean="0"/>
              <a:t> to </a:t>
            </a:r>
            <a:r>
              <a:rPr lang="en-GB" baseline="0" dirty="0" err="1" smtClean="0"/>
              <a:t>av</a:t>
            </a:r>
            <a:r>
              <a:rPr lang="en-GB" baseline="0" dirty="0" smtClean="0"/>
              <a:t>  </a:t>
            </a:r>
            <a:r>
              <a:rPr lang="en-GB" baseline="0" dirty="0" err="1" smtClean="0"/>
              <a:t>norges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største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aviser</a:t>
            </a:r>
            <a:r>
              <a:rPr lang="en-GB" baseline="0" dirty="0" smtClean="0"/>
              <a:t>. </a:t>
            </a:r>
            <a:r>
              <a:rPr lang="en-GB" baseline="0" dirty="0" err="1" smtClean="0"/>
              <a:t>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jevn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nyhetsstrøm</a:t>
            </a:r>
            <a:r>
              <a:rPr lang="en-GB" baseline="0" dirty="0" smtClean="0"/>
              <a:t> </a:t>
            </a:r>
            <a:r>
              <a:rPr lang="en-GB" baseline="0" dirty="0" err="1" smtClean="0"/>
              <a:t>ble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formidlet</a:t>
            </a:r>
            <a:r>
              <a:rPr lang="en-GB" baseline="0" dirty="0" smtClean="0"/>
              <a:t> her, </a:t>
            </a:r>
            <a:r>
              <a:rPr lang="en-GB" baseline="0" dirty="0" err="1" smtClean="0"/>
              <a:t>både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før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og</a:t>
            </a:r>
            <a:r>
              <a:rPr lang="en-GB" baseline="0" dirty="0" smtClean="0"/>
              <a:t> under </a:t>
            </a:r>
            <a:r>
              <a:rPr lang="en-GB" baseline="0" dirty="0" err="1" smtClean="0"/>
              <a:t>øvelsen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964064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207902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21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55036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79619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23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84089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3648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28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5674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448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4882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50701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40751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2222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39121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95398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27853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876" y="2537855"/>
            <a:ext cx="3240000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425" y="3083338"/>
            <a:ext cx="3573820" cy="4754826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Click to edit Master title style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38722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4440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03938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18127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151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17837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114" y="2537855"/>
            <a:ext cx="3233533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78" y="3083342"/>
            <a:ext cx="3566119" cy="4754825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35507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998715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13356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854360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17166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2227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151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072582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114" y="2537855"/>
            <a:ext cx="3233533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75" y="3083342"/>
            <a:ext cx="3566118" cy="4754825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36341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769046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4136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327790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499488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1519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198573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114" y="2537855"/>
            <a:ext cx="3233533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75" y="3083339"/>
            <a:ext cx="3566118" cy="4754824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82363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r>
              <a:rPr lang="nb-NO" smtClean="0"/>
              <a:t>Drag picture to placeholder or click icon to add</a:t>
            </a:r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64772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8770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71891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512426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724758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1519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988772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114" y="2537855"/>
            <a:ext cx="3233533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79" y="3083339"/>
            <a:ext cx="3566117" cy="4754824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07486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434517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53844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90585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45390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262021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123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17079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07537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151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85468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114" y="2537855"/>
            <a:ext cx="3233533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78" y="3083338"/>
            <a:ext cx="3566119" cy="4754826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36389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85346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jpg"/><Relationship Id="rId12" Type="http://schemas.openxmlformats.org/officeDocument/2006/relationships/image" Target="../media/image4.png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0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jpg"/><Relationship Id="rId12" Type="http://schemas.openxmlformats.org/officeDocument/2006/relationships/image" Target="../media/image4.png"/><Relationship Id="rId13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theme" Target="../theme/theme2.xml"/><Relationship Id="rId9" Type="http://schemas.openxmlformats.org/officeDocument/2006/relationships/image" Target="../media/image1.jpg"/><Relationship Id="rId10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jpg"/><Relationship Id="rId12" Type="http://schemas.openxmlformats.org/officeDocument/2006/relationships/image" Target="../media/image4.png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theme" Target="../theme/theme3.xml"/><Relationship Id="rId9" Type="http://schemas.openxmlformats.org/officeDocument/2006/relationships/image" Target="../media/image1.jpg"/><Relationship Id="rId10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jpg"/><Relationship Id="rId12" Type="http://schemas.openxmlformats.org/officeDocument/2006/relationships/image" Target="../media/image4.png"/><Relationship Id="rId13" Type="http://schemas.openxmlformats.org/officeDocument/2006/relationships/image" Target="../media/image13.pn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theme" Target="../theme/theme4.xml"/><Relationship Id="rId9" Type="http://schemas.openxmlformats.org/officeDocument/2006/relationships/image" Target="../media/image1.jpg"/><Relationship Id="rId10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jpg"/><Relationship Id="rId12" Type="http://schemas.openxmlformats.org/officeDocument/2006/relationships/image" Target="../media/image4.png"/><Relationship Id="rId13" Type="http://schemas.openxmlformats.org/officeDocument/2006/relationships/image" Target="../media/image15.png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theme" Target="../theme/theme5.xml"/><Relationship Id="rId9" Type="http://schemas.openxmlformats.org/officeDocument/2006/relationships/image" Target="../media/image1.jpg"/><Relationship Id="rId10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jpg"/><Relationship Id="rId12" Type="http://schemas.openxmlformats.org/officeDocument/2006/relationships/image" Target="../media/image4.png"/><Relationship Id="rId13" Type="http://schemas.openxmlformats.org/officeDocument/2006/relationships/image" Target="../media/image17.png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theme" Target="../theme/theme6.xml"/><Relationship Id="rId9" Type="http://schemas.openxmlformats.org/officeDocument/2006/relationships/image" Target="../media/image1.jpg"/><Relationship Id="rId1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239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4" r:id="rId5"/>
    <p:sldLayoutId id="2147483697" r:id="rId6"/>
    <p:sldLayoutId id="2147483655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indent="-403200" algn="l" defTabSz="1616001" rtl="0" eaLnBrk="1" latinLnBrk="0" hangingPunct="1">
        <a:spcBef>
          <a:spcPts val="0"/>
        </a:spcBef>
        <a:spcAft>
          <a:spcPts val="1706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401638" algn="l" defTabSz="16160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indent="-401638" algn="l" defTabSz="161600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indent="-401638" algn="l" defTabSz="1616001" rtl="0" eaLnBrk="1" latinLnBrk="0" hangingPunct="1">
        <a:spcBef>
          <a:spcPct val="20000"/>
        </a:spcBef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marL="1974850" marR="0" lvl="3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Fjerde nivå</a:t>
            </a:r>
          </a:p>
          <a:p>
            <a:pPr marL="2514600" marR="0" lvl="4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Femte nivå</a:t>
            </a: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05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96" r:id="rId6"/>
    <p:sldLayoutId id="2147483663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indent="-403200" algn="l" defTabSz="1616001" rtl="0" eaLnBrk="1" latinLnBrk="0" hangingPunct="1">
        <a:spcBef>
          <a:spcPts val="0"/>
        </a:spcBef>
        <a:spcAft>
          <a:spcPts val="1706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401638" algn="l" defTabSz="16160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marL="1152000" marR="0" lvl="1" indent="-403200" algn="l" defTabSz="16160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06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Andre nivå</a:t>
            </a:r>
          </a:p>
          <a:p>
            <a:pPr marL="1527175" marR="0" lvl="2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Tredje nivå</a:t>
            </a:r>
          </a:p>
          <a:p>
            <a:pPr marL="1974850" marR="0" lvl="3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Fjerde nivå</a:t>
            </a:r>
          </a:p>
          <a:p>
            <a:pPr marL="2514600" marR="0" lvl="4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Femte nivå</a:t>
            </a: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3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662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95" r:id="rId6"/>
    <p:sldLayoutId id="2147483670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marR="0" indent="-403200" algn="l" defTabSz="1616001" rtl="0" eaLnBrk="1" fontAlgn="auto" latinLnBrk="0" hangingPunct="1">
        <a:lnSpc>
          <a:spcPct val="100000"/>
        </a:lnSpc>
        <a:spcBef>
          <a:spcPts val="0"/>
        </a:spcBef>
        <a:spcAft>
          <a:spcPts val="1706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marL="1152000" marR="0" lvl="1" indent="-403200" algn="l" defTabSz="16160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06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Andre nivå</a:t>
            </a:r>
          </a:p>
          <a:p>
            <a:pPr marL="1527175" marR="0" lvl="2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Tredje nivå</a:t>
            </a:r>
          </a:p>
          <a:p>
            <a:pPr marL="1974850" marR="0" lvl="3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Fjerde nivå</a:t>
            </a:r>
          </a:p>
          <a:p>
            <a:pPr marL="2514600" marR="0" lvl="4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Femte nivå</a:t>
            </a: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12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94" r:id="rId6"/>
    <p:sldLayoutId id="2147483677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marR="0" indent="-403200" algn="l" defTabSz="1616001" rtl="0" eaLnBrk="1" fontAlgn="auto" latinLnBrk="0" hangingPunct="1">
        <a:lnSpc>
          <a:spcPct val="100000"/>
        </a:lnSpc>
        <a:spcBef>
          <a:spcPts val="0"/>
        </a:spcBef>
        <a:spcAft>
          <a:spcPts val="1706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marL="1152000" marR="0" lvl="1" indent="-403200" algn="l" defTabSz="16160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06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Andre nivå</a:t>
            </a:r>
          </a:p>
          <a:p>
            <a:pPr marL="1527175" marR="0" lvl="2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Tredje nivå</a:t>
            </a:r>
          </a:p>
          <a:p>
            <a:pPr marL="1974850" marR="0" lvl="3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Fjerde nivå</a:t>
            </a:r>
          </a:p>
          <a:p>
            <a:pPr marL="2514600" marR="0" lvl="4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Femte nivå</a:t>
            </a: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81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93" r:id="rId6"/>
    <p:sldLayoutId id="2147483684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marR="0" indent="-403200" algn="l" defTabSz="1616001" rtl="0" eaLnBrk="1" fontAlgn="auto" latinLnBrk="0" hangingPunct="1">
        <a:lnSpc>
          <a:spcPct val="100000"/>
        </a:lnSpc>
        <a:spcBef>
          <a:spcPts val="0"/>
        </a:spcBef>
        <a:spcAft>
          <a:spcPts val="1706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marL="1152000" marR="0" lvl="1" indent="-403200" algn="l" defTabSz="16160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06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Andre nivå</a:t>
            </a:r>
          </a:p>
          <a:p>
            <a:pPr marL="1527175" marR="0" lvl="2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Tredje nivå</a:t>
            </a:r>
          </a:p>
          <a:p>
            <a:pPr marL="1974850" marR="0" lvl="3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Fjerde nivå</a:t>
            </a:r>
          </a:p>
          <a:p>
            <a:pPr marL="2514600" marR="0" lvl="4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Femte nivå</a:t>
            </a: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84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2" r:id="rId6"/>
    <p:sldLayoutId id="2147483691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marR="0" indent="-403200" algn="l" defTabSz="1616001" rtl="0" eaLnBrk="1" fontAlgn="auto" latinLnBrk="0" hangingPunct="1">
        <a:lnSpc>
          <a:spcPct val="100000"/>
        </a:lnSpc>
        <a:spcBef>
          <a:spcPts val="0"/>
        </a:spcBef>
        <a:spcAft>
          <a:spcPts val="1706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316337"/>
            <a:ext cx="7416824" cy="1877437"/>
          </a:xfrm>
        </p:spPr>
        <p:txBody>
          <a:bodyPr/>
          <a:lstStyle/>
          <a:p>
            <a:r>
              <a:rPr lang="nb-NO" dirty="0" smtClean="0"/>
              <a:t>IKT16 </a:t>
            </a:r>
            <a:br>
              <a:rPr lang="nb-NO" dirty="0" smtClean="0"/>
            </a:br>
            <a:r>
              <a:rPr lang="nb-NO" sz="3600" dirty="0" smtClean="0"/>
              <a:t>Norwegian National, </a:t>
            </a:r>
            <a:r>
              <a:rPr lang="nb-NO" sz="3600" dirty="0" err="1" smtClean="0"/>
              <a:t>Intersectoral</a:t>
            </a:r>
            <a:r>
              <a:rPr lang="nb-NO" sz="3600" dirty="0" smtClean="0"/>
              <a:t> </a:t>
            </a:r>
            <a:r>
              <a:rPr lang="nb-NO" sz="3600" dirty="0" err="1" smtClean="0"/>
              <a:t>Exercise</a:t>
            </a:r>
            <a:endParaRPr lang="nb-NO" sz="3600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05225" y="4746945"/>
            <a:ext cx="6768815" cy="872034"/>
          </a:xfrm>
        </p:spPr>
        <p:txBody>
          <a:bodyPr/>
          <a:lstStyle/>
          <a:p>
            <a:r>
              <a:rPr lang="nb-NO" dirty="0" smtClean="0"/>
              <a:t>Per Arne Enstad, UNINETT CERT </a:t>
            </a:r>
          </a:p>
          <a:p>
            <a:r>
              <a:rPr lang="nb-NO" sz="1800" dirty="0" smtClean="0"/>
              <a:t>CISA, CISM, CRISC</a:t>
            </a:r>
            <a:endParaRPr lang="nb-NO" sz="18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6172150"/>
            <a:ext cx="3034453" cy="215444"/>
          </a:xfrm>
        </p:spPr>
        <p:txBody>
          <a:bodyPr/>
          <a:lstStyle/>
          <a:p>
            <a:r>
              <a:rPr lang="nb-NO" dirty="0" err="1" smtClean="0"/>
              <a:t>February</a:t>
            </a:r>
            <a:r>
              <a:rPr lang="nb-NO" dirty="0" smtClean="0"/>
              <a:t> 22nd 2017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7232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17-18 </a:t>
            </a:r>
            <a:r>
              <a:rPr lang="en-GB" dirty="0" err="1" smtClean="0"/>
              <a:t>feb</a:t>
            </a:r>
            <a:r>
              <a:rPr lang="en-GB" dirty="0" smtClean="0"/>
              <a:t> 2016: </a:t>
            </a:r>
            <a:r>
              <a:rPr lang="en-GB" dirty="0" err="1" smtClean="0">
                <a:solidFill>
                  <a:srgbClr val="0070C0"/>
                </a:solidFill>
              </a:rPr>
              <a:t>Kickoff</a:t>
            </a:r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/>
              <a:t>20-22 </a:t>
            </a:r>
            <a:r>
              <a:rPr lang="en-GB" dirty="0" err="1" smtClean="0"/>
              <a:t>apr</a:t>
            </a:r>
            <a:r>
              <a:rPr lang="en-GB" dirty="0" smtClean="0"/>
              <a:t> 2016: </a:t>
            </a:r>
            <a:r>
              <a:rPr lang="en-GB" dirty="0" smtClean="0">
                <a:solidFill>
                  <a:srgbClr val="0070C0"/>
                </a:solidFill>
              </a:rPr>
              <a:t>Main planning conference</a:t>
            </a:r>
          </a:p>
          <a:p>
            <a:r>
              <a:rPr lang="en-GB" dirty="0" smtClean="0"/>
              <a:t>9-10 </a:t>
            </a:r>
            <a:r>
              <a:rPr lang="en-GB" dirty="0" err="1" smtClean="0"/>
              <a:t>jun</a:t>
            </a:r>
            <a:r>
              <a:rPr lang="en-GB" dirty="0" smtClean="0"/>
              <a:t> 2016: </a:t>
            </a:r>
            <a:r>
              <a:rPr lang="en-GB" dirty="0" smtClean="0">
                <a:solidFill>
                  <a:srgbClr val="0070C0"/>
                </a:solidFill>
              </a:rPr>
              <a:t>Scripting workshop</a:t>
            </a:r>
          </a:p>
          <a:p>
            <a:r>
              <a:rPr lang="en-GB" dirty="0" smtClean="0"/>
              <a:t>13. </a:t>
            </a:r>
            <a:r>
              <a:rPr lang="en-GB" dirty="0" err="1" smtClean="0"/>
              <a:t>sep</a:t>
            </a:r>
            <a:r>
              <a:rPr lang="en-GB" dirty="0" smtClean="0"/>
              <a:t> 2016: </a:t>
            </a:r>
            <a:r>
              <a:rPr lang="en-GB" dirty="0">
                <a:solidFill>
                  <a:srgbClr val="0070C0"/>
                </a:solidFill>
              </a:rPr>
              <a:t>Scripting workshop </a:t>
            </a:r>
            <a:r>
              <a:rPr lang="mr-IN" dirty="0">
                <a:solidFill>
                  <a:srgbClr val="0070C0"/>
                </a:solidFill>
              </a:rPr>
              <a:t>–</a:t>
            </a:r>
            <a:r>
              <a:rPr lang="en-GB" dirty="0">
                <a:solidFill>
                  <a:srgbClr val="0070C0"/>
                </a:solidFill>
              </a:rPr>
              <a:t> wrap-up</a:t>
            </a:r>
          </a:p>
          <a:p>
            <a:r>
              <a:rPr lang="en-GB" dirty="0" smtClean="0"/>
              <a:t>11-13 </a:t>
            </a:r>
            <a:r>
              <a:rPr lang="en-GB" dirty="0" err="1" smtClean="0"/>
              <a:t>oct</a:t>
            </a:r>
            <a:r>
              <a:rPr lang="en-GB" dirty="0" smtClean="0"/>
              <a:t> 2016: </a:t>
            </a:r>
            <a:r>
              <a:rPr lang="en-GB" dirty="0">
                <a:solidFill>
                  <a:srgbClr val="0070C0"/>
                </a:solidFill>
              </a:rPr>
              <a:t>Final planning conference</a:t>
            </a:r>
          </a:p>
          <a:p>
            <a:r>
              <a:rPr lang="en-GB" dirty="0" smtClean="0"/>
              <a:t>11. </a:t>
            </a:r>
            <a:r>
              <a:rPr lang="en-GB" dirty="0" err="1" smtClean="0"/>
              <a:t>nov</a:t>
            </a:r>
            <a:r>
              <a:rPr lang="en-GB" dirty="0" smtClean="0"/>
              <a:t> 2016: </a:t>
            </a:r>
            <a:r>
              <a:rPr lang="en-GB" dirty="0">
                <a:solidFill>
                  <a:srgbClr val="0070C0"/>
                </a:solidFill>
              </a:rPr>
              <a:t>Dress rehearsal</a:t>
            </a:r>
          </a:p>
          <a:p>
            <a:r>
              <a:rPr lang="en-GB" dirty="0" smtClean="0"/>
              <a:t>29-30 </a:t>
            </a:r>
            <a:r>
              <a:rPr lang="en-GB" dirty="0" err="1" smtClean="0"/>
              <a:t>nov</a:t>
            </a:r>
            <a:r>
              <a:rPr lang="en-GB" dirty="0" smtClean="0"/>
              <a:t> 2016: </a:t>
            </a:r>
            <a:r>
              <a:rPr lang="en-GB" dirty="0">
                <a:solidFill>
                  <a:srgbClr val="0070C0"/>
                </a:solidFill>
              </a:rPr>
              <a:t>IKT </a:t>
            </a:r>
            <a:r>
              <a:rPr lang="en-GB" dirty="0" smtClean="0">
                <a:solidFill>
                  <a:srgbClr val="0070C0"/>
                </a:solidFill>
              </a:rPr>
              <a:t>16 Exercise</a:t>
            </a:r>
            <a:endParaRPr lang="en-GB" dirty="0">
              <a:solidFill>
                <a:srgbClr val="0070C0"/>
              </a:solidFill>
            </a:endParaRPr>
          </a:p>
          <a:p>
            <a:r>
              <a:rPr lang="en-GB" dirty="0" smtClean="0"/>
              <a:t>1. </a:t>
            </a:r>
            <a:r>
              <a:rPr lang="en-GB" dirty="0" err="1" smtClean="0"/>
              <a:t>dec</a:t>
            </a:r>
            <a:r>
              <a:rPr lang="en-GB" dirty="0" smtClean="0"/>
              <a:t> 2016: </a:t>
            </a:r>
            <a:r>
              <a:rPr lang="en-GB" dirty="0">
                <a:solidFill>
                  <a:srgbClr val="0070C0"/>
                </a:solidFill>
              </a:rPr>
              <a:t>”Hot Wash-up” evaluation</a:t>
            </a:r>
          </a:p>
          <a:p>
            <a:r>
              <a:rPr lang="en-GB" dirty="0" smtClean="0"/>
              <a:t>21. </a:t>
            </a:r>
            <a:r>
              <a:rPr lang="en-GB" dirty="0" err="1" smtClean="0"/>
              <a:t>dec</a:t>
            </a:r>
            <a:r>
              <a:rPr lang="en-GB" dirty="0" smtClean="0"/>
              <a:t> 2016: </a:t>
            </a:r>
            <a:r>
              <a:rPr lang="en-GB" dirty="0">
                <a:solidFill>
                  <a:srgbClr val="0070C0"/>
                </a:solidFill>
              </a:rPr>
              <a:t>Final evaluation report due for participants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10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9072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Early planning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Establish framework</a:t>
            </a:r>
          </a:p>
          <a:p>
            <a:pPr lvl="1"/>
            <a:r>
              <a:rPr lang="en-GB" dirty="0" smtClean="0"/>
              <a:t>Make consensus upon purpose, exercise goals and rules</a:t>
            </a:r>
          </a:p>
          <a:p>
            <a:pPr lvl="1"/>
            <a:r>
              <a:rPr lang="en-GB" dirty="0" smtClean="0"/>
              <a:t>Split participants into workgroups</a:t>
            </a:r>
          </a:p>
          <a:p>
            <a:r>
              <a:rPr lang="en-GB" dirty="0" smtClean="0"/>
              <a:t>Every participating enterprise was asked to:</a:t>
            </a:r>
          </a:p>
          <a:p>
            <a:pPr lvl="1"/>
            <a:r>
              <a:rPr lang="en-GB" dirty="0" smtClean="0"/>
              <a:t>Develop a scenario proposal</a:t>
            </a:r>
          </a:p>
          <a:p>
            <a:pPr lvl="1"/>
            <a:r>
              <a:rPr lang="en-GB" dirty="0" smtClean="0"/>
              <a:t>Develop a map of peers and other communication partners (“Communications Map”)</a:t>
            </a:r>
          </a:p>
          <a:p>
            <a:pPr lvl="1"/>
            <a:r>
              <a:rPr lang="en-GB" dirty="0" smtClean="0"/>
              <a:t>Develop a directory containing (as a minimum) “Function, Phone # and E-mail address” for all contact points and players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2492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1384995"/>
          </a:xfrm>
        </p:spPr>
        <p:txBody>
          <a:bodyPr/>
          <a:lstStyle/>
          <a:p>
            <a:r>
              <a:rPr lang="en-GB" dirty="0" smtClean="0"/>
              <a:t>Communications </a:t>
            </a:r>
            <a:r>
              <a:rPr lang="en-GB" dirty="0" smtClean="0"/>
              <a:t>map</a:t>
            </a:r>
            <a:br>
              <a:rPr lang="en-GB" dirty="0" smtClean="0"/>
            </a:br>
            <a:r>
              <a:rPr lang="en-GB" sz="4000" dirty="0" smtClean="0"/>
              <a:t>UNINETT </a:t>
            </a:r>
            <a:r>
              <a:rPr lang="en-GB" sz="4000" dirty="0" smtClean="0"/>
              <a:t>centric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12</a:t>
            </a:fld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816" y="2724518"/>
            <a:ext cx="9001000" cy="546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97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Scenario selection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301" y="2862670"/>
            <a:ext cx="11542013" cy="5541728"/>
          </a:xfrm>
        </p:spPr>
        <p:txBody>
          <a:bodyPr>
            <a:normAutofit/>
          </a:bodyPr>
          <a:lstStyle/>
          <a:p>
            <a:r>
              <a:rPr lang="en-GB" dirty="0" smtClean="0"/>
              <a:t>All scenarios was formed as a verbal storytelling </a:t>
            </a:r>
            <a:r>
              <a:rPr lang="mr-IN" dirty="0" smtClean="0"/>
              <a:t>–</a:t>
            </a:r>
            <a:r>
              <a:rPr lang="en-GB" dirty="0" smtClean="0"/>
              <a:t> a description of events and their consequences</a:t>
            </a:r>
          </a:p>
          <a:p>
            <a:r>
              <a:rPr lang="en-GB" dirty="0" smtClean="0"/>
              <a:t>5 sub scenarios was finally selected at the main planning conference in </a:t>
            </a:r>
            <a:r>
              <a:rPr lang="en-GB" dirty="0" err="1" smtClean="0"/>
              <a:t>april</a:t>
            </a:r>
            <a:r>
              <a:rPr lang="en-GB" dirty="0"/>
              <a:t>:</a:t>
            </a:r>
            <a:endParaRPr lang="en-GB" dirty="0" smtClean="0"/>
          </a:p>
          <a:p>
            <a:pPr marL="1206000" lvl="1" indent="-45720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Bank and Finance </a:t>
            </a:r>
            <a:r>
              <a:rPr lang="mr-IN" dirty="0" smtClean="0"/>
              <a:t>–</a:t>
            </a:r>
            <a:r>
              <a:rPr lang="en-GB" dirty="0" smtClean="0"/>
              <a:t> targeted attack against payment systems</a:t>
            </a:r>
          </a:p>
          <a:p>
            <a:pPr marL="1206000" lvl="1" indent="-45720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Education sector </a:t>
            </a:r>
            <a:r>
              <a:rPr lang="mr-IN" dirty="0" smtClean="0"/>
              <a:t>–</a:t>
            </a:r>
            <a:r>
              <a:rPr lang="en-GB" dirty="0" smtClean="0"/>
              <a:t> sabotage against weather forecasting and forecasting distribution</a:t>
            </a:r>
          </a:p>
          <a:p>
            <a:pPr marL="1206000" lvl="1" indent="-457200"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</a:rPr>
              <a:t>The </a:t>
            </a:r>
            <a:r>
              <a:rPr lang="en-GB" dirty="0" smtClean="0">
                <a:solidFill>
                  <a:srgbClr val="0070C0"/>
                </a:solidFill>
              </a:rPr>
              <a:t>Government </a:t>
            </a:r>
            <a:r>
              <a:rPr lang="mr-IN" dirty="0"/>
              <a:t>–</a:t>
            </a:r>
            <a:r>
              <a:rPr lang="en-GB" dirty="0"/>
              <a:t> attack against DSS infrastructure</a:t>
            </a:r>
          </a:p>
          <a:p>
            <a:pPr marL="1206000" lvl="1" indent="-457200">
              <a:buFont typeface="+mj-lt"/>
              <a:buAutoNum type="arabicPeriod"/>
            </a:pPr>
            <a:r>
              <a:rPr lang="en-GB" dirty="0" err="1" smtClean="0">
                <a:solidFill>
                  <a:srgbClr val="0070C0"/>
                </a:solidFill>
              </a:rPr>
              <a:t>Askepotts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Journalistpris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mr-IN" dirty="0" smtClean="0"/>
              <a:t>–</a:t>
            </a:r>
            <a:r>
              <a:rPr lang="en-GB" dirty="0" smtClean="0"/>
              <a:t> system compromise and digital espionage</a:t>
            </a:r>
          </a:p>
          <a:p>
            <a:pPr marL="1206000" lvl="1" indent="-45720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Various </a:t>
            </a:r>
            <a:r>
              <a:rPr lang="en-GB" dirty="0">
                <a:solidFill>
                  <a:srgbClr val="0070C0"/>
                </a:solidFill>
              </a:rPr>
              <a:t>e</a:t>
            </a:r>
            <a:r>
              <a:rPr lang="en-GB" dirty="0" smtClean="0">
                <a:solidFill>
                  <a:srgbClr val="0070C0"/>
                </a:solidFill>
              </a:rPr>
              <a:t>nterprises in different sectors </a:t>
            </a:r>
            <a:r>
              <a:rPr lang="mr-IN" dirty="0" smtClean="0"/>
              <a:t>–</a:t>
            </a:r>
            <a:r>
              <a:rPr lang="en-GB" dirty="0" smtClean="0"/>
              <a:t> DDoS and Phishing campaigns</a:t>
            </a:r>
          </a:p>
          <a:p>
            <a:r>
              <a:rPr lang="en-GB" dirty="0" smtClean="0"/>
              <a:t>All participants was assigned to one of the sub scenarios above</a:t>
            </a:r>
          </a:p>
          <a:p>
            <a:pPr marL="1206000" lvl="1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13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036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scenario to exercise input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795" y="2171350"/>
            <a:ext cx="11542013" cy="4563374"/>
          </a:xfrm>
        </p:spPr>
        <p:txBody>
          <a:bodyPr/>
          <a:lstStyle/>
          <a:p>
            <a:r>
              <a:rPr lang="en-GB" dirty="0" smtClean="0"/>
              <a:t>The trick is to transform a verbal story into a playable item/event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14</a:t>
            </a:fld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12" y="1690654"/>
            <a:ext cx="7128791" cy="1008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1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Finalizing the planning phase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IKT16 planning ended up with a grand total of &gt; 500 inputs</a:t>
            </a:r>
          </a:p>
          <a:p>
            <a:r>
              <a:rPr lang="en-GB" dirty="0"/>
              <a:t>A</a:t>
            </a:r>
            <a:r>
              <a:rPr lang="en-GB" dirty="0" smtClean="0"/>
              <a:t>ll these inputs had to be checked for (inter)dependencies before they could finally be placed on the script timeline</a:t>
            </a:r>
          </a:p>
          <a:p>
            <a:pPr lvl="1"/>
            <a:r>
              <a:rPr lang="en-GB" dirty="0" smtClean="0"/>
              <a:t>Huge job!</a:t>
            </a:r>
          </a:p>
          <a:p>
            <a:r>
              <a:rPr lang="en-GB" dirty="0" smtClean="0"/>
              <a:t>Method: Gantt diagram, slightly modified to fit our purpose</a:t>
            </a:r>
          </a:p>
          <a:p>
            <a:r>
              <a:rPr lang="en-GB" dirty="0" smtClean="0"/>
              <a:t>Some suggested inputs had to be adjusted or re-written to fit in time and action with respect to other participants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15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0066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769441"/>
          </a:xfrm>
        </p:spPr>
        <p:txBody>
          <a:bodyPr/>
          <a:lstStyle/>
          <a:p>
            <a:r>
              <a:rPr lang="en-GB" dirty="0" smtClean="0"/>
              <a:t>How the Exercise was organized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301" y="2325957"/>
            <a:ext cx="11542013" cy="4911025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Table-top</a:t>
            </a:r>
          </a:p>
          <a:p>
            <a:pPr lvl="1"/>
            <a:r>
              <a:rPr lang="en-GB" dirty="0" smtClean="0"/>
              <a:t>No actual computers or networks were offended during the exercise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Central Exercise Staff (@DSB </a:t>
            </a:r>
            <a:r>
              <a:rPr lang="mr-IN" dirty="0" smtClean="0"/>
              <a:t>–</a:t>
            </a:r>
            <a:r>
              <a:rPr lang="en-GB" dirty="0" smtClean="0"/>
              <a:t> The Directorate for Civil Protection)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Role: Keep the big picture</a:t>
            </a:r>
          </a:p>
          <a:p>
            <a:pPr lvl="1"/>
            <a:r>
              <a:rPr lang="en-GB" sz="2100" dirty="0">
                <a:solidFill>
                  <a:srgbClr val="0070C0"/>
                </a:solidFill>
              </a:rPr>
              <a:t>Send inputs to </a:t>
            </a:r>
            <a:r>
              <a:rPr lang="en-GB" sz="2100" dirty="0" smtClean="0">
                <a:solidFill>
                  <a:srgbClr val="0070C0"/>
                </a:solidFill>
              </a:rPr>
              <a:t>the participants </a:t>
            </a:r>
            <a:r>
              <a:rPr lang="en-GB" sz="2100" dirty="0">
                <a:solidFill>
                  <a:srgbClr val="0070C0"/>
                </a:solidFill>
              </a:rPr>
              <a:t>in a timely manner, according to the script</a:t>
            </a:r>
          </a:p>
          <a:p>
            <a:r>
              <a:rPr lang="en-GB" dirty="0" smtClean="0"/>
              <a:t>Local Exercise Staff (@each participating organisation)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Role: Supervise the local part of the exercise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Make sure the play is running, give hints or initiate “players action” if something goes to halt</a:t>
            </a:r>
            <a:endParaRPr lang="en-GB" dirty="0">
              <a:solidFill>
                <a:srgbClr val="0070C0"/>
              </a:solidFill>
            </a:endParaRPr>
          </a:p>
          <a:p>
            <a:r>
              <a:rPr lang="en-GB" dirty="0" smtClean="0"/>
              <a:t>Local Evaluator </a:t>
            </a:r>
            <a:r>
              <a:rPr lang="en-GB" dirty="0"/>
              <a:t>(@each participating organisation)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Role: Check how the players responds to inputs </a:t>
            </a:r>
            <a:r>
              <a:rPr lang="mr-IN" dirty="0" smtClean="0">
                <a:solidFill>
                  <a:srgbClr val="0070C0"/>
                </a:solidFill>
              </a:rPr>
              <a:t>–</a:t>
            </a:r>
            <a:r>
              <a:rPr lang="en-GB" dirty="0" smtClean="0">
                <a:solidFill>
                  <a:srgbClr val="0070C0"/>
                </a:solidFill>
              </a:rPr>
              <a:t> according to the framework and local procedures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16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2082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“The Cheese Bell”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17</a:t>
            </a:fld>
            <a:endParaRPr lang="nb-NO" dirty="0"/>
          </a:p>
        </p:txBody>
      </p:sp>
      <p:pic>
        <p:nvPicPr>
          <p:cNvPr id="5" name="image13.png"/>
          <p:cNvPicPr>
            <a:picLocks noChangeAspect="1"/>
          </p:cNvPicPr>
          <p:nvPr/>
        </p:nvPicPr>
        <p:blipFill>
          <a:blip r:embed="rId3">
            <a:extLst/>
          </a:blip>
          <a:srcRect l="3226" t="17378" r="7432" b="5352"/>
          <a:stretch>
            <a:fillRect/>
          </a:stretch>
        </p:blipFill>
        <p:spPr>
          <a:xfrm>
            <a:off x="1173808" y="2022171"/>
            <a:ext cx="9505056" cy="686752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4997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800" y="4227934"/>
            <a:ext cx="11542014" cy="1261884"/>
          </a:xfrm>
        </p:spPr>
        <p:txBody>
          <a:bodyPr/>
          <a:lstStyle/>
          <a:p>
            <a:pPr algn="ctr"/>
            <a:r>
              <a:rPr lang="en-GB" dirty="0" smtClean="0"/>
              <a:t>Execution Phase</a:t>
            </a:r>
            <a:br>
              <a:rPr lang="en-GB" dirty="0" smtClean="0"/>
            </a:br>
            <a:r>
              <a:rPr lang="en-GB" sz="3200" dirty="0"/>
              <a:t>viewed from UNINETT CERT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18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159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UNINETT CERT in a nutshell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Etablished</a:t>
            </a:r>
            <a:r>
              <a:rPr lang="en-GB" dirty="0" smtClean="0"/>
              <a:t> in 1995</a:t>
            </a:r>
          </a:p>
          <a:p>
            <a:r>
              <a:rPr lang="en-GB" dirty="0" smtClean="0"/>
              <a:t>Team </a:t>
            </a:r>
            <a:r>
              <a:rPr lang="en-GB" dirty="0"/>
              <a:t>s</a:t>
            </a:r>
            <a:r>
              <a:rPr lang="en-GB" dirty="0" smtClean="0"/>
              <a:t>ize: 6 persons forms the core + “accessories as needed”</a:t>
            </a:r>
          </a:p>
          <a:p>
            <a:pPr lvl="1"/>
            <a:r>
              <a:rPr lang="en-GB" dirty="0" smtClean="0"/>
              <a:t>Virtual team</a:t>
            </a:r>
          </a:p>
          <a:p>
            <a:r>
              <a:rPr lang="en-GB" dirty="0" smtClean="0"/>
              <a:t>TI Accredited team since 2001</a:t>
            </a:r>
          </a:p>
          <a:p>
            <a:r>
              <a:rPr lang="en-GB" dirty="0" smtClean="0"/>
              <a:t>TI Certified team since 2013</a:t>
            </a:r>
          </a:p>
          <a:p>
            <a:r>
              <a:rPr lang="en-GB" dirty="0" smtClean="0"/>
              <a:t>De facto sector CERT for the </a:t>
            </a:r>
            <a:r>
              <a:rPr lang="en-GB" dirty="0" err="1" smtClean="0"/>
              <a:t>norwegian</a:t>
            </a:r>
            <a:r>
              <a:rPr lang="en-GB" dirty="0" smtClean="0"/>
              <a:t> education sector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5645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4168" y="4371950"/>
            <a:ext cx="11542014" cy="769441"/>
          </a:xfrm>
        </p:spPr>
        <p:txBody>
          <a:bodyPr/>
          <a:lstStyle/>
          <a:p>
            <a:r>
              <a:rPr lang="nb-NO" dirty="0" smtClean="0"/>
              <a:t>The Charter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287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Scenario for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/>
              <a:t>E</a:t>
            </a:r>
            <a:r>
              <a:rPr lang="nb-NO" dirty="0" err="1" smtClean="0"/>
              <a:t>ducation</a:t>
            </a:r>
            <a:r>
              <a:rPr lang="nb-NO" dirty="0" smtClean="0"/>
              <a:t> </a:t>
            </a:r>
            <a:r>
              <a:rPr lang="nb-NO" dirty="0" err="1"/>
              <a:t>S</a:t>
            </a:r>
            <a:r>
              <a:rPr lang="nb-NO" dirty="0" err="1" smtClean="0"/>
              <a:t>ector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079" y="2283718"/>
            <a:ext cx="11800771" cy="4911025"/>
          </a:xfrm>
        </p:spPr>
        <p:txBody>
          <a:bodyPr>
            <a:normAutofit fontScale="77500" lnSpcReduction="20000"/>
          </a:bodyPr>
          <a:lstStyle/>
          <a:p>
            <a:r>
              <a:rPr lang="nb-NO" dirty="0" smtClean="0"/>
              <a:t>The </a:t>
            </a:r>
            <a:r>
              <a:rPr lang="nb-NO" dirty="0" err="1" smtClean="0"/>
              <a:t>larger</a:t>
            </a:r>
            <a:r>
              <a:rPr lang="nb-NO" dirty="0" smtClean="0"/>
              <a:t> part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exercise</a:t>
            </a:r>
            <a:r>
              <a:rPr lang="nb-NO" dirty="0" smtClean="0"/>
              <a:t> is </a:t>
            </a:r>
            <a:r>
              <a:rPr lang="nb-NO" dirty="0" err="1" smtClean="0"/>
              <a:t>about</a:t>
            </a:r>
            <a:r>
              <a:rPr lang="nb-NO" dirty="0" smtClean="0"/>
              <a:t> Meteorologiske </a:t>
            </a:r>
            <a:r>
              <a:rPr lang="nb-NO" dirty="0"/>
              <a:t>Institutt (MET) </a:t>
            </a:r>
            <a:r>
              <a:rPr lang="nb-NO" dirty="0" err="1" smtClean="0"/>
              <a:t>having</a:t>
            </a:r>
            <a:r>
              <a:rPr lang="nb-NO" dirty="0" smtClean="0"/>
              <a:t> a </a:t>
            </a:r>
            <a:r>
              <a:rPr lang="nb-NO" dirty="0" err="1" smtClean="0"/>
              <a:t>unreliable</a:t>
            </a:r>
            <a:r>
              <a:rPr lang="nb-NO" dirty="0" smtClean="0"/>
              <a:t> </a:t>
            </a:r>
            <a:r>
              <a:rPr lang="nb-NO" dirty="0" err="1" smtClean="0"/>
              <a:t>access</a:t>
            </a:r>
            <a:r>
              <a:rPr lang="nb-NO" dirty="0" smtClean="0"/>
              <a:t> to </a:t>
            </a:r>
            <a:r>
              <a:rPr lang="nb-NO" dirty="0" err="1" smtClean="0"/>
              <a:t>computing</a:t>
            </a:r>
            <a:r>
              <a:rPr lang="nb-NO" dirty="0" smtClean="0"/>
              <a:t> </a:t>
            </a:r>
            <a:r>
              <a:rPr lang="nb-NO" dirty="0" err="1" smtClean="0"/>
              <a:t>resources</a:t>
            </a:r>
            <a:r>
              <a:rPr lang="nb-NO" dirty="0" smtClean="0"/>
              <a:t> and </a:t>
            </a:r>
            <a:r>
              <a:rPr lang="nb-NO" dirty="0" err="1" smtClean="0"/>
              <a:t>alerting</a:t>
            </a:r>
            <a:r>
              <a:rPr lang="nb-NO" dirty="0" smtClean="0"/>
              <a:t> </a:t>
            </a:r>
            <a:r>
              <a:rPr lang="nb-NO" dirty="0" err="1" smtClean="0"/>
              <a:t>facilities</a:t>
            </a:r>
            <a:endParaRPr lang="nb-NO" dirty="0" smtClean="0"/>
          </a:p>
          <a:p>
            <a:r>
              <a:rPr lang="nb-NO" dirty="0" smtClean="0"/>
              <a:t>MET is </a:t>
            </a:r>
            <a:r>
              <a:rPr lang="nb-NO" dirty="0" err="1" smtClean="0"/>
              <a:t>classified</a:t>
            </a:r>
            <a:r>
              <a:rPr lang="nb-NO" dirty="0" smtClean="0"/>
              <a:t> as </a:t>
            </a:r>
            <a:r>
              <a:rPr lang="nb-NO" dirty="0" err="1" smtClean="0"/>
              <a:t>critital</a:t>
            </a:r>
            <a:r>
              <a:rPr lang="nb-NO" dirty="0" smtClean="0"/>
              <a:t> </a:t>
            </a:r>
            <a:r>
              <a:rPr lang="nb-NO" dirty="0" err="1" smtClean="0"/>
              <a:t>infrasctructure</a:t>
            </a:r>
            <a:endParaRPr lang="nb-NO" dirty="0" smtClean="0"/>
          </a:p>
          <a:p>
            <a:pPr lvl="1"/>
            <a:r>
              <a:rPr lang="nb-NO" dirty="0" smtClean="0"/>
              <a:t>Connected to </a:t>
            </a:r>
            <a:r>
              <a:rPr lang="nb-NO" dirty="0" err="1" smtClean="0"/>
              <a:t>Internet</a:t>
            </a:r>
            <a:r>
              <a:rPr lang="nb-NO" dirty="0" smtClean="0"/>
              <a:t> via UNINETT </a:t>
            </a:r>
            <a:r>
              <a:rPr lang="mr-IN" dirty="0" smtClean="0"/>
              <a:t>–</a:t>
            </a:r>
            <a:r>
              <a:rPr lang="nb-NO" dirty="0" smtClean="0"/>
              <a:t> The Norwegian NREN</a:t>
            </a:r>
          </a:p>
          <a:p>
            <a:r>
              <a:rPr lang="nb-NO" dirty="0" err="1" smtClean="0"/>
              <a:t>MET’s</a:t>
            </a:r>
            <a:r>
              <a:rPr lang="nb-NO" dirty="0" smtClean="0"/>
              <a:t> </a:t>
            </a:r>
            <a:r>
              <a:rPr lang="nb-NO" dirty="0" err="1" smtClean="0"/>
              <a:t>computation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weather</a:t>
            </a:r>
            <a:r>
              <a:rPr lang="nb-NO" dirty="0" smtClean="0"/>
              <a:t> </a:t>
            </a:r>
            <a:r>
              <a:rPr lang="nb-NO" dirty="0" err="1" smtClean="0"/>
              <a:t>forecasts</a:t>
            </a:r>
            <a:r>
              <a:rPr lang="nb-NO" dirty="0" smtClean="0"/>
              <a:t> is </a:t>
            </a:r>
            <a:r>
              <a:rPr lang="nb-NO" dirty="0" err="1" smtClean="0"/>
              <a:t>primarily</a:t>
            </a:r>
            <a:r>
              <a:rPr lang="nb-NO" dirty="0" smtClean="0"/>
              <a:t> </a:t>
            </a:r>
            <a:r>
              <a:rPr lang="nb-NO" dirty="0" err="1" smtClean="0"/>
              <a:t>performed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supercomputer </a:t>
            </a:r>
            <a:r>
              <a:rPr lang="nb-NO" dirty="0" err="1" smtClean="0"/>
              <a:t>facilities</a:t>
            </a:r>
            <a:r>
              <a:rPr lang="nb-NO" dirty="0" smtClean="0"/>
              <a:t> in Trondheim (”Vilje”)</a:t>
            </a:r>
          </a:p>
          <a:p>
            <a:pPr lvl="1"/>
            <a:r>
              <a:rPr lang="nb-NO" dirty="0" smtClean="0"/>
              <a:t>Jönköping (</a:t>
            </a:r>
            <a:r>
              <a:rPr lang="nb-NO" dirty="0" err="1" smtClean="0"/>
              <a:t>Sweden</a:t>
            </a:r>
            <a:r>
              <a:rPr lang="nb-NO" dirty="0" smtClean="0"/>
              <a:t>) and Reading (UK) </a:t>
            </a:r>
            <a:r>
              <a:rPr lang="nb-NO" dirty="0" err="1" smtClean="0"/>
              <a:t>are</a:t>
            </a:r>
            <a:r>
              <a:rPr lang="nb-NO" dirty="0"/>
              <a:t> </a:t>
            </a:r>
            <a:r>
              <a:rPr lang="nb-NO" dirty="0" smtClean="0"/>
              <a:t>hot stand-by </a:t>
            </a:r>
            <a:r>
              <a:rPr lang="nb-NO" dirty="0" err="1" smtClean="0"/>
              <a:t>sites</a:t>
            </a:r>
            <a:endParaRPr lang="nb-NO" dirty="0" smtClean="0"/>
          </a:p>
          <a:p>
            <a:r>
              <a:rPr lang="nb-NO" dirty="0" smtClean="0"/>
              <a:t>A </a:t>
            </a:r>
            <a:r>
              <a:rPr lang="nb-NO" dirty="0" err="1" smtClean="0"/>
              <a:t>number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services is </a:t>
            </a:r>
            <a:r>
              <a:rPr lang="nb-NO" dirty="0" err="1" smtClean="0"/>
              <a:t>critically</a:t>
            </a:r>
            <a:r>
              <a:rPr lang="nb-NO" dirty="0" smtClean="0"/>
              <a:t> dependent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timely</a:t>
            </a:r>
            <a:r>
              <a:rPr lang="nb-NO" dirty="0" smtClean="0"/>
              <a:t> and </a:t>
            </a:r>
            <a:r>
              <a:rPr lang="nb-NO" dirty="0" err="1" smtClean="0"/>
              <a:t>correct</a:t>
            </a:r>
            <a:r>
              <a:rPr lang="nb-NO" dirty="0" smtClean="0"/>
              <a:t> </a:t>
            </a:r>
            <a:r>
              <a:rPr lang="nb-NO" dirty="0" err="1" smtClean="0"/>
              <a:t>information</a:t>
            </a:r>
            <a:r>
              <a:rPr lang="nb-NO" dirty="0" smtClean="0"/>
              <a:t> from MET:</a:t>
            </a:r>
          </a:p>
          <a:p>
            <a:pPr lvl="1"/>
            <a:r>
              <a:rPr lang="nb-NO" dirty="0" err="1" smtClean="0"/>
              <a:t>Civil</a:t>
            </a:r>
            <a:r>
              <a:rPr lang="nb-NO" dirty="0" smtClean="0"/>
              <a:t>/</a:t>
            </a:r>
            <a:r>
              <a:rPr lang="nb-NO" dirty="0" err="1" smtClean="0"/>
              <a:t>military</a:t>
            </a:r>
            <a:r>
              <a:rPr lang="nb-NO" dirty="0" smtClean="0"/>
              <a:t> </a:t>
            </a:r>
            <a:r>
              <a:rPr lang="nb-NO" dirty="0" err="1" smtClean="0"/>
              <a:t>aviation</a:t>
            </a:r>
            <a:endParaRPr lang="nb-NO" dirty="0" smtClean="0"/>
          </a:p>
          <a:p>
            <a:pPr lvl="1"/>
            <a:r>
              <a:rPr lang="nb-NO" dirty="0"/>
              <a:t>The Norwegian Coastal </a:t>
            </a:r>
            <a:r>
              <a:rPr lang="nb-NO" dirty="0" smtClean="0"/>
              <a:t>Administration</a:t>
            </a:r>
          </a:p>
          <a:p>
            <a:pPr lvl="1"/>
            <a:r>
              <a:rPr lang="nb-NO" dirty="0" smtClean="0"/>
              <a:t>+ </a:t>
            </a:r>
            <a:r>
              <a:rPr lang="nb-NO" dirty="0" err="1" smtClean="0"/>
              <a:t>Many</a:t>
            </a:r>
            <a:r>
              <a:rPr lang="nb-NO" dirty="0" smtClean="0"/>
              <a:t> more</a:t>
            </a:r>
            <a:endParaRPr lang="nb-NO" dirty="0"/>
          </a:p>
          <a:p>
            <a:pPr lvl="1"/>
            <a:endParaRPr lang="en-GB" dirty="0"/>
          </a:p>
          <a:p>
            <a:endParaRPr lang="en-GB" dirty="0"/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20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8263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at the beginning of the 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smtClean="0"/>
              <a:t>Tide water is </a:t>
            </a:r>
            <a:r>
              <a:rPr lang="nb-NO" dirty="0" err="1" smtClean="0"/>
              <a:t>unusually</a:t>
            </a:r>
            <a:r>
              <a:rPr lang="nb-NO" dirty="0" smtClean="0"/>
              <a:t> </a:t>
            </a:r>
            <a:r>
              <a:rPr lang="nb-NO" dirty="0" err="1" smtClean="0"/>
              <a:t>high</a:t>
            </a:r>
            <a:r>
              <a:rPr lang="nb-NO" dirty="0" smtClean="0"/>
              <a:t> in </a:t>
            </a:r>
            <a:r>
              <a:rPr lang="nb-NO" dirty="0" err="1" smtClean="0"/>
              <a:t>northern</a:t>
            </a:r>
            <a:r>
              <a:rPr lang="nb-NO" dirty="0" smtClean="0"/>
              <a:t> Norway</a:t>
            </a:r>
          </a:p>
          <a:p>
            <a:r>
              <a:rPr lang="nb-NO" dirty="0" smtClean="0"/>
              <a:t>Wind </a:t>
            </a:r>
            <a:r>
              <a:rPr lang="nb-NO" dirty="0" err="1" smtClean="0"/>
              <a:t>pressure</a:t>
            </a:r>
            <a:r>
              <a:rPr lang="nb-NO" dirty="0" smtClean="0"/>
              <a:t> has </a:t>
            </a:r>
            <a:r>
              <a:rPr lang="nb-NO" dirty="0" err="1" smtClean="0"/>
              <a:t>been</a:t>
            </a:r>
            <a:r>
              <a:rPr lang="nb-NO" dirty="0" smtClean="0"/>
              <a:t> </a:t>
            </a:r>
            <a:r>
              <a:rPr lang="nb-NO" dirty="0" err="1" smtClean="0"/>
              <a:t>high</a:t>
            </a:r>
            <a:r>
              <a:rPr lang="nb-NO" dirty="0" smtClean="0"/>
              <a:t> during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past</a:t>
            </a:r>
            <a:r>
              <a:rPr lang="nb-NO" dirty="0" smtClean="0"/>
              <a:t> </a:t>
            </a:r>
            <a:r>
              <a:rPr lang="nb-NO" dirty="0" err="1" smtClean="0"/>
              <a:t>few</a:t>
            </a:r>
            <a:r>
              <a:rPr lang="nb-NO" dirty="0" smtClean="0"/>
              <a:t> </a:t>
            </a:r>
            <a:r>
              <a:rPr lang="nb-NO" dirty="0" err="1" smtClean="0"/>
              <a:t>days</a:t>
            </a:r>
            <a:r>
              <a:rPr lang="nb-NO" dirty="0" smtClean="0"/>
              <a:t>, and </a:t>
            </a:r>
            <a:r>
              <a:rPr lang="nb-NO" dirty="0" err="1" smtClean="0"/>
              <a:t>there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indications</a:t>
            </a:r>
            <a:r>
              <a:rPr lang="nb-NO" dirty="0" smtClean="0"/>
              <a:t> </a:t>
            </a:r>
            <a:r>
              <a:rPr lang="nb-NO" dirty="0" err="1" smtClean="0"/>
              <a:t>that</a:t>
            </a:r>
            <a:r>
              <a:rPr lang="nb-NO" dirty="0" smtClean="0"/>
              <a:t> a polar </a:t>
            </a:r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pressure</a:t>
            </a:r>
            <a:r>
              <a:rPr lang="nb-NO" dirty="0"/>
              <a:t> </a:t>
            </a:r>
            <a:r>
              <a:rPr lang="nb-NO" dirty="0" smtClean="0"/>
              <a:t>is </a:t>
            </a:r>
            <a:r>
              <a:rPr lang="nb-NO" dirty="0" err="1" smtClean="0"/>
              <a:t>ramping</a:t>
            </a:r>
            <a:r>
              <a:rPr lang="nb-NO" dirty="0" smtClean="0"/>
              <a:t> up</a:t>
            </a:r>
          </a:p>
          <a:p>
            <a:pPr lvl="1"/>
            <a:r>
              <a:rPr lang="nb-NO" dirty="0" err="1" smtClean="0"/>
              <a:t>Early</a:t>
            </a:r>
            <a:r>
              <a:rPr lang="nb-NO" dirty="0" smtClean="0"/>
              <a:t> </a:t>
            </a:r>
            <a:r>
              <a:rPr lang="nb-NO" dirty="0" err="1" smtClean="0"/>
              <a:t>indications</a:t>
            </a:r>
            <a:r>
              <a:rPr lang="nb-NO" dirty="0" smtClean="0"/>
              <a:t> </a:t>
            </a:r>
            <a:r>
              <a:rPr lang="nb-NO" dirty="0" err="1" smtClean="0"/>
              <a:t>suggests</a:t>
            </a:r>
            <a:r>
              <a:rPr lang="nb-NO" dirty="0"/>
              <a:t> </a:t>
            </a:r>
            <a:r>
              <a:rPr lang="nb-NO" dirty="0" smtClean="0"/>
              <a:t>a </a:t>
            </a:r>
            <a:r>
              <a:rPr lang="nb-NO" dirty="0" err="1" smtClean="0"/>
              <a:t>hurricane</a:t>
            </a:r>
            <a:r>
              <a:rPr lang="nb-NO" dirty="0" smtClean="0"/>
              <a:t> </a:t>
            </a:r>
            <a:r>
              <a:rPr lang="nb-NO" dirty="0" err="1" smtClean="0"/>
              <a:t>hitting</a:t>
            </a:r>
            <a:r>
              <a:rPr lang="nb-NO" dirty="0" smtClean="0"/>
              <a:t> </a:t>
            </a:r>
            <a:r>
              <a:rPr lang="nb-NO" dirty="0" err="1" smtClean="0"/>
              <a:t>northern</a:t>
            </a:r>
            <a:r>
              <a:rPr lang="nb-NO" dirty="0" smtClean="0"/>
              <a:t> Norway during </a:t>
            </a:r>
            <a:r>
              <a:rPr lang="nb-NO" dirty="0" err="1" smtClean="0"/>
              <a:t>next</a:t>
            </a:r>
            <a:r>
              <a:rPr lang="nb-NO" dirty="0" smtClean="0"/>
              <a:t> 24-36 </a:t>
            </a:r>
            <a:r>
              <a:rPr lang="nb-NO" dirty="0" err="1" smtClean="0"/>
              <a:t>hours</a:t>
            </a:r>
            <a:endParaRPr lang="nb-NO" dirty="0" smtClean="0"/>
          </a:p>
          <a:p>
            <a:r>
              <a:rPr lang="nb-NO" dirty="0" err="1" smtClean="0"/>
              <a:t>Icelandic</a:t>
            </a:r>
            <a:r>
              <a:rPr lang="nb-NO" dirty="0" smtClean="0"/>
              <a:t> MET reports </a:t>
            </a:r>
            <a:r>
              <a:rPr lang="nb-NO" dirty="0" err="1" smtClean="0"/>
              <a:t>that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vulcano</a:t>
            </a:r>
            <a:r>
              <a:rPr lang="nb-NO" dirty="0" smtClean="0"/>
              <a:t> ”Katla” </a:t>
            </a:r>
            <a:r>
              <a:rPr lang="nb-NO" dirty="0" err="1" smtClean="0"/>
              <a:t>may</a:t>
            </a:r>
            <a:r>
              <a:rPr lang="nb-NO" dirty="0" smtClean="0"/>
              <a:t> </a:t>
            </a:r>
            <a:r>
              <a:rPr lang="nb-NO" dirty="0" err="1" smtClean="0"/>
              <a:t>erupt</a:t>
            </a:r>
            <a:r>
              <a:rPr lang="nb-NO" dirty="0" smtClean="0"/>
              <a:t> </a:t>
            </a:r>
            <a:r>
              <a:rPr lang="nb-NO" dirty="0" err="1" smtClean="0"/>
              <a:t>shortly</a:t>
            </a:r>
            <a:endParaRPr lang="nb-NO" dirty="0" smtClean="0"/>
          </a:p>
          <a:p>
            <a:pPr lvl="1"/>
            <a:r>
              <a:rPr lang="nb-NO" dirty="0" err="1" smtClean="0"/>
              <a:t>Calculations</a:t>
            </a:r>
            <a:r>
              <a:rPr lang="nb-NO" dirty="0" smtClean="0"/>
              <a:t> from VAAC (</a:t>
            </a:r>
            <a:r>
              <a:rPr lang="nb-NO" dirty="0" err="1" smtClean="0"/>
              <a:t>Volcanic</a:t>
            </a:r>
            <a:r>
              <a:rPr lang="nb-NO" dirty="0" smtClean="0"/>
              <a:t> </a:t>
            </a:r>
            <a:r>
              <a:rPr lang="nb-NO" dirty="0"/>
              <a:t>Ash </a:t>
            </a:r>
            <a:r>
              <a:rPr lang="nb-NO" dirty="0" err="1"/>
              <a:t>Advisory</a:t>
            </a:r>
            <a:r>
              <a:rPr lang="nb-NO" dirty="0"/>
              <a:t> </a:t>
            </a:r>
            <a:r>
              <a:rPr lang="nb-NO" dirty="0" smtClean="0"/>
              <a:t>Centre</a:t>
            </a:r>
            <a:r>
              <a:rPr lang="en-GB" dirty="0" smtClean="0"/>
              <a:t>) in London based on best guess indicates that high concentrations of ashes could be directed to southern Norway</a:t>
            </a:r>
            <a:endParaRPr lang="nb-NO" dirty="0" smtClean="0"/>
          </a:p>
          <a:p>
            <a:r>
              <a:rPr lang="en-GB" dirty="0" smtClean="0"/>
              <a:t>Connection from MET to the supercomputer facilities has been unstable the past couple of days</a:t>
            </a:r>
          </a:p>
          <a:p>
            <a:pPr lvl="1"/>
            <a:r>
              <a:rPr lang="en-GB" dirty="0" smtClean="0"/>
              <a:t>Switchover to </a:t>
            </a:r>
            <a:r>
              <a:rPr lang="nb-NO" dirty="0"/>
              <a:t>Jönköping </a:t>
            </a:r>
            <a:r>
              <a:rPr lang="nb-NO" dirty="0" smtClean="0"/>
              <a:t>and/or Reading has not </a:t>
            </a:r>
            <a:r>
              <a:rPr lang="nb-NO" dirty="0" err="1" smtClean="0"/>
              <a:t>been</a:t>
            </a:r>
            <a:r>
              <a:rPr lang="nb-NO" dirty="0" smtClean="0"/>
              <a:t> </a:t>
            </a:r>
            <a:r>
              <a:rPr lang="nb-NO" dirty="0" err="1" smtClean="0"/>
              <a:t>successful</a:t>
            </a:r>
            <a:r>
              <a:rPr lang="nb-NO" dirty="0" smtClean="0"/>
              <a:t> so far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5491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1538883"/>
          </a:xfrm>
        </p:spPr>
        <p:txBody>
          <a:bodyPr/>
          <a:lstStyle/>
          <a:p>
            <a:r>
              <a:rPr lang="en-GB" dirty="0" smtClean="0"/>
              <a:t>What happens if MET fail to produce updated weather </a:t>
            </a:r>
            <a:r>
              <a:rPr lang="en-GB" dirty="0" err="1" smtClean="0"/>
              <a:t>forcasts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Stakeholders uses other sources, obviously</a:t>
            </a:r>
          </a:p>
          <a:p>
            <a:pPr lvl="1"/>
            <a:r>
              <a:rPr lang="en-GB" dirty="0" smtClean="0"/>
              <a:t>The problem is lack of accuracy due to a too coarse grid</a:t>
            </a:r>
          </a:p>
          <a:p>
            <a:r>
              <a:rPr lang="en-GB" dirty="0" smtClean="0"/>
              <a:t>Issue forecasts based on available </a:t>
            </a:r>
            <a:r>
              <a:rPr lang="en-GB" dirty="0"/>
              <a:t>information </a:t>
            </a:r>
            <a:endParaRPr lang="en-GB" dirty="0" smtClean="0"/>
          </a:p>
          <a:p>
            <a:r>
              <a:rPr lang="en-GB" dirty="0" smtClean="0"/>
              <a:t>MET considers issuing an OBS-warning based on the current weather situation in northern </a:t>
            </a:r>
            <a:r>
              <a:rPr lang="en-GB" dirty="0"/>
              <a:t>N</a:t>
            </a:r>
            <a:r>
              <a:rPr lang="en-GB" dirty="0" smtClean="0"/>
              <a:t>orway</a:t>
            </a:r>
          </a:p>
          <a:p>
            <a:pPr lvl="1"/>
            <a:r>
              <a:rPr lang="en-GB" dirty="0" smtClean="0"/>
              <a:t>Will affect all marine activity along the coast</a:t>
            </a:r>
          </a:p>
          <a:p>
            <a:r>
              <a:rPr lang="en-GB" dirty="0" smtClean="0"/>
              <a:t>Lack of TAFs (forecasts to airports)</a:t>
            </a:r>
          </a:p>
          <a:p>
            <a:pPr lvl="1"/>
            <a:r>
              <a:rPr lang="en-GB" dirty="0" smtClean="0"/>
              <a:t>Will affect civil/military aviation, including rescue services, airborne ambulance and transportation to oil installations @ the continental shelf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8049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happened during the exercise?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302" y="2067694"/>
            <a:ext cx="11542013" cy="6696744"/>
          </a:xfrm>
        </p:spPr>
        <p:txBody>
          <a:bodyPr/>
          <a:lstStyle/>
          <a:p>
            <a:r>
              <a:rPr lang="en-GB" dirty="0" smtClean="0"/>
              <a:t>MET was more or less continuously under attack</a:t>
            </a:r>
          </a:p>
          <a:p>
            <a:r>
              <a:rPr lang="en-GB" dirty="0" smtClean="0"/>
              <a:t>It all started off by a massive malware attack internally @MET</a:t>
            </a:r>
          </a:p>
          <a:p>
            <a:pPr lvl="1"/>
            <a:r>
              <a:rPr lang="en-GB" dirty="0" smtClean="0"/>
              <a:t>Zombie computers attacked network resources and key workstations internally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Purpose: to practise troubleshooting with several parties involved</a:t>
            </a:r>
          </a:p>
          <a:p>
            <a:r>
              <a:rPr lang="en-GB" dirty="0" smtClean="0"/>
              <a:t>It continued by a massive DDoS attack (&gt; 90 </a:t>
            </a:r>
            <a:r>
              <a:rPr lang="en-GB" dirty="0" err="1" smtClean="0"/>
              <a:t>Gbit</a:t>
            </a:r>
            <a:r>
              <a:rPr lang="en-GB" dirty="0" smtClean="0"/>
              <a:t>/sec) towards the supercomputer in Trondheim. When attempting failover the alternative sites were swamped, too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Purpose: t</a:t>
            </a:r>
            <a:r>
              <a:rPr lang="en-GB" dirty="0" smtClean="0">
                <a:solidFill>
                  <a:srgbClr val="0070C0"/>
                </a:solidFill>
              </a:rPr>
              <a:t>o </a:t>
            </a:r>
            <a:r>
              <a:rPr lang="en-GB" dirty="0">
                <a:solidFill>
                  <a:srgbClr val="0070C0"/>
                </a:solidFill>
              </a:rPr>
              <a:t>practise communication with domestic and foreign parties that could </a:t>
            </a:r>
            <a:r>
              <a:rPr lang="en-GB" dirty="0" smtClean="0">
                <a:solidFill>
                  <a:srgbClr val="0070C0"/>
                </a:solidFill>
              </a:rPr>
              <a:t>assist in mitigating </a:t>
            </a:r>
            <a:r>
              <a:rPr lang="en-GB" dirty="0">
                <a:solidFill>
                  <a:srgbClr val="0070C0"/>
                </a:solidFill>
              </a:rPr>
              <a:t>the problem, for example NSPs (</a:t>
            </a:r>
            <a:r>
              <a:rPr lang="en-GB" dirty="0" err="1">
                <a:solidFill>
                  <a:srgbClr val="0070C0"/>
                </a:solidFill>
              </a:rPr>
              <a:t>NORDunet</a:t>
            </a:r>
            <a:r>
              <a:rPr lang="en-GB" dirty="0">
                <a:solidFill>
                  <a:srgbClr val="0070C0"/>
                </a:solidFill>
              </a:rPr>
              <a:t>) and other IRTs having responsibilities for </a:t>
            </a:r>
            <a:r>
              <a:rPr lang="en-GB" dirty="0" smtClean="0">
                <a:solidFill>
                  <a:srgbClr val="0070C0"/>
                </a:solidFill>
              </a:rPr>
              <a:t>address </a:t>
            </a:r>
            <a:r>
              <a:rPr lang="en-GB" dirty="0">
                <a:solidFill>
                  <a:srgbClr val="0070C0"/>
                </a:solidFill>
              </a:rPr>
              <a:t>spaces where </a:t>
            </a:r>
            <a:r>
              <a:rPr lang="en-GB" dirty="0" smtClean="0">
                <a:solidFill>
                  <a:srgbClr val="0070C0"/>
                </a:solidFill>
              </a:rPr>
              <a:t>traffic seems to originate</a:t>
            </a:r>
            <a:endParaRPr lang="en-GB" dirty="0">
              <a:solidFill>
                <a:srgbClr val="0070C0"/>
              </a:solidFill>
            </a:endParaRPr>
          </a:p>
          <a:p>
            <a:r>
              <a:rPr lang="en-GB" dirty="0" smtClean="0"/>
              <a:t>One domestic university college was used as a major beachhead, and was incommunicado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Purpose: to practise use of escalation procedures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23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1769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776" y="915566"/>
            <a:ext cx="11542013" cy="7992888"/>
          </a:xfrm>
        </p:spPr>
        <p:txBody>
          <a:bodyPr/>
          <a:lstStyle/>
          <a:p>
            <a:r>
              <a:rPr lang="en-GB" dirty="0" smtClean="0"/>
              <a:t>Inquiries from the press and possibly agents from the aggressor trying to impersonating the press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Purpose: to test the IRT </a:t>
            </a:r>
            <a:r>
              <a:rPr lang="en-GB" dirty="0" smtClean="0">
                <a:solidFill>
                  <a:srgbClr val="0070C0"/>
                </a:solidFill>
              </a:rPr>
              <a:t>media policy during a high stress period</a:t>
            </a:r>
            <a:endParaRPr lang="en-GB" dirty="0">
              <a:solidFill>
                <a:srgbClr val="0070C0"/>
              </a:solidFill>
            </a:endParaRPr>
          </a:p>
          <a:p>
            <a:pPr lvl="1"/>
            <a:r>
              <a:rPr lang="en-GB" dirty="0" smtClean="0"/>
              <a:t>BTW: UNINETT CERT policy is to refer to the communications department  (or the president in serious matters)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24</a:t>
            </a:fld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160" y="3395057"/>
            <a:ext cx="3802112" cy="5383445"/>
          </a:xfrm>
          <a:prstGeom prst="rect">
            <a:avLst/>
          </a:prstGeom>
        </p:spPr>
      </p:pic>
      <p:sp>
        <p:nvSpPr>
          <p:cNvPr id="7" name="6-Point Star 6"/>
          <p:cNvSpPr/>
          <p:nvPr/>
        </p:nvSpPr>
        <p:spPr>
          <a:xfrm>
            <a:off x="6656782" y="4335946"/>
            <a:ext cx="792088" cy="68407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53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 is well that ends well</a:t>
            </a:r>
            <a:r>
              <a:rPr lang="mr-IN" dirty="0" smtClean="0"/>
              <a:t>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Control was regained early afternoon @ day 2</a:t>
            </a:r>
          </a:p>
          <a:p>
            <a:r>
              <a:rPr lang="en-GB" dirty="0" smtClean="0"/>
              <a:t>The polar low pressure did not become as deep as expected and it picked a northern trajectory and vanished into the arctic ocean without making any harm to installations or vessels</a:t>
            </a:r>
          </a:p>
          <a:p>
            <a:r>
              <a:rPr lang="en-GB" dirty="0" err="1" smtClean="0"/>
              <a:t>Katla</a:t>
            </a:r>
            <a:r>
              <a:rPr lang="en-GB" dirty="0" smtClean="0"/>
              <a:t> did not erupt</a:t>
            </a:r>
          </a:p>
          <a:p>
            <a:r>
              <a:rPr lang="en-GB" dirty="0" smtClean="0"/>
              <a:t>MET was able to compute and distribute forecasts again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25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6502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76" y="4299942"/>
            <a:ext cx="11542014" cy="769441"/>
          </a:xfrm>
        </p:spPr>
        <p:txBody>
          <a:bodyPr/>
          <a:lstStyle/>
          <a:p>
            <a:pPr algn="ctr"/>
            <a:r>
              <a:rPr lang="en-GB" dirty="0" smtClean="0"/>
              <a:t>Evaluation Phase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26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3198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was the upside?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 inputs was designed to have enough information to players to make a (correct) decision</a:t>
            </a:r>
          </a:p>
          <a:p>
            <a:pPr lvl="1"/>
            <a:r>
              <a:rPr lang="en-GB" dirty="0" smtClean="0"/>
              <a:t>In some cases the players had to “invent their own facts” to keep the play going</a:t>
            </a:r>
          </a:p>
          <a:p>
            <a:pPr lvl="1"/>
            <a:r>
              <a:rPr lang="en-GB" dirty="0" smtClean="0"/>
              <a:t>This worked very well!</a:t>
            </a:r>
          </a:p>
          <a:p>
            <a:r>
              <a:rPr lang="en-GB" dirty="0" smtClean="0"/>
              <a:t>Communication with other parties is time consuming but still critically necessary to </a:t>
            </a:r>
            <a:r>
              <a:rPr lang="en-GB" dirty="0" err="1" smtClean="0"/>
              <a:t>achive</a:t>
            </a:r>
            <a:r>
              <a:rPr lang="en-GB" dirty="0" smtClean="0"/>
              <a:t> our common goal</a:t>
            </a:r>
          </a:p>
          <a:p>
            <a:pPr lvl="1"/>
            <a:r>
              <a:rPr lang="en-GB" dirty="0" smtClean="0"/>
              <a:t>The UNINETT CERT team is doing this on a daily basis and handled their challenges very well</a:t>
            </a:r>
          </a:p>
          <a:p>
            <a:r>
              <a:rPr lang="en-GB" dirty="0" smtClean="0"/>
              <a:t>We had a number of inquiries from the media and a couple of “unknown” parties</a:t>
            </a:r>
          </a:p>
          <a:p>
            <a:pPr lvl="1"/>
            <a:r>
              <a:rPr lang="en-GB" dirty="0" smtClean="0"/>
              <a:t>All these were handled correct </a:t>
            </a:r>
            <a:r>
              <a:rPr lang="en-GB" dirty="0" smtClean="0"/>
              <a:t>and according </a:t>
            </a:r>
            <a:r>
              <a:rPr lang="en-GB" dirty="0" smtClean="0"/>
              <a:t>to our media policy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554844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 smtClean="0"/>
              <a:t>…</a:t>
            </a:r>
            <a:r>
              <a:rPr lang="nb-NO" dirty="0" smtClean="0"/>
              <a:t> and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en-GB" dirty="0" smtClean="0"/>
              <a:t>d</a:t>
            </a:r>
            <a:r>
              <a:rPr lang="en-GB" dirty="0" smtClean="0"/>
              <a:t>ownside?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Although all problems </a:t>
            </a:r>
            <a:r>
              <a:rPr lang="en-GB" dirty="0" smtClean="0"/>
              <a:t>apparently </a:t>
            </a:r>
            <a:r>
              <a:rPr lang="en-GB" dirty="0" smtClean="0"/>
              <a:t>were handled correctly, there </a:t>
            </a:r>
            <a:r>
              <a:rPr lang="en-GB" dirty="0" smtClean="0"/>
              <a:t>was </a:t>
            </a:r>
            <a:r>
              <a:rPr lang="en-GB" dirty="0" smtClean="0"/>
              <a:t>no technical investigations or mitigation steps involved</a:t>
            </a:r>
          </a:p>
          <a:p>
            <a:r>
              <a:rPr lang="en-GB" dirty="0" smtClean="0"/>
              <a:t>The limited size of our team would most certainly </a:t>
            </a:r>
            <a:r>
              <a:rPr lang="en-GB" dirty="0" smtClean="0">
                <a:solidFill>
                  <a:srgbClr val="FF0000"/>
                </a:solidFill>
              </a:rPr>
              <a:t>NOT</a:t>
            </a:r>
            <a:r>
              <a:rPr lang="en-GB" dirty="0" smtClean="0"/>
              <a:t> be able to handle a real situation of this magnitude if we had to actually dig into systems/logs in search of clues and to do </a:t>
            </a:r>
            <a:r>
              <a:rPr lang="en-GB" dirty="0" smtClean="0"/>
              <a:t>actual mitigation steps on real systems</a:t>
            </a:r>
            <a:endParaRPr lang="en-GB" dirty="0" smtClean="0"/>
          </a:p>
          <a:p>
            <a:r>
              <a:rPr lang="en-GB" dirty="0" smtClean="0"/>
              <a:t>This is probably our most important learning </a:t>
            </a:r>
            <a:r>
              <a:rPr lang="en-GB" dirty="0" smtClean="0"/>
              <a:t>point from the exercise!</a:t>
            </a:r>
          </a:p>
          <a:p>
            <a:pPr lvl="1"/>
            <a:r>
              <a:rPr lang="en-GB" dirty="0" smtClean="0"/>
              <a:t>Improvement already in progress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28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446419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29</a:t>
            </a:fld>
            <a:endParaRPr lang="nb-NO" dirty="0"/>
          </a:p>
        </p:txBody>
      </p:sp>
      <p:pic>
        <p:nvPicPr>
          <p:cNvPr id="5" name="Picture 3" descr="2006-11-12_1404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301" y="2211710"/>
            <a:ext cx="9136475" cy="6719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069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989" y="2139702"/>
            <a:ext cx="11542013" cy="6048672"/>
          </a:xfrm>
        </p:spPr>
        <p:txBody>
          <a:bodyPr>
            <a:normAutofit lnSpcReduction="10000"/>
          </a:bodyPr>
          <a:lstStyle/>
          <a:p>
            <a:r>
              <a:rPr lang="nb-NO" dirty="0" smtClean="0"/>
              <a:t>Project ”IKT16” </a:t>
            </a:r>
            <a:r>
              <a:rPr lang="nb-NO" dirty="0" err="1" smtClean="0"/>
              <a:t>was</a:t>
            </a:r>
            <a:r>
              <a:rPr lang="nb-NO" dirty="0" smtClean="0"/>
              <a:t> </a:t>
            </a:r>
            <a:r>
              <a:rPr lang="nb-NO" dirty="0" err="1" smtClean="0"/>
              <a:t>launched</a:t>
            </a:r>
            <a:r>
              <a:rPr lang="nb-NO" dirty="0" smtClean="0"/>
              <a:t> by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Ministry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Justice</a:t>
            </a:r>
            <a:r>
              <a:rPr lang="nb-NO" dirty="0" smtClean="0"/>
              <a:t> and Public Security late 2015</a:t>
            </a:r>
          </a:p>
          <a:p>
            <a:endParaRPr lang="nb-NO" dirty="0" smtClean="0"/>
          </a:p>
          <a:p>
            <a:r>
              <a:rPr lang="nb-NO" dirty="0" smtClean="0"/>
              <a:t>The Norwegian </a:t>
            </a:r>
            <a:r>
              <a:rPr lang="nb-NO" dirty="0" err="1" smtClean="0"/>
              <a:t>Directorate</a:t>
            </a:r>
            <a:r>
              <a:rPr lang="nb-NO" dirty="0" smtClean="0"/>
              <a:t> for </a:t>
            </a:r>
            <a:r>
              <a:rPr lang="nb-NO" dirty="0" err="1" smtClean="0"/>
              <a:t>Civil</a:t>
            </a:r>
            <a:r>
              <a:rPr lang="nb-NO" dirty="0" smtClean="0"/>
              <a:t> </a:t>
            </a:r>
            <a:r>
              <a:rPr lang="nb-NO" dirty="0" err="1" smtClean="0"/>
              <a:t>Protection</a:t>
            </a:r>
            <a:r>
              <a:rPr lang="nb-NO" dirty="0" smtClean="0"/>
              <a:t> (DSB) </a:t>
            </a:r>
            <a:r>
              <a:rPr lang="nb-NO" dirty="0" err="1" smtClean="0"/>
              <a:t>was</a:t>
            </a:r>
            <a:r>
              <a:rPr lang="nb-NO" dirty="0" smtClean="0"/>
              <a:t> </a:t>
            </a:r>
            <a:r>
              <a:rPr lang="nb-NO" dirty="0" err="1" smtClean="0"/>
              <a:t>assigned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task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planning, </a:t>
            </a:r>
            <a:r>
              <a:rPr lang="nb-NO" dirty="0" err="1" smtClean="0"/>
              <a:t>executing</a:t>
            </a:r>
            <a:r>
              <a:rPr lang="nb-NO" dirty="0" smtClean="0"/>
              <a:t> and </a:t>
            </a:r>
            <a:r>
              <a:rPr lang="nb-NO" dirty="0" err="1" smtClean="0"/>
              <a:t>evaluating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exercise</a:t>
            </a:r>
            <a:r>
              <a:rPr lang="nb-NO" dirty="0" smtClean="0"/>
              <a:t> </a:t>
            </a:r>
          </a:p>
          <a:p>
            <a:endParaRPr lang="nb-NO" dirty="0" smtClean="0"/>
          </a:p>
          <a:p>
            <a:r>
              <a:rPr lang="nb-NO" dirty="0"/>
              <a:t>I</a:t>
            </a:r>
            <a:r>
              <a:rPr lang="nb-NO" dirty="0" smtClean="0"/>
              <a:t>n </a:t>
            </a:r>
            <a:r>
              <a:rPr lang="nb-NO" dirty="0" err="1" smtClean="0"/>
              <a:t>close</a:t>
            </a:r>
            <a:r>
              <a:rPr lang="nb-NO" dirty="0" smtClean="0"/>
              <a:t> </a:t>
            </a:r>
            <a:r>
              <a:rPr lang="nb-NO" dirty="0" err="1" smtClean="0"/>
              <a:t>cooperation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:</a:t>
            </a:r>
          </a:p>
          <a:p>
            <a:pPr lvl="1"/>
            <a:r>
              <a:rPr lang="nb-NO" dirty="0" smtClean="0"/>
              <a:t>The Norwegian National Security </a:t>
            </a:r>
            <a:r>
              <a:rPr lang="nb-NO" dirty="0" err="1" smtClean="0"/>
              <a:t>Authority</a:t>
            </a:r>
            <a:r>
              <a:rPr lang="nb-NO" dirty="0" smtClean="0"/>
              <a:t> (NSM)</a:t>
            </a:r>
          </a:p>
          <a:p>
            <a:pPr lvl="1"/>
            <a:r>
              <a:rPr lang="nb-NO" dirty="0" smtClean="0"/>
              <a:t>The Norwegian Police Security Service (PST)</a:t>
            </a:r>
          </a:p>
          <a:p>
            <a:pPr lvl="1"/>
            <a:r>
              <a:rPr lang="nb-NO" dirty="0" err="1" smtClean="0"/>
              <a:t>Armed</a:t>
            </a:r>
            <a:r>
              <a:rPr lang="nb-NO" dirty="0" smtClean="0"/>
              <a:t> Forces</a:t>
            </a:r>
          </a:p>
          <a:p>
            <a:pPr lvl="1"/>
            <a:r>
              <a:rPr lang="nb-NO" dirty="0" err="1" smtClean="0"/>
              <a:t>Agency</a:t>
            </a:r>
            <a:r>
              <a:rPr lang="nb-NO" dirty="0" smtClean="0"/>
              <a:t> </a:t>
            </a:r>
            <a:r>
              <a:rPr lang="nb-NO" dirty="0"/>
              <a:t>for Public Management and </a:t>
            </a:r>
            <a:r>
              <a:rPr lang="nb-NO" dirty="0" err="1"/>
              <a:t>eGovernment</a:t>
            </a:r>
            <a:r>
              <a:rPr lang="nb-NO" dirty="0"/>
              <a:t> (</a:t>
            </a:r>
            <a:r>
              <a:rPr lang="nb-NO" dirty="0" err="1"/>
              <a:t>Difi</a:t>
            </a:r>
            <a:r>
              <a:rPr lang="nb-NO" dirty="0"/>
              <a:t>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3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8634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your attention!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30</a:t>
            </a:fld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84" y="2211710"/>
            <a:ext cx="9807074" cy="551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16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Purpose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 smtClean="0"/>
              <a:t>The </a:t>
            </a:r>
            <a:r>
              <a:rPr lang="nb-NO" dirty="0" err="1" smtClean="0"/>
              <a:t>main</a:t>
            </a:r>
            <a:r>
              <a:rPr lang="nb-NO" dirty="0" smtClean="0"/>
              <a:t> goal </a:t>
            </a:r>
            <a:r>
              <a:rPr lang="nb-NO" dirty="0" err="1" smtClean="0"/>
              <a:t>was</a:t>
            </a:r>
            <a:r>
              <a:rPr lang="nb-NO" dirty="0" smtClean="0"/>
              <a:t> to </a:t>
            </a:r>
            <a:r>
              <a:rPr lang="nb-NO" dirty="0" err="1" smtClean="0"/>
              <a:t>improve</a:t>
            </a:r>
            <a:r>
              <a:rPr lang="nb-NO" dirty="0" smtClean="0"/>
              <a:t> handling </a:t>
            </a:r>
            <a:r>
              <a:rPr lang="nb-NO" dirty="0" err="1" smtClean="0"/>
              <a:t>of</a:t>
            </a:r>
            <a:r>
              <a:rPr lang="nb-NO" dirty="0" smtClean="0"/>
              <a:t> a </a:t>
            </a:r>
            <a:r>
              <a:rPr lang="nb-NO" dirty="0" err="1" smtClean="0"/>
              <a:t>large</a:t>
            </a:r>
            <a:r>
              <a:rPr lang="nb-NO" dirty="0" smtClean="0"/>
              <a:t> </a:t>
            </a:r>
            <a:r>
              <a:rPr lang="nb-NO" dirty="0" err="1" smtClean="0"/>
              <a:t>scale</a:t>
            </a:r>
            <a:r>
              <a:rPr lang="nb-NO" dirty="0" smtClean="0"/>
              <a:t> </a:t>
            </a:r>
            <a:r>
              <a:rPr lang="nb-NO" dirty="0" err="1" smtClean="0"/>
              <a:t>information</a:t>
            </a:r>
            <a:r>
              <a:rPr lang="nb-NO" dirty="0" smtClean="0"/>
              <a:t> </a:t>
            </a:r>
            <a:r>
              <a:rPr lang="nb-NO" dirty="0" err="1" smtClean="0"/>
              <a:t>security</a:t>
            </a:r>
            <a:r>
              <a:rPr lang="nb-NO" dirty="0" smtClean="0"/>
              <a:t> </a:t>
            </a:r>
            <a:r>
              <a:rPr lang="nb-NO" dirty="0" err="1" smtClean="0"/>
              <a:t>attack</a:t>
            </a:r>
            <a:r>
              <a:rPr lang="nb-NO" dirty="0" smtClean="0"/>
              <a:t>, </a:t>
            </a:r>
            <a:r>
              <a:rPr lang="nb-NO" dirty="0" err="1" smtClean="0"/>
              <a:t>targeted</a:t>
            </a:r>
            <a:r>
              <a:rPr lang="nb-NO" dirty="0" smtClean="0"/>
              <a:t> at multiple </a:t>
            </a:r>
            <a:r>
              <a:rPr lang="nb-NO" dirty="0" err="1" smtClean="0"/>
              <a:t>sectors</a:t>
            </a:r>
            <a:r>
              <a:rPr lang="nb-NO" dirty="0" smtClean="0"/>
              <a:t>, </a:t>
            </a:r>
            <a:r>
              <a:rPr lang="nb-NO" dirty="0" err="1" smtClean="0"/>
              <a:t>including</a:t>
            </a:r>
            <a:r>
              <a:rPr lang="nb-NO" dirty="0" smtClean="0"/>
              <a:t> </a:t>
            </a:r>
            <a:r>
              <a:rPr lang="nb-NO" dirty="0" err="1" smtClean="0"/>
              <a:t>critical</a:t>
            </a:r>
            <a:r>
              <a:rPr lang="nb-NO" dirty="0" smtClean="0"/>
              <a:t> </a:t>
            </a:r>
            <a:r>
              <a:rPr lang="nb-NO" dirty="0" err="1" smtClean="0"/>
              <a:t>infrastructure</a:t>
            </a:r>
            <a:endParaRPr lang="nb-NO" dirty="0" smtClean="0"/>
          </a:p>
          <a:p>
            <a:r>
              <a:rPr lang="nb-NO" dirty="0" err="1" smtClean="0"/>
              <a:t>Emphasis</a:t>
            </a:r>
            <a:r>
              <a:rPr lang="nb-NO" dirty="0" smtClean="0"/>
              <a:t> </a:t>
            </a:r>
            <a:r>
              <a:rPr lang="nb-NO" dirty="0" err="1" smtClean="0"/>
              <a:t>was</a:t>
            </a:r>
            <a:r>
              <a:rPr lang="nb-NO" dirty="0" smtClean="0"/>
              <a:t> </a:t>
            </a:r>
            <a:r>
              <a:rPr lang="nb-NO" dirty="0" err="1" smtClean="0"/>
              <a:t>put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testing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effectiveness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alerting</a:t>
            </a:r>
            <a:r>
              <a:rPr lang="nb-NO" dirty="0" smtClean="0"/>
              <a:t>, </a:t>
            </a:r>
            <a:r>
              <a:rPr lang="nb-NO" dirty="0" err="1" smtClean="0"/>
              <a:t>communication</a:t>
            </a:r>
            <a:r>
              <a:rPr lang="nb-NO" dirty="0" smtClean="0"/>
              <a:t>, </a:t>
            </a:r>
            <a:r>
              <a:rPr lang="nb-NO" dirty="0" err="1" smtClean="0"/>
              <a:t>reporting</a:t>
            </a:r>
            <a:r>
              <a:rPr lang="nb-NO" dirty="0" smtClean="0"/>
              <a:t> and </a:t>
            </a:r>
            <a:r>
              <a:rPr lang="nb-NO" dirty="0" err="1" smtClean="0"/>
              <a:t>cooperation</a:t>
            </a:r>
            <a:r>
              <a:rPr lang="nb-NO" dirty="0" smtClean="0"/>
              <a:t> </a:t>
            </a:r>
            <a:r>
              <a:rPr lang="nb-NO" dirty="0" err="1" smtClean="0"/>
              <a:t>across</a:t>
            </a:r>
            <a:r>
              <a:rPr lang="nb-NO" dirty="0" smtClean="0"/>
              <a:t> different </a:t>
            </a:r>
            <a:r>
              <a:rPr lang="nb-NO" dirty="0" err="1" smtClean="0"/>
              <a:t>sectors</a:t>
            </a:r>
            <a:r>
              <a:rPr lang="nb-NO" dirty="0" smtClean="0"/>
              <a:t> and </a:t>
            </a:r>
            <a:r>
              <a:rPr lang="nb-NO" dirty="0" err="1" smtClean="0"/>
              <a:t>layers</a:t>
            </a:r>
            <a:r>
              <a:rPr lang="nb-NO" dirty="0" smtClean="0"/>
              <a:t> in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society</a:t>
            </a:r>
            <a:endParaRPr lang="nb-NO" dirty="0" smtClean="0"/>
          </a:p>
          <a:p>
            <a:r>
              <a:rPr lang="nb-NO" dirty="0" smtClean="0"/>
              <a:t>The scenario </a:t>
            </a:r>
            <a:r>
              <a:rPr lang="nb-NO" dirty="0" err="1" smtClean="0"/>
              <a:t>was</a:t>
            </a:r>
            <a:r>
              <a:rPr lang="nb-NO" dirty="0" smtClean="0"/>
              <a:t> </a:t>
            </a:r>
            <a:r>
              <a:rPr lang="nb-NO" dirty="0" err="1" smtClean="0"/>
              <a:t>based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public</a:t>
            </a:r>
            <a:r>
              <a:rPr lang="nb-NO" dirty="0" smtClean="0"/>
              <a:t> </a:t>
            </a:r>
            <a:r>
              <a:rPr lang="nb-NO" dirty="0" err="1" smtClean="0"/>
              <a:t>threat</a:t>
            </a:r>
            <a:r>
              <a:rPr lang="nb-NO" dirty="0" smtClean="0"/>
              <a:t>- and risk </a:t>
            </a:r>
            <a:r>
              <a:rPr lang="nb-NO" dirty="0" err="1" smtClean="0"/>
              <a:t>assessments</a:t>
            </a:r>
            <a:r>
              <a:rPr lang="nb-NO" dirty="0"/>
              <a:t> </a:t>
            </a:r>
            <a:r>
              <a:rPr lang="nb-NO" dirty="0" err="1" smtClean="0"/>
              <a:t>issued</a:t>
            </a:r>
            <a:r>
              <a:rPr lang="nb-NO" dirty="0" smtClean="0"/>
              <a:t> by The </a:t>
            </a:r>
            <a:r>
              <a:rPr lang="nb-NO" dirty="0"/>
              <a:t>Norwegian National Security </a:t>
            </a:r>
            <a:r>
              <a:rPr lang="nb-NO" dirty="0" err="1"/>
              <a:t>Authority</a:t>
            </a:r>
            <a:r>
              <a:rPr lang="nb-NO" dirty="0"/>
              <a:t> (NSM</a:t>
            </a:r>
            <a:r>
              <a:rPr lang="nb-NO" dirty="0" smtClean="0"/>
              <a:t>), </a:t>
            </a:r>
            <a:r>
              <a:rPr lang="nb-NO" dirty="0"/>
              <a:t>The Norwegian Police Security </a:t>
            </a:r>
            <a:r>
              <a:rPr lang="nb-NO" dirty="0" smtClean="0"/>
              <a:t>Service (PST) and The Norwegian </a:t>
            </a:r>
            <a:r>
              <a:rPr lang="nb-NO" dirty="0" err="1" smtClean="0"/>
              <a:t>Intelligence</a:t>
            </a:r>
            <a:r>
              <a:rPr lang="nb-NO" dirty="0" smtClean="0"/>
              <a:t> Service (E-tjenesten)</a:t>
            </a:r>
            <a:endParaRPr lang="nb-NO" dirty="0"/>
          </a:p>
          <a:p>
            <a:endParaRPr lang="nb-NO" dirty="0" smtClean="0"/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4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3100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Participation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b-NO" dirty="0" smtClean="0"/>
              <a:t>More </a:t>
            </a:r>
            <a:r>
              <a:rPr lang="nb-NO" dirty="0" err="1" smtClean="0"/>
              <a:t>than</a:t>
            </a:r>
            <a:r>
              <a:rPr lang="nb-NO" dirty="0" smtClean="0"/>
              <a:t> 50 </a:t>
            </a:r>
            <a:r>
              <a:rPr lang="nb-NO" dirty="0" err="1" smtClean="0"/>
              <a:t>public</a:t>
            </a:r>
            <a:r>
              <a:rPr lang="nb-NO" dirty="0" smtClean="0"/>
              <a:t> </a:t>
            </a:r>
            <a:r>
              <a:rPr lang="nb-NO" dirty="0"/>
              <a:t>and private </a:t>
            </a:r>
            <a:r>
              <a:rPr lang="nb-NO" dirty="0" err="1" smtClean="0"/>
              <a:t>enterprises</a:t>
            </a:r>
            <a:r>
              <a:rPr lang="nb-NO" dirty="0" smtClean="0"/>
              <a:t> and </a:t>
            </a:r>
            <a:r>
              <a:rPr lang="nb-NO" dirty="0" err="1" smtClean="0"/>
              <a:t>response</a:t>
            </a:r>
            <a:r>
              <a:rPr lang="nb-NO" dirty="0" smtClean="0"/>
              <a:t> </a:t>
            </a:r>
            <a:r>
              <a:rPr lang="nb-NO" dirty="0" err="1" smtClean="0"/>
              <a:t>environments</a:t>
            </a:r>
            <a:r>
              <a:rPr lang="nb-NO" dirty="0" smtClean="0"/>
              <a:t> </a:t>
            </a:r>
            <a:r>
              <a:rPr lang="nb-NO" dirty="0" err="1" smtClean="0"/>
              <a:t>took</a:t>
            </a:r>
            <a:r>
              <a:rPr lang="nb-NO" dirty="0" smtClean="0"/>
              <a:t> part in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exercise</a:t>
            </a:r>
            <a:endParaRPr lang="nb-NO" dirty="0" smtClean="0"/>
          </a:p>
          <a:p>
            <a:r>
              <a:rPr lang="nb-NO" dirty="0" smtClean="0"/>
              <a:t>Critical </a:t>
            </a:r>
            <a:r>
              <a:rPr lang="nb-NO" dirty="0" err="1" smtClean="0"/>
              <a:t>Infrastructure</a:t>
            </a:r>
            <a:r>
              <a:rPr lang="nb-NO" dirty="0" smtClean="0"/>
              <a:t> </a:t>
            </a:r>
            <a:r>
              <a:rPr lang="nb-NO" dirty="0" err="1" smtClean="0"/>
              <a:t>including</a:t>
            </a:r>
            <a:r>
              <a:rPr lang="nb-NO" dirty="0" smtClean="0"/>
              <a:t>:</a:t>
            </a:r>
          </a:p>
          <a:p>
            <a:pPr lvl="1"/>
            <a:r>
              <a:rPr lang="nb-NO" dirty="0" smtClean="0"/>
              <a:t>Healthcare</a:t>
            </a:r>
          </a:p>
          <a:p>
            <a:pPr lvl="1"/>
            <a:r>
              <a:rPr lang="nb-NO" dirty="0" smtClean="0"/>
              <a:t>Bank and Finance</a:t>
            </a:r>
          </a:p>
          <a:p>
            <a:pPr lvl="1"/>
            <a:r>
              <a:rPr lang="nb-NO" dirty="0" smtClean="0"/>
              <a:t>Energy and Power Grid</a:t>
            </a:r>
          </a:p>
          <a:p>
            <a:pPr lvl="1"/>
            <a:r>
              <a:rPr lang="nb-NO" dirty="0" err="1" smtClean="0"/>
              <a:t>Meteorology</a:t>
            </a:r>
            <a:endParaRPr lang="nb-NO" dirty="0" smtClean="0"/>
          </a:p>
          <a:p>
            <a:pPr lvl="1"/>
            <a:r>
              <a:rPr lang="nb-NO" dirty="0" smtClean="0"/>
              <a:t>Telecom (TELIA)</a:t>
            </a:r>
          </a:p>
          <a:p>
            <a:r>
              <a:rPr lang="nb-NO" dirty="0" smtClean="0"/>
              <a:t>Plus </a:t>
            </a:r>
            <a:r>
              <a:rPr lang="nb-NO" dirty="0" err="1" smtClean="0"/>
              <a:t>many</a:t>
            </a:r>
            <a:r>
              <a:rPr lang="nb-NO" dirty="0" smtClean="0"/>
              <a:t> more, not </a:t>
            </a:r>
            <a:r>
              <a:rPr lang="nb-NO" dirty="0" err="1" smtClean="0"/>
              <a:t>defined</a:t>
            </a:r>
            <a:r>
              <a:rPr lang="nb-NO" dirty="0" smtClean="0"/>
              <a:t> as Critical </a:t>
            </a:r>
            <a:r>
              <a:rPr lang="nb-NO" dirty="0" err="1" smtClean="0"/>
              <a:t>Infrastructure</a:t>
            </a:r>
            <a:r>
              <a:rPr lang="nb-NO" dirty="0" smtClean="0"/>
              <a:t> </a:t>
            </a:r>
            <a:r>
              <a:rPr lang="nb-NO" dirty="0" err="1" smtClean="0"/>
              <a:t>but</a:t>
            </a:r>
            <a:r>
              <a:rPr lang="nb-NO" dirty="0" smtClean="0"/>
              <a:t> still </a:t>
            </a:r>
            <a:r>
              <a:rPr lang="nb-NO" dirty="0" err="1" smtClean="0"/>
              <a:t>important</a:t>
            </a:r>
            <a:r>
              <a:rPr lang="nb-NO" dirty="0" smtClean="0"/>
              <a:t> for a </a:t>
            </a:r>
            <a:r>
              <a:rPr lang="nb-NO" dirty="0" err="1" smtClean="0"/>
              <a:t>smooth</a:t>
            </a:r>
            <a:r>
              <a:rPr lang="nb-NO" dirty="0" smtClean="0"/>
              <a:t> </a:t>
            </a:r>
            <a:r>
              <a:rPr lang="nb-NO" dirty="0" err="1" smtClean="0"/>
              <a:t>running</a:t>
            </a:r>
            <a:r>
              <a:rPr lang="nb-NO" dirty="0" smtClean="0"/>
              <a:t> </a:t>
            </a:r>
            <a:r>
              <a:rPr lang="nb-NO" dirty="0" err="1" smtClean="0"/>
              <a:t>society</a:t>
            </a:r>
            <a:endParaRPr lang="nb-NO" dirty="0" smtClean="0"/>
          </a:p>
          <a:p>
            <a:pPr lvl="1"/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5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6380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Participants from the academic sector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Ministry of Education and Research (KD)</a:t>
            </a:r>
          </a:p>
          <a:p>
            <a:r>
              <a:rPr lang="en-GB" dirty="0" smtClean="0"/>
              <a:t>UNINETT CERT</a:t>
            </a:r>
          </a:p>
          <a:p>
            <a:r>
              <a:rPr lang="en-GB" dirty="0" err="1" smtClean="0"/>
              <a:t>UiO</a:t>
            </a:r>
            <a:r>
              <a:rPr lang="en-GB" dirty="0" smtClean="0"/>
              <a:t> </a:t>
            </a:r>
            <a:r>
              <a:rPr lang="en-GB" dirty="0" smtClean="0"/>
              <a:t>CERT </a:t>
            </a:r>
            <a:r>
              <a:rPr lang="mr-IN" dirty="0" smtClean="0"/>
              <a:t>–</a:t>
            </a:r>
            <a:r>
              <a:rPr lang="en-GB" dirty="0" smtClean="0"/>
              <a:t> University of Oslo</a:t>
            </a:r>
            <a:endParaRPr lang="en-GB" dirty="0" smtClean="0"/>
          </a:p>
          <a:p>
            <a:r>
              <a:rPr lang="en-GB" dirty="0"/>
              <a:t>Norwegian Meteorological Institute (MET)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6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8763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The Main Scenario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302" y="2427734"/>
            <a:ext cx="11542013" cy="4911025"/>
          </a:xfrm>
        </p:spPr>
        <p:txBody>
          <a:bodyPr>
            <a:normAutofit fontScale="92500" lnSpcReduction="10000"/>
          </a:bodyPr>
          <a:lstStyle/>
          <a:p>
            <a:r>
              <a:rPr lang="nb-NO" dirty="0" smtClean="0"/>
              <a:t>The </a:t>
            </a:r>
            <a:r>
              <a:rPr lang="nb-NO" dirty="0" err="1" smtClean="0"/>
              <a:t>Agressor</a:t>
            </a:r>
            <a:r>
              <a:rPr lang="nb-NO" dirty="0" smtClean="0"/>
              <a:t> </a:t>
            </a:r>
            <a:r>
              <a:rPr lang="nb-NO" dirty="0" err="1" smtClean="0"/>
              <a:t>was</a:t>
            </a:r>
            <a:r>
              <a:rPr lang="nb-NO" dirty="0" smtClean="0"/>
              <a:t> a </a:t>
            </a:r>
            <a:r>
              <a:rPr lang="nb-NO" dirty="0" err="1" smtClean="0"/>
              <a:t>fictitious</a:t>
            </a:r>
            <a:r>
              <a:rPr lang="nb-NO" dirty="0" smtClean="0"/>
              <a:t> </a:t>
            </a:r>
            <a:r>
              <a:rPr lang="nb-NO" dirty="0" err="1" smtClean="0"/>
              <a:t>nation</a:t>
            </a:r>
            <a:r>
              <a:rPr lang="nb-NO" dirty="0" smtClean="0"/>
              <a:t> </a:t>
            </a:r>
            <a:r>
              <a:rPr lang="nb-NO" dirty="0" err="1" smtClean="0"/>
              <a:t>named</a:t>
            </a:r>
            <a:r>
              <a:rPr lang="nb-NO" dirty="0" smtClean="0"/>
              <a:t> DRP (”The </a:t>
            </a:r>
            <a:r>
              <a:rPr lang="nb-NO" dirty="0" err="1" smtClean="0"/>
              <a:t>Democratic</a:t>
            </a:r>
            <a:r>
              <a:rPr lang="nb-NO" dirty="0" smtClean="0"/>
              <a:t> Republic </a:t>
            </a:r>
            <a:r>
              <a:rPr lang="nb-NO" dirty="0" err="1" smtClean="0"/>
              <a:t>of</a:t>
            </a:r>
            <a:r>
              <a:rPr lang="nb-NO" dirty="0" smtClean="0"/>
              <a:t> People”)</a:t>
            </a:r>
          </a:p>
          <a:p>
            <a:pPr lvl="1"/>
            <a:r>
              <a:rPr lang="nb-NO" dirty="0" err="1" smtClean="0"/>
              <a:t>Population</a:t>
            </a:r>
            <a:r>
              <a:rPr lang="nb-NO" dirty="0" smtClean="0"/>
              <a:t>: 325 million</a:t>
            </a:r>
          </a:p>
          <a:p>
            <a:pPr lvl="1"/>
            <a:r>
              <a:rPr lang="nb-NO" dirty="0" smtClean="0"/>
              <a:t>Form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government</a:t>
            </a:r>
            <a:r>
              <a:rPr lang="nb-NO" dirty="0" smtClean="0"/>
              <a:t>: </a:t>
            </a:r>
            <a:r>
              <a:rPr lang="nb-NO" dirty="0" err="1" smtClean="0"/>
              <a:t>Communism</a:t>
            </a:r>
            <a:r>
              <a:rPr lang="nb-NO" dirty="0" smtClean="0"/>
              <a:t>, one-party </a:t>
            </a:r>
            <a:r>
              <a:rPr lang="nb-NO" dirty="0" err="1" smtClean="0"/>
              <a:t>state</a:t>
            </a:r>
            <a:endParaRPr lang="nb-NO" dirty="0" smtClean="0"/>
          </a:p>
          <a:p>
            <a:pPr lvl="1"/>
            <a:r>
              <a:rPr lang="nb-NO" dirty="0" smtClean="0"/>
              <a:t>President: Ling Ling</a:t>
            </a:r>
          </a:p>
          <a:p>
            <a:r>
              <a:rPr lang="nb-NO" dirty="0" smtClean="0"/>
              <a:t>A journalist from DRP, </a:t>
            </a:r>
            <a:r>
              <a:rPr lang="nb-NO" dirty="0" err="1" smtClean="0"/>
              <a:t>considered</a:t>
            </a:r>
            <a:r>
              <a:rPr lang="nb-NO" dirty="0" smtClean="0"/>
              <a:t> to be a dissident and </a:t>
            </a:r>
            <a:r>
              <a:rPr lang="nb-NO" dirty="0" err="1" smtClean="0"/>
              <a:t>currently</a:t>
            </a:r>
            <a:r>
              <a:rPr lang="nb-NO" dirty="0" smtClean="0"/>
              <a:t> in </a:t>
            </a:r>
            <a:r>
              <a:rPr lang="nb-NO" dirty="0" err="1" smtClean="0"/>
              <a:t>domestic</a:t>
            </a:r>
            <a:r>
              <a:rPr lang="nb-NO" dirty="0" smtClean="0"/>
              <a:t> house arrest, </a:t>
            </a:r>
            <a:r>
              <a:rPr lang="nb-NO" dirty="0" err="1" smtClean="0"/>
              <a:t>was</a:t>
            </a:r>
            <a:r>
              <a:rPr lang="nb-NO" dirty="0" smtClean="0"/>
              <a:t> </a:t>
            </a:r>
            <a:r>
              <a:rPr lang="nb-NO" dirty="0" err="1" smtClean="0"/>
              <a:t>awarded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”Fritt Ord” (</a:t>
            </a:r>
            <a:r>
              <a:rPr lang="nb-NO" dirty="0" err="1" smtClean="0"/>
              <a:t>speak</a:t>
            </a:r>
            <a:r>
              <a:rPr lang="nb-NO" dirty="0" smtClean="0"/>
              <a:t> </a:t>
            </a:r>
            <a:r>
              <a:rPr lang="nb-NO" dirty="0" err="1" smtClean="0"/>
              <a:t>freely</a:t>
            </a:r>
            <a:r>
              <a:rPr lang="nb-NO" dirty="0" smtClean="0"/>
              <a:t>) </a:t>
            </a:r>
            <a:r>
              <a:rPr lang="nb-NO" dirty="0" err="1" smtClean="0"/>
              <a:t>price</a:t>
            </a:r>
            <a:r>
              <a:rPr lang="nb-NO" dirty="0" smtClean="0"/>
              <a:t> from ”Askepotts Journalistpris”</a:t>
            </a:r>
          </a:p>
          <a:p>
            <a:r>
              <a:rPr lang="nb-NO" dirty="0" err="1" smtClean="0"/>
              <a:t>When</a:t>
            </a:r>
            <a:r>
              <a:rPr lang="nb-NO" dirty="0" smtClean="0"/>
              <a:t> </a:t>
            </a:r>
            <a:r>
              <a:rPr lang="nb-NO" dirty="0" err="1" smtClean="0"/>
              <a:t>this</a:t>
            </a:r>
            <a:r>
              <a:rPr lang="nb-NO" dirty="0" smtClean="0"/>
              <a:t> </a:t>
            </a:r>
            <a:r>
              <a:rPr lang="nb-NO" dirty="0" err="1" smtClean="0"/>
              <a:t>came</a:t>
            </a:r>
            <a:r>
              <a:rPr lang="nb-NO" dirty="0" smtClean="0"/>
              <a:t> to President Lings </a:t>
            </a:r>
            <a:r>
              <a:rPr lang="nb-NO" dirty="0" err="1" smtClean="0"/>
              <a:t>attention</a:t>
            </a:r>
            <a:r>
              <a:rPr lang="nb-NO" dirty="0" smtClean="0"/>
              <a:t> </a:t>
            </a:r>
            <a:r>
              <a:rPr lang="nb-NO" dirty="0" err="1" smtClean="0"/>
              <a:t>he</a:t>
            </a:r>
            <a:r>
              <a:rPr lang="nb-NO" dirty="0" smtClean="0"/>
              <a:t> </a:t>
            </a:r>
            <a:r>
              <a:rPr lang="nb-NO" dirty="0" err="1" smtClean="0"/>
              <a:t>obviously</a:t>
            </a:r>
            <a:r>
              <a:rPr lang="nb-NO" dirty="0" smtClean="0"/>
              <a:t> </a:t>
            </a:r>
            <a:r>
              <a:rPr lang="nb-NO" dirty="0" err="1" smtClean="0"/>
              <a:t>got</a:t>
            </a:r>
            <a:r>
              <a:rPr lang="nb-NO" dirty="0" smtClean="0"/>
              <a:t> </a:t>
            </a:r>
            <a:r>
              <a:rPr lang="nb-NO" dirty="0" err="1" smtClean="0"/>
              <a:t>very</a:t>
            </a:r>
            <a:r>
              <a:rPr lang="nb-NO" dirty="0" smtClean="0"/>
              <a:t> </a:t>
            </a:r>
            <a:r>
              <a:rPr lang="nb-NO" dirty="0" err="1" smtClean="0"/>
              <a:t>upset</a:t>
            </a:r>
            <a:r>
              <a:rPr lang="nb-NO" dirty="0" smtClean="0"/>
              <a:t> and </a:t>
            </a:r>
            <a:r>
              <a:rPr lang="nb-NO" dirty="0" err="1" smtClean="0"/>
              <a:t>threatened</a:t>
            </a:r>
            <a:r>
              <a:rPr lang="nb-NO" dirty="0" smtClean="0"/>
              <a:t> to </a:t>
            </a:r>
            <a:r>
              <a:rPr lang="nb-NO" dirty="0" err="1" smtClean="0"/>
              <a:t>retaliate</a:t>
            </a:r>
            <a:r>
              <a:rPr lang="nb-NO" dirty="0" smtClean="0"/>
              <a:t> </a:t>
            </a:r>
            <a:r>
              <a:rPr lang="mr-IN" dirty="0" smtClean="0"/>
              <a:t>…</a:t>
            </a:r>
            <a:r>
              <a:rPr lang="nb-NO" dirty="0" smtClean="0"/>
              <a:t> </a:t>
            </a:r>
          </a:p>
          <a:p>
            <a:pPr lvl="1"/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6006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8</a:t>
            </a:fld>
            <a:endParaRPr lang="nb-NO" dirty="0"/>
          </a:p>
        </p:txBody>
      </p:sp>
      <p:pic>
        <p:nvPicPr>
          <p:cNvPr id="5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01" y="1995686"/>
            <a:ext cx="9767971" cy="66787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7864" y="3003798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Norway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374608" y="6748214"/>
            <a:ext cx="122413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DRP</a:t>
            </a:r>
          </a:p>
          <a:p>
            <a:r>
              <a:rPr lang="nb-NO" sz="18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Ailuropoda</a:t>
            </a:r>
            <a:endParaRPr lang="nb-NO" sz="1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79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0072" y="4443958"/>
            <a:ext cx="11542014" cy="769441"/>
          </a:xfrm>
        </p:spPr>
        <p:txBody>
          <a:bodyPr/>
          <a:lstStyle/>
          <a:p>
            <a:r>
              <a:rPr lang="en-GB" dirty="0" smtClean="0"/>
              <a:t>The Planning phase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4468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Egendefinert 4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F58220"/>
      </a:accent1>
      <a:accent2>
        <a:srgbClr val="46C1BE"/>
      </a:accent2>
      <a:accent3>
        <a:srgbClr val="006C48"/>
      </a:accent3>
      <a:accent4>
        <a:srgbClr val="90CEF1"/>
      </a:accent4>
      <a:accent5>
        <a:srgbClr val="ED1B34"/>
      </a:accent5>
      <a:accent6>
        <a:srgbClr val="252379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85CC1D06-0542-4B31-ACF8-54714D7F4203}"/>
    </a:ext>
  </a:extLst>
</a:theme>
</file>

<file path=ppt/theme/theme2.xml><?xml version="1.0" encoding="utf-8"?>
<a:theme xmlns:a="http://schemas.openxmlformats.org/drawingml/2006/main" name="Rød">
  <a:themeElements>
    <a:clrScheme name="Uninett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ED1B34"/>
      </a:accent1>
      <a:accent2>
        <a:srgbClr val="46C1BE"/>
      </a:accent2>
      <a:accent3>
        <a:srgbClr val="006C48"/>
      </a:accent3>
      <a:accent4>
        <a:srgbClr val="90CEF1"/>
      </a:accent4>
      <a:accent5>
        <a:srgbClr val="F58220"/>
      </a:accent5>
      <a:accent6>
        <a:srgbClr val="252379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460A9CB4-ECD8-4158-B7FC-DE2150AAA838}"/>
    </a:ext>
  </a:extLst>
</a:theme>
</file>

<file path=ppt/theme/theme3.xml><?xml version="1.0" encoding="utf-8"?>
<a:theme xmlns:a="http://schemas.openxmlformats.org/drawingml/2006/main" name="Lilla">
  <a:themeElements>
    <a:clrScheme name="Egendefinert 5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252379"/>
      </a:accent1>
      <a:accent2>
        <a:srgbClr val="46C1BE"/>
      </a:accent2>
      <a:accent3>
        <a:srgbClr val="006C48"/>
      </a:accent3>
      <a:accent4>
        <a:srgbClr val="90CEF1"/>
      </a:accent4>
      <a:accent5>
        <a:srgbClr val="F58220"/>
      </a:accent5>
      <a:accent6>
        <a:srgbClr val="ED1B34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41597275-E713-46E7-9F72-F335C3F34D78}"/>
    </a:ext>
  </a:extLst>
</a:theme>
</file>

<file path=ppt/theme/theme4.xml><?xml version="1.0" encoding="utf-8"?>
<a:theme xmlns:a="http://schemas.openxmlformats.org/drawingml/2006/main" name="Blå">
  <a:themeElements>
    <a:clrScheme name="Egendefinert 6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90CEF1"/>
      </a:accent1>
      <a:accent2>
        <a:srgbClr val="46C1BE"/>
      </a:accent2>
      <a:accent3>
        <a:srgbClr val="006C48"/>
      </a:accent3>
      <a:accent4>
        <a:srgbClr val="ED1B34"/>
      </a:accent4>
      <a:accent5>
        <a:srgbClr val="F58220"/>
      </a:accent5>
      <a:accent6>
        <a:srgbClr val="252379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D72DCF02-7AC6-45E6-9733-AA1445EC49C3}"/>
    </a:ext>
  </a:extLst>
</a:theme>
</file>

<file path=ppt/theme/theme5.xml><?xml version="1.0" encoding="utf-8"?>
<a:theme xmlns:a="http://schemas.openxmlformats.org/drawingml/2006/main" name="Turkis">
  <a:themeElements>
    <a:clrScheme name="Egendefinert 7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46C1BE"/>
      </a:accent1>
      <a:accent2>
        <a:srgbClr val="ED1B34"/>
      </a:accent2>
      <a:accent3>
        <a:srgbClr val="006C48"/>
      </a:accent3>
      <a:accent4>
        <a:srgbClr val="90CEF1"/>
      </a:accent4>
      <a:accent5>
        <a:srgbClr val="F58220"/>
      </a:accent5>
      <a:accent6>
        <a:srgbClr val="252379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9A3D2786-813F-48C3-A39D-6E089BA63F65}"/>
    </a:ext>
  </a:extLst>
</a:theme>
</file>

<file path=ppt/theme/theme6.xml><?xml version="1.0" encoding="utf-8"?>
<a:theme xmlns:a="http://schemas.openxmlformats.org/drawingml/2006/main" name="Grønn">
  <a:themeElements>
    <a:clrScheme name="Egendefinert 8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006C48"/>
      </a:accent1>
      <a:accent2>
        <a:srgbClr val="46C1BE"/>
      </a:accent2>
      <a:accent3>
        <a:srgbClr val="ED1B34"/>
      </a:accent3>
      <a:accent4>
        <a:srgbClr val="90CEF1"/>
      </a:accent4>
      <a:accent5>
        <a:srgbClr val="F58220"/>
      </a:accent5>
      <a:accent6>
        <a:srgbClr val="252379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D6557B82-CD98-46AC-B8A0-D8C70C3E0C7F}"/>
    </a:ext>
  </a:extLst>
</a:theme>
</file>

<file path=ppt/theme/theme7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PPT_mal(1)</Template>
  <TotalTime>15007</TotalTime>
  <Words>1648</Words>
  <Application>Microsoft Macintosh PowerPoint</Application>
  <PresentationFormat>Custom</PresentationFormat>
  <Paragraphs>209</Paragraphs>
  <Slides>30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Calibri</vt:lpstr>
      <vt:lpstr>Trebuchet MS</vt:lpstr>
      <vt:lpstr>Arial</vt:lpstr>
      <vt:lpstr>blank</vt:lpstr>
      <vt:lpstr>Rød</vt:lpstr>
      <vt:lpstr>Lilla</vt:lpstr>
      <vt:lpstr>Blå</vt:lpstr>
      <vt:lpstr>Turkis</vt:lpstr>
      <vt:lpstr>Grønn</vt:lpstr>
      <vt:lpstr>IKT16  Norwegian National, Intersectoral Exercise</vt:lpstr>
      <vt:lpstr>The Charter</vt:lpstr>
      <vt:lpstr>PowerPoint Presentation</vt:lpstr>
      <vt:lpstr>Purpose</vt:lpstr>
      <vt:lpstr>Participation</vt:lpstr>
      <vt:lpstr>Participants from the academic sector</vt:lpstr>
      <vt:lpstr>The Main Scenario</vt:lpstr>
      <vt:lpstr>DRP</vt:lpstr>
      <vt:lpstr>The Planning phase</vt:lpstr>
      <vt:lpstr>Timeline</vt:lpstr>
      <vt:lpstr>Early planning steps</vt:lpstr>
      <vt:lpstr>Communications map UNINETT centric</vt:lpstr>
      <vt:lpstr>Scenario selection</vt:lpstr>
      <vt:lpstr>From scenario to exercise input</vt:lpstr>
      <vt:lpstr>Finalizing the planning phase</vt:lpstr>
      <vt:lpstr>How the Exercise was organized</vt:lpstr>
      <vt:lpstr>“The Cheese Bell”</vt:lpstr>
      <vt:lpstr>Execution Phase viewed from UNINETT CERT</vt:lpstr>
      <vt:lpstr>UNINETT CERT in a nutshell</vt:lpstr>
      <vt:lpstr>Scenario for the Education Sector</vt:lpstr>
      <vt:lpstr>Status at the beginning of the exercise</vt:lpstr>
      <vt:lpstr>What happens if MET fail to produce updated weather forcasts?</vt:lpstr>
      <vt:lpstr>What happened during the exercise?</vt:lpstr>
      <vt:lpstr>PowerPoint Presentation</vt:lpstr>
      <vt:lpstr>All is well that ends well…</vt:lpstr>
      <vt:lpstr>Evaluation Phase</vt:lpstr>
      <vt:lpstr>What was the upside? </vt:lpstr>
      <vt:lpstr>… and the downside?</vt:lpstr>
      <vt:lpstr>Questions?</vt:lpstr>
      <vt:lpstr>Thanks for your attention!</vt:lpstr>
    </vt:vector>
  </TitlesOfParts>
  <Manager/>
  <Company/>
  <LinksUpToDate>false</LinksUpToDate>
  <SharedDoc>false</SharedDoc>
  <HyperlinkBase/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IKT-16 excercise</dc:title>
  <dc:subject/>
  <dc:creator>Per Arne Enstad</dc:creator>
  <cp:keywords/>
  <dc:description/>
  <cp:lastModifiedBy>Per Arne Enstad</cp:lastModifiedBy>
  <cp:revision>222</cp:revision>
  <cp:lastPrinted>2017-02-15T10:17:56Z</cp:lastPrinted>
  <dcterms:created xsi:type="dcterms:W3CDTF">2016-12-29T09:53:09Z</dcterms:created>
  <dcterms:modified xsi:type="dcterms:W3CDTF">2017-02-20T14:02:41Z</dcterms:modified>
  <cp:category/>
</cp:coreProperties>
</file>