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0" r:id="rId3"/>
    <p:sldId id="258" r:id="rId4"/>
    <p:sldId id="261" r:id="rId5"/>
    <p:sldId id="268" r:id="rId6"/>
    <p:sldId id="263" r:id="rId7"/>
    <p:sldId id="277" r:id="rId8"/>
    <p:sldId id="270" r:id="rId9"/>
    <p:sldId id="271" r:id="rId10"/>
    <p:sldId id="262" r:id="rId11"/>
    <p:sldId id="269" r:id="rId12"/>
    <p:sldId id="272" r:id="rId13"/>
    <p:sldId id="264" r:id="rId14"/>
    <p:sldId id="265" r:id="rId15"/>
    <p:sldId id="266" r:id="rId16"/>
    <p:sldId id="278" r:id="rId17"/>
    <p:sldId id="267" r:id="rId18"/>
    <p:sldId id="273" r:id="rId19"/>
    <p:sldId id="274" r:id="rId20"/>
    <p:sldId id="275" r:id="rId21"/>
    <p:sldId id="276" r:id="rId2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74" d="100"/>
          <a:sy n="74" d="100"/>
        </p:scale>
        <p:origin x="-135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F745F1-2577-4055-AFD8-669FBFFA8A06}" type="datetimeFigureOut">
              <a:rPr lang="pl-PL" smtClean="0"/>
              <a:t>22/02/17</a:t>
            </a:fld>
            <a:endParaRPr lang="pl-PL" dirty="0"/>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33D8E9-624B-4C9B-80F7-F599EAE7ED65}" type="slidenum">
              <a:rPr lang="pl-PL" smtClean="0"/>
              <a:t>‹#›</a:t>
            </a:fld>
            <a:endParaRPr lang="pl-PL" dirty="0"/>
          </a:p>
        </p:txBody>
      </p:sp>
    </p:spTree>
    <p:extLst>
      <p:ext uri="{BB962C8B-B14F-4D97-AF65-F5344CB8AC3E}">
        <p14:creationId xmlns:p14="http://schemas.microsoft.com/office/powerpoint/2010/main" val="1639555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ytuł 1"/>
          <p:cNvSpPr>
            <a:spLocks noGrp="1"/>
          </p:cNvSpPr>
          <p:nvPr>
            <p:ph type="ctrTitle" hasCustomPrompt="1"/>
          </p:nvPr>
        </p:nvSpPr>
        <p:spPr>
          <a:xfrm>
            <a:off x="346840" y="389258"/>
            <a:ext cx="11498320" cy="2171638"/>
          </a:xfrm>
        </p:spPr>
        <p:txBody>
          <a:bodyPr anchor="b">
            <a:normAutofit/>
          </a:bodyPr>
          <a:lstStyle>
            <a:lvl1pPr algn="ctr">
              <a:defRPr sz="5400"/>
            </a:lvl1pPr>
          </a:lstStyle>
          <a:p>
            <a:r>
              <a:rPr lang="en-US" noProof="0" dirty="0" smtClean="0"/>
              <a:t>Title</a:t>
            </a:r>
            <a:endParaRPr lang="en-US" noProof="0" dirty="0"/>
          </a:p>
        </p:txBody>
      </p:sp>
      <p:sp>
        <p:nvSpPr>
          <p:cNvPr id="3" name="Podtytuł 2"/>
          <p:cNvSpPr>
            <a:spLocks noGrp="1"/>
          </p:cNvSpPr>
          <p:nvPr>
            <p:ph type="subTitle" idx="1" hasCustomPrompt="1"/>
          </p:nvPr>
        </p:nvSpPr>
        <p:spPr>
          <a:xfrm>
            <a:off x="346840" y="2871658"/>
            <a:ext cx="11498320" cy="1505996"/>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smtClean="0"/>
              <a:t>subtitle</a:t>
            </a:r>
            <a:endParaRPr lang="en-US" noProof="0" dirty="0"/>
          </a:p>
        </p:txBody>
      </p:sp>
      <p:sp>
        <p:nvSpPr>
          <p:cNvPr id="5" name="Symbol zastępczy stopki 4"/>
          <p:cNvSpPr>
            <a:spLocks noGrp="1"/>
          </p:cNvSpPr>
          <p:nvPr>
            <p:ph type="ftr" sz="quarter" idx="11"/>
          </p:nvPr>
        </p:nvSpPr>
        <p:spPr>
          <a:xfrm>
            <a:off x="1387366" y="6099066"/>
            <a:ext cx="6944710" cy="569748"/>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4" name="Obraz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95593" y="4282308"/>
            <a:ext cx="4342532" cy="2575692"/>
          </a:xfrm>
          <a:prstGeom prst="rect">
            <a:avLst/>
          </a:prstGeom>
        </p:spPr>
      </p:pic>
    </p:spTree>
    <p:extLst>
      <p:ext uri="{BB962C8B-B14F-4D97-AF65-F5344CB8AC3E}">
        <p14:creationId xmlns:p14="http://schemas.microsoft.com/office/powerpoint/2010/main" val="3884769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with vertical text">
    <p:spTree>
      <p:nvGrpSpPr>
        <p:cNvPr id="1" name=""/>
        <p:cNvGrpSpPr/>
        <p:nvPr/>
      </p:nvGrpSpPr>
      <p:grpSpPr>
        <a:xfrm>
          <a:off x="0" y="0"/>
          <a:ext cx="0" cy="0"/>
          <a:chOff x="0" y="0"/>
          <a:chExt cx="0" cy="0"/>
        </a:xfrm>
      </p:grpSpPr>
      <p:sp>
        <p:nvSpPr>
          <p:cNvPr id="2" name="Tytuł 1"/>
          <p:cNvSpPr>
            <a:spLocks noGrp="1"/>
          </p:cNvSpPr>
          <p:nvPr>
            <p:ph type="title" hasCustomPrompt="1"/>
          </p:nvPr>
        </p:nvSpPr>
        <p:spPr/>
        <p:txBody>
          <a:bodyPr/>
          <a:lstStyle>
            <a:lvl1pPr>
              <a:defRPr/>
            </a:lvl1pPr>
          </a:lstStyle>
          <a:p>
            <a:r>
              <a:rPr lang="en-US" dirty="0" smtClean="0"/>
              <a:t>Title</a:t>
            </a:r>
            <a:endParaRPr lang="pl-PL" dirty="0"/>
          </a:p>
        </p:txBody>
      </p:sp>
      <p:sp>
        <p:nvSpPr>
          <p:cNvPr id="3" name="Symbol zastępczy tytułu pionowego 2"/>
          <p:cNvSpPr>
            <a:spLocks noGrp="1"/>
          </p:cNvSpPr>
          <p:nvPr>
            <p:ph type="body" orient="vert" idx="1" hasCustomPrompt="1"/>
          </p:nvPr>
        </p:nvSpPr>
        <p:spPr/>
        <p:txBody>
          <a:bodyPr vert="eaVert"/>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7"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5"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139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 vertical title with text">
    <p:spTree>
      <p:nvGrpSpPr>
        <p:cNvPr id="1" name=""/>
        <p:cNvGrpSpPr/>
        <p:nvPr/>
      </p:nvGrpSpPr>
      <p:grpSpPr>
        <a:xfrm>
          <a:off x="0" y="0"/>
          <a:ext cx="0" cy="0"/>
          <a:chOff x="0" y="0"/>
          <a:chExt cx="0" cy="0"/>
        </a:xfrm>
      </p:grpSpPr>
      <p:sp>
        <p:nvSpPr>
          <p:cNvPr id="2" name="Tytuł pionowy 1"/>
          <p:cNvSpPr>
            <a:spLocks noGrp="1"/>
          </p:cNvSpPr>
          <p:nvPr>
            <p:ph type="title" orient="vert" hasCustomPrompt="1"/>
          </p:nvPr>
        </p:nvSpPr>
        <p:spPr>
          <a:xfrm>
            <a:off x="8724900" y="365125"/>
            <a:ext cx="2628900" cy="5811838"/>
          </a:xfrm>
        </p:spPr>
        <p:txBody>
          <a:bodyPr vert="eaVert"/>
          <a:lstStyle/>
          <a:p>
            <a:r>
              <a:rPr lang="en-US" dirty="0" smtClean="0"/>
              <a:t>Title</a:t>
            </a:r>
            <a:endParaRPr lang="pl-PL" dirty="0"/>
          </a:p>
        </p:txBody>
      </p:sp>
      <p:sp>
        <p:nvSpPr>
          <p:cNvPr id="3" name="Symbol zastępczy tytułu pionowego 2"/>
          <p:cNvSpPr>
            <a:spLocks noGrp="1"/>
          </p:cNvSpPr>
          <p:nvPr>
            <p:ph type="body" orient="vert" idx="1" hasCustomPrompt="1"/>
          </p:nvPr>
        </p:nvSpPr>
        <p:spPr>
          <a:xfrm>
            <a:off x="838200" y="365125"/>
            <a:ext cx="7734300" cy="5811838"/>
          </a:xfrm>
        </p:spPr>
        <p:txBody>
          <a:bodyPr vert="eaVert"/>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7"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5"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254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ytuł 1"/>
          <p:cNvSpPr>
            <a:spLocks noGrp="1"/>
          </p:cNvSpPr>
          <p:nvPr>
            <p:ph type="title" hasCustomPrompt="1"/>
          </p:nvPr>
        </p:nvSpPr>
        <p:spPr/>
        <p:txBody>
          <a:bodyPr/>
          <a:lstStyle>
            <a:lvl1pPr>
              <a:defRPr/>
            </a:lvl1pPr>
          </a:lstStyle>
          <a:p>
            <a:r>
              <a:rPr lang="en-US" dirty="0" smtClean="0"/>
              <a:t>Title</a:t>
            </a:r>
            <a:endParaRPr lang="pl-PL" dirty="0"/>
          </a:p>
        </p:txBody>
      </p:sp>
      <p:sp>
        <p:nvSpPr>
          <p:cNvPr id="3" name="Symbol zastępczy zawartości 2"/>
          <p:cNvSpPr>
            <a:spLocks noGrp="1"/>
          </p:cNvSpPr>
          <p:nvPr>
            <p:ph idx="1" hasCustomPrompt="1"/>
          </p:nvPr>
        </p:nvSpPr>
        <p:spPr/>
        <p:txBody>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5" name="Symbol zastępczy stopki 4"/>
          <p:cNvSpPr>
            <a:spLocks noGrp="1"/>
          </p:cNvSpPr>
          <p:nvPr>
            <p:ph type="ftr" sz="quarter" idx="11"/>
          </p:nvPr>
        </p:nvSpPr>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6"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958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831850" y="1709738"/>
            <a:ext cx="10515600" cy="2852737"/>
          </a:xfrm>
        </p:spPr>
        <p:txBody>
          <a:bodyPr anchor="b"/>
          <a:lstStyle>
            <a:lvl1pPr>
              <a:defRPr sz="6000"/>
            </a:lvl1pPr>
          </a:lstStyle>
          <a:p>
            <a:r>
              <a:rPr lang="en-US" dirty="0" smtClean="0"/>
              <a:t>Title</a:t>
            </a:r>
            <a:endParaRPr lang="pl-PL" dirty="0"/>
          </a:p>
        </p:txBody>
      </p:sp>
      <p:sp>
        <p:nvSpPr>
          <p:cNvPr id="3" name="Symbol zastępczy tekstu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subtitle</a:t>
            </a:r>
            <a:endParaRPr lang="pl-PL" dirty="0" smtClean="0"/>
          </a:p>
        </p:txBody>
      </p:sp>
      <p:sp>
        <p:nvSpPr>
          <p:cNvPr id="5" name="Symbol zastępczy stopki 4"/>
          <p:cNvSpPr>
            <a:spLocks noGrp="1"/>
          </p:cNvSpPr>
          <p:nvPr>
            <p:ph type="ftr" sz="quarter" idx="11"/>
          </p:nvPr>
        </p:nvSpPr>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6"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553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contents">
    <p:spTree>
      <p:nvGrpSpPr>
        <p:cNvPr id="1" name=""/>
        <p:cNvGrpSpPr/>
        <p:nvPr/>
      </p:nvGrpSpPr>
      <p:grpSpPr>
        <a:xfrm>
          <a:off x="0" y="0"/>
          <a:ext cx="0" cy="0"/>
          <a:chOff x="0" y="0"/>
          <a:chExt cx="0" cy="0"/>
        </a:xfrm>
      </p:grpSpPr>
      <p:sp>
        <p:nvSpPr>
          <p:cNvPr id="2" name="Tytuł 1"/>
          <p:cNvSpPr>
            <a:spLocks noGrp="1"/>
          </p:cNvSpPr>
          <p:nvPr>
            <p:ph type="title" hasCustomPrompt="1"/>
          </p:nvPr>
        </p:nvSpPr>
        <p:spPr/>
        <p:txBody>
          <a:bodyPr/>
          <a:lstStyle/>
          <a:p>
            <a:r>
              <a:rPr lang="en-US" dirty="0" smtClean="0"/>
              <a:t>Title</a:t>
            </a:r>
            <a:endParaRPr lang="pl-PL" dirty="0"/>
          </a:p>
        </p:txBody>
      </p:sp>
      <p:sp>
        <p:nvSpPr>
          <p:cNvPr id="3" name="Symbol zastępczy zawartości 2"/>
          <p:cNvSpPr>
            <a:spLocks noGrp="1"/>
          </p:cNvSpPr>
          <p:nvPr>
            <p:ph sz="half" idx="1" hasCustomPrompt="1"/>
          </p:nvPr>
        </p:nvSpPr>
        <p:spPr>
          <a:xfrm>
            <a:off x="838200" y="1825625"/>
            <a:ext cx="5181600" cy="4351338"/>
          </a:xfrm>
        </p:spPr>
        <p:txBody>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4" name="Symbol zastępczy zawartości 3"/>
          <p:cNvSpPr>
            <a:spLocks noGrp="1"/>
          </p:cNvSpPr>
          <p:nvPr>
            <p:ph sz="half" idx="2" hasCustomPrompt="1"/>
          </p:nvPr>
        </p:nvSpPr>
        <p:spPr>
          <a:xfrm>
            <a:off x="6172200" y="1825625"/>
            <a:ext cx="5181600" cy="4351338"/>
          </a:xfrm>
        </p:spPr>
        <p:txBody>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9"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6"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2511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839788" y="365125"/>
            <a:ext cx="10515600" cy="1325563"/>
          </a:xfrm>
        </p:spPr>
        <p:txBody>
          <a:bodyPr/>
          <a:lstStyle/>
          <a:p>
            <a:r>
              <a:rPr lang="en-US" dirty="0" smtClean="0"/>
              <a:t>Title</a:t>
            </a:r>
            <a:endParaRPr lang="pl-PL" dirty="0"/>
          </a:p>
        </p:txBody>
      </p:sp>
      <p:sp>
        <p:nvSpPr>
          <p:cNvPr id="3" name="Symbol zastępczy tekstu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Subtext</a:t>
            </a:r>
            <a:endParaRPr lang="pl-PL" dirty="0" smtClean="0"/>
          </a:p>
        </p:txBody>
      </p:sp>
      <p:sp>
        <p:nvSpPr>
          <p:cNvPr id="4" name="Symbol zastępczy zawartości 3"/>
          <p:cNvSpPr>
            <a:spLocks noGrp="1"/>
          </p:cNvSpPr>
          <p:nvPr>
            <p:ph sz="half" idx="2" hasCustomPrompt="1"/>
          </p:nvPr>
        </p:nvSpPr>
        <p:spPr>
          <a:xfrm>
            <a:off x="839788" y="2505075"/>
            <a:ext cx="5157787" cy="3684588"/>
          </a:xfrm>
        </p:spPr>
        <p:txBody>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5" name="Symbol zastępczy tekstu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Subtext</a:t>
            </a:r>
            <a:endParaRPr lang="pl-PL" dirty="0" smtClean="0"/>
          </a:p>
        </p:txBody>
      </p:sp>
      <p:sp>
        <p:nvSpPr>
          <p:cNvPr id="6" name="Symbol zastępczy zawartości 5"/>
          <p:cNvSpPr>
            <a:spLocks noGrp="1"/>
          </p:cNvSpPr>
          <p:nvPr>
            <p:ph sz="quarter" idx="4" hasCustomPrompt="1"/>
          </p:nvPr>
        </p:nvSpPr>
        <p:spPr>
          <a:xfrm>
            <a:off x="6172200" y="2505075"/>
            <a:ext cx="5183188" cy="3684588"/>
          </a:xfrm>
        </p:spPr>
        <p:txBody>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10"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277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ust title">
    <p:spTree>
      <p:nvGrpSpPr>
        <p:cNvPr id="1" name=""/>
        <p:cNvGrpSpPr/>
        <p:nvPr/>
      </p:nvGrpSpPr>
      <p:grpSpPr>
        <a:xfrm>
          <a:off x="0" y="0"/>
          <a:ext cx="0" cy="0"/>
          <a:chOff x="0" y="0"/>
          <a:chExt cx="0" cy="0"/>
        </a:xfrm>
      </p:grpSpPr>
      <p:sp>
        <p:nvSpPr>
          <p:cNvPr id="2" name="Tytuł 1"/>
          <p:cNvSpPr>
            <a:spLocks noGrp="1"/>
          </p:cNvSpPr>
          <p:nvPr>
            <p:ph type="title" hasCustomPrompt="1"/>
          </p:nvPr>
        </p:nvSpPr>
        <p:spPr/>
        <p:txBody>
          <a:bodyPr/>
          <a:lstStyle/>
          <a:p>
            <a:r>
              <a:rPr lang="en-US" dirty="0" smtClean="0"/>
              <a:t>Title</a:t>
            </a:r>
            <a:endParaRPr lang="pl-PL" dirty="0"/>
          </a:p>
        </p:txBody>
      </p:sp>
      <p:sp>
        <p:nvSpPr>
          <p:cNvPr id="6"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4"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2831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5"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3"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781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description">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839788" y="457200"/>
            <a:ext cx="3932237" cy="1600200"/>
          </a:xfrm>
        </p:spPr>
        <p:txBody>
          <a:bodyPr anchor="b"/>
          <a:lstStyle>
            <a:lvl1pPr>
              <a:defRPr sz="3200"/>
            </a:lvl1pPr>
          </a:lstStyle>
          <a:p>
            <a:r>
              <a:rPr lang="en-US" dirty="0" smtClean="0"/>
              <a:t>Title</a:t>
            </a:r>
            <a:endParaRPr lang="pl-PL" dirty="0"/>
          </a:p>
        </p:txBody>
      </p:sp>
      <p:sp>
        <p:nvSpPr>
          <p:cNvPr id="3" name="Symbol zastępczy zawartości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4" name="Symbol zastępczy tekstu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text</a:t>
            </a:r>
            <a:endParaRPr lang="pl-PL" dirty="0" smtClean="0"/>
          </a:p>
        </p:txBody>
      </p:sp>
      <p:sp>
        <p:nvSpPr>
          <p:cNvPr id="8"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6"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6532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with description">
    <p:spTree>
      <p:nvGrpSpPr>
        <p:cNvPr id="1" name=""/>
        <p:cNvGrpSpPr/>
        <p:nvPr/>
      </p:nvGrpSpPr>
      <p:grpSpPr>
        <a:xfrm>
          <a:off x="0" y="0"/>
          <a:ext cx="0" cy="0"/>
          <a:chOff x="0" y="0"/>
          <a:chExt cx="0" cy="0"/>
        </a:xfrm>
      </p:grpSpPr>
      <p:sp>
        <p:nvSpPr>
          <p:cNvPr id="2" name="Tytuł 1"/>
          <p:cNvSpPr>
            <a:spLocks noGrp="1"/>
          </p:cNvSpPr>
          <p:nvPr>
            <p:ph type="title" hasCustomPrompt="1"/>
          </p:nvPr>
        </p:nvSpPr>
        <p:spPr>
          <a:xfrm>
            <a:off x="839788" y="457200"/>
            <a:ext cx="3932237" cy="1600200"/>
          </a:xfrm>
        </p:spPr>
        <p:txBody>
          <a:bodyPr anchor="b"/>
          <a:lstStyle>
            <a:lvl1pPr>
              <a:defRPr sz="3200"/>
            </a:lvl1pPr>
          </a:lstStyle>
          <a:p>
            <a:r>
              <a:rPr lang="en-US" dirty="0" smtClean="0"/>
              <a:t>Title</a:t>
            </a:r>
            <a:endParaRPr lang="pl-PL" dirty="0"/>
          </a:p>
        </p:txBody>
      </p:sp>
      <p:sp>
        <p:nvSpPr>
          <p:cNvPr id="3" name="Symbol zastępczy obrazu 2"/>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image</a:t>
            </a:r>
            <a:endParaRPr lang="pl-PL" dirty="0"/>
          </a:p>
        </p:txBody>
      </p:sp>
      <p:sp>
        <p:nvSpPr>
          <p:cNvPr id="4" name="Symbol zastępczy tekstu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text</a:t>
            </a:r>
            <a:endParaRPr lang="pl-PL" dirty="0" smtClean="0"/>
          </a:p>
        </p:txBody>
      </p:sp>
      <p:sp>
        <p:nvSpPr>
          <p:cNvPr id="8" name="Symbol zastępczy stopki 4"/>
          <p:cNvSpPr>
            <a:spLocks noGrp="1"/>
          </p:cNvSpPr>
          <p:nvPr>
            <p:ph type="ftr" sz="quarter" idx="11"/>
          </p:nvPr>
        </p:nvSpPr>
        <p:spPr>
          <a:xfrm>
            <a:off x="1426779" y="6311900"/>
            <a:ext cx="9616966" cy="409575"/>
          </a:xfrm>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pic>
        <p:nvPicPr>
          <p:cNvPr id="6" name="Imagen 7"/>
          <p:cNvPicPr>
            <a:picLocks noChangeAspect="1"/>
          </p:cNvPicPr>
          <p:nvPr userDrawn="1"/>
        </p:nvPicPr>
        <p:blipFill>
          <a:blip r:embed="rId2">
            <a:extLst>
              <a:ext uri="{28A0092B-C50C-407E-A947-70E740481C1C}">
                <a14:useLocalDpi xmlns:a14="http://schemas.microsoft.com/office/drawing/2010/main" val="0"/>
              </a:ext>
            </a:extLst>
          </a:blip>
          <a:srcRect b="14026"/>
          <a:stretch>
            <a:fillRect/>
          </a:stretch>
        </p:blipFill>
        <p:spPr bwMode="auto">
          <a:xfrm>
            <a:off x="11162507" y="5999162"/>
            <a:ext cx="8397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24916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smtClean="0"/>
              <a:t>Title</a:t>
            </a:r>
            <a:endParaRPr lang="en-US" noProof="0" dirty="0"/>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dirty="0" smtClean="0"/>
              <a:t>First</a:t>
            </a:r>
          </a:p>
          <a:p>
            <a:pPr lvl="1"/>
            <a:r>
              <a:rPr lang="en-US" noProof="0" dirty="0" smtClean="0"/>
              <a:t>Second	</a:t>
            </a:r>
          </a:p>
          <a:p>
            <a:pPr lvl="2"/>
            <a:r>
              <a:rPr lang="en-US" noProof="0" dirty="0" smtClean="0"/>
              <a:t>Third</a:t>
            </a:r>
          </a:p>
          <a:p>
            <a:pPr lvl="3"/>
            <a:r>
              <a:rPr lang="en-US" noProof="0" dirty="0" smtClean="0"/>
              <a:t>Fourth</a:t>
            </a:r>
          </a:p>
          <a:p>
            <a:pPr lvl="4"/>
            <a:r>
              <a:rPr lang="en-US" noProof="0" dirty="0" smtClean="0"/>
              <a:t>Fifth</a:t>
            </a:r>
            <a:endParaRPr lang="en-US" noProof="0" dirty="0"/>
          </a:p>
        </p:txBody>
      </p:sp>
      <p:sp>
        <p:nvSpPr>
          <p:cNvPr id="5" name="Symbol zastępczy stopki 4"/>
          <p:cNvSpPr>
            <a:spLocks noGrp="1"/>
          </p:cNvSpPr>
          <p:nvPr>
            <p:ph type="ftr" sz="quarter" idx="3"/>
          </p:nvPr>
        </p:nvSpPr>
        <p:spPr>
          <a:xfrm>
            <a:off x="1426779" y="6311900"/>
            <a:ext cx="9616966" cy="409575"/>
          </a:xfrm>
          <a:prstGeom prst="rect">
            <a:avLst/>
          </a:prstGeom>
        </p:spPr>
        <p:txBody>
          <a:bodyPr vert="horz" lIns="91440" tIns="45720" rIns="91440" bIns="45720" rtlCol="0" anchor="ctr"/>
          <a:lstStyle>
            <a:lvl1pPr algn="ctr">
              <a:defRPr sz="1100">
                <a:solidFill>
                  <a:schemeClr val="tx1"/>
                </a:solidFill>
              </a:defRPr>
            </a:lvl1p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7" name="Picture 1"/>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1962" y="5999162"/>
            <a:ext cx="103963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238380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lang="pl-PL" sz="3600" b="1" kern="1200" dirty="0">
          <a:solidFill>
            <a:srgbClr val="DF0024"/>
          </a:solidFill>
          <a:effectLst/>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en-US" dirty="0" smtClean="0"/>
              <a:t>PROTECTIVE Overview</a:t>
            </a:r>
            <a:endParaRPr lang="en-US" dirty="0"/>
          </a:p>
        </p:txBody>
      </p:sp>
      <p:sp>
        <p:nvSpPr>
          <p:cNvPr id="3" name="Podtytuł 2"/>
          <p:cNvSpPr>
            <a:spLocks noGrp="1"/>
          </p:cNvSpPr>
          <p:nvPr>
            <p:ph type="subTitle" idx="1"/>
          </p:nvPr>
        </p:nvSpPr>
        <p:spPr/>
        <p:txBody>
          <a:bodyPr/>
          <a:lstStyle/>
          <a:p>
            <a:r>
              <a:rPr lang="en-US" dirty="0" smtClean="0"/>
              <a:t>Proactive Risk Management through Improved Situational Awareness</a:t>
            </a:r>
            <a:endParaRPr lang="pl-PL" dirty="0"/>
          </a:p>
        </p:txBody>
      </p:sp>
      <p:sp>
        <p:nvSpPr>
          <p:cNvPr id="4" name="Symbol zastępczy stopki 3"/>
          <p:cNvSpPr>
            <a:spLocks noGrp="1"/>
          </p:cNvSpPr>
          <p:nvPr>
            <p:ph type="ftr" sz="quarter" idx="11"/>
          </p:nvPr>
        </p:nvSpPr>
        <p:spPr/>
        <p:txBody>
          <a:bodyPr/>
          <a:lstStyle/>
          <a:p>
            <a:pPr algn="l"/>
            <a:r>
              <a:rPr lang="en-IE" altLang="en-US" dirty="0"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a:latin typeface="Arial Narrow" panose="020B0606020202030204" pitchFamily="34" charset="0"/>
            </a:endParaRPr>
          </a:p>
        </p:txBody>
      </p:sp>
    </p:spTree>
    <p:extLst>
      <p:ext uri="{BB962C8B-B14F-4D97-AF65-F5344CB8AC3E}">
        <p14:creationId xmlns:p14="http://schemas.microsoft.com/office/powerpoint/2010/main" val="61833674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 PROTECTIVE - System</a:t>
            </a:r>
            <a:endParaRPr lang="en-US" dirty="0"/>
          </a:p>
        </p:txBody>
      </p:sp>
      <p:sp>
        <p:nvSpPr>
          <p:cNvPr id="3" name="Symbol zastępczy zawartości 2"/>
          <p:cNvSpPr>
            <a:spLocks noGrp="1"/>
          </p:cNvSpPr>
          <p:nvPr>
            <p:ph idx="1"/>
          </p:nvPr>
        </p:nvSpPr>
        <p:spPr/>
        <p:txBody>
          <a:bodyPr/>
          <a:lstStyle/>
          <a:p>
            <a:pPr marL="342900" indent="-342900">
              <a:spcBef>
                <a:spcPts val="1200"/>
              </a:spcBef>
            </a:pPr>
            <a:r>
              <a:rPr lang="en-IE" sz="2400" dirty="0"/>
              <a:t>PROTECTIVE is composed of two functional subsystems</a:t>
            </a:r>
            <a:endParaRPr lang="en-US" sz="2400" dirty="0"/>
          </a:p>
          <a:p>
            <a:pPr marL="342900" indent="-342900">
              <a:spcBef>
                <a:spcPts val="1200"/>
              </a:spcBef>
            </a:pPr>
            <a:r>
              <a:rPr lang="en-IE" sz="2400" u="sng" dirty="0"/>
              <a:t>Risk Monitoring</a:t>
            </a:r>
          </a:p>
          <a:p>
            <a:pPr lvl="1">
              <a:spcBef>
                <a:spcPts val="1200"/>
              </a:spcBef>
            </a:pPr>
            <a:r>
              <a:rPr lang="en-US" dirty="0"/>
              <a:t> </a:t>
            </a:r>
            <a:r>
              <a:rPr lang="en-US" dirty="0" err="1"/>
              <a:t>realisation</a:t>
            </a:r>
            <a:r>
              <a:rPr lang="en-US" dirty="0"/>
              <a:t> of </a:t>
            </a:r>
            <a:r>
              <a:rPr lang="en-US" i="1" dirty="0"/>
              <a:t>risk awareness </a:t>
            </a:r>
            <a:r>
              <a:rPr lang="en-US" dirty="0"/>
              <a:t>and </a:t>
            </a:r>
            <a:r>
              <a:rPr lang="en-US" i="1" dirty="0"/>
              <a:t>context awareness   </a:t>
            </a:r>
            <a:r>
              <a:rPr lang="en-US" dirty="0"/>
              <a:t>concepts as well as elements of the </a:t>
            </a:r>
            <a:r>
              <a:rPr lang="en-US" i="1" dirty="0"/>
              <a:t>threat awareness </a:t>
            </a:r>
            <a:r>
              <a:rPr lang="en-US" dirty="0"/>
              <a:t>concept</a:t>
            </a:r>
            <a:endParaRPr lang="en-IE" dirty="0"/>
          </a:p>
          <a:p>
            <a:pPr marL="342900" indent="-342900">
              <a:spcBef>
                <a:spcPts val="1200"/>
              </a:spcBef>
            </a:pPr>
            <a:r>
              <a:rPr lang="en-IE" sz="2400" u="sng" dirty="0"/>
              <a:t>Threat Intelligence Sharing</a:t>
            </a:r>
            <a:r>
              <a:rPr lang="en-US" sz="2400" u="sng" dirty="0"/>
              <a:t> </a:t>
            </a:r>
          </a:p>
          <a:p>
            <a:pPr lvl="1">
              <a:spcBef>
                <a:spcPts val="1200"/>
              </a:spcBef>
            </a:pPr>
            <a:r>
              <a:rPr lang="en-US" dirty="0" err="1"/>
              <a:t>realisation</a:t>
            </a:r>
            <a:r>
              <a:rPr lang="en-US" dirty="0"/>
              <a:t> of elements  of </a:t>
            </a:r>
            <a:r>
              <a:rPr lang="en-US" i="1" dirty="0"/>
              <a:t>threat awareness  </a:t>
            </a:r>
            <a:r>
              <a:rPr lang="en-US" dirty="0"/>
              <a:t>through information sharing </a:t>
            </a:r>
            <a:endParaRPr lang="en-IE"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25538252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Risk Monitoring – stages </a:t>
            </a:r>
            <a:endParaRPr lang="en-US" dirty="0"/>
          </a:p>
        </p:txBody>
      </p:sp>
      <p:sp>
        <p:nvSpPr>
          <p:cNvPr id="3" name="Symbol zastępczy zawartości 2"/>
          <p:cNvSpPr>
            <a:spLocks noGrp="1"/>
          </p:cNvSpPr>
          <p:nvPr>
            <p:ph idx="1"/>
          </p:nvPr>
        </p:nvSpPr>
        <p:spPr/>
        <p:txBody>
          <a:bodyPr>
            <a:normAutofit lnSpcReduction="10000"/>
          </a:bodyPr>
          <a:lstStyle/>
          <a:p>
            <a:pPr marL="342900" indent="-342900">
              <a:spcBef>
                <a:spcPts val="1200"/>
              </a:spcBef>
            </a:pPr>
            <a:r>
              <a:rPr lang="en-US" u="sng" dirty="0"/>
              <a:t>Collection </a:t>
            </a:r>
            <a:r>
              <a:rPr lang="en-US" dirty="0"/>
              <a:t>is where security alerts are acquired, </a:t>
            </a:r>
            <a:r>
              <a:rPr lang="en-US" dirty="0" err="1"/>
              <a:t>normalised</a:t>
            </a:r>
            <a:r>
              <a:rPr lang="en-US" dirty="0"/>
              <a:t> and stored</a:t>
            </a:r>
          </a:p>
          <a:p>
            <a:pPr marL="342900" indent="-342900">
              <a:spcBef>
                <a:spcPts val="1200"/>
              </a:spcBef>
            </a:pPr>
            <a:r>
              <a:rPr lang="en-US" u="sng" dirty="0"/>
              <a:t>Correlation </a:t>
            </a:r>
            <a:r>
              <a:rPr lang="en-US" dirty="0"/>
              <a:t>is the process whereby similar alerts are grouped to form a higher level ‘meta alert’</a:t>
            </a:r>
          </a:p>
          <a:p>
            <a:pPr marL="342900" indent="-342900">
              <a:spcBef>
                <a:spcPts val="1200"/>
              </a:spcBef>
            </a:pPr>
            <a:r>
              <a:rPr lang="en-US" u="sng" dirty="0"/>
              <a:t>Context awareness</a:t>
            </a:r>
            <a:r>
              <a:rPr lang="en-US" dirty="0"/>
              <a:t> – this stage consolidates asset inventory information </a:t>
            </a:r>
          </a:p>
          <a:p>
            <a:pPr marL="342900" indent="-342900">
              <a:spcBef>
                <a:spcPts val="1200"/>
              </a:spcBef>
            </a:pPr>
            <a:r>
              <a:rPr lang="en-US" dirty="0"/>
              <a:t> </a:t>
            </a:r>
            <a:r>
              <a:rPr lang="en-US" u="sng" dirty="0" err="1"/>
              <a:t>Prioritisation</a:t>
            </a:r>
            <a:r>
              <a:rPr lang="en-US" u="sng" dirty="0"/>
              <a:t> </a:t>
            </a:r>
            <a:r>
              <a:rPr lang="en-US" dirty="0"/>
              <a:t>- meta alerts are annotated with information about the </a:t>
            </a:r>
            <a:r>
              <a:rPr lang="en-US" dirty="0" err="1"/>
              <a:t>organisation</a:t>
            </a:r>
            <a:r>
              <a:rPr lang="en-US" dirty="0"/>
              <a:t> and prioritized</a:t>
            </a:r>
          </a:p>
          <a:p>
            <a:pPr marL="342900" indent="-342900">
              <a:spcBef>
                <a:spcPts val="1200"/>
              </a:spcBef>
            </a:pPr>
            <a:r>
              <a:rPr lang="en-US" u="sng" dirty="0"/>
              <a:t>Decision making</a:t>
            </a:r>
            <a:r>
              <a:rPr lang="en-US" dirty="0"/>
              <a:t> –analyst decides on how to handle the </a:t>
            </a:r>
            <a:r>
              <a:rPr lang="en-US" dirty="0" err="1"/>
              <a:t>prioritised</a:t>
            </a:r>
            <a:r>
              <a:rPr lang="en-US" dirty="0"/>
              <a:t> alerts.</a:t>
            </a:r>
            <a:endParaRPr lang="en-GB"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19818908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Risk Monitoring – stages </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grpSp>
        <p:nvGrpSpPr>
          <p:cNvPr id="51" name="Group 50"/>
          <p:cNvGrpSpPr/>
          <p:nvPr/>
        </p:nvGrpSpPr>
        <p:grpSpPr>
          <a:xfrm>
            <a:off x="1669920" y="1607426"/>
            <a:ext cx="8938890" cy="3501167"/>
            <a:chOff x="1669920" y="1607426"/>
            <a:chExt cx="8938890" cy="3501167"/>
          </a:xfrm>
        </p:grpSpPr>
        <p:pic>
          <p:nvPicPr>
            <p:cNvPr id="7" name="Picture 6"/>
            <p:cNvPicPr>
              <a:picLocks noChangeAspect="1"/>
            </p:cNvPicPr>
            <p:nvPr/>
          </p:nvPicPr>
          <p:blipFill>
            <a:blip r:embed="rId2"/>
            <a:stretch>
              <a:fillRect/>
            </a:stretch>
          </p:blipFill>
          <p:spPr>
            <a:xfrm>
              <a:off x="1669920" y="1749406"/>
              <a:ext cx="8852159" cy="3359187"/>
            </a:xfrm>
            <a:prstGeom prst="rect">
              <a:avLst/>
            </a:prstGeom>
          </p:spPr>
        </p:pic>
        <p:cxnSp>
          <p:nvCxnSpPr>
            <p:cNvPr id="10" name="Straight Arrow Connector 9"/>
            <p:cNvCxnSpPr/>
            <p:nvPr/>
          </p:nvCxnSpPr>
          <p:spPr>
            <a:xfrm flipV="1">
              <a:off x="5847347" y="3061233"/>
              <a:ext cx="802107" cy="73553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91752" y="3189612"/>
              <a:ext cx="1622680" cy="6364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965512" y="3305675"/>
              <a:ext cx="772" cy="568493"/>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318606" y="3056020"/>
              <a:ext cx="540919" cy="4993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095999" y="4097303"/>
              <a:ext cx="540316" cy="17497"/>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7319209" y="4106051"/>
              <a:ext cx="540316" cy="17497"/>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8239710" y="2839378"/>
              <a:ext cx="288967" cy="64977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8420562" y="3874168"/>
              <a:ext cx="960332" cy="10828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9629055" y="2799422"/>
              <a:ext cx="979755" cy="646331"/>
            </a:xfrm>
            <a:prstGeom prst="rect">
              <a:avLst/>
            </a:prstGeom>
            <a:noFill/>
          </p:spPr>
          <p:txBody>
            <a:bodyPr wrap="none" rtlCol="0">
              <a:spAutoFit/>
            </a:bodyPr>
            <a:lstStyle/>
            <a:p>
              <a:r>
                <a:rPr lang="en-IE" dirty="0" smtClean="0"/>
                <a:t>Decision</a:t>
              </a:r>
            </a:p>
            <a:p>
              <a:r>
                <a:rPr lang="en-IE" dirty="0" smtClean="0"/>
                <a:t>Making</a:t>
              </a:r>
              <a:endParaRPr lang="en-GB" dirty="0"/>
            </a:p>
          </p:txBody>
        </p:sp>
        <p:sp>
          <p:nvSpPr>
            <p:cNvPr id="37" name="TextBox 36"/>
            <p:cNvSpPr txBox="1"/>
            <p:nvPr/>
          </p:nvSpPr>
          <p:spPr>
            <a:xfrm>
              <a:off x="8401139" y="1607426"/>
              <a:ext cx="913070" cy="369332"/>
            </a:xfrm>
            <a:prstGeom prst="rect">
              <a:avLst/>
            </a:prstGeom>
            <a:noFill/>
          </p:spPr>
          <p:txBody>
            <a:bodyPr wrap="none" rtlCol="0">
              <a:spAutoFit/>
            </a:bodyPr>
            <a:lstStyle/>
            <a:p>
              <a:r>
                <a:rPr lang="en-IE" dirty="0" smtClean="0"/>
                <a:t>Context</a:t>
              </a:r>
            </a:p>
          </p:txBody>
        </p:sp>
        <p:sp>
          <p:nvSpPr>
            <p:cNvPr id="38" name="TextBox 37"/>
            <p:cNvSpPr txBox="1"/>
            <p:nvPr/>
          </p:nvSpPr>
          <p:spPr>
            <a:xfrm>
              <a:off x="6508977" y="1872076"/>
              <a:ext cx="1237518" cy="369332"/>
            </a:xfrm>
            <a:prstGeom prst="rect">
              <a:avLst/>
            </a:prstGeom>
            <a:noFill/>
          </p:spPr>
          <p:txBody>
            <a:bodyPr wrap="none" rtlCol="0">
              <a:spAutoFit/>
            </a:bodyPr>
            <a:lstStyle/>
            <a:p>
              <a:r>
                <a:rPr lang="en-IE" dirty="0" smtClean="0"/>
                <a:t>Correlation</a:t>
              </a:r>
            </a:p>
          </p:txBody>
        </p:sp>
        <p:sp>
          <p:nvSpPr>
            <p:cNvPr id="39" name="TextBox 38"/>
            <p:cNvSpPr txBox="1"/>
            <p:nvPr/>
          </p:nvSpPr>
          <p:spPr>
            <a:xfrm>
              <a:off x="5057166" y="4406886"/>
              <a:ext cx="1508233" cy="369332"/>
            </a:xfrm>
            <a:prstGeom prst="rect">
              <a:avLst/>
            </a:prstGeom>
            <a:noFill/>
          </p:spPr>
          <p:txBody>
            <a:bodyPr wrap="none" rtlCol="0">
              <a:spAutoFit/>
            </a:bodyPr>
            <a:lstStyle/>
            <a:p>
              <a:r>
                <a:rPr lang="en-IE" dirty="0" smtClean="0"/>
                <a:t>Normalisation</a:t>
              </a:r>
            </a:p>
          </p:txBody>
        </p:sp>
        <p:sp>
          <p:nvSpPr>
            <p:cNvPr id="40" name="TextBox 39"/>
            <p:cNvSpPr txBox="1"/>
            <p:nvPr/>
          </p:nvSpPr>
          <p:spPr>
            <a:xfrm>
              <a:off x="7661498" y="4415836"/>
              <a:ext cx="1392817" cy="369332"/>
            </a:xfrm>
            <a:prstGeom prst="rect">
              <a:avLst/>
            </a:prstGeom>
            <a:noFill/>
          </p:spPr>
          <p:txBody>
            <a:bodyPr wrap="none" rtlCol="0">
              <a:spAutoFit/>
            </a:bodyPr>
            <a:lstStyle/>
            <a:p>
              <a:r>
                <a:rPr lang="en-IE" dirty="0" smtClean="0"/>
                <a:t>Prioritisation</a:t>
              </a:r>
            </a:p>
          </p:txBody>
        </p:sp>
        <p:sp>
          <p:nvSpPr>
            <p:cNvPr id="41" name="TextBox 40"/>
            <p:cNvSpPr txBox="1"/>
            <p:nvPr/>
          </p:nvSpPr>
          <p:spPr>
            <a:xfrm>
              <a:off x="2899503" y="2403293"/>
              <a:ext cx="1392497" cy="369332"/>
            </a:xfrm>
            <a:prstGeom prst="rect">
              <a:avLst/>
            </a:prstGeom>
            <a:noFill/>
          </p:spPr>
          <p:txBody>
            <a:bodyPr wrap="none" rtlCol="0">
              <a:spAutoFit/>
            </a:bodyPr>
            <a:lstStyle/>
            <a:p>
              <a:r>
                <a:rPr lang="en-IE" dirty="0" smtClean="0"/>
                <a:t>IDS/SIEM </a:t>
              </a:r>
              <a:r>
                <a:rPr lang="en-IE" dirty="0" err="1" smtClean="0"/>
                <a:t>etc</a:t>
              </a:r>
              <a:endParaRPr lang="en-IE" dirty="0" smtClean="0"/>
            </a:p>
          </p:txBody>
        </p:sp>
        <p:cxnSp>
          <p:nvCxnSpPr>
            <p:cNvPr id="42" name="Straight Arrow Connector 41"/>
            <p:cNvCxnSpPr/>
            <p:nvPr/>
          </p:nvCxnSpPr>
          <p:spPr>
            <a:xfrm flipV="1">
              <a:off x="2936282" y="3236496"/>
              <a:ext cx="248511" cy="7394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3337193" y="3388896"/>
              <a:ext cx="95728" cy="4078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923648" y="3661883"/>
              <a:ext cx="686406" cy="461665"/>
            </a:xfrm>
            <a:prstGeom prst="rect">
              <a:avLst/>
            </a:prstGeom>
            <a:noFill/>
          </p:spPr>
          <p:txBody>
            <a:bodyPr wrap="none" rtlCol="0">
              <a:spAutoFit/>
            </a:bodyPr>
            <a:lstStyle/>
            <a:p>
              <a:r>
                <a:rPr lang="en-IE" sz="1200" dirty="0" smtClean="0"/>
                <a:t>Security</a:t>
              </a:r>
            </a:p>
            <a:p>
              <a:r>
                <a:rPr lang="en-IE" sz="1200" dirty="0" smtClean="0"/>
                <a:t>Alerts</a:t>
              </a:r>
            </a:p>
          </p:txBody>
        </p:sp>
        <p:sp>
          <p:nvSpPr>
            <p:cNvPr id="50" name="TextBox 49"/>
            <p:cNvSpPr txBox="1"/>
            <p:nvPr/>
          </p:nvSpPr>
          <p:spPr>
            <a:xfrm>
              <a:off x="8624843" y="3883966"/>
              <a:ext cx="912942" cy="461665"/>
            </a:xfrm>
            <a:prstGeom prst="rect">
              <a:avLst/>
            </a:prstGeom>
            <a:noFill/>
          </p:spPr>
          <p:txBody>
            <a:bodyPr wrap="none" rtlCol="0">
              <a:spAutoFit/>
            </a:bodyPr>
            <a:lstStyle/>
            <a:p>
              <a:r>
                <a:rPr lang="en-IE" sz="1200" dirty="0" smtClean="0"/>
                <a:t>Security</a:t>
              </a:r>
            </a:p>
            <a:p>
              <a:r>
                <a:rPr lang="en-IE" sz="1200" dirty="0" smtClean="0"/>
                <a:t>Meta-alerts</a:t>
              </a:r>
            </a:p>
          </p:txBody>
        </p:sp>
      </p:grpSp>
    </p:spTree>
    <p:extLst>
      <p:ext uri="{BB962C8B-B14F-4D97-AF65-F5344CB8AC3E}">
        <p14:creationId xmlns:p14="http://schemas.microsoft.com/office/powerpoint/2010/main" val="32331399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defTabSz="457200"/>
            <a:r>
              <a:rPr lang="en-IE" dirty="0">
                <a:solidFill>
                  <a:srgbClr val="FF0000"/>
                </a:solidFill>
                <a:latin typeface="Arial" panose="020B0604020202020204" pitchFamily="34" charset="0"/>
                <a:cs typeface="Arial" panose="020B0604020202020204" pitchFamily="34" charset="0"/>
              </a:rPr>
              <a:t>Threat Intelligence (TI) -</a:t>
            </a:r>
            <a:r>
              <a:rPr lang="en-IE" sz="2800" dirty="0">
                <a:solidFill>
                  <a:srgbClr val="FF0000"/>
                </a:solidFill>
                <a:latin typeface="Arial" panose="020B0604020202020204" pitchFamily="34" charset="0"/>
                <a:cs typeface="Arial" panose="020B0604020202020204" pitchFamily="34" charset="0"/>
              </a:rPr>
              <a:t>Taxonomy</a:t>
            </a:r>
          </a:p>
        </p:txBody>
      </p:sp>
      <p:sp>
        <p:nvSpPr>
          <p:cNvPr id="3" name="Symbol zastępczy zawartości 2"/>
          <p:cNvSpPr>
            <a:spLocks noGrp="1"/>
          </p:cNvSpPr>
          <p:nvPr>
            <p:ph idx="1"/>
          </p:nvPr>
        </p:nvSpPr>
        <p:spPr/>
        <p:txBody>
          <a:bodyPr>
            <a:normAutofit fontScale="85000" lnSpcReduction="20000"/>
          </a:bodyPr>
          <a:lstStyle/>
          <a:p>
            <a:r>
              <a:rPr lang="en-US" dirty="0" smtClean="0"/>
              <a:t>Some content here</a:t>
            </a:r>
          </a:p>
          <a:p>
            <a:pPr marL="342900" lvl="0" indent="-342900"/>
            <a:r>
              <a:rPr lang="en-US" dirty="0" smtClean="0"/>
              <a:t>More </a:t>
            </a:r>
            <a:r>
              <a:rPr lang="en-US" dirty="0" err="1" smtClean="0"/>
              <a:t>co</a:t>
            </a:r>
            <a:r>
              <a:rPr lang="en-US" sz="2400" u="sng" dirty="0" err="1"/>
              <a:t>Low</a:t>
            </a:r>
            <a:r>
              <a:rPr lang="en-US" sz="2400" u="sng" dirty="0"/>
              <a:t>-level information</a:t>
            </a:r>
            <a:r>
              <a:rPr lang="en-US" sz="2400" dirty="0"/>
              <a:t> – </a:t>
            </a:r>
            <a:r>
              <a:rPr lang="en-US" dirty="0"/>
              <a:t>information from monitoring systems within an </a:t>
            </a:r>
            <a:r>
              <a:rPr lang="en-US" dirty="0" err="1"/>
              <a:t>organisation</a:t>
            </a:r>
            <a:r>
              <a:rPr lang="en-US" dirty="0"/>
              <a:t> e.g. network traffic etc. In most cases such data is not useful without additional context.</a:t>
            </a:r>
          </a:p>
          <a:p>
            <a:pPr marL="342900" lvl="0" indent="-342900"/>
            <a:r>
              <a:rPr lang="en-US" sz="2400" u="sng" dirty="0"/>
              <a:t>Detection Indicators</a:t>
            </a:r>
            <a:r>
              <a:rPr lang="en-US" sz="2400" dirty="0"/>
              <a:t> – </a:t>
            </a:r>
            <a:r>
              <a:rPr lang="en-US" dirty="0"/>
              <a:t>is a pattern that can be matched against low-level data to distinguish threats. These include e.g. IP addresses, URL’s, MD5 hashes etc</a:t>
            </a:r>
            <a:r>
              <a:rPr lang="en-US" sz="2400" dirty="0"/>
              <a:t>. </a:t>
            </a:r>
          </a:p>
          <a:p>
            <a:pPr marL="342900" lvl="0" indent="-342900"/>
            <a:r>
              <a:rPr lang="en-US" sz="2400" u="sng" dirty="0"/>
              <a:t>Advisories</a:t>
            </a:r>
            <a:r>
              <a:rPr lang="en-US" sz="2400" dirty="0"/>
              <a:t> – </a:t>
            </a:r>
            <a:r>
              <a:rPr lang="en-US" dirty="0"/>
              <a:t>includes several types of information that cannot be directly (i.e. automatically) translated into a process for preventing threats but still provides information that can be used by analysts to trigger defensive actions.</a:t>
            </a:r>
          </a:p>
          <a:p>
            <a:pPr marL="342900" lvl="0" indent="-342900"/>
            <a:r>
              <a:rPr lang="en-US" sz="2400" u="sng" dirty="0"/>
              <a:t>Strategic</a:t>
            </a:r>
            <a:r>
              <a:rPr lang="en-US" sz="2400" dirty="0"/>
              <a:t> </a:t>
            </a:r>
            <a:r>
              <a:rPr lang="en-US" dirty="0"/>
              <a:t>– highly </a:t>
            </a:r>
            <a:r>
              <a:rPr lang="en-US" dirty="0" err="1"/>
              <a:t>summarised</a:t>
            </a:r>
            <a:r>
              <a:rPr lang="en-US" dirty="0"/>
              <a:t> report that aim to provide an overview of particular situations</a:t>
            </a:r>
            <a:endParaRPr lang="en-IE" dirty="0"/>
          </a:p>
          <a:p>
            <a:pPr lvl="1"/>
            <a:r>
              <a:rPr lang="en-US" dirty="0" err="1" smtClean="0"/>
              <a:t>ntent</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350794463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TI Sharing - Mechanism</a:t>
            </a:r>
            <a:endParaRPr lang="en-US" dirty="0"/>
          </a:p>
        </p:txBody>
      </p:sp>
      <p:sp>
        <p:nvSpPr>
          <p:cNvPr id="3" name="Symbol zastępczy zawartości 2"/>
          <p:cNvSpPr>
            <a:spLocks noGrp="1"/>
          </p:cNvSpPr>
          <p:nvPr>
            <p:ph idx="1"/>
          </p:nvPr>
        </p:nvSpPr>
        <p:spPr/>
        <p:txBody>
          <a:bodyPr/>
          <a:lstStyle/>
          <a:p>
            <a:pPr marL="342900" lvl="0" indent="-342900"/>
            <a:r>
              <a:rPr lang="en-IE" sz="3600" dirty="0"/>
              <a:t> Knowledge Exchange</a:t>
            </a:r>
            <a:endParaRPr lang="en-US" sz="2400" dirty="0"/>
          </a:p>
          <a:p>
            <a:pPr marL="800100" lvl="1" indent="-342900"/>
            <a:r>
              <a:rPr lang="en-US" i="1" dirty="0"/>
              <a:t>a service containing a list of data publishing </a:t>
            </a:r>
            <a:r>
              <a:rPr lang="en-US" i="1" dirty="0" err="1"/>
              <a:t>organisations</a:t>
            </a:r>
            <a:r>
              <a:rPr lang="en-US" i="1" dirty="0"/>
              <a:t> and their associated data or service offerings</a:t>
            </a:r>
          </a:p>
          <a:p>
            <a:pPr marL="800100" lvl="1" indent="-342900"/>
            <a:endParaRPr lang="en-US" i="1" dirty="0"/>
          </a:p>
          <a:p>
            <a:pPr marL="800100" lvl="1" indent="-342900">
              <a:spcAft>
                <a:spcPts val="1200"/>
              </a:spcAft>
            </a:pPr>
            <a:r>
              <a:rPr lang="en-US" sz="2000" dirty="0"/>
              <a:t>The KE may process incoming data to perform quality assurance, data enrichment etc. </a:t>
            </a:r>
            <a:r>
              <a:rPr lang="en-US" sz="2000" dirty="0" err="1"/>
              <a:t>Organisations</a:t>
            </a:r>
            <a:r>
              <a:rPr lang="en-US" sz="2000" dirty="0"/>
              <a:t> can visit a KE and subscribe to data by contacting the publishing </a:t>
            </a:r>
            <a:r>
              <a:rPr lang="en-US" sz="2000" dirty="0" err="1"/>
              <a:t>organisation</a:t>
            </a:r>
            <a:r>
              <a:rPr lang="en-US" sz="2000" dirty="0"/>
              <a:t> directly. </a:t>
            </a:r>
          </a:p>
          <a:p>
            <a:pPr marL="800100" lvl="1" indent="-342900">
              <a:spcAft>
                <a:spcPts val="1200"/>
              </a:spcAft>
            </a:pPr>
            <a:r>
              <a:rPr lang="en-US" sz="2000" dirty="0"/>
              <a:t>KE approach leads to a </a:t>
            </a:r>
            <a:r>
              <a:rPr lang="en-US" sz="2000" dirty="0" err="1"/>
              <a:t>decentralised</a:t>
            </a:r>
            <a:r>
              <a:rPr lang="en-US" sz="2000" dirty="0"/>
              <a:t> organic ecosystem of data and service offerings </a:t>
            </a:r>
            <a:endParaRPr lang="en-IE" sz="2000"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41140737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Big Picture</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6" name="Picture 5"/>
          <p:cNvPicPr>
            <a:picLocks noChangeAspect="1"/>
          </p:cNvPicPr>
          <p:nvPr/>
        </p:nvPicPr>
        <p:blipFill>
          <a:blip r:embed="rId2"/>
          <a:stretch>
            <a:fillRect/>
          </a:stretch>
        </p:blipFill>
        <p:spPr>
          <a:xfrm>
            <a:off x="2525830" y="1258636"/>
            <a:ext cx="7140339" cy="4340728"/>
          </a:xfrm>
          <a:prstGeom prst="rect">
            <a:avLst/>
          </a:prstGeom>
        </p:spPr>
      </p:pic>
      <p:sp>
        <p:nvSpPr>
          <p:cNvPr id="7" name="TextBox 6"/>
          <p:cNvSpPr txBox="1"/>
          <p:nvPr/>
        </p:nvSpPr>
        <p:spPr>
          <a:xfrm>
            <a:off x="2681440" y="2782669"/>
            <a:ext cx="1433406" cy="646331"/>
          </a:xfrm>
          <a:prstGeom prst="rect">
            <a:avLst/>
          </a:prstGeom>
          <a:noFill/>
        </p:spPr>
        <p:txBody>
          <a:bodyPr wrap="none" rtlCol="0">
            <a:spAutoFit/>
          </a:bodyPr>
          <a:lstStyle/>
          <a:p>
            <a:r>
              <a:rPr lang="en-IE" dirty="0" smtClean="0"/>
              <a:t>Protecti</a:t>
            </a:r>
            <a:r>
              <a:rPr lang="en-IE" dirty="0" smtClean="0">
                <a:solidFill>
                  <a:schemeClr val="bg1"/>
                </a:solidFill>
              </a:rPr>
              <a:t>ve</a:t>
            </a:r>
            <a:endParaRPr lang="en-IE" dirty="0" smtClean="0"/>
          </a:p>
          <a:p>
            <a:r>
              <a:rPr lang="en-IE" dirty="0" err="1" smtClean="0"/>
              <a:t>Commun</a:t>
            </a:r>
            <a:r>
              <a:rPr lang="en-IE" dirty="0" err="1" smtClean="0">
                <a:solidFill>
                  <a:schemeClr val="bg1"/>
                </a:solidFill>
              </a:rPr>
              <a:t>ity</a:t>
            </a:r>
            <a:r>
              <a:rPr lang="en-IE" dirty="0" err="1" smtClean="0"/>
              <a:t>y</a:t>
            </a:r>
            <a:endParaRPr lang="en-GB" dirty="0"/>
          </a:p>
        </p:txBody>
      </p:sp>
    </p:spTree>
    <p:extLst>
      <p:ext uri="{BB962C8B-B14F-4D97-AF65-F5344CB8AC3E}">
        <p14:creationId xmlns:p14="http://schemas.microsoft.com/office/powerpoint/2010/main" val="347686706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53312"/>
          </a:xfrm>
        </p:spPr>
        <p:txBody>
          <a:bodyPr/>
          <a:lstStyle/>
          <a:p>
            <a:endParaRPr lang="en-US" dirty="0"/>
          </a:p>
        </p:txBody>
      </p:sp>
      <p:sp>
        <p:nvSpPr>
          <p:cNvPr id="4" name="Footer Placeholder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10" name="Picture 9"/>
          <p:cNvPicPr>
            <a:picLocks noChangeAspect="1"/>
          </p:cNvPicPr>
          <p:nvPr/>
        </p:nvPicPr>
        <p:blipFill>
          <a:blip r:embed="rId2"/>
          <a:stretch>
            <a:fillRect/>
          </a:stretch>
        </p:blipFill>
        <p:spPr>
          <a:xfrm>
            <a:off x="2162508" y="667653"/>
            <a:ext cx="7570154" cy="5310992"/>
          </a:xfrm>
          <a:prstGeom prst="rect">
            <a:avLst/>
          </a:prstGeom>
        </p:spPr>
      </p:pic>
    </p:spTree>
    <p:extLst>
      <p:ext uri="{BB962C8B-B14F-4D97-AF65-F5344CB8AC3E}">
        <p14:creationId xmlns:p14="http://schemas.microsoft.com/office/powerpoint/2010/main" val="6479750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Work Plan</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7" name="Picture 6"/>
          <p:cNvPicPr>
            <a:picLocks noChangeAspect="1"/>
          </p:cNvPicPr>
          <p:nvPr/>
        </p:nvPicPr>
        <p:blipFill>
          <a:blip r:embed="rId2"/>
          <a:stretch>
            <a:fillRect/>
          </a:stretch>
        </p:blipFill>
        <p:spPr>
          <a:xfrm>
            <a:off x="2956288" y="1439251"/>
            <a:ext cx="6279424" cy="4773582"/>
          </a:xfrm>
          <a:prstGeom prst="rect">
            <a:avLst/>
          </a:prstGeom>
        </p:spPr>
      </p:pic>
    </p:spTree>
    <p:extLst>
      <p:ext uri="{BB962C8B-B14F-4D97-AF65-F5344CB8AC3E}">
        <p14:creationId xmlns:p14="http://schemas.microsoft.com/office/powerpoint/2010/main" val="30328811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Pilots</a:t>
            </a:r>
            <a:endParaRPr lang="en-US" dirty="0"/>
          </a:p>
        </p:txBody>
      </p:sp>
      <p:sp>
        <p:nvSpPr>
          <p:cNvPr id="3" name="Symbol zastępczy zawartości 2"/>
          <p:cNvSpPr>
            <a:spLocks noGrp="1"/>
          </p:cNvSpPr>
          <p:nvPr>
            <p:ph idx="1"/>
          </p:nvPr>
        </p:nvSpPr>
        <p:spPr/>
        <p:txBody>
          <a:bodyPr>
            <a:normAutofit/>
          </a:bodyPr>
          <a:lstStyle/>
          <a:p>
            <a:pPr marL="342900" lvl="0" indent="-342900">
              <a:spcAft>
                <a:spcPts val="1200"/>
              </a:spcAft>
            </a:pPr>
            <a:r>
              <a:rPr lang="en-US" sz="2400" dirty="0"/>
              <a:t>The PROTECTIVE system is designed to provide solutions for </a:t>
            </a:r>
            <a:r>
              <a:rPr lang="en-US" sz="2400" u="sng" dirty="0"/>
              <a:t>public domain CSIRTs and SME’s</a:t>
            </a:r>
            <a:r>
              <a:rPr lang="en-US" sz="2400" dirty="0"/>
              <a:t> who both have needs outside the mainstream of cyber security solution provision.</a:t>
            </a:r>
          </a:p>
          <a:p>
            <a:pPr marL="342900" lvl="0" indent="-342900">
              <a:spcAft>
                <a:spcPts val="1200"/>
              </a:spcAft>
            </a:pPr>
            <a:r>
              <a:rPr lang="en-US" sz="2400" dirty="0"/>
              <a:t> Public CSIRTs needs arise in part because </a:t>
            </a:r>
            <a:r>
              <a:rPr lang="en-US" sz="2400" u="sng" dirty="0"/>
              <a:t>commercial tools do not address their unique requirements.</a:t>
            </a:r>
            <a:r>
              <a:rPr lang="en-US" sz="2400" dirty="0"/>
              <a:t> This has created a shortfall, clearly articulated by ENISA, of tools with the required analytical and </a:t>
            </a:r>
            <a:r>
              <a:rPr lang="en-US" sz="2400" dirty="0" err="1"/>
              <a:t>visualisation</a:t>
            </a:r>
            <a:r>
              <a:rPr lang="en-US" sz="2400" dirty="0"/>
              <a:t> capabilities to enable public CSIRTs provide </a:t>
            </a:r>
            <a:r>
              <a:rPr lang="en-US" sz="2400" dirty="0" err="1"/>
              <a:t>optimised</a:t>
            </a:r>
            <a:r>
              <a:rPr lang="en-US" sz="2400" dirty="0"/>
              <a:t> services to their constituency. </a:t>
            </a:r>
          </a:p>
          <a:p>
            <a:pPr marL="342900" lvl="0" indent="-342900">
              <a:spcAft>
                <a:spcPts val="1200"/>
              </a:spcAft>
            </a:pPr>
            <a:r>
              <a:rPr lang="en-US" sz="2400" dirty="0"/>
              <a:t>SME’s also are vulnerable to cybercrime as they </a:t>
            </a:r>
            <a:r>
              <a:rPr lang="en-US" sz="2400" u="sng" dirty="0"/>
              <a:t>have limited resources to protect themselves</a:t>
            </a:r>
            <a:r>
              <a:rPr lang="en-US" sz="2400" dirty="0"/>
              <a:t> and often a limited understanding of what needs to be done</a:t>
            </a:r>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379319218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marL="0" indent="0">
              <a:buNone/>
            </a:pPr>
            <a:endParaRPr lang="en-US" dirty="0" smtClean="0"/>
          </a:p>
          <a:p>
            <a:pPr lvl="1"/>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5" name="Picture 4"/>
          <p:cNvPicPr>
            <a:picLocks noChangeAspect="1"/>
          </p:cNvPicPr>
          <p:nvPr/>
        </p:nvPicPr>
        <p:blipFill>
          <a:blip r:embed="rId2"/>
          <a:stretch>
            <a:fillRect/>
          </a:stretch>
        </p:blipFill>
        <p:spPr>
          <a:xfrm>
            <a:off x="5676272" y="1382948"/>
            <a:ext cx="5243014" cy="4645555"/>
          </a:xfrm>
          <a:prstGeom prst="rect">
            <a:avLst/>
          </a:prstGeom>
        </p:spPr>
      </p:pic>
      <p:pic>
        <p:nvPicPr>
          <p:cNvPr id="9" name="Picture 8"/>
          <p:cNvPicPr>
            <a:picLocks noChangeAspect="1"/>
          </p:cNvPicPr>
          <p:nvPr/>
        </p:nvPicPr>
        <p:blipFill>
          <a:blip r:embed="rId3"/>
          <a:stretch>
            <a:fillRect/>
          </a:stretch>
        </p:blipFill>
        <p:spPr>
          <a:xfrm>
            <a:off x="631845" y="2790214"/>
            <a:ext cx="475529" cy="451143"/>
          </a:xfrm>
          <a:prstGeom prst="rect">
            <a:avLst/>
          </a:prstGeom>
        </p:spPr>
      </p:pic>
      <p:pic>
        <p:nvPicPr>
          <p:cNvPr id="10" name="Picture 9"/>
          <p:cNvPicPr>
            <a:picLocks noChangeAspect="1"/>
          </p:cNvPicPr>
          <p:nvPr/>
        </p:nvPicPr>
        <p:blipFill>
          <a:blip r:embed="rId4"/>
          <a:stretch>
            <a:fillRect/>
          </a:stretch>
        </p:blipFill>
        <p:spPr>
          <a:xfrm>
            <a:off x="443518" y="3353958"/>
            <a:ext cx="743776" cy="432854"/>
          </a:xfrm>
          <a:prstGeom prst="rect">
            <a:avLst/>
          </a:prstGeom>
        </p:spPr>
      </p:pic>
      <p:pic>
        <p:nvPicPr>
          <p:cNvPr id="11" name="Picture 10"/>
          <p:cNvPicPr>
            <a:picLocks noChangeAspect="1"/>
          </p:cNvPicPr>
          <p:nvPr/>
        </p:nvPicPr>
        <p:blipFill>
          <a:blip r:embed="rId5"/>
          <a:stretch>
            <a:fillRect/>
          </a:stretch>
        </p:blipFill>
        <p:spPr>
          <a:xfrm>
            <a:off x="494672" y="3899413"/>
            <a:ext cx="749873" cy="408467"/>
          </a:xfrm>
          <a:prstGeom prst="rect">
            <a:avLst/>
          </a:prstGeom>
        </p:spPr>
      </p:pic>
      <p:sp>
        <p:nvSpPr>
          <p:cNvPr id="12" name="Tytuł 1"/>
          <p:cNvSpPr txBox="1">
            <a:spLocks/>
          </p:cNvSpPr>
          <p:nvPr/>
        </p:nvSpPr>
        <p:spPr>
          <a:xfrm>
            <a:off x="579634" y="891266"/>
            <a:ext cx="47136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pl-PL" sz="3600" b="1" kern="1200">
                <a:solidFill>
                  <a:srgbClr val="DF0024"/>
                </a:solidFill>
                <a:effectLst/>
                <a:latin typeface="Verdana" panose="020B0604030504040204" pitchFamily="34" charset="0"/>
                <a:ea typeface="Verdana" panose="020B0604030504040204" pitchFamily="34" charset="0"/>
                <a:cs typeface="Verdana" panose="020B0604030504040204" pitchFamily="34" charset="0"/>
              </a:defRPr>
            </a:lvl1pPr>
          </a:lstStyle>
          <a:p>
            <a:r>
              <a:rPr lang="en-US" sz="1800" dirty="0" smtClean="0"/>
              <a:t>GEANT NREN Backbone</a:t>
            </a:r>
            <a:endParaRPr lang="en-US" sz="1800" dirty="0"/>
          </a:p>
        </p:txBody>
      </p:sp>
      <p:sp>
        <p:nvSpPr>
          <p:cNvPr id="13" name="TextBox 12"/>
          <p:cNvSpPr txBox="1"/>
          <p:nvPr/>
        </p:nvSpPr>
        <p:spPr>
          <a:xfrm>
            <a:off x="1584251" y="2892056"/>
            <a:ext cx="2118209" cy="369332"/>
          </a:xfrm>
          <a:prstGeom prst="rect">
            <a:avLst/>
          </a:prstGeom>
          <a:noFill/>
        </p:spPr>
        <p:txBody>
          <a:bodyPr wrap="none" rtlCol="0">
            <a:spAutoFit/>
          </a:bodyPr>
          <a:lstStyle/>
          <a:p>
            <a:r>
              <a:rPr lang="en-IE" dirty="0" err="1" smtClean="0"/>
              <a:t>RoEduNet</a:t>
            </a:r>
            <a:r>
              <a:rPr lang="en-IE" dirty="0" smtClean="0"/>
              <a:t> - Romania</a:t>
            </a:r>
            <a:endParaRPr lang="en-GB" dirty="0"/>
          </a:p>
        </p:txBody>
      </p:sp>
      <p:sp>
        <p:nvSpPr>
          <p:cNvPr id="14" name="TextBox 13"/>
          <p:cNvSpPr txBox="1"/>
          <p:nvPr/>
        </p:nvSpPr>
        <p:spPr>
          <a:xfrm>
            <a:off x="1565272" y="3364638"/>
            <a:ext cx="1448025" cy="369332"/>
          </a:xfrm>
          <a:prstGeom prst="rect">
            <a:avLst/>
          </a:prstGeom>
          <a:noFill/>
        </p:spPr>
        <p:txBody>
          <a:bodyPr wrap="none" rtlCol="0">
            <a:spAutoFit/>
          </a:bodyPr>
          <a:lstStyle/>
          <a:p>
            <a:r>
              <a:rPr lang="en-IE" dirty="0" smtClean="0"/>
              <a:t>PSNC- Poland</a:t>
            </a:r>
            <a:endParaRPr lang="en-GB" dirty="0"/>
          </a:p>
        </p:txBody>
      </p:sp>
      <p:sp>
        <p:nvSpPr>
          <p:cNvPr id="15" name="TextBox 14"/>
          <p:cNvSpPr txBox="1"/>
          <p:nvPr/>
        </p:nvSpPr>
        <p:spPr>
          <a:xfrm>
            <a:off x="1565272" y="3895357"/>
            <a:ext cx="1547218" cy="369332"/>
          </a:xfrm>
          <a:prstGeom prst="rect">
            <a:avLst/>
          </a:prstGeom>
          <a:noFill/>
        </p:spPr>
        <p:txBody>
          <a:bodyPr wrap="none" rtlCol="0">
            <a:spAutoFit/>
          </a:bodyPr>
          <a:lstStyle/>
          <a:p>
            <a:r>
              <a:rPr lang="en-IE" dirty="0" err="1" smtClean="0"/>
              <a:t>Cesnet</a:t>
            </a:r>
            <a:r>
              <a:rPr lang="en-IE" dirty="0" smtClean="0"/>
              <a:t> - Czech</a:t>
            </a:r>
            <a:endParaRPr lang="en-GB" dirty="0"/>
          </a:p>
        </p:txBody>
      </p:sp>
    </p:spTree>
    <p:extLst>
      <p:ext uri="{BB962C8B-B14F-4D97-AF65-F5344CB8AC3E}">
        <p14:creationId xmlns:p14="http://schemas.microsoft.com/office/powerpoint/2010/main" val="31465928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Key Facts</a:t>
            </a:r>
            <a:endParaRPr lang="en-US" dirty="0"/>
          </a:p>
        </p:txBody>
      </p:sp>
      <p:sp>
        <p:nvSpPr>
          <p:cNvPr id="3" name="Symbol zastępczy zawartości 2"/>
          <p:cNvSpPr>
            <a:spLocks noGrp="1"/>
          </p:cNvSpPr>
          <p:nvPr>
            <p:ph idx="1"/>
          </p:nvPr>
        </p:nvSpPr>
        <p:spPr/>
        <p:txBody>
          <a:bodyPr>
            <a:normAutofit lnSpcReduction="10000"/>
          </a:bodyPr>
          <a:lstStyle/>
          <a:p>
            <a:pPr marL="457200" indent="-457200"/>
            <a:r>
              <a:rPr lang="en-IE" dirty="0"/>
              <a:t>H2020 Proposal submitted under DS-04-2015 “Information Driven Cyber Security</a:t>
            </a:r>
            <a:r>
              <a:rPr lang="en-IE" sz="3200" dirty="0"/>
              <a:t>”</a:t>
            </a:r>
          </a:p>
          <a:p>
            <a:pPr marL="457200" indent="-457200"/>
            <a:r>
              <a:rPr lang="en-IE" dirty="0"/>
              <a:t>36 month duration </a:t>
            </a:r>
          </a:p>
          <a:p>
            <a:pPr marL="457200" indent="-457200"/>
            <a:r>
              <a:rPr lang="en-IE" dirty="0"/>
              <a:t>10 partners </a:t>
            </a:r>
          </a:p>
          <a:p>
            <a:pPr marL="914400" lvl="1" indent="-457200"/>
            <a:r>
              <a:rPr lang="en-IE" dirty="0"/>
              <a:t>3 academic partners</a:t>
            </a:r>
          </a:p>
          <a:p>
            <a:pPr marL="914400" lvl="1" indent="-457200"/>
            <a:r>
              <a:rPr lang="en-IE" dirty="0"/>
              <a:t>4 SME partners</a:t>
            </a:r>
          </a:p>
          <a:p>
            <a:pPr marL="914400" lvl="1" indent="-457200"/>
            <a:r>
              <a:rPr lang="en-IE" dirty="0"/>
              <a:t>3 Network partners</a:t>
            </a:r>
          </a:p>
          <a:p>
            <a:pPr marL="457200" indent="-457200"/>
            <a:r>
              <a:rPr lang="en-IE" dirty="0"/>
              <a:t>8 countries </a:t>
            </a:r>
          </a:p>
          <a:p>
            <a:pPr marL="914400" lvl="1" indent="-457200"/>
            <a:r>
              <a:rPr lang="en-IE" sz="2000" dirty="0"/>
              <a:t>Ireland, UK, Poland, Austria, Germany, Spain, Czech Republic, Romania</a:t>
            </a:r>
          </a:p>
          <a:p>
            <a:pPr lvl="1"/>
            <a:r>
              <a:rPr lang="en-US" dirty="0" smtClean="0"/>
              <a:t> </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309496585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Pilots – SME’s</a:t>
            </a:r>
            <a:endParaRPr lang="en-US" dirty="0"/>
          </a:p>
        </p:txBody>
      </p:sp>
      <p:sp>
        <p:nvSpPr>
          <p:cNvPr id="3" name="Symbol zastępczy zawartości 2"/>
          <p:cNvSpPr>
            <a:spLocks noGrp="1"/>
          </p:cNvSpPr>
          <p:nvPr>
            <p:ph idx="1"/>
          </p:nvPr>
        </p:nvSpPr>
        <p:spPr/>
        <p:txBody>
          <a:bodyPr/>
          <a:lstStyle/>
          <a:p>
            <a:pPr marL="342900" indent="-342900" algn="just">
              <a:spcAft>
                <a:spcPts val="600"/>
              </a:spcAft>
            </a:pPr>
            <a:r>
              <a:rPr lang="en-US" sz="2000" dirty="0">
                <a:latin typeface="Verdana"/>
                <a:ea typeface="Times New Roman" panose="02020603050405020304" pitchFamily="18" charset="0"/>
                <a:cs typeface="Verdana"/>
              </a:rPr>
              <a:t>The pilot will be conducted in conjunction with </a:t>
            </a:r>
            <a:r>
              <a:rPr lang="en-US" sz="2000" b="1" dirty="0" err="1">
                <a:latin typeface="Verdana"/>
                <a:ea typeface="Times New Roman" panose="02020603050405020304" pitchFamily="18" charset="0"/>
                <a:cs typeface="Verdana"/>
              </a:rPr>
              <a:t>theEmailLaundry</a:t>
            </a:r>
            <a:endParaRPr lang="en-US" sz="2000" b="1" dirty="0">
              <a:latin typeface="Verdana"/>
              <a:ea typeface="Times New Roman" panose="02020603050405020304" pitchFamily="18" charset="0"/>
              <a:cs typeface="Verdana"/>
            </a:endParaRPr>
          </a:p>
          <a:p>
            <a:pPr marL="342900" indent="-342900" algn="just">
              <a:spcAft>
                <a:spcPts val="600"/>
              </a:spcAft>
            </a:pPr>
            <a:r>
              <a:rPr lang="en-US" sz="2000" dirty="0">
                <a:latin typeface="Verdana"/>
                <a:ea typeface="Times New Roman" panose="02020603050405020304" pitchFamily="18" charset="0"/>
                <a:cs typeface="Verdana"/>
              </a:rPr>
              <a:t>EML provides security services both directly to SME’s and to other managed security service providers (MSSP). </a:t>
            </a:r>
          </a:p>
          <a:p>
            <a:pPr marL="342900" indent="-342900" algn="just">
              <a:spcAft>
                <a:spcPts val="600"/>
              </a:spcAft>
            </a:pPr>
            <a:r>
              <a:rPr lang="en-US" sz="2000" dirty="0">
                <a:latin typeface="Verdana"/>
                <a:ea typeface="Times New Roman" panose="02020603050405020304" pitchFamily="18" charset="0"/>
                <a:cs typeface="Verdana"/>
              </a:rPr>
              <a:t>The pilot will focus on the application of PROTECTIVE to EML’s MSSP customers. </a:t>
            </a:r>
          </a:p>
          <a:p>
            <a:pPr marL="342900" indent="-342900" algn="just">
              <a:spcAft>
                <a:spcPts val="600"/>
              </a:spcAft>
            </a:pPr>
            <a:r>
              <a:rPr lang="en-US" sz="2000" dirty="0">
                <a:latin typeface="Verdana"/>
                <a:ea typeface="Times New Roman" panose="02020603050405020304" pitchFamily="18" charset="0"/>
                <a:cs typeface="Verdana"/>
              </a:rPr>
              <a:t>The reasons for this include </a:t>
            </a:r>
          </a:p>
          <a:p>
            <a:pPr marL="800100" lvl="1" indent="-342900" algn="just">
              <a:spcAft>
                <a:spcPts val="600"/>
              </a:spcAft>
            </a:pPr>
            <a:r>
              <a:rPr lang="en-US" sz="2000" dirty="0" err="1">
                <a:latin typeface="Arial Narrow" panose="020B0606020202030204" pitchFamily="34" charset="0"/>
                <a:ea typeface="Times New Roman" panose="02020603050405020304" pitchFamily="18" charset="0"/>
                <a:cs typeface="Times New Roman" panose="02020603050405020304" pitchFamily="18" charset="0"/>
              </a:rPr>
              <a:t>i</a:t>
            </a:r>
            <a:r>
              <a:rPr lang="en-US" sz="2000" dirty="0">
                <a:latin typeface="Arial Narrow" panose="020B0606020202030204" pitchFamily="34" charset="0"/>
                <a:ea typeface="Times New Roman" panose="02020603050405020304" pitchFamily="18" charset="0"/>
                <a:cs typeface="Times New Roman" panose="02020603050405020304" pitchFamily="18" charset="0"/>
              </a:rPr>
              <a:t>) </a:t>
            </a:r>
            <a:r>
              <a:rPr lang="en-US" sz="2000" dirty="0">
                <a:latin typeface="Verdana"/>
                <a:ea typeface="Times New Roman" panose="02020603050405020304" pitchFamily="18" charset="0"/>
                <a:cs typeface="Verdana"/>
              </a:rPr>
              <a:t>our belief that MSSPs are particularly well positioned to provide cyber security solutions to SME and </a:t>
            </a:r>
          </a:p>
          <a:p>
            <a:pPr marL="800100" lvl="1" indent="-342900" algn="just">
              <a:spcAft>
                <a:spcPts val="600"/>
              </a:spcAft>
            </a:pPr>
            <a:r>
              <a:rPr lang="en-US" sz="2000" dirty="0">
                <a:latin typeface="Verdana"/>
                <a:ea typeface="Times New Roman" panose="02020603050405020304" pitchFamily="18" charset="0"/>
                <a:cs typeface="Verdana"/>
              </a:rPr>
              <a:t>ii) we can reach more SMEs in this way and </a:t>
            </a:r>
          </a:p>
          <a:p>
            <a:pPr marL="800100" lvl="1" indent="-342900" algn="just">
              <a:spcAft>
                <a:spcPts val="600"/>
              </a:spcAft>
            </a:pPr>
            <a:r>
              <a:rPr lang="en-US" sz="2000" dirty="0">
                <a:latin typeface="Verdana"/>
                <a:ea typeface="Times New Roman" panose="02020603050405020304" pitchFamily="18" charset="0"/>
                <a:cs typeface="Verdana"/>
              </a:rPr>
              <a:t>iii) it will be more efficient to evaluate the pilot</a:t>
            </a:r>
            <a:endParaRPr lang="en-US" dirty="0">
              <a:latin typeface="Verdana"/>
              <a:cs typeface="Verdana"/>
            </a:endParaRPr>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18880409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Questions ?</a:t>
            </a:r>
            <a:endParaRPr lang="en-GB" dirty="0"/>
          </a:p>
        </p:txBody>
      </p:sp>
      <p:pic>
        <p:nvPicPr>
          <p:cNvPr id="5" name="Content Placeholder 4"/>
          <p:cNvPicPr>
            <a:picLocks noGrp="1" noChangeAspect="1"/>
          </p:cNvPicPr>
          <p:nvPr>
            <p:ph idx="1"/>
          </p:nvPr>
        </p:nvPicPr>
        <p:blipFill>
          <a:blip r:embed="rId2"/>
          <a:stretch>
            <a:fillRect/>
          </a:stretch>
        </p:blipFill>
        <p:spPr>
          <a:xfrm>
            <a:off x="4404213" y="2309507"/>
            <a:ext cx="3383573" cy="3383573"/>
          </a:xfrm>
          <a:prstGeom prst="rect">
            <a:avLst/>
          </a:prstGeom>
        </p:spPr>
      </p:pic>
      <p:sp>
        <p:nvSpPr>
          <p:cNvPr id="4" name="Footer Placeholder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34115346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72716" y="372869"/>
            <a:ext cx="4046621" cy="1325563"/>
          </a:xfrm>
        </p:spPr>
        <p:txBody>
          <a:bodyPr/>
          <a:lstStyle/>
          <a:p>
            <a:r>
              <a:rPr lang="en-US" dirty="0" smtClean="0"/>
              <a:t>Consortium</a:t>
            </a:r>
            <a:br>
              <a:rPr lang="en-US" dirty="0" smtClean="0"/>
            </a:br>
            <a:r>
              <a:rPr lang="en-US" dirty="0" smtClean="0"/>
              <a:t> Partners</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7" name="Picture 6"/>
          <p:cNvPicPr>
            <a:picLocks noChangeAspect="1"/>
          </p:cNvPicPr>
          <p:nvPr/>
        </p:nvPicPr>
        <p:blipFill>
          <a:blip r:embed="rId2"/>
          <a:stretch>
            <a:fillRect/>
          </a:stretch>
        </p:blipFill>
        <p:spPr>
          <a:xfrm>
            <a:off x="3314994" y="372869"/>
            <a:ext cx="7922501" cy="5908571"/>
          </a:xfrm>
          <a:prstGeom prst="rect">
            <a:avLst/>
          </a:prstGeom>
        </p:spPr>
      </p:pic>
    </p:spTree>
    <p:extLst>
      <p:ext uri="{BB962C8B-B14F-4D97-AF65-F5344CB8AC3E}">
        <p14:creationId xmlns:p14="http://schemas.microsoft.com/office/powerpoint/2010/main" val="5320563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Why ?</a:t>
            </a:r>
            <a:endParaRPr lang="en-US" dirty="0"/>
          </a:p>
        </p:txBody>
      </p:sp>
      <p:sp>
        <p:nvSpPr>
          <p:cNvPr id="3" name="Symbol zastępczy zawartości 2"/>
          <p:cNvSpPr>
            <a:spLocks noGrp="1"/>
          </p:cNvSpPr>
          <p:nvPr>
            <p:ph idx="1"/>
          </p:nvPr>
        </p:nvSpPr>
        <p:spPr/>
        <p:txBody>
          <a:bodyPr/>
          <a:lstStyle/>
          <a:p>
            <a:pPr marL="342900" indent="-342900">
              <a:spcBef>
                <a:spcPts val="1200"/>
              </a:spcBef>
            </a:pPr>
            <a:r>
              <a:rPr lang="en-IE" sz="2400" dirty="0"/>
              <a:t>Cybercrime hurts ! – costs </a:t>
            </a:r>
            <a:r>
              <a:rPr lang="en-US" sz="2400" dirty="0"/>
              <a:t>over $400 billion annually</a:t>
            </a:r>
          </a:p>
          <a:p>
            <a:pPr marL="342900" indent="-342900">
              <a:spcBef>
                <a:spcPts val="1200"/>
              </a:spcBef>
            </a:pPr>
            <a:r>
              <a:rPr lang="en-IE" sz="2400" dirty="0"/>
              <a:t>Escalation has created a daunting technology arms race</a:t>
            </a:r>
          </a:p>
          <a:p>
            <a:pPr marL="342900" indent="-342900">
              <a:spcBef>
                <a:spcPts val="1200"/>
              </a:spcBef>
            </a:pPr>
            <a:r>
              <a:rPr lang="en-IE" sz="2400" dirty="0"/>
              <a:t>Computer Security Incidence Response Team (CSIRTs) struggle to keep up :-</a:t>
            </a:r>
          </a:p>
          <a:p>
            <a:pPr marL="800100" lvl="1" indent="-342900">
              <a:spcBef>
                <a:spcPts val="1200"/>
              </a:spcBef>
            </a:pPr>
            <a:r>
              <a:rPr lang="en-IE" dirty="0"/>
              <a:t>Too much information</a:t>
            </a:r>
          </a:p>
          <a:p>
            <a:pPr marL="800100" lvl="1" indent="-342900">
              <a:spcBef>
                <a:spcPts val="1200"/>
              </a:spcBef>
            </a:pPr>
            <a:r>
              <a:rPr lang="en-IE" dirty="0"/>
              <a:t>Lack of manpower</a:t>
            </a:r>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31414647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Why ?</a:t>
            </a:r>
            <a:endParaRPr lang="en-US" dirty="0"/>
          </a:p>
        </p:txBody>
      </p:sp>
      <p:sp>
        <p:nvSpPr>
          <p:cNvPr id="3" name="Symbol zastępczy zawartości 2"/>
          <p:cNvSpPr>
            <a:spLocks noGrp="1"/>
          </p:cNvSpPr>
          <p:nvPr>
            <p:ph idx="1"/>
          </p:nvPr>
        </p:nvSpPr>
        <p:spPr/>
        <p:txBody>
          <a:bodyPr>
            <a:normAutofit lnSpcReduction="10000"/>
          </a:bodyPr>
          <a:lstStyle/>
          <a:p>
            <a:pPr marL="342900" indent="-342900">
              <a:spcBef>
                <a:spcPts val="1200"/>
              </a:spcBef>
            </a:pPr>
            <a:r>
              <a:rPr lang="en-US" dirty="0"/>
              <a:t>CSIRTS need to develop a better </a:t>
            </a:r>
            <a:r>
              <a:rPr lang="en-US" b="1" dirty="0"/>
              <a:t>awareness</a:t>
            </a:r>
            <a:r>
              <a:rPr lang="en-US" dirty="0"/>
              <a:t> of their adversary’s </a:t>
            </a:r>
            <a:r>
              <a:rPr lang="en-US" dirty="0" err="1"/>
              <a:t>behaviour</a:t>
            </a:r>
            <a:r>
              <a:rPr lang="en-US" dirty="0"/>
              <a:t>, capability, and intent </a:t>
            </a:r>
            <a:br>
              <a:rPr lang="en-US" dirty="0"/>
            </a:br>
            <a:endParaRPr lang="en-US" dirty="0"/>
          </a:p>
          <a:p>
            <a:pPr marL="342900" indent="-342900">
              <a:spcBef>
                <a:spcPts val="1200"/>
              </a:spcBef>
            </a:pPr>
            <a:endParaRPr lang="en-US" dirty="0"/>
          </a:p>
          <a:p>
            <a:pPr marL="342900" indent="-342900">
              <a:spcBef>
                <a:spcPts val="1200"/>
              </a:spcBef>
            </a:pPr>
            <a:endParaRPr lang="en-US" dirty="0"/>
          </a:p>
          <a:p>
            <a:pPr marL="342900" indent="-342900">
              <a:spcBef>
                <a:spcPts val="1200"/>
              </a:spcBef>
            </a:pPr>
            <a:endParaRPr lang="en-US" dirty="0"/>
          </a:p>
          <a:p>
            <a:pPr marL="342900" indent="-342900">
              <a:spcBef>
                <a:spcPts val="1200"/>
              </a:spcBef>
            </a:pPr>
            <a:endParaRPr lang="en-US" dirty="0"/>
          </a:p>
          <a:p>
            <a:pPr marL="342900" indent="-342900">
              <a:spcBef>
                <a:spcPts val="1200"/>
              </a:spcBef>
            </a:pPr>
            <a:endParaRPr lang="en-US" dirty="0"/>
          </a:p>
          <a:p>
            <a:pPr marL="342900" indent="-342900">
              <a:spcBef>
                <a:spcPts val="1200"/>
              </a:spcBef>
            </a:pPr>
            <a:r>
              <a:rPr lang="en-US" dirty="0"/>
              <a:t>to move from </a:t>
            </a:r>
            <a:r>
              <a:rPr lang="en-US" b="1" dirty="0"/>
              <a:t>reactive</a:t>
            </a:r>
            <a:r>
              <a:rPr lang="en-US" dirty="0"/>
              <a:t> to a </a:t>
            </a:r>
            <a:r>
              <a:rPr lang="en-US" b="1" dirty="0"/>
              <a:t>proactive</a:t>
            </a:r>
            <a:r>
              <a:rPr lang="en-US" dirty="0"/>
              <a:t> security posture</a:t>
            </a:r>
            <a:endParaRPr lang="en-IE" dirty="0"/>
          </a:p>
          <a:p>
            <a:pPr marL="342900" indent="-342900">
              <a:spcBef>
                <a:spcPts val="1200"/>
              </a:spcBef>
            </a:pPr>
            <a:endParaRPr lang="en-IE"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8" name="Picture 7"/>
          <p:cNvPicPr>
            <a:picLocks noChangeAspect="1"/>
          </p:cNvPicPr>
          <p:nvPr/>
        </p:nvPicPr>
        <p:blipFill>
          <a:blip r:embed="rId2"/>
          <a:stretch>
            <a:fillRect/>
          </a:stretch>
        </p:blipFill>
        <p:spPr>
          <a:xfrm>
            <a:off x="3106499" y="2897822"/>
            <a:ext cx="4944285" cy="2206943"/>
          </a:xfrm>
          <a:prstGeom prst="rect">
            <a:avLst/>
          </a:prstGeom>
        </p:spPr>
      </p:pic>
      <p:sp>
        <p:nvSpPr>
          <p:cNvPr id="9" name="TextBox 8"/>
          <p:cNvSpPr txBox="1"/>
          <p:nvPr/>
        </p:nvSpPr>
        <p:spPr>
          <a:xfrm>
            <a:off x="3780392" y="4618236"/>
            <a:ext cx="3596497" cy="369332"/>
          </a:xfrm>
          <a:prstGeom prst="rect">
            <a:avLst/>
          </a:prstGeom>
          <a:noFill/>
        </p:spPr>
        <p:txBody>
          <a:bodyPr wrap="none" rtlCol="0">
            <a:spAutoFit/>
          </a:bodyPr>
          <a:lstStyle/>
          <a:p>
            <a:r>
              <a:rPr lang="en-IE" dirty="0" smtClean="0"/>
              <a:t>Advanced Persistent Threat Lifecycle</a:t>
            </a:r>
            <a:endParaRPr lang="en-GB" dirty="0"/>
          </a:p>
        </p:txBody>
      </p:sp>
    </p:spTree>
    <p:extLst>
      <p:ext uri="{BB962C8B-B14F-4D97-AF65-F5344CB8AC3E}">
        <p14:creationId xmlns:p14="http://schemas.microsoft.com/office/powerpoint/2010/main" val="17204039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Approach </a:t>
            </a:r>
            <a:endParaRPr lang="en-US" dirty="0"/>
          </a:p>
        </p:txBody>
      </p:sp>
      <p:sp>
        <p:nvSpPr>
          <p:cNvPr id="3" name="Symbol zastępczy zawartości 2"/>
          <p:cNvSpPr>
            <a:spLocks noGrp="1"/>
          </p:cNvSpPr>
          <p:nvPr>
            <p:ph idx="1"/>
          </p:nvPr>
        </p:nvSpPr>
        <p:spPr/>
        <p:txBody>
          <a:bodyPr/>
          <a:lstStyle/>
          <a:p>
            <a:pPr marL="342900" indent="-342900">
              <a:spcBef>
                <a:spcPts val="1200"/>
              </a:spcBef>
            </a:pPr>
            <a:r>
              <a:rPr lang="en-IE" sz="2400" dirty="0"/>
              <a:t>Making existing tools interoperable and promoting the use of standards for data exchange </a:t>
            </a:r>
            <a:endParaRPr lang="en-IE" sz="2400" dirty="0" smtClean="0"/>
          </a:p>
          <a:p>
            <a:pPr marL="342900" indent="-342900">
              <a:spcBef>
                <a:spcPts val="1200"/>
              </a:spcBef>
            </a:pPr>
            <a:r>
              <a:rPr lang="en-IE" sz="2400" dirty="0" smtClean="0"/>
              <a:t>Enhancing </a:t>
            </a:r>
            <a:r>
              <a:rPr lang="en-IE" sz="2400" dirty="0"/>
              <a:t>the functionality of existing tools as regards</a:t>
            </a:r>
            <a:r>
              <a:rPr lang="en-IE" sz="2400" dirty="0" smtClean="0"/>
              <a:t>:</a:t>
            </a:r>
          </a:p>
          <a:p>
            <a:pPr marL="800100" lvl="1" indent="-342900">
              <a:spcBef>
                <a:spcPts val="1200"/>
              </a:spcBef>
            </a:pPr>
            <a:r>
              <a:rPr lang="en-IE" sz="2000" dirty="0" smtClean="0"/>
              <a:t> Interoperability</a:t>
            </a:r>
          </a:p>
          <a:p>
            <a:pPr marL="800100" lvl="1" indent="-342900">
              <a:spcBef>
                <a:spcPts val="1200"/>
              </a:spcBef>
            </a:pPr>
            <a:r>
              <a:rPr lang="en-IE" sz="2000" dirty="0" smtClean="0"/>
              <a:t> </a:t>
            </a:r>
            <a:r>
              <a:rPr lang="en-IE" sz="2000" dirty="0"/>
              <a:t>Correlation engines for incident analysis </a:t>
            </a:r>
            <a:endParaRPr lang="en-IE" sz="2000" dirty="0" smtClean="0"/>
          </a:p>
          <a:p>
            <a:pPr marL="800100" lvl="1" indent="-342900">
              <a:spcBef>
                <a:spcPts val="1200"/>
              </a:spcBef>
            </a:pPr>
            <a:r>
              <a:rPr lang="en-IE" sz="2000" dirty="0" smtClean="0"/>
              <a:t>Improved </a:t>
            </a:r>
            <a:r>
              <a:rPr lang="en-IE" sz="2000" dirty="0"/>
              <a:t>threat intelligence </a:t>
            </a:r>
          </a:p>
          <a:p>
            <a:pPr marL="800100" lvl="1" indent="-342900">
              <a:spcBef>
                <a:spcPts val="1200"/>
              </a:spcBef>
            </a:pPr>
            <a:r>
              <a:rPr lang="en-IE" sz="2000" dirty="0" smtClean="0"/>
              <a:t>Advanced </a:t>
            </a:r>
            <a:r>
              <a:rPr lang="en-IE" sz="2000" dirty="0"/>
              <a:t>analytics and visualisation for massive numbers of </a:t>
            </a:r>
            <a:r>
              <a:rPr lang="en-IE" sz="2000" dirty="0" smtClean="0"/>
              <a:t>incidents</a:t>
            </a:r>
          </a:p>
          <a:p>
            <a:pPr marL="800100" lvl="1" indent="-342900">
              <a:spcBef>
                <a:spcPts val="1200"/>
              </a:spcBef>
            </a:pPr>
            <a:r>
              <a:rPr lang="en-IE" sz="2000" dirty="0" smtClean="0"/>
              <a:t>Automatic prioritisation</a:t>
            </a:r>
          </a:p>
          <a:p>
            <a:pPr marL="0" indent="0">
              <a:spcBef>
                <a:spcPts val="1200"/>
              </a:spcBef>
              <a:buNone/>
            </a:pPr>
            <a:r>
              <a:rPr lang="en-IE" dirty="0" smtClean="0"/>
              <a:t>                            </a:t>
            </a:r>
            <a:r>
              <a:rPr lang="en-IE" sz="2000" dirty="0" smtClean="0"/>
              <a:t>ENISA (Detect, Share Protect)</a:t>
            </a:r>
          </a:p>
          <a:p>
            <a:pPr marL="457200" lvl="1" indent="0">
              <a:spcBef>
                <a:spcPts val="1200"/>
              </a:spcBef>
              <a:buNone/>
            </a:pPr>
            <a:r>
              <a:rPr lang="en-IE" sz="2000" dirty="0"/>
              <a:t> </a:t>
            </a:r>
            <a:r>
              <a:rPr lang="en-IE" sz="2000" dirty="0" smtClean="0"/>
              <a:t>     	</a:t>
            </a:r>
            <a:endParaRPr lang="en-IE" sz="2000"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10820880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Approach </a:t>
            </a:r>
            <a:endParaRPr lang="en-US" dirty="0"/>
          </a:p>
        </p:txBody>
      </p:sp>
      <p:sp>
        <p:nvSpPr>
          <p:cNvPr id="3" name="Symbol zastępczy zawartości 2"/>
          <p:cNvSpPr>
            <a:spLocks noGrp="1"/>
          </p:cNvSpPr>
          <p:nvPr>
            <p:ph idx="1"/>
          </p:nvPr>
        </p:nvSpPr>
        <p:spPr/>
        <p:txBody>
          <a:bodyPr/>
          <a:lstStyle/>
          <a:p>
            <a:pPr marL="342900" indent="-342900">
              <a:spcBef>
                <a:spcPts val="1200"/>
              </a:spcBef>
            </a:pPr>
            <a:r>
              <a:rPr lang="en-IE" sz="2400" dirty="0"/>
              <a:t>Improve proactive response through better</a:t>
            </a:r>
            <a:endParaRPr lang="en-IE" sz="2400" b="1" dirty="0"/>
          </a:p>
          <a:p>
            <a:pPr lvl="1">
              <a:spcBef>
                <a:spcPts val="1200"/>
              </a:spcBef>
            </a:pPr>
            <a:r>
              <a:rPr lang="en-IE" b="1" dirty="0"/>
              <a:t>Cyber Situational Awareness (CSA)</a:t>
            </a:r>
            <a:br>
              <a:rPr lang="en-IE" b="1" dirty="0"/>
            </a:br>
            <a:r>
              <a:rPr lang="en-US" b="1" i="1" dirty="0"/>
              <a:t/>
            </a:r>
            <a:br>
              <a:rPr lang="en-US" b="1" i="1" dirty="0"/>
            </a:br>
            <a:r>
              <a:rPr lang="en-US" i="1" dirty="0"/>
              <a:t>“Within a volume of time and space, the </a:t>
            </a:r>
            <a:r>
              <a:rPr lang="en-US" i="1" u="sng" dirty="0"/>
              <a:t>perception</a:t>
            </a:r>
            <a:r>
              <a:rPr lang="en-US" i="1" dirty="0"/>
              <a:t> of an enterprise’s security posture and its threat environment; the </a:t>
            </a:r>
            <a:r>
              <a:rPr lang="en-US" i="1" u="sng" dirty="0"/>
              <a:t>comprehension</a:t>
            </a:r>
            <a:r>
              <a:rPr lang="en-US" i="1" dirty="0"/>
              <a:t>/meaning of both taken together (risk) and the </a:t>
            </a:r>
            <a:r>
              <a:rPr lang="en-US" i="1" u="sng" dirty="0"/>
              <a:t>projection</a:t>
            </a:r>
            <a:r>
              <a:rPr lang="en-US" i="1" dirty="0"/>
              <a:t> of their status into the near future” </a:t>
            </a:r>
            <a:br>
              <a:rPr lang="en-US" i="1" dirty="0"/>
            </a:br>
            <a:r>
              <a:rPr lang="en-US" i="1" dirty="0"/>
              <a:t> 			(</a:t>
            </a:r>
            <a:r>
              <a:rPr lang="en-US" sz="1600" dirty="0"/>
              <a:t>US Committee on National Security Systems </a:t>
            </a:r>
            <a:r>
              <a:rPr lang="en-US" u="sng" dirty="0"/>
              <a:t>)</a:t>
            </a:r>
            <a:endParaRPr lang="en-IE"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16502801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Approach </a:t>
            </a:r>
            <a:endParaRPr lang="en-US" dirty="0"/>
          </a:p>
        </p:txBody>
      </p:sp>
      <p:sp>
        <p:nvSpPr>
          <p:cNvPr id="3" name="Symbol zastępczy zawartości 2"/>
          <p:cNvSpPr>
            <a:spLocks noGrp="1"/>
          </p:cNvSpPr>
          <p:nvPr>
            <p:ph idx="1"/>
          </p:nvPr>
        </p:nvSpPr>
        <p:spPr/>
        <p:txBody>
          <a:bodyPr>
            <a:normAutofit lnSpcReduction="10000"/>
          </a:bodyPr>
          <a:lstStyle/>
          <a:p>
            <a:pPr marL="342900" indent="-342900">
              <a:spcBef>
                <a:spcPts val="1200"/>
              </a:spcBef>
            </a:pPr>
            <a:r>
              <a:rPr lang="en-IE" sz="2400" dirty="0"/>
              <a:t>Improve CSA  </a:t>
            </a:r>
            <a:r>
              <a:rPr lang="en-IE" sz="2400" u="sng" dirty="0"/>
              <a:t>perception</a:t>
            </a:r>
            <a:r>
              <a:rPr lang="en-IE" sz="2400" dirty="0"/>
              <a:t> and </a:t>
            </a:r>
            <a:r>
              <a:rPr lang="en-IE" sz="2400" u="sng" dirty="0"/>
              <a:t>comprehension</a:t>
            </a:r>
            <a:r>
              <a:rPr lang="en-IE" sz="2400" dirty="0"/>
              <a:t> through better</a:t>
            </a:r>
          </a:p>
          <a:p>
            <a:pPr marL="800100" lvl="1" indent="-342900">
              <a:spcBef>
                <a:spcPts val="600"/>
              </a:spcBef>
            </a:pPr>
            <a:r>
              <a:rPr lang="en-IE" dirty="0"/>
              <a:t>Threat Awareness</a:t>
            </a:r>
            <a:br>
              <a:rPr lang="en-IE" dirty="0"/>
            </a:br>
            <a:r>
              <a:rPr lang="en-IE" dirty="0"/>
              <a:t> </a:t>
            </a:r>
            <a:r>
              <a:rPr lang="en-IE" i="1" dirty="0"/>
              <a:t>what are the external and internal threats </a:t>
            </a:r>
            <a:r>
              <a:rPr lang="en-IE" dirty="0"/>
              <a:t>?</a:t>
            </a:r>
          </a:p>
          <a:p>
            <a:pPr marL="800100" lvl="1" indent="-342900">
              <a:spcBef>
                <a:spcPts val="600"/>
              </a:spcBef>
            </a:pPr>
            <a:r>
              <a:rPr lang="en-IE" dirty="0"/>
              <a:t>Mission Awareness</a:t>
            </a:r>
            <a:br>
              <a:rPr lang="en-IE" dirty="0"/>
            </a:br>
            <a:r>
              <a:rPr lang="en-IE" i="1" dirty="0"/>
              <a:t> </a:t>
            </a:r>
            <a:r>
              <a:rPr lang="en-US" i="1" dirty="0"/>
              <a:t>the importance (criticality) of the </a:t>
            </a:r>
            <a:r>
              <a:rPr lang="en-US" i="1" dirty="0" err="1"/>
              <a:t>organisations</a:t>
            </a:r>
            <a:r>
              <a:rPr lang="en-US" i="1" dirty="0"/>
              <a:t> </a:t>
            </a:r>
            <a:r>
              <a:rPr lang="en-US" i="1" u="sng" dirty="0"/>
              <a:t>assets</a:t>
            </a:r>
            <a:r>
              <a:rPr lang="en-US" i="1" dirty="0"/>
              <a:t> to the functioning of the business</a:t>
            </a:r>
            <a:endParaRPr lang="en-GB" i="1" dirty="0"/>
          </a:p>
          <a:p>
            <a:pPr marL="800100" lvl="1" indent="-342900">
              <a:spcBef>
                <a:spcPts val="600"/>
              </a:spcBef>
            </a:pPr>
            <a:r>
              <a:rPr lang="en-IE" dirty="0"/>
              <a:t>Constituency Awareness</a:t>
            </a:r>
            <a:r>
              <a:rPr lang="en-US" dirty="0"/>
              <a:t> </a:t>
            </a:r>
            <a:br>
              <a:rPr lang="en-US" dirty="0"/>
            </a:br>
            <a:r>
              <a:rPr lang="en-US" i="1" dirty="0"/>
              <a:t>inventory of the configuration and operational status of </a:t>
            </a:r>
            <a:r>
              <a:rPr lang="en-US" i="1" dirty="0" smtClean="0"/>
              <a:t>assets /info of member </a:t>
            </a:r>
            <a:r>
              <a:rPr lang="en-US" i="1" dirty="0" err="1" smtClean="0"/>
              <a:t>organisations</a:t>
            </a:r>
            <a:endParaRPr lang="en-IE" i="1" dirty="0"/>
          </a:p>
          <a:p>
            <a:pPr marL="800100" lvl="1" indent="-342900">
              <a:spcBef>
                <a:spcPts val="600"/>
              </a:spcBef>
            </a:pPr>
            <a:r>
              <a:rPr lang="en-IE" dirty="0"/>
              <a:t>Context Awareness</a:t>
            </a:r>
            <a:r>
              <a:rPr lang="en-US" dirty="0"/>
              <a:t> </a:t>
            </a:r>
            <a:br>
              <a:rPr lang="en-US" dirty="0"/>
            </a:br>
            <a:r>
              <a:rPr lang="en-US" dirty="0"/>
              <a:t>threat status information must be correlated to the </a:t>
            </a:r>
            <a:r>
              <a:rPr lang="en-US" i="1" dirty="0"/>
              <a:t>context</a:t>
            </a:r>
            <a:r>
              <a:rPr lang="en-US" dirty="0"/>
              <a:t> of the business. (=&gt; Mission Awareness X Constituency Awareness)</a:t>
            </a:r>
            <a:endParaRPr lang="en-IE"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spTree>
    <p:extLst>
      <p:ext uri="{BB962C8B-B14F-4D97-AF65-F5344CB8AC3E}">
        <p14:creationId xmlns:p14="http://schemas.microsoft.com/office/powerpoint/2010/main" val="28884539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PROTECTIVE – Approach </a:t>
            </a:r>
            <a:endParaRPr lang="en-US" dirty="0"/>
          </a:p>
        </p:txBody>
      </p:sp>
      <p:sp>
        <p:nvSpPr>
          <p:cNvPr id="4" name="Symbol zastępczy stopki 3"/>
          <p:cNvSpPr>
            <a:spLocks noGrp="1"/>
          </p:cNvSpPr>
          <p:nvPr>
            <p:ph type="ftr" sz="quarter" idx="11"/>
          </p:nvPr>
        </p:nvSpPr>
        <p:spPr/>
        <p:txBody>
          <a:bodyPr/>
          <a:lstStyle/>
          <a:p>
            <a:pPr algn="l"/>
            <a:r>
              <a:rPr lang="en-IE" altLang="en-US" smtClean="0">
                <a:latin typeface="Arial Narrow" panose="020B0606020202030204" pitchFamily="34" charset="0"/>
              </a:rPr>
              <a:t>This project has received funding from the European Union’s Horizon 2020 research and innovation program under grant agreement No 700071. This output reflects the views only of the author(s), and the European Union cannot be held responsible for any use which may be made of the information contained therein. </a:t>
            </a:r>
            <a:endParaRPr lang="en-US" altLang="en-US" dirty="0" smtClean="0">
              <a:latin typeface="Arial Narrow" panose="020B0606020202030204" pitchFamily="34" charset="0"/>
            </a:endParaRPr>
          </a:p>
        </p:txBody>
      </p:sp>
      <p:pic>
        <p:nvPicPr>
          <p:cNvPr id="8" name="Picture 7"/>
          <p:cNvPicPr>
            <a:picLocks noChangeAspect="1"/>
          </p:cNvPicPr>
          <p:nvPr/>
        </p:nvPicPr>
        <p:blipFill>
          <a:blip r:embed="rId2"/>
          <a:stretch>
            <a:fillRect/>
          </a:stretch>
        </p:blipFill>
        <p:spPr>
          <a:xfrm>
            <a:off x="2504699" y="1690688"/>
            <a:ext cx="6340390" cy="4273666"/>
          </a:xfrm>
          <a:prstGeom prst="rect">
            <a:avLst/>
          </a:prstGeom>
        </p:spPr>
      </p:pic>
    </p:spTree>
    <p:extLst>
      <p:ext uri="{BB962C8B-B14F-4D97-AF65-F5344CB8AC3E}">
        <p14:creationId xmlns:p14="http://schemas.microsoft.com/office/powerpoint/2010/main" val="12253430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otective Template 2.1">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1905</Words>
  <Application>Microsoft Macintosh PowerPoint</Application>
  <PresentationFormat>Custom</PresentationFormat>
  <Paragraphs>127</Paragraphs>
  <Slides>21</Slides>
  <Notes>0</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Protective Template 2.1</vt:lpstr>
      <vt:lpstr>PROTECTIVE Overview</vt:lpstr>
      <vt:lpstr>Key Facts</vt:lpstr>
      <vt:lpstr>Consortium  Partners</vt:lpstr>
      <vt:lpstr>PROTECTIVE – Why ?</vt:lpstr>
      <vt:lpstr>PROTECTIVE – Why ?</vt:lpstr>
      <vt:lpstr>PROTECTIVE – Approach </vt:lpstr>
      <vt:lpstr>PROTECTIVE – Approach </vt:lpstr>
      <vt:lpstr>PROTECTIVE – Approach </vt:lpstr>
      <vt:lpstr>PROTECTIVE – Approach </vt:lpstr>
      <vt:lpstr> PROTECTIVE - System</vt:lpstr>
      <vt:lpstr>Risk Monitoring – stages </vt:lpstr>
      <vt:lpstr>Risk Monitoring – stages </vt:lpstr>
      <vt:lpstr>Threat Intelligence (TI) -Taxonomy</vt:lpstr>
      <vt:lpstr>TI Sharing - Mechanism</vt:lpstr>
      <vt:lpstr>Big Picture</vt:lpstr>
      <vt:lpstr>PowerPoint Presentation</vt:lpstr>
      <vt:lpstr>Work Plan</vt:lpstr>
      <vt:lpstr>PROTECTIVE - Pilots</vt:lpstr>
      <vt:lpstr>PowerPoint Presentation</vt:lpstr>
      <vt:lpstr>PROTECTIVE Pilots – SME’s</vt:lpstr>
      <vt:lpstr>Questions ?</vt:lpstr>
    </vt:vector>
  </TitlesOfParts>
  <Company>ICHB PAN PCSS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Protective template 2.0</dc:title>
  <dc:creator>Mikołaj Dobski</dc:creator>
  <cp:lastModifiedBy>b</cp:lastModifiedBy>
  <cp:revision>24</cp:revision>
  <dcterms:created xsi:type="dcterms:W3CDTF">2016-11-09T11:00:17Z</dcterms:created>
  <dcterms:modified xsi:type="dcterms:W3CDTF">2017-02-22T09:36:48Z</dcterms:modified>
</cp:coreProperties>
</file>