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278" r:id="rId5"/>
    <p:sldId id="281" r:id="rId6"/>
    <p:sldId id="289" r:id="rId7"/>
    <p:sldId id="282" r:id="rId8"/>
    <p:sldId id="283" r:id="rId9"/>
    <p:sldId id="284" r:id="rId10"/>
    <p:sldId id="288" r:id="rId11"/>
    <p:sldId id="287" r:id="rId12"/>
    <p:sldId id="290" r:id="rId13"/>
    <p:sldId id="279" r:id="rId14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9241" autoAdjust="0"/>
  </p:normalViewPr>
  <p:slideViewPr>
    <p:cSldViewPr snapToGrid="0">
      <p:cViewPr varScale="1">
        <p:scale>
          <a:sx n="47" d="100"/>
          <a:sy n="47" d="100"/>
        </p:scale>
        <p:origin x="1240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Let’s take a step back and first</a:t>
            </a:r>
            <a:r>
              <a:rPr lang="nl-NL" baseline="0" dirty="0" smtClean="0"/>
              <a:t> find out what we are talking about. </a:t>
            </a:r>
          </a:p>
          <a:p>
            <a:r>
              <a:rPr lang="nl-NL" baseline="0" dirty="0" smtClean="0"/>
              <a:t>Please raise your hand if you have experienced an incident with your NREN. Een paar eruit halen om meer te vertellen over hun incidenten. </a:t>
            </a:r>
          </a:p>
          <a:p>
            <a:r>
              <a:rPr lang="nl-NL" baseline="0" dirty="0" smtClean="0"/>
              <a:t>Who would say they have experienced a crisis? Een paar eruit halen om meer te vertellen over hun crises.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58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17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groepjes van 3</a:t>
            </a:r>
            <a:r>
              <a:rPr lang="nl-NL" baseline="0" dirty="0" smtClean="0"/>
              <a:t> of 4</a:t>
            </a:r>
            <a:r>
              <a:rPr lang="nl-NL" dirty="0" smtClean="0"/>
              <a:t> uiteen om hierover te discussiëren. Na 10 minuten terugkoppelingen met needs and objectives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157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Desk Check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A desk check is a method used to validate plans and procedures and any changes to them. This is usually conducted in conversation with the author of the plans and procedures. </a:t>
            </a:r>
          </a:p>
          <a:p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Tabletop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exercise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a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tabletop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exercise covers all aspects of crisis management. All participants receive the same information in advance about the simulated crisis situation and their role.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Distributed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tabletop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exercise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A distributed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tabletop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 role-play exercise where participants play their usual role in the plans and procedures of a scenario.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exercise is similar in structure to a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tabletop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exercise, but there is no possibility for discussion.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Command Post Exercise (CPX)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 – In a CPX (sandbox exercise), a crisis is simulated without the use of emergency services, external environmental factors or players. The crisis teams deal with questions and orders in a realistic and evolving scenario.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 Team/Blue Team -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Red Team/Blue Team exercise, the red team attacks the network or another important business service and the blue team tries to foil the attempt.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105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Charlie van </a:t>
            </a:r>
            <a:r>
              <a:rPr lang="en-GB" dirty="0" err="1" smtClean="0"/>
              <a:t>Genuchten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SIG-ISM meeting, Dublin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Joint cyber exercises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February 22</a:t>
            </a:r>
            <a:r>
              <a:rPr lang="en-GB" baseline="30000" dirty="0" smtClean="0"/>
              <a:t>nd</a:t>
            </a:r>
            <a:r>
              <a:rPr lang="en-GB" dirty="0" smtClean="0"/>
              <a:t>, 2017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277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Introduction</a:t>
            </a:r>
          </a:p>
          <a:p>
            <a:r>
              <a:rPr lang="nl-NL" dirty="0" smtClean="0"/>
              <a:t>Crises: what </a:t>
            </a:r>
            <a:r>
              <a:rPr lang="nl-NL" dirty="0"/>
              <a:t>are we talking about</a:t>
            </a:r>
            <a:r>
              <a:rPr lang="nl-NL" dirty="0" smtClean="0"/>
              <a:t>?</a:t>
            </a:r>
          </a:p>
          <a:p>
            <a:r>
              <a:rPr lang="nl-NL" dirty="0" smtClean="0"/>
              <a:t>Needs and objectives</a:t>
            </a:r>
            <a:endParaRPr lang="nl-NL" dirty="0"/>
          </a:p>
          <a:p>
            <a:r>
              <a:rPr lang="nl-NL" dirty="0"/>
              <a:t>Different kinds of exercises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Overview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i="1" dirty="0" smtClean="0"/>
          </a:p>
          <a:p>
            <a:endParaRPr lang="en-GB" i="1" dirty="0"/>
          </a:p>
          <a:p>
            <a:r>
              <a:rPr lang="en-GB" i="1" dirty="0" smtClean="0"/>
              <a:t>A </a:t>
            </a:r>
            <a:r>
              <a:rPr lang="en-GB" i="1" dirty="0"/>
              <a:t>cyber incident is an IT incident that disrupts the expected availability of services and/or provokes the unauthorised disclosure, acquisition and/or modification of information</a:t>
            </a:r>
            <a:r>
              <a:rPr lang="en-GB" i="1" dirty="0" smtClean="0"/>
              <a:t>.</a:t>
            </a:r>
          </a:p>
          <a:p>
            <a:endParaRPr lang="en-GB" i="1" dirty="0"/>
          </a:p>
          <a:p>
            <a:r>
              <a:rPr lang="en-GB" i="1" dirty="0"/>
              <a:t>A cyber crisis is "an abnormal and unstable situation in which strategic goals, reputation and reliability are threatened by a disturbance, intentional or unintentional, at the core of the targeted organisation.</a:t>
            </a:r>
            <a:r>
              <a:rPr lang="en-GB" dirty="0"/>
              <a:t>"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Definition of cyber crisis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599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Crisis team?</a:t>
            </a:r>
          </a:p>
          <a:p>
            <a:r>
              <a:rPr lang="nl-NL" dirty="0" smtClean="0"/>
              <a:t>Crisis management plan?</a:t>
            </a:r>
          </a:p>
          <a:p>
            <a:r>
              <a:rPr lang="nl-NL" dirty="0" smtClean="0"/>
              <a:t>Crisis communication?</a:t>
            </a:r>
          </a:p>
          <a:p>
            <a:r>
              <a:rPr lang="nl-NL" dirty="0" smtClean="0"/>
              <a:t>Unknown?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Dealing with crises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284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Validating policies, plans, procedures, training, equipment and/or inter-organizational agreements</a:t>
            </a:r>
          </a:p>
          <a:p>
            <a:r>
              <a:rPr lang="nl-NL" dirty="0"/>
              <a:t>Testing ICT disaster recovery systems</a:t>
            </a:r>
          </a:p>
          <a:p>
            <a:r>
              <a:rPr lang="nl-NL" dirty="0"/>
              <a:t>Clarifying and training personnel in roles and responsibilities</a:t>
            </a:r>
          </a:p>
          <a:p>
            <a:r>
              <a:rPr lang="nl-NL" dirty="0"/>
              <a:t>Improving inter-organizational coordination and communications</a:t>
            </a:r>
          </a:p>
          <a:p>
            <a:r>
              <a:rPr lang="nl-NL" dirty="0"/>
              <a:t>Identifying gaps in resources </a:t>
            </a:r>
          </a:p>
          <a:p>
            <a:r>
              <a:rPr lang="nl-NL" dirty="0"/>
              <a:t>Improving individual preformance</a:t>
            </a:r>
          </a:p>
          <a:p>
            <a:r>
              <a:rPr lang="nl-NL" dirty="0"/>
              <a:t>Identifying opportunities for improvement</a:t>
            </a:r>
          </a:p>
          <a:p>
            <a:r>
              <a:rPr lang="nl-NL" dirty="0"/>
              <a:t>Providing a controlled opportunity to practice improvisation</a:t>
            </a:r>
          </a:p>
          <a:p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Exercises can be used to</a:t>
            </a:r>
          </a:p>
        </p:txBody>
      </p:sp>
    </p:spTree>
    <p:extLst>
      <p:ext uri="{BB962C8B-B14F-4D97-AF65-F5344CB8AC3E}">
        <p14:creationId xmlns:p14="http://schemas.microsoft.com/office/powerpoint/2010/main" val="2121267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orientation/demonstration</a:t>
            </a:r>
            <a:r>
              <a:rPr lang="en-US" dirty="0"/>
              <a:t>: simulating experience of an expected situation to increase awareness of vulnerabilities and the importance of effective action in response to the simulated conditions;</a:t>
            </a:r>
          </a:p>
          <a:p>
            <a:r>
              <a:rPr lang="en-US" i="1" dirty="0"/>
              <a:t>learning</a:t>
            </a:r>
            <a:r>
              <a:rPr lang="en-US" dirty="0"/>
              <a:t>: enhancing knowledge, skills, or abilities by individuals or groups with the goal of mastering </a:t>
            </a:r>
            <a:r>
              <a:rPr lang="nl-NL" dirty="0"/>
              <a:t>specific competencies;</a:t>
            </a:r>
          </a:p>
          <a:p>
            <a:r>
              <a:rPr lang="en-US" i="1" dirty="0"/>
              <a:t>cooperation</a:t>
            </a:r>
            <a:r>
              <a:rPr lang="en-US" dirty="0"/>
              <a:t>: providing an opportunity for people to work together to achieve a common end result;</a:t>
            </a:r>
          </a:p>
          <a:p>
            <a:r>
              <a:rPr lang="en-US" i="1" dirty="0"/>
              <a:t>experimenting</a:t>
            </a:r>
            <a:r>
              <a:rPr lang="en-US" dirty="0"/>
              <a:t>: trying new methods and/or procedures with the intent of refinement; and,</a:t>
            </a:r>
          </a:p>
          <a:p>
            <a:r>
              <a:rPr lang="en-US" i="1" dirty="0"/>
              <a:t>testing</a:t>
            </a:r>
            <a:r>
              <a:rPr lang="en-US" dirty="0"/>
              <a:t>: evaluating a method and/or procedure to assess which components are sufficiently developed.</a:t>
            </a:r>
            <a:endParaRPr lang="nl-NL" dirty="0"/>
          </a:p>
          <a:p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Performance objectives can be</a:t>
            </a:r>
          </a:p>
        </p:txBody>
      </p:sp>
    </p:spTree>
    <p:extLst>
      <p:ext uri="{BB962C8B-B14F-4D97-AF65-F5344CB8AC3E}">
        <p14:creationId xmlns:p14="http://schemas.microsoft.com/office/powerpoint/2010/main" val="2843001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0775" y="2739187"/>
            <a:ext cx="8033468" cy="1325563"/>
          </a:xfrm>
        </p:spPr>
        <p:txBody>
          <a:bodyPr/>
          <a:lstStyle/>
          <a:p>
            <a:pPr algn="ctr"/>
            <a:r>
              <a:rPr lang="nl-NL" dirty="0" smtClean="0"/>
              <a:t>What are your needs and objectives regarding crisis management?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9032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Exercise types</a:t>
            </a:r>
            <a:endParaRPr lang="nl-NL" dirty="0"/>
          </a:p>
        </p:txBody>
      </p:sp>
      <p:pic>
        <p:nvPicPr>
          <p:cNvPr id="51" name="Content Placeholder 50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3" t="9419" r="3573" b="12213"/>
          <a:stretch/>
        </p:blipFill>
        <p:spPr>
          <a:xfrm>
            <a:off x="243763" y="1644073"/>
            <a:ext cx="8608362" cy="454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81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Desk Check </a:t>
            </a:r>
            <a:r>
              <a:rPr lang="en-GB" dirty="0">
                <a:solidFill>
                  <a:schemeClr val="tx1"/>
                </a:solidFill>
              </a:rPr>
              <a:t>– A desk check is a method used to validate plans and procedures and any changes to them. This is usually conducted in conversation with the author of the plans and procedures. </a:t>
            </a:r>
          </a:p>
          <a:p>
            <a:r>
              <a:rPr lang="en-GB" b="1" dirty="0" err="1">
                <a:solidFill>
                  <a:schemeClr val="tx1"/>
                </a:solidFill>
              </a:rPr>
              <a:t>Tabletop</a:t>
            </a:r>
            <a:r>
              <a:rPr lang="en-GB" b="1" dirty="0">
                <a:solidFill>
                  <a:schemeClr val="tx1"/>
                </a:solidFill>
              </a:rPr>
              <a:t> exercise</a:t>
            </a:r>
            <a:r>
              <a:rPr lang="en-GB" dirty="0">
                <a:solidFill>
                  <a:schemeClr val="tx1"/>
                </a:solidFill>
              </a:rPr>
              <a:t> – a </a:t>
            </a:r>
            <a:r>
              <a:rPr lang="en-GB" dirty="0" err="1">
                <a:solidFill>
                  <a:schemeClr val="tx1"/>
                </a:solidFill>
              </a:rPr>
              <a:t>tabletop</a:t>
            </a:r>
            <a:r>
              <a:rPr lang="en-GB" dirty="0">
                <a:solidFill>
                  <a:schemeClr val="tx1"/>
                </a:solidFill>
              </a:rPr>
              <a:t> exercise covers all aspects of crisis management. All participants receive the same information in advance about the simulated crisis situation and their role.</a:t>
            </a:r>
          </a:p>
          <a:p>
            <a:r>
              <a:rPr lang="en-GB" b="1" dirty="0">
                <a:solidFill>
                  <a:schemeClr val="tx1"/>
                </a:solidFill>
              </a:rPr>
              <a:t>Distributed </a:t>
            </a:r>
            <a:r>
              <a:rPr lang="en-GB" b="1" dirty="0" err="1">
                <a:solidFill>
                  <a:schemeClr val="tx1"/>
                </a:solidFill>
              </a:rPr>
              <a:t>tabletop</a:t>
            </a:r>
            <a:r>
              <a:rPr lang="en-GB" b="1" dirty="0">
                <a:solidFill>
                  <a:schemeClr val="tx1"/>
                </a:solidFill>
              </a:rPr>
              <a:t> exercise </a:t>
            </a:r>
            <a:r>
              <a:rPr lang="en-GB" dirty="0">
                <a:solidFill>
                  <a:schemeClr val="tx1"/>
                </a:solidFill>
              </a:rPr>
              <a:t>– A distributed </a:t>
            </a:r>
            <a:r>
              <a:rPr lang="en-GB" dirty="0" err="1">
                <a:solidFill>
                  <a:schemeClr val="tx1"/>
                </a:solidFill>
              </a:rPr>
              <a:t>tabletop</a:t>
            </a:r>
            <a:r>
              <a:rPr lang="en-GB" dirty="0">
                <a:solidFill>
                  <a:schemeClr val="tx1"/>
                </a:solidFill>
              </a:rPr>
              <a:t> is a role-play exercise where participants play their usual role in the plans and procedures of a scenario. This exercise is similar in structure to a </a:t>
            </a:r>
            <a:r>
              <a:rPr lang="en-GB" dirty="0" err="1">
                <a:solidFill>
                  <a:schemeClr val="tx1"/>
                </a:solidFill>
              </a:rPr>
              <a:t>tabletop</a:t>
            </a:r>
            <a:r>
              <a:rPr lang="en-GB" dirty="0">
                <a:solidFill>
                  <a:schemeClr val="tx1"/>
                </a:solidFill>
              </a:rPr>
              <a:t> exercise, but there is no possibility for discussion. </a:t>
            </a:r>
          </a:p>
          <a:p>
            <a:r>
              <a:rPr lang="en-GB" b="1" dirty="0">
                <a:solidFill>
                  <a:schemeClr val="tx1"/>
                </a:solidFill>
              </a:rPr>
              <a:t>Command Post Exercise (CPX) </a:t>
            </a:r>
            <a:r>
              <a:rPr lang="en-GB" dirty="0">
                <a:solidFill>
                  <a:schemeClr val="tx1"/>
                </a:solidFill>
              </a:rPr>
              <a:t>100 – In a CPX (sandbox exercise), a crisis is simulated without the use of emergency services, external environmental factors or players. The crisis teams deal with questions and orders in a realistic and evolving scenario. </a:t>
            </a:r>
          </a:p>
          <a:p>
            <a:r>
              <a:rPr lang="en-GB" b="1" dirty="0">
                <a:solidFill>
                  <a:schemeClr val="tx1"/>
                </a:solidFill>
              </a:rPr>
              <a:t>Red Team/Blue Team - </a:t>
            </a:r>
            <a:r>
              <a:rPr lang="en-GB" dirty="0">
                <a:solidFill>
                  <a:schemeClr val="tx1"/>
                </a:solidFill>
              </a:rPr>
              <a:t>In a Red Team/Blue Team exercise, the red team attacks the network or another important business service and the blue team tries to foil the attempt. </a:t>
            </a:r>
            <a:endParaRPr lang="nl-NL" dirty="0"/>
          </a:p>
          <a:p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Exercise types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325966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2894</TotalTime>
  <Words>753</Words>
  <Application>Microsoft Office PowerPoint</Application>
  <PresentationFormat>On-screen Show (4:3)</PresentationFormat>
  <Paragraphs>67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GEANT Association</vt:lpstr>
      <vt:lpstr>PowerPoint Presentation</vt:lpstr>
      <vt:lpstr>Overview </vt:lpstr>
      <vt:lpstr>Definition of cyber crisis</vt:lpstr>
      <vt:lpstr>Dealing with crises</vt:lpstr>
      <vt:lpstr>Exercises can be used to</vt:lpstr>
      <vt:lpstr>Performance objectives can be</vt:lpstr>
      <vt:lpstr>What are your needs and objectives regarding crisis management?</vt:lpstr>
      <vt:lpstr>Exercise types</vt:lpstr>
      <vt:lpstr>Exercise types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surfnet</cp:lastModifiedBy>
  <cp:revision>48</cp:revision>
  <cp:lastPrinted>2015-05-01T10:30:08Z</cp:lastPrinted>
  <dcterms:created xsi:type="dcterms:W3CDTF">2015-04-29T14:13:57Z</dcterms:created>
  <dcterms:modified xsi:type="dcterms:W3CDTF">2017-02-22T09:52:06Z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