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9D"/>
    <a:srgbClr val="CABDE1"/>
    <a:srgbClr val="FAC42D"/>
    <a:srgbClr val="E35226"/>
    <a:srgbClr val="AA211F"/>
    <a:srgbClr val="F7B149"/>
    <a:srgbClr val="00009D"/>
    <a:srgbClr val="F95A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6" autoAdjust="0"/>
    <p:restoredTop sz="99368" autoAdjust="0"/>
  </p:normalViewPr>
  <p:slideViewPr>
    <p:cSldViewPr>
      <p:cViewPr>
        <p:scale>
          <a:sx n="90" d="100"/>
          <a:sy n="90" d="100"/>
        </p:scale>
        <p:origin x="2488" y="6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851C-E1A8-4FD2-A328-20EB3EE986BB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F5BD7-2C32-4CDC-8BAA-E9D5E2706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64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dat.eu/" TargetMode="External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3.jpeg"/><Relationship Id="rId21" Type="http://schemas.openxmlformats.org/officeDocument/2006/relationships/image" Target="../media/image24.jpeg"/><Relationship Id="rId22" Type="http://schemas.openxmlformats.org/officeDocument/2006/relationships/image" Target="../media/image25.jpeg"/><Relationship Id="rId23" Type="http://schemas.openxmlformats.org/officeDocument/2006/relationships/image" Target="../media/image26.jpeg"/><Relationship Id="rId24" Type="http://schemas.openxmlformats.org/officeDocument/2006/relationships/image" Target="../media/image27.jpeg"/><Relationship Id="rId25" Type="http://schemas.openxmlformats.org/officeDocument/2006/relationships/image" Target="../media/image28.jpeg"/><Relationship Id="rId26" Type="http://schemas.openxmlformats.org/officeDocument/2006/relationships/image" Target="../media/image29.jpeg"/><Relationship Id="rId27" Type="http://schemas.openxmlformats.org/officeDocument/2006/relationships/image" Target="../media/image30.jpeg"/><Relationship Id="rId28" Type="http://schemas.openxmlformats.org/officeDocument/2006/relationships/image" Target="../media/image31.jpeg"/><Relationship Id="rId29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30" Type="http://schemas.openxmlformats.org/officeDocument/2006/relationships/image" Target="../media/image33.jpeg"/><Relationship Id="rId31" Type="http://schemas.openxmlformats.org/officeDocument/2006/relationships/image" Target="../media/image34.jpeg"/><Relationship Id="rId32" Type="http://schemas.openxmlformats.org/officeDocument/2006/relationships/image" Target="../media/image35.png"/><Relationship Id="rId9" Type="http://schemas.openxmlformats.org/officeDocument/2006/relationships/image" Target="../media/image12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33" Type="http://schemas.openxmlformats.org/officeDocument/2006/relationships/image" Target="../media/image36.png"/><Relationship Id="rId34" Type="http://schemas.openxmlformats.org/officeDocument/2006/relationships/image" Target="../media/image37.jpeg"/><Relationship Id="rId35" Type="http://schemas.openxmlformats.org/officeDocument/2006/relationships/image" Target="../media/image38.png"/><Relationship Id="rId36" Type="http://schemas.openxmlformats.org/officeDocument/2006/relationships/image" Target="../media/image39.png"/><Relationship Id="rId10" Type="http://schemas.openxmlformats.org/officeDocument/2006/relationships/image" Target="../media/image13.jpeg"/><Relationship Id="rId11" Type="http://schemas.openxmlformats.org/officeDocument/2006/relationships/image" Target="../media/image14.jpeg"/><Relationship Id="rId12" Type="http://schemas.openxmlformats.org/officeDocument/2006/relationships/image" Target="../media/image15.jpeg"/><Relationship Id="rId13" Type="http://schemas.openxmlformats.org/officeDocument/2006/relationships/image" Target="../media/image16.jpeg"/><Relationship Id="rId14" Type="http://schemas.openxmlformats.org/officeDocument/2006/relationships/image" Target="../media/image17.jpeg"/><Relationship Id="rId15" Type="http://schemas.openxmlformats.org/officeDocument/2006/relationships/image" Target="../media/image18.jpeg"/><Relationship Id="rId16" Type="http://schemas.openxmlformats.org/officeDocument/2006/relationships/image" Target="../media/image19.jpeg"/><Relationship Id="rId17" Type="http://schemas.openxmlformats.org/officeDocument/2006/relationships/image" Target="../media/image20.jpeg"/><Relationship Id="rId18" Type="http://schemas.openxmlformats.org/officeDocument/2006/relationships/image" Target="../media/image21.jpeg"/><Relationship Id="rId19" Type="http://schemas.openxmlformats.org/officeDocument/2006/relationships/image" Target="../media/image22.jpeg"/><Relationship Id="rId37" Type="http://schemas.openxmlformats.org/officeDocument/2006/relationships/image" Target="../media/image40.png"/><Relationship Id="rId38" Type="http://schemas.openxmlformats.org/officeDocument/2006/relationships/image" Target="../media/image41.png"/></Relationships>
</file>

<file path=ppt/slideLayouts/_rels/slideLayout1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59.png"/><Relationship Id="rId21" Type="http://schemas.openxmlformats.org/officeDocument/2006/relationships/image" Target="../media/image60.png"/><Relationship Id="rId22" Type="http://schemas.openxmlformats.org/officeDocument/2006/relationships/image" Target="../media/image61.jpeg"/><Relationship Id="rId23" Type="http://schemas.openxmlformats.org/officeDocument/2006/relationships/image" Target="../media/image62.jpeg"/><Relationship Id="rId24" Type="http://schemas.openxmlformats.org/officeDocument/2006/relationships/image" Target="../media/image63.png"/><Relationship Id="rId25" Type="http://schemas.openxmlformats.org/officeDocument/2006/relationships/image" Target="../media/image64.png"/><Relationship Id="rId26" Type="http://schemas.openxmlformats.org/officeDocument/2006/relationships/image" Target="../media/image65.jpeg"/><Relationship Id="rId27" Type="http://schemas.openxmlformats.org/officeDocument/2006/relationships/image" Target="../media/image66.png"/><Relationship Id="rId28" Type="http://schemas.openxmlformats.org/officeDocument/2006/relationships/image" Target="../media/image67.png"/><Relationship Id="rId29" Type="http://schemas.openxmlformats.org/officeDocument/2006/relationships/image" Target="../media/image6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png"/><Relationship Id="rId30" Type="http://schemas.openxmlformats.org/officeDocument/2006/relationships/image" Target="../media/image69.jpeg"/><Relationship Id="rId31" Type="http://schemas.openxmlformats.org/officeDocument/2006/relationships/image" Target="../media/image70.png"/><Relationship Id="rId32" Type="http://schemas.openxmlformats.org/officeDocument/2006/relationships/image" Target="../media/image71.png"/><Relationship Id="rId9" Type="http://schemas.openxmlformats.org/officeDocument/2006/relationships/image" Target="../media/image48.png"/><Relationship Id="rId6" Type="http://schemas.openxmlformats.org/officeDocument/2006/relationships/image" Target="../media/image45.jpeg"/><Relationship Id="rId7" Type="http://schemas.openxmlformats.org/officeDocument/2006/relationships/image" Target="../media/image46.jpeg"/><Relationship Id="rId8" Type="http://schemas.openxmlformats.org/officeDocument/2006/relationships/image" Target="../media/image47.jpeg"/><Relationship Id="rId33" Type="http://schemas.openxmlformats.org/officeDocument/2006/relationships/image" Target="../media/image72.png"/><Relationship Id="rId34" Type="http://schemas.openxmlformats.org/officeDocument/2006/relationships/image" Target="../media/image73.png"/><Relationship Id="rId10" Type="http://schemas.openxmlformats.org/officeDocument/2006/relationships/image" Target="../media/image49.jpeg"/><Relationship Id="rId11" Type="http://schemas.openxmlformats.org/officeDocument/2006/relationships/image" Target="../media/image50.jpeg"/><Relationship Id="rId12" Type="http://schemas.openxmlformats.org/officeDocument/2006/relationships/image" Target="../media/image51.jpeg"/><Relationship Id="rId13" Type="http://schemas.openxmlformats.org/officeDocument/2006/relationships/image" Target="../media/image52.png"/><Relationship Id="rId14" Type="http://schemas.openxmlformats.org/officeDocument/2006/relationships/image" Target="../media/image53.png"/><Relationship Id="rId15" Type="http://schemas.openxmlformats.org/officeDocument/2006/relationships/image" Target="../media/image54.png"/><Relationship Id="rId16" Type="http://schemas.openxmlformats.org/officeDocument/2006/relationships/image" Target="../media/image55.png"/><Relationship Id="rId17" Type="http://schemas.openxmlformats.org/officeDocument/2006/relationships/image" Target="../media/image56.png"/><Relationship Id="rId18" Type="http://schemas.openxmlformats.org/officeDocument/2006/relationships/image" Target="../media/image57.png"/><Relationship Id="rId19" Type="http://schemas.openxmlformats.org/officeDocument/2006/relationships/image" Target="../media/image5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eudat.eu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latin typeface="Century Gothic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60196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ttangolo 8"/>
          <p:cNvSpPr/>
          <p:nvPr userDrawn="1"/>
        </p:nvSpPr>
        <p:spPr>
          <a:xfrm>
            <a:off x="7358189" y="6389792"/>
            <a:ext cx="1813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="1" kern="1200" noProof="0" dirty="0" smtClean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  <a:hlinkClick r:id="rId3"/>
              </a:rPr>
              <a:t>www.eudat.eu</a:t>
            </a:r>
            <a:endParaRPr lang="en-GB" sz="1600" b="1" kern="1200" noProof="0" dirty="0" smtClean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8" name="CasellaDiTesto 10"/>
          <p:cNvSpPr txBox="1"/>
          <p:nvPr userDrawn="1"/>
        </p:nvSpPr>
        <p:spPr>
          <a:xfrm>
            <a:off x="-65318" y="6510536"/>
            <a:ext cx="751763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noProof="0" dirty="0" smtClean="0">
                <a:latin typeface="Century Gothic"/>
                <a:cs typeface="Century Gothic"/>
              </a:rPr>
              <a:t>EUDAT receives funding from the European Union's Horizon 2020 programme - DG CONNECT e-Infrastructures. Contract No. 654065</a:t>
            </a:r>
            <a:endParaRPr lang="en-GB" sz="900" noProof="0" dirty="0">
              <a:latin typeface="Century Gothic"/>
              <a:cs typeface="Century Gothic"/>
            </a:endParaRPr>
          </a:p>
        </p:txBody>
      </p:sp>
      <p:pic>
        <p:nvPicPr>
          <p:cNvPr id="14" name="Immagine 7" descr="eudat-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304800"/>
            <a:ext cx="2386076" cy="1421492"/>
          </a:xfrm>
          <a:prstGeom prst="rect">
            <a:avLst/>
          </a:prstGeom>
        </p:spPr>
      </p:pic>
      <p:sp>
        <p:nvSpPr>
          <p:cNvPr id="13" name="Rettangolo 10"/>
          <p:cNvSpPr/>
          <p:nvPr userDrawn="1"/>
        </p:nvSpPr>
        <p:spPr>
          <a:xfrm>
            <a:off x="0" y="6783755"/>
            <a:ext cx="2387600" cy="83123"/>
          </a:xfrm>
          <a:prstGeom prst="rect">
            <a:avLst/>
          </a:prstGeom>
          <a:solidFill>
            <a:srgbClr val="002B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5" name="Rettangolo 15"/>
          <p:cNvSpPr/>
          <p:nvPr userDrawn="1"/>
        </p:nvSpPr>
        <p:spPr>
          <a:xfrm>
            <a:off x="2387599" y="6783755"/>
            <a:ext cx="2345268" cy="83123"/>
          </a:xfrm>
          <a:prstGeom prst="rect">
            <a:avLst/>
          </a:prstGeom>
          <a:solidFill>
            <a:srgbClr val="AA21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6" name="Rettangolo 16"/>
          <p:cNvSpPr/>
          <p:nvPr userDrawn="1"/>
        </p:nvSpPr>
        <p:spPr>
          <a:xfrm>
            <a:off x="4732867" y="6783755"/>
            <a:ext cx="2305367" cy="83123"/>
          </a:xfrm>
          <a:prstGeom prst="rect">
            <a:avLst/>
          </a:prstGeom>
          <a:solidFill>
            <a:srgbClr val="E352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7" name="Rettangolo 17"/>
          <p:cNvSpPr/>
          <p:nvPr userDrawn="1"/>
        </p:nvSpPr>
        <p:spPr>
          <a:xfrm>
            <a:off x="7038234" y="6783755"/>
            <a:ext cx="2105767" cy="83123"/>
          </a:xfrm>
          <a:prstGeom prst="rect">
            <a:avLst/>
          </a:prstGeom>
          <a:solidFill>
            <a:srgbClr val="FAC4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932040" y="4797152"/>
            <a:ext cx="3778636" cy="1512168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Name, Affiliation, Conference Title and location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DATPartnerLogos_GeographicalMa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35672"/>
            <a:ext cx="8316416" cy="6237312"/>
          </a:xfrm>
          <a:prstGeom prst="rect">
            <a:avLst/>
          </a:prstGeom>
        </p:spPr>
      </p:pic>
      <p:pic>
        <p:nvPicPr>
          <p:cNvPr id="11" name="Immagine 14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-211669"/>
            <a:ext cx="1227219" cy="11938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4" name="Gruppo 13"/>
          <p:cNvGrpSpPr/>
          <p:nvPr userDrawn="1"/>
        </p:nvGrpSpPr>
        <p:grpSpPr>
          <a:xfrm>
            <a:off x="86723" y="1352576"/>
            <a:ext cx="3405157" cy="5313934"/>
            <a:chOff x="86723" y="1352576"/>
            <a:chExt cx="3405157" cy="531393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371" y="1352576"/>
              <a:ext cx="798576" cy="40843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601" y="1781576"/>
              <a:ext cx="1121664" cy="414528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650" y="2755601"/>
              <a:ext cx="548640" cy="47548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483" y="3310862"/>
              <a:ext cx="1005840" cy="37185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513" y="3710086"/>
              <a:ext cx="1005840" cy="371856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 userDrawn="1"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3260" y="4081942"/>
              <a:ext cx="1005840" cy="329184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 userDrawn="1"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723" y="4438355"/>
              <a:ext cx="1005840" cy="32918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 userDrawn="1"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132" y="4789915"/>
              <a:ext cx="1005840" cy="329184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 userDrawn="1"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662" y="5119791"/>
              <a:ext cx="548640" cy="47548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854" y="5593902"/>
              <a:ext cx="798576" cy="347472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3645" y="6319038"/>
              <a:ext cx="798576" cy="347472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1623" y="1904264"/>
              <a:ext cx="1005840" cy="414528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 userDrawn="1"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9256" y="2348492"/>
              <a:ext cx="798576" cy="347472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 userDrawn="1"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6691" y="2700374"/>
              <a:ext cx="1005840" cy="371856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2725" y="3072230"/>
              <a:ext cx="798576" cy="347472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64224" y="3429000"/>
              <a:ext cx="548640" cy="286512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 userDrawn="1"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9251" y="3775359"/>
              <a:ext cx="548640" cy="475488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5255" y="4301792"/>
              <a:ext cx="798576" cy="347472"/>
            </a:xfrm>
            <a:prstGeom prst="rect">
              <a:avLst/>
            </a:prstGeom>
          </p:spPr>
        </p:pic>
        <p:pic>
          <p:nvPicPr>
            <p:cNvPr id="1024" name="Picture 1023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2563" y="5894792"/>
              <a:ext cx="1402080" cy="414528"/>
            </a:xfrm>
            <a:prstGeom prst="rect">
              <a:avLst/>
            </a:prstGeom>
          </p:spPr>
        </p:pic>
        <p:pic>
          <p:nvPicPr>
            <p:cNvPr id="1025" name="Picture 1024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203" y="6335649"/>
              <a:ext cx="548640" cy="323088"/>
            </a:xfrm>
            <a:prstGeom prst="rect">
              <a:avLst/>
            </a:prstGeom>
          </p:spPr>
        </p:pic>
        <p:pic>
          <p:nvPicPr>
            <p:cNvPr id="1027" name="Picture 1026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4050" y="1486839"/>
              <a:ext cx="588286" cy="509848"/>
            </a:xfrm>
            <a:prstGeom prst="rect">
              <a:avLst/>
            </a:prstGeom>
          </p:spPr>
        </p:pic>
        <p:pic>
          <p:nvPicPr>
            <p:cNvPr id="1029" name="Picture 1028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2841" y="2690380"/>
              <a:ext cx="548640" cy="359664"/>
            </a:xfrm>
            <a:prstGeom prst="rect">
              <a:avLst/>
            </a:prstGeom>
          </p:spPr>
        </p:pic>
        <p:pic>
          <p:nvPicPr>
            <p:cNvPr id="1031" name="Picture 1030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9039" y="3666744"/>
              <a:ext cx="548640" cy="475488"/>
            </a:xfrm>
            <a:prstGeom prst="rect">
              <a:avLst/>
            </a:prstGeom>
          </p:spPr>
        </p:pic>
        <p:pic>
          <p:nvPicPr>
            <p:cNvPr id="1032" name="Picture 1031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8128" y="4154500"/>
              <a:ext cx="1005840" cy="371856"/>
            </a:xfrm>
            <a:prstGeom prst="rect">
              <a:avLst/>
            </a:prstGeom>
          </p:spPr>
        </p:pic>
        <p:pic>
          <p:nvPicPr>
            <p:cNvPr id="1033" name="Picture 1032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1463" y="4552861"/>
              <a:ext cx="1005840" cy="371856"/>
            </a:xfrm>
            <a:prstGeom prst="rect">
              <a:avLst/>
            </a:prstGeom>
          </p:spPr>
        </p:pic>
        <p:pic>
          <p:nvPicPr>
            <p:cNvPr id="1034" name="Picture 1033"/>
            <p:cNvPicPr>
              <a:picLocks noChangeAspect="1"/>
            </p:cNvPicPr>
            <p:nvPr userDrawn="1"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1463" y="4975843"/>
              <a:ext cx="1005840" cy="286512"/>
            </a:xfrm>
            <a:prstGeom prst="rect">
              <a:avLst/>
            </a:prstGeom>
          </p:spPr>
        </p:pic>
        <p:pic>
          <p:nvPicPr>
            <p:cNvPr id="1035" name="Picture 1034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6728" y="5329019"/>
              <a:ext cx="548640" cy="475488"/>
            </a:xfrm>
            <a:prstGeom prst="rect">
              <a:avLst/>
            </a:prstGeom>
          </p:spPr>
        </p:pic>
        <p:pic>
          <p:nvPicPr>
            <p:cNvPr id="1036" name="Picture 1035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0216" y="5844801"/>
              <a:ext cx="1121664" cy="414528"/>
            </a:xfrm>
            <a:prstGeom prst="rect">
              <a:avLst/>
            </a:prstGeom>
          </p:spPr>
        </p:pic>
        <p:pic>
          <p:nvPicPr>
            <p:cNvPr id="3" name="Immagine 2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731" y="2373594"/>
              <a:ext cx="951885" cy="148435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246" y="5987039"/>
              <a:ext cx="720080" cy="264923"/>
            </a:xfrm>
            <a:prstGeom prst="rect">
              <a:avLst/>
            </a:prstGeom>
          </p:spPr>
        </p:pic>
        <p:pic>
          <p:nvPicPr>
            <p:cNvPr id="5" name="Immagine 4"/>
            <p:cNvPicPr>
              <a:picLocks noChangeAspect="1"/>
            </p:cNvPicPr>
            <p:nvPr userDrawn="1"/>
          </p:nvPicPr>
          <p:blipFill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314" y="1395153"/>
              <a:ext cx="754477" cy="418988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 noChangeAspect="1"/>
            </p:cNvPicPr>
            <p:nvPr userDrawn="1"/>
          </p:nvPicPr>
          <p:blipFill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4043" y="4725144"/>
              <a:ext cx="787258" cy="305063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 userDrawn="1"/>
          </p:nvPicPr>
          <p:blipFill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2692" y="5111249"/>
              <a:ext cx="781139" cy="781139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 userDrawn="1"/>
          </p:nvPicPr>
          <p:blipFill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93846" y="2286587"/>
              <a:ext cx="811107" cy="272532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 userDrawn="1"/>
          </p:nvPicPr>
          <p:blipFill>
            <a:blip r:embed="rId3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1031" y="3244747"/>
              <a:ext cx="946833" cy="2110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6363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DAT Communiti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4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-211669"/>
            <a:ext cx="1227219" cy="1193800"/>
          </a:xfrm>
          <a:prstGeom prst="rect">
            <a:avLst/>
          </a:prstGeom>
        </p:spPr>
      </p:pic>
      <p:grpSp>
        <p:nvGrpSpPr>
          <p:cNvPr id="5" name="Group 49"/>
          <p:cNvGrpSpPr>
            <a:grpSpLocks/>
          </p:cNvGrpSpPr>
          <p:nvPr userDrawn="1"/>
        </p:nvGrpSpPr>
        <p:grpSpPr bwMode="auto">
          <a:xfrm>
            <a:off x="1275012" y="1556792"/>
            <a:ext cx="7473452" cy="4898536"/>
            <a:chOff x="843369" y="1268761"/>
            <a:chExt cx="8224255" cy="5328590"/>
          </a:xfrm>
        </p:grpSpPr>
        <p:pic>
          <p:nvPicPr>
            <p:cNvPr id="6" name="Picture 4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4750" y="3983538"/>
              <a:ext cx="378152" cy="391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720365">
              <a:off x="6589579" y="2625755"/>
              <a:ext cx="1457657" cy="1457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6542" y="4484302"/>
              <a:ext cx="353789" cy="35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1274" y="4444595"/>
              <a:ext cx="434896" cy="424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856" y="2725064"/>
              <a:ext cx="1713058" cy="1119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543" y="3981524"/>
              <a:ext cx="1284538" cy="67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168" y="4843134"/>
              <a:ext cx="864096" cy="52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5789" y="3997657"/>
              <a:ext cx="615572" cy="259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313" y="3887675"/>
              <a:ext cx="350465" cy="29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6629" y="3744313"/>
              <a:ext cx="549160" cy="427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2928" y="2439418"/>
              <a:ext cx="1523445" cy="571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6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9761" y="1785563"/>
              <a:ext cx="1232019" cy="528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7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3078" y="4487139"/>
              <a:ext cx="1280831" cy="198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1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880" y="4409494"/>
              <a:ext cx="682788" cy="55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2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429" y="4677879"/>
              <a:ext cx="1122724" cy="1266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3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437" y="5980216"/>
              <a:ext cx="649633" cy="193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4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914" y="6077011"/>
              <a:ext cx="700807" cy="129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5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3015" y="3702138"/>
              <a:ext cx="1181201" cy="269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6"/>
            <p:cNvPicPr>
              <a:picLocks noChangeAspect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1519" y="4028360"/>
              <a:ext cx="718063" cy="41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Hexagon 18"/>
            <p:cNvSpPr/>
            <p:nvPr/>
          </p:nvSpPr>
          <p:spPr>
            <a:xfrm rot="5400000">
              <a:off x="4628539" y="4428255"/>
              <a:ext cx="1726990" cy="1601674"/>
            </a:xfrm>
            <a:prstGeom prst="hexagon">
              <a:avLst/>
            </a:prstGeom>
            <a:noFill/>
            <a:ln w="88900">
              <a:solidFill>
                <a:srgbClr val="E9B2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28" name="Picture 19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0636" y="5240643"/>
              <a:ext cx="993813" cy="177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1"/>
            <p:cNvSpPr txBox="1">
              <a:spLocks noChangeArrowheads="1"/>
            </p:cNvSpPr>
            <p:nvPr/>
          </p:nvSpPr>
          <p:spPr bwMode="auto">
            <a:xfrm>
              <a:off x="4671127" y="5382094"/>
              <a:ext cx="15841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sz="1200" b="1">
                  <a:solidFill>
                    <a:srgbClr val="E9B217"/>
                  </a:solidFill>
                  <a:latin typeface="Calibri" charset="0"/>
                </a:rPr>
                <a:t>PHYSICAL SCIENCES </a:t>
              </a:r>
            </a:p>
            <a:p>
              <a:pPr algn="ctr" eaLnBrk="1" hangingPunct="1"/>
              <a:r>
                <a:rPr lang="it-IT" sz="1200" b="1">
                  <a:solidFill>
                    <a:srgbClr val="E9B217"/>
                  </a:solidFill>
                  <a:latin typeface="Calibri" charset="0"/>
                </a:rPr>
                <a:t>&amp; ENGINEERING</a:t>
              </a:r>
              <a:endParaRPr lang="en-GB" sz="1200" b="1">
                <a:solidFill>
                  <a:srgbClr val="E9B217"/>
                </a:solidFill>
                <a:latin typeface="Calibri" charset="0"/>
              </a:endParaRPr>
            </a:p>
          </p:txBody>
        </p:sp>
        <p:sp>
          <p:nvSpPr>
            <p:cNvPr id="30" name="Hexagon 22"/>
            <p:cNvSpPr/>
            <p:nvPr/>
          </p:nvSpPr>
          <p:spPr>
            <a:xfrm rot="5400000">
              <a:off x="2559391" y="4513168"/>
              <a:ext cx="2236515" cy="1931851"/>
            </a:xfrm>
            <a:prstGeom prst="hexagon">
              <a:avLst/>
            </a:prstGeom>
            <a:noFill/>
            <a:ln w="889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1" name="TextBox 23"/>
            <p:cNvSpPr txBox="1"/>
            <p:nvPr/>
          </p:nvSpPr>
          <p:spPr>
            <a:xfrm rot="20034723">
              <a:off x="2651403" y="4586233"/>
              <a:ext cx="1322294" cy="4619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200" b="1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rPr>
                <a:t>SOCIAL SCIENCES &amp; HUMANITIES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Hexagon 24"/>
            <p:cNvSpPr/>
            <p:nvPr/>
          </p:nvSpPr>
          <p:spPr>
            <a:xfrm rot="5400000">
              <a:off x="3724521" y="2990948"/>
              <a:ext cx="1734927" cy="1601675"/>
            </a:xfrm>
            <a:prstGeom prst="hexagon">
              <a:avLst/>
            </a:prstGeom>
            <a:noFill/>
            <a:ln w="889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3" name="TextBox 25"/>
            <p:cNvSpPr txBox="1"/>
            <p:nvPr/>
          </p:nvSpPr>
          <p:spPr>
            <a:xfrm>
              <a:off x="3751463" y="3165593"/>
              <a:ext cx="1692155" cy="4619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2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MATERIALS &amp; ANALYTICAL FACILITIES</a:t>
              </a:r>
              <a:endParaRPr lang="en-GB" sz="12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Hexagon 26"/>
            <p:cNvSpPr/>
            <p:nvPr/>
          </p:nvSpPr>
          <p:spPr>
            <a:xfrm rot="5400000">
              <a:off x="5367520" y="1448039"/>
              <a:ext cx="3815887" cy="3457330"/>
            </a:xfrm>
            <a:prstGeom prst="hexagon">
              <a:avLst/>
            </a:prstGeom>
            <a:noFill/>
            <a:ln w="88900">
              <a:solidFill>
                <a:srgbClr val="20CE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5" name="TextBox 27"/>
            <p:cNvSpPr txBox="1">
              <a:spLocks noChangeArrowheads="1"/>
            </p:cNvSpPr>
            <p:nvPr/>
          </p:nvSpPr>
          <p:spPr bwMode="auto">
            <a:xfrm rot="1580017">
              <a:off x="7017526" y="1660497"/>
              <a:ext cx="2050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sz="1200" b="1">
                  <a:solidFill>
                    <a:srgbClr val="20CE24"/>
                  </a:solidFill>
                  <a:latin typeface="Calibri" charset="0"/>
                </a:rPr>
                <a:t>ENVIRONMENTAL SCIENCES</a:t>
              </a:r>
              <a:endParaRPr lang="en-GB" sz="1200" b="1">
                <a:solidFill>
                  <a:srgbClr val="20CE24"/>
                </a:solidFill>
                <a:latin typeface="Calibri" charset="0"/>
              </a:endParaRPr>
            </a:p>
          </p:txBody>
        </p:sp>
        <p:pic>
          <p:nvPicPr>
            <p:cNvPr id="36" name="Picture 28"/>
            <p:cNvPicPr>
              <a:picLocks noChangeAspect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9126" y="3634288"/>
              <a:ext cx="438320" cy="336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9"/>
            <p:cNvPicPr>
              <a:picLocks noChangeAspect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542" y="3756438"/>
              <a:ext cx="296597" cy="394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0"/>
            <p:cNvPicPr>
              <a:picLocks noChangeAspect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1803" y="3991081"/>
              <a:ext cx="635916" cy="315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1"/>
            <p:cNvPicPr>
              <a:picLocks noChangeAspect="1"/>
            </p:cNvPicPr>
            <p:nvPr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1593" y="3683294"/>
              <a:ext cx="819360" cy="23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3"/>
            <p:cNvPicPr>
              <a:picLocks noChangeAspect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8873" y="3958071"/>
              <a:ext cx="307785" cy="29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5"/>
            <p:cNvPicPr>
              <a:picLocks noChangeAspect="1"/>
            </p:cNvPicPr>
            <p:nvPr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3461" y="4365112"/>
              <a:ext cx="533081" cy="159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7"/>
            <p:cNvPicPr>
              <a:picLocks noChangeAspect="1"/>
            </p:cNvPicPr>
            <p:nvPr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3087" y="2377834"/>
              <a:ext cx="1574928" cy="73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38"/>
            <p:cNvPicPr>
              <a:picLocks noChangeAspect="1"/>
            </p:cNvPicPr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9404" y="4328778"/>
              <a:ext cx="763739" cy="113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39"/>
            <p:cNvPicPr>
              <a:picLocks noChangeAspect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023" y="4316633"/>
              <a:ext cx="601430" cy="20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Hexagon 40"/>
            <p:cNvSpPr/>
            <p:nvPr/>
          </p:nvSpPr>
          <p:spPr>
            <a:xfrm rot="5400000">
              <a:off x="760899" y="2144885"/>
              <a:ext cx="2926995" cy="2762055"/>
            </a:xfrm>
            <a:prstGeom prst="hexagon">
              <a:avLst/>
            </a:prstGeom>
            <a:noFill/>
            <a:ln w="88900">
              <a:solidFill>
                <a:srgbClr val="AA21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6" name="TextBox 42"/>
            <p:cNvSpPr txBox="1">
              <a:spLocks noChangeArrowheads="1"/>
            </p:cNvSpPr>
            <p:nvPr/>
          </p:nvSpPr>
          <p:spPr bwMode="auto">
            <a:xfrm>
              <a:off x="2136601" y="4210958"/>
              <a:ext cx="106073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900" b="1">
                  <a:latin typeface="Calibri" charset="0"/>
                </a:rPr>
                <a:t>MAPPER</a:t>
              </a:r>
              <a:endParaRPr lang="en-GB" sz="900" b="1">
                <a:latin typeface="Calibri" charset="0"/>
              </a:endParaRPr>
            </a:p>
          </p:txBody>
        </p:sp>
        <p:pic>
          <p:nvPicPr>
            <p:cNvPr id="47" name="Picture 43"/>
            <p:cNvPicPr>
              <a:picLocks noChangeAspect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300" y="3844078"/>
              <a:ext cx="557781" cy="3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4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3723" y="3071969"/>
              <a:ext cx="808480" cy="608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5"/>
            <p:cNvPicPr>
              <a:picLocks noChangeAspect="1"/>
            </p:cNvPicPr>
            <p:nvPr/>
          </p:nvPicPr>
          <p:blipFill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3938349"/>
              <a:ext cx="482347" cy="15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Box 48"/>
            <p:cNvSpPr txBox="1">
              <a:spLocks noChangeArrowheads="1"/>
            </p:cNvSpPr>
            <p:nvPr/>
          </p:nvSpPr>
          <p:spPr bwMode="auto">
            <a:xfrm>
              <a:off x="1310881" y="2425473"/>
              <a:ext cx="16925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sz="1200" b="1">
                  <a:solidFill>
                    <a:srgbClr val="AA211F"/>
                  </a:solidFill>
                  <a:latin typeface="Calibri" charset="0"/>
                </a:rPr>
                <a:t>BIOMEDICAL &amp; MEDICAL SCIENCES</a:t>
              </a:r>
              <a:endParaRPr lang="en-GB" sz="1200" b="1">
                <a:solidFill>
                  <a:srgbClr val="AA211F"/>
                </a:solidFill>
                <a:latin typeface="Calibri" charset="0"/>
              </a:endParaRPr>
            </a:p>
          </p:txBody>
        </p:sp>
      </p:grpSp>
      <p:sp>
        <p:nvSpPr>
          <p:cNvPr id="51" name="Rettangolo 60"/>
          <p:cNvSpPr>
            <a:spLocks noChangeArrowheads="1"/>
          </p:cNvSpPr>
          <p:nvPr userDrawn="1"/>
        </p:nvSpPr>
        <p:spPr bwMode="auto">
          <a:xfrm>
            <a:off x="190500" y="1150611"/>
            <a:ext cx="61629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000" dirty="0">
                <a:latin typeface="Century Gothic" charset="0"/>
              </a:rPr>
              <a:t>EUDAT services </a:t>
            </a:r>
            <a:r>
              <a:rPr lang="en-GB" sz="2000" dirty="0" smtClean="0">
                <a:latin typeface="Century Gothic" charset="0"/>
              </a:rPr>
              <a:t>are </a:t>
            </a:r>
            <a:r>
              <a:rPr lang="en-GB" sz="2000" b="1" dirty="0">
                <a:latin typeface="Century Gothic" charset="0"/>
              </a:rPr>
              <a:t>designed, built and implemented</a:t>
            </a:r>
            <a:r>
              <a:rPr lang="en-GB" sz="2000" dirty="0">
                <a:latin typeface="Century Gothic" charset="0"/>
              </a:rPr>
              <a:t> based on </a:t>
            </a:r>
            <a:r>
              <a:rPr lang="en-GB" sz="2000" b="1" dirty="0">
                <a:latin typeface="Century Gothic" charset="0"/>
              </a:rPr>
              <a:t>user community requirements.</a:t>
            </a:r>
          </a:p>
        </p:txBody>
      </p:sp>
      <p:sp>
        <p:nvSpPr>
          <p:cNvPr id="52" name="Title 1"/>
          <p:cNvSpPr txBox="1">
            <a:spLocks/>
          </p:cNvSpPr>
          <p:nvPr userDrawn="1"/>
        </p:nvSpPr>
        <p:spPr>
          <a:xfrm>
            <a:off x="827584" y="274638"/>
            <a:ext cx="731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Century Gothic" charset="0"/>
              </a:rPr>
              <a:t>Community-Driven Solutions</a:t>
            </a:r>
            <a:endParaRPr lang="en-GB" dirty="0"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26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bg>
      <p:bgPr>
        <a:solidFill>
          <a:srgbClr val="F7B1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2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ttangolo 2"/>
          <p:cNvSpPr/>
          <p:nvPr userDrawn="1"/>
        </p:nvSpPr>
        <p:spPr>
          <a:xfrm>
            <a:off x="3291932" y="6137094"/>
            <a:ext cx="27922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www.eudat.eu</a:t>
            </a:r>
            <a:endParaRPr lang="en-GB" sz="2800" b="0" kern="1200" noProof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ttangolo 10"/>
          <p:cNvSpPr/>
          <p:nvPr userDrawn="1"/>
        </p:nvSpPr>
        <p:spPr>
          <a:xfrm>
            <a:off x="0" y="6783755"/>
            <a:ext cx="2387600" cy="83123"/>
          </a:xfrm>
          <a:prstGeom prst="rect">
            <a:avLst/>
          </a:prstGeom>
          <a:solidFill>
            <a:srgbClr val="002B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5" name="Rettangolo 15"/>
          <p:cNvSpPr/>
          <p:nvPr userDrawn="1"/>
        </p:nvSpPr>
        <p:spPr>
          <a:xfrm>
            <a:off x="2387599" y="6783755"/>
            <a:ext cx="2345268" cy="83123"/>
          </a:xfrm>
          <a:prstGeom prst="rect">
            <a:avLst/>
          </a:prstGeom>
          <a:solidFill>
            <a:srgbClr val="AA21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6" name="Rettangolo 16"/>
          <p:cNvSpPr/>
          <p:nvPr userDrawn="1"/>
        </p:nvSpPr>
        <p:spPr>
          <a:xfrm>
            <a:off x="4732867" y="6783755"/>
            <a:ext cx="2305367" cy="83123"/>
          </a:xfrm>
          <a:prstGeom prst="rect">
            <a:avLst/>
          </a:prstGeom>
          <a:solidFill>
            <a:srgbClr val="E352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7" name="Rettangolo 17"/>
          <p:cNvSpPr/>
          <p:nvPr userDrawn="1"/>
        </p:nvSpPr>
        <p:spPr>
          <a:xfrm>
            <a:off x="7038234" y="6783755"/>
            <a:ext cx="2105767" cy="83123"/>
          </a:xfrm>
          <a:prstGeom prst="rect">
            <a:avLst/>
          </a:prstGeom>
          <a:solidFill>
            <a:srgbClr val="FAC4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29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868362"/>
          </a:xfrm>
        </p:spPr>
        <p:txBody>
          <a:bodyPr>
            <a:normAutofit/>
          </a:bodyPr>
          <a:lstStyle>
            <a:lvl1pPr>
              <a:defRPr sz="2800" b="1">
                <a:latin typeface="Century Gothic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>
            <a:lvl1pPr>
              <a:defRPr sz="24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400">
                <a:latin typeface="Century Gothic" pitchFamily="34" charset="0"/>
              </a:defRPr>
            </a:lvl4pPr>
            <a:lvl5pPr>
              <a:defRPr sz="2400">
                <a:latin typeface="Century Gothic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5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magine 14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-211669"/>
            <a:ext cx="1227219" cy="1193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Black&amp;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868362"/>
          </a:xfrm>
        </p:spPr>
        <p:txBody>
          <a:bodyPr>
            <a:normAutofit/>
          </a:bodyPr>
          <a:lstStyle>
            <a:lvl1pPr>
              <a:defRPr sz="2800" b="1">
                <a:latin typeface="Century Gothic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>
            <a:lvl1pPr>
              <a:defRPr sz="2400">
                <a:latin typeface="Century Gothic" pitchFamily="34" charset="0"/>
              </a:defRPr>
            </a:lvl1pPr>
            <a:lvl2pPr>
              <a:defRPr sz="2400">
                <a:latin typeface="Century Gothic" pitchFamily="34" charset="0"/>
              </a:defRPr>
            </a:lvl2pPr>
            <a:lvl3pPr>
              <a:defRPr sz="2400">
                <a:latin typeface="Century Gothic" pitchFamily="34" charset="0"/>
              </a:defRPr>
            </a:lvl3pPr>
            <a:lvl4pPr>
              <a:defRPr sz="2400">
                <a:latin typeface="Century Gothic" pitchFamily="34" charset="0"/>
              </a:defRPr>
            </a:lvl4pPr>
            <a:lvl5pPr>
              <a:defRPr sz="2400">
                <a:latin typeface="Century Gothic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5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Immagine 12" descr="EUDAT-LogoGrigio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56" y="-119811"/>
            <a:ext cx="1164989" cy="9092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entury Gothic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5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magine 14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-211669"/>
            <a:ext cx="1227219" cy="1193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3008313" cy="99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3008313" cy="4144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2.xml"/><Relationship Id="rId3" Type="http://schemas.openxmlformats.org/officeDocument/2006/relationships/image" Target="../media/image7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42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042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42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magine 14" descr="logo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-211669"/>
            <a:ext cx="1227219" cy="1193800"/>
          </a:xfrm>
          <a:prstGeom prst="rect">
            <a:avLst/>
          </a:prstGeom>
        </p:spPr>
      </p:pic>
      <p:sp>
        <p:nvSpPr>
          <p:cNvPr id="15" name="Rettangolo 10"/>
          <p:cNvSpPr/>
          <p:nvPr/>
        </p:nvSpPr>
        <p:spPr>
          <a:xfrm>
            <a:off x="0" y="6783755"/>
            <a:ext cx="2387600" cy="83123"/>
          </a:xfrm>
          <a:prstGeom prst="rect">
            <a:avLst/>
          </a:prstGeom>
          <a:solidFill>
            <a:srgbClr val="002B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387599" y="6783755"/>
            <a:ext cx="2345268" cy="83123"/>
          </a:xfrm>
          <a:prstGeom prst="rect">
            <a:avLst/>
          </a:prstGeom>
          <a:solidFill>
            <a:srgbClr val="AA21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732867" y="6783755"/>
            <a:ext cx="2305367" cy="83123"/>
          </a:xfrm>
          <a:prstGeom prst="rect">
            <a:avLst/>
          </a:prstGeom>
          <a:solidFill>
            <a:srgbClr val="E352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7038234" y="6783755"/>
            <a:ext cx="2105767" cy="83123"/>
          </a:xfrm>
          <a:prstGeom prst="rect">
            <a:avLst/>
          </a:prstGeom>
          <a:solidFill>
            <a:srgbClr val="FAC4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87" r:id="rId13"/>
    <p:sldLayoutId id="214748368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784976" cy="1470025"/>
          </a:xfrm>
        </p:spPr>
        <p:txBody>
          <a:bodyPr>
            <a:noAutofit/>
          </a:bodyPr>
          <a:lstStyle/>
          <a:p>
            <a:r>
              <a:rPr lang="en-GB" sz="3200" dirty="0" smtClean="0"/>
              <a:t>Mission Statement for SIG-ISM 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14849"/>
            <a:ext cx="6696744" cy="1224136"/>
          </a:xfrm>
        </p:spPr>
        <p:txBody>
          <a:bodyPr>
            <a:normAutofit/>
          </a:bodyPr>
          <a:lstStyle/>
          <a:p>
            <a:r>
              <a:rPr lang="en-US" dirty="0"/>
              <a:t>4th </a:t>
            </a:r>
            <a:r>
              <a:rPr lang="en-US" i="1" dirty="0" smtClean="0"/>
              <a:t>GÉANT </a:t>
            </a:r>
            <a:r>
              <a:rPr lang="en-US" dirty="0" smtClean="0"/>
              <a:t>SIG-ISM Workshop</a:t>
            </a:r>
          </a:p>
          <a:p>
            <a:r>
              <a:rPr lang="en-US" dirty="0" smtClean="0"/>
              <a:t>Dublin, February 22-23, 2017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b="1" dirty="0" smtClean="0"/>
              <a:t>Urpo Kaila</a:t>
            </a:r>
          </a:p>
          <a:p>
            <a:r>
              <a:rPr lang="en-GB" b="1" dirty="0" smtClean="0"/>
              <a:t>EUDAT Security Officer</a:t>
            </a:r>
          </a:p>
          <a:p>
            <a:r>
              <a:rPr lang="en-GB" b="1" dirty="0" err="1"/>
              <a:t>u</a:t>
            </a:r>
            <a:r>
              <a:rPr lang="en-GB" b="1" dirty="0" err="1" smtClean="0"/>
              <a:t>rpo.kaila@csc.fi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security@eudat.eu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831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suggestion (</a:t>
            </a:r>
            <a:r>
              <a:rPr lang="en-US" dirty="0"/>
              <a:t>D</a:t>
            </a:r>
            <a:r>
              <a:rPr lang="en-US" dirty="0" smtClean="0"/>
              <a:t>ec 30, 2016)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35280" cy="51537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dirty="0"/>
              <a:t>Mission for SIG-ISM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900" dirty="0"/>
              <a:t>The mission for SIG-ISM is to share and develop best practices for information security management between NRENs</a:t>
            </a:r>
            <a:r>
              <a:rPr lang="en-US" sz="2900" dirty="0" smtClean="0"/>
              <a:t>, Research </a:t>
            </a:r>
            <a:r>
              <a:rPr lang="en-US" sz="2900" dirty="0"/>
              <a:t>Infrastructures and data centers for research. 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Specific objectives for SIG-ISM are: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- Define, develop and communicate joint frameworks for information security management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- Arrange workshops and trainings to share  best practices for information security management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- Facilitate sharing of public and sensitive information  between members of SIG-ISM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- Develop and share tools and best practices for risk management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dirty="0"/>
              <a:t>- Share best practices on security audits and on security certifications, develop procedures for trusted peer security review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338679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comments (by </a:t>
            </a:r>
            <a:r>
              <a:rPr lang="en-US" dirty="0" err="1" smtClean="0"/>
              <a:t>Sigita</a:t>
            </a:r>
            <a:r>
              <a:rPr lang="en-US" dirty="0" smtClean="0"/>
              <a:t> Jan,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/>
              <a:t>think it would be worth adding the international and trust dimensions to </a:t>
            </a:r>
            <a:r>
              <a:rPr lang="en-US" dirty="0" smtClean="0"/>
              <a:t>the  </a:t>
            </a:r>
            <a:r>
              <a:rPr lang="en-US" dirty="0"/>
              <a:t>mission of the SIG-ISM, I would add “…to share and develop best practices </a:t>
            </a:r>
            <a:r>
              <a:rPr lang="en-US" dirty="0" smtClean="0"/>
              <a:t>for </a:t>
            </a:r>
            <a:r>
              <a:rPr lang="en-US" dirty="0"/>
              <a:t>information security management between NRENs, Research Infrastructures </a:t>
            </a:r>
            <a:r>
              <a:rPr lang="en-US" dirty="0" smtClean="0"/>
              <a:t>and  </a:t>
            </a:r>
            <a:r>
              <a:rPr lang="en-US" dirty="0"/>
              <a:t>data centers for research </a:t>
            </a:r>
            <a:r>
              <a:rPr lang="en-US" u="sng" dirty="0"/>
              <a:t>in a trusted international environment</a:t>
            </a:r>
            <a:r>
              <a:rPr lang="en-US" dirty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94512"/>
      </p:ext>
    </p:extLst>
  </p:cSld>
  <p:clrMapOvr>
    <a:masterClrMapping/>
  </p:clrMapOvr>
</p:sld>
</file>

<file path=ppt/theme/theme1.xml><?xml version="1.0" encoding="utf-8"?>
<a:theme xmlns:a="http://schemas.openxmlformats.org/drawingml/2006/main" name="EUDATTemplatePpt_final1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6CB8CEC3-C744-4601-9774-A03A1999ADDA}" vid="{AAA9E80D-3870-4E19-BED4-26ECC279C815}"/>
    </a:ext>
  </a:extLst>
</a:theme>
</file>

<file path=ppt/theme/theme2.xml><?xml version="1.0" encoding="utf-8"?>
<a:theme xmlns:a="http://schemas.openxmlformats.org/drawingml/2006/main" name="Presentation1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2" id="{6CB8CEC3-C744-4601-9774-A03A1999ADDA}" vid="{F9E6D101-76DA-487A-8306-0BBF8B052F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EUDATpptTemplate_lowresolution</Template>
  <TotalTime>2943</TotalTime>
  <Words>140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Century Gothic</vt:lpstr>
      <vt:lpstr>ＭＳ Ｐゴシック</vt:lpstr>
      <vt:lpstr>Arial</vt:lpstr>
      <vt:lpstr>EUDATTemplatePpt_final1.0</vt:lpstr>
      <vt:lpstr>Presentation1</vt:lpstr>
      <vt:lpstr>Mission Statement for SIG-ISM </vt:lpstr>
      <vt:lpstr>Initial suggestion (Dec 30, 2016)</vt:lpstr>
      <vt:lpstr>Additional comments (by Sigita Jan, 3)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Hilary Hanahoe</dc:creator>
  <cp:lastModifiedBy>Microsoft Office User</cp:lastModifiedBy>
  <cp:revision>58</cp:revision>
  <dcterms:created xsi:type="dcterms:W3CDTF">2016-06-09T14:34:55Z</dcterms:created>
  <dcterms:modified xsi:type="dcterms:W3CDTF">2017-02-22T12:28:48Z</dcterms:modified>
</cp:coreProperties>
</file>