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8" r:id="rId3"/>
    <p:sldId id="272" r:id="rId4"/>
    <p:sldId id="259" r:id="rId5"/>
    <p:sldId id="260" r:id="rId6"/>
    <p:sldId id="261" r:id="rId7"/>
    <p:sldId id="262" r:id="rId8"/>
    <p:sldId id="263" r:id="rId9"/>
    <p:sldId id="271" r:id="rId10"/>
    <p:sldId id="273" r:id="rId11"/>
    <p:sldId id="264" r:id="rId12"/>
    <p:sldId id="268" r:id="rId13"/>
    <p:sldId id="269" r:id="rId14"/>
    <p:sldId id="266" r:id="rId15"/>
    <p:sldId id="270" r:id="rId16"/>
    <p:sldId id="274" r:id="rId17"/>
    <p:sldId id="275" r:id="rId18"/>
    <p:sldId id="265" r:id="rId19"/>
    <p:sldId id="277" r:id="rId20"/>
    <p:sldId id="278" r:id="rId21"/>
    <p:sldId id="276" r:id="rId22"/>
    <p:sldId id="26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varScale="1">
        <p:scale>
          <a:sx n="70" d="100"/>
          <a:sy n="70" d="100"/>
        </p:scale>
        <p:origin x="-138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1EA4DF-3C87-45DF-B8DB-0C5D348828D2}" type="datetimeFigureOut">
              <a:rPr lang="en-GB" smtClean="0"/>
              <a:t>23/02/2017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045E35-73FE-43BA-86A9-C403F68D45BC}" type="slidenum">
              <a:rPr lang="en-GB" smtClean="0"/>
              <a:t>‹#›</a:t>
            </a:fld>
            <a:endParaRPr lang="en-GB"/>
          </a:p>
        </p:txBody>
      </p:sp>
    </p:spTree>
    <p:extLst>
      <p:ext uri="{BB962C8B-B14F-4D97-AF65-F5344CB8AC3E}">
        <p14:creationId xmlns:p14="http://schemas.microsoft.com/office/powerpoint/2010/main" val="22490869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E.g. for EGI SVG “we ask for you to agree not to reveal information you learn about specific vulnerabilities which is not public except as part of the procedure without the agreement of the group.”</a:t>
            </a:r>
          </a:p>
          <a:p>
            <a:endParaRPr lang="en-GB" dirty="0"/>
          </a:p>
        </p:txBody>
      </p:sp>
      <p:sp>
        <p:nvSpPr>
          <p:cNvPr id="4" name="Slide Number Placeholder 3"/>
          <p:cNvSpPr>
            <a:spLocks noGrp="1"/>
          </p:cNvSpPr>
          <p:nvPr>
            <p:ph type="sldNum" sz="quarter" idx="10"/>
          </p:nvPr>
        </p:nvSpPr>
        <p:spPr/>
        <p:txBody>
          <a:bodyPr/>
          <a:lstStyle/>
          <a:p>
            <a:fld id="{9A045E35-73FE-43BA-86A9-C403F68D45BC}" type="slidenum">
              <a:rPr lang="en-GB" smtClean="0"/>
              <a:t>13</a:t>
            </a:fld>
            <a:endParaRPr lang="en-GB"/>
          </a:p>
        </p:txBody>
      </p:sp>
    </p:spTree>
    <p:extLst>
      <p:ext uri="{BB962C8B-B14F-4D97-AF65-F5344CB8AC3E}">
        <p14:creationId xmlns:p14="http://schemas.microsoft.com/office/powerpoint/2010/main" val="32517879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43825E0-C839-451A-90AE-9F236A49C984}" type="datetimeFigureOut">
              <a:rPr lang="en-GB" smtClean="0"/>
              <a:t>23/02/2017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C11FAF-2CBF-461B-9B19-8089E5677A32}" type="slidenum">
              <a:rPr lang="en-GB" smtClean="0"/>
              <a:t>‹#›</a:t>
            </a:fld>
            <a:endParaRPr lang="en-GB"/>
          </a:p>
        </p:txBody>
      </p:sp>
    </p:spTree>
    <p:extLst>
      <p:ext uri="{BB962C8B-B14F-4D97-AF65-F5344CB8AC3E}">
        <p14:creationId xmlns:p14="http://schemas.microsoft.com/office/powerpoint/2010/main" val="321287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43825E0-C839-451A-90AE-9F236A49C984}" type="datetimeFigureOut">
              <a:rPr lang="en-GB" smtClean="0"/>
              <a:t>23/02/2017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C11FAF-2CBF-461B-9B19-8089E5677A32}" type="slidenum">
              <a:rPr lang="en-GB" smtClean="0"/>
              <a:t>‹#›</a:t>
            </a:fld>
            <a:endParaRPr lang="en-GB"/>
          </a:p>
        </p:txBody>
      </p:sp>
    </p:spTree>
    <p:extLst>
      <p:ext uri="{BB962C8B-B14F-4D97-AF65-F5344CB8AC3E}">
        <p14:creationId xmlns:p14="http://schemas.microsoft.com/office/powerpoint/2010/main" val="1608802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43825E0-C839-451A-90AE-9F236A49C984}" type="datetimeFigureOut">
              <a:rPr lang="en-GB" smtClean="0"/>
              <a:t>23/02/2017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C11FAF-2CBF-461B-9B19-8089E5677A32}" type="slidenum">
              <a:rPr lang="en-GB" smtClean="0"/>
              <a:t>‹#›</a:t>
            </a:fld>
            <a:endParaRPr lang="en-GB"/>
          </a:p>
        </p:txBody>
      </p:sp>
    </p:spTree>
    <p:extLst>
      <p:ext uri="{BB962C8B-B14F-4D97-AF65-F5344CB8AC3E}">
        <p14:creationId xmlns:p14="http://schemas.microsoft.com/office/powerpoint/2010/main" val="3059302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43825E0-C839-451A-90AE-9F236A49C984}" type="datetimeFigureOut">
              <a:rPr lang="en-GB" smtClean="0"/>
              <a:t>23/02/2017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C11FAF-2CBF-461B-9B19-8089E5677A32}" type="slidenum">
              <a:rPr lang="en-GB" smtClean="0"/>
              <a:t>‹#›</a:t>
            </a:fld>
            <a:endParaRPr lang="en-GB"/>
          </a:p>
        </p:txBody>
      </p:sp>
    </p:spTree>
    <p:extLst>
      <p:ext uri="{BB962C8B-B14F-4D97-AF65-F5344CB8AC3E}">
        <p14:creationId xmlns:p14="http://schemas.microsoft.com/office/powerpoint/2010/main" val="15943365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3825E0-C839-451A-90AE-9F236A49C984}" type="datetimeFigureOut">
              <a:rPr lang="en-GB" smtClean="0"/>
              <a:t>23/02/2017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C11FAF-2CBF-461B-9B19-8089E5677A32}" type="slidenum">
              <a:rPr lang="en-GB" smtClean="0"/>
              <a:t>‹#›</a:t>
            </a:fld>
            <a:endParaRPr lang="en-GB"/>
          </a:p>
        </p:txBody>
      </p:sp>
    </p:spTree>
    <p:extLst>
      <p:ext uri="{BB962C8B-B14F-4D97-AF65-F5344CB8AC3E}">
        <p14:creationId xmlns:p14="http://schemas.microsoft.com/office/powerpoint/2010/main" val="6224342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43825E0-C839-451A-90AE-9F236A49C984}" type="datetimeFigureOut">
              <a:rPr lang="en-GB" smtClean="0"/>
              <a:t>23/02/2017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9C11FAF-2CBF-461B-9B19-8089E5677A32}" type="slidenum">
              <a:rPr lang="en-GB" smtClean="0"/>
              <a:t>‹#›</a:t>
            </a:fld>
            <a:endParaRPr lang="en-GB"/>
          </a:p>
        </p:txBody>
      </p:sp>
    </p:spTree>
    <p:extLst>
      <p:ext uri="{BB962C8B-B14F-4D97-AF65-F5344CB8AC3E}">
        <p14:creationId xmlns:p14="http://schemas.microsoft.com/office/powerpoint/2010/main" val="3878049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43825E0-C839-451A-90AE-9F236A49C984}" type="datetimeFigureOut">
              <a:rPr lang="en-GB" smtClean="0"/>
              <a:t>23/02/2017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9C11FAF-2CBF-461B-9B19-8089E5677A32}" type="slidenum">
              <a:rPr lang="en-GB" smtClean="0"/>
              <a:t>‹#›</a:t>
            </a:fld>
            <a:endParaRPr lang="en-GB"/>
          </a:p>
        </p:txBody>
      </p:sp>
    </p:spTree>
    <p:extLst>
      <p:ext uri="{BB962C8B-B14F-4D97-AF65-F5344CB8AC3E}">
        <p14:creationId xmlns:p14="http://schemas.microsoft.com/office/powerpoint/2010/main" val="1336204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43825E0-C839-451A-90AE-9F236A49C984}" type="datetimeFigureOut">
              <a:rPr lang="en-GB" smtClean="0"/>
              <a:t>23/02/2017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9C11FAF-2CBF-461B-9B19-8089E5677A32}" type="slidenum">
              <a:rPr lang="en-GB" smtClean="0"/>
              <a:t>‹#›</a:t>
            </a:fld>
            <a:endParaRPr lang="en-GB"/>
          </a:p>
        </p:txBody>
      </p:sp>
    </p:spTree>
    <p:extLst>
      <p:ext uri="{BB962C8B-B14F-4D97-AF65-F5344CB8AC3E}">
        <p14:creationId xmlns:p14="http://schemas.microsoft.com/office/powerpoint/2010/main" val="1867372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3825E0-C839-451A-90AE-9F236A49C984}" type="datetimeFigureOut">
              <a:rPr lang="en-GB" smtClean="0"/>
              <a:t>23/02/2017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9C11FAF-2CBF-461B-9B19-8089E5677A32}" type="slidenum">
              <a:rPr lang="en-GB" smtClean="0"/>
              <a:t>‹#›</a:t>
            </a:fld>
            <a:endParaRPr lang="en-GB"/>
          </a:p>
        </p:txBody>
      </p:sp>
    </p:spTree>
    <p:extLst>
      <p:ext uri="{BB962C8B-B14F-4D97-AF65-F5344CB8AC3E}">
        <p14:creationId xmlns:p14="http://schemas.microsoft.com/office/powerpoint/2010/main" val="127714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3825E0-C839-451A-90AE-9F236A49C984}" type="datetimeFigureOut">
              <a:rPr lang="en-GB" smtClean="0"/>
              <a:t>23/02/2017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9C11FAF-2CBF-461B-9B19-8089E5677A32}" type="slidenum">
              <a:rPr lang="en-GB" smtClean="0"/>
              <a:t>‹#›</a:t>
            </a:fld>
            <a:endParaRPr lang="en-GB"/>
          </a:p>
        </p:txBody>
      </p:sp>
    </p:spTree>
    <p:extLst>
      <p:ext uri="{BB962C8B-B14F-4D97-AF65-F5344CB8AC3E}">
        <p14:creationId xmlns:p14="http://schemas.microsoft.com/office/powerpoint/2010/main" val="3967065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3825E0-C839-451A-90AE-9F236A49C984}" type="datetimeFigureOut">
              <a:rPr lang="en-GB" smtClean="0"/>
              <a:t>23/02/2017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9C11FAF-2CBF-461B-9B19-8089E5677A32}" type="slidenum">
              <a:rPr lang="en-GB" smtClean="0"/>
              <a:t>‹#›</a:t>
            </a:fld>
            <a:endParaRPr lang="en-GB"/>
          </a:p>
        </p:txBody>
      </p:sp>
    </p:spTree>
    <p:extLst>
      <p:ext uri="{BB962C8B-B14F-4D97-AF65-F5344CB8AC3E}">
        <p14:creationId xmlns:p14="http://schemas.microsoft.com/office/powerpoint/2010/main" val="36443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3825E0-C839-451A-90AE-9F236A49C984}" type="datetimeFigureOut">
              <a:rPr lang="en-GB" smtClean="0"/>
              <a:t>23/02/2017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C11FAF-2CBF-461B-9B19-8089E5677A32}" type="slidenum">
              <a:rPr lang="en-GB" smtClean="0"/>
              <a:t>‹#›</a:t>
            </a:fld>
            <a:endParaRPr lang="en-GB"/>
          </a:p>
        </p:txBody>
      </p:sp>
    </p:spTree>
    <p:extLst>
      <p:ext uri="{BB962C8B-B14F-4D97-AF65-F5344CB8AC3E}">
        <p14:creationId xmlns:p14="http://schemas.microsoft.com/office/powerpoint/2010/main" val="183504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Directory/Inventory – info sharing for security people</a:t>
            </a:r>
            <a:endParaRPr lang="en-GB" dirty="0"/>
          </a:p>
        </p:txBody>
      </p:sp>
      <p:sp>
        <p:nvSpPr>
          <p:cNvPr id="3" name="Subtitle 2"/>
          <p:cNvSpPr>
            <a:spLocks noGrp="1"/>
          </p:cNvSpPr>
          <p:nvPr>
            <p:ph type="subTitle" idx="1"/>
          </p:nvPr>
        </p:nvSpPr>
        <p:spPr/>
        <p:txBody>
          <a:bodyPr/>
          <a:lstStyle/>
          <a:p>
            <a:r>
              <a:rPr lang="sv-SE" dirty="0" smtClean="0"/>
              <a:t>Linda Cornwall, </a:t>
            </a:r>
          </a:p>
          <a:p>
            <a:r>
              <a:rPr lang="sv-SE" dirty="0" smtClean="0"/>
              <a:t>SIG-ISM 23rd Feb 2017</a:t>
            </a:r>
          </a:p>
          <a:p>
            <a:endParaRPr lang="en-GB" dirty="0"/>
          </a:p>
        </p:txBody>
      </p:sp>
    </p:spTree>
    <p:extLst>
      <p:ext uri="{BB962C8B-B14F-4D97-AF65-F5344CB8AC3E}">
        <p14:creationId xmlns:p14="http://schemas.microsoft.com/office/powerpoint/2010/main" val="212255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do I think should be public?</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Policy documentation</a:t>
            </a:r>
          </a:p>
          <a:p>
            <a:r>
              <a:rPr lang="en-GB" dirty="0" smtClean="0"/>
              <a:t>Procedure for handling vulnerabilities</a:t>
            </a:r>
          </a:p>
          <a:p>
            <a:r>
              <a:rPr lang="en-GB" dirty="0" smtClean="0"/>
              <a:t>Procedure for handling incidents</a:t>
            </a:r>
          </a:p>
          <a:p>
            <a:r>
              <a:rPr lang="en-GB" dirty="0" smtClean="0"/>
              <a:t>Most documentation such as TOR or procedures -  which doesn’t identify specific security risks, problems. </a:t>
            </a:r>
          </a:p>
          <a:p>
            <a:r>
              <a:rPr lang="en-GB" dirty="0" smtClean="0"/>
              <a:t>E-mail addresses for reporting problems</a:t>
            </a:r>
          </a:p>
          <a:p>
            <a:pPr lvl="1"/>
            <a:r>
              <a:rPr lang="en-GB" dirty="0" smtClean="0"/>
              <a:t>Generic, not an individual</a:t>
            </a:r>
          </a:p>
          <a:p>
            <a:pPr lvl="1"/>
            <a:r>
              <a:rPr lang="en-GB" dirty="0" smtClean="0"/>
              <a:t>With anti-spam – e.g. a ‘picture’ or security at </a:t>
            </a:r>
            <a:r>
              <a:rPr lang="en-GB" dirty="0" err="1" smtClean="0"/>
              <a:t>nren</a:t>
            </a:r>
            <a:endParaRPr lang="en-GB" dirty="0" smtClean="0"/>
          </a:p>
          <a:p>
            <a:pPr marL="0" indent="0">
              <a:buNone/>
            </a:pPr>
            <a:r>
              <a:rPr lang="en-GB" dirty="0" smtClean="0"/>
              <a:t>But it is up to projects/NRENs/institutes to decide</a:t>
            </a:r>
            <a:endParaRPr lang="en-GB" dirty="0"/>
          </a:p>
        </p:txBody>
      </p:sp>
    </p:spTree>
    <p:extLst>
      <p:ext uri="{BB962C8B-B14F-4D97-AF65-F5344CB8AC3E}">
        <p14:creationId xmlns:p14="http://schemas.microsoft.com/office/powerpoint/2010/main" val="25765713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Sharing level 2 info</a:t>
            </a:r>
            <a:endParaRPr lang="en-GB" dirty="0"/>
          </a:p>
        </p:txBody>
      </p:sp>
      <p:sp>
        <p:nvSpPr>
          <p:cNvPr id="3" name="Content Placeholder 2"/>
          <p:cNvSpPr>
            <a:spLocks noGrp="1"/>
          </p:cNvSpPr>
          <p:nvPr>
            <p:ph idx="1"/>
          </p:nvPr>
        </p:nvSpPr>
        <p:spPr/>
        <p:txBody>
          <a:bodyPr>
            <a:normAutofit/>
          </a:bodyPr>
          <a:lstStyle/>
          <a:p>
            <a:r>
              <a:rPr lang="en-GB" dirty="0" smtClean="0"/>
              <a:t>This needs to be controlled</a:t>
            </a:r>
          </a:p>
          <a:p>
            <a:r>
              <a:rPr lang="en-GB" dirty="0" smtClean="0"/>
              <a:t>Can this be a ‘Private’ wiki? </a:t>
            </a:r>
          </a:p>
          <a:p>
            <a:r>
              <a:rPr lang="en-GB" dirty="0" smtClean="0"/>
              <a:t>Who can have access?</a:t>
            </a:r>
          </a:p>
          <a:p>
            <a:r>
              <a:rPr lang="en-GB" dirty="0" smtClean="0"/>
              <a:t>2 options </a:t>
            </a:r>
          </a:p>
        </p:txBody>
      </p:sp>
    </p:spTree>
    <p:extLst>
      <p:ext uri="{BB962C8B-B14F-4D97-AF65-F5344CB8AC3E}">
        <p14:creationId xmlns:p14="http://schemas.microsoft.com/office/powerpoint/2010/main" val="29868785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Level 2 – Option 1 - Known to us</a:t>
            </a:r>
            <a:endParaRPr lang="en-GB" dirty="0"/>
          </a:p>
        </p:txBody>
      </p:sp>
      <p:sp>
        <p:nvSpPr>
          <p:cNvPr id="3" name="Content Placeholder 2"/>
          <p:cNvSpPr>
            <a:spLocks noGrp="1"/>
          </p:cNvSpPr>
          <p:nvPr>
            <p:ph idx="1"/>
          </p:nvPr>
        </p:nvSpPr>
        <p:spPr/>
        <p:txBody>
          <a:bodyPr>
            <a:normAutofit fontScale="92500" lnSpcReduction="10000"/>
          </a:bodyPr>
          <a:lstStyle/>
          <a:p>
            <a:r>
              <a:rPr lang="en-GB" dirty="0"/>
              <a:t>To register, a group of us need to know the people, i.e. a group of (say) 10-20 of </a:t>
            </a:r>
            <a:r>
              <a:rPr lang="en-GB" dirty="0" smtClean="0"/>
              <a:t>us</a:t>
            </a:r>
            <a:endParaRPr lang="en-GB" dirty="0"/>
          </a:p>
          <a:p>
            <a:pPr lvl="1"/>
            <a:r>
              <a:rPr lang="en-GB" dirty="0" smtClean="0"/>
              <a:t>This 10-20 </a:t>
            </a:r>
            <a:r>
              <a:rPr lang="en-GB" dirty="0"/>
              <a:t>we can register people we know</a:t>
            </a:r>
          </a:p>
          <a:p>
            <a:r>
              <a:rPr lang="en-GB" dirty="0"/>
              <a:t>Then people we know can recommend 1 other person</a:t>
            </a:r>
          </a:p>
          <a:p>
            <a:r>
              <a:rPr lang="en-GB" dirty="0"/>
              <a:t>No further away than that</a:t>
            </a:r>
          </a:p>
          <a:p>
            <a:r>
              <a:rPr lang="en-GB" dirty="0"/>
              <a:t>We know someone we trust, we trust them to recommend someone, but no more than ‘1 away’ </a:t>
            </a:r>
            <a:endParaRPr lang="en-GB" dirty="0" smtClean="0"/>
          </a:p>
          <a:p>
            <a:r>
              <a:rPr lang="en-GB" dirty="0" smtClean="0"/>
              <a:t>In addition need institute e-mail? </a:t>
            </a:r>
            <a:endParaRPr lang="en-GB" dirty="0"/>
          </a:p>
          <a:p>
            <a:endParaRPr lang="en-GB" dirty="0"/>
          </a:p>
        </p:txBody>
      </p:sp>
    </p:spTree>
    <p:extLst>
      <p:ext uri="{BB962C8B-B14F-4D97-AF65-F5344CB8AC3E}">
        <p14:creationId xmlns:p14="http://schemas.microsoft.com/office/powerpoint/2010/main" val="22934430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Level 2 – Option 2 - institute e-mail </a:t>
            </a:r>
            <a:endParaRPr lang="en-GB" dirty="0"/>
          </a:p>
        </p:txBody>
      </p:sp>
      <p:sp>
        <p:nvSpPr>
          <p:cNvPr id="3" name="Content Placeholder 2"/>
          <p:cNvSpPr>
            <a:spLocks noGrp="1"/>
          </p:cNvSpPr>
          <p:nvPr>
            <p:ph idx="1"/>
          </p:nvPr>
        </p:nvSpPr>
        <p:spPr/>
        <p:txBody>
          <a:bodyPr>
            <a:normAutofit/>
          </a:bodyPr>
          <a:lstStyle/>
          <a:p>
            <a:r>
              <a:rPr lang="en-GB" dirty="0" smtClean="0"/>
              <a:t>If people have an institute e-mail – is this enough?</a:t>
            </a:r>
          </a:p>
          <a:p>
            <a:r>
              <a:rPr lang="en-GB" dirty="0" smtClean="0"/>
              <a:t>We register people on request, provided they have an institute e-mail, and provided they agree to not make info public. </a:t>
            </a:r>
            <a:endParaRPr lang="en-GB" dirty="0"/>
          </a:p>
          <a:p>
            <a:r>
              <a:rPr lang="en-GB" dirty="0" smtClean="0"/>
              <a:t>This is simpler, and probably enough </a:t>
            </a:r>
            <a:endParaRPr lang="en-GB" dirty="0"/>
          </a:p>
        </p:txBody>
      </p:sp>
    </p:spTree>
    <p:extLst>
      <p:ext uri="{BB962C8B-B14F-4D97-AF65-F5344CB8AC3E}">
        <p14:creationId xmlns:p14="http://schemas.microsoft.com/office/powerpoint/2010/main" val="13474533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should we share at level 2?</a:t>
            </a:r>
            <a:endParaRPr lang="en-GB" dirty="0"/>
          </a:p>
        </p:txBody>
      </p:sp>
      <p:sp>
        <p:nvSpPr>
          <p:cNvPr id="3" name="Content Placeholder 2"/>
          <p:cNvSpPr>
            <a:spLocks noGrp="1"/>
          </p:cNvSpPr>
          <p:nvPr>
            <p:ph idx="1"/>
          </p:nvPr>
        </p:nvSpPr>
        <p:spPr/>
        <p:txBody>
          <a:bodyPr/>
          <a:lstStyle/>
          <a:p>
            <a:r>
              <a:rPr lang="en-GB" dirty="0" smtClean="0"/>
              <a:t>Whatever people wish</a:t>
            </a:r>
          </a:p>
          <a:p>
            <a:r>
              <a:rPr lang="en-GB" dirty="0" smtClean="0"/>
              <a:t>Table of NREN/Institute/Project – link to wiki page (within SIG-ISM) for that institute</a:t>
            </a:r>
          </a:p>
          <a:p>
            <a:r>
              <a:rPr lang="en-GB" dirty="0" smtClean="0"/>
              <a:t>People put on that non-public page what they wish </a:t>
            </a:r>
          </a:p>
          <a:p>
            <a:r>
              <a:rPr lang="en-GB" dirty="0" smtClean="0"/>
              <a:t>Recommend name and e-mail security officers, who to contact for non-public documents etc. </a:t>
            </a:r>
          </a:p>
        </p:txBody>
      </p:sp>
    </p:spTree>
    <p:extLst>
      <p:ext uri="{BB962C8B-B14F-4D97-AF65-F5344CB8AC3E}">
        <p14:creationId xmlns:p14="http://schemas.microsoft.com/office/powerpoint/2010/main" val="35707852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Who edits?</a:t>
            </a:r>
            <a:endParaRPr lang="en-GB" dirty="0"/>
          </a:p>
        </p:txBody>
      </p:sp>
      <p:sp>
        <p:nvSpPr>
          <p:cNvPr id="3" name="Content Placeholder 2"/>
          <p:cNvSpPr>
            <a:spLocks noGrp="1"/>
          </p:cNvSpPr>
          <p:nvPr>
            <p:ph idx="1"/>
          </p:nvPr>
        </p:nvSpPr>
        <p:spPr/>
        <p:txBody>
          <a:bodyPr/>
          <a:lstStyle/>
          <a:p>
            <a:r>
              <a:rPr lang="en-GB" dirty="0" smtClean="0"/>
              <a:t>If wiki page level 1 and level 2 per project/institute/NREN – can give member of that project access rights.</a:t>
            </a:r>
          </a:p>
          <a:p>
            <a:r>
              <a:rPr lang="en-GB" dirty="0" smtClean="0"/>
              <a:t>People edit their own page. </a:t>
            </a:r>
          </a:p>
          <a:p>
            <a:r>
              <a:rPr lang="en-GB" dirty="0" smtClean="0"/>
              <a:t>GEANT sig-ism wiki probably has the </a:t>
            </a:r>
            <a:r>
              <a:rPr lang="en-GB" dirty="0" err="1" smtClean="0"/>
              <a:t>authz</a:t>
            </a:r>
            <a:r>
              <a:rPr lang="en-GB" dirty="0" smtClean="0"/>
              <a:t> in place.</a:t>
            </a:r>
          </a:p>
          <a:p>
            <a:endParaRPr lang="en-GB" dirty="0"/>
          </a:p>
        </p:txBody>
      </p:sp>
    </p:spTree>
    <p:extLst>
      <p:ext uri="{BB962C8B-B14F-4D97-AF65-F5344CB8AC3E}">
        <p14:creationId xmlns:p14="http://schemas.microsoft.com/office/powerpoint/2010/main" val="8174655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a:t>
            </a:r>
            <a:endParaRPr lang="en-GB" dirty="0"/>
          </a:p>
        </p:txBody>
      </p:sp>
      <p:sp>
        <p:nvSpPr>
          <p:cNvPr id="3" name="Content Placeholder 2"/>
          <p:cNvSpPr>
            <a:spLocks noGrp="1"/>
          </p:cNvSpPr>
          <p:nvPr>
            <p:ph idx="1"/>
          </p:nvPr>
        </p:nvSpPr>
        <p:spPr/>
        <p:txBody>
          <a:bodyPr>
            <a:normAutofit lnSpcReduction="10000"/>
          </a:bodyPr>
          <a:lstStyle/>
          <a:p>
            <a:r>
              <a:rPr lang="en-GB" dirty="0" smtClean="0"/>
              <a:t>Each NREN/Project defines what roles there are</a:t>
            </a:r>
          </a:p>
          <a:p>
            <a:pPr lvl="1"/>
            <a:r>
              <a:rPr lang="en-GB" dirty="0" smtClean="0"/>
              <a:t>Different people organise things differently</a:t>
            </a:r>
            <a:endParaRPr lang="en-GB" dirty="0" smtClean="0"/>
          </a:p>
          <a:p>
            <a:r>
              <a:rPr lang="en-GB" dirty="0" smtClean="0"/>
              <a:t>NREN/Project </a:t>
            </a:r>
            <a:r>
              <a:rPr lang="en-GB" dirty="0" smtClean="0"/>
              <a:t>responsible for keeping up to date</a:t>
            </a:r>
          </a:p>
          <a:p>
            <a:pPr lvl="1"/>
            <a:r>
              <a:rPr lang="en-GB" dirty="0" smtClean="0"/>
              <a:t>Check every 6 months is up to date</a:t>
            </a:r>
          </a:p>
          <a:p>
            <a:pPr lvl="1"/>
            <a:r>
              <a:rPr lang="en-GB" dirty="0" smtClean="0"/>
              <a:t>Confirm</a:t>
            </a:r>
          </a:p>
          <a:p>
            <a:r>
              <a:rPr lang="en-GB" dirty="0" smtClean="0"/>
              <a:t>Who do we allow who don’t we allow</a:t>
            </a:r>
          </a:p>
          <a:p>
            <a:pPr lvl="1"/>
            <a:r>
              <a:rPr lang="en-GB" dirty="0" smtClean="0"/>
              <a:t>What vetting mechanism</a:t>
            </a:r>
            <a:r>
              <a:rPr lang="en-GB" dirty="0" smtClean="0"/>
              <a:t>?</a:t>
            </a:r>
          </a:p>
          <a:p>
            <a:pPr lvl="1"/>
            <a:endParaRPr lang="en-GB" dirty="0"/>
          </a:p>
        </p:txBody>
      </p:sp>
    </p:spTree>
    <p:extLst>
      <p:ext uri="{BB962C8B-B14F-4D97-AF65-F5344CB8AC3E}">
        <p14:creationId xmlns:p14="http://schemas.microsoft.com/office/powerpoint/2010/main" val="16271287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Who can join in?</a:t>
            </a:r>
            <a:endParaRPr lang="en-GB" dirty="0"/>
          </a:p>
        </p:txBody>
      </p:sp>
      <p:sp>
        <p:nvSpPr>
          <p:cNvPr id="3" name="Content Placeholder 2"/>
          <p:cNvSpPr>
            <a:spLocks noGrp="1"/>
          </p:cNvSpPr>
          <p:nvPr>
            <p:ph idx="1"/>
          </p:nvPr>
        </p:nvSpPr>
        <p:spPr/>
        <p:txBody>
          <a:bodyPr/>
          <a:lstStyle/>
          <a:p>
            <a:r>
              <a:rPr lang="en-GB" dirty="0" smtClean="0"/>
              <a:t>Limited to education and research</a:t>
            </a:r>
          </a:p>
          <a:p>
            <a:r>
              <a:rPr lang="en-GB" dirty="0" smtClean="0"/>
              <a:t>Start in Europe</a:t>
            </a:r>
          </a:p>
          <a:p>
            <a:r>
              <a:rPr lang="en-GB" dirty="0" smtClean="0"/>
              <a:t>Later maybe go global.</a:t>
            </a:r>
          </a:p>
          <a:p>
            <a:pPr marL="0" indent="0">
              <a:buNone/>
            </a:pPr>
            <a:endParaRPr lang="en-GB" dirty="0"/>
          </a:p>
        </p:txBody>
      </p:sp>
    </p:spTree>
    <p:extLst>
      <p:ext uri="{BB962C8B-B14F-4D97-AF65-F5344CB8AC3E}">
        <p14:creationId xmlns:p14="http://schemas.microsoft.com/office/powerpoint/2010/main" val="28783947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Level 3 info</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More sensitive</a:t>
            </a:r>
          </a:p>
          <a:p>
            <a:r>
              <a:rPr lang="en-GB" dirty="0" smtClean="0"/>
              <a:t>More controlled</a:t>
            </a:r>
          </a:p>
          <a:p>
            <a:r>
              <a:rPr lang="en-GB" dirty="0" smtClean="0"/>
              <a:t>Probably a longer term aim</a:t>
            </a:r>
          </a:p>
          <a:p>
            <a:r>
              <a:rPr lang="en-GB" dirty="0" smtClean="0"/>
              <a:t>Bart </a:t>
            </a:r>
            <a:r>
              <a:rPr lang="en-GB" dirty="0" err="1" smtClean="0"/>
              <a:t>Bosmia</a:t>
            </a:r>
            <a:r>
              <a:rPr lang="en-GB" dirty="0"/>
              <a:t> e-mailed </a:t>
            </a:r>
            <a:endParaRPr lang="en-GB" dirty="0" smtClean="0"/>
          </a:p>
          <a:p>
            <a:r>
              <a:rPr lang="en-GB" dirty="0" smtClean="0"/>
              <a:t>SCIRT </a:t>
            </a:r>
            <a:r>
              <a:rPr lang="en-GB" dirty="0"/>
              <a:t>– </a:t>
            </a:r>
            <a:r>
              <a:rPr lang="en-GB" dirty="0" err="1"/>
              <a:t>SURFnet</a:t>
            </a:r>
            <a:r>
              <a:rPr lang="en-GB" dirty="0"/>
              <a:t> Cooperating Incident Response </a:t>
            </a:r>
            <a:r>
              <a:rPr lang="en-GB" dirty="0" smtClean="0"/>
              <a:t>Teams – good starting point</a:t>
            </a:r>
          </a:p>
          <a:p>
            <a:r>
              <a:rPr lang="en-GB" dirty="0"/>
              <a:t>Need a group where people ‘volunteer’</a:t>
            </a:r>
          </a:p>
          <a:p>
            <a:r>
              <a:rPr lang="en-GB" dirty="0"/>
              <a:t>To join group all members need to have the opportunity to O.K. or </a:t>
            </a:r>
            <a:r>
              <a:rPr lang="en-GB" dirty="0" smtClean="0"/>
              <a:t>object</a:t>
            </a:r>
          </a:p>
          <a:p>
            <a:r>
              <a:rPr lang="en-GB" dirty="0" smtClean="0"/>
              <a:t>Further in the future.</a:t>
            </a:r>
          </a:p>
          <a:p>
            <a:r>
              <a:rPr lang="en-GB" dirty="0" smtClean="0"/>
              <a:t>Start with level 1 and level 2.</a:t>
            </a:r>
          </a:p>
        </p:txBody>
      </p:sp>
    </p:spTree>
    <p:extLst>
      <p:ext uri="{BB962C8B-B14F-4D97-AF65-F5344CB8AC3E}">
        <p14:creationId xmlns:p14="http://schemas.microsoft.com/office/powerpoint/2010/main" val="11206014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 ideas to include</a:t>
            </a:r>
            <a:endParaRPr lang="en-GB" dirty="0"/>
          </a:p>
        </p:txBody>
      </p:sp>
      <p:sp>
        <p:nvSpPr>
          <p:cNvPr id="3" name="Content Placeholder 2"/>
          <p:cNvSpPr>
            <a:spLocks noGrp="1"/>
          </p:cNvSpPr>
          <p:nvPr>
            <p:ph idx="1"/>
          </p:nvPr>
        </p:nvSpPr>
        <p:spPr/>
        <p:txBody>
          <a:bodyPr/>
          <a:lstStyle/>
          <a:p>
            <a:r>
              <a:rPr lang="en-GB" dirty="0" smtClean="0"/>
              <a:t>Public key – X509?</a:t>
            </a:r>
          </a:p>
          <a:p>
            <a:r>
              <a:rPr lang="en-GB" dirty="0" smtClean="0"/>
              <a:t>Info for secure communication? </a:t>
            </a:r>
            <a:endParaRPr lang="en-GB" dirty="0"/>
          </a:p>
        </p:txBody>
      </p:sp>
    </p:spTree>
    <p:extLst>
      <p:ext uri="{BB962C8B-B14F-4D97-AF65-F5344CB8AC3E}">
        <p14:creationId xmlns:p14="http://schemas.microsoft.com/office/powerpoint/2010/main" val="21517427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Main points</a:t>
            </a:r>
            <a:endParaRPr lang="en-GB" dirty="0"/>
          </a:p>
        </p:txBody>
      </p:sp>
      <p:sp>
        <p:nvSpPr>
          <p:cNvPr id="3" name="Content Placeholder 2"/>
          <p:cNvSpPr>
            <a:spLocks noGrp="1"/>
          </p:cNvSpPr>
          <p:nvPr>
            <p:ph idx="1"/>
          </p:nvPr>
        </p:nvSpPr>
        <p:spPr/>
        <p:txBody>
          <a:bodyPr>
            <a:normAutofit fontScale="92500" lnSpcReduction="20000"/>
          </a:bodyPr>
          <a:lstStyle/>
          <a:p>
            <a:r>
              <a:rPr lang="en-US" altLang="en-US" dirty="0" smtClean="0"/>
              <a:t>Some information is public (e.g. already available on public web page) </a:t>
            </a:r>
          </a:p>
          <a:p>
            <a:r>
              <a:rPr lang="en-US" altLang="en-US" dirty="0" smtClean="0"/>
              <a:t>Some information is private</a:t>
            </a:r>
          </a:p>
          <a:p>
            <a:r>
              <a:rPr lang="en-US" altLang="en-US" dirty="0" smtClean="0"/>
              <a:t>We define level 1 information as information which is public</a:t>
            </a:r>
          </a:p>
          <a:p>
            <a:pPr lvl="1"/>
            <a:r>
              <a:rPr lang="en-US" altLang="en-US" dirty="0" smtClean="0"/>
              <a:t>We cannot tell people what they want to make public</a:t>
            </a:r>
          </a:p>
          <a:p>
            <a:r>
              <a:rPr lang="en-US" altLang="en-US" dirty="0" smtClean="0"/>
              <a:t>We define level 2 information as information which we share between ourselves</a:t>
            </a:r>
          </a:p>
          <a:p>
            <a:r>
              <a:rPr lang="en-US" altLang="en-US" dirty="0" smtClean="0"/>
              <a:t>We define level 3 as information which is more sensitive</a:t>
            </a:r>
          </a:p>
          <a:p>
            <a:endParaRPr lang="en-US" altLang="en-US" dirty="0" smtClean="0"/>
          </a:p>
          <a:p>
            <a:endParaRPr lang="en-GB" dirty="0"/>
          </a:p>
        </p:txBody>
      </p:sp>
    </p:spTree>
    <p:extLst>
      <p:ext uri="{BB962C8B-B14F-4D97-AF65-F5344CB8AC3E}">
        <p14:creationId xmlns:p14="http://schemas.microsoft.com/office/powerpoint/2010/main" val="22270919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secure is the wiki?</a:t>
            </a:r>
            <a:endParaRPr lang="en-GB" dirty="0"/>
          </a:p>
        </p:txBody>
      </p:sp>
      <p:sp>
        <p:nvSpPr>
          <p:cNvPr id="3" name="Content Placeholder 2"/>
          <p:cNvSpPr>
            <a:spLocks noGrp="1"/>
          </p:cNvSpPr>
          <p:nvPr>
            <p:ph idx="1"/>
          </p:nvPr>
        </p:nvSpPr>
        <p:spPr/>
        <p:txBody>
          <a:bodyPr/>
          <a:lstStyle/>
          <a:p>
            <a:r>
              <a:rPr lang="en-GB" dirty="0" smtClean="0"/>
              <a:t>Whatever we put, the security level of the wiki itself must be good enough for the info.</a:t>
            </a:r>
          </a:p>
          <a:p>
            <a:r>
              <a:rPr lang="en-GB" dirty="0" smtClean="0"/>
              <a:t>FOTIS in charge??</a:t>
            </a:r>
            <a:endParaRPr lang="en-GB" dirty="0"/>
          </a:p>
        </p:txBody>
      </p:sp>
    </p:spTree>
    <p:extLst>
      <p:ext uri="{BB962C8B-B14F-4D97-AF65-F5344CB8AC3E}">
        <p14:creationId xmlns:p14="http://schemas.microsoft.com/office/powerpoint/2010/main" val="3906839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Getting started</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1</a:t>
            </a:r>
            <a:r>
              <a:rPr lang="en-GB" baseline="30000" dirty="0" smtClean="0"/>
              <a:t>st</a:t>
            </a:r>
            <a:r>
              <a:rPr lang="en-GB" dirty="0" smtClean="0"/>
              <a:t> page – table of NRENs</a:t>
            </a:r>
          </a:p>
          <a:p>
            <a:r>
              <a:rPr lang="en-GB" dirty="0" smtClean="0"/>
              <a:t>Points to page per NREN with public info. </a:t>
            </a:r>
          </a:p>
          <a:p>
            <a:r>
              <a:rPr lang="en-GB" dirty="0" smtClean="0"/>
              <a:t>Start with level 1 and level 2</a:t>
            </a:r>
          </a:p>
          <a:p>
            <a:pPr lvl="1"/>
            <a:r>
              <a:rPr lang="en-GB" dirty="0" smtClean="0"/>
              <a:t>Have some templates for minimum info required.</a:t>
            </a:r>
          </a:p>
          <a:p>
            <a:r>
              <a:rPr lang="en-GB" dirty="0" smtClean="0"/>
              <a:t>I’ll e-mail details to </a:t>
            </a:r>
            <a:r>
              <a:rPr lang="en-GB" dirty="0" err="1" smtClean="0"/>
              <a:t>Sigita</a:t>
            </a:r>
            <a:r>
              <a:rPr lang="en-GB" dirty="0" smtClean="0"/>
              <a:t> what is needed, action on me.</a:t>
            </a:r>
          </a:p>
          <a:p>
            <a:r>
              <a:rPr lang="en-GB" dirty="0" smtClean="0"/>
              <a:t>Later think also about ‘virtual water cooler’, other virtual meetings. </a:t>
            </a:r>
          </a:p>
          <a:p>
            <a:pPr lvl="1"/>
            <a:r>
              <a:rPr lang="en-GB" dirty="0" smtClean="0"/>
              <a:t>Groups within this. </a:t>
            </a:r>
            <a:endParaRPr lang="en-GB" dirty="0"/>
          </a:p>
        </p:txBody>
      </p:sp>
    </p:spTree>
    <p:extLst>
      <p:ext uri="{BB962C8B-B14F-4D97-AF65-F5344CB8AC3E}">
        <p14:creationId xmlns:p14="http://schemas.microsoft.com/office/powerpoint/2010/main" val="862597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idx="1"/>
          </p:nvPr>
        </p:nvSpPr>
        <p:spPr/>
        <p:txBody>
          <a:bodyPr>
            <a:normAutofit lnSpcReduction="10000"/>
          </a:bodyPr>
          <a:lstStyle/>
          <a:p>
            <a:r>
              <a:rPr lang="en-GB" dirty="0" smtClean="0"/>
              <a:t>Set up a wiki for level 1 public info</a:t>
            </a:r>
          </a:p>
          <a:p>
            <a:pPr lvl="1"/>
            <a:r>
              <a:rPr lang="en-GB" dirty="0" smtClean="0"/>
              <a:t>Up to people what they share</a:t>
            </a:r>
          </a:p>
          <a:p>
            <a:r>
              <a:rPr lang="en-GB" dirty="0" smtClean="0"/>
              <a:t>Set up a wiki for level 2 info</a:t>
            </a:r>
          </a:p>
          <a:p>
            <a:pPr lvl="1"/>
            <a:r>
              <a:rPr lang="en-GB" dirty="0" smtClean="0"/>
              <a:t>Up to people what they share</a:t>
            </a:r>
          </a:p>
          <a:p>
            <a:r>
              <a:rPr lang="en-GB" dirty="0" smtClean="0"/>
              <a:t>Prefer a wiki page within SIG-ISM in each case which individual NREN/Institute/Project can edit</a:t>
            </a:r>
          </a:p>
          <a:p>
            <a:r>
              <a:rPr lang="en-GB" dirty="0" smtClean="0"/>
              <a:t>Restrict to Education and Research</a:t>
            </a:r>
          </a:p>
          <a:p>
            <a:r>
              <a:rPr lang="en-GB" dirty="0" smtClean="0"/>
              <a:t>Level 3, other facilities – later</a:t>
            </a:r>
            <a:endParaRPr lang="en-GB" dirty="0"/>
          </a:p>
        </p:txBody>
      </p:sp>
    </p:spTree>
    <p:extLst>
      <p:ext uri="{BB962C8B-B14F-4D97-AF65-F5344CB8AC3E}">
        <p14:creationId xmlns:p14="http://schemas.microsoft.com/office/powerpoint/2010/main" val="29165164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Who do we share with?</a:t>
            </a:r>
            <a:endParaRPr lang="en-GB" dirty="0"/>
          </a:p>
        </p:txBody>
      </p:sp>
      <p:sp>
        <p:nvSpPr>
          <p:cNvPr id="3" name="Content Placeholder 2"/>
          <p:cNvSpPr>
            <a:spLocks noGrp="1"/>
          </p:cNvSpPr>
          <p:nvPr>
            <p:ph idx="1"/>
          </p:nvPr>
        </p:nvSpPr>
        <p:spPr/>
        <p:txBody>
          <a:bodyPr/>
          <a:lstStyle/>
          <a:p>
            <a:r>
              <a:rPr lang="en-GB" dirty="0" smtClean="0"/>
              <a:t>I reckon security people within  NREN/Projects/Institutes</a:t>
            </a:r>
          </a:p>
          <a:p>
            <a:r>
              <a:rPr lang="en-GB" dirty="0" smtClean="0"/>
              <a:t>Not just security officers? </a:t>
            </a:r>
          </a:p>
          <a:p>
            <a:pPr lvl="1"/>
            <a:r>
              <a:rPr lang="en-GB" dirty="0" smtClean="0"/>
              <a:t>I’m not a security officer</a:t>
            </a:r>
          </a:p>
          <a:p>
            <a:pPr lvl="1"/>
            <a:r>
              <a:rPr lang="en-GB" dirty="0" smtClean="0"/>
              <a:t>There are many security functions</a:t>
            </a:r>
            <a:endParaRPr lang="en-GB" dirty="0"/>
          </a:p>
        </p:txBody>
      </p:sp>
    </p:spTree>
    <p:extLst>
      <p:ext uri="{BB962C8B-B14F-4D97-AF65-F5344CB8AC3E}">
        <p14:creationId xmlns:p14="http://schemas.microsoft.com/office/powerpoint/2010/main" val="31064997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Level 1, what to include</a:t>
            </a:r>
            <a:endParaRPr lang="en-GB" dirty="0"/>
          </a:p>
        </p:txBody>
      </p:sp>
      <p:sp>
        <p:nvSpPr>
          <p:cNvPr id="3" name="Content Placeholder 2"/>
          <p:cNvSpPr>
            <a:spLocks noGrp="1"/>
          </p:cNvSpPr>
          <p:nvPr>
            <p:ph idx="1"/>
          </p:nvPr>
        </p:nvSpPr>
        <p:spPr/>
        <p:txBody>
          <a:bodyPr/>
          <a:lstStyle/>
          <a:p>
            <a:r>
              <a:rPr lang="en-GB" dirty="0" smtClean="0"/>
              <a:t>Suggest 1 top level table containing </a:t>
            </a:r>
          </a:p>
          <a:p>
            <a:r>
              <a:rPr lang="en-GB" dirty="0" smtClean="0"/>
              <a:t>Name of NREN/ Institute /Project</a:t>
            </a:r>
          </a:p>
          <a:p>
            <a:r>
              <a:rPr lang="en-GB" dirty="0" smtClean="0"/>
              <a:t>1 sentence description</a:t>
            </a:r>
          </a:p>
          <a:p>
            <a:r>
              <a:rPr lang="en-GB" dirty="0" smtClean="0"/>
              <a:t>Location of  NREN/Institute/Project table (in SIG-ISM)</a:t>
            </a:r>
          </a:p>
          <a:p>
            <a:r>
              <a:rPr lang="en-GB" dirty="0" smtClean="0"/>
              <a:t>Location of public web page belonging to the NREN/Institute/Project</a:t>
            </a:r>
          </a:p>
          <a:p>
            <a:endParaRPr lang="en-GB" dirty="0"/>
          </a:p>
        </p:txBody>
      </p:sp>
    </p:spTree>
    <p:extLst>
      <p:ext uri="{BB962C8B-B14F-4D97-AF65-F5344CB8AC3E}">
        <p14:creationId xmlns:p14="http://schemas.microsoft.com/office/powerpoint/2010/main" val="24185468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Then table per NREN/Institute/Project</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Name    Link to homepage</a:t>
            </a:r>
          </a:p>
          <a:p>
            <a:r>
              <a:rPr lang="en-GB" dirty="0" smtClean="0"/>
              <a:t>Description</a:t>
            </a:r>
          </a:p>
          <a:p>
            <a:r>
              <a:rPr lang="en-GB" dirty="0" smtClean="0"/>
              <a:t>ISM description Link if public</a:t>
            </a:r>
          </a:p>
          <a:p>
            <a:r>
              <a:rPr lang="en-GB" dirty="0" smtClean="0"/>
              <a:t>Policy docs (public/not public) - Link if public</a:t>
            </a:r>
          </a:p>
          <a:p>
            <a:r>
              <a:rPr lang="en-GB" dirty="0" smtClean="0"/>
              <a:t>Software Vulnerability handling – Link to procedure, advisories</a:t>
            </a:r>
          </a:p>
          <a:p>
            <a:r>
              <a:rPr lang="en-GB" dirty="0" smtClean="0"/>
              <a:t>Other Incident Prevention</a:t>
            </a:r>
          </a:p>
          <a:p>
            <a:r>
              <a:rPr lang="en-GB" dirty="0" smtClean="0"/>
              <a:t>Incident Response</a:t>
            </a:r>
          </a:p>
          <a:p>
            <a:r>
              <a:rPr lang="en-GB" dirty="0" smtClean="0"/>
              <a:t>Contact information (what is public) </a:t>
            </a:r>
          </a:p>
          <a:p>
            <a:endParaRPr lang="en-GB" dirty="0" smtClean="0"/>
          </a:p>
          <a:p>
            <a:endParaRPr lang="en-GB" dirty="0" smtClean="0"/>
          </a:p>
          <a:p>
            <a:pPr marL="0" indent="0">
              <a:buNone/>
            </a:pPr>
            <a:endParaRPr lang="en-GB" dirty="0"/>
          </a:p>
        </p:txBody>
      </p:sp>
    </p:spTree>
    <p:extLst>
      <p:ext uri="{BB962C8B-B14F-4D97-AF65-F5344CB8AC3E}">
        <p14:creationId xmlns:p14="http://schemas.microsoft.com/office/powerpoint/2010/main" val="14237532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Top level table</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5546463"/>
              </p:ext>
            </p:extLst>
          </p:nvPr>
        </p:nvGraphicFramePr>
        <p:xfrm>
          <a:off x="457200" y="1556790"/>
          <a:ext cx="8219256" cy="2441170"/>
        </p:xfrm>
        <a:graphic>
          <a:graphicData uri="http://schemas.openxmlformats.org/drawingml/2006/table">
            <a:tbl>
              <a:tblPr firstRow="1" bandRow="1">
                <a:tableStyleId>{5C22544A-7EE6-4342-B048-85BDC9FD1C3A}</a:tableStyleId>
              </a:tblPr>
              <a:tblGrid>
                <a:gridCol w="2054814"/>
                <a:gridCol w="2420026"/>
                <a:gridCol w="1689602"/>
                <a:gridCol w="2054814"/>
              </a:tblGrid>
              <a:tr h="465477">
                <a:tc>
                  <a:txBody>
                    <a:bodyPr/>
                    <a:lstStyle/>
                    <a:p>
                      <a:r>
                        <a:rPr lang="en-GB" sz="1200" dirty="0" smtClean="0"/>
                        <a:t>Name and local link NREN/Institute/Project</a:t>
                      </a:r>
                      <a:endParaRPr lang="en-GB" sz="1200" dirty="0"/>
                    </a:p>
                  </a:txBody>
                  <a:tcPr/>
                </a:tc>
                <a:tc>
                  <a:txBody>
                    <a:bodyPr/>
                    <a:lstStyle/>
                    <a:p>
                      <a:r>
                        <a:rPr lang="en-GB" sz="1200" dirty="0" smtClean="0"/>
                        <a:t>Local</a:t>
                      </a:r>
                      <a:r>
                        <a:rPr lang="en-GB" sz="1200" baseline="0" dirty="0" smtClean="0"/>
                        <a:t> Public </a:t>
                      </a:r>
                      <a:r>
                        <a:rPr lang="en-GB" sz="1200" baseline="0" dirty="0" err="1" smtClean="0"/>
                        <a:t>geant</a:t>
                      </a:r>
                      <a:r>
                        <a:rPr lang="en-GB" sz="1200" baseline="0" dirty="0" smtClean="0"/>
                        <a:t> Wiki link</a:t>
                      </a:r>
                      <a:endParaRPr lang="en-GB" sz="1200" dirty="0"/>
                    </a:p>
                  </a:txBody>
                  <a:tcPr/>
                </a:tc>
                <a:tc>
                  <a:txBody>
                    <a:bodyPr/>
                    <a:lstStyle/>
                    <a:p>
                      <a:r>
                        <a:rPr lang="en-GB" sz="1200" dirty="0" smtClean="0"/>
                        <a:t>What</a:t>
                      </a:r>
                      <a:r>
                        <a:rPr lang="en-GB" sz="1200" baseline="0" dirty="0" smtClean="0"/>
                        <a:t> is it?</a:t>
                      </a:r>
                      <a:endParaRPr lang="en-GB" sz="1200" dirty="0"/>
                    </a:p>
                  </a:txBody>
                  <a:tcPr/>
                </a:tc>
                <a:tc>
                  <a:txBody>
                    <a:bodyPr/>
                    <a:lstStyle/>
                    <a:p>
                      <a:r>
                        <a:rPr lang="en-GB" sz="1200" dirty="0" smtClean="0"/>
                        <a:t>Public web</a:t>
                      </a:r>
                      <a:r>
                        <a:rPr lang="en-GB" sz="1200" baseline="0" dirty="0" smtClean="0"/>
                        <a:t> </a:t>
                      </a:r>
                      <a:endParaRPr lang="en-GB" sz="1200" dirty="0"/>
                    </a:p>
                  </a:txBody>
                  <a:tcPr/>
                </a:tc>
              </a:tr>
              <a:tr h="465477">
                <a:tc>
                  <a:txBody>
                    <a:bodyPr/>
                    <a:lstStyle/>
                    <a:p>
                      <a:r>
                        <a:rPr lang="en-GB" sz="1200" dirty="0" smtClean="0"/>
                        <a:t>EGI  </a:t>
                      </a:r>
                      <a:endParaRPr lang="en-GB" sz="1200" dirty="0"/>
                    </a:p>
                  </a:txBody>
                  <a:tcPr/>
                </a:tc>
                <a:tc>
                  <a:txBody>
                    <a:bodyPr/>
                    <a:lstStyle/>
                    <a:p>
                      <a:r>
                        <a:rPr lang="en-GB" sz="1200" dirty="0" smtClean="0"/>
                        <a:t>https://wiki.geant.org/......./</a:t>
                      </a:r>
                      <a:r>
                        <a:rPr lang="en-GB" sz="1200" baseline="0" dirty="0" smtClean="0"/>
                        <a:t>EGI</a:t>
                      </a:r>
                      <a:endParaRPr lang="en-GB" sz="1200" dirty="0"/>
                    </a:p>
                  </a:txBody>
                  <a:tcPr/>
                </a:tc>
                <a:tc>
                  <a:txBody>
                    <a:bodyPr/>
                    <a:lstStyle/>
                    <a:p>
                      <a:r>
                        <a:rPr lang="en-GB" sz="1200" dirty="0" smtClean="0"/>
                        <a:t>Distributed computing</a:t>
                      </a:r>
                      <a:r>
                        <a:rPr lang="en-GB" sz="1200" baseline="0" dirty="0" smtClean="0"/>
                        <a:t> </a:t>
                      </a:r>
                      <a:r>
                        <a:rPr lang="en-GB" sz="1200" dirty="0" smtClean="0"/>
                        <a:t>Project for research</a:t>
                      </a:r>
                      <a:endParaRPr lang="en-GB" sz="1200" dirty="0"/>
                    </a:p>
                  </a:txBody>
                  <a:tcPr/>
                </a:tc>
                <a:tc>
                  <a:txBody>
                    <a:bodyPr/>
                    <a:lstStyle/>
                    <a:p>
                      <a:r>
                        <a:rPr lang="en-GB" sz="1200" dirty="0" smtClean="0"/>
                        <a:t>https://www.egi.eu/</a:t>
                      </a:r>
                      <a:endParaRPr lang="en-GB" sz="1200" dirty="0"/>
                    </a:p>
                  </a:txBody>
                  <a:tcPr/>
                </a:tc>
              </a:tr>
              <a:tr h="377554">
                <a:tc>
                  <a:txBody>
                    <a:bodyPr/>
                    <a:lstStyle/>
                    <a:p>
                      <a:r>
                        <a:rPr lang="en-GB" sz="1200" dirty="0" smtClean="0"/>
                        <a:t>FIC-NREN</a:t>
                      </a:r>
                      <a:endParaRPr lang="en-GB" sz="1200" dirty="0"/>
                    </a:p>
                  </a:txBody>
                  <a:tcPr/>
                </a:tc>
                <a:tc>
                  <a:txBody>
                    <a:bodyPr/>
                    <a:lstStyle/>
                    <a:p>
                      <a:endParaRPr lang="en-GB" sz="1200" dirty="0"/>
                    </a:p>
                  </a:txBody>
                  <a:tcPr/>
                </a:tc>
                <a:tc>
                  <a:txBody>
                    <a:bodyPr/>
                    <a:lstStyle/>
                    <a:p>
                      <a:r>
                        <a:rPr lang="en-GB" sz="1200" dirty="0" smtClean="0"/>
                        <a:t>Fictional</a:t>
                      </a:r>
                      <a:r>
                        <a:rPr lang="en-GB" sz="1200" baseline="0" dirty="0" smtClean="0"/>
                        <a:t> NREN</a:t>
                      </a:r>
                      <a:endParaRPr lang="en-GB" sz="1200" dirty="0"/>
                    </a:p>
                  </a:txBody>
                  <a:tcPr/>
                </a:tc>
                <a:tc>
                  <a:txBody>
                    <a:bodyPr/>
                    <a:lstStyle/>
                    <a:p>
                      <a:r>
                        <a:rPr lang="en-GB" sz="1200" dirty="0" smtClean="0"/>
                        <a:t>……</a:t>
                      </a:r>
                      <a:endParaRPr lang="en-GB" sz="1200" dirty="0"/>
                    </a:p>
                  </a:txBody>
                  <a:tcPr/>
                </a:tc>
              </a:tr>
              <a:tr h="377554">
                <a:tc>
                  <a:txBody>
                    <a:bodyPr/>
                    <a:lstStyle/>
                    <a:p>
                      <a:r>
                        <a:rPr lang="en-GB" sz="1200" dirty="0" smtClean="0"/>
                        <a:t>…</a:t>
                      </a:r>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a:p>
                  </a:txBody>
                  <a:tcPr/>
                </a:tc>
              </a:tr>
              <a:tr h="377554">
                <a:tc>
                  <a:txBody>
                    <a:bodyPr/>
                    <a:lstStyle/>
                    <a:p>
                      <a:r>
                        <a:rPr lang="en-GB" sz="1200" dirty="0" smtClean="0"/>
                        <a:t>…</a:t>
                      </a:r>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a:p>
                  </a:txBody>
                  <a:tcPr/>
                </a:tc>
              </a:tr>
              <a:tr h="377554">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r>
            </a:tbl>
          </a:graphicData>
        </a:graphic>
      </p:graphicFrame>
      <p:sp>
        <p:nvSpPr>
          <p:cNvPr id="5" name="TextBox 4"/>
          <p:cNvSpPr txBox="1"/>
          <p:nvPr/>
        </p:nvSpPr>
        <p:spPr>
          <a:xfrm>
            <a:off x="539552" y="5085184"/>
            <a:ext cx="6912768" cy="369332"/>
          </a:xfrm>
          <a:prstGeom prst="rect">
            <a:avLst/>
          </a:prstGeom>
          <a:noFill/>
        </p:spPr>
        <p:txBody>
          <a:bodyPr wrap="square" rtlCol="0">
            <a:spAutoFit/>
          </a:bodyPr>
          <a:lstStyle/>
          <a:p>
            <a:r>
              <a:rPr lang="en-GB" dirty="0" smtClean="0"/>
              <a:t>EGI </a:t>
            </a:r>
            <a:r>
              <a:rPr lang="en-GB" dirty="0" err="1" smtClean="0"/>
              <a:t>geant</a:t>
            </a:r>
            <a:r>
              <a:rPr lang="en-GB" dirty="0" smtClean="0"/>
              <a:t> wiki page/table within SIG-ISM,    </a:t>
            </a:r>
            <a:endParaRPr lang="en-GB" dirty="0"/>
          </a:p>
        </p:txBody>
      </p:sp>
    </p:spTree>
    <p:extLst>
      <p:ext uri="{BB962C8B-B14F-4D97-AF65-F5344CB8AC3E}">
        <p14:creationId xmlns:p14="http://schemas.microsoft.com/office/powerpoint/2010/main" val="12142763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Then for e.g. for EGI</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2776996"/>
              </p:ext>
            </p:extLst>
          </p:nvPr>
        </p:nvGraphicFramePr>
        <p:xfrm>
          <a:off x="395536" y="1988840"/>
          <a:ext cx="8363272" cy="4617720"/>
        </p:xfrm>
        <a:graphic>
          <a:graphicData uri="http://schemas.openxmlformats.org/drawingml/2006/table">
            <a:tbl>
              <a:tblPr firstRow="1" bandRow="1">
                <a:tableStyleId>{5940675A-B579-460E-94D1-54222C63F5DA}</a:tableStyleId>
              </a:tblPr>
              <a:tblGrid>
                <a:gridCol w="4181636"/>
                <a:gridCol w="4181636"/>
              </a:tblGrid>
              <a:tr h="370840">
                <a:tc>
                  <a:txBody>
                    <a:bodyPr/>
                    <a:lstStyle/>
                    <a:p>
                      <a:r>
                        <a:rPr lang="en-GB" dirty="0" smtClean="0"/>
                        <a:t>EGI</a:t>
                      </a:r>
                      <a:endParaRPr lang="en-GB" dirty="0"/>
                    </a:p>
                  </a:txBody>
                  <a:tcPr/>
                </a:tc>
                <a:tc>
                  <a:txBody>
                    <a:bodyPr/>
                    <a:lstStyle/>
                    <a:p>
                      <a:r>
                        <a:rPr lang="en-GB" dirty="0" smtClean="0"/>
                        <a:t>https://www.egi.eu/</a:t>
                      </a:r>
                    </a:p>
                  </a:txBody>
                  <a:tcPr/>
                </a:tc>
              </a:tr>
              <a:tr h="370840">
                <a:tc>
                  <a:txBody>
                    <a:bodyPr/>
                    <a:lstStyle/>
                    <a:p>
                      <a:r>
                        <a:rPr lang="en-GB" dirty="0" smtClean="0"/>
                        <a:t>EGI Intranet (public)</a:t>
                      </a:r>
                      <a:r>
                        <a:rPr lang="en-GB" baseline="0" dirty="0" smtClean="0"/>
                        <a:t> </a:t>
                      </a:r>
                      <a:endParaRPr lang="en-GB" dirty="0"/>
                    </a:p>
                  </a:txBody>
                  <a:tcPr/>
                </a:tc>
                <a:tc>
                  <a:txBody>
                    <a:bodyPr/>
                    <a:lstStyle/>
                    <a:p>
                      <a:r>
                        <a:rPr lang="en-GB" dirty="0" smtClean="0"/>
                        <a:t>https://www.egi.eu/intranet/</a:t>
                      </a:r>
                    </a:p>
                  </a:txBody>
                  <a:tcPr/>
                </a:tc>
              </a:tr>
              <a:tr h="370840">
                <a:tc>
                  <a:txBody>
                    <a:bodyPr/>
                    <a:lstStyle/>
                    <a:p>
                      <a:r>
                        <a:rPr lang="en-GB" dirty="0" smtClean="0"/>
                        <a:t>EGI Wiki – much technical documentation</a:t>
                      </a:r>
                    </a:p>
                  </a:txBody>
                  <a:tcPr/>
                </a:tc>
                <a:tc>
                  <a:txBody>
                    <a:bodyPr/>
                    <a:lstStyle/>
                    <a:p>
                      <a:r>
                        <a:rPr lang="en-GB" dirty="0" smtClean="0"/>
                        <a:t>https://wiki.egi.eu/wiki/Main_Page</a:t>
                      </a:r>
                      <a:endParaRPr lang="en-GB" dirty="0"/>
                    </a:p>
                  </a:txBody>
                  <a:tcPr/>
                </a:tc>
              </a:tr>
              <a:tr h="370840">
                <a:tc>
                  <a:txBody>
                    <a:bodyPr/>
                    <a:lstStyle/>
                    <a:p>
                      <a:r>
                        <a:rPr lang="en-GB" dirty="0" smtClean="0"/>
                        <a:t>Security Policy Documentation </a:t>
                      </a:r>
                    </a:p>
                  </a:txBody>
                  <a:tcPr/>
                </a:tc>
                <a:tc>
                  <a:txBody>
                    <a:bodyPr/>
                    <a:lstStyle/>
                    <a:p>
                      <a:r>
                        <a:rPr lang="en-GB" dirty="0" smtClean="0"/>
                        <a:t>https://wiki.egi.eu/wiki/SPG</a:t>
                      </a:r>
                      <a:endParaRPr lang="en-GB" dirty="0"/>
                    </a:p>
                  </a:txBody>
                  <a:tcPr/>
                </a:tc>
              </a:tr>
              <a:tr h="370840">
                <a:tc>
                  <a:txBody>
                    <a:bodyPr/>
                    <a:lstStyle/>
                    <a:p>
                      <a:r>
                        <a:rPr lang="en-GB" dirty="0" smtClean="0"/>
                        <a:t>Incident</a:t>
                      </a:r>
                      <a:r>
                        <a:rPr lang="en-GB" baseline="0" dirty="0" smtClean="0"/>
                        <a:t> prevention – Software Vulnerability Group</a:t>
                      </a:r>
                      <a:endParaRPr lang="en-GB" dirty="0"/>
                    </a:p>
                  </a:txBody>
                  <a:tcPr/>
                </a:tc>
                <a:tc>
                  <a:txBody>
                    <a:bodyPr/>
                    <a:lstStyle/>
                    <a:p>
                      <a:r>
                        <a:rPr lang="en-GB" dirty="0" smtClean="0"/>
                        <a:t>https://wiki.egi.eu/wiki/SVG</a:t>
                      </a:r>
                      <a:endParaRPr lang="en-GB" dirty="0"/>
                    </a:p>
                  </a:txBody>
                  <a:tcPr/>
                </a:tc>
              </a:tr>
              <a:tr h="370840">
                <a:tc>
                  <a:txBody>
                    <a:bodyPr/>
                    <a:lstStyle/>
                    <a:p>
                      <a:r>
                        <a:rPr lang="en-GB" dirty="0" smtClean="0"/>
                        <a:t>Report a vulnerability </a:t>
                      </a:r>
                      <a:endParaRPr lang="en-GB" dirty="0"/>
                    </a:p>
                  </a:txBody>
                  <a:tcPr/>
                </a:tc>
                <a:tc>
                  <a:txBody>
                    <a:bodyPr/>
                    <a:lstStyle/>
                    <a:p>
                      <a:r>
                        <a:rPr lang="en-GB" dirty="0" smtClean="0"/>
                        <a:t>E-mail:</a:t>
                      </a:r>
                      <a:r>
                        <a:rPr lang="en-GB" baseline="0" dirty="0" smtClean="0"/>
                        <a:t> </a:t>
                      </a:r>
                      <a:r>
                        <a:rPr lang="en-GB" dirty="0" smtClean="0"/>
                        <a:t>Report-vulnerability at egi.eu</a:t>
                      </a:r>
                      <a:r>
                        <a:rPr lang="en-GB" baseline="0" dirty="0" smtClean="0"/>
                        <a:t> </a:t>
                      </a:r>
                      <a:endParaRPr lang="en-GB" dirty="0"/>
                    </a:p>
                  </a:txBody>
                  <a:tcPr/>
                </a:tc>
              </a:tr>
              <a:tr h="370840">
                <a:tc>
                  <a:txBody>
                    <a:bodyPr/>
                    <a:lstStyle/>
                    <a:p>
                      <a:r>
                        <a:rPr lang="en-GB" dirty="0" smtClean="0"/>
                        <a:t>Incident</a:t>
                      </a:r>
                      <a:r>
                        <a:rPr lang="en-GB" baseline="0" dirty="0" smtClean="0"/>
                        <a:t> prevention - </a:t>
                      </a:r>
                      <a:r>
                        <a:rPr lang="en-GB" dirty="0" smtClean="0"/>
                        <a:t>Security</a:t>
                      </a:r>
                      <a:r>
                        <a:rPr lang="en-GB" baseline="0" dirty="0" smtClean="0"/>
                        <a:t> Monitoring</a:t>
                      </a:r>
                      <a:endParaRPr lang="en-GB" dirty="0"/>
                    </a:p>
                  </a:txBody>
                  <a:tcPr/>
                </a:tc>
                <a:tc>
                  <a:txBody>
                    <a:bodyPr/>
                    <a:lstStyle/>
                    <a:p>
                      <a:r>
                        <a:rPr lang="en-GB" dirty="0" smtClean="0"/>
                        <a:t>Sites monitored</a:t>
                      </a:r>
                      <a:r>
                        <a:rPr lang="en-GB" baseline="0" dirty="0" smtClean="0"/>
                        <a:t> for critical vulnerabilities, not public</a:t>
                      </a:r>
                      <a:endParaRPr lang="en-GB" dirty="0"/>
                    </a:p>
                  </a:txBody>
                  <a:tcPr/>
                </a:tc>
              </a:tr>
              <a:tr h="370840">
                <a:tc>
                  <a:txBody>
                    <a:bodyPr/>
                    <a:lstStyle/>
                    <a:p>
                      <a:r>
                        <a:rPr lang="en-GB" dirty="0" smtClean="0"/>
                        <a:t>CSIRT – report a</a:t>
                      </a:r>
                      <a:r>
                        <a:rPr lang="en-GB" baseline="0" dirty="0" smtClean="0"/>
                        <a:t> security</a:t>
                      </a:r>
                      <a:r>
                        <a:rPr lang="en-GB" dirty="0" smtClean="0"/>
                        <a:t> incident </a:t>
                      </a:r>
                      <a:endParaRPr lang="en-GB" dirty="0"/>
                    </a:p>
                  </a:txBody>
                  <a:tcPr/>
                </a:tc>
                <a:tc>
                  <a:txBody>
                    <a:bodyPr/>
                    <a:lstStyle/>
                    <a:p>
                      <a:r>
                        <a:rPr lang="en-GB" dirty="0" smtClean="0"/>
                        <a:t>E-mail: Abuse at egi.eu</a:t>
                      </a:r>
                      <a:endParaRPr lang="en-GB" dirty="0"/>
                    </a:p>
                  </a:txBody>
                  <a:tcPr/>
                </a:tc>
              </a:tr>
              <a:tr h="370840">
                <a:tc>
                  <a:txBody>
                    <a:bodyPr/>
                    <a:lstStyle/>
                    <a:p>
                      <a:r>
                        <a:rPr lang="en-GB" dirty="0" smtClean="0"/>
                        <a:t>Security Incident handling procedure</a:t>
                      </a:r>
                      <a:r>
                        <a:rPr lang="en-GB" baseline="0" dirty="0" smtClean="0"/>
                        <a:t> </a:t>
                      </a:r>
                      <a:endParaRPr lang="en-GB" dirty="0"/>
                    </a:p>
                  </a:txBody>
                  <a:tcPr/>
                </a:tc>
                <a:tc>
                  <a:txBody>
                    <a:bodyPr/>
                    <a:lstStyle/>
                    <a:p>
                      <a:r>
                        <a:rPr lang="en-GB" dirty="0" smtClean="0"/>
                        <a:t>https://wiki.egi.eu/wiki/SEC01</a:t>
                      </a:r>
                      <a:endParaRPr lang="en-GB" dirty="0"/>
                    </a:p>
                  </a:txBody>
                  <a:tcPr/>
                </a:tc>
              </a:tr>
              <a:tr h="370840">
                <a:tc>
                  <a:txBody>
                    <a:bodyPr/>
                    <a:lstStyle/>
                    <a:p>
                      <a:r>
                        <a:rPr lang="en-GB" dirty="0" smtClean="0"/>
                        <a:t>Security</a:t>
                      </a:r>
                      <a:r>
                        <a:rPr lang="en-GB" baseline="0" dirty="0" smtClean="0"/>
                        <a:t> Officer </a:t>
                      </a:r>
                      <a:endParaRPr lang="en-GB" dirty="0"/>
                    </a:p>
                  </a:txBody>
                  <a:tcPr/>
                </a:tc>
                <a:tc>
                  <a:txBody>
                    <a:bodyPr/>
                    <a:lstStyle/>
                    <a:p>
                      <a:r>
                        <a:rPr lang="en-GB" dirty="0" smtClean="0"/>
                        <a:t>Not</a:t>
                      </a:r>
                      <a:r>
                        <a:rPr lang="en-GB" baseline="0" dirty="0" smtClean="0"/>
                        <a:t> public e-mail. </a:t>
                      </a:r>
                      <a:endParaRPr lang="en-GB" dirty="0"/>
                    </a:p>
                  </a:txBody>
                  <a:tcPr/>
                </a:tc>
              </a:tr>
              <a:tr h="370840">
                <a:tc>
                  <a:txBody>
                    <a:bodyPr/>
                    <a:lstStyle/>
                    <a:p>
                      <a:endParaRPr lang="en-GB" dirty="0"/>
                    </a:p>
                  </a:txBody>
                  <a:tcPr/>
                </a:tc>
                <a:tc>
                  <a:txBody>
                    <a:bodyPr/>
                    <a:lstStyle/>
                    <a:p>
                      <a:endParaRPr lang="en-GB" dirty="0"/>
                    </a:p>
                  </a:txBody>
                  <a:tcPr/>
                </a:tc>
              </a:tr>
            </a:tbl>
          </a:graphicData>
        </a:graphic>
      </p:graphicFrame>
      <p:sp>
        <p:nvSpPr>
          <p:cNvPr id="5" name="TextBox 4"/>
          <p:cNvSpPr txBox="1"/>
          <p:nvPr/>
        </p:nvSpPr>
        <p:spPr>
          <a:xfrm>
            <a:off x="509214" y="1392349"/>
            <a:ext cx="8233472" cy="369332"/>
          </a:xfrm>
          <a:prstGeom prst="rect">
            <a:avLst/>
          </a:prstGeom>
          <a:noFill/>
        </p:spPr>
        <p:txBody>
          <a:bodyPr wrap="none" rtlCol="0">
            <a:spAutoFit/>
          </a:bodyPr>
          <a:lstStyle/>
          <a:p>
            <a:r>
              <a:rPr lang="en-GB" dirty="0" smtClean="0"/>
              <a:t>Distributed Computing </a:t>
            </a:r>
            <a:r>
              <a:rPr lang="en-GB" dirty="0"/>
              <a:t>I</a:t>
            </a:r>
            <a:r>
              <a:rPr lang="en-GB" dirty="0" smtClean="0"/>
              <a:t>nfrastructure for Research incorporating over 300 datacentres</a:t>
            </a:r>
            <a:endParaRPr lang="en-GB" dirty="0"/>
          </a:p>
        </p:txBody>
      </p:sp>
    </p:spTree>
    <p:extLst>
      <p:ext uri="{BB962C8B-B14F-4D97-AF65-F5344CB8AC3E}">
        <p14:creationId xmlns:p14="http://schemas.microsoft.com/office/powerpoint/2010/main" val="38017967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FIC-NREN</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31735811"/>
              </p:ext>
            </p:extLst>
          </p:nvPr>
        </p:nvGraphicFramePr>
        <p:xfrm>
          <a:off x="539552" y="2204864"/>
          <a:ext cx="8229600" cy="3337560"/>
        </p:xfrm>
        <a:graphic>
          <a:graphicData uri="http://schemas.openxmlformats.org/drawingml/2006/table">
            <a:tbl>
              <a:tblPr firstRow="1" bandRow="1">
                <a:tableStyleId>{5940675A-B579-460E-94D1-54222C63F5DA}</a:tableStyleId>
              </a:tblPr>
              <a:tblGrid>
                <a:gridCol w="4114800"/>
                <a:gridCol w="4114800"/>
              </a:tblGrid>
              <a:tr h="370840">
                <a:tc>
                  <a:txBody>
                    <a:bodyPr/>
                    <a:lstStyle/>
                    <a:p>
                      <a:r>
                        <a:rPr lang="en-GB" dirty="0" smtClean="0"/>
                        <a:t>FIC-NREN</a:t>
                      </a:r>
                      <a:endParaRPr lang="en-GB" dirty="0"/>
                    </a:p>
                  </a:txBody>
                  <a:tcPr/>
                </a:tc>
                <a:tc>
                  <a:txBody>
                    <a:bodyPr/>
                    <a:lstStyle/>
                    <a:p>
                      <a:r>
                        <a:rPr lang="en-GB" dirty="0" smtClean="0"/>
                        <a:t>https://www.FIC-NREN</a:t>
                      </a:r>
                      <a:endParaRPr lang="en-GB" dirty="0"/>
                    </a:p>
                  </a:txBody>
                  <a:tcPr/>
                </a:tc>
              </a:tr>
              <a:tr h="370840">
                <a:tc>
                  <a:txBody>
                    <a:bodyPr/>
                    <a:lstStyle/>
                    <a:p>
                      <a:r>
                        <a:rPr lang="en-GB" dirty="0" smtClean="0"/>
                        <a:t>Security Policy Documentation </a:t>
                      </a:r>
                      <a:endParaRPr lang="en-GB" dirty="0"/>
                    </a:p>
                  </a:txBody>
                  <a:tcPr/>
                </a:tc>
                <a:tc>
                  <a:txBody>
                    <a:bodyPr/>
                    <a:lstStyle/>
                    <a:p>
                      <a:r>
                        <a:rPr lang="en-GB" dirty="0" smtClean="0"/>
                        <a:t>Not public</a:t>
                      </a:r>
                      <a:endParaRPr lang="en-GB" dirty="0"/>
                    </a:p>
                  </a:txBody>
                  <a:tcPr/>
                </a:tc>
              </a:tr>
              <a:tr h="370840">
                <a:tc>
                  <a:txBody>
                    <a:bodyPr/>
                    <a:lstStyle/>
                    <a:p>
                      <a:r>
                        <a:rPr lang="en-GB" dirty="0" smtClean="0"/>
                        <a:t>Incident</a:t>
                      </a:r>
                      <a:r>
                        <a:rPr lang="en-GB" baseline="0" dirty="0" smtClean="0"/>
                        <a:t> prevention </a:t>
                      </a:r>
                      <a:endParaRPr lang="en-GB" dirty="0"/>
                    </a:p>
                  </a:txBody>
                  <a:tcPr/>
                </a:tc>
                <a:tc>
                  <a:txBody>
                    <a:bodyPr/>
                    <a:lstStyle/>
                    <a:p>
                      <a:endParaRPr lang="en-GB"/>
                    </a:p>
                  </a:txBody>
                  <a:tcPr/>
                </a:tc>
              </a:tr>
              <a:tr h="370840">
                <a:tc>
                  <a:txBody>
                    <a:bodyPr/>
                    <a:lstStyle/>
                    <a:p>
                      <a:endParaRPr lang="en-GB" dirty="0"/>
                    </a:p>
                  </a:txBody>
                  <a:tcPr/>
                </a:tc>
                <a:tc>
                  <a:txBody>
                    <a:bodyPr/>
                    <a:lstStyle/>
                    <a:p>
                      <a:endParaRPr lang="en-GB"/>
                    </a:p>
                  </a:txBody>
                  <a:tcPr/>
                </a:tc>
              </a:tr>
              <a:tr h="370840">
                <a:tc>
                  <a:txBody>
                    <a:bodyPr/>
                    <a:lstStyle/>
                    <a:p>
                      <a:endParaRPr lang="en-GB"/>
                    </a:p>
                  </a:txBody>
                  <a:tcPr/>
                </a:tc>
                <a:tc>
                  <a:txBody>
                    <a:bodyPr/>
                    <a:lstStyle/>
                    <a:p>
                      <a:endParaRPr lang="en-GB"/>
                    </a:p>
                  </a:txBody>
                  <a:tcPr/>
                </a:tc>
              </a:tr>
              <a:tr h="370840">
                <a:tc>
                  <a:txBody>
                    <a:bodyPr/>
                    <a:lstStyle/>
                    <a:p>
                      <a:endParaRPr lang="en-GB"/>
                    </a:p>
                  </a:txBody>
                  <a:tcPr/>
                </a:tc>
                <a:tc>
                  <a:txBody>
                    <a:bodyPr/>
                    <a:lstStyle/>
                    <a:p>
                      <a:endParaRPr lang="en-GB"/>
                    </a:p>
                  </a:txBody>
                  <a:tcPr/>
                </a:tc>
              </a:tr>
              <a:tr h="370840">
                <a:tc>
                  <a:txBody>
                    <a:bodyPr/>
                    <a:lstStyle/>
                    <a:p>
                      <a:endParaRPr lang="en-GB" dirty="0"/>
                    </a:p>
                  </a:txBody>
                  <a:tcPr/>
                </a:tc>
                <a:tc>
                  <a:txBody>
                    <a:bodyPr/>
                    <a:lstStyle/>
                    <a:p>
                      <a:endParaRPr lang="en-GB"/>
                    </a:p>
                  </a:txBody>
                  <a:tcPr/>
                </a:tc>
              </a:tr>
              <a:tr h="370840">
                <a:tc>
                  <a:txBody>
                    <a:bodyPr/>
                    <a:lstStyle/>
                    <a:p>
                      <a:endParaRPr lang="en-GB"/>
                    </a:p>
                  </a:txBody>
                  <a:tcPr/>
                </a:tc>
                <a:tc>
                  <a:txBody>
                    <a:bodyPr/>
                    <a:lstStyle/>
                    <a:p>
                      <a:endParaRPr lang="en-GB"/>
                    </a:p>
                  </a:txBody>
                  <a:tcPr/>
                </a:tc>
              </a:tr>
              <a:tr h="370840">
                <a:tc>
                  <a:txBody>
                    <a:bodyPr/>
                    <a:lstStyle/>
                    <a:p>
                      <a:endParaRPr lang="en-GB" dirty="0"/>
                    </a:p>
                  </a:txBody>
                  <a:tcPr/>
                </a:tc>
                <a:tc>
                  <a:txBody>
                    <a:bodyPr/>
                    <a:lstStyle/>
                    <a:p>
                      <a:endParaRPr lang="en-GB" dirty="0"/>
                    </a:p>
                  </a:txBody>
                  <a:tcPr/>
                </a:tc>
              </a:tr>
            </a:tbl>
          </a:graphicData>
        </a:graphic>
      </p:graphicFrame>
      <p:sp>
        <p:nvSpPr>
          <p:cNvPr id="5" name="TextBox 4"/>
          <p:cNvSpPr txBox="1"/>
          <p:nvPr/>
        </p:nvSpPr>
        <p:spPr>
          <a:xfrm>
            <a:off x="611560" y="1556792"/>
            <a:ext cx="3465308" cy="369332"/>
          </a:xfrm>
          <a:prstGeom prst="rect">
            <a:avLst/>
          </a:prstGeom>
          <a:noFill/>
        </p:spPr>
        <p:txBody>
          <a:bodyPr wrap="none" rtlCol="0">
            <a:spAutoFit/>
          </a:bodyPr>
          <a:lstStyle/>
          <a:p>
            <a:r>
              <a:rPr lang="en-GB" dirty="0" smtClean="0"/>
              <a:t>Fictional NREN just to demonstrate</a:t>
            </a:r>
            <a:endParaRPr lang="en-GB" dirty="0"/>
          </a:p>
        </p:txBody>
      </p:sp>
    </p:spTree>
    <p:extLst>
      <p:ext uri="{BB962C8B-B14F-4D97-AF65-F5344CB8AC3E}">
        <p14:creationId xmlns:p14="http://schemas.microsoft.com/office/powerpoint/2010/main" val="19994729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Alternative – 1 big table</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38151815"/>
              </p:ext>
            </p:extLst>
          </p:nvPr>
        </p:nvGraphicFramePr>
        <p:xfrm>
          <a:off x="467544" y="2060848"/>
          <a:ext cx="8424937" cy="2860040"/>
        </p:xfrm>
        <a:graphic>
          <a:graphicData uri="http://schemas.openxmlformats.org/drawingml/2006/table">
            <a:tbl>
              <a:tblPr firstRow="1" bandRow="1">
                <a:tableStyleId>{5C22544A-7EE6-4342-B048-85BDC9FD1C3A}</a:tableStyleId>
              </a:tblPr>
              <a:tblGrid>
                <a:gridCol w="803312"/>
                <a:gridCol w="996888"/>
                <a:gridCol w="981870"/>
                <a:gridCol w="927357"/>
                <a:gridCol w="927357"/>
                <a:gridCol w="1164915"/>
                <a:gridCol w="892569"/>
                <a:gridCol w="1082596"/>
                <a:gridCol w="648073"/>
              </a:tblGrid>
              <a:tr h="548640">
                <a:tc>
                  <a:txBody>
                    <a:bodyPr/>
                    <a:lstStyle/>
                    <a:p>
                      <a:r>
                        <a:rPr lang="en-GB" sz="1000" dirty="0" smtClean="0"/>
                        <a:t>NREN/</a:t>
                      </a:r>
                    </a:p>
                    <a:p>
                      <a:r>
                        <a:rPr lang="en-GB" sz="1000" dirty="0" smtClean="0"/>
                        <a:t>Project/</a:t>
                      </a:r>
                    </a:p>
                    <a:p>
                      <a:r>
                        <a:rPr lang="en-GB" sz="1000" dirty="0" smtClean="0"/>
                        <a:t>Institute</a:t>
                      </a:r>
                      <a:endParaRPr lang="en-GB" sz="1000" dirty="0"/>
                    </a:p>
                  </a:txBody>
                  <a:tcPr/>
                </a:tc>
                <a:tc>
                  <a:txBody>
                    <a:bodyPr/>
                    <a:lstStyle/>
                    <a:p>
                      <a:r>
                        <a:rPr lang="en-GB" sz="1000" dirty="0" smtClean="0"/>
                        <a:t>Description</a:t>
                      </a:r>
                      <a:endParaRPr lang="en-GB" sz="1000" dirty="0"/>
                    </a:p>
                  </a:txBody>
                  <a:tcPr/>
                </a:tc>
                <a:tc>
                  <a:txBody>
                    <a:bodyPr/>
                    <a:lstStyle/>
                    <a:p>
                      <a:r>
                        <a:rPr lang="en-GB" sz="1000" dirty="0" smtClean="0"/>
                        <a:t>Public home</a:t>
                      </a:r>
                    </a:p>
                    <a:p>
                      <a:r>
                        <a:rPr lang="en-GB" sz="1000" dirty="0" smtClean="0"/>
                        <a:t>Page</a:t>
                      </a:r>
                      <a:endParaRPr lang="en-GB" sz="1000" dirty="0"/>
                    </a:p>
                  </a:txBody>
                  <a:tcPr/>
                </a:tc>
                <a:tc>
                  <a:txBody>
                    <a:bodyPr/>
                    <a:lstStyle/>
                    <a:p>
                      <a:r>
                        <a:rPr lang="en-GB" sz="1000" dirty="0" smtClean="0"/>
                        <a:t>Security Contact or officer</a:t>
                      </a:r>
                      <a:endParaRPr lang="en-GB" sz="1000" dirty="0"/>
                    </a:p>
                  </a:txBody>
                  <a:tcPr/>
                </a:tc>
                <a:tc>
                  <a:txBody>
                    <a:bodyPr/>
                    <a:lstStyle/>
                    <a:p>
                      <a:r>
                        <a:rPr lang="en-GB" sz="1000" dirty="0" smtClean="0"/>
                        <a:t>Policy Docs</a:t>
                      </a:r>
                      <a:endParaRPr lang="en-GB" sz="1000" dirty="0"/>
                    </a:p>
                  </a:txBody>
                  <a:tcPr/>
                </a:tc>
                <a:tc>
                  <a:txBody>
                    <a:bodyPr/>
                    <a:lstStyle/>
                    <a:p>
                      <a:r>
                        <a:rPr lang="en-GB" sz="1000" dirty="0" smtClean="0"/>
                        <a:t>Vulnerability</a:t>
                      </a:r>
                    </a:p>
                    <a:p>
                      <a:r>
                        <a:rPr lang="en-GB" sz="1000" dirty="0" smtClean="0"/>
                        <a:t>Handling</a:t>
                      </a:r>
                      <a:endParaRPr lang="en-GB" sz="1000" dirty="0"/>
                    </a:p>
                  </a:txBody>
                  <a:tcPr/>
                </a:tc>
                <a:tc>
                  <a:txBody>
                    <a:bodyPr/>
                    <a:lstStyle/>
                    <a:p>
                      <a:r>
                        <a:rPr lang="en-GB" sz="1000" dirty="0" smtClean="0"/>
                        <a:t>Incident Handling</a:t>
                      </a:r>
                      <a:endParaRPr lang="en-GB" sz="1000" dirty="0"/>
                    </a:p>
                  </a:txBody>
                  <a:tcPr/>
                </a:tc>
                <a:tc>
                  <a:txBody>
                    <a:bodyPr/>
                    <a:lstStyle/>
                    <a:p>
                      <a:r>
                        <a:rPr lang="en-GB" sz="1000" dirty="0" smtClean="0"/>
                        <a:t>Report Incident</a:t>
                      </a:r>
                      <a:endParaRPr lang="en-GB" sz="1000" dirty="0"/>
                    </a:p>
                  </a:txBody>
                  <a:tcPr/>
                </a:tc>
                <a:tc>
                  <a:txBody>
                    <a:bodyPr/>
                    <a:lstStyle/>
                    <a:p>
                      <a:r>
                        <a:rPr lang="en-GB" sz="1000" dirty="0" smtClean="0"/>
                        <a:t>Other</a:t>
                      </a:r>
                      <a:endParaRPr lang="en-GB" sz="1000" dirty="0"/>
                    </a:p>
                  </a:txBody>
                  <a:tcPr/>
                </a:tc>
              </a:tr>
              <a:tr h="370840">
                <a:tc>
                  <a:txBody>
                    <a:bodyPr/>
                    <a:lstStyle/>
                    <a:p>
                      <a:r>
                        <a:rPr lang="en-GB" sz="800" dirty="0" smtClean="0"/>
                        <a:t>EGI</a:t>
                      </a:r>
                      <a:endParaRPr lang="en-GB" sz="800" dirty="0"/>
                    </a:p>
                  </a:txBody>
                  <a:tcPr/>
                </a:tc>
                <a:tc>
                  <a:txBody>
                    <a:bodyPr/>
                    <a:lstStyle/>
                    <a:p>
                      <a:r>
                        <a:rPr lang="en-GB" sz="800" dirty="0" smtClean="0"/>
                        <a:t>Distributed</a:t>
                      </a:r>
                      <a:r>
                        <a:rPr lang="en-GB" sz="800" baseline="0" dirty="0" smtClean="0"/>
                        <a:t> Infrastructure</a:t>
                      </a:r>
                      <a:endParaRPr lang="en-GB" sz="800" dirty="0"/>
                    </a:p>
                  </a:txBody>
                  <a:tcPr/>
                </a:tc>
                <a:tc>
                  <a:txBody>
                    <a:bodyPr/>
                    <a:lstStyle/>
                    <a:p>
                      <a:r>
                        <a:rPr lang="en-GB" sz="800" dirty="0" smtClean="0"/>
                        <a:t>https://www.egi.eu/</a:t>
                      </a:r>
                    </a:p>
                    <a:p>
                      <a:endParaRPr lang="en-GB" sz="800" dirty="0"/>
                    </a:p>
                  </a:txBody>
                  <a:tcPr/>
                </a:tc>
                <a:tc>
                  <a:txBody>
                    <a:bodyPr/>
                    <a:lstStyle/>
                    <a:p>
                      <a:r>
                        <a:rPr lang="en-GB" sz="800" dirty="0" smtClean="0"/>
                        <a:t>Not public</a:t>
                      </a:r>
                      <a:endParaRPr lang="en-GB" sz="800" dirty="0"/>
                    </a:p>
                  </a:txBody>
                  <a:tcPr/>
                </a:tc>
                <a:tc>
                  <a:txBody>
                    <a:bodyPr/>
                    <a:lstStyle/>
                    <a:p>
                      <a:r>
                        <a:rPr lang="en-GB" sz="800" dirty="0" smtClean="0"/>
                        <a:t>https://wiki.egi.eu/wiki/SPG</a:t>
                      </a:r>
                    </a:p>
                    <a:p>
                      <a:endParaRPr lang="en-GB" sz="800" dirty="0"/>
                    </a:p>
                  </a:txBody>
                  <a:tcPr/>
                </a:tc>
                <a:tc>
                  <a:txBody>
                    <a:bodyPr/>
                    <a:lstStyle/>
                    <a:p>
                      <a:r>
                        <a:rPr lang="en-GB" sz="800" dirty="0" smtClean="0"/>
                        <a:t>https://wiki.egi.eu/wiki/SVG</a:t>
                      </a:r>
                      <a:endParaRPr lang="en-GB" sz="800" dirty="0"/>
                    </a:p>
                  </a:txBody>
                  <a:tcPr/>
                </a:tc>
                <a:tc>
                  <a:txBody>
                    <a:bodyPr/>
                    <a:lstStyle/>
                    <a:p>
                      <a:r>
                        <a:rPr lang="en-GB" sz="800" dirty="0" smtClean="0"/>
                        <a:t>https://wiki.egi.eu/wiki/SEC01</a:t>
                      </a:r>
                      <a:endParaRPr lang="en-GB" sz="800" dirty="0"/>
                    </a:p>
                  </a:txBody>
                  <a:tcPr/>
                </a:tc>
                <a:tc>
                  <a:txBody>
                    <a:bodyPr/>
                    <a:lstStyle/>
                    <a:p>
                      <a:r>
                        <a:rPr lang="en-GB" sz="800" dirty="0" smtClean="0"/>
                        <a:t>Abuse at egi.eu</a:t>
                      </a:r>
                      <a:endParaRPr lang="en-GB" sz="800" dirty="0"/>
                    </a:p>
                  </a:txBody>
                  <a:tcPr/>
                </a:tc>
                <a:tc>
                  <a:txBody>
                    <a:bodyPr/>
                    <a:lstStyle/>
                    <a:p>
                      <a:endParaRPr lang="en-GB" sz="1000"/>
                    </a:p>
                  </a:txBody>
                  <a:tcPr/>
                </a:tc>
              </a:tr>
              <a:tr h="370840">
                <a:tc>
                  <a:txBody>
                    <a:bodyPr/>
                    <a:lstStyle/>
                    <a:p>
                      <a:r>
                        <a:rPr lang="en-GB" sz="1000" dirty="0" smtClean="0"/>
                        <a:t>FIC-NREN</a:t>
                      </a:r>
                      <a:endParaRPr lang="en-GB" sz="1000" dirty="0"/>
                    </a:p>
                  </a:txBody>
                  <a:tcPr/>
                </a:tc>
                <a:tc>
                  <a:txBody>
                    <a:bodyPr/>
                    <a:lstStyle/>
                    <a:p>
                      <a:r>
                        <a:rPr lang="en-GB" sz="1000" dirty="0" smtClean="0"/>
                        <a:t>NREN</a:t>
                      </a:r>
                      <a:endParaRPr lang="en-GB" sz="1000" dirty="0"/>
                    </a:p>
                  </a:txBody>
                  <a:tcPr/>
                </a:tc>
                <a:tc>
                  <a:txBody>
                    <a:bodyPr/>
                    <a:lstStyle/>
                    <a:p>
                      <a:endParaRPr lang="en-GB" sz="1000"/>
                    </a:p>
                  </a:txBody>
                  <a:tcPr/>
                </a:tc>
                <a:tc>
                  <a:txBody>
                    <a:bodyPr/>
                    <a:lstStyle/>
                    <a:p>
                      <a:endParaRPr lang="en-GB" sz="1000" dirty="0"/>
                    </a:p>
                  </a:txBody>
                  <a:tcPr/>
                </a:tc>
                <a:tc>
                  <a:txBody>
                    <a:bodyPr/>
                    <a:lstStyle/>
                    <a:p>
                      <a:r>
                        <a:rPr lang="en-GB" sz="1000" dirty="0" smtClean="0"/>
                        <a:t>Not public</a:t>
                      </a:r>
                      <a:endParaRPr lang="en-GB" sz="1000" dirty="0"/>
                    </a:p>
                  </a:txBody>
                  <a:tcPr/>
                </a:tc>
                <a:tc>
                  <a:txBody>
                    <a:bodyPr/>
                    <a:lstStyle/>
                    <a:p>
                      <a:endParaRPr lang="en-GB" sz="1000"/>
                    </a:p>
                  </a:txBody>
                  <a:tcPr/>
                </a:tc>
                <a:tc>
                  <a:txBody>
                    <a:bodyPr/>
                    <a:lstStyle/>
                    <a:p>
                      <a:endParaRPr lang="en-GB" sz="1000"/>
                    </a:p>
                  </a:txBody>
                  <a:tcPr/>
                </a:tc>
                <a:tc>
                  <a:txBody>
                    <a:bodyPr/>
                    <a:lstStyle/>
                    <a:p>
                      <a:endParaRPr lang="en-GB" sz="1000"/>
                    </a:p>
                  </a:txBody>
                  <a:tcPr/>
                </a:tc>
                <a:tc>
                  <a:txBody>
                    <a:bodyPr/>
                    <a:lstStyle/>
                    <a:p>
                      <a:endParaRPr lang="en-GB" sz="1000"/>
                    </a:p>
                  </a:txBody>
                  <a:tcPr/>
                </a:tc>
              </a:tr>
              <a:tr h="370840">
                <a:tc>
                  <a:txBody>
                    <a:bodyPr/>
                    <a:lstStyle/>
                    <a:p>
                      <a:endParaRPr lang="en-GB" sz="1000"/>
                    </a:p>
                  </a:txBody>
                  <a:tcPr/>
                </a:tc>
                <a:tc>
                  <a:txBody>
                    <a:bodyPr/>
                    <a:lstStyle/>
                    <a:p>
                      <a:endParaRPr lang="en-GB" sz="1000"/>
                    </a:p>
                  </a:txBody>
                  <a:tcPr/>
                </a:tc>
                <a:tc>
                  <a:txBody>
                    <a:bodyPr/>
                    <a:lstStyle/>
                    <a:p>
                      <a:endParaRPr lang="en-GB" sz="1000"/>
                    </a:p>
                  </a:txBody>
                  <a:tcPr/>
                </a:tc>
                <a:tc>
                  <a:txBody>
                    <a:bodyPr/>
                    <a:lstStyle/>
                    <a:p>
                      <a:endParaRPr lang="en-GB" sz="1000"/>
                    </a:p>
                  </a:txBody>
                  <a:tcPr/>
                </a:tc>
                <a:tc>
                  <a:txBody>
                    <a:bodyPr/>
                    <a:lstStyle/>
                    <a:p>
                      <a:endParaRPr lang="en-GB" sz="1000"/>
                    </a:p>
                  </a:txBody>
                  <a:tcPr/>
                </a:tc>
                <a:tc>
                  <a:txBody>
                    <a:bodyPr/>
                    <a:lstStyle/>
                    <a:p>
                      <a:endParaRPr lang="en-GB" sz="1000"/>
                    </a:p>
                  </a:txBody>
                  <a:tcPr/>
                </a:tc>
                <a:tc>
                  <a:txBody>
                    <a:bodyPr/>
                    <a:lstStyle/>
                    <a:p>
                      <a:endParaRPr lang="en-GB" sz="1000"/>
                    </a:p>
                  </a:txBody>
                  <a:tcPr/>
                </a:tc>
                <a:tc>
                  <a:txBody>
                    <a:bodyPr/>
                    <a:lstStyle/>
                    <a:p>
                      <a:endParaRPr lang="en-GB" sz="1000"/>
                    </a:p>
                  </a:txBody>
                  <a:tcPr/>
                </a:tc>
                <a:tc>
                  <a:txBody>
                    <a:bodyPr/>
                    <a:lstStyle/>
                    <a:p>
                      <a:endParaRPr lang="en-GB" sz="1000"/>
                    </a:p>
                  </a:txBody>
                  <a:tcPr/>
                </a:tc>
              </a:tr>
              <a:tr h="370840">
                <a:tc>
                  <a:txBody>
                    <a:bodyPr/>
                    <a:lstStyle/>
                    <a:p>
                      <a:endParaRPr lang="en-GB" sz="1000"/>
                    </a:p>
                  </a:txBody>
                  <a:tcPr/>
                </a:tc>
                <a:tc>
                  <a:txBody>
                    <a:bodyPr/>
                    <a:lstStyle/>
                    <a:p>
                      <a:endParaRPr lang="en-GB" sz="1000"/>
                    </a:p>
                  </a:txBody>
                  <a:tcPr/>
                </a:tc>
                <a:tc>
                  <a:txBody>
                    <a:bodyPr/>
                    <a:lstStyle/>
                    <a:p>
                      <a:endParaRPr lang="en-GB" sz="1000"/>
                    </a:p>
                  </a:txBody>
                  <a:tcPr/>
                </a:tc>
                <a:tc>
                  <a:txBody>
                    <a:bodyPr/>
                    <a:lstStyle/>
                    <a:p>
                      <a:endParaRPr lang="en-GB" sz="1000"/>
                    </a:p>
                  </a:txBody>
                  <a:tcPr/>
                </a:tc>
                <a:tc>
                  <a:txBody>
                    <a:bodyPr/>
                    <a:lstStyle/>
                    <a:p>
                      <a:endParaRPr lang="en-GB" sz="1000"/>
                    </a:p>
                  </a:txBody>
                  <a:tcPr/>
                </a:tc>
                <a:tc>
                  <a:txBody>
                    <a:bodyPr/>
                    <a:lstStyle/>
                    <a:p>
                      <a:endParaRPr lang="en-GB" sz="1000"/>
                    </a:p>
                  </a:txBody>
                  <a:tcPr/>
                </a:tc>
                <a:tc>
                  <a:txBody>
                    <a:bodyPr/>
                    <a:lstStyle/>
                    <a:p>
                      <a:endParaRPr lang="en-GB" sz="1000"/>
                    </a:p>
                  </a:txBody>
                  <a:tcPr/>
                </a:tc>
                <a:tc>
                  <a:txBody>
                    <a:bodyPr/>
                    <a:lstStyle/>
                    <a:p>
                      <a:endParaRPr lang="en-GB" sz="1000"/>
                    </a:p>
                  </a:txBody>
                  <a:tcPr/>
                </a:tc>
                <a:tc>
                  <a:txBody>
                    <a:bodyPr/>
                    <a:lstStyle/>
                    <a:p>
                      <a:endParaRPr lang="en-GB" sz="1000"/>
                    </a:p>
                  </a:txBody>
                  <a:tcPr/>
                </a:tc>
              </a:tr>
              <a:tr h="370840">
                <a:tc>
                  <a:txBody>
                    <a:bodyPr/>
                    <a:lstStyle/>
                    <a:p>
                      <a:endParaRPr lang="en-GB" sz="1000"/>
                    </a:p>
                  </a:txBody>
                  <a:tcPr/>
                </a:tc>
                <a:tc>
                  <a:txBody>
                    <a:bodyPr/>
                    <a:lstStyle/>
                    <a:p>
                      <a:endParaRPr lang="en-GB" sz="1000"/>
                    </a:p>
                  </a:txBody>
                  <a:tcPr/>
                </a:tc>
                <a:tc>
                  <a:txBody>
                    <a:bodyPr/>
                    <a:lstStyle/>
                    <a:p>
                      <a:endParaRPr lang="en-GB" sz="1000"/>
                    </a:p>
                  </a:txBody>
                  <a:tcPr/>
                </a:tc>
                <a:tc>
                  <a:txBody>
                    <a:bodyPr/>
                    <a:lstStyle/>
                    <a:p>
                      <a:endParaRPr lang="en-GB" sz="1000"/>
                    </a:p>
                  </a:txBody>
                  <a:tcPr/>
                </a:tc>
                <a:tc>
                  <a:txBody>
                    <a:bodyPr/>
                    <a:lstStyle/>
                    <a:p>
                      <a:endParaRPr lang="en-GB" sz="1000"/>
                    </a:p>
                  </a:txBody>
                  <a:tcPr/>
                </a:tc>
                <a:tc>
                  <a:txBody>
                    <a:bodyPr/>
                    <a:lstStyle/>
                    <a:p>
                      <a:endParaRPr lang="en-GB" sz="1000"/>
                    </a:p>
                  </a:txBody>
                  <a:tcPr/>
                </a:tc>
                <a:tc>
                  <a:txBody>
                    <a:bodyPr/>
                    <a:lstStyle/>
                    <a:p>
                      <a:endParaRPr lang="en-GB" sz="1000"/>
                    </a:p>
                  </a:txBody>
                  <a:tcPr/>
                </a:tc>
                <a:tc>
                  <a:txBody>
                    <a:bodyPr/>
                    <a:lstStyle/>
                    <a:p>
                      <a:endParaRPr lang="en-GB" sz="1000"/>
                    </a:p>
                  </a:txBody>
                  <a:tcPr/>
                </a:tc>
                <a:tc>
                  <a:txBody>
                    <a:bodyPr/>
                    <a:lstStyle/>
                    <a:p>
                      <a:endParaRPr lang="en-GB" sz="1000"/>
                    </a:p>
                  </a:txBody>
                  <a:tcPr/>
                </a:tc>
              </a:tr>
              <a:tr h="370840">
                <a:tc>
                  <a:txBody>
                    <a:bodyPr/>
                    <a:lstStyle/>
                    <a:p>
                      <a:endParaRPr lang="en-GB" sz="1000"/>
                    </a:p>
                  </a:txBody>
                  <a:tcPr/>
                </a:tc>
                <a:tc>
                  <a:txBody>
                    <a:bodyPr/>
                    <a:lstStyle/>
                    <a:p>
                      <a:endParaRPr lang="en-GB" sz="1000" dirty="0"/>
                    </a:p>
                  </a:txBody>
                  <a:tcPr/>
                </a:tc>
                <a:tc>
                  <a:txBody>
                    <a:bodyPr/>
                    <a:lstStyle/>
                    <a:p>
                      <a:endParaRPr lang="en-GB" sz="1000"/>
                    </a:p>
                  </a:txBody>
                  <a:tcPr/>
                </a:tc>
                <a:tc>
                  <a:txBody>
                    <a:bodyPr/>
                    <a:lstStyle/>
                    <a:p>
                      <a:endParaRPr lang="en-GB" sz="1000"/>
                    </a:p>
                  </a:txBody>
                  <a:tcPr/>
                </a:tc>
                <a:tc>
                  <a:txBody>
                    <a:bodyPr/>
                    <a:lstStyle/>
                    <a:p>
                      <a:endParaRPr lang="en-GB" sz="1000"/>
                    </a:p>
                  </a:txBody>
                  <a:tcPr/>
                </a:tc>
                <a:tc>
                  <a:txBody>
                    <a:bodyPr/>
                    <a:lstStyle/>
                    <a:p>
                      <a:endParaRPr lang="en-GB" sz="1000" dirty="0"/>
                    </a:p>
                  </a:txBody>
                  <a:tcPr/>
                </a:tc>
                <a:tc>
                  <a:txBody>
                    <a:bodyPr/>
                    <a:lstStyle/>
                    <a:p>
                      <a:endParaRPr lang="en-GB" sz="1000"/>
                    </a:p>
                  </a:txBody>
                  <a:tcPr/>
                </a:tc>
                <a:tc>
                  <a:txBody>
                    <a:bodyPr/>
                    <a:lstStyle/>
                    <a:p>
                      <a:endParaRPr lang="en-GB" sz="1000"/>
                    </a:p>
                  </a:txBody>
                  <a:tcPr/>
                </a:tc>
                <a:tc>
                  <a:txBody>
                    <a:bodyPr/>
                    <a:lstStyle/>
                    <a:p>
                      <a:endParaRPr lang="en-GB" sz="1000" dirty="0"/>
                    </a:p>
                  </a:txBody>
                  <a:tcPr/>
                </a:tc>
              </a:tr>
            </a:tbl>
          </a:graphicData>
        </a:graphic>
      </p:graphicFrame>
      <p:sp>
        <p:nvSpPr>
          <p:cNvPr id="5" name="TextBox 4"/>
          <p:cNvSpPr txBox="1"/>
          <p:nvPr/>
        </p:nvSpPr>
        <p:spPr>
          <a:xfrm>
            <a:off x="539552" y="5517232"/>
            <a:ext cx="8342925" cy="923330"/>
          </a:xfrm>
          <a:prstGeom prst="rect">
            <a:avLst/>
          </a:prstGeom>
          <a:noFill/>
        </p:spPr>
        <p:txBody>
          <a:bodyPr wrap="none" rtlCol="0">
            <a:spAutoFit/>
          </a:bodyPr>
          <a:lstStyle/>
          <a:p>
            <a:r>
              <a:rPr lang="en-GB" dirty="0" smtClean="0"/>
              <a:t>I tend to prefer the ‘page’ per NREN/ Project/ Institute</a:t>
            </a:r>
          </a:p>
          <a:p>
            <a:r>
              <a:rPr lang="en-GB" dirty="0" smtClean="0"/>
              <a:t>Decided don’t like this.</a:t>
            </a:r>
          </a:p>
          <a:p>
            <a:r>
              <a:rPr lang="en-GB" dirty="0" smtClean="0"/>
              <a:t>But a table could work too</a:t>
            </a:r>
            <a:r>
              <a:rPr lang="en-GB" dirty="0"/>
              <a:t> </a:t>
            </a:r>
            <a:r>
              <a:rPr lang="en-GB" dirty="0" smtClean="0"/>
              <a:t>as this would illustrate which NRENs are making what public</a:t>
            </a:r>
            <a:endParaRPr lang="en-GB" dirty="0"/>
          </a:p>
        </p:txBody>
      </p:sp>
    </p:spTree>
    <p:extLst>
      <p:ext uri="{BB962C8B-B14F-4D97-AF65-F5344CB8AC3E}">
        <p14:creationId xmlns:p14="http://schemas.microsoft.com/office/powerpoint/2010/main" val="13216977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424</TotalTime>
  <Words>1068</Words>
  <Application>Microsoft Office PowerPoint</Application>
  <PresentationFormat>On-screen Show (4:3)</PresentationFormat>
  <Paragraphs>183</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Directory/Inventory – info sharing for security people</vt:lpstr>
      <vt:lpstr>Main points</vt:lpstr>
      <vt:lpstr>Who do we share with?</vt:lpstr>
      <vt:lpstr>Level 1, what to include</vt:lpstr>
      <vt:lpstr>Then table per NREN/Institute/Project</vt:lpstr>
      <vt:lpstr>Top level table</vt:lpstr>
      <vt:lpstr>Then for e.g. for EGI</vt:lpstr>
      <vt:lpstr>FIC-NREN</vt:lpstr>
      <vt:lpstr>Alternative – 1 big table</vt:lpstr>
      <vt:lpstr>What do I think should be public?</vt:lpstr>
      <vt:lpstr>Sharing level 2 info</vt:lpstr>
      <vt:lpstr>Level 2 – Option 1 - Known to us</vt:lpstr>
      <vt:lpstr>Level 2 – Option 2 - institute e-mail </vt:lpstr>
      <vt:lpstr>What should we share at level 2?</vt:lpstr>
      <vt:lpstr>Who edits?</vt:lpstr>
      <vt:lpstr>Other</vt:lpstr>
      <vt:lpstr>Who can join in?</vt:lpstr>
      <vt:lpstr>Level 3 info</vt:lpstr>
      <vt:lpstr>Other ideas to include</vt:lpstr>
      <vt:lpstr>How secure is the wiki?</vt:lpstr>
      <vt:lpstr>Getting started</vt:lpstr>
      <vt:lpstr>Summary</vt:lpstr>
    </vt:vector>
  </TitlesOfParts>
  <Company>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Cornwall, Linda (STFC,RAL,PPD)</dc:creator>
  <cp:lastModifiedBy>Cornwall, Linda (STFC,RAL,PPD)</cp:lastModifiedBy>
  <cp:revision>52</cp:revision>
  <dcterms:created xsi:type="dcterms:W3CDTF">2017-02-17T13:39:33Z</dcterms:created>
  <dcterms:modified xsi:type="dcterms:W3CDTF">2017-02-23T12:08:48Z</dcterms:modified>
</cp:coreProperties>
</file>