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890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07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94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o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1450"/>
            <a:ext cx="11808000" cy="5272088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60443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190500" y="1441450"/>
            <a:ext cx="11808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983163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588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8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71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14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755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20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66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993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08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D3D75-DC3D-442C-9F3B-4C5007B8B0D2}" type="datetimeFigureOut">
              <a:rPr lang="en-GB" smtClean="0"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42F32-04AB-4E35-838C-9E23792AC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81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6233584" cy="4983163"/>
          </a:xfrm>
        </p:spPr>
        <p:txBody>
          <a:bodyPr/>
          <a:lstStyle/>
          <a:p>
            <a:r>
              <a:rPr lang="nl-NL" dirty="0" smtClean="0"/>
              <a:t>Framework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implementation</a:t>
            </a:r>
            <a:r>
              <a:rPr lang="nl-NL" dirty="0" smtClean="0"/>
              <a:t> guidelines</a:t>
            </a:r>
          </a:p>
          <a:p>
            <a:r>
              <a:rPr lang="nl-NL" dirty="0" smtClean="0"/>
              <a:t>Covers Business </a:t>
            </a:r>
            <a:r>
              <a:rPr lang="nl-NL" dirty="0" err="1" smtClean="0"/>
              <a:t>Continuity</a:t>
            </a:r>
            <a:r>
              <a:rPr lang="nl-NL" dirty="0" smtClean="0"/>
              <a:t>, Disaster Recovery </a:t>
            </a:r>
            <a:r>
              <a:rPr lang="nl-NL" dirty="0" err="1" smtClean="0"/>
              <a:t>and</a:t>
            </a:r>
            <a:r>
              <a:rPr lang="nl-NL" dirty="0" smtClean="0"/>
              <a:t> Crisis </a:t>
            </a:r>
            <a:r>
              <a:rPr lang="nl-NL" dirty="0"/>
              <a:t>M</a:t>
            </a:r>
            <a:r>
              <a:rPr lang="nl-NL" dirty="0" smtClean="0"/>
              <a:t>anagement</a:t>
            </a:r>
          </a:p>
          <a:p>
            <a:r>
              <a:rPr lang="nl-NL" dirty="0" err="1" smtClean="0"/>
              <a:t>Based</a:t>
            </a:r>
            <a:r>
              <a:rPr lang="nl-NL" dirty="0" smtClean="0"/>
              <a:t> in </a:t>
            </a:r>
            <a:r>
              <a:rPr lang="nl-NL" dirty="0" err="1" smtClean="0"/>
              <a:t>international</a:t>
            </a:r>
            <a:r>
              <a:rPr lang="nl-NL" dirty="0" smtClean="0"/>
              <a:t> </a:t>
            </a:r>
            <a:r>
              <a:rPr lang="nl-NL" dirty="0" err="1" smtClean="0"/>
              <a:t>standards</a:t>
            </a:r>
            <a:r>
              <a:rPr lang="nl-NL" dirty="0" smtClean="0"/>
              <a:t>, </a:t>
            </a:r>
            <a:r>
              <a:rPr lang="nl-NL" dirty="0" err="1" smtClean="0"/>
              <a:t>not</a:t>
            </a:r>
            <a:r>
              <a:rPr lang="nl-NL" dirty="0" smtClean="0"/>
              <a:t> 1 standard is </a:t>
            </a:r>
            <a:r>
              <a:rPr lang="nl-NL" dirty="0" err="1" smtClean="0"/>
              <a:t>covering</a:t>
            </a:r>
            <a:r>
              <a:rPr lang="nl-NL" dirty="0" smtClean="0"/>
              <a:t> </a:t>
            </a:r>
            <a:r>
              <a:rPr lang="nl-NL" dirty="0" err="1" smtClean="0"/>
              <a:t>everything</a:t>
            </a:r>
            <a:endParaRPr lang="nl-NL" dirty="0" smtClean="0"/>
          </a:p>
          <a:p>
            <a:r>
              <a:rPr lang="nl-NL" dirty="0" smtClean="0"/>
              <a:t>54 control statements in 7 </a:t>
            </a:r>
            <a:r>
              <a:rPr lang="nl-NL" dirty="0" err="1" smtClean="0"/>
              <a:t>chapters</a:t>
            </a:r>
            <a:endParaRPr lang="nl-NL" dirty="0" smtClean="0"/>
          </a:p>
          <a:p>
            <a:r>
              <a:rPr lang="nl-NL" dirty="0" err="1" smtClean="0"/>
              <a:t>Some</a:t>
            </a:r>
            <a:r>
              <a:rPr lang="nl-NL" dirty="0" smtClean="0"/>
              <a:t> overlapping </a:t>
            </a:r>
            <a:r>
              <a:rPr lang="nl-NL" dirty="0" err="1" smtClean="0"/>
              <a:t>controls</a:t>
            </a:r>
            <a:r>
              <a:rPr lang="nl-NL" dirty="0" smtClean="0"/>
              <a:t> (</a:t>
            </a:r>
            <a:r>
              <a:rPr lang="nl-NL" dirty="0" err="1" smtClean="0"/>
              <a:t>identified</a:t>
            </a:r>
            <a:r>
              <a:rPr lang="nl-NL" dirty="0" smtClean="0"/>
              <a:t>) </a:t>
            </a:r>
            <a:r>
              <a:rPr lang="nl-NL" dirty="0" err="1" smtClean="0"/>
              <a:t>with</a:t>
            </a:r>
            <a:r>
              <a:rPr lang="nl-NL" dirty="0" smtClean="0"/>
              <a:t> security </a:t>
            </a:r>
            <a:r>
              <a:rPr lang="nl-NL" dirty="0" err="1" smtClean="0"/>
              <a:t>frameworks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privacy </a:t>
            </a:r>
            <a:r>
              <a:rPr lang="nl-NL" dirty="0" err="1" smtClean="0"/>
              <a:t>frameworks</a:t>
            </a:r>
            <a:endParaRPr lang="nl-NL" dirty="0" smtClean="0"/>
          </a:p>
          <a:p>
            <a:r>
              <a:rPr lang="nl-NL" dirty="0" err="1" smtClean="0"/>
              <a:t>Available</a:t>
            </a:r>
            <a:r>
              <a:rPr lang="nl-NL" dirty="0" smtClean="0"/>
              <a:t> </a:t>
            </a:r>
            <a:r>
              <a:rPr lang="nl-NL" dirty="0" err="1" smtClean="0"/>
              <a:t>under</a:t>
            </a:r>
            <a:r>
              <a:rPr lang="nl-NL" dirty="0" smtClean="0"/>
              <a:t> CC-4.0-BY </a:t>
            </a:r>
            <a:r>
              <a:rPr lang="nl-NL" dirty="0" err="1" smtClean="0"/>
              <a:t>license</a:t>
            </a:r>
            <a:endParaRPr lang="nl-NL" dirty="0" smtClean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Business </a:t>
            </a:r>
            <a:r>
              <a:rPr lang="nl-NL" dirty="0" err="1" smtClean="0"/>
              <a:t>Cointinmuit</a:t>
            </a:r>
            <a:r>
              <a:rPr lang="nl-NL" dirty="0" smtClean="0"/>
              <a:t> Framework</a:t>
            </a:r>
            <a:endParaRPr lang="nl-NL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829300" y="1584324"/>
            <a:ext cx="1648552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1025" name="Picture 1" descr="BCM Framewor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5" b="5016"/>
          <a:stretch>
            <a:fillRect/>
          </a:stretch>
        </p:blipFill>
        <p:spPr bwMode="auto">
          <a:xfrm>
            <a:off x="6445134" y="1584324"/>
            <a:ext cx="5746866" cy="498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06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ISMS – Information Security Management System</a:t>
            </a:r>
            <a:endParaRPr lang="nl-NL" dirty="0"/>
          </a:p>
        </p:txBody>
      </p:sp>
      <p:grpSp>
        <p:nvGrpSpPr>
          <p:cNvPr id="14" name="Groeperen 13"/>
          <p:cNvGrpSpPr/>
          <p:nvPr/>
        </p:nvGrpSpPr>
        <p:grpSpPr>
          <a:xfrm>
            <a:off x="282633" y="1449875"/>
            <a:ext cx="11737570" cy="5099169"/>
            <a:chOff x="282633" y="1449875"/>
            <a:chExt cx="11737570" cy="5099169"/>
          </a:xfrm>
        </p:grpSpPr>
        <p:sp>
          <p:nvSpPr>
            <p:cNvPr id="4" name="Rechthoek 3"/>
            <p:cNvSpPr/>
            <p:nvPr/>
          </p:nvSpPr>
          <p:spPr>
            <a:xfrm>
              <a:off x="282633" y="2542308"/>
              <a:ext cx="2111432" cy="3158842"/>
            </a:xfrm>
            <a:prstGeom prst="rect">
              <a:avLst/>
            </a:prstGeom>
            <a:solidFill>
              <a:srgbClr val="4F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" name="Rechthoek 6"/>
            <p:cNvSpPr/>
            <p:nvPr/>
          </p:nvSpPr>
          <p:spPr>
            <a:xfrm>
              <a:off x="2689168" y="2542308"/>
              <a:ext cx="2111432" cy="3158842"/>
            </a:xfrm>
            <a:prstGeom prst="rect">
              <a:avLst/>
            </a:prstGeom>
            <a:solidFill>
              <a:srgbClr val="4F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" name="Rechthoek 7"/>
            <p:cNvSpPr/>
            <p:nvPr/>
          </p:nvSpPr>
          <p:spPr>
            <a:xfrm>
              <a:off x="5095702" y="2542309"/>
              <a:ext cx="2111432" cy="3158841"/>
            </a:xfrm>
            <a:prstGeom prst="rect">
              <a:avLst/>
            </a:prstGeom>
            <a:solidFill>
              <a:srgbClr val="4F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9908771" y="2542309"/>
              <a:ext cx="2111432" cy="3158841"/>
            </a:xfrm>
            <a:prstGeom prst="rect">
              <a:avLst/>
            </a:prstGeom>
            <a:solidFill>
              <a:srgbClr val="4F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7502236" y="2542309"/>
              <a:ext cx="2111432" cy="3158841"/>
            </a:xfrm>
            <a:prstGeom prst="rect">
              <a:avLst/>
            </a:prstGeom>
            <a:solidFill>
              <a:srgbClr val="4F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" name="Stroomdiagram: Alternatief proces 11"/>
            <p:cNvSpPr/>
            <p:nvPr/>
          </p:nvSpPr>
          <p:spPr>
            <a:xfrm>
              <a:off x="385589" y="3511255"/>
              <a:ext cx="1905518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Organization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wide</a:t>
              </a:r>
              <a:r>
                <a:rPr lang="nl-NL" sz="1500" dirty="0" smtClean="0">
                  <a:solidFill>
                    <a:schemeClr val="tx1"/>
                  </a:solidFill>
                </a:rPr>
                <a:t> risk analysis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13" name="Stroomdiagram: Alternatief proces 12"/>
            <p:cNvSpPr/>
            <p:nvPr/>
          </p:nvSpPr>
          <p:spPr>
            <a:xfrm>
              <a:off x="490451" y="4814456"/>
              <a:ext cx="1695796" cy="714894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>
                  <a:solidFill>
                    <a:schemeClr val="tx1"/>
                  </a:solidFill>
                </a:rPr>
                <a:t>Service </a:t>
              </a:r>
              <a:r>
                <a:rPr lang="nl-NL" sz="1500" dirty="0" smtClean="0">
                  <a:solidFill>
                    <a:schemeClr val="tx1"/>
                  </a:solidFill>
                </a:rPr>
                <a:t>risk analysis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17" name="Stroomdiagram: Alternatief proces 16"/>
            <p:cNvSpPr/>
            <p:nvPr/>
          </p:nvSpPr>
          <p:spPr>
            <a:xfrm>
              <a:off x="2896986" y="3041068"/>
              <a:ext cx="1695796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Organization</a:t>
              </a:r>
              <a:r>
                <a:rPr lang="nl-NL" sz="1500" dirty="0" smtClean="0">
                  <a:solidFill>
                    <a:schemeClr val="tx1"/>
                  </a:solidFill>
                </a:rPr>
                <a:t>-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wide</a:t>
              </a:r>
              <a:r>
                <a:rPr lang="nl-NL" sz="1500" dirty="0" smtClean="0">
                  <a:solidFill>
                    <a:schemeClr val="tx1"/>
                  </a:solidFill>
                </a:rPr>
                <a:t> controls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18" name="Stroomdiagram: Alternatief proces 17"/>
            <p:cNvSpPr/>
            <p:nvPr/>
          </p:nvSpPr>
          <p:spPr>
            <a:xfrm>
              <a:off x="2896986" y="3927762"/>
              <a:ext cx="1695796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Baseline 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19" name="Stroomdiagram: Alternatief proces 18"/>
            <p:cNvSpPr/>
            <p:nvPr/>
          </p:nvSpPr>
          <p:spPr>
            <a:xfrm>
              <a:off x="2896986" y="4814456"/>
              <a:ext cx="1695796" cy="714894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Service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specific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controls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25" name="Stroomdiagram: Alternatief proces 24"/>
            <p:cNvSpPr/>
            <p:nvPr/>
          </p:nvSpPr>
          <p:spPr>
            <a:xfrm>
              <a:off x="5303520" y="5460076"/>
              <a:ext cx="1695796" cy="1088968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400" dirty="0" smtClean="0">
                  <a:solidFill>
                    <a:schemeClr val="tx1"/>
                  </a:solidFill>
                </a:rPr>
                <a:t>Explain </a:t>
              </a:r>
              <a:r>
                <a:rPr lang="nl-NL" sz="1400" dirty="0">
                  <a:solidFill>
                    <a:schemeClr val="tx1"/>
                  </a:solidFill>
                </a:rPr>
                <a:t>d</a:t>
              </a:r>
              <a:r>
                <a:rPr lang="nl-NL" sz="1400" dirty="0" smtClean="0">
                  <a:solidFill>
                    <a:schemeClr val="tx1"/>
                  </a:solidFill>
                </a:rPr>
                <a:t>eviations to baseline  (</a:t>
              </a:r>
              <a:r>
                <a:rPr lang="nl-NL" sz="1400" i="1" dirty="0" smtClean="0">
                  <a:solidFill>
                    <a:schemeClr val="tx1"/>
                  </a:solidFill>
                </a:rPr>
                <a:t>comply or explain</a:t>
              </a:r>
              <a:r>
                <a:rPr lang="nl-NL" sz="1400" dirty="0" smtClean="0">
                  <a:solidFill>
                    <a:schemeClr val="tx1"/>
                  </a:solidFill>
                </a:rPr>
                <a:t>)</a:t>
              </a:r>
              <a:endParaRPr lang="nl-NL" sz="1400" dirty="0">
                <a:solidFill>
                  <a:schemeClr val="tx1"/>
                </a:solidFill>
              </a:endParaRPr>
            </a:p>
          </p:txBody>
        </p:sp>
        <p:sp>
          <p:nvSpPr>
            <p:cNvPr id="41" name="Stroomdiagram: Alternatief proces 40"/>
            <p:cNvSpPr/>
            <p:nvPr/>
          </p:nvSpPr>
          <p:spPr>
            <a:xfrm>
              <a:off x="7710054" y="3484415"/>
              <a:ext cx="1695796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Implement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genericcontrols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42" name="Stroomdiagram: Alternatief proces 41"/>
            <p:cNvSpPr/>
            <p:nvPr/>
          </p:nvSpPr>
          <p:spPr>
            <a:xfrm>
              <a:off x="10116589" y="3484415"/>
              <a:ext cx="1695796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Organization-wide</a:t>
              </a:r>
              <a:r>
                <a:rPr lang="nl-NL" sz="1500" dirty="0" smtClean="0">
                  <a:solidFill>
                    <a:schemeClr val="tx1"/>
                  </a:solidFill>
                </a:rPr>
                <a:t> audit and benchmark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44" name="Stroomdiagram: Alternatief proces 43"/>
            <p:cNvSpPr/>
            <p:nvPr/>
          </p:nvSpPr>
          <p:spPr>
            <a:xfrm>
              <a:off x="10116589" y="4371109"/>
              <a:ext cx="1695796" cy="714894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Service audit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Rechte verbindingslijn met pijl 5"/>
            <p:cNvCxnSpPr>
              <a:stCxn id="37" idx="2"/>
              <a:endCxn id="25" idx="0"/>
            </p:cNvCxnSpPr>
            <p:nvPr/>
          </p:nvCxnSpPr>
          <p:spPr>
            <a:xfrm>
              <a:off x="6150466" y="5086003"/>
              <a:ext cx="952" cy="374073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Stroomdiagram: Alternatief proces 44"/>
            <p:cNvSpPr/>
            <p:nvPr/>
          </p:nvSpPr>
          <p:spPr>
            <a:xfrm>
              <a:off x="490450" y="1449875"/>
              <a:ext cx="4102331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>
                  <a:solidFill>
                    <a:schemeClr val="tx1"/>
                  </a:solidFill>
                </a:rPr>
                <a:t>I</a:t>
              </a:r>
              <a:r>
                <a:rPr lang="nl-NL" sz="1500" dirty="0" smtClean="0">
                  <a:solidFill>
                    <a:schemeClr val="tx1"/>
                  </a:solidFill>
                </a:rPr>
                <a:t>nformation security policy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46" name="Rechte verbindingslijn met pijl 45"/>
            <p:cNvCxnSpPr>
              <a:endCxn id="36" idx="3"/>
            </p:cNvCxnSpPr>
            <p:nvPr/>
          </p:nvCxnSpPr>
          <p:spPr>
            <a:xfrm flipH="1">
              <a:off x="6999316" y="3841862"/>
              <a:ext cx="7107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met pijl 46"/>
            <p:cNvCxnSpPr>
              <a:stCxn id="42" idx="1"/>
              <a:endCxn id="41" idx="3"/>
            </p:cNvCxnSpPr>
            <p:nvPr/>
          </p:nvCxnSpPr>
          <p:spPr>
            <a:xfrm flipH="1">
              <a:off x="9405850" y="3841862"/>
              <a:ext cx="71073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met pijl 48"/>
            <p:cNvCxnSpPr>
              <a:stCxn id="19" idx="1"/>
              <a:endCxn id="13" idx="3"/>
            </p:cNvCxnSpPr>
            <p:nvPr/>
          </p:nvCxnSpPr>
          <p:spPr>
            <a:xfrm flipH="1">
              <a:off x="2186247" y="5171903"/>
              <a:ext cx="71073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met pijl 49"/>
            <p:cNvCxnSpPr>
              <a:stCxn id="44" idx="1"/>
              <a:endCxn id="43" idx="3"/>
            </p:cNvCxnSpPr>
            <p:nvPr/>
          </p:nvCxnSpPr>
          <p:spPr>
            <a:xfrm flipH="1">
              <a:off x="9405850" y="4728556"/>
              <a:ext cx="71073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Vrije vorm 58"/>
            <p:cNvSpPr/>
            <p:nvPr/>
          </p:nvSpPr>
          <p:spPr>
            <a:xfrm>
              <a:off x="9405850" y="3841862"/>
              <a:ext cx="502921" cy="886694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3" name="Stroomdiagram: Alternatief proces 42"/>
            <p:cNvSpPr/>
            <p:nvPr/>
          </p:nvSpPr>
          <p:spPr>
            <a:xfrm>
              <a:off x="7710054" y="4371109"/>
              <a:ext cx="1695796" cy="714894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Implement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specific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controls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61" name="Vrije vorm 60"/>
            <p:cNvSpPr/>
            <p:nvPr/>
          </p:nvSpPr>
          <p:spPr>
            <a:xfrm>
              <a:off x="2186246" y="3398516"/>
              <a:ext cx="710740" cy="443346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2" name="Vrije vorm 61"/>
            <p:cNvSpPr/>
            <p:nvPr/>
          </p:nvSpPr>
          <p:spPr>
            <a:xfrm>
              <a:off x="4592783" y="3842208"/>
              <a:ext cx="588817" cy="429654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3" name="Vrije vorm 62"/>
            <p:cNvSpPr/>
            <p:nvPr/>
          </p:nvSpPr>
          <p:spPr>
            <a:xfrm flipV="1">
              <a:off x="4592782" y="4271862"/>
              <a:ext cx="588818" cy="456694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4" name="Vrije vorm 63"/>
            <p:cNvSpPr/>
            <p:nvPr/>
          </p:nvSpPr>
          <p:spPr>
            <a:xfrm>
              <a:off x="4592781" y="4728556"/>
              <a:ext cx="598344" cy="443346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5" name="Vrije vorm 64"/>
            <p:cNvSpPr/>
            <p:nvPr/>
          </p:nvSpPr>
          <p:spPr>
            <a:xfrm flipV="1">
              <a:off x="2186246" y="3841862"/>
              <a:ext cx="710739" cy="430000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cxnSp>
          <p:nvCxnSpPr>
            <p:cNvPr id="69" name="Rechte verbindingslijn met pijl 68"/>
            <p:cNvCxnSpPr>
              <a:stCxn id="13" idx="0"/>
              <a:endCxn id="12" idx="2"/>
            </p:cNvCxnSpPr>
            <p:nvPr/>
          </p:nvCxnSpPr>
          <p:spPr>
            <a:xfrm flipH="1" flipV="1">
              <a:off x="1338348" y="4226149"/>
              <a:ext cx="1" cy="58830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Rechte verbindingslijn met pijl 71"/>
            <p:cNvCxnSpPr>
              <a:stCxn id="43" idx="1"/>
              <a:endCxn id="37" idx="3"/>
            </p:cNvCxnSpPr>
            <p:nvPr/>
          </p:nvCxnSpPr>
          <p:spPr>
            <a:xfrm flipH="1">
              <a:off x="6999316" y="4728556"/>
              <a:ext cx="7107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Rechte verbindingslijn met pijl 74"/>
            <p:cNvCxnSpPr/>
            <p:nvPr/>
          </p:nvCxnSpPr>
          <p:spPr>
            <a:xfrm flipH="1">
              <a:off x="5160645" y="4728556"/>
              <a:ext cx="15049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Stroomdiagram: Alternatief proces 36"/>
            <p:cNvSpPr/>
            <p:nvPr/>
          </p:nvSpPr>
          <p:spPr>
            <a:xfrm>
              <a:off x="5301616" y="4371109"/>
              <a:ext cx="1697700" cy="714894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Planning </a:t>
              </a:r>
              <a:endParaRPr lang="nl-NL" sz="1500" dirty="0">
                <a:solidFill>
                  <a:schemeClr val="tx1"/>
                </a:solidFill>
              </a:endParaRPr>
            </a:p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Service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78" name="Rechte verbindingslijn met pijl 77"/>
            <p:cNvCxnSpPr/>
            <p:nvPr/>
          </p:nvCxnSpPr>
          <p:spPr>
            <a:xfrm flipH="1">
              <a:off x="5151120" y="3842208"/>
              <a:ext cx="15049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Stroomdiagram: Alternatief proces 35"/>
            <p:cNvSpPr/>
            <p:nvPr/>
          </p:nvSpPr>
          <p:spPr>
            <a:xfrm>
              <a:off x="5303520" y="3484415"/>
              <a:ext cx="1695796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Annual</a:t>
              </a:r>
              <a:r>
                <a:rPr lang="nl-NL" sz="1500" dirty="0" smtClean="0">
                  <a:solidFill>
                    <a:schemeClr val="tx1"/>
                  </a:solidFill>
                </a:rPr>
                <a:t> Planning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organization</a:t>
              </a:r>
              <a:endParaRPr lang="nl-NL" sz="15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80" name="Rechte verbindingslijn met pijl 79"/>
            <p:cNvCxnSpPr/>
            <p:nvPr/>
          </p:nvCxnSpPr>
          <p:spPr>
            <a:xfrm flipV="1">
              <a:off x="3744884" y="2164769"/>
              <a:ext cx="0" cy="37753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Rechte verbindingslijn met pijl 84"/>
            <p:cNvCxnSpPr/>
            <p:nvPr/>
          </p:nvCxnSpPr>
          <p:spPr>
            <a:xfrm flipV="1">
              <a:off x="1338349" y="2164769"/>
              <a:ext cx="0" cy="37754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Vrije vorm 87"/>
            <p:cNvSpPr/>
            <p:nvPr/>
          </p:nvSpPr>
          <p:spPr>
            <a:xfrm flipV="1">
              <a:off x="4592784" y="3398515"/>
              <a:ext cx="633584" cy="443693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cxnSp>
          <p:nvCxnSpPr>
            <p:cNvPr id="89" name="Rechte verbindingslijn met pijl 88"/>
            <p:cNvCxnSpPr>
              <a:stCxn id="37" idx="0"/>
              <a:endCxn id="36" idx="2"/>
            </p:cNvCxnSpPr>
            <p:nvPr/>
          </p:nvCxnSpPr>
          <p:spPr>
            <a:xfrm flipV="1">
              <a:off x="6150466" y="4199309"/>
              <a:ext cx="952" cy="1718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Rechte verbindingslijn met pijl 91"/>
            <p:cNvCxnSpPr/>
            <p:nvPr/>
          </p:nvCxnSpPr>
          <p:spPr>
            <a:xfrm flipV="1">
              <a:off x="8557952" y="4199309"/>
              <a:ext cx="0" cy="1718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kromde verbindingslijn 96"/>
            <p:cNvCxnSpPr>
              <a:stCxn id="42" idx="0"/>
              <a:endCxn id="45" idx="3"/>
            </p:cNvCxnSpPr>
            <p:nvPr/>
          </p:nvCxnSpPr>
          <p:spPr>
            <a:xfrm rot="16200000" flipV="1">
              <a:off x="6940088" y="-539984"/>
              <a:ext cx="1677093" cy="6371706"/>
            </a:xfrm>
            <a:prstGeom prst="curvedConnector2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kromde verbindingslijn 97"/>
            <p:cNvCxnSpPr>
              <a:stCxn id="44" idx="2"/>
              <a:endCxn id="19" idx="2"/>
            </p:cNvCxnSpPr>
            <p:nvPr/>
          </p:nvCxnSpPr>
          <p:spPr>
            <a:xfrm rot="5400000">
              <a:off x="7133013" y="1697875"/>
              <a:ext cx="443347" cy="7219603"/>
            </a:xfrm>
            <a:prstGeom prst="curvedConnector3">
              <a:avLst>
                <a:gd name="adj1" fmla="val 385311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kstvak 101"/>
            <p:cNvSpPr txBox="1"/>
            <p:nvPr/>
          </p:nvSpPr>
          <p:spPr>
            <a:xfrm>
              <a:off x="491486" y="2542308"/>
              <a:ext cx="16937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chemeClr val="bg1"/>
                  </a:solidFill>
                </a:rPr>
                <a:t>RISK ANALYSIS</a:t>
              </a:r>
              <a:endParaRPr lang="nl-NL" sz="1600" dirty="0">
                <a:solidFill>
                  <a:schemeClr val="bg1"/>
                </a:solidFill>
              </a:endParaRPr>
            </a:p>
          </p:txBody>
        </p:sp>
        <p:sp>
          <p:nvSpPr>
            <p:cNvPr id="103" name="Tekstvak 102"/>
            <p:cNvSpPr txBox="1"/>
            <p:nvPr/>
          </p:nvSpPr>
          <p:spPr>
            <a:xfrm>
              <a:off x="3083487" y="2575379"/>
              <a:ext cx="13227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chemeClr val="bg1"/>
                  </a:solidFill>
                </a:rPr>
                <a:t>CONTROLS</a:t>
              </a:r>
              <a:endParaRPr lang="nl-NL" sz="1600" dirty="0">
                <a:solidFill>
                  <a:schemeClr val="bg1"/>
                </a:solidFill>
              </a:endParaRPr>
            </a:p>
          </p:txBody>
        </p:sp>
        <p:sp>
          <p:nvSpPr>
            <p:cNvPr id="104" name="Tekstvak 103"/>
            <p:cNvSpPr txBox="1"/>
            <p:nvPr/>
          </p:nvSpPr>
          <p:spPr>
            <a:xfrm>
              <a:off x="5792187" y="2542308"/>
              <a:ext cx="7184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chemeClr val="bg1"/>
                  </a:solidFill>
                </a:rPr>
                <a:t>PLAN</a:t>
              </a:r>
              <a:endParaRPr lang="nl-NL" sz="1600" dirty="0">
                <a:solidFill>
                  <a:schemeClr val="bg1"/>
                </a:solidFill>
              </a:endParaRPr>
            </a:p>
          </p:txBody>
        </p:sp>
        <p:sp>
          <p:nvSpPr>
            <p:cNvPr id="105" name="Tekstvak 104"/>
            <p:cNvSpPr txBox="1"/>
            <p:nvPr/>
          </p:nvSpPr>
          <p:spPr>
            <a:xfrm>
              <a:off x="7984338" y="2542309"/>
              <a:ext cx="11472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chemeClr val="bg1"/>
                  </a:solidFill>
                </a:rPr>
                <a:t>OPERATE</a:t>
              </a:r>
              <a:endParaRPr lang="nl-NL" sz="1600" dirty="0">
                <a:solidFill>
                  <a:schemeClr val="bg1"/>
                </a:solidFill>
              </a:endParaRPr>
            </a:p>
          </p:txBody>
        </p:sp>
        <p:sp>
          <p:nvSpPr>
            <p:cNvPr id="106" name="Tekstvak 105"/>
            <p:cNvSpPr txBox="1"/>
            <p:nvPr/>
          </p:nvSpPr>
          <p:spPr>
            <a:xfrm>
              <a:off x="10076263" y="2542309"/>
              <a:ext cx="1776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chemeClr val="bg1"/>
                  </a:solidFill>
                </a:rPr>
                <a:t>EVALUATE</a:t>
              </a:r>
              <a:br>
                <a:rPr lang="nl-NL" sz="1600" dirty="0" smtClean="0">
                  <a:solidFill>
                    <a:schemeClr val="bg1"/>
                  </a:solidFill>
                </a:rPr>
              </a:br>
              <a:r>
                <a:rPr lang="nl-NL" sz="1600" dirty="0" smtClean="0">
                  <a:solidFill>
                    <a:schemeClr val="bg1"/>
                  </a:solidFill>
                </a:rPr>
                <a:t>PERFORMANCE</a:t>
              </a:r>
              <a:endParaRPr lang="nl-NL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893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ISMS </a:t>
            </a:r>
            <a:r>
              <a:rPr lang="nl-NL" dirty="0" err="1" smtClean="0"/>
              <a:t>mapping</a:t>
            </a:r>
            <a:r>
              <a:rPr lang="nl-NL" dirty="0" smtClean="0"/>
              <a:t> ISO 27001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82633" y="2542308"/>
            <a:ext cx="2111432" cy="3158842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2689168" y="2542308"/>
            <a:ext cx="2111432" cy="3158842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5095702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9908771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7502236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Alternatief proces 11"/>
          <p:cNvSpPr/>
          <p:nvPr/>
        </p:nvSpPr>
        <p:spPr>
          <a:xfrm>
            <a:off x="438105" y="3511255"/>
            <a:ext cx="1800484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Organization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wide</a:t>
            </a:r>
            <a:r>
              <a:rPr lang="nl-NL" sz="1500" dirty="0" smtClean="0">
                <a:solidFill>
                  <a:schemeClr val="tx1"/>
                </a:solidFill>
              </a:rPr>
              <a:t> risk analysis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3" name="Stroomdiagram: Alternatief proces 12"/>
          <p:cNvSpPr/>
          <p:nvPr/>
        </p:nvSpPr>
        <p:spPr>
          <a:xfrm>
            <a:off x="490451" y="4814456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>
                <a:solidFill>
                  <a:schemeClr val="tx1"/>
                </a:solidFill>
              </a:rPr>
              <a:t>Service </a:t>
            </a:r>
            <a:r>
              <a:rPr lang="nl-NL" sz="1500" dirty="0" smtClean="0">
                <a:solidFill>
                  <a:schemeClr val="tx1"/>
                </a:solidFill>
              </a:rPr>
              <a:t>risk analysis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7" name="Stroomdiagram: Alternatief proces 16"/>
          <p:cNvSpPr/>
          <p:nvPr/>
        </p:nvSpPr>
        <p:spPr>
          <a:xfrm>
            <a:off x="2896986" y="3041068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generic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8" name="Stroomdiagram: Alternatief proces 17"/>
          <p:cNvSpPr/>
          <p:nvPr/>
        </p:nvSpPr>
        <p:spPr>
          <a:xfrm>
            <a:off x="2896986" y="3927762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Baseline 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9" name="Stroomdiagram: Alternatief proces 18"/>
          <p:cNvSpPr/>
          <p:nvPr/>
        </p:nvSpPr>
        <p:spPr>
          <a:xfrm>
            <a:off x="2896986" y="4814456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Service </a:t>
            </a:r>
            <a:r>
              <a:rPr lang="nl-NL" sz="1500" dirty="0" err="1" smtClean="0">
                <a:solidFill>
                  <a:schemeClr val="tx1"/>
                </a:solidFill>
              </a:rPr>
              <a:t>specific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41" name="Stroomdiagram: Alternatief proces 40"/>
          <p:cNvSpPr/>
          <p:nvPr/>
        </p:nvSpPr>
        <p:spPr>
          <a:xfrm>
            <a:off x="7710054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Implement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generic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42" name="Stroomdiagram: Alternatief proces 41"/>
          <p:cNvSpPr/>
          <p:nvPr/>
        </p:nvSpPr>
        <p:spPr>
          <a:xfrm>
            <a:off x="10116589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organization-wide</a:t>
            </a:r>
            <a:r>
              <a:rPr lang="nl-NL" sz="1500" dirty="0" smtClean="0">
                <a:solidFill>
                  <a:schemeClr val="tx1"/>
                </a:solidFill>
              </a:rPr>
              <a:t> audit and benchmark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44" name="Stroomdiagram: Alternatief proces 43"/>
          <p:cNvSpPr/>
          <p:nvPr/>
        </p:nvSpPr>
        <p:spPr>
          <a:xfrm>
            <a:off x="10116589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Service audit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6" name="Rechte verbindingslijn met pijl 5"/>
          <p:cNvCxnSpPr>
            <a:stCxn id="37" idx="2"/>
          </p:cNvCxnSpPr>
          <p:nvPr/>
        </p:nvCxnSpPr>
        <p:spPr>
          <a:xfrm flipH="1">
            <a:off x="5983995" y="5086003"/>
            <a:ext cx="167423" cy="443347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troomdiagram: Alternatief proces 44"/>
          <p:cNvSpPr/>
          <p:nvPr/>
        </p:nvSpPr>
        <p:spPr>
          <a:xfrm>
            <a:off x="490450" y="1449875"/>
            <a:ext cx="4102331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>
                <a:solidFill>
                  <a:schemeClr val="tx1"/>
                </a:solidFill>
              </a:rPr>
              <a:t>I</a:t>
            </a:r>
            <a:r>
              <a:rPr lang="nl-NL" sz="1500" dirty="0" smtClean="0">
                <a:solidFill>
                  <a:schemeClr val="tx1"/>
                </a:solidFill>
              </a:rPr>
              <a:t>nformation security policy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46" name="Rechte verbindingslijn met pijl 45"/>
          <p:cNvCxnSpPr>
            <a:endCxn id="36" idx="3"/>
          </p:cNvCxnSpPr>
          <p:nvPr/>
        </p:nvCxnSpPr>
        <p:spPr>
          <a:xfrm flipH="1">
            <a:off x="6999316" y="3841862"/>
            <a:ext cx="7107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met pijl 46"/>
          <p:cNvCxnSpPr>
            <a:stCxn id="42" idx="1"/>
            <a:endCxn id="41" idx="3"/>
          </p:cNvCxnSpPr>
          <p:nvPr/>
        </p:nvCxnSpPr>
        <p:spPr>
          <a:xfrm flipH="1">
            <a:off x="9405850" y="3841862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>
            <a:stCxn id="19" idx="1"/>
            <a:endCxn id="13" idx="3"/>
          </p:cNvCxnSpPr>
          <p:nvPr/>
        </p:nvCxnSpPr>
        <p:spPr>
          <a:xfrm flipH="1">
            <a:off x="2186247" y="5171903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>
            <a:stCxn id="44" idx="1"/>
            <a:endCxn id="43" idx="3"/>
          </p:cNvCxnSpPr>
          <p:nvPr/>
        </p:nvCxnSpPr>
        <p:spPr>
          <a:xfrm flipH="1">
            <a:off x="9405850" y="4728556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Vrije vorm 58"/>
          <p:cNvSpPr/>
          <p:nvPr/>
        </p:nvSpPr>
        <p:spPr>
          <a:xfrm>
            <a:off x="9405850" y="3841862"/>
            <a:ext cx="502921" cy="88669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Stroomdiagram: Alternatief proces 42"/>
          <p:cNvSpPr/>
          <p:nvPr/>
        </p:nvSpPr>
        <p:spPr>
          <a:xfrm>
            <a:off x="7710054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Implement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specific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61" name="Vrije vorm 60"/>
          <p:cNvSpPr/>
          <p:nvPr/>
        </p:nvSpPr>
        <p:spPr>
          <a:xfrm>
            <a:off x="2186246" y="3398516"/>
            <a:ext cx="710740" cy="443346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2" name="Vrije vorm 61"/>
          <p:cNvSpPr/>
          <p:nvPr/>
        </p:nvSpPr>
        <p:spPr>
          <a:xfrm>
            <a:off x="4592783" y="3842208"/>
            <a:ext cx="588817" cy="42965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Vrije vorm 62"/>
          <p:cNvSpPr/>
          <p:nvPr/>
        </p:nvSpPr>
        <p:spPr>
          <a:xfrm flipV="1">
            <a:off x="4592782" y="4271862"/>
            <a:ext cx="588818" cy="45669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Vrije vorm 63"/>
          <p:cNvSpPr/>
          <p:nvPr/>
        </p:nvSpPr>
        <p:spPr>
          <a:xfrm>
            <a:off x="4592781" y="4728556"/>
            <a:ext cx="598344" cy="443346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Vrije vorm 64"/>
          <p:cNvSpPr/>
          <p:nvPr/>
        </p:nvSpPr>
        <p:spPr>
          <a:xfrm flipV="1">
            <a:off x="2186246" y="3841862"/>
            <a:ext cx="710739" cy="430000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9" name="Rechte verbindingslijn met pijl 68"/>
          <p:cNvCxnSpPr>
            <a:stCxn id="13" idx="0"/>
            <a:endCxn id="12" idx="2"/>
          </p:cNvCxnSpPr>
          <p:nvPr/>
        </p:nvCxnSpPr>
        <p:spPr>
          <a:xfrm flipH="1" flipV="1">
            <a:off x="1338347" y="4226149"/>
            <a:ext cx="2" cy="58830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Rechte verbindingslijn met pijl 71"/>
          <p:cNvCxnSpPr>
            <a:stCxn id="43" idx="1"/>
            <a:endCxn id="37" idx="3"/>
          </p:cNvCxnSpPr>
          <p:nvPr/>
        </p:nvCxnSpPr>
        <p:spPr>
          <a:xfrm flipH="1">
            <a:off x="6999316" y="4728556"/>
            <a:ext cx="7107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met pijl 74"/>
          <p:cNvCxnSpPr/>
          <p:nvPr/>
        </p:nvCxnSpPr>
        <p:spPr>
          <a:xfrm flipH="1">
            <a:off x="5160645" y="4728556"/>
            <a:ext cx="15049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troomdiagram: Alternatief proces 36"/>
          <p:cNvSpPr/>
          <p:nvPr/>
        </p:nvSpPr>
        <p:spPr>
          <a:xfrm>
            <a:off x="5303520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smtClean="0">
                <a:solidFill>
                  <a:schemeClr val="tx1"/>
                </a:solidFill>
              </a:rPr>
              <a:t>Planning </a:t>
            </a:r>
          </a:p>
          <a:p>
            <a:pPr algn="ctr"/>
            <a:r>
              <a:rPr lang="nl-NL" sz="1500" smtClean="0">
                <a:solidFill>
                  <a:schemeClr val="tx1"/>
                </a:solidFill>
              </a:rPr>
              <a:t>Service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78" name="Rechte verbindingslijn met pijl 77"/>
          <p:cNvCxnSpPr/>
          <p:nvPr/>
        </p:nvCxnSpPr>
        <p:spPr>
          <a:xfrm flipH="1">
            <a:off x="5151120" y="3842208"/>
            <a:ext cx="15049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Stroomdiagram: Alternatief proces 35"/>
          <p:cNvSpPr/>
          <p:nvPr/>
        </p:nvSpPr>
        <p:spPr>
          <a:xfrm>
            <a:off x="5303520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Annual</a:t>
            </a:r>
            <a:r>
              <a:rPr lang="nl-NL" sz="1500" dirty="0" smtClean="0">
                <a:solidFill>
                  <a:schemeClr val="tx1"/>
                </a:solidFill>
              </a:rPr>
              <a:t> planning </a:t>
            </a:r>
            <a:r>
              <a:rPr lang="nl-NL" sz="1500" dirty="0" err="1" smtClean="0">
                <a:solidFill>
                  <a:schemeClr val="tx1"/>
                </a:solidFill>
              </a:rPr>
              <a:t>organization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80" name="Rechte verbindingslijn met pijl 79"/>
          <p:cNvCxnSpPr/>
          <p:nvPr/>
        </p:nvCxnSpPr>
        <p:spPr>
          <a:xfrm flipV="1">
            <a:off x="3744884" y="2164769"/>
            <a:ext cx="0" cy="377539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echte verbindingslijn met pijl 84"/>
          <p:cNvCxnSpPr/>
          <p:nvPr/>
        </p:nvCxnSpPr>
        <p:spPr>
          <a:xfrm flipV="1">
            <a:off x="1338349" y="2164769"/>
            <a:ext cx="0" cy="37754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Vrije vorm 87"/>
          <p:cNvSpPr/>
          <p:nvPr/>
        </p:nvSpPr>
        <p:spPr>
          <a:xfrm flipV="1">
            <a:off x="4592784" y="3398515"/>
            <a:ext cx="633584" cy="443693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9" name="Rechte verbindingslijn met pijl 88"/>
          <p:cNvCxnSpPr>
            <a:stCxn id="37" idx="0"/>
            <a:endCxn id="36" idx="2"/>
          </p:cNvCxnSpPr>
          <p:nvPr/>
        </p:nvCxnSpPr>
        <p:spPr>
          <a:xfrm flipV="1">
            <a:off x="6151418" y="4199309"/>
            <a:ext cx="0" cy="17180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met pijl 91"/>
          <p:cNvCxnSpPr/>
          <p:nvPr/>
        </p:nvCxnSpPr>
        <p:spPr>
          <a:xfrm flipV="1">
            <a:off x="8557952" y="4199309"/>
            <a:ext cx="0" cy="17180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kromde verbindingslijn 96"/>
          <p:cNvCxnSpPr>
            <a:stCxn id="42" idx="0"/>
            <a:endCxn id="45" idx="3"/>
          </p:cNvCxnSpPr>
          <p:nvPr/>
        </p:nvCxnSpPr>
        <p:spPr>
          <a:xfrm rot="16200000" flipV="1">
            <a:off x="6940088" y="-539984"/>
            <a:ext cx="1677093" cy="6371706"/>
          </a:xfrm>
          <a:prstGeom prst="curved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kromde verbindingslijn 97"/>
          <p:cNvCxnSpPr>
            <a:stCxn id="44" idx="2"/>
            <a:endCxn id="19" idx="2"/>
          </p:cNvCxnSpPr>
          <p:nvPr/>
        </p:nvCxnSpPr>
        <p:spPr>
          <a:xfrm rot="5400000">
            <a:off x="7133013" y="1697875"/>
            <a:ext cx="443347" cy="7219603"/>
          </a:xfrm>
          <a:prstGeom prst="curvedConnector3">
            <a:avLst>
              <a:gd name="adj1" fmla="val 385311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kstvak 101"/>
          <p:cNvSpPr txBox="1"/>
          <p:nvPr/>
        </p:nvSpPr>
        <p:spPr>
          <a:xfrm>
            <a:off x="491486" y="2542308"/>
            <a:ext cx="1693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RISK ANALYSIS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3" name="Tekstvak 102"/>
          <p:cNvSpPr txBox="1"/>
          <p:nvPr/>
        </p:nvSpPr>
        <p:spPr>
          <a:xfrm>
            <a:off x="3083487" y="2575379"/>
            <a:ext cx="1322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CONTROLS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4" name="Tekstvak 103"/>
          <p:cNvSpPr txBox="1"/>
          <p:nvPr/>
        </p:nvSpPr>
        <p:spPr>
          <a:xfrm>
            <a:off x="5792187" y="2542308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PLAN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5" name="Tekstvak 104"/>
          <p:cNvSpPr txBox="1"/>
          <p:nvPr/>
        </p:nvSpPr>
        <p:spPr>
          <a:xfrm>
            <a:off x="7984338" y="2542309"/>
            <a:ext cx="1147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OPERATE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6" name="Tekstvak 105"/>
          <p:cNvSpPr txBox="1"/>
          <p:nvPr/>
        </p:nvSpPr>
        <p:spPr>
          <a:xfrm>
            <a:off x="10076263" y="2542309"/>
            <a:ext cx="177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EVALUATE</a:t>
            </a:r>
            <a:br>
              <a:rPr lang="nl-NL" sz="1600" dirty="0" smtClean="0">
                <a:solidFill>
                  <a:schemeClr val="bg1"/>
                </a:solidFill>
              </a:rPr>
            </a:br>
            <a:r>
              <a:rPr lang="nl-NL" sz="1600" dirty="0" smtClean="0">
                <a:solidFill>
                  <a:schemeClr val="bg1"/>
                </a:solidFill>
              </a:rPr>
              <a:t>PERFORMANCE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51" name="Afgeronde rechthoek 50"/>
          <p:cNvSpPr/>
          <p:nvPr/>
        </p:nvSpPr>
        <p:spPr>
          <a:xfrm>
            <a:off x="50107" y="4271862"/>
            <a:ext cx="1163547" cy="414236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5. </a:t>
            </a:r>
            <a:r>
              <a:rPr lang="nl-NL" sz="1200" dirty="0" err="1" smtClean="0">
                <a:solidFill>
                  <a:schemeClr val="tx1"/>
                </a:solidFill>
              </a:rPr>
              <a:t>Leadership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2" name="Afgeronde rechthoek 51"/>
          <p:cNvSpPr/>
          <p:nvPr/>
        </p:nvSpPr>
        <p:spPr>
          <a:xfrm>
            <a:off x="1569026" y="1169692"/>
            <a:ext cx="1234440" cy="503847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5. </a:t>
            </a:r>
            <a:r>
              <a:rPr lang="nl-NL" sz="1200" dirty="0" err="1" smtClean="0">
                <a:solidFill>
                  <a:schemeClr val="tx1"/>
                </a:solidFill>
              </a:rPr>
              <a:t>Leadership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3" name="Afgeronde rechthoek 52"/>
          <p:cNvSpPr/>
          <p:nvPr/>
        </p:nvSpPr>
        <p:spPr>
          <a:xfrm>
            <a:off x="1924395" y="4470856"/>
            <a:ext cx="3485806" cy="402428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6. Planning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4" name="Afgeronde rechthoek 53"/>
          <p:cNvSpPr/>
          <p:nvPr/>
        </p:nvSpPr>
        <p:spPr>
          <a:xfrm>
            <a:off x="7807958" y="3127083"/>
            <a:ext cx="1302789" cy="390779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7. Support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5" name="Afgeronde rechthoek 54"/>
          <p:cNvSpPr/>
          <p:nvPr/>
        </p:nvSpPr>
        <p:spPr>
          <a:xfrm>
            <a:off x="7847213" y="4071008"/>
            <a:ext cx="1234440" cy="411432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8. </a:t>
            </a:r>
            <a:r>
              <a:rPr lang="nl-NL" sz="1200" dirty="0" err="1" smtClean="0">
                <a:solidFill>
                  <a:schemeClr val="tx1"/>
                </a:solidFill>
              </a:rPr>
              <a:t>Operation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6" name="Afgeronde rechthoek 55"/>
          <p:cNvSpPr/>
          <p:nvPr/>
        </p:nvSpPr>
        <p:spPr>
          <a:xfrm>
            <a:off x="9821486" y="4191005"/>
            <a:ext cx="1400693" cy="442045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9. Performance </a:t>
            </a:r>
            <a:r>
              <a:rPr lang="nl-NL" sz="1200" dirty="0" err="1" smtClean="0">
                <a:solidFill>
                  <a:schemeClr val="tx1"/>
                </a:solidFill>
              </a:rPr>
              <a:t>evaluation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7" name="Afgeronde rechthoek 56"/>
          <p:cNvSpPr/>
          <p:nvPr/>
        </p:nvSpPr>
        <p:spPr>
          <a:xfrm>
            <a:off x="6024649" y="5067438"/>
            <a:ext cx="1537854" cy="411201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10. </a:t>
            </a:r>
            <a:r>
              <a:rPr lang="nl-NL" sz="1200" dirty="0" err="1" smtClean="0">
                <a:solidFill>
                  <a:schemeClr val="tx1"/>
                </a:solidFill>
              </a:rPr>
              <a:t>Improvement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8" name="Afgeronde rechthoek 57"/>
          <p:cNvSpPr/>
          <p:nvPr/>
        </p:nvSpPr>
        <p:spPr>
          <a:xfrm>
            <a:off x="9709264" y="5529352"/>
            <a:ext cx="1463042" cy="459738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10. </a:t>
            </a:r>
            <a:r>
              <a:rPr lang="nl-NL" sz="1200" dirty="0" err="1" smtClean="0">
                <a:solidFill>
                  <a:schemeClr val="tx1"/>
                </a:solidFill>
              </a:rPr>
              <a:t>Improvement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0" name="Afgeronde rechthoek 59"/>
          <p:cNvSpPr/>
          <p:nvPr/>
        </p:nvSpPr>
        <p:spPr>
          <a:xfrm>
            <a:off x="7685808" y="1840768"/>
            <a:ext cx="1445768" cy="512771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10. </a:t>
            </a:r>
            <a:r>
              <a:rPr lang="nl-NL" sz="1200" dirty="0" err="1" smtClean="0">
                <a:solidFill>
                  <a:schemeClr val="tx1"/>
                </a:solidFill>
              </a:rPr>
              <a:t>Improvement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6" name="Afgeronde rechthoek 65"/>
          <p:cNvSpPr/>
          <p:nvPr/>
        </p:nvSpPr>
        <p:spPr>
          <a:xfrm>
            <a:off x="209564" y="1998717"/>
            <a:ext cx="1433945" cy="612281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4. Context of </a:t>
            </a:r>
            <a:r>
              <a:rPr lang="nl-NL" sz="1200" dirty="0" err="1" smtClean="0">
                <a:solidFill>
                  <a:schemeClr val="tx1"/>
                </a:solidFill>
              </a:rPr>
              <a:t>the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organisation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7" name="Stroomdiagram: Alternatief proces 24"/>
          <p:cNvSpPr/>
          <p:nvPr/>
        </p:nvSpPr>
        <p:spPr>
          <a:xfrm>
            <a:off x="5303520" y="5460076"/>
            <a:ext cx="1869064" cy="1088968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>
                <a:solidFill>
                  <a:schemeClr val="tx1"/>
                </a:solidFill>
              </a:rPr>
              <a:t>Explain</a:t>
            </a:r>
            <a:r>
              <a:rPr lang="nl-NL" sz="1400" dirty="0" smtClean="0">
                <a:solidFill>
                  <a:schemeClr val="tx1"/>
                </a:solidFill>
              </a:rPr>
              <a:t> </a:t>
            </a:r>
            <a:r>
              <a:rPr lang="nl-NL" sz="1400" dirty="0" err="1" smtClean="0">
                <a:solidFill>
                  <a:schemeClr val="tx1"/>
                </a:solidFill>
              </a:rPr>
              <a:t>deviations</a:t>
            </a:r>
            <a:r>
              <a:rPr lang="nl-NL" sz="1400" dirty="0" smtClean="0">
                <a:solidFill>
                  <a:schemeClr val="tx1"/>
                </a:solidFill>
              </a:rPr>
              <a:t> </a:t>
            </a:r>
            <a:r>
              <a:rPr lang="nl-NL" sz="1400" dirty="0" err="1" smtClean="0">
                <a:solidFill>
                  <a:schemeClr val="tx1"/>
                </a:solidFill>
              </a:rPr>
              <a:t>to</a:t>
            </a:r>
            <a:r>
              <a:rPr lang="nl-NL" sz="1400" dirty="0" smtClean="0">
                <a:solidFill>
                  <a:schemeClr val="tx1"/>
                </a:solidFill>
              </a:rPr>
              <a:t> baseline </a:t>
            </a:r>
            <a:r>
              <a:rPr lang="nl-NL" sz="1400" dirty="0" err="1" smtClean="0">
                <a:solidFill>
                  <a:schemeClr val="tx1"/>
                </a:solidFill>
              </a:rPr>
              <a:t>to</a:t>
            </a:r>
            <a:r>
              <a:rPr lang="nl-NL" sz="1400" dirty="0" smtClean="0">
                <a:solidFill>
                  <a:schemeClr val="tx1"/>
                </a:solidFill>
              </a:rPr>
              <a:t> security </a:t>
            </a:r>
            <a:r>
              <a:rPr lang="nl-NL" sz="1400" dirty="0">
                <a:solidFill>
                  <a:schemeClr val="tx1"/>
                </a:solidFill>
              </a:rPr>
              <a:t>officer </a:t>
            </a:r>
            <a:r>
              <a:rPr lang="nl-NL" sz="1400" dirty="0" smtClean="0">
                <a:solidFill>
                  <a:schemeClr val="tx1"/>
                </a:solidFill>
              </a:rPr>
              <a:t>(</a:t>
            </a:r>
            <a:r>
              <a:rPr lang="nl-NL" sz="1400" i="1" dirty="0" smtClean="0">
                <a:solidFill>
                  <a:schemeClr val="tx1"/>
                </a:solidFill>
              </a:rPr>
              <a:t>comply or explain</a:t>
            </a:r>
            <a:r>
              <a:rPr lang="nl-NL" sz="1400" dirty="0" smtClean="0">
                <a:solidFill>
                  <a:schemeClr val="tx1"/>
                </a:solidFill>
              </a:rPr>
              <a:t>)</a:t>
            </a:r>
            <a:endParaRPr lang="nl-N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40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ISMS </a:t>
            </a:r>
            <a:r>
              <a:rPr lang="nl-NL" dirty="0" err="1" smtClean="0"/>
              <a:t>Products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82633" y="2542308"/>
            <a:ext cx="2111432" cy="3158842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2689168" y="2542308"/>
            <a:ext cx="2111432" cy="3158842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5095702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9908771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7502236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Alternatief proces 11"/>
          <p:cNvSpPr/>
          <p:nvPr/>
        </p:nvSpPr>
        <p:spPr>
          <a:xfrm>
            <a:off x="366393" y="3527464"/>
            <a:ext cx="1947083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Organization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wide</a:t>
            </a:r>
            <a:r>
              <a:rPr lang="nl-NL" sz="1500" dirty="0" smtClean="0">
                <a:solidFill>
                  <a:schemeClr val="tx1"/>
                </a:solidFill>
              </a:rPr>
              <a:t> risk analysis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3" name="Stroomdiagram: Alternatief proces 12"/>
          <p:cNvSpPr/>
          <p:nvPr/>
        </p:nvSpPr>
        <p:spPr>
          <a:xfrm>
            <a:off x="490451" y="4814456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>
                <a:solidFill>
                  <a:schemeClr val="tx1"/>
                </a:solidFill>
              </a:rPr>
              <a:t>Service </a:t>
            </a:r>
            <a:r>
              <a:rPr lang="nl-NL" sz="1500" dirty="0" smtClean="0">
                <a:solidFill>
                  <a:schemeClr val="tx1"/>
                </a:solidFill>
              </a:rPr>
              <a:t>risk analysis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7" name="Stroomdiagram: Alternatief proces 16"/>
          <p:cNvSpPr/>
          <p:nvPr/>
        </p:nvSpPr>
        <p:spPr>
          <a:xfrm>
            <a:off x="2896986" y="3041068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generic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8" name="Stroomdiagram: Alternatief proces 17"/>
          <p:cNvSpPr/>
          <p:nvPr/>
        </p:nvSpPr>
        <p:spPr>
          <a:xfrm>
            <a:off x="2896986" y="3927762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Baseline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9" name="Stroomdiagram: Alternatief proces 18"/>
          <p:cNvSpPr/>
          <p:nvPr/>
        </p:nvSpPr>
        <p:spPr>
          <a:xfrm>
            <a:off x="2896986" y="4814456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Service </a:t>
            </a:r>
            <a:r>
              <a:rPr lang="nl-NL" sz="1500" dirty="0" err="1" smtClean="0">
                <a:solidFill>
                  <a:schemeClr val="tx1"/>
                </a:solidFill>
              </a:rPr>
              <a:t>specific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25" name="Stroomdiagram: Alternatief proces 24"/>
          <p:cNvSpPr/>
          <p:nvPr/>
        </p:nvSpPr>
        <p:spPr>
          <a:xfrm>
            <a:off x="5303520" y="5460076"/>
            <a:ext cx="1869064" cy="1088968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>
                <a:solidFill>
                  <a:schemeClr val="tx1"/>
                </a:solidFill>
              </a:rPr>
              <a:t>Explain</a:t>
            </a:r>
            <a:r>
              <a:rPr lang="nl-NL" sz="1400" dirty="0" smtClean="0">
                <a:solidFill>
                  <a:schemeClr val="tx1"/>
                </a:solidFill>
              </a:rPr>
              <a:t> </a:t>
            </a:r>
            <a:r>
              <a:rPr lang="nl-NL" sz="1400" dirty="0" err="1" smtClean="0">
                <a:solidFill>
                  <a:schemeClr val="tx1"/>
                </a:solidFill>
              </a:rPr>
              <a:t>deviations</a:t>
            </a:r>
            <a:r>
              <a:rPr lang="nl-NL" sz="1400" dirty="0" smtClean="0">
                <a:solidFill>
                  <a:schemeClr val="tx1"/>
                </a:solidFill>
              </a:rPr>
              <a:t> </a:t>
            </a:r>
            <a:r>
              <a:rPr lang="nl-NL" sz="1400" dirty="0" err="1" smtClean="0">
                <a:solidFill>
                  <a:schemeClr val="tx1"/>
                </a:solidFill>
              </a:rPr>
              <a:t>to</a:t>
            </a:r>
            <a:r>
              <a:rPr lang="nl-NL" sz="1400" dirty="0" smtClean="0">
                <a:solidFill>
                  <a:schemeClr val="tx1"/>
                </a:solidFill>
              </a:rPr>
              <a:t> baseline </a:t>
            </a:r>
            <a:r>
              <a:rPr lang="nl-NL" sz="1400" dirty="0" err="1" smtClean="0">
                <a:solidFill>
                  <a:schemeClr val="tx1"/>
                </a:solidFill>
              </a:rPr>
              <a:t>to</a:t>
            </a:r>
            <a:r>
              <a:rPr lang="nl-NL" sz="1400" dirty="0" smtClean="0">
                <a:solidFill>
                  <a:schemeClr val="tx1"/>
                </a:solidFill>
              </a:rPr>
              <a:t> security </a:t>
            </a:r>
            <a:r>
              <a:rPr lang="nl-NL" sz="1400" dirty="0">
                <a:solidFill>
                  <a:schemeClr val="tx1"/>
                </a:solidFill>
              </a:rPr>
              <a:t>officer </a:t>
            </a:r>
            <a:r>
              <a:rPr lang="nl-NL" sz="1400" dirty="0" smtClean="0">
                <a:solidFill>
                  <a:schemeClr val="tx1"/>
                </a:solidFill>
              </a:rPr>
              <a:t>(</a:t>
            </a:r>
            <a:r>
              <a:rPr lang="nl-NL" sz="1400" i="1" dirty="0" smtClean="0">
                <a:solidFill>
                  <a:schemeClr val="tx1"/>
                </a:solidFill>
              </a:rPr>
              <a:t>comply or explain</a:t>
            </a:r>
            <a:r>
              <a:rPr lang="nl-NL" sz="1400" dirty="0" smtClean="0">
                <a:solidFill>
                  <a:schemeClr val="tx1"/>
                </a:solidFill>
              </a:rPr>
              <a:t>)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41" name="Stroomdiagram: Alternatief proces 40"/>
          <p:cNvSpPr/>
          <p:nvPr/>
        </p:nvSpPr>
        <p:spPr>
          <a:xfrm>
            <a:off x="7710054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Implement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generic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42" name="Stroomdiagram: Alternatief proces 41"/>
          <p:cNvSpPr/>
          <p:nvPr/>
        </p:nvSpPr>
        <p:spPr>
          <a:xfrm>
            <a:off x="10116589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Organization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wide</a:t>
            </a:r>
            <a:r>
              <a:rPr lang="nl-NL" sz="1500" dirty="0" smtClean="0">
                <a:solidFill>
                  <a:schemeClr val="tx1"/>
                </a:solidFill>
              </a:rPr>
              <a:t> audit and benchmark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44" name="Stroomdiagram: Alternatief proces 43"/>
          <p:cNvSpPr/>
          <p:nvPr/>
        </p:nvSpPr>
        <p:spPr>
          <a:xfrm>
            <a:off x="10116589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Service audit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6" name="Rechte verbindingslijn met pijl 5"/>
          <p:cNvCxnSpPr>
            <a:stCxn id="37" idx="2"/>
            <a:endCxn id="25" idx="0"/>
          </p:cNvCxnSpPr>
          <p:nvPr/>
        </p:nvCxnSpPr>
        <p:spPr>
          <a:xfrm>
            <a:off x="6151418" y="5086003"/>
            <a:ext cx="86634" cy="374073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troomdiagram: Alternatief proces 44"/>
          <p:cNvSpPr/>
          <p:nvPr/>
        </p:nvSpPr>
        <p:spPr>
          <a:xfrm>
            <a:off x="490450" y="1449875"/>
            <a:ext cx="4102331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information security policy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46" name="Rechte verbindingslijn met pijl 45"/>
          <p:cNvCxnSpPr>
            <a:endCxn id="36" idx="3"/>
          </p:cNvCxnSpPr>
          <p:nvPr/>
        </p:nvCxnSpPr>
        <p:spPr>
          <a:xfrm flipH="1">
            <a:off x="6999316" y="3841862"/>
            <a:ext cx="7107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met pijl 46"/>
          <p:cNvCxnSpPr>
            <a:stCxn id="42" idx="1"/>
            <a:endCxn id="41" idx="3"/>
          </p:cNvCxnSpPr>
          <p:nvPr/>
        </p:nvCxnSpPr>
        <p:spPr>
          <a:xfrm flipH="1">
            <a:off x="9405850" y="3841862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>
            <a:stCxn id="19" idx="1"/>
            <a:endCxn id="13" idx="3"/>
          </p:cNvCxnSpPr>
          <p:nvPr/>
        </p:nvCxnSpPr>
        <p:spPr>
          <a:xfrm flipH="1">
            <a:off x="2186247" y="5171903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>
            <a:stCxn id="44" idx="1"/>
            <a:endCxn id="43" idx="3"/>
          </p:cNvCxnSpPr>
          <p:nvPr/>
        </p:nvCxnSpPr>
        <p:spPr>
          <a:xfrm flipH="1">
            <a:off x="9405850" y="4728556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Vrije vorm 58"/>
          <p:cNvSpPr/>
          <p:nvPr/>
        </p:nvSpPr>
        <p:spPr>
          <a:xfrm>
            <a:off x="9405850" y="3841862"/>
            <a:ext cx="502921" cy="88669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Stroomdiagram: Alternatief proces 42"/>
          <p:cNvSpPr/>
          <p:nvPr/>
        </p:nvSpPr>
        <p:spPr>
          <a:xfrm>
            <a:off x="7710054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Implement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specific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61" name="Vrije vorm 60"/>
          <p:cNvSpPr/>
          <p:nvPr/>
        </p:nvSpPr>
        <p:spPr>
          <a:xfrm>
            <a:off x="2186246" y="3398516"/>
            <a:ext cx="710740" cy="443346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2" name="Vrije vorm 61"/>
          <p:cNvSpPr/>
          <p:nvPr/>
        </p:nvSpPr>
        <p:spPr>
          <a:xfrm>
            <a:off x="4592783" y="3842208"/>
            <a:ext cx="588817" cy="42965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Vrije vorm 62"/>
          <p:cNvSpPr/>
          <p:nvPr/>
        </p:nvSpPr>
        <p:spPr>
          <a:xfrm flipV="1">
            <a:off x="4592782" y="4271862"/>
            <a:ext cx="588818" cy="45669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Vrije vorm 63"/>
          <p:cNvSpPr/>
          <p:nvPr/>
        </p:nvSpPr>
        <p:spPr>
          <a:xfrm>
            <a:off x="4592781" y="4728556"/>
            <a:ext cx="598344" cy="443346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Vrije vorm 64"/>
          <p:cNvSpPr/>
          <p:nvPr/>
        </p:nvSpPr>
        <p:spPr>
          <a:xfrm flipV="1">
            <a:off x="2186246" y="3841862"/>
            <a:ext cx="710739" cy="430000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9" name="Rechte verbindingslijn met pijl 68"/>
          <p:cNvCxnSpPr>
            <a:stCxn id="13" idx="0"/>
            <a:endCxn id="12" idx="2"/>
          </p:cNvCxnSpPr>
          <p:nvPr/>
        </p:nvCxnSpPr>
        <p:spPr>
          <a:xfrm flipV="1">
            <a:off x="1338349" y="4242358"/>
            <a:ext cx="1586" cy="572098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Rechte verbindingslijn met pijl 71"/>
          <p:cNvCxnSpPr>
            <a:stCxn id="43" idx="1"/>
            <a:endCxn id="37" idx="3"/>
          </p:cNvCxnSpPr>
          <p:nvPr/>
        </p:nvCxnSpPr>
        <p:spPr>
          <a:xfrm flipH="1">
            <a:off x="6999316" y="4728556"/>
            <a:ext cx="7107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met pijl 74"/>
          <p:cNvCxnSpPr/>
          <p:nvPr/>
        </p:nvCxnSpPr>
        <p:spPr>
          <a:xfrm flipH="1">
            <a:off x="5160645" y="4728556"/>
            <a:ext cx="15049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troomdiagram: Alternatief proces 36"/>
          <p:cNvSpPr/>
          <p:nvPr/>
        </p:nvSpPr>
        <p:spPr>
          <a:xfrm>
            <a:off x="5303520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Planning Service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78" name="Rechte verbindingslijn met pijl 77"/>
          <p:cNvCxnSpPr/>
          <p:nvPr/>
        </p:nvCxnSpPr>
        <p:spPr>
          <a:xfrm flipH="1">
            <a:off x="5151120" y="3842208"/>
            <a:ext cx="15049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Stroomdiagram: Alternatief proces 35"/>
          <p:cNvSpPr/>
          <p:nvPr/>
        </p:nvSpPr>
        <p:spPr>
          <a:xfrm>
            <a:off x="5303520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Planning SURFnet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80" name="Rechte verbindingslijn met pijl 79"/>
          <p:cNvCxnSpPr/>
          <p:nvPr/>
        </p:nvCxnSpPr>
        <p:spPr>
          <a:xfrm flipV="1">
            <a:off x="3744884" y="2164769"/>
            <a:ext cx="0" cy="377539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echte verbindingslijn met pijl 84"/>
          <p:cNvCxnSpPr/>
          <p:nvPr/>
        </p:nvCxnSpPr>
        <p:spPr>
          <a:xfrm flipV="1">
            <a:off x="1338349" y="2164769"/>
            <a:ext cx="0" cy="37754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Vrije vorm 87"/>
          <p:cNvSpPr/>
          <p:nvPr/>
        </p:nvSpPr>
        <p:spPr>
          <a:xfrm flipV="1">
            <a:off x="4592784" y="3398515"/>
            <a:ext cx="633584" cy="443693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9" name="Rechte verbindingslijn met pijl 88"/>
          <p:cNvCxnSpPr>
            <a:stCxn id="37" idx="0"/>
            <a:endCxn id="36" idx="2"/>
          </p:cNvCxnSpPr>
          <p:nvPr/>
        </p:nvCxnSpPr>
        <p:spPr>
          <a:xfrm flipV="1">
            <a:off x="6151418" y="4199309"/>
            <a:ext cx="0" cy="17180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met pijl 91"/>
          <p:cNvCxnSpPr/>
          <p:nvPr/>
        </p:nvCxnSpPr>
        <p:spPr>
          <a:xfrm flipV="1">
            <a:off x="8557952" y="4199309"/>
            <a:ext cx="0" cy="17180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kromde verbindingslijn 96"/>
          <p:cNvCxnSpPr>
            <a:stCxn id="42" idx="0"/>
            <a:endCxn id="45" idx="3"/>
          </p:cNvCxnSpPr>
          <p:nvPr/>
        </p:nvCxnSpPr>
        <p:spPr>
          <a:xfrm rot="16200000" flipV="1">
            <a:off x="6940088" y="-539984"/>
            <a:ext cx="1677093" cy="6371706"/>
          </a:xfrm>
          <a:prstGeom prst="curved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kromde verbindingslijn 97"/>
          <p:cNvCxnSpPr>
            <a:stCxn id="44" idx="2"/>
            <a:endCxn id="19" idx="2"/>
          </p:cNvCxnSpPr>
          <p:nvPr/>
        </p:nvCxnSpPr>
        <p:spPr>
          <a:xfrm rot="5400000">
            <a:off x="7133013" y="1697875"/>
            <a:ext cx="443347" cy="7219603"/>
          </a:xfrm>
          <a:prstGeom prst="curvedConnector3">
            <a:avLst>
              <a:gd name="adj1" fmla="val 385311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kstvak 101"/>
          <p:cNvSpPr txBox="1"/>
          <p:nvPr/>
        </p:nvSpPr>
        <p:spPr>
          <a:xfrm>
            <a:off x="491486" y="2542308"/>
            <a:ext cx="1693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RISK ANALYSIS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3" name="Tekstvak 102"/>
          <p:cNvSpPr txBox="1"/>
          <p:nvPr/>
        </p:nvSpPr>
        <p:spPr>
          <a:xfrm>
            <a:off x="3083487" y="2575379"/>
            <a:ext cx="1322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CONTROLS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4" name="Tekstvak 103"/>
          <p:cNvSpPr txBox="1"/>
          <p:nvPr/>
        </p:nvSpPr>
        <p:spPr>
          <a:xfrm>
            <a:off x="5792187" y="2542308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PLAN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5" name="Tekstvak 104"/>
          <p:cNvSpPr txBox="1"/>
          <p:nvPr/>
        </p:nvSpPr>
        <p:spPr>
          <a:xfrm>
            <a:off x="7984338" y="2542309"/>
            <a:ext cx="1147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OPERATE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6" name="Tekstvak 105"/>
          <p:cNvSpPr txBox="1"/>
          <p:nvPr/>
        </p:nvSpPr>
        <p:spPr>
          <a:xfrm>
            <a:off x="10076263" y="2542309"/>
            <a:ext cx="177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EVALUATE</a:t>
            </a:r>
            <a:br>
              <a:rPr lang="nl-NL" sz="1600" dirty="0" smtClean="0">
                <a:solidFill>
                  <a:schemeClr val="bg1"/>
                </a:solidFill>
              </a:rPr>
            </a:br>
            <a:r>
              <a:rPr lang="nl-NL" sz="1600" dirty="0" smtClean="0">
                <a:solidFill>
                  <a:schemeClr val="bg1"/>
                </a:solidFill>
              </a:rPr>
              <a:t>PERFORMANCE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48" name="Afgeronde rechthoek 47"/>
          <p:cNvSpPr/>
          <p:nvPr/>
        </p:nvSpPr>
        <p:spPr>
          <a:xfrm>
            <a:off x="5024524" y="2931996"/>
            <a:ext cx="1234440" cy="683853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(</a:t>
            </a:r>
            <a:r>
              <a:rPr lang="nl-NL" sz="1200" dirty="0" err="1" smtClean="0">
                <a:solidFill>
                  <a:schemeClr val="tx1"/>
                </a:solidFill>
              </a:rPr>
              <a:t>Annual</a:t>
            </a:r>
            <a:r>
              <a:rPr lang="nl-NL" sz="1200" dirty="0" smtClean="0">
                <a:solidFill>
                  <a:schemeClr val="tx1"/>
                </a:solidFill>
              </a:rPr>
              <a:t>) planning SURFnet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1" name="Afgeronde rechthoek 50"/>
          <p:cNvSpPr/>
          <p:nvPr/>
        </p:nvSpPr>
        <p:spPr>
          <a:xfrm>
            <a:off x="4932652" y="4873465"/>
            <a:ext cx="1234440" cy="610352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(</a:t>
            </a:r>
            <a:r>
              <a:rPr lang="nl-NL" sz="1200" dirty="0" err="1" smtClean="0">
                <a:solidFill>
                  <a:schemeClr val="tx1"/>
                </a:solidFill>
              </a:rPr>
              <a:t>Annual</a:t>
            </a:r>
            <a:r>
              <a:rPr lang="nl-NL" sz="1200" dirty="0" smtClean="0">
                <a:solidFill>
                  <a:schemeClr val="tx1"/>
                </a:solidFill>
              </a:rPr>
              <a:t>) planning Service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2" name="Afgeronde rechthoek 51"/>
          <p:cNvSpPr/>
          <p:nvPr/>
        </p:nvSpPr>
        <p:spPr>
          <a:xfrm>
            <a:off x="2689168" y="3823030"/>
            <a:ext cx="1234440" cy="332352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Wiki baseline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3" name="Afgeronde rechthoek 52"/>
          <p:cNvSpPr/>
          <p:nvPr/>
        </p:nvSpPr>
        <p:spPr>
          <a:xfrm>
            <a:off x="2341703" y="5503951"/>
            <a:ext cx="1285616" cy="615147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Controls </a:t>
            </a:r>
            <a:r>
              <a:rPr lang="nl-NL" sz="1200" dirty="0" err="1" smtClean="0">
                <a:solidFill>
                  <a:schemeClr val="tx1"/>
                </a:solidFill>
              </a:rPr>
              <a:t>selected</a:t>
            </a:r>
            <a:r>
              <a:rPr lang="nl-NL" sz="1200" dirty="0" smtClean="0">
                <a:solidFill>
                  <a:schemeClr val="tx1"/>
                </a:solidFill>
              </a:rPr>
              <a:t> by Service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4" name="Afgeronde rechthoek 53"/>
          <p:cNvSpPr/>
          <p:nvPr/>
        </p:nvSpPr>
        <p:spPr>
          <a:xfrm>
            <a:off x="2392879" y="2803093"/>
            <a:ext cx="1234440" cy="423624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Awareness, logserver, </a:t>
            </a:r>
            <a:r>
              <a:rPr lang="nl-NL" sz="1200" dirty="0" err="1" smtClean="0">
                <a:solidFill>
                  <a:schemeClr val="tx1"/>
                </a:solidFill>
              </a:rPr>
              <a:t>etc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5" name="Afgeronde rechthoek 54"/>
          <p:cNvSpPr/>
          <p:nvPr/>
        </p:nvSpPr>
        <p:spPr>
          <a:xfrm>
            <a:off x="7502236" y="3072110"/>
            <a:ext cx="1234440" cy="561520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Controls </a:t>
            </a:r>
            <a:r>
              <a:rPr lang="nl-NL" sz="1200" dirty="0" err="1" smtClean="0">
                <a:solidFill>
                  <a:schemeClr val="tx1"/>
                </a:solidFill>
              </a:rPr>
              <a:t>strategic</a:t>
            </a:r>
            <a:r>
              <a:rPr lang="nl-NL" sz="1200" dirty="0" smtClean="0">
                <a:solidFill>
                  <a:schemeClr val="tx1"/>
                </a:solidFill>
              </a:rPr>
              <a:t> level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6" name="Afgeronde rechthoek 55"/>
          <p:cNvSpPr/>
          <p:nvPr/>
        </p:nvSpPr>
        <p:spPr>
          <a:xfrm>
            <a:off x="7502236" y="5016444"/>
            <a:ext cx="1350820" cy="443631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Controls </a:t>
            </a:r>
            <a:r>
              <a:rPr lang="nl-NL" sz="1200" dirty="0" err="1" smtClean="0">
                <a:solidFill>
                  <a:schemeClr val="tx1"/>
                </a:solidFill>
              </a:rPr>
              <a:t>operational</a:t>
            </a:r>
            <a:r>
              <a:rPr lang="nl-NL" sz="1200" dirty="0" smtClean="0">
                <a:solidFill>
                  <a:schemeClr val="tx1"/>
                </a:solidFill>
              </a:rPr>
              <a:t> level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7" name="Afgeronde rechthoek 56"/>
          <p:cNvSpPr/>
          <p:nvPr/>
        </p:nvSpPr>
        <p:spPr>
          <a:xfrm>
            <a:off x="7450281" y="4027509"/>
            <a:ext cx="1234440" cy="492814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Controls </a:t>
            </a:r>
            <a:r>
              <a:rPr lang="nl-NL" sz="1200" dirty="0" err="1" smtClean="0">
                <a:solidFill>
                  <a:schemeClr val="tx1"/>
                </a:solidFill>
              </a:rPr>
              <a:t>tactical</a:t>
            </a:r>
            <a:r>
              <a:rPr lang="nl-NL" sz="1200" dirty="0" smtClean="0">
                <a:solidFill>
                  <a:schemeClr val="tx1"/>
                </a:solidFill>
              </a:rPr>
              <a:t> level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8" name="Afgeronde rechthoek 57"/>
          <p:cNvSpPr/>
          <p:nvPr/>
        </p:nvSpPr>
        <p:spPr>
          <a:xfrm>
            <a:off x="59488" y="2869268"/>
            <a:ext cx="1741458" cy="683853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Risk analysis security officer and management team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0" name="Afgeronde rechthoek 59"/>
          <p:cNvSpPr/>
          <p:nvPr/>
        </p:nvSpPr>
        <p:spPr>
          <a:xfrm>
            <a:off x="282633" y="4371109"/>
            <a:ext cx="1234440" cy="502355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Risk analysis Service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6" name="Afgeronde rechthoek 65"/>
          <p:cNvSpPr/>
          <p:nvPr/>
        </p:nvSpPr>
        <p:spPr>
          <a:xfrm>
            <a:off x="9908771" y="5000103"/>
            <a:ext cx="1168112" cy="459972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Pentest</a:t>
            </a:r>
            <a:r>
              <a:rPr lang="nl-NL" sz="1200" dirty="0" smtClean="0">
                <a:solidFill>
                  <a:schemeClr val="tx1"/>
                </a:solidFill>
              </a:rPr>
              <a:t>, audit, etc.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7" name="Afgeronde rechthoek 66"/>
          <p:cNvSpPr/>
          <p:nvPr/>
        </p:nvSpPr>
        <p:spPr>
          <a:xfrm>
            <a:off x="9437456" y="3101044"/>
            <a:ext cx="1613623" cy="395680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Coable</a:t>
            </a:r>
            <a:r>
              <a:rPr lang="nl-NL" sz="1200" dirty="0" smtClean="0">
                <a:solidFill>
                  <a:schemeClr val="tx1"/>
                </a:solidFill>
              </a:rPr>
              <a:t>, benchmark, </a:t>
            </a:r>
            <a:r>
              <a:rPr lang="nl-NL" sz="1200" dirty="0" err="1" smtClean="0">
                <a:solidFill>
                  <a:schemeClr val="tx1"/>
                </a:solidFill>
              </a:rPr>
              <a:t>internal</a:t>
            </a:r>
            <a:r>
              <a:rPr lang="nl-NL" sz="1200" dirty="0" smtClean="0">
                <a:solidFill>
                  <a:schemeClr val="tx1"/>
                </a:solidFill>
              </a:rPr>
              <a:t> review, etc.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8" name="Afgeronde rechthoek 67"/>
          <p:cNvSpPr/>
          <p:nvPr/>
        </p:nvSpPr>
        <p:spPr>
          <a:xfrm>
            <a:off x="6615110" y="6194778"/>
            <a:ext cx="1582017" cy="493633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Risk </a:t>
            </a:r>
            <a:r>
              <a:rPr lang="nl-NL" sz="1200" dirty="0" err="1" smtClean="0">
                <a:solidFill>
                  <a:schemeClr val="tx1"/>
                </a:solidFill>
              </a:rPr>
              <a:t>logbook</a:t>
            </a:r>
            <a:r>
              <a:rPr lang="nl-NL" sz="1200" dirty="0" smtClean="0">
                <a:solidFill>
                  <a:schemeClr val="tx1"/>
                </a:solidFill>
              </a:rPr>
              <a:t>, comply or explain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70" name="Afgeronde rechthoek 69"/>
          <p:cNvSpPr/>
          <p:nvPr/>
        </p:nvSpPr>
        <p:spPr>
          <a:xfrm>
            <a:off x="8526779" y="6293287"/>
            <a:ext cx="1234440" cy="511514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Governance Service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71" name="Afgeronde rechthoek 70"/>
          <p:cNvSpPr/>
          <p:nvPr/>
        </p:nvSpPr>
        <p:spPr>
          <a:xfrm>
            <a:off x="7307838" y="1959200"/>
            <a:ext cx="1234440" cy="447483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Governance SURFnet</a:t>
            </a:r>
            <a:endParaRPr lang="nl-NL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1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Baseline - ISO 27002 </a:t>
            </a:r>
            <a:r>
              <a:rPr lang="nl-NL" dirty="0" err="1" smtClean="0"/>
              <a:t>based</a:t>
            </a:r>
            <a:r>
              <a:rPr lang="nl-NL" dirty="0" smtClean="0"/>
              <a:t>: </a:t>
            </a:r>
            <a:r>
              <a:rPr lang="nl-NL" dirty="0" err="1" smtClean="0"/>
              <a:t>generic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specific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Integration in management </a:t>
            </a:r>
            <a:r>
              <a:rPr lang="nl-NL" dirty="0" err="1" smtClean="0"/>
              <a:t>and</a:t>
            </a:r>
            <a:r>
              <a:rPr lang="nl-NL" dirty="0" smtClean="0"/>
              <a:t> development </a:t>
            </a:r>
            <a:r>
              <a:rPr lang="nl-NL" dirty="0" err="1" smtClean="0"/>
              <a:t>processes</a:t>
            </a:r>
            <a:endParaRPr lang="nl-NL" dirty="0"/>
          </a:p>
        </p:txBody>
      </p:sp>
      <p:pic>
        <p:nvPicPr>
          <p:cNvPr id="50" name="Afbeelding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1468438"/>
            <a:ext cx="4887569" cy="2189162"/>
          </a:xfrm>
          <a:prstGeom prst="rect">
            <a:avLst/>
          </a:prstGeom>
        </p:spPr>
      </p:pic>
      <p:sp>
        <p:nvSpPr>
          <p:cNvPr id="51" name="Afgeronde rechthoek 50"/>
          <p:cNvSpPr/>
          <p:nvPr/>
        </p:nvSpPr>
        <p:spPr>
          <a:xfrm>
            <a:off x="6265429" y="1436191"/>
            <a:ext cx="2543175" cy="641175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risk management &amp; security </a:t>
            </a:r>
            <a:r>
              <a:rPr lang="nl-NL" dirty="0" err="1" smtClean="0">
                <a:solidFill>
                  <a:schemeClr val="tx1"/>
                </a:solidFill>
              </a:rPr>
              <a:t>manageemnt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4" name="Afgeronde rechthoek 53"/>
          <p:cNvSpPr/>
          <p:nvPr/>
        </p:nvSpPr>
        <p:spPr>
          <a:xfrm>
            <a:off x="9082896" y="2272810"/>
            <a:ext cx="2543175" cy="684603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Assets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5" name="Afgeronde rechthoek 54"/>
          <p:cNvSpPr/>
          <p:nvPr/>
        </p:nvSpPr>
        <p:spPr>
          <a:xfrm>
            <a:off x="6265428" y="4147797"/>
            <a:ext cx="2543175" cy="663672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Cryptography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6" name="Afgeronde rechthoek 55"/>
          <p:cNvSpPr/>
          <p:nvPr/>
        </p:nvSpPr>
        <p:spPr>
          <a:xfrm>
            <a:off x="6296298" y="5925942"/>
            <a:ext cx="2543175" cy="684603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Continuity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7" name="Afgeronde rechthoek 56"/>
          <p:cNvSpPr/>
          <p:nvPr/>
        </p:nvSpPr>
        <p:spPr>
          <a:xfrm>
            <a:off x="6272126" y="5031386"/>
            <a:ext cx="2543175" cy="684603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Security </a:t>
            </a:r>
            <a:r>
              <a:rPr lang="nl-NL" dirty="0" err="1" smtClean="0">
                <a:solidFill>
                  <a:schemeClr val="tx1"/>
                </a:solidFill>
              </a:rPr>
              <a:t>incidents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8" name="Afgeronde rechthoek 57"/>
          <p:cNvSpPr/>
          <p:nvPr/>
        </p:nvSpPr>
        <p:spPr>
          <a:xfrm>
            <a:off x="6272126" y="3196620"/>
            <a:ext cx="2543175" cy="684603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Employees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9" name="Afgeronde rechthoek 58"/>
          <p:cNvSpPr/>
          <p:nvPr/>
        </p:nvSpPr>
        <p:spPr>
          <a:xfrm>
            <a:off x="9096286" y="3229358"/>
            <a:ext cx="2543175" cy="643056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Employment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0" name="Afgeronde rechthoek 59"/>
          <p:cNvSpPr/>
          <p:nvPr/>
        </p:nvSpPr>
        <p:spPr>
          <a:xfrm>
            <a:off x="9096286" y="4144359"/>
            <a:ext cx="2543175" cy="654614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Suppliers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1" name="Afgeronde rechthoek 60"/>
          <p:cNvSpPr/>
          <p:nvPr/>
        </p:nvSpPr>
        <p:spPr>
          <a:xfrm>
            <a:off x="9096286" y="5046083"/>
            <a:ext cx="2543175" cy="684603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Systems </a:t>
            </a:r>
            <a:r>
              <a:rPr lang="nl-NL" dirty="0" err="1" smtClean="0">
                <a:solidFill>
                  <a:schemeClr val="tx1"/>
                </a:solidFill>
              </a:rPr>
              <a:t>and</a:t>
            </a:r>
            <a:r>
              <a:rPr lang="nl-NL" dirty="0" smtClean="0">
                <a:solidFill>
                  <a:schemeClr val="tx1"/>
                </a:solidFill>
              </a:rPr>
              <a:t> software development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2" name="Afgeronde rechthoek 61"/>
          <p:cNvSpPr/>
          <p:nvPr/>
        </p:nvSpPr>
        <p:spPr>
          <a:xfrm>
            <a:off x="9096290" y="5925942"/>
            <a:ext cx="2543175" cy="684602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Access Management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3" name="Afgeronde rechthoek 62"/>
          <p:cNvSpPr/>
          <p:nvPr/>
        </p:nvSpPr>
        <p:spPr>
          <a:xfrm>
            <a:off x="500063" y="3657600"/>
            <a:ext cx="5491075" cy="2952944"/>
          </a:xfrm>
          <a:prstGeom prst="roundRect">
            <a:avLst>
              <a:gd name="adj" fmla="val 5968"/>
            </a:avLst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The ISMS model is </a:t>
            </a:r>
            <a:r>
              <a:rPr lang="nl-NL" dirty="0" err="1" smtClean="0">
                <a:solidFill>
                  <a:schemeClr val="tx1"/>
                </a:solidFill>
              </a:rPr>
              <a:t>supported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by</a:t>
            </a:r>
            <a:r>
              <a:rPr lang="nl-NL" dirty="0" smtClean="0">
                <a:solidFill>
                  <a:schemeClr val="tx1"/>
                </a:solidFill>
              </a:rPr>
              <a:t> a </a:t>
            </a:r>
            <a:r>
              <a:rPr lang="nl-NL" b="1" dirty="0" smtClean="0">
                <a:solidFill>
                  <a:schemeClr val="tx1"/>
                </a:solidFill>
              </a:rPr>
              <a:t>baseline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with</a:t>
            </a:r>
            <a:r>
              <a:rPr lang="nl-NL" dirty="0" smtClean="0">
                <a:solidFill>
                  <a:schemeClr val="tx1"/>
                </a:solidFill>
              </a:rPr>
              <a:t> a </a:t>
            </a:r>
            <a:r>
              <a:rPr lang="nl-NL" dirty="0" err="1" smtClean="0">
                <a:solidFill>
                  <a:schemeClr val="tx1"/>
                </a:solidFill>
              </a:rPr>
              <a:t>grouping</a:t>
            </a:r>
            <a:r>
              <a:rPr lang="nl-NL" dirty="0" smtClean="0">
                <a:solidFill>
                  <a:schemeClr val="tx1"/>
                </a:solidFill>
              </a:rPr>
              <a:t> of relevant ISO 27002 </a:t>
            </a:r>
            <a:r>
              <a:rPr lang="nl-NL" dirty="0" err="1" smtClean="0">
                <a:solidFill>
                  <a:schemeClr val="tx1"/>
                </a:solidFill>
              </a:rPr>
              <a:t>controls</a:t>
            </a:r>
            <a:r>
              <a:rPr lang="nl-NL" dirty="0" smtClean="0">
                <a:solidFill>
                  <a:schemeClr val="tx1"/>
                </a:solidFill>
              </a:rPr>
              <a:t> in 12 </a:t>
            </a:r>
            <a:r>
              <a:rPr lang="nl-NL" dirty="0" err="1" smtClean="0">
                <a:solidFill>
                  <a:schemeClr val="tx1"/>
                </a:solidFill>
              </a:rPr>
              <a:t>theme’s</a:t>
            </a:r>
            <a:r>
              <a:rPr lang="nl-NL" dirty="0" smtClean="0">
                <a:solidFill>
                  <a:schemeClr val="tx1"/>
                </a:solidFill>
              </a:rPr>
              <a:t>. For </a:t>
            </a:r>
            <a:r>
              <a:rPr lang="nl-NL" dirty="0" err="1" smtClean="0">
                <a:solidFill>
                  <a:schemeClr val="tx1"/>
                </a:solidFill>
              </a:rPr>
              <a:t>each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theme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you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can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describe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what</a:t>
            </a:r>
            <a:r>
              <a:rPr lang="nl-NL" dirty="0" smtClean="0">
                <a:solidFill>
                  <a:schemeClr val="tx1"/>
                </a:solidFill>
              </a:rPr>
              <a:t> (</a:t>
            </a:r>
            <a:r>
              <a:rPr lang="nl-NL" dirty="0" err="1" smtClean="0">
                <a:solidFill>
                  <a:schemeClr val="tx1"/>
                </a:solidFill>
              </a:rPr>
              <a:t>strategic</a:t>
            </a:r>
            <a:r>
              <a:rPr lang="nl-NL" dirty="0" smtClean="0">
                <a:solidFill>
                  <a:schemeClr val="tx1"/>
                </a:solidFill>
              </a:rPr>
              <a:t>) </a:t>
            </a:r>
            <a:r>
              <a:rPr lang="nl-NL" dirty="0" err="1" smtClean="0">
                <a:solidFill>
                  <a:schemeClr val="tx1"/>
                </a:solidFill>
              </a:rPr>
              <a:t>choices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you</a:t>
            </a:r>
            <a:r>
              <a:rPr lang="nl-NL" dirty="0" smtClean="0">
                <a:solidFill>
                  <a:schemeClr val="tx1"/>
                </a:solidFill>
              </a:rPr>
              <a:t> have made, </a:t>
            </a:r>
            <a:r>
              <a:rPr lang="nl-NL" dirty="0" err="1" smtClean="0">
                <a:solidFill>
                  <a:schemeClr val="tx1"/>
                </a:solidFill>
              </a:rPr>
              <a:t>what</a:t>
            </a:r>
            <a:r>
              <a:rPr lang="nl-NL" dirty="0" smtClean="0">
                <a:solidFill>
                  <a:schemeClr val="tx1"/>
                </a:solidFill>
              </a:rPr>
              <a:t> is </a:t>
            </a:r>
            <a:r>
              <a:rPr lang="nl-NL" dirty="0" err="1" smtClean="0">
                <a:solidFill>
                  <a:schemeClr val="tx1"/>
                </a:solidFill>
              </a:rPr>
              <a:t>generic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and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what</a:t>
            </a:r>
            <a:r>
              <a:rPr lang="nl-NL" dirty="0" smtClean="0">
                <a:solidFill>
                  <a:schemeClr val="tx1"/>
                </a:solidFill>
              </a:rPr>
              <a:t> is service or </a:t>
            </a:r>
            <a:r>
              <a:rPr lang="nl-NL" dirty="0" err="1" smtClean="0">
                <a:solidFill>
                  <a:schemeClr val="tx1"/>
                </a:solidFill>
              </a:rPr>
              <a:t>department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specific</a:t>
            </a:r>
            <a:r>
              <a:rPr lang="nl-NL" dirty="0" smtClean="0">
                <a:solidFill>
                  <a:schemeClr val="tx1"/>
                </a:solidFill>
              </a:rPr>
              <a:t>. The 12 </a:t>
            </a:r>
            <a:r>
              <a:rPr lang="nl-NL" dirty="0" err="1" smtClean="0">
                <a:solidFill>
                  <a:schemeClr val="tx1"/>
                </a:solidFill>
              </a:rPr>
              <a:t>theme’s</a:t>
            </a:r>
            <a:r>
              <a:rPr lang="nl-NL" dirty="0" smtClean="0">
                <a:solidFill>
                  <a:schemeClr val="tx1"/>
                </a:solidFill>
              </a:rPr>
              <a:t> are </a:t>
            </a:r>
            <a:r>
              <a:rPr lang="nl-NL" dirty="0" err="1" smtClean="0">
                <a:solidFill>
                  <a:schemeClr val="tx1"/>
                </a:solidFill>
              </a:rPr>
              <a:t>designed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to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be</a:t>
            </a:r>
            <a:r>
              <a:rPr lang="nl-NL" dirty="0" smtClean="0">
                <a:solidFill>
                  <a:schemeClr val="tx1"/>
                </a:solidFill>
              </a:rPr>
              <a:t> close </a:t>
            </a:r>
            <a:r>
              <a:rPr lang="nl-NL" dirty="0" err="1" smtClean="0">
                <a:solidFill>
                  <a:schemeClr val="tx1"/>
                </a:solidFill>
              </a:rPr>
              <a:t>to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the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daily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working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processes</a:t>
            </a:r>
            <a:r>
              <a:rPr lang="nl-NL" dirty="0" smtClean="0">
                <a:solidFill>
                  <a:schemeClr val="tx1"/>
                </a:solidFill>
              </a:rPr>
              <a:t>. </a:t>
            </a:r>
            <a:r>
              <a:rPr lang="nl-NL" dirty="0" err="1" smtClean="0">
                <a:solidFill>
                  <a:schemeClr val="tx1"/>
                </a:solidFill>
              </a:rPr>
              <a:t>Because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the</a:t>
            </a:r>
            <a:r>
              <a:rPr lang="nl-NL" dirty="0" smtClean="0">
                <a:solidFill>
                  <a:schemeClr val="tx1"/>
                </a:solidFill>
              </a:rPr>
              <a:t> baseline is ISO 27000 </a:t>
            </a:r>
            <a:r>
              <a:rPr lang="nl-NL" dirty="0" err="1" smtClean="0">
                <a:solidFill>
                  <a:schemeClr val="tx1"/>
                </a:solidFill>
              </a:rPr>
              <a:t>based</a:t>
            </a:r>
            <a:r>
              <a:rPr lang="nl-NL" dirty="0" smtClean="0">
                <a:solidFill>
                  <a:schemeClr val="tx1"/>
                </a:solidFill>
              </a:rPr>
              <a:t>, as well as </a:t>
            </a:r>
            <a:r>
              <a:rPr lang="nl-NL" dirty="0" err="1" smtClean="0">
                <a:solidFill>
                  <a:schemeClr val="tx1"/>
                </a:solidFill>
              </a:rPr>
              <a:t>the</a:t>
            </a:r>
            <a:r>
              <a:rPr lang="nl-NL" dirty="0" smtClean="0">
                <a:solidFill>
                  <a:schemeClr val="tx1"/>
                </a:solidFill>
              </a:rPr>
              <a:t> management </a:t>
            </a:r>
            <a:r>
              <a:rPr lang="nl-NL" dirty="0" err="1" smtClean="0">
                <a:solidFill>
                  <a:schemeClr val="tx1"/>
                </a:solidFill>
              </a:rPr>
              <a:t>processes</a:t>
            </a:r>
            <a:r>
              <a:rPr lang="nl-NL" dirty="0" smtClean="0">
                <a:solidFill>
                  <a:schemeClr val="tx1"/>
                </a:solidFill>
              </a:rPr>
              <a:t>, </a:t>
            </a:r>
            <a:r>
              <a:rPr lang="nl-NL" dirty="0" err="1" smtClean="0">
                <a:solidFill>
                  <a:schemeClr val="tx1"/>
                </a:solidFill>
              </a:rPr>
              <a:t>the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organization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will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be</a:t>
            </a:r>
            <a:r>
              <a:rPr lang="nl-NL" dirty="0" smtClean="0">
                <a:solidFill>
                  <a:schemeClr val="tx1"/>
                </a:solidFill>
              </a:rPr>
              <a:t> well </a:t>
            </a:r>
            <a:r>
              <a:rPr lang="nl-NL" dirty="0" err="1" smtClean="0">
                <a:solidFill>
                  <a:schemeClr val="tx1"/>
                </a:solidFill>
              </a:rPr>
              <a:t>prepared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for</a:t>
            </a:r>
            <a:r>
              <a:rPr lang="nl-NL" dirty="0" smtClean="0">
                <a:solidFill>
                  <a:schemeClr val="tx1"/>
                </a:solidFill>
              </a:rPr>
              <a:t> a </a:t>
            </a:r>
            <a:r>
              <a:rPr lang="nl-NL" dirty="0" err="1" smtClean="0">
                <a:solidFill>
                  <a:schemeClr val="tx1"/>
                </a:solidFill>
              </a:rPr>
              <a:t>future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certification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process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9096285" y="1459648"/>
            <a:ext cx="2543175" cy="611818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General, policies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6272126" y="2318576"/>
            <a:ext cx="2543175" cy="663672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Systems management </a:t>
            </a:r>
            <a:r>
              <a:rPr lang="nl-NL" dirty="0" err="1">
                <a:solidFill>
                  <a:schemeClr val="tx1"/>
                </a:solidFill>
              </a:rPr>
              <a:t>and</a:t>
            </a:r>
            <a:r>
              <a:rPr lang="nl-NL" dirty="0">
                <a:solidFill>
                  <a:schemeClr val="tx1"/>
                </a:solidFill>
              </a:rPr>
              <a:t> operations</a:t>
            </a:r>
          </a:p>
        </p:txBody>
      </p:sp>
    </p:spTree>
    <p:extLst>
      <p:ext uri="{BB962C8B-B14F-4D97-AF65-F5344CB8AC3E}">
        <p14:creationId xmlns:p14="http://schemas.microsoft.com/office/powerpoint/2010/main" val="318119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434</Words>
  <Application>Microsoft Office PowerPoint</Application>
  <PresentationFormat>Widescreen</PresentationFormat>
  <Paragraphs>105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Business Cointinmuit Framework</vt:lpstr>
      <vt:lpstr>ISMS – Information Security Management System</vt:lpstr>
      <vt:lpstr>ISMS mapping ISO 27001</vt:lpstr>
      <vt:lpstr>ISMS Products</vt:lpstr>
      <vt:lpstr>Baseline - ISO 27002 based: generic and specific Integration in management and development processes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Cointinmuit Framework</dc:title>
  <dc:creator>Windows User</dc:creator>
  <cp:lastModifiedBy>Windows User</cp:lastModifiedBy>
  <cp:revision>1</cp:revision>
  <dcterms:created xsi:type="dcterms:W3CDTF">2017-10-06T07:13:13Z</dcterms:created>
  <dcterms:modified xsi:type="dcterms:W3CDTF">2017-10-06T07:13:28Z</dcterms:modified>
</cp:coreProperties>
</file>