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551" r:id="rId5"/>
    <p:sldId id="546" r:id="rId6"/>
    <p:sldId id="549" r:id="rId7"/>
    <p:sldId id="547" r:id="rId8"/>
    <p:sldId id="543" r:id="rId9"/>
    <p:sldId id="552" r:id="rId10"/>
    <p:sldId id="553" r:id="rId11"/>
    <p:sldId id="554" r:id="rId12"/>
    <p:sldId id="555" r:id="rId13"/>
    <p:sldId id="544" r:id="rId14"/>
    <p:sldId id="538" r:id="rId15"/>
    <p:sldId id="537" r:id="rId16"/>
    <p:sldId id="539" r:id="rId17"/>
    <p:sldId id="540" r:id="rId18"/>
    <p:sldId id="550" r:id="rId19"/>
  </p:sldIdLst>
  <p:sldSz cx="12192000" cy="6858000"/>
  <p:notesSz cx="7102475" cy="10233025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orient="horz" pos="4229" userDrawn="1">
          <p15:clr>
            <a:srgbClr val="A4A3A4"/>
          </p15:clr>
        </p15:guide>
        <p15:guide id="3" orient="horz" pos="182" userDrawn="1">
          <p15:clr>
            <a:srgbClr val="A4A3A4"/>
          </p15:clr>
        </p15:guide>
        <p15:guide id="4" orient="horz" pos="3958" userDrawn="1">
          <p15:clr>
            <a:srgbClr val="A4A3A4"/>
          </p15:clr>
        </p15:guide>
        <p15:guide id="5" orient="horz" pos="91" userDrawn="1">
          <p15:clr>
            <a:srgbClr val="A4A3A4"/>
          </p15:clr>
        </p15:guide>
        <p15:guide id="6" orient="horz" pos="272" userDrawn="1">
          <p15:clr>
            <a:srgbClr val="A4A3A4"/>
          </p15:clr>
        </p15:guide>
        <p15:guide id="7" orient="horz" pos="4137" userDrawn="1">
          <p15:clr>
            <a:srgbClr val="A4A3A4"/>
          </p15:clr>
        </p15:guide>
        <p15:guide id="8" orient="horz" pos="4047" userDrawn="1">
          <p15:clr>
            <a:srgbClr val="A4A3A4"/>
          </p15:clr>
        </p15:guide>
        <p15:guide id="9" orient="horz" pos="364" userDrawn="1">
          <p15:clr>
            <a:srgbClr val="A4A3A4"/>
          </p15:clr>
        </p15:guide>
        <p15:guide id="10" orient="horz" pos="454" userDrawn="1">
          <p15:clr>
            <a:srgbClr val="A4A3A4"/>
          </p15:clr>
        </p15:guide>
        <p15:guide id="11" orient="horz" pos="3866" userDrawn="1">
          <p15:clr>
            <a:srgbClr val="A4A3A4"/>
          </p15:clr>
        </p15:guide>
        <p15:guide id="12" orient="horz" pos="3775" userDrawn="1">
          <p15:clr>
            <a:srgbClr val="A4A3A4"/>
          </p15:clr>
        </p15:guide>
        <p15:guide id="13" orient="horz" pos="546" userDrawn="1">
          <p15:clr>
            <a:srgbClr val="A4A3A4"/>
          </p15:clr>
        </p15:guide>
        <p15:guide id="14" orient="horz" pos="637" userDrawn="1">
          <p15:clr>
            <a:srgbClr val="A4A3A4"/>
          </p15:clr>
        </p15:guide>
        <p15:guide id="15" orient="horz" pos="727" userDrawn="1">
          <p15:clr>
            <a:srgbClr val="A4A3A4"/>
          </p15:clr>
        </p15:guide>
        <p15:guide id="16" orient="horz" pos="818" userDrawn="1">
          <p15:clr>
            <a:srgbClr val="A4A3A4"/>
          </p15:clr>
        </p15:guide>
        <p15:guide id="17" orient="horz" pos="908" userDrawn="1">
          <p15:clr>
            <a:srgbClr val="A4A3A4"/>
          </p15:clr>
        </p15:guide>
        <p15:guide id="18" orient="horz" pos="998" userDrawn="1">
          <p15:clr>
            <a:srgbClr val="A4A3A4"/>
          </p15:clr>
        </p15:guide>
        <p15:guide id="19" orient="horz" pos="1089" userDrawn="1">
          <p15:clr>
            <a:srgbClr val="A4A3A4"/>
          </p15:clr>
        </p15:guide>
        <p15:guide id="20" orient="horz" pos="1181" userDrawn="1">
          <p15:clr>
            <a:srgbClr val="A4A3A4"/>
          </p15:clr>
        </p15:guide>
        <p15:guide id="21" orient="horz" pos="1272" userDrawn="1">
          <p15:clr>
            <a:srgbClr val="A4A3A4"/>
          </p15:clr>
        </p15:guide>
        <p15:guide id="22" orient="horz" pos="1362" userDrawn="1">
          <p15:clr>
            <a:srgbClr val="A4A3A4"/>
          </p15:clr>
        </p15:guide>
        <p15:guide id="23" orient="horz" pos="1452" userDrawn="1">
          <p15:clr>
            <a:srgbClr val="A4A3A4"/>
          </p15:clr>
        </p15:guide>
        <p15:guide id="24" orient="horz" pos="1542" userDrawn="1">
          <p15:clr>
            <a:srgbClr val="A4A3A4"/>
          </p15:clr>
        </p15:guide>
        <p15:guide id="25" orient="horz" pos="1633" userDrawn="1">
          <p15:clr>
            <a:srgbClr val="A4A3A4"/>
          </p15:clr>
        </p15:guide>
        <p15:guide id="26" orient="horz" pos="3685" userDrawn="1">
          <p15:clr>
            <a:srgbClr val="A4A3A4"/>
          </p15:clr>
        </p15:guide>
        <p15:guide id="27" orient="horz" pos="3594" userDrawn="1">
          <p15:clr>
            <a:srgbClr val="A4A3A4"/>
          </p15:clr>
        </p15:guide>
        <p15:guide id="28" orient="horz" pos="3502" userDrawn="1">
          <p15:clr>
            <a:srgbClr val="A4A3A4"/>
          </p15:clr>
        </p15:guide>
        <p15:guide id="29" orient="horz" pos="3412" userDrawn="1">
          <p15:clr>
            <a:srgbClr val="A4A3A4"/>
          </p15:clr>
        </p15:guide>
        <p15:guide id="30" pos="3840" userDrawn="1">
          <p15:clr>
            <a:srgbClr val="A4A3A4"/>
          </p15:clr>
        </p15:guide>
        <p15:guide id="31" pos="241" userDrawn="1">
          <p15:clr>
            <a:srgbClr val="A4A3A4"/>
          </p15:clr>
        </p15:guide>
        <p15:guide id="32" pos="365" userDrawn="1">
          <p15:clr>
            <a:srgbClr val="A4A3A4"/>
          </p15:clr>
        </p15:guide>
        <p15:guide id="33" pos="484" userDrawn="1">
          <p15:clr>
            <a:srgbClr val="A4A3A4"/>
          </p15:clr>
        </p15:guide>
        <p15:guide id="34" pos="120" userDrawn="1">
          <p15:clr>
            <a:srgbClr val="A4A3A4"/>
          </p15:clr>
        </p15:guide>
        <p15:guide id="35" pos="7560" userDrawn="1">
          <p15:clr>
            <a:srgbClr val="A4A3A4"/>
          </p15:clr>
        </p15:guide>
        <p15:guide id="36" pos="7439" userDrawn="1">
          <p15:clr>
            <a:srgbClr val="A4A3A4"/>
          </p15:clr>
        </p15:guide>
        <p15:guide id="37" pos="3780" userDrawn="1">
          <p15:clr>
            <a:srgbClr val="A4A3A4"/>
          </p15:clr>
        </p15:guide>
        <p15:guide id="38" pos="3901" userDrawn="1">
          <p15:clr>
            <a:srgbClr val="A4A3A4"/>
          </p15:clr>
        </p15:guide>
        <p15:guide id="39" pos="7197" userDrawn="1">
          <p15:clr>
            <a:srgbClr val="A4A3A4"/>
          </p15:clr>
        </p15:guide>
        <p15:guide id="40" pos="7317" userDrawn="1">
          <p15:clr>
            <a:srgbClr val="A4A3A4"/>
          </p15:clr>
        </p15:guide>
        <p15:guide id="41" pos="604" userDrawn="1">
          <p15:clr>
            <a:srgbClr val="A4A3A4"/>
          </p15:clr>
        </p15:guide>
        <p15:guide id="42" pos="7076" userDrawn="1">
          <p15:clr>
            <a:srgbClr val="A4A3A4"/>
          </p15:clr>
        </p15:guide>
        <p15:guide id="43" pos="2516" userDrawn="1">
          <p15:clr>
            <a:srgbClr val="A4A3A4"/>
          </p15:clr>
        </p15:guide>
        <p15:guide id="44" pos="2636" userDrawn="1">
          <p15:clr>
            <a:srgbClr val="A4A3A4"/>
          </p15:clr>
        </p15:guide>
        <p15:guide id="45" pos="5043" userDrawn="1">
          <p15:clr>
            <a:srgbClr val="A4A3A4"/>
          </p15:clr>
        </p15:guide>
        <p15:guide id="46" pos="5165" userDrawn="1">
          <p15:clr>
            <a:srgbClr val="A4A3A4"/>
          </p15:clr>
        </p15:guide>
        <p15:guide id="47" pos="2759" userDrawn="1">
          <p15:clr>
            <a:srgbClr val="A4A3A4"/>
          </p15:clr>
        </p15:guide>
        <p15:guide id="48" pos="492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223" userDrawn="1">
          <p15:clr>
            <a:srgbClr val="A4A3A4"/>
          </p15:clr>
        </p15:guide>
        <p15:guide id="4" pos="223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eu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B3CF"/>
    <a:srgbClr val="FDD79F"/>
    <a:srgbClr val="88C5E3"/>
    <a:srgbClr val="FBB040"/>
    <a:srgbClr val="F1F1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43" autoAdjust="0"/>
    <p:restoredTop sz="95645" autoAdjust="0"/>
  </p:normalViewPr>
  <p:slideViewPr>
    <p:cSldViewPr snapToGrid="0">
      <p:cViewPr>
        <p:scale>
          <a:sx n="100" d="100"/>
          <a:sy n="100" d="100"/>
        </p:scale>
        <p:origin x="480" y="88"/>
      </p:cViewPr>
      <p:guideLst>
        <p:guide orient="horz" pos="2161"/>
        <p:guide orient="horz" pos="4229"/>
        <p:guide orient="horz" pos="182"/>
        <p:guide orient="horz" pos="3958"/>
        <p:guide orient="horz" pos="91"/>
        <p:guide orient="horz" pos="272"/>
        <p:guide orient="horz" pos="4137"/>
        <p:guide orient="horz" pos="4047"/>
        <p:guide orient="horz" pos="364"/>
        <p:guide orient="horz" pos="454"/>
        <p:guide orient="horz" pos="3866"/>
        <p:guide orient="horz" pos="3775"/>
        <p:guide orient="horz" pos="546"/>
        <p:guide orient="horz" pos="637"/>
        <p:guide orient="horz" pos="727"/>
        <p:guide orient="horz" pos="818"/>
        <p:guide orient="horz" pos="908"/>
        <p:guide orient="horz" pos="998"/>
        <p:guide orient="horz" pos="1089"/>
        <p:guide orient="horz" pos="1181"/>
        <p:guide orient="horz" pos="1272"/>
        <p:guide orient="horz" pos="1362"/>
        <p:guide orient="horz" pos="1452"/>
        <p:guide orient="horz" pos="1542"/>
        <p:guide orient="horz" pos="1633"/>
        <p:guide orient="horz" pos="3685"/>
        <p:guide orient="horz" pos="3594"/>
        <p:guide orient="horz" pos="3502"/>
        <p:guide orient="horz" pos="3412"/>
        <p:guide pos="3840"/>
        <p:guide pos="241"/>
        <p:guide pos="365"/>
        <p:guide pos="484"/>
        <p:guide pos="120"/>
        <p:guide pos="7560"/>
        <p:guide pos="7439"/>
        <p:guide pos="3780"/>
        <p:guide pos="3901"/>
        <p:guide pos="7197"/>
        <p:guide pos="7317"/>
        <p:guide pos="604"/>
        <p:guide pos="7076"/>
        <p:guide pos="2516"/>
        <p:guide pos="2636"/>
        <p:guide pos="5043"/>
        <p:guide pos="5165"/>
        <p:guide pos="2759"/>
        <p:guide pos="49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1" d="100"/>
          <a:sy n="101" d="100"/>
        </p:scale>
        <p:origin x="2694" y="108"/>
      </p:cViewPr>
      <p:guideLst>
        <p:guide orient="horz" pos="2880"/>
        <p:guide pos="2160"/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tags" Target="tags/tag1.xml"/><Relationship Id="rId23" Type="http://schemas.openxmlformats.org/officeDocument/2006/relationships/commentAuthors" Target="commentAuthors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7" y="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D4E13719-9F5E-4B85-A78F-3C278C353A0A}" type="datetimeFigureOut">
              <a:rPr lang="nl-NL" smtClean="0"/>
              <a:pPr/>
              <a:t>04-10-17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" y="971960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7" y="971960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5027F003-FF96-4FFF-B179-3F49A694194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94382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7" y="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F8018AE1-1792-42F7-8388-41230FC629A7}" type="datetimeFigureOut">
              <a:rPr lang="nl-NL" smtClean="0"/>
              <a:pPr/>
              <a:t>04-10-17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0689"/>
            <a:ext cx="5681980" cy="4604861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5" y="971960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7" y="9719600"/>
            <a:ext cx="3077739" cy="511652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941A07B9-C6B0-4601-82BC-9FBC743D722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9916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2.png"/><Relationship Id="rId8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1.png"/><Relationship Id="rId7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18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2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18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2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 f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ic_surfnet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3460"/>
          <a:stretch/>
        </p:blipFill>
        <p:spPr>
          <a:xfrm>
            <a:off x="193500" y="5550023"/>
            <a:ext cx="11808000" cy="1151951"/>
          </a:xfrm>
          <a:prstGeom prst="roundRect">
            <a:avLst/>
          </a:prstGeom>
        </p:spPr>
      </p:pic>
      <p:sp>
        <p:nvSpPr>
          <p:cNvPr id="7" name="Picture Placeholder 6"/>
          <p:cNvSpPr>
            <a:spLocks noGrp="1"/>
          </p:cNvSpPr>
          <p:nvPr userDrawn="1">
            <p:ph type="pic" sz="quarter" idx="11"/>
          </p:nvPr>
        </p:nvSpPr>
        <p:spPr>
          <a:xfrm>
            <a:off x="190500" y="144002"/>
            <a:ext cx="11811000" cy="5272549"/>
          </a:xfrm>
          <a:prstGeom prst="roundRect">
            <a:avLst>
              <a:gd name="adj" fmla="val 2730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8" name="Subtitle 2"/>
          <p:cNvSpPr>
            <a:spLocks noGrp="1"/>
          </p:cNvSpPr>
          <p:nvPr userDrawn="1">
            <p:ph type="subTitle" idx="1"/>
          </p:nvPr>
        </p:nvSpPr>
        <p:spPr>
          <a:xfrm>
            <a:off x="384000" y="1548000"/>
            <a:ext cx="11424000" cy="576000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lIns="108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0" smtClean="0"/>
              <a:t>Klik om de ondertitelstijl van het model te bewerken</a:t>
            </a:r>
            <a:endParaRPr lang="nl-NL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84000" y="288000"/>
            <a:ext cx="11424000" cy="1152000"/>
          </a:xfrm>
          <a:prstGeom prst="roundRect">
            <a:avLst>
              <a:gd name="adj" fmla="val 12645"/>
            </a:avLst>
          </a:prstGeom>
          <a:solidFill>
            <a:schemeClr val="accent1"/>
          </a:solidFill>
        </p:spPr>
        <p:txBody>
          <a:bodyPr lIns="108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392450" y="5559663"/>
            <a:ext cx="864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92000" y="5562000"/>
            <a:ext cx="9040900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grpSp>
        <p:nvGrpSpPr>
          <p:cNvPr id="12" name="Groeperen 11"/>
          <p:cNvGrpSpPr/>
          <p:nvPr userDrawn="1"/>
        </p:nvGrpSpPr>
        <p:grpSpPr>
          <a:xfrm>
            <a:off x="9371125" y="5620354"/>
            <a:ext cx="2473500" cy="952500"/>
            <a:chOff x="9334500" y="5651500"/>
            <a:chExt cx="2473500" cy="952500"/>
          </a:xfrm>
        </p:grpSpPr>
        <p:sp>
          <p:nvSpPr>
            <p:cNvPr id="15" name="Rechthoek 14"/>
            <p:cNvSpPr/>
            <p:nvPr userDrawn="1"/>
          </p:nvSpPr>
          <p:spPr>
            <a:xfrm>
              <a:off x="9334500" y="5651500"/>
              <a:ext cx="2473500" cy="9525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6" name="Picture 6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1304" y="5717194"/>
              <a:ext cx="2035264" cy="8408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82026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gee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90500" y="144465"/>
            <a:ext cx="11808000" cy="5992811"/>
          </a:xfrm>
          <a:prstGeom prst="roundRect">
            <a:avLst>
              <a:gd name="adj" fmla="val 2349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14" name="Content Placeholder 3"/>
          <p:cNvSpPr>
            <a:spLocks noGrp="1"/>
          </p:cNvSpPr>
          <p:nvPr>
            <p:ph sz="quarter" idx="14"/>
          </p:nvPr>
        </p:nvSpPr>
        <p:spPr>
          <a:xfrm>
            <a:off x="383118" y="285222"/>
            <a:ext cx="11425767" cy="5707592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0" name="Groeperen 9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1" name="Rechthoek 10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3" name="Picture 21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409632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geen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90500" y="144464"/>
            <a:ext cx="11808000" cy="6569075"/>
          </a:xfrm>
          <a:prstGeom prst="roundRect">
            <a:avLst>
              <a:gd name="adj" fmla="val 2164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383119" y="288000"/>
            <a:ext cx="11425765" cy="6279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112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, geen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44464"/>
            <a:ext cx="11808000" cy="6569075"/>
          </a:xfrm>
          <a:prstGeom prst="roundRect">
            <a:avLst>
              <a:gd name="adj" fmla="val 2163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547504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90500" y="1441450"/>
            <a:ext cx="1180800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83116" y="1584325"/>
            <a:ext cx="5617635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5"/>
          </p:nvPr>
        </p:nvSpPr>
        <p:spPr>
          <a:xfrm>
            <a:off x="6193366" y="1584325"/>
            <a:ext cx="5614633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5" name="Groeperen 14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26584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recht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90500" y="1441450"/>
            <a:ext cx="1180800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383117" y="1584325"/>
            <a:ext cx="5617633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193367" y="1584325"/>
            <a:ext cx="5615517" cy="4408489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6" name="Groeperen 15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449310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link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383117" y="1584325"/>
            <a:ext cx="5616000" cy="4408489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190500" y="1441450"/>
            <a:ext cx="11808000" cy="4695826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193367" y="1584325"/>
            <a:ext cx="5609651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6" name="Groeperen 15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18789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, recht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90501" y="1441450"/>
            <a:ext cx="5810249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193366" y="1441450"/>
            <a:ext cx="5808135" cy="4695826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5" name="Groeperen 14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7" name="Rechthoek 16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8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13808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, link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193367" y="1441450"/>
            <a:ext cx="5808132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 marL="144000" indent="-144000">
              <a:buClr>
                <a:schemeClr val="bg1"/>
              </a:buClr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190501" y="1441450"/>
            <a:ext cx="5810249" cy="4695825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5" name="Groeperen 14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7" name="Rechthoek 16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8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993606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6193367" y="1441450"/>
            <a:ext cx="5808133" cy="4695826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190501" y="1441450"/>
            <a:ext cx="5810249" cy="4695826"/>
          </a:xfrm>
          <a:prstGeom prst="roundRect">
            <a:avLst>
              <a:gd name="adj" fmla="val 3274"/>
            </a:avLst>
          </a:prstGeom>
          <a:ln w="12700">
            <a:solidFill>
              <a:schemeClr val="accent1"/>
            </a:solidFill>
          </a:ln>
        </p:spPr>
        <p:txBody>
          <a:bodyPr lIns="97200" tIns="64800" rIns="144000" bIns="14400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3" name="Groeperen 12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7" name="Rechthoek 16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8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33207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6193367" y="1441450"/>
            <a:ext cx="5808133" cy="4695825"/>
          </a:xfrm>
          <a:prstGeom prst="roundRect">
            <a:avLst>
              <a:gd name="adj" fmla="val 3274"/>
            </a:avLst>
          </a:prstGeom>
          <a:ln w="12700">
            <a:solidFill>
              <a:schemeClr val="accent1"/>
            </a:solidFill>
          </a:ln>
        </p:spPr>
        <p:txBody>
          <a:bodyPr lIns="97200" tIns="64800" rIns="144000" bIns="14400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90500" y="1441450"/>
            <a:ext cx="5810251" cy="4695825"/>
          </a:xfrm>
          <a:prstGeom prst="roundRect">
            <a:avLst>
              <a:gd name="adj" fmla="val 3274"/>
            </a:avLst>
          </a:prstGeom>
          <a:solidFill>
            <a:schemeClr val="accent1"/>
          </a:solidFill>
        </p:spPr>
        <p:txBody>
          <a:bodyPr lIns="97200" tIns="64800" rIns="144000" bIns="144000">
            <a:noAutofit/>
          </a:bodyPr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3" name="Groeperen 12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7" name="Rechthoek 16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8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1936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9" descr="pic_surfnet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3460"/>
          <a:stretch/>
        </p:blipFill>
        <p:spPr>
          <a:xfrm>
            <a:off x="193500" y="5550023"/>
            <a:ext cx="11808000" cy="1151951"/>
          </a:xfrm>
          <a:prstGeom prst="roundRect">
            <a:avLst/>
          </a:prstGeom>
        </p:spPr>
      </p:pic>
      <p:pic>
        <p:nvPicPr>
          <p:cNvPr id="11" name="Picture 10" descr="foto 1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55031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Picture 14" descr="pic_surfnet1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000" y="288925"/>
            <a:ext cx="11424000" cy="1836218"/>
          </a:xfrm>
          <a:prstGeom prst="rect">
            <a:avLst/>
          </a:prstGeom>
        </p:spPr>
      </p:pic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384000" y="1548000"/>
            <a:ext cx="11424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0" smtClean="0"/>
              <a:t>Klik om de ondertitelstijl van het model te bewerken</a:t>
            </a:r>
            <a:endParaRPr lang="nl-NL" noProof="0" dirty="0"/>
          </a:p>
        </p:txBody>
      </p:sp>
      <p:sp>
        <p:nvSpPr>
          <p:cNvPr id="13" name="Title 1"/>
          <p:cNvSpPr>
            <a:spLocks noGrp="1"/>
          </p:cNvSpPr>
          <p:nvPr>
            <p:ph type="ctrTitle" hasCustomPrompt="1"/>
          </p:nvPr>
        </p:nvSpPr>
        <p:spPr>
          <a:xfrm>
            <a:off x="384000" y="288000"/>
            <a:ext cx="11424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90500" y="5562000"/>
            <a:ext cx="864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92000" y="5562000"/>
            <a:ext cx="9025251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74908"/>
            <a:ext cx="12192000" cy="396240"/>
          </a:xfrm>
          <a:prstGeom prst="rect">
            <a:avLst/>
          </a:prstGeom>
        </p:spPr>
      </p:pic>
      <p:grpSp>
        <p:nvGrpSpPr>
          <p:cNvPr id="22" name="Groeperen 21"/>
          <p:cNvGrpSpPr/>
          <p:nvPr userDrawn="1"/>
        </p:nvGrpSpPr>
        <p:grpSpPr>
          <a:xfrm>
            <a:off x="9371125" y="5620354"/>
            <a:ext cx="2473500" cy="952500"/>
            <a:chOff x="9334500" y="5651500"/>
            <a:chExt cx="2473500" cy="952500"/>
          </a:xfrm>
        </p:grpSpPr>
        <p:sp>
          <p:nvSpPr>
            <p:cNvPr id="23" name="Rechthoek 22"/>
            <p:cNvSpPr/>
            <p:nvPr userDrawn="1"/>
          </p:nvSpPr>
          <p:spPr>
            <a:xfrm>
              <a:off x="9334500" y="5651500"/>
              <a:ext cx="2473500" cy="9525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24" name="Picture 6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1304" y="5717194"/>
              <a:ext cx="2035264" cy="84084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90500" y="1441450"/>
            <a:ext cx="11811000" cy="4695825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83116" y="1584325"/>
            <a:ext cx="3681600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5"/>
          </p:nvPr>
        </p:nvSpPr>
        <p:spPr>
          <a:xfrm>
            <a:off x="8131200" y="1584325"/>
            <a:ext cx="3681600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5" name="Content Placeholder 8"/>
          <p:cNvSpPr>
            <a:spLocks noGrp="1"/>
          </p:cNvSpPr>
          <p:nvPr>
            <p:ph sz="quarter" idx="16"/>
          </p:nvPr>
        </p:nvSpPr>
        <p:spPr>
          <a:xfrm>
            <a:off x="4257600" y="1584325"/>
            <a:ext cx="3681600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9" name="Groeperen 18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21" name="Rechthoek 20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22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13076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191343" y="1441450"/>
            <a:ext cx="3802808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  <a:ln>
            <a:noFill/>
          </a:ln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4175671" y="1441450"/>
            <a:ext cx="382956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8199966" y="1441450"/>
            <a:ext cx="380003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3" name="Groeperen 12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34737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8199967" y="1441450"/>
            <a:ext cx="3801532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184651" y="1441450"/>
            <a:ext cx="3820583" cy="4695826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190500" y="1441450"/>
            <a:ext cx="3803651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  <a:solidFill>
            <a:schemeClr val="accent1"/>
          </a:solidFill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3" name="Groeperen 12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158042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8199967" y="1441450"/>
            <a:ext cx="3801533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4175671" y="1441450"/>
            <a:ext cx="382956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190500" y="1441450"/>
            <a:ext cx="3803651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3" name="Groeperen 12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55261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4175671" y="1441450"/>
            <a:ext cx="3829563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190500" y="1441450"/>
            <a:ext cx="3803651" cy="4695826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8199966" y="1441450"/>
            <a:ext cx="3801535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4" name="Groeperen 13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946065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90500" y="1441450"/>
            <a:ext cx="3803651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4184651" y="1441450"/>
            <a:ext cx="3820583" cy="4695826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8199966" y="1441450"/>
            <a:ext cx="380003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4" name="Groeperen 13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698273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90500" y="1441450"/>
            <a:ext cx="3803651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8199967" y="1441450"/>
            <a:ext cx="3801533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4176001" y="1441450"/>
            <a:ext cx="382923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4" name="Groeperen 13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9845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4176001" y="1441450"/>
            <a:ext cx="3820583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8199967" y="1441450"/>
            <a:ext cx="3801533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190499" y="1441450"/>
            <a:ext cx="3803652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5" name="Groeperen 14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82663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4184651" y="1441450"/>
            <a:ext cx="3820583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190500" y="1441450"/>
            <a:ext cx="3803651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8199966" y="1441450"/>
            <a:ext cx="3801535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5" name="Groeperen 14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67668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90500" y="1441450"/>
            <a:ext cx="3803651" cy="469582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8199967" y="1441450"/>
            <a:ext cx="3801533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184651" y="1441450"/>
            <a:ext cx="3820583" cy="4695825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5" name="Groeperen 14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8" name="Rechthoek 17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08395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9" descr="pic_surfnet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3460"/>
          <a:stretch/>
        </p:blipFill>
        <p:spPr>
          <a:xfrm>
            <a:off x="193500" y="5550023"/>
            <a:ext cx="11808000" cy="1151951"/>
          </a:xfrm>
          <a:prstGeom prst="roundRect">
            <a:avLst/>
          </a:prstGeom>
        </p:spPr>
      </p:pic>
      <p:pic>
        <p:nvPicPr>
          <p:cNvPr id="13" name="Picture 12" descr="foto 2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55031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Picture 14" descr="pic_surfnet1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000" y="288925"/>
            <a:ext cx="11424000" cy="18362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83454"/>
            <a:ext cx="12192000" cy="39624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384000" y="1548000"/>
            <a:ext cx="11424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0" smtClean="0"/>
              <a:t>Klik om de ondertitelstijl van het model te bewerken</a:t>
            </a:r>
            <a:endParaRPr lang="nl-NL" noProof="0" dirty="0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384000" y="288000"/>
            <a:ext cx="11424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90500" y="5562000"/>
            <a:ext cx="864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92000" y="5562000"/>
            <a:ext cx="9025251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grpSp>
        <p:nvGrpSpPr>
          <p:cNvPr id="22" name="Groeperen 21"/>
          <p:cNvGrpSpPr/>
          <p:nvPr userDrawn="1"/>
        </p:nvGrpSpPr>
        <p:grpSpPr>
          <a:xfrm>
            <a:off x="9371125" y="5620354"/>
            <a:ext cx="2473500" cy="952500"/>
            <a:chOff x="9334500" y="5651500"/>
            <a:chExt cx="2473500" cy="952500"/>
          </a:xfrm>
        </p:grpSpPr>
        <p:sp>
          <p:nvSpPr>
            <p:cNvPr id="23" name="Rechthoek 22"/>
            <p:cNvSpPr/>
            <p:nvPr userDrawn="1"/>
          </p:nvSpPr>
          <p:spPr>
            <a:xfrm>
              <a:off x="9334500" y="5651500"/>
              <a:ext cx="2473500" cy="9525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24" name="Picture 6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1304" y="5717194"/>
              <a:ext cx="2035264" cy="8408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085833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8199967" y="1441450"/>
            <a:ext cx="3801533" cy="4695826"/>
          </a:xfrm>
          <a:prstGeom prst="roundRect">
            <a:avLst>
              <a:gd name="adj" fmla="val 5029"/>
            </a:avLst>
          </a:prstGeom>
          <a:solidFill>
            <a:schemeClr val="accent1"/>
          </a:solidFill>
        </p:spPr>
        <p:txBody>
          <a:bodyPr lIns="90000" tIns="648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90500" y="1441450"/>
            <a:ext cx="3803651" cy="4695826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4176001" y="1441450"/>
            <a:ext cx="3829233" cy="4695825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buNone/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5" name="Groeperen 14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7" name="Rechthoek 16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9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19640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 teks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44463"/>
            <a:ext cx="11811000" cy="5992812"/>
          </a:xfrm>
          <a:prstGeom prst="roundRect">
            <a:avLst>
              <a:gd name="adj" fmla="val 2416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83117" y="288000"/>
            <a:ext cx="5623983" cy="1152000"/>
          </a:xfrm>
          <a:prstGeom prst="roundRect">
            <a:avLst>
              <a:gd name="adj" fmla="val 12412"/>
            </a:avLst>
          </a:prstGeom>
          <a:solidFill>
            <a:schemeClr val="accent1"/>
          </a:solidFill>
        </p:spPr>
        <p:txBody>
          <a:bodyPr lIns="108000">
            <a:normAutofit/>
          </a:bodyPr>
          <a:lstStyle>
            <a:lvl1pPr>
              <a:defRPr sz="3200"/>
            </a:lvl1pPr>
          </a:lstStyle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383117" y="1584325"/>
            <a:ext cx="5617635" cy="2555479"/>
          </a:xfrm>
          <a:prstGeom prst="roundRect">
            <a:avLst>
              <a:gd name="adj" fmla="val 5184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79200" tIns="61200" rIns="14400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2" name="Groeperen 11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3" name="Rechthoek 12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5" name="Picture 21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928970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, teks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1" y="144463"/>
            <a:ext cx="11810999" cy="5992812"/>
          </a:xfrm>
          <a:prstGeom prst="roundRect">
            <a:avLst>
              <a:gd name="adj" fmla="val 2416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6193367" y="1584325"/>
            <a:ext cx="5615517" cy="2555479"/>
          </a:xfrm>
          <a:prstGeom prst="roundRect">
            <a:avLst>
              <a:gd name="adj" fmla="val 5184"/>
            </a:avLst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lIns="79200" tIns="61200" rIns="144000"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93368" y="287999"/>
            <a:ext cx="5615517" cy="1152000"/>
          </a:xfrm>
          <a:prstGeom prst="roundRect">
            <a:avLst>
              <a:gd name="adj" fmla="val 12412"/>
            </a:avLst>
          </a:prstGeom>
          <a:solidFill>
            <a:schemeClr val="accent1"/>
          </a:solidFill>
        </p:spPr>
        <p:txBody>
          <a:bodyPr lIns="108000">
            <a:normAutofit/>
          </a:bodyPr>
          <a:lstStyle>
            <a:lvl1pPr>
              <a:defRPr sz="3200"/>
            </a:lvl1pPr>
          </a:lstStyle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3" name="Groeperen 12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4" name="Rechthoek 13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6" name="Picture 21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603433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 met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9" name="Groeperen 8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1" name="Rechthoek 10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2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19640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 me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6" name="Groeperen 5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7" name="Rechthoek 6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8" name="Picture 21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096382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51792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ounded Rectangle 30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412" y="2395428"/>
            <a:ext cx="586637" cy="48768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741766" y="4105537"/>
            <a:ext cx="69113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3200" b="1" noProof="0" smtClean="0">
                <a:latin typeface="Verdana"/>
              </a:rPr>
              <a:t>W</a:t>
            </a:r>
            <a:endParaRPr lang="nl-NL" sz="3200" b="1" noProof="0">
              <a:latin typeface="Verdana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6284" y="838200"/>
            <a:ext cx="672000" cy="3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6284" y="4980593"/>
            <a:ext cx="576000" cy="43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6284" y="1580814"/>
            <a:ext cx="672000" cy="432000"/>
          </a:xfrm>
          <a:prstGeom prst="rect">
            <a:avLst/>
          </a:prstGeom>
        </p:spPr>
      </p:pic>
      <p:pic>
        <p:nvPicPr>
          <p:cNvPr id="13" name="Picture 12" descr="linked.png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1108" y="3265722"/>
            <a:ext cx="609600" cy="457200"/>
          </a:xfrm>
          <a:prstGeom prst="rect">
            <a:avLst/>
          </a:prstGeom>
        </p:spPr>
      </p:pic>
      <p:sp>
        <p:nvSpPr>
          <p:cNvPr id="1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679628" y="883200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[Email]</a:t>
            </a:r>
            <a:endParaRPr lang="nl-NL" noProof="0" dirty="0"/>
          </a:p>
        </p:txBody>
      </p:sp>
      <p:sp>
        <p:nvSpPr>
          <p:cNvPr id="1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679628" y="1621333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[@twiternaam]</a:t>
            </a:r>
            <a:endParaRPr lang="nl-NL" noProof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679628" y="2504268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[Skype adres]</a:t>
            </a:r>
            <a:endParaRPr lang="nl-NL" noProof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1679628" y="3359322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[LinkedIn adres]</a:t>
            </a:r>
            <a:endParaRPr lang="nl-NL" noProof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679628" y="4216757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err="1" smtClean="0"/>
              <a:t>www.surf.nl</a:t>
            </a:r>
            <a:r>
              <a:rPr lang="nl-NL" noProof="0" dirty="0" smtClean="0"/>
              <a:t>/surfnet</a:t>
            </a:r>
            <a:endParaRPr lang="nl-NL" noProof="0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679628" y="5061593"/>
            <a:ext cx="10129255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[Telefoon]</a:t>
            </a:r>
            <a:endParaRPr lang="nl-NL" noProof="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818702" y="5889129"/>
            <a:ext cx="8990181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Creative Commons “Attribution” license:</a:t>
            </a:r>
          </a:p>
          <a:p>
            <a:pPr lvl="0"/>
            <a:r>
              <a:rPr lang="nl-NL" noProof="0" smtClean="0"/>
              <a:t>http://creativecommons.org/licenses/by/3.0/</a:t>
            </a:r>
            <a:endParaRPr lang="nl-NL" noProof="0"/>
          </a:p>
        </p:txBody>
      </p:sp>
      <p:grpSp>
        <p:nvGrpSpPr>
          <p:cNvPr id="24" name="Groeperen 23"/>
          <p:cNvGrpSpPr/>
          <p:nvPr userDrawn="1"/>
        </p:nvGrpSpPr>
        <p:grpSpPr>
          <a:xfrm>
            <a:off x="9334500" y="5651500"/>
            <a:ext cx="2473500" cy="952500"/>
            <a:chOff x="9334500" y="5651500"/>
            <a:chExt cx="2473500" cy="952500"/>
          </a:xfrm>
        </p:grpSpPr>
        <p:sp>
          <p:nvSpPr>
            <p:cNvPr id="26" name="Rechthoek 25"/>
            <p:cNvSpPr/>
            <p:nvPr userDrawn="1"/>
          </p:nvSpPr>
          <p:spPr>
            <a:xfrm>
              <a:off x="9334500" y="5651500"/>
              <a:ext cx="2473500" cy="9525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27" name="Picture 6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1304" y="5717194"/>
              <a:ext cx="2035264" cy="840840"/>
            </a:xfrm>
            <a:prstGeom prst="rect">
              <a:avLst/>
            </a:prstGeom>
          </p:spPr>
        </p:pic>
      </p:grpSp>
      <p:pic>
        <p:nvPicPr>
          <p:cNvPr id="28" name="Picture 1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2" y="5869820"/>
            <a:ext cx="150771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703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grpSp>
        <p:nvGrpSpPr>
          <p:cNvPr id="5" name="Groeperen 4"/>
          <p:cNvGrpSpPr/>
          <p:nvPr userDrawn="1"/>
        </p:nvGrpSpPr>
        <p:grpSpPr>
          <a:xfrm>
            <a:off x="9334500" y="5651500"/>
            <a:ext cx="2473500" cy="952500"/>
            <a:chOff x="9334500" y="5651500"/>
            <a:chExt cx="2473500" cy="952500"/>
          </a:xfrm>
        </p:grpSpPr>
        <p:sp>
          <p:nvSpPr>
            <p:cNvPr id="6" name="Rechthoek 5"/>
            <p:cNvSpPr/>
            <p:nvPr userDrawn="1"/>
          </p:nvSpPr>
          <p:spPr>
            <a:xfrm>
              <a:off x="9334500" y="5651500"/>
              <a:ext cx="2473500" cy="9525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8" name="Picture 6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1304" y="5717194"/>
              <a:ext cx="2035264" cy="8408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86775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3" name="Afbeelding 3" descr="SURF_what SURF can do_fc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3254" y="5535324"/>
            <a:ext cx="3826564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63050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 blanco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6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2" y="5869820"/>
            <a:ext cx="1507710" cy="518662"/>
          </a:xfrm>
          <a:prstGeom prst="rect">
            <a:avLst/>
          </a:prstGeom>
        </p:spPr>
      </p:pic>
      <p:grpSp>
        <p:nvGrpSpPr>
          <p:cNvPr id="8" name="Groeperen 7"/>
          <p:cNvGrpSpPr/>
          <p:nvPr userDrawn="1"/>
        </p:nvGrpSpPr>
        <p:grpSpPr>
          <a:xfrm>
            <a:off x="9334500" y="5651500"/>
            <a:ext cx="2473500" cy="952500"/>
            <a:chOff x="9334500" y="5651500"/>
            <a:chExt cx="2473500" cy="952500"/>
          </a:xfrm>
        </p:grpSpPr>
        <p:sp>
          <p:nvSpPr>
            <p:cNvPr id="9" name="Rechthoek 8"/>
            <p:cNvSpPr/>
            <p:nvPr userDrawn="1"/>
          </p:nvSpPr>
          <p:spPr>
            <a:xfrm>
              <a:off x="9334500" y="5651500"/>
              <a:ext cx="2473500" cy="9525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0" name="Picture 6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1304" y="5717194"/>
              <a:ext cx="2035264" cy="8408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8677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foto3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5486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6" name="Picture 15" descr="pic_surfnet1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000" y="288925"/>
            <a:ext cx="11424000" cy="18362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283454"/>
            <a:ext cx="12192000" cy="396240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384000" y="1548000"/>
            <a:ext cx="11424000" cy="576000"/>
          </a:xfrm>
          <a:prstGeom prst="rect">
            <a:avLst/>
          </a:prstGeom>
          <a:noFill/>
        </p:spPr>
        <p:txBody>
          <a:bodyPr lIns="1440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noProof="0" smtClean="0"/>
              <a:t>Klik om de ondertitelstijl van het model te bewerken</a:t>
            </a:r>
            <a:endParaRPr lang="nl-NL" noProof="0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384000" y="288000"/>
            <a:ext cx="11424000" cy="1152000"/>
          </a:xfrm>
          <a:prstGeom prst="rect">
            <a:avLst/>
          </a:prstGeom>
          <a:noFill/>
        </p:spPr>
        <p:txBody>
          <a:bodyPr lIns="1440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pic>
        <p:nvPicPr>
          <p:cNvPr id="24" name="Picture 9" descr="pic_surfnet2.png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3460"/>
          <a:stretch/>
        </p:blipFill>
        <p:spPr>
          <a:xfrm>
            <a:off x="190500" y="5575019"/>
            <a:ext cx="11808000" cy="1151951"/>
          </a:xfrm>
          <a:prstGeom prst="roundRect">
            <a:avLst/>
          </a:prstGeom>
        </p:spPr>
      </p:pic>
      <p:sp>
        <p:nvSpPr>
          <p:cNvPr id="1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190500" y="5562000"/>
            <a:ext cx="8640000" cy="115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92000" y="5562000"/>
            <a:ext cx="9025251" cy="1152000"/>
          </a:xfrm>
          <a:prstGeom prst="rect">
            <a:avLst/>
          </a:prstGeom>
          <a:noFill/>
          <a:ln>
            <a:noFill/>
          </a:ln>
        </p:spPr>
        <p:txBody>
          <a:bodyPr lIns="144000" tIns="0" rIns="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grpSp>
        <p:nvGrpSpPr>
          <p:cNvPr id="20" name="Groeperen 19"/>
          <p:cNvGrpSpPr/>
          <p:nvPr userDrawn="1"/>
        </p:nvGrpSpPr>
        <p:grpSpPr>
          <a:xfrm>
            <a:off x="9371125" y="5620354"/>
            <a:ext cx="2473500" cy="952500"/>
            <a:chOff x="9334500" y="5651500"/>
            <a:chExt cx="2473500" cy="952500"/>
          </a:xfrm>
        </p:grpSpPr>
        <p:sp>
          <p:nvSpPr>
            <p:cNvPr id="21" name="Rechthoek 20"/>
            <p:cNvSpPr/>
            <p:nvPr userDrawn="1"/>
          </p:nvSpPr>
          <p:spPr>
            <a:xfrm>
              <a:off x="9334500" y="5651500"/>
              <a:ext cx="2473500" cy="9525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22" name="Picture 6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1304" y="5717194"/>
              <a:ext cx="2035264" cy="8408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19108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 slide met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pic>
        <p:nvPicPr>
          <p:cNvPr id="8" name="Afbeelding 3" descr="SURF_what SURF can do_fc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3984" y="5535324"/>
            <a:ext cx="3826564" cy="853158"/>
          </a:xfrm>
          <a:prstGeom prst="rect">
            <a:avLst/>
          </a:prstGeom>
        </p:spPr>
      </p:pic>
      <p:pic>
        <p:nvPicPr>
          <p:cNvPr id="9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2" y="5869820"/>
            <a:ext cx="150771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2694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, logo Surf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8351" y="1412875"/>
            <a:ext cx="5325533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pic>
        <p:nvPicPr>
          <p:cNvPr id="9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2" y="5869820"/>
            <a:ext cx="1507710" cy="518662"/>
          </a:xfrm>
          <a:prstGeom prst="rect">
            <a:avLst/>
          </a:prstGeom>
        </p:spPr>
      </p:pic>
      <p:grpSp>
        <p:nvGrpSpPr>
          <p:cNvPr id="10" name="Groeperen 9"/>
          <p:cNvGrpSpPr/>
          <p:nvPr userDrawn="1"/>
        </p:nvGrpSpPr>
        <p:grpSpPr>
          <a:xfrm>
            <a:off x="9334500" y="5651500"/>
            <a:ext cx="2473500" cy="952500"/>
            <a:chOff x="9334500" y="5651500"/>
            <a:chExt cx="2473500" cy="952500"/>
          </a:xfrm>
        </p:grpSpPr>
        <p:sp>
          <p:nvSpPr>
            <p:cNvPr id="11" name="Rechthoek 10"/>
            <p:cNvSpPr/>
            <p:nvPr userDrawn="1"/>
          </p:nvSpPr>
          <p:spPr>
            <a:xfrm>
              <a:off x="9334500" y="5651500"/>
              <a:ext cx="2473500" cy="9525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2" name="Picture 6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1304" y="5717194"/>
              <a:ext cx="2035264" cy="8408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009212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8351" y="1412875"/>
            <a:ext cx="5325533" cy="3511463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Klik om de modelstijlen te bewerken</a:t>
            </a:r>
          </a:p>
        </p:txBody>
      </p:sp>
      <p:pic>
        <p:nvPicPr>
          <p:cNvPr id="9" name="Afbeelding 3" descr="SURF_what SURF can do_fc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3619" y="5535324"/>
            <a:ext cx="3826564" cy="853158"/>
          </a:xfrm>
          <a:prstGeom prst="rect">
            <a:avLst/>
          </a:prstGeom>
        </p:spPr>
      </p:pic>
      <p:pic>
        <p:nvPicPr>
          <p:cNvPr id="10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2" y="5869820"/>
            <a:ext cx="150771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92125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 logo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1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768351" y="1886635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r>
              <a:rPr lang="nl-NL" sz="1600" noProof="0" dirty="0" smtClean="0">
                <a:solidFill>
                  <a:schemeClr val="bg1"/>
                </a:solidFill>
              </a:rPr>
              <a:t>/surfnet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1" y="1649754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grpSp>
        <p:nvGrpSpPr>
          <p:cNvPr id="10" name="Groeperen 9"/>
          <p:cNvGrpSpPr/>
          <p:nvPr userDrawn="1"/>
        </p:nvGrpSpPr>
        <p:grpSpPr>
          <a:xfrm>
            <a:off x="9334500" y="5651500"/>
            <a:ext cx="2473500" cy="952500"/>
            <a:chOff x="9334500" y="5651500"/>
            <a:chExt cx="2473500" cy="952500"/>
          </a:xfrm>
        </p:grpSpPr>
        <p:sp>
          <p:nvSpPr>
            <p:cNvPr id="11" name="Rechthoek 10"/>
            <p:cNvSpPr/>
            <p:nvPr userDrawn="1"/>
          </p:nvSpPr>
          <p:spPr>
            <a:xfrm>
              <a:off x="9334500" y="5651500"/>
              <a:ext cx="2473500" cy="9525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2" name="Picture 6"/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1304" y="5717194"/>
              <a:ext cx="2035264" cy="8408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385988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1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768351" y="1886635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r>
              <a:rPr lang="nl-NL" sz="1600" noProof="0" dirty="0" smtClean="0">
                <a:solidFill>
                  <a:schemeClr val="bg1"/>
                </a:solidFill>
              </a:rPr>
              <a:t>/surfnet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1" y="1649754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10" name="Afbeelding 3" descr="SURF_what SURF can do_fc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2766" y="5535324"/>
            <a:ext cx="3826564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8598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, logo Surf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1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768351" y="1886635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r>
              <a:rPr lang="nl-NL" sz="1600" noProof="0" dirty="0" smtClean="0">
                <a:solidFill>
                  <a:schemeClr val="bg1"/>
                </a:solidFill>
              </a:rPr>
              <a:t>/surfnet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1" y="1649754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9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2" y="5869820"/>
            <a:ext cx="1507710" cy="518662"/>
          </a:xfrm>
          <a:prstGeom prst="rect">
            <a:avLst/>
          </a:prstGeom>
        </p:spPr>
      </p:pic>
      <p:grpSp>
        <p:nvGrpSpPr>
          <p:cNvPr id="11" name="Groeperen 10"/>
          <p:cNvGrpSpPr/>
          <p:nvPr userDrawn="1"/>
        </p:nvGrpSpPr>
        <p:grpSpPr>
          <a:xfrm>
            <a:off x="9334500" y="5641561"/>
            <a:ext cx="2473500" cy="952500"/>
            <a:chOff x="9334500" y="5651500"/>
            <a:chExt cx="2473500" cy="952500"/>
          </a:xfrm>
        </p:grpSpPr>
        <p:sp>
          <p:nvSpPr>
            <p:cNvPr id="13" name="Rechthoek 12"/>
            <p:cNvSpPr/>
            <p:nvPr userDrawn="1"/>
          </p:nvSpPr>
          <p:spPr>
            <a:xfrm>
              <a:off x="9334500" y="5651500"/>
              <a:ext cx="2473500" cy="9525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5" name="Picture 6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11304" y="5717194"/>
              <a:ext cx="2035264" cy="8408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012484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90500" y="144000"/>
            <a:ext cx="11808000" cy="6570000"/>
          </a:xfrm>
          <a:prstGeom prst="roundRect">
            <a:avLst>
              <a:gd name="adj" fmla="val 2164"/>
            </a:avLst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68351" y="1412875"/>
            <a:ext cx="5325533" cy="270000"/>
          </a:xfr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dirty="0" smtClean="0"/>
              <a:t>[Naam]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768351" y="1886635"/>
            <a:ext cx="532614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noProof="0" dirty="0" err="1" smtClean="0">
                <a:solidFill>
                  <a:schemeClr val="bg1"/>
                </a:solidFill>
              </a:rPr>
              <a:t>www.surf.nl</a:t>
            </a:r>
            <a:r>
              <a:rPr lang="nl-NL" sz="1600" noProof="0" dirty="0" smtClean="0">
                <a:solidFill>
                  <a:schemeClr val="bg1"/>
                </a:solidFill>
              </a:rPr>
              <a:t>/surfnet</a:t>
            </a:r>
            <a:endParaRPr lang="nl-NL" sz="1600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768351" y="1649754"/>
            <a:ext cx="5325533" cy="270000"/>
          </a:xfr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l-NL" noProof="0" smtClean="0"/>
              <a:t>[Email]</a:t>
            </a:r>
            <a:endParaRPr lang="nl-NL" noProof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52" y="5869820"/>
            <a:ext cx="1507710" cy="518662"/>
          </a:xfrm>
          <a:prstGeom prst="rect">
            <a:avLst/>
          </a:prstGeom>
        </p:spPr>
      </p:pic>
      <p:pic>
        <p:nvPicPr>
          <p:cNvPr id="9" name="Afbeelding 3" descr="SURF_what SURF can do_fc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1854" y="5535324"/>
            <a:ext cx="3826564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2484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10/4/17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324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1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90500" y="1441450"/>
            <a:ext cx="11808000" cy="4695826"/>
          </a:xfrm>
          <a:prstGeom prst="roundRect">
            <a:avLst>
              <a:gd name="adj" fmla="val 2940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83116" y="1584325"/>
            <a:ext cx="11424000" cy="4408488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4" name="Groeperen 3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3" name="Rechthoek 2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5" name="Picture 21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49931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13" name="Rounded Rectangle 12"/>
          <p:cNvSpPr/>
          <p:nvPr userDrawn="1"/>
        </p:nvSpPr>
        <p:spPr>
          <a:xfrm>
            <a:off x="190500" y="1441450"/>
            <a:ext cx="11808000" cy="5272088"/>
          </a:xfrm>
          <a:prstGeom prst="roundRect">
            <a:avLst>
              <a:gd name="adj" fmla="val 2626"/>
            </a:avLst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800" noProof="0"/>
          </a:p>
        </p:txBody>
      </p:sp>
      <p:sp>
        <p:nvSpPr>
          <p:cNvPr id="4" name="Content Placeholder 8"/>
          <p:cNvSpPr>
            <a:spLocks noGrp="1"/>
          </p:cNvSpPr>
          <p:nvPr>
            <p:ph sz="quarter" idx="14"/>
          </p:nvPr>
        </p:nvSpPr>
        <p:spPr>
          <a:xfrm>
            <a:off x="383116" y="1584325"/>
            <a:ext cx="11424000" cy="4983163"/>
          </a:xfrm>
        </p:spPr>
        <p:txBody>
          <a:bodyPr/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41259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441450"/>
            <a:ext cx="11808000" cy="5272088"/>
          </a:xfrm>
          <a:prstGeom prst="roundRect">
            <a:avLst>
              <a:gd name="adj" fmla="val 306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0" y="76186"/>
            <a:ext cx="1764573" cy="2396082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</p:spTree>
    <p:extLst>
      <p:ext uri="{BB962C8B-B14F-4D97-AF65-F5344CB8AC3E}">
        <p14:creationId xmlns:p14="http://schemas.microsoft.com/office/powerpoint/2010/main" val="4041259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 met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ic_surfnet3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000" y="144465"/>
            <a:ext cx="11808000" cy="1151951"/>
          </a:xfrm>
          <a:prstGeom prst="rect">
            <a:avLst/>
          </a:prstGeom>
        </p:spPr>
      </p:pic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441450"/>
            <a:ext cx="11808000" cy="4695825"/>
          </a:xfrm>
          <a:prstGeom prst="roundRect">
            <a:avLst>
              <a:gd name="adj" fmla="val 3062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2000"/>
          </a:xfrm>
        </p:spPr>
        <p:txBody>
          <a:bodyPr/>
          <a:lstStyle/>
          <a:p>
            <a:r>
              <a:rPr lang="nl-NL" noProof="0" smtClean="0"/>
              <a:t>Klik om de stijl te bewerken</a:t>
            </a:r>
            <a:endParaRPr lang="nl-NL" noProof="0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13" name="Groeperen 12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14" name="Rechthoek 13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5" name="Picture 21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23473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 me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90500" y="144463"/>
            <a:ext cx="11808000" cy="5992812"/>
          </a:xfrm>
          <a:prstGeom prst="roundRect">
            <a:avLst>
              <a:gd name="adj" fmla="val 2376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smtClean="0"/>
              <a:t>Klik op het pictogram als u een afbeelding wilt toevoegen</a:t>
            </a:r>
            <a:endParaRPr lang="nl-NL" noProof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28" y="6283922"/>
            <a:ext cx="11806944" cy="43437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75862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4301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grpSp>
        <p:nvGrpSpPr>
          <p:cNvPr id="8" name="Groeperen 7"/>
          <p:cNvGrpSpPr/>
          <p:nvPr userDrawn="1"/>
        </p:nvGrpSpPr>
        <p:grpSpPr>
          <a:xfrm>
            <a:off x="10995128" y="6342183"/>
            <a:ext cx="882408" cy="306309"/>
            <a:chOff x="10995128" y="6342183"/>
            <a:chExt cx="882408" cy="306309"/>
          </a:xfrm>
        </p:grpSpPr>
        <p:sp>
          <p:nvSpPr>
            <p:cNvPr id="9" name="Rechthoek 8"/>
            <p:cNvSpPr/>
            <p:nvPr userDrawn="1"/>
          </p:nvSpPr>
          <p:spPr>
            <a:xfrm>
              <a:off x="10995128" y="6342183"/>
              <a:ext cx="862255" cy="306309"/>
            </a:xfrm>
            <a:prstGeom prst="rect">
              <a:avLst/>
            </a:prstGeom>
            <a:solidFill>
              <a:srgbClr val="88C5E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10" name="Picture 21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91151" y="6350558"/>
              <a:ext cx="686385" cy="2835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16205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46" Type="http://schemas.openxmlformats.org/officeDocument/2006/relationships/slideLayout" Target="../slideLayouts/slideLayout46.xml"/><Relationship Id="rId47" Type="http://schemas.openxmlformats.org/officeDocument/2006/relationships/slideLayout" Target="../slideLayouts/slideLayout47.xml"/><Relationship Id="rId48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slideLayout" Target="../slideLayouts/slideLayout42.xml"/><Relationship Id="rId43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44.xml"/><Relationship Id="rId45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3999" y="1584325"/>
            <a:ext cx="11424884" cy="44084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192000" y="144000"/>
            <a:ext cx="11808000" cy="1154575"/>
          </a:xfrm>
          <a:prstGeom prst="rect">
            <a:avLst/>
          </a:prstGeom>
          <a:noFill/>
          <a:ln>
            <a:noFill/>
          </a:ln>
        </p:spPr>
        <p:txBody>
          <a:bodyPr vert="horz" lIns="144000" tIns="0" rIns="144000" bIns="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90500" y="6282000"/>
            <a:ext cx="8640000" cy="432000"/>
          </a:xfrm>
          <a:prstGeom prst="rect">
            <a:avLst/>
          </a:prstGeom>
        </p:spPr>
        <p:txBody>
          <a:bodyPr lIns="144000" tIns="0" rIns="0" bIns="0" anchor="ctr" anchorCtr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7738601" y="6373220"/>
            <a:ext cx="28448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nl-NL" noProof="0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10582591" y="6372001"/>
            <a:ext cx="584815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noProof="0" smtClean="0"/>
              <a:pPr/>
              <a:t>‹nr.›</a:t>
            </a:fld>
            <a:endParaRPr lang="nl-NL" noProof="0" dirty="0"/>
          </a:p>
        </p:txBody>
      </p:sp>
      <p:sp>
        <p:nvSpPr>
          <p:cNvPr id="4" name="Rechthoekige toelichting 3"/>
          <p:cNvSpPr/>
          <p:nvPr userDrawn="1"/>
        </p:nvSpPr>
        <p:spPr>
          <a:xfrm>
            <a:off x="12692743" y="228600"/>
            <a:ext cx="1807028" cy="2177143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7" r:id="rId3"/>
    <p:sldLayoutId id="2147483658" r:id="rId4"/>
    <p:sldLayoutId id="2147483661" r:id="rId5"/>
    <p:sldLayoutId id="2147483698" r:id="rId6"/>
    <p:sldLayoutId id="2147483730" r:id="rId7"/>
    <p:sldLayoutId id="2147483696" r:id="rId8"/>
    <p:sldLayoutId id="2147483694" r:id="rId9"/>
    <p:sldLayoutId id="2147483680" r:id="rId10"/>
    <p:sldLayoutId id="2147483693" r:id="rId11"/>
    <p:sldLayoutId id="2147483695" r:id="rId12"/>
    <p:sldLayoutId id="2147483665" r:id="rId13"/>
    <p:sldLayoutId id="2147483663" r:id="rId14"/>
    <p:sldLayoutId id="2147483664" r:id="rId15"/>
    <p:sldLayoutId id="2147483666" r:id="rId16"/>
    <p:sldLayoutId id="2147483675" r:id="rId17"/>
    <p:sldLayoutId id="2147483667" r:id="rId18"/>
    <p:sldLayoutId id="2147483668" r:id="rId19"/>
    <p:sldLayoutId id="2147483676" r:id="rId20"/>
    <p:sldLayoutId id="2147483678" r:id="rId21"/>
    <p:sldLayoutId id="2147483700" r:id="rId22"/>
    <p:sldLayoutId id="2147483699" r:id="rId23"/>
    <p:sldLayoutId id="2147483702" r:id="rId24"/>
    <p:sldLayoutId id="2147483703" r:id="rId25"/>
    <p:sldLayoutId id="2147483704" r:id="rId26"/>
    <p:sldLayoutId id="2147483701" r:id="rId27"/>
    <p:sldLayoutId id="2147483705" r:id="rId28"/>
    <p:sldLayoutId id="2147483706" r:id="rId29"/>
    <p:sldLayoutId id="2147483707" r:id="rId30"/>
    <p:sldLayoutId id="2147483688" r:id="rId31"/>
    <p:sldLayoutId id="2147483689" r:id="rId32"/>
    <p:sldLayoutId id="2147483731" r:id="rId33"/>
    <p:sldLayoutId id="2147483673" r:id="rId34"/>
    <p:sldLayoutId id="2147483714" r:id="rId35"/>
    <p:sldLayoutId id="2147483717" r:id="rId36"/>
    <p:sldLayoutId id="2147483718" r:id="rId37"/>
    <p:sldLayoutId id="2147483674" r:id="rId38"/>
    <p:sldLayoutId id="2147483721" r:id="rId39"/>
    <p:sldLayoutId id="2147483687" r:id="rId40"/>
    <p:sldLayoutId id="2147483723" r:id="rId41"/>
    <p:sldLayoutId id="2147483709" r:id="rId42"/>
    <p:sldLayoutId id="2147483726" r:id="rId43"/>
    <p:sldLayoutId id="2147483685" r:id="rId44"/>
    <p:sldLayoutId id="2147483727" r:id="rId45"/>
    <p:sldLayoutId id="2147483686" r:id="rId46"/>
    <p:sldLayoutId id="2147483732" r:id="rId4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44000" indent="-1440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88000" indent="-144000" algn="l" defTabSz="914400" rtl="0" eaLnBrk="1" latinLnBrk="0" hangingPunct="1">
        <a:spcBef>
          <a:spcPts val="0"/>
        </a:spcBef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32000" indent="-144000" algn="l" defTabSz="914400" rtl="0" eaLnBrk="1" latinLnBrk="0" hangingPunct="1">
        <a:spcBef>
          <a:spcPts val="0"/>
        </a:spcBef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spcBef>
          <a:spcPts val="1200"/>
        </a:spcBef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spcBef>
          <a:spcPts val="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0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5" Type="http://schemas.openxmlformats.org/officeDocument/2006/relationships/image" Target="../media/image33.jpe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Relationship Id="rId2" Type="http://schemas.openxmlformats.org/officeDocument/2006/relationships/image" Target="../media/image25.jpg"/><Relationship Id="rId3" Type="http://schemas.openxmlformats.org/officeDocument/2006/relationships/image" Target="../media/image2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Agenda </a:t>
            </a:r>
            <a:r>
              <a:rPr lang="nl-NL" u="sng" dirty="0" err="1" smtClean="0"/>
              <a:t>October</a:t>
            </a:r>
            <a:r>
              <a:rPr lang="nl-NL" u="sng" dirty="0" smtClean="0"/>
              <a:t> </a:t>
            </a:r>
            <a:r>
              <a:rPr lang="nl-NL" u="sng" dirty="0"/>
              <a:t>5 (</a:t>
            </a:r>
            <a:r>
              <a:rPr lang="nl-NL" u="sng" dirty="0" err="1"/>
              <a:t>Thursday</a:t>
            </a:r>
            <a:r>
              <a:rPr lang="nl-NL" u="sng" dirty="0" smtClean="0"/>
              <a:t>)</a:t>
            </a:r>
            <a:endParaRPr lang="nl-NL" dirty="0" smtClean="0"/>
          </a:p>
          <a:p>
            <a:r>
              <a:rPr lang="nl-NL" dirty="0" smtClean="0"/>
              <a:t> </a:t>
            </a:r>
          </a:p>
          <a:p>
            <a:r>
              <a:rPr lang="nl-NL" b="1" dirty="0" smtClean="0"/>
              <a:t>12:30 </a:t>
            </a:r>
            <a:r>
              <a:rPr lang="nl-NL" b="1" dirty="0"/>
              <a:t>– 13:30 – Light lunch </a:t>
            </a:r>
            <a:r>
              <a:rPr lang="nl-NL" b="1" dirty="0" err="1"/>
              <a:t>upon</a:t>
            </a:r>
            <a:r>
              <a:rPr lang="nl-NL" b="1" dirty="0"/>
              <a:t> </a:t>
            </a:r>
            <a:r>
              <a:rPr lang="nl-NL" b="1" dirty="0" err="1"/>
              <a:t>arrival</a:t>
            </a:r>
            <a:endParaRPr lang="nl-NL" dirty="0"/>
          </a:p>
          <a:p>
            <a:r>
              <a:rPr lang="nl-NL" dirty="0" smtClean="0"/>
              <a:t>13:30 </a:t>
            </a:r>
            <a:r>
              <a:rPr lang="nl-NL" dirty="0"/>
              <a:t>- 14:00 - </a:t>
            </a:r>
            <a:r>
              <a:rPr lang="nl-NL" dirty="0" err="1"/>
              <a:t>Welcome</a:t>
            </a:r>
            <a:r>
              <a:rPr lang="nl-NL" dirty="0"/>
              <a:t>, </a:t>
            </a:r>
            <a:r>
              <a:rPr lang="nl-NL" dirty="0" err="1"/>
              <a:t>introductions</a:t>
            </a:r>
            <a:r>
              <a:rPr lang="nl-NL" dirty="0"/>
              <a:t>, update on </a:t>
            </a:r>
            <a:r>
              <a:rPr lang="nl-NL" dirty="0" err="1"/>
              <a:t>other</a:t>
            </a:r>
            <a:r>
              <a:rPr lang="nl-NL" dirty="0"/>
              <a:t> </a:t>
            </a:r>
            <a:r>
              <a:rPr lang="nl-NL" dirty="0" err="1"/>
              <a:t>related</a:t>
            </a:r>
            <a:r>
              <a:rPr lang="nl-NL" dirty="0"/>
              <a:t> </a:t>
            </a:r>
            <a:r>
              <a:rPr lang="nl-NL" dirty="0" err="1"/>
              <a:t>activities</a:t>
            </a:r>
            <a:r>
              <a:rPr lang="nl-NL" dirty="0"/>
              <a:t> (</a:t>
            </a:r>
            <a:r>
              <a:rPr lang="nl-NL" dirty="0" smtClean="0"/>
              <a:t>WISE, Global </a:t>
            </a:r>
            <a:r>
              <a:rPr lang="nl-NL" dirty="0"/>
              <a:t>CEO Forum Security </a:t>
            </a:r>
            <a:r>
              <a:rPr lang="nl-NL" dirty="0" err="1"/>
              <a:t>group</a:t>
            </a:r>
            <a:r>
              <a:rPr lang="nl-NL" dirty="0"/>
              <a:t>, FIRST </a:t>
            </a:r>
            <a:r>
              <a:rPr lang="nl-NL" dirty="0" err="1"/>
              <a:t>Academic</a:t>
            </a:r>
            <a:r>
              <a:rPr lang="nl-NL" dirty="0"/>
              <a:t> SIG, CLAW </a:t>
            </a:r>
            <a:r>
              <a:rPr lang="nl-NL" dirty="0" err="1"/>
              <a:t>exercise</a:t>
            </a:r>
            <a:r>
              <a:rPr lang="nl-NL" dirty="0"/>
              <a:t>)</a:t>
            </a:r>
          </a:p>
          <a:p>
            <a:r>
              <a:rPr lang="nl-NL" dirty="0" smtClean="0"/>
              <a:t>14:00 </a:t>
            </a:r>
            <a:r>
              <a:rPr lang="nl-NL" dirty="0"/>
              <a:t>- 14:30 - "On </a:t>
            </a:r>
            <a:r>
              <a:rPr lang="nl-NL" dirty="0" err="1"/>
              <a:t>the</a:t>
            </a:r>
            <a:r>
              <a:rPr lang="nl-NL" dirty="0"/>
              <a:t> safe side" - information on </a:t>
            </a:r>
            <a:r>
              <a:rPr lang="nl-NL" dirty="0" err="1"/>
              <a:t>safety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security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Norwegian</a:t>
            </a:r>
            <a:r>
              <a:rPr lang="nl-NL" dirty="0"/>
              <a:t> </a:t>
            </a:r>
            <a:r>
              <a:rPr lang="nl-NL" dirty="0" err="1"/>
              <a:t>higher</a:t>
            </a:r>
            <a:r>
              <a:rPr lang="nl-NL" dirty="0"/>
              <a:t> </a:t>
            </a:r>
            <a:r>
              <a:rPr lang="nl-NL" dirty="0" err="1"/>
              <a:t>education</a:t>
            </a:r>
            <a:r>
              <a:rPr lang="nl-NL" dirty="0"/>
              <a:t> sector - </a:t>
            </a:r>
            <a:r>
              <a:rPr lang="nl-NL" dirty="0" err="1"/>
              <a:t>Øivind</a:t>
            </a:r>
            <a:r>
              <a:rPr lang="nl-NL" dirty="0"/>
              <a:t> </a:t>
            </a:r>
            <a:r>
              <a:rPr lang="nl-NL" dirty="0" err="1"/>
              <a:t>Høiem</a:t>
            </a:r>
            <a:r>
              <a:rPr lang="nl-NL" dirty="0"/>
              <a:t>, UNINETT AS</a:t>
            </a:r>
          </a:p>
          <a:p>
            <a:r>
              <a:rPr lang="nl-NL" dirty="0" smtClean="0"/>
              <a:t>14:30 </a:t>
            </a:r>
            <a:r>
              <a:rPr lang="nl-NL" dirty="0"/>
              <a:t>- 15:00 - Updates on </a:t>
            </a:r>
            <a:r>
              <a:rPr lang="nl-NL" dirty="0" err="1"/>
              <a:t>regional</a:t>
            </a:r>
            <a:r>
              <a:rPr lang="nl-NL" dirty="0"/>
              <a:t> </a:t>
            </a:r>
            <a:r>
              <a:rPr lang="nl-NL" dirty="0" err="1"/>
              <a:t>collaborations</a:t>
            </a:r>
            <a:endParaRPr lang="nl-NL" dirty="0"/>
          </a:p>
          <a:p>
            <a:r>
              <a:rPr lang="nl-NL" b="1" dirty="0" smtClean="0"/>
              <a:t>15:00 </a:t>
            </a:r>
            <a:r>
              <a:rPr lang="nl-NL" b="1" dirty="0"/>
              <a:t>– 15:30 – Coffee break</a:t>
            </a:r>
            <a:endParaRPr lang="nl-NL" dirty="0"/>
          </a:p>
          <a:p>
            <a:r>
              <a:rPr lang="nl-NL" dirty="0" smtClean="0"/>
              <a:t>15:30 </a:t>
            </a:r>
            <a:r>
              <a:rPr lang="nl-NL" dirty="0"/>
              <a:t>- 16:15 - GDPR </a:t>
            </a:r>
            <a:r>
              <a:rPr lang="nl-NL" dirty="0" err="1"/>
              <a:t>discussion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introductions</a:t>
            </a:r>
            <a:r>
              <a:rPr lang="nl-NL" dirty="0"/>
              <a:t> </a:t>
            </a:r>
            <a:r>
              <a:rPr lang="nl-NL" dirty="0" err="1"/>
              <a:t>by</a:t>
            </a:r>
            <a:r>
              <a:rPr lang="nl-NL" dirty="0"/>
              <a:t> Alf Moens (SURFnet), Rolf Normann (UNINETT)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Urpo</a:t>
            </a:r>
            <a:r>
              <a:rPr lang="nl-NL" dirty="0"/>
              <a:t> </a:t>
            </a:r>
            <a:r>
              <a:rPr lang="nl-NL" dirty="0" err="1"/>
              <a:t>Kaila</a:t>
            </a:r>
            <a:r>
              <a:rPr lang="nl-NL" dirty="0"/>
              <a:t> (CSC) </a:t>
            </a:r>
          </a:p>
          <a:p>
            <a:r>
              <a:rPr lang="nl-NL" dirty="0"/>
              <a:t> </a:t>
            </a:r>
            <a:r>
              <a:rPr lang="nl-NL" dirty="0" smtClean="0"/>
              <a:t>16:15 </a:t>
            </a:r>
            <a:r>
              <a:rPr lang="nl-NL" dirty="0"/>
              <a:t>- 17:00 - GN4-3 Security </a:t>
            </a:r>
            <a:r>
              <a:rPr lang="nl-NL" dirty="0" err="1"/>
              <a:t>white</a:t>
            </a:r>
            <a:r>
              <a:rPr lang="nl-NL" dirty="0"/>
              <a:t> paper </a:t>
            </a:r>
            <a:r>
              <a:rPr lang="nl-NL" dirty="0" err="1"/>
              <a:t>discussion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introduction</a:t>
            </a:r>
            <a:r>
              <a:rPr lang="nl-NL" dirty="0"/>
              <a:t> </a:t>
            </a:r>
            <a:r>
              <a:rPr lang="nl-NL" dirty="0" err="1"/>
              <a:t>by</a:t>
            </a:r>
            <a:r>
              <a:rPr lang="nl-NL" dirty="0"/>
              <a:t> Alf Moens (SURFnet)</a:t>
            </a:r>
          </a:p>
          <a:p>
            <a:r>
              <a:rPr lang="nl-NL" dirty="0"/>
              <a:t> </a:t>
            </a:r>
            <a:r>
              <a:rPr lang="nl-NL" dirty="0" smtClean="0"/>
              <a:t>17:00 </a:t>
            </a:r>
            <a:r>
              <a:rPr lang="nl-NL" dirty="0"/>
              <a:t>- 17:15 - </a:t>
            </a:r>
            <a:r>
              <a:rPr lang="nl-NL" dirty="0" err="1"/>
              <a:t>Closing</a:t>
            </a:r>
            <a:r>
              <a:rPr lang="nl-NL" dirty="0"/>
              <a:t> </a:t>
            </a:r>
            <a:r>
              <a:rPr lang="nl-NL" dirty="0" err="1" smtClean="0"/>
              <a:t>remarks</a:t>
            </a:r>
            <a:endParaRPr lang="nl-NL" dirty="0" smtClean="0"/>
          </a:p>
          <a:p>
            <a:r>
              <a:rPr lang="nl-NL" dirty="0" smtClean="0"/>
              <a:t> </a:t>
            </a:r>
          </a:p>
          <a:p>
            <a:r>
              <a:rPr lang="nl-NL" b="1" dirty="0" smtClean="0"/>
              <a:t>Evening </a:t>
            </a:r>
            <a:r>
              <a:rPr lang="nl-NL" b="1" dirty="0"/>
              <a:t>– </a:t>
            </a:r>
            <a:r>
              <a:rPr lang="nl-NL" b="1" dirty="0" err="1"/>
              <a:t>Dinner</a:t>
            </a:r>
            <a:r>
              <a:rPr lang="nl-NL" b="1" dirty="0"/>
              <a:t> </a:t>
            </a:r>
            <a:endParaRPr lang="nl-NL" dirty="0"/>
          </a:p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SIG-ISM </a:t>
            </a:r>
            <a:r>
              <a:rPr lang="mr-IN" dirty="0"/>
              <a:t>–</a:t>
            </a:r>
            <a:r>
              <a:rPr lang="nl-NL" dirty="0"/>
              <a:t> Oktober 2017 </a:t>
            </a:r>
            <a:r>
              <a:rPr lang="mr-IN" dirty="0"/>
              <a:t>–</a:t>
            </a:r>
            <a:r>
              <a:rPr lang="nl-NL" dirty="0"/>
              <a:t> </a:t>
            </a:r>
            <a:r>
              <a:rPr lang="nl-NL" dirty="0" err="1"/>
              <a:t>Belnet</a:t>
            </a:r>
            <a:r>
              <a:rPr lang="nl-NL" dirty="0"/>
              <a:t> - Bruxelles</a:t>
            </a:r>
          </a:p>
        </p:txBody>
      </p:sp>
      <p:pic>
        <p:nvPicPr>
          <p:cNvPr id="2050" name="Picture 2" descr="russe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2" y="1871662"/>
            <a:ext cx="5238750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6800850" y="29718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09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SIG-ISM </a:t>
            </a:r>
            <a:r>
              <a:rPr lang="mr-IN" dirty="0"/>
              <a:t>–</a:t>
            </a:r>
            <a:r>
              <a:rPr lang="nl-NL" dirty="0"/>
              <a:t> Oktober 2017 </a:t>
            </a:r>
            <a:r>
              <a:rPr lang="mr-IN" dirty="0"/>
              <a:t>–</a:t>
            </a:r>
            <a:r>
              <a:rPr lang="nl-NL" dirty="0"/>
              <a:t> </a:t>
            </a:r>
            <a:r>
              <a:rPr lang="nl-NL" dirty="0" err="1"/>
              <a:t>Belnet</a:t>
            </a:r>
            <a:r>
              <a:rPr lang="nl-NL" dirty="0"/>
              <a:t> - Bruxelles</a:t>
            </a:r>
          </a:p>
        </p:txBody>
      </p:sp>
      <p:pic>
        <p:nvPicPr>
          <p:cNvPr id="2050" name="Picture 2" descr="russe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2" y="1871662"/>
            <a:ext cx="5238750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1"/>
          <p:cNvSpPr>
            <a:spLocks noGrp="1" noChangeArrowheads="1"/>
          </p:cNvSpPr>
          <p:nvPr>
            <p:ph type="body" sz="quarter" idx="14"/>
          </p:nvPr>
        </p:nvSpPr>
        <p:spPr bwMode="auto">
          <a:xfrm>
            <a:off x="383116" y="2261540"/>
            <a:ext cx="5860521" cy="3339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en-US" sz="2000" u="sng" dirty="0" smtClean="0"/>
              <a:t>Agenda October </a:t>
            </a:r>
            <a:r>
              <a:rPr lang="en-US" sz="2000" u="sng" dirty="0"/>
              <a:t>6 (Friday</a:t>
            </a:r>
            <a:r>
              <a:rPr lang="en-US" sz="2000" u="sng" dirty="0" smtClean="0"/>
              <a:t>)</a:t>
            </a:r>
            <a:endParaRPr lang="en-US" sz="2000" dirty="0"/>
          </a:p>
          <a:p>
            <a:r>
              <a:rPr lang="en-US" sz="2000" dirty="0" smtClean="0"/>
              <a:t>09:00 </a:t>
            </a:r>
            <a:r>
              <a:rPr lang="en-US" sz="2000" dirty="0"/>
              <a:t>- </a:t>
            </a:r>
            <a:r>
              <a:rPr lang="en-US" sz="2000" dirty="0" smtClean="0"/>
              <a:t> </a:t>
            </a:r>
            <a:r>
              <a:rPr lang="en-US" sz="2000" dirty="0"/>
              <a:t>Arrivals and </a:t>
            </a:r>
            <a:r>
              <a:rPr lang="en-US" sz="2000" dirty="0" smtClean="0"/>
              <a:t>coffee</a:t>
            </a:r>
            <a:endParaRPr lang="en-US" sz="2000" dirty="0"/>
          </a:p>
          <a:p>
            <a:r>
              <a:rPr lang="en-US" sz="2000" dirty="0" smtClean="0"/>
              <a:t>09:05 </a:t>
            </a:r>
            <a:r>
              <a:rPr lang="en-US" sz="2000" dirty="0"/>
              <a:t>- </a:t>
            </a:r>
            <a:r>
              <a:rPr lang="en-US" sz="2000" dirty="0" smtClean="0"/>
              <a:t>10:30 </a:t>
            </a:r>
            <a:r>
              <a:rPr lang="en-US" sz="2000" dirty="0"/>
              <a:t>- </a:t>
            </a:r>
            <a:r>
              <a:rPr lang="en-US" sz="2000" dirty="0" smtClean="0"/>
              <a:t>Working </a:t>
            </a:r>
            <a:r>
              <a:rPr lang="en-US" sz="2000" dirty="0"/>
              <a:t>in groups </a:t>
            </a:r>
          </a:p>
          <a:p>
            <a:r>
              <a:rPr lang="en-US" sz="2000" b="1" dirty="0"/>
              <a:t>10:30 – 11:00 – Coffee </a:t>
            </a:r>
            <a:r>
              <a:rPr lang="en-US" sz="2000" b="1" dirty="0" smtClean="0"/>
              <a:t>break</a:t>
            </a:r>
            <a:endParaRPr lang="en-US" sz="2000" dirty="0"/>
          </a:p>
          <a:p>
            <a:r>
              <a:rPr lang="en-US" sz="2000" dirty="0"/>
              <a:t>11:00 – </a:t>
            </a:r>
            <a:r>
              <a:rPr lang="en-US" sz="2000" dirty="0" smtClean="0"/>
              <a:t>12:30 </a:t>
            </a:r>
            <a:r>
              <a:rPr lang="en-US" sz="2000" dirty="0"/>
              <a:t>- Working in </a:t>
            </a:r>
            <a:r>
              <a:rPr lang="en-US" sz="2000" dirty="0" smtClean="0"/>
              <a:t>groups</a:t>
            </a:r>
            <a:endParaRPr lang="en-US" sz="2000" dirty="0"/>
          </a:p>
          <a:p>
            <a:r>
              <a:rPr lang="en-US" sz="2000" b="1" dirty="0" smtClean="0"/>
              <a:t>12:30 </a:t>
            </a:r>
            <a:r>
              <a:rPr lang="en-US" sz="2000" b="1" dirty="0"/>
              <a:t>– 13:30 – </a:t>
            </a:r>
            <a:r>
              <a:rPr lang="en-US" sz="2000" b="1" dirty="0" smtClean="0"/>
              <a:t>Wrap up- Light </a:t>
            </a:r>
            <a:r>
              <a:rPr lang="en-US" sz="2000" b="1" dirty="0"/>
              <a:t>lunch and departures</a:t>
            </a:r>
            <a:endParaRPr lang="en-US" sz="20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nl-NL" altLang="nl-NL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nl-NL" altLang="nl-NL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95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ISMS – Information Security Management System</a:t>
            </a:r>
            <a:endParaRPr lang="nl-NL" dirty="0"/>
          </a:p>
        </p:txBody>
      </p:sp>
      <p:grpSp>
        <p:nvGrpSpPr>
          <p:cNvPr id="14" name="Groeperen 13"/>
          <p:cNvGrpSpPr/>
          <p:nvPr/>
        </p:nvGrpSpPr>
        <p:grpSpPr>
          <a:xfrm>
            <a:off x="282633" y="1449875"/>
            <a:ext cx="11737570" cy="5099169"/>
            <a:chOff x="282633" y="1449875"/>
            <a:chExt cx="11737570" cy="5099169"/>
          </a:xfrm>
        </p:grpSpPr>
        <p:sp>
          <p:nvSpPr>
            <p:cNvPr id="4" name="Rechthoek 3"/>
            <p:cNvSpPr/>
            <p:nvPr/>
          </p:nvSpPr>
          <p:spPr>
            <a:xfrm>
              <a:off x="282633" y="2542308"/>
              <a:ext cx="2111432" cy="3158842"/>
            </a:xfrm>
            <a:prstGeom prst="rect">
              <a:avLst/>
            </a:prstGeom>
            <a:solidFill>
              <a:srgbClr val="4FB3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7" name="Rechthoek 6"/>
            <p:cNvSpPr/>
            <p:nvPr/>
          </p:nvSpPr>
          <p:spPr>
            <a:xfrm>
              <a:off x="2689168" y="2542308"/>
              <a:ext cx="2111432" cy="3158842"/>
            </a:xfrm>
            <a:prstGeom prst="rect">
              <a:avLst/>
            </a:prstGeom>
            <a:solidFill>
              <a:srgbClr val="4FB3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8" name="Rechthoek 7"/>
            <p:cNvSpPr/>
            <p:nvPr/>
          </p:nvSpPr>
          <p:spPr>
            <a:xfrm>
              <a:off x="5095702" y="2542309"/>
              <a:ext cx="2111432" cy="3158841"/>
            </a:xfrm>
            <a:prstGeom prst="rect">
              <a:avLst/>
            </a:prstGeom>
            <a:solidFill>
              <a:srgbClr val="4FB3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9" name="Rechthoek 8"/>
            <p:cNvSpPr/>
            <p:nvPr/>
          </p:nvSpPr>
          <p:spPr>
            <a:xfrm>
              <a:off x="9908771" y="2542309"/>
              <a:ext cx="2111432" cy="3158841"/>
            </a:xfrm>
            <a:prstGeom prst="rect">
              <a:avLst/>
            </a:prstGeom>
            <a:solidFill>
              <a:srgbClr val="4FB3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0" name="Rechthoek 9"/>
            <p:cNvSpPr/>
            <p:nvPr/>
          </p:nvSpPr>
          <p:spPr>
            <a:xfrm>
              <a:off x="7502236" y="2542309"/>
              <a:ext cx="2111432" cy="3158841"/>
            </a:xfrm>
            <a:prstGeom prst="rect">
              <a:avLst/>
            </a:prstGeom>
            <a:solidFill>
              <a:srgbClr val="4FB3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12" name="Stroomdiagram: Alternatief proces 11"/>
            <p:cNvSpPr/>
            <p:nvPr/>
          </p:nvSpPr>
          <p:spPr>
            <a:xfrm>
              <a:off x="385589" y="3511255"/>
              <a:ext cx="1905518" cy="714894"/>
            </a:xfrm>
            <a:prstGeom prst="flowChartAlternateProcess">
              <a:avLst/>
            </a:prstGeom>
            <a:solidFill>
              <a:srgbClr val="88C5E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 err="1" smtClean="0">
                  <a:solidFill>
                    <a:schemeClr val="tx1"/>
                  </a:solidFill>
                </a:rPr>
                <a:t>Organization</a:t>
              </a:r>
              <a:r>
                <a:rPr lang="nl-NL" sz="1500" dirty="0" smtClean="0">
                  <a:solidFill>
                    <a:schemeClr val="tx1"/>
                  </a:solidFill>
                </a:rPr>
                <a:t> </a:t>
              </a:r>
              <a:r>
                <a:rPr lang="nl-NL" sz="1500" dirty="0" err="1" smtClean="0">
                  <a:solidFill>
                    <a:schemeClr val="tx1"/>
                  </a:solidFill>
                </a:rPr>
                <a:t>wide</a:t>
              </a:r>
              <a:r>
                <a:rPr lang="nl-NL" sz="1500" dirty="0" smtClean="0">
                  <a:solidFill>
                    <a:schemeClr val="tx1"/>
                  </a:solidFill>
                </a:rPr>
                <a:t> risk analysis</a:t>
              </a:r>
              <a:endParaRPr lang="nl-NL" sz="1500" dirty="0">
                <a:solidFill>
                  <a:schemeClr val="tx1"/>
                </a:solidFill>
              </a:endParaRPr>
            </a:p>
          </p:txBody>
        </p:sp>
        <p:sp>
          <p:nvSpPr>
            <p:cNvPr id="13" name="Stroomdiagram: Alternatief proces 12"/>
            <p:cNvSpPr/>
            <p:nvPr/>
          </p:nvSpPr>
          <p:spPr>
            <a:xfrm>
              <a:off x="490451" y="4814456"/>
              <a:ext cx="1695796" cy="714894"/>
            </a:xfrm>
            <a:prstGeom prst="flowChartAlternateProcess">
              <a:avLst/>
            </a:prstGeom>
            <a:solidFill>
              <a:srgbClr val="FDD79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>
                  <a:solidFill>
                    <a:schemeClr val="tx1"/>
                  </a:solidFill>
                </a:rPr>
                <a:t>Service </a:t>
              </a:r>
              <a:r>
                <a:rPr lang="nl-NL" sz="1500" dirty="0" smtClean="0">
                  <a:solidFill>
                    <a:schemeClr val="tx1"/>
                  </a:solidFill>
                </a:rPr>
                <a:t>risk analysis</a:t>
              </a:r>
              <a:endParaRPr lang="nl-NL" sz="1500" dirty="0">
                <a:solidFill>
                  <a:schemeClr val="tx1"/>
                </a:solidFill>
              </a:endParaRPr>
            </a:p>
          </p:txBody>
        </p:sp>
        <p:sp>
          <p:nvSpPr>
            <p:cNvPr id="17" name="Stroomdiagram: Alternatief proces 16"/>
            <p:cNvSpPr/>
            <p:nvPr/>
          </p:nvSpPr>
          <p:spPr>
            <a:xfrm>
              <a:off x="2896986" y="3041068"/>
              <a:ext cx="1695796" cy="714894"/>
            </a:xfrm>
            <a:prstGeom prst="flowChartAlternateProcess">
              <a:avLst/>
            </a:prstGeom>
            <a:solidFill>
              <a:srgbClr val="88C5E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 err="1" smtClean="0">
                  <a:solidFill>
                    <a:schemeClr val="tx1"/>
                  </a:solidFill>
                </a:rPr>
                <a:t>Organization</a:t>
              </a:r>
              <a:r>
                <a:rPr lang="nl-NL" sz="1500" dirty="0" smtClean="0">
                  <a:solidFill>
                    <a:schemeClr val="tx1"/>
                  </a:solidFill>
                </a:rPr>
                <a:t>- </a:t>
              </a:r>
              <a:r>
                <a:rPr lang="nl-NL" sz="1500" dirty="0" err="1" smtClean="0">
                  <a:solidFill>
                    <a:schemeClr val="tx1"/>
                  </a:solidFill>
                </a:rPr>
                <a:t>wide</a:t>
              </a:r>
              <a:r>
                <a:rPr lang="nl-NL" sz="1500" dirty="0" smtClean="0">
                  <a:solidFill>
                    <a:schemeClr val="tx1"/>
                  </a:solidFill>
                </a:rPr>
                <a:t> controls</a:t>
              </a:r>
              <a:endParaRPr lang="nl-NL" sz="1500" dirty="0">
                <a:solidFill>
                  <a:schemeClr val="tx1"/>
                </a:solidFill>
              </a:endParaRPr>
            </a:p>
          </p:txBody>
        </p:sp>
        <p:sp>
          <p:nvSpPr>
            <p:cNvPr id="18" name="Stroomdiagram: Alternatief proces 17"/>
            <p:cNvSpPr/>
            <p:nvPr/>
          </p:nvSpPr>
          <p:spPr>
            <a:xfrm>
              <a:off x="2896986" y="3927762"/>
              <a:ext cx="1695796" cy="714894"/>
            </a:xfrm>
            <a:prstGeom prst="flowChartAlternateProcess">
              <a:avLst/>
            </a:prstGeom>
            <a:solidFill>
              <a:srgbClr val="88C5E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 smtClean="0">
                  <a:solidFill>
                    <a:schemeClr val="tx1"/>
                  </a:solidFill>
                </a:rPr>
                <a:t>Baseline </a:t>
              </a:r>
              <a:endParaRPr lang="nl-NL" sz="1500" dirty="0">
                <a:solidFill>
                  <a:schemeClr val="tx1"/>
                </a:solidFill>
              </a:endParaRPr>
            </a:p>
          </p:txBody>
        </p:sp>
        <p:sp>
          <p:nvSpPr>
            <p:cNvPr id="19" name="Stroomdiagram: Alternatief proces 18"/>
            <p:cNvSpPr/>
            <p:nvPr/>
          </p:nvSpPr>
          <p:spPr>
            <a:xfrm>
              <a:off x="2896986" y="4814456"/>
              <a:ext cx="1695796" cy="714894"/>
            </a:xfrm>
            <a:prstGeom prst="flowChartAlternateProcess">
              <a:avLst/>
            </a:prstGeom>
            <a:solidFill>
              <a:srgbClr val="FDD79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 smtClean="0">
                  <a:solidFill>
                    <a:schemeClr val="tx1"/>
                  </a:solidFill>
                </a:rPr>
                <a:t>Service </a:t>
              </a:r>
              <a:r>
                <a:rPr lang="nl-NL" sz="1500" dirty="0" err="1" smtClean="0">
                  <a:solidFill>
                    <a:schemeClr val="tx1"/>
                  </a:solidFill>
                </a:rPr>
                <a:t>specific</a:t>
              </a:r>
              <a:r>
                <a:rPr lang="nl-NL" sz="1500" dirty="0" smtClean="0">
                  <a:solidFill>
                    <a:schemeClr val="tx1"/>
                  </a:solidFill>
                </a:rPr>
                <a:t> </a:t>
              </a:r>
              <a:r>
                <a:rPr lang="nl-NL" sz="1500" dirty="0" err="1" smtClean="0">
                  <a:solidFill>
                    <a:schemeClr val="tx1"/>
                  </a:solidFill>
                </a:rPr>
                <a:t>controls</a:t>
              </a:r>
              <a:endParaRPr lang="nl-NL" sz="1500" dirty="0">
                <a:solidFill>
                  <a:schemeClr val="tx1"/>
                </a:solidFill>
              </a:endParaRPr>
            </a:p>
          </p:txBody>
        </p:sp>
        <p:sp>
          <p:nvSpPr>
            <p:cNvPr id="25" name="Stroomdiagram: Alternatief proces 24"/>
            <p:cNvSpPr/>
            <p:nvPr/>
          </p:nvSpPr>
          <p:spPr>
            <a:xfrm>
              <a:off x="5303520" y="5460076"/>
              <a:ext cx="1695796" cy="1088968"/>
            </a:xfrm>
            <a:prstGeom prst="flowChartAlternateProcess">
              <a:avLst/>
            </a:prstGeom>
            <a:solidFill>
              <a:srgbClr val="FDD79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400" dirty="0" smtClean="0">
                  <a:solidFill>
                    <a:schemeClr val="tx1"/>
                  </a:solidFill>
                </a:rPr>
                <a:t>Explain </a:t>
              </a:r>
              <a:r>
                <a:rPr lang="nl-NL" sz="1400" dirty="0">
                  <a:solidFill>
                    <a:schemeClr val="tx1"/>
                  </a:solidFill>
                </a:rPr>
                <a:t>d</a:t>
              </a:r>
              <a:r>
                <a:rPr lang="nl-NL" sz="1400" dirty="0" smtClean="0">
                  <a:solidFill>
                    <a:schemeClr val="tx1"/>
                  </a:solidFill>
                </a:rPr>
                <a:t>eviations to baseline  (</a:t>
              </a:r>
              <a:r>
                <a:rPr lang="nl-NL" sz="1400" i="1" dirty="0" smtClean="0">
                  <a:solidFill>
                    <a:schemeClr val="tx1"/>
                  </a:solidFill>
                </a:rPr>
                <a:t>comply or explain</a:t>
              </a:r>
              <a:r>
                <a:rPr lang="nl-NL" sz="1400" dirty="0" smtClean="0">
                  <a:solidFill>
                    <a:schemeClr val="tx1"/>
                  </a:solidFill>
                </a:rPr>
                <a:t>)</a:t>
              </a:r>
              <a:endParaRPr lang="nl-NL" sz="1400" dirty="0">
                <a:solidFill>
                  <a:schemeClr val="tx1"/>
                </a:solidFill>
              </a:endParaRPr>
            </a:p>
          </p:txBody>
        </p:sp>
        <p:sp>
          <p:nvSpPr>
            <p:cNvPr id="41" name="Stroomdiagram: Alternatief proces 40"/>
            <p:cNvSpPr/>
            <p:nvPr/>
          </p:nvSpPr>
          <p:spPr>
            <a:xfrm>
              <a:off x="7710054" y="3484415"/>
              <a:ext cx="1695796" cy="714894"/>
            </a:xfrm>
            <a:prstGeom prst="flowChartAlternateProcess">
              <a:avLst/>
            </a:prstGeom>
            <a:solidFill>
              <a:srgbClr val="88C5E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 err="1" smtClean="0">
                  <a:solidFill>
                    <a:schemeClr val="tx1"/>
                  </a:solidFill>
                </a:rPr>
                <a:t>Implement</a:t>
              </a:r>
              <a:r>
                <a:rPr lang="nl-NL" sz="1500" dirty="0" smtClean="0">
                  <a:solidFill>
                    <a:schemeClr val="tx1"/>
                  </a:solidFill>
                </a:rPr>
                <a:t> </a:t>
              </a:r>
              <a:r>
                <a:rPr lang="nl-NL" sz="1500" dirty="0" err="1" smtClean="0">
                  <a:solidFill>
                    <a:schemeClr val="tx1"/>
                  </a:solidFill>
                </a:rPr>
                <a:t>genericcontrols</a:t>
              </a:r>
              <a:r>
                <a:rPr lang="nl-NL" sz="1500" dirty="0" smtClean="0">
                  <a:solidFill>
                    <a:schemeClr val="tx1"/>
                  </a:solidFill>
                </a:rPr>
                <a:t> </a:t>
              </a:r>
              <a:endParaRPr lang="nl-NL" sz="1500" dirty="0">
                <a:solidFill>
                  <a:schemeClr val="tx1"/>
                </a:solidFill>
              </a:endParaRPr>
            </a:p>
          </p:txBody>
        </p:sp>
        <p:sp>
          <p:nvSpPr>
            <p:cNvPr id="42" name="Stroomdiagram: Alternatief proces 41"/>
            <p:cNvSpPr/>
            <p:nvPr/>
          </p:nvSpPr>
          <p:spPr>
            <a:xfrm>
              <a:off x="10116589" y="3484415"/>
              <a:ext cx="1695796" cy="714894"/>
            </a:xfrm>
            <a:prstGeom prst="flowChartAlternateProcess">
              <a:avLst/>
            </a:prstGeom>
            <a:solidFill>
              <a:srgbClr val="88C5E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 err="1" smtClean="0">
                  <a:solidFill>
                    <a:schemeClr val="tx1"/>
                  </a:solidFill>
                </a:rPr>
                <a:t>Organization-wide</a:t>
              </a:r>
              <a:r>
                <a:rPr lang="nl-NL" sz="1500" dirty="0" smtClean="0">
                  <a:solidFill>
                    <a:schemeClr val="tx1"/>
                  </a:solidFill>
                </a:rPr>
                <a:t> audit and benchmark</a:t>
              </a:r>
              <a:endParaRPr lang="nl-NL" sz="1500" dirty="0">
                <a:solidFill>
                  <a:schemeClr val="tx1"/>
                </a:solidFill>
              </a:endParaRPr>
            </a:p>
          </p:txBody>
        </p:sp>
        <p:sp>
          <p:nvSpPr>
            <p:cNvPr id="44" name="Stroomdiagram: Alternatief proces 43"/>
            <p:cNvSpPr/>
            <p:nvPr/>
          </p:nvSpPr>
          <p:spPr>
            <a:xfrm>
              <a:off x="10116589" y="4371109"/>
              <a:ext cx="1695796" cy="714894"/>
            </a:xfrm>
            <a:prstGeom prst="flowChartAlternateProcess">
              <a:avLst/>
            </a:prstGeom>
            <a:solidFill>
              <a:srgbClr val="FDD79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 smtClean="0">
                  <a:solidFill>
                    <a:schemeClr val="tx1"/>
                  </a:solidFill>
                </a:rPr>
                <a:t>Service audit</a:t>
              </a:r>
              <a:endParaRPr lang="nl-NL" sz="1500" dirty="0">
                <a:solidFill>
                  <a:schemeClr val="tx1"/>
                </a:solidFill>
              </a:endParaRPr>
            </a:p>
          </p:txBody>
        </p:sp>
        <p:cxnSp>
          <p:nvCxnSpPr>
            <p:cNvPr id="6" name="Rechte verbindingslijn met pijl 5"/>
            <p:cNvCxnSpPr>
              <a:stCxn id="37" idx="2"/>
              <a:endCxn id="25" idx="0"/>
            </p:cNvCxnSpPr>
            <p:nvPr/>
          </p:nvCxnSpPr>
          <p:spPr>
            <a:xfrm>
              <a:off x="6150466" y="5086003"/>
              <a:ext cx="952" cy="374073"/>
            </a:xfrm>
            <a:prstGeom prst="straightConnector1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Stroomdiagram: Alternatief proces 44"/>
            <p:cNvSpPr/>
            <p:nvPr/>
          </p:nvSpPr>
          <p:spPr>
            <a:xfrm>
              <a:off x="490450" y="1449875"/>
              <a:ext cx="4102331" cy="714894"/>
            </a:xfrm>
            <a:prstGeom prst="flowChartAlternateProcess">
              <a:avLst/>
            </a:prstGeom>
            <a:solidFill>
              <a:srgbClr val="88C5E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 smtClean="0">
                  <a:solidFill>
                    <a:schemeClr val="tx1"/>
                  </a:solidFill>
                </a:rPr>
                <a:t> </a:t>
              </a:r>
              <a:r>
                <a:rPr lang="nl-NL" sz="1500" dirty="0">
                  <a:solidFill>
                    <a:schemeClr val="tx1"/>
                  </a:solidFill>
                </a:rPr>
                <a:t>I</a:t>
              </a:r>
              <a:r>
                <a:rPr lang="nl-NL" sz="1500" dirty="0" smtClean="0">
                  <a:solidFill>
                    <a:schemeClr val="tx1"/>
                  </a:solidFill>
                </a:rPr>
                <a:t>nformation security policy</a:t>
              </a:r>
              <a:endParaRPr lang="nl-NL" sz="1500" dirty="0">
                <a:solidFill>
                  <a:schemeClr val="tx1"/>
                </a:solidFill>
              </a:endParaRPr>
            </a:p>
          </p:txBody>
        </p:sp>
        <p:cxnSp>
          <p:nvCxnSpPr>
            <p:cNvPr id="46" name="Rechte verbindingslijn met pijl 45"/>
            <p:cNvCxnSpPr>
              <a:endCxn id="36" idx="3"/>
            </p:cNvCxnSpPr>
            <p:nvPr/>
          </p:nvCxnSpPr>
          <p:spPr>
            <a:xfrm flipH="1">
              <a:off x="6999316" y="3841862"/>
              <a:ext cx="71073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met pijl 46"/>
            <p:cNvCxnSpPr>
              <a:stCxn id="42" idx="1"/>
              <a:endCxn id="41" idx="3"/>
            </p:cNvCxnSpPr>
            <p:nvPr/>
          </p:nvCxnSpPr>
          <p:spPr>
            <a:xfrm flipH="1">
              <a:off x="9405850" y="3841862"/>
              <a:ext cx="710739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met pijl 48"/>
            <p:cNvCxnSpPr>
              <a:stCxn id="19" idx="1"/>
              <a:endCxn id="13" idx="3"/>
            </p:cNvCxnSpPr>
            <p:nvPr/>
          </p:nvCxnSpPr>
          <p:spPr>
            <a:xfrm flipH="1">
              <a:off x="2186247" y="5171903"/>
              <a:ext cx="710739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met pijl 49"/>
            <p:cNvCxnSpPr>
              <a:stCxn id="44" idx="1"/>
              <a:endCxn id="43" idx="3"/>
            </p:cNvCxnSpPr>
            <p:nvPr/>
          </p:nvCxnSpPr>
          <p:spPr>
            <a:xfrm flipH="1">
              <a:off x="9405850" y="4728556"/>
              <a:ext cx="710739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Vrije vorm 58"/>
            <p:cNvSpPr/>
            <p:nvPr/>
          </p:nvSpPr>
          <p:spPr>
            <a:xfrm>
              <a:off x="9405850" y="3841862"/>
              <a:ext cx="502921" cy="886694"/>
            </a:xfrm>
            <a:custGeom>
              <a:avLst/>
              <a:gdLst>
                <a:gd name="connsiteX0" fmla="*/ 0 w 847725"/>
                <a:gd name="connsiteY0" fmla="*/ 762000 h 762000"/>
                <a:gd name="connsiteX1" fmla="*/ 847725 w 847725"/>
                <a:gd name="connsiteY1" fmla="*/ 0 h 76200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0" h="438150">
                  <a:moveTo>
                    <a:pt x="0" y="438150"/>
                  </a:moveTo>
                  <a:cubicBezTo>
                    <a:pt x="349250" y="292100"/>
                    <a:pt x="22225" y="50800"/>
                    <a:pt x="104775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43" name="Stroomdiagram: Alternatief proces 42"/>
            <p:cNvSpPr/>
            <p:nvPr/>
          </p:nvSpPr>
          <p:spPr>
            <a:xfrm>
              <a:off x="7710054" y="4371109"/>
              <a:ext cx="1695796" cy="714894"/>
            </a:xfrm>
            <a:prstGeom prst="flowChartAlternateProcess">
              <a:avLst/>
            </a:prstGeom>
            <a:solidFill>
              <a:srgbClr val="FDD79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 err="1" smtClean="0">
                  <a:solidFill>
                    <a:schemeClr val="tx1"/>
                  </a:solidFill>
                </a:rPr>
                <a:t>Implement</a:t>
              </a:r>
              <a:r>
                <a:rPr lang="nl-NL" sz="1500" dirty="0" smtClean="0">
                  <a:solidFill>
                    <a:schemeClr val="tx1"/>
                  </a:solidFill>
                </a:rPr>
                <a:t> </a:t>
              </a:r>
              <a:r>
                <a:rPr lang="nl-NL" sz="1500" dirty="0" err="1" smtClean="0">
                  <a:solidFill>
                    <a:schemeClr val="tx1"/>
                  </a:solidFill>
                </a:rPr>
                <a:t>specific</a:t>
              </a:r>
              <a:r>
                <a:rPr lang="nl-NL" sz="1500" dirty="0" smtClean="0">
                  <a:solidFill>
                    <a:schemeClr val="tx1"/>
                  </a:solidFill>
                </a:rPr>
                <a:t> </a:t>
              </a:r>
              <a:r>
                <a:rPr lang="nl-NL" sz="1500" dirty="0" err="1" smtClean="0">
                  <a:solidFill>
                    <a:schemeClr val="tx1"/>
                  </a:solidFill>
                </a:rPr>
                <a:t>controls</a:t>
              </a:r>
              <a:endParaRPr lang="nl-NL" sz="1500" dirty="0">
                <a:solidFill>
                  <a:schemeClr val="tx1"/>
                </a:solidFill>
              </a:endParaRPr>
            </a:p>
          </p:txBody>
        </p:sp>
        <p:sp>
          <p:nvSpPr>
            <p:cNvPr id="61" name="Vrije vorm 60"/>
            <p:cNvSpPr/>
            <p:nvPr/>
          </p:nvSpPr>
          <p:spPr>
            <a:xfrm>
              <a:off x="2186246" y="3398516"/>
              <a:ext cx="710740" cy="443346"/>
            </a:xfrm>
            <a:custGeom>
              <a:avLst/>
              <a:gdLst>
                <a:gd name="connsiteX0" fmla="*/ 0 w 847725"/>
                <a:gd name="connsiteY0" fmla="*/ 762000 h 762000"/>
                <a:gd name="connsiteX1" fmla="*/ 847725 w 847725"/>
                <a:gd name="connsiteY1" fmla="*/ 0 h 76200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0" h="438150">
                  <a:moveTo>
                    <a:pt x="0" y="438150"/>
                  </a:moveTo>
                  <a:cubicBezTo>
                    <a:pt x="349250" y="292100"/>
                    <a:pt x="22225" y="50800"/>
                    <a:pt x="104775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62" name="Vrije vorm 61"/>
            <p:cNvSpPr/>
            <p:nvPr/>
          </p:nvSpPr>
          <p:spPr>
            <a:xfrm>
              <a:off x="4592783" y="3842208"/>
              <a:ext cx="588817" cy="429654"/>
            </a:xfrm>
            <a:custGeom>
              <a:avLst/>
              <a:gdLst>
                <a:gd name="connsiteX0" fmla="*/ 0 w 847725"/>
                <a:gd name="connsiteY0" fmla="*/ 762000 h 762000"/>
                <a:gd name="connsiteX1" fmla="*/ 847725 w 847725"/>
                <a:gd name="connsiteY1" fmla="*/ 0 h 76200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0" h="438150">
                  <a:moveTo>
                    <a:pt x="0" y="438150"/>
                  </a:moveTo>
                  <a:cubicBezTo>
                    <a:pt x="349250" y="292100"/>
                    <a:pt x="22225" y="50800"/>
                    <a:pt x="104775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63" name="Vrije vorm 62"/>
            <p:cNvSpPr/>
            <p:nvPr/>
          </p:nvSpPr>
          <p:spPr>
            <a:xfrm flipV="1">
              <a:off x="4592782" y="4271862"/>
              <a:ext cx="588818" cy="456694"/>
            </a:xfrm>
            <a:custGeom>
              <a:avLst/>
              <a:gdLst>
                <a:gd name="connsiteX0" fmla="*/ 0 w 847725"/>
                <a:gd name="connsiteY0" fmla="*/ 762000 h 762000"/>
                <a:gd name="connsiteX1" fmla="*/ 847725 w 847725"/>
                <a:gd name="connsiteY1" fmla="*/ 0 h 76200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0" h="438150">
                  <a:moveTo>
                    <a:pt x="0" y="438150"/>
                  </a:moveTo>
                  <a:cubicBezTo>
                    <a:pt x="349250" y="292100"/>
                    <a:pt x="22225" y="50800"/>
                    <a:pt x="104775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64" name="Vrije vorm 63"/>
            <p:cNvSpPr/>
            <p:nvPr/>
          </p:nvSpPr>
          <p:spPr>
            <a:xfrm>
              <a:off x="4592781" y="4728556"/>
              <a:ext cx="598344" cy="443346"/>
            </a:xfrm>
            <a:custGeom>
              <a:avLst/>
              <a:gdLst>
                <a:gd name="connsiteX0" fmla="*/ 0 w 847725"/>
                <a:gd name="connsiteY0" fmla="*/ 762000 h 762000"/>
                <a:gd name="connsiteX1" fmla="*/ 847725 w 847725"/>
                <a:gd name="connsiteY1" fmla="*/ 0 h 76200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0" h="438150">
                  <a:moveTo>
                    <a:pt x="0" y="438150"/>
                  </a:moveTo>
                  <a:cubicBezTo>
                    <a:pt x="349250" y="292100"/>
                    <a:pt x="22225" y="50800"/>
                    <a:pt x="104775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sp>
          <p:nvSpPr>
            <p:cNvPr id="65" name="Vrije vorm 64"/>
            <p:cNvSpPr/>
            <p:nvPr/>
          </p:nvSpPr>
          <p:spPr>
            <a:xfrm flipV="1">
              <a:off x="2186246" y="3841862"/>
              <a:ext cx="710739" cy="430000"/>
            </a:xfrm>
            <a:custGeom>
              <a:avLst/>
              <a:gdLst>
                <a:gd name="connsiteX0" fmla="*/ 0 w 847725"/>
                <a:gd name="connsiteY0" fmla="*/ 762000 h 762000"/>
                <a:gd name="connsiteX1" fmla="*/ 847725 w 847725"/>
                <a:gd name="connsiteY1" fmla="*/ 0 h 76200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0" h="438150">
                  <a:moveTo>
                    <a:pt x="0" y="438150"/>
                  </a:moveTo>
                  <a:cubicBezTo>
                    <a:pt x="349250" y="292100"/>
                    <a:pt x="22225" y="50800"/>
                    <a:pt x="104775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cxnSp>
          <p:nvCxnSpPr>
            <p:cNvPr id="69" name="Rechte verbindingslijn met pijl 68"/>
            <p:cNvCxnSpPr>
              <a:stCxn id="13" idx="0"/>
              <a:endCxn id="12" idx="2"/>
            </p:cNvCxnSpPr>
            <p:nvPr/>
          </p:nvCxnSpPr>
          <p:spPr>
            <a:xfrm flipH="1" flipV="1">
              <a:off x="1338348" y="4226149"/>
              <a:ext cx="1" cy="588307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Rechte verbindingslijn met pijl 71"/>
            <p:cNvCxnSpPr>
              <a:stCxn id="43" idx="1"/>
              <a:endCxn id="37" idx="3"/>
            </p:cNvCxnSpPr>
            <p:nvPr/>
          </p:nvCxnSpPr>
          <p:spPr>
            <a:xfrm flipH="1">
              <a:off x="6999316" y="4728556"/>
              <a:ext cx="710738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Rechte verbindingslijn met pijl 74"/>
            <p:cNvCxnSpPr/>
            <p:nvPr/>
          </p:nvCxnSpPr>
          <p:spPr>
            <a:xfrm flipH="1">
              <a:off x="5160645" y="4728556"/>
              <a:ext cx="15049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Stroomdiagram: Alternatief proces 36"/>
            <p:cNvSpPr/>
            <p:nvPr/>
          </p:nvSpPr>
          <p:spPr>
            <a:xfrm>
              <a:off x="5301616" y="4371109"/>
              <a:ext cx="1697700" cy="714894"/>
            </a:xfrm>
            <a:prstGeom prst="flowChartAlternateProcess">
              <a:avLst/>
            </a:prstGeom>
            <a:solidFill>
              <a:srgbClr val="FDD79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 smtClean="0">
                  <a:solidFill>
                    <a:schemeClr val="tx1"/>
                  </a:solidFill>
                </a:rPr>
                <a:t>Planning </a:t>
              </a:r>
              <a:endParaRPr lang="nl-NL" sz="1500" dirty="0">
                <a:solidFill>
                  <a:schemeClr val="tx1"/>
                </a:solidFill>
              </a:endParaRPr>
            </a:p>
            <a:p>
              <a:pPr algn="ctr"/>
              <a:r>
                <a:rPr lang="nl-NL" sz="1500" dirty="0" smtClean="0">
                  <a:solidFill>
                    <a:schemeClr val="tx1"/>
                  </a:solidFill>
                </a:rPr>
                <a:t>Service</a:t>
              </a:r>
              <a:endParaRPr lang="nl-NL" sz="1500" dirty="0">
                <a:solidFill>
                  <a:schemeClr val="tx1"/>
                </a:solidFill>
              </a:endParaRPr>
            </a:p>
          </p:txBody>
        </p:sp>
        <p:cxnSp>
          <p:nvCxnSpPr>
            <p:cNvPr id="78" name="Rechte verbindingslijn met pijl 77"/>
            <p:cNvCxnSpPr/>
            <p:nvPr/>
          </p:nvCxnSpPr>
          <p:spPr>
            <a:xfrm flipH="1">
              <a:off x="5151120" y="3842208"/>
              <a:ext cx="150496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Stroomdiagram: Alternatief proces 35"/>
            <p:cNvSpPr/>
            <p:nvPr/>
          </p:nvSpPr>
          <p:spPr>
            <a:xfrm>
              <a:off x="5303520" y="3484415"/>
              <a:ext cx="1695796" cy="714894"/>
            </a:xfrm>
            <a:prstGeom prst="flowChartAlternateProcess">
              <a:avLst/>
            </a:prstGeom>
            <a:solidFill>
              <a:srgbClr val="88C5E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1500" dirty="0" err="1" smtClean="0">
                  <a:solidFill>
                    <a:schemeClr val="tx1"/>
                  </a:solidFill>
                </a:rPr>
                <a:t>Annual</a:t>
              </a:r>
              <a:r>
                <a:rPr lang="nl-NL" sz="1500" dirty="0" smtClean="0">
                  <a:solidFill>
                    <a:schemeClr val="tx1"/>
                  </a:solidFill>
                </a:rPr>
                <a:t> Planning </a:t>
              </a:r>
              <a:r>
                <a:rPr lang="nl-NL" sz="1500" dirty="0" err="1" smtClean="0">
                  <a:solidFill>
                    <a:schemeClr val="tx1"/>
                  </a:solidFill>
                </a:rPr>
                <a:t>organization</a:t>
              </a:r>
              <a:endParaRPr lang="nl-NL" sz="150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80" name="Rechte verbindingslijn met pijl 79"/>
            <p:cNvCxnSpPr/>
            <p:nvPr/>
          </p:nvCxnSpPr>
          <p:spPr>
            <a:xfrm flipV="1">
              <a:off x="3744884" y="2164769"/>
              <a:ext cx="0" cy="377539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Rechte verbindingslijn met pijl 84"/>
            <p:cNvCxnSpPr/>
            <p:nvPr/>
          </p:nvCxnSpPr>
          <p:spPr>
            <a:xfrm flipV="1">
              <a:off x="1338349" y="2164769"/>
              <a:ext cx="0" cy="37754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Vrije vorm 87"/>
            <p:cNvSpPr/>
            <p:nvPr/>
          </p:nvSpPr>
          <p:spPr>
            <a:xfrm flipV="1">
              <a:off x="4592784" y="3398515"/>
              <a:ext cx="633584" cy="443693"/>
            </a:xfrm>
            <a:custGeom>
              <a:avLst/>
              <a:gdLst>
                <a:gd name="connsiteX0" fmla="*/ 0 w 847725"/>
                <a:gd name="connsiteY0" fmla="*/ 762000 h 762000"/>
                <a:gd name="connsiteX1" fmla="*/ 847725 w 847725"/>
                <a:gd name="connsiteY1" fmla="*/ 0 h 76200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  <a:gd name="connsiteX0" fmla="*/ 0 w 1047750"/>
                <a:gd name="connsiteY0" fmla="*/ 438150 h 438150"/>
                <a:gd name="connsiteX1" fmla="*/ 1047750 w 1047750"/>
                <a:gd name="connsiteY1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47750" h="438150">
                  <a:moveTo>
                    <a:pt x="0" y="438150"/>
                  </a:moveTo>
                  <a:cubicBezTo>
                    <a:pt x="349250" y="292100"/>
                    <a:pt x="22225" y="50800"/>
                    <a:pt x="1047750" y="0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 dirty="0"/>
            </a:p>
          </p:txBody>
        </p:sp>
        <p:cxnSp>
          <p:nvCxnSpPr>
            <p:cNvPr id="89" name="Rechte verbindingslijn met pijl 88"/>
            <p:cNvCxnSpPr>
              <a:stCxn id="37" idx="0"/>
              <a:endCxn id="36" idx="2"/>
            </p:cNvCxnSpPr>
            <p:nvPr/>
          </p:nvCxnSpPr>
          <p:spPr>
            <a:xfrm flipV="1">
              <a:off x="6150466" y="4199309"/>
              <a:ext cx="952" cy="1718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Rechte verbindingslijn met pijl 91"/>
            <p:cNvCxnSpPr/>
            <p:nvPr/>
          </p:nvCxnSpPr>
          <p:spPr>
            <a:xfrm flipV="1">
              <a:off x="8557952" y="4199309"/>
              <a:ext cx="0" cy="17180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Gekromde verbindingslijn 96"/>
            <p:cNvCxnSpPr>
              <a:stCxn id="42" idx="0"/>
              <a:endCxn id="45" idx="3"/>
            </p:cNvCxnSpPr>
            <p:nvPr/>
          </p:nvCxnSpPr>
          <p:spPr>
            <a:xfrm rot="16200000" flipV="1">
              <a:off x="6940088" y="-539984"/>
              <a:ext cx="1677093" cy="6371706"/>
            </a:xfrm>
            <a:prstGeom prst="curvedConnector2">
              <a:avLst/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Gekromde verbindingslijn 97"/>
            <p:cNvCxnSpPr>
              <a:stCxn id="44" idx="2"/>
              <a:endCxn id="19" idx="2"/>
            </p:cNvCxnSpPr>
            <p:nvPr/>
          </p:nvCxnSpPr>
          <p:spPr>
            <a:xfrm rot="5400000">
              <a:off x="7133013" y="1697875"/>
              <a:ext cx="443347" cy="7219603"/>
            </a:xfrm>
            <a:prstGeom prst="curvedConnector3">
              <a:avLst>
                <a:gd name="adj1" fmla="val 385311"/>
              </a:avLst>
            </a:prstGeom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Tekstvak 101"/>
            <p:cNvSpPr txBox="1"/>
            <p:nvPr/>
          </p:nvSpPr>
          <p:spPr>
            <a:xfrm>
              <a:off x="491486" y="2542308"/>
              <a:ext cx="169373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1600" dirty="0" smtClean="0">
                  <a:solidFill>
                    <a:schemeClr val="bg1"/>
                  </a:solidFill>
                </a:rPr>
                <a:t>RISK ANALYSIS</a:t>
              </a:r>
              <a:endParaRPr lang="nl-NL" sz="1600" dirty="0">
                <a:solidFill>
                  <a:schemeClr val="bg1"/>
                </a:solidFill>
              </a:endParaRPr>
            </a:p>
          </p:txBody>
        </p:sp>
        <p:sp>
          <p:nvSpPr>
            <p:cNvPr id="103" name="Tekstvak 102"/>
            <p:cNvSpPr txBox="1"/>
            <p:nvPr/>
          </p:nvSpPr>
          <p:spPr>
            <a:xfrm>
              <a:off x="3083487" y="2575379"/>
              <a:ext cx="132279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1600" dirty="0" smtClean="0">
                  <a:solidFill>
                    <a:schemeClr val="bg1"/>
                  </a:solidFill>
                </a:rPr>
                <a:t>CONTROLS</a:t>
              </a:r>
              <a:endParaRPr lang="nl-NL" sz="1600" dirty="0">
                <a:solidFill>
                  <a:schemeClr val="bg1"/>
                </a:solidFill>
              </a:endParaRPr>
            </a:p>
          </p:txBody>
        </p:sp>
        <p:sp>
          <p:nvSpPr>
            <p:cNvPr id="104" name="Tekstvak 103"/>
            <p:cNvSpPr txBox="1"/>
            <p:nvPr/>
          </p:nvSpPr>
          <p:spPr>
            <a:xfrm>
              <a:off x="5792187" y="2542308"/>
              <a:ext cx="7184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1600" dirty="0" smtClean="0">
                  <a:solidFill>
                    <a:schemeClr val="bg1"/>
                  </a:solidFill>
                </a:rPr>
                <a:t>PLAN</a:t>
              </a:r>
              <a:endParaRPr lang="nl-NL" sz="1600" dirty="0">
                <a:solidFill>
                  <a:schemeClr val="bg1"/>
                </a:solidFill>
              </a:endParaRPr>
            </a:p>
          </p:txBody>
        </p:sp>
        <p:sp>
          <p:nvSpPr>
            <p:cNvPr id="105" name="Tekstvak 104"/>
            <p:cNvSpPr txBox="1"/>
            <p:nvPr/>
          </p:nvSpPr>
          <p:spPr>
            <a:xfrm>
              <a:off x="7984338" y="2542309"/>
              <a:ext cx="11472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1600" dirty="0" smtClean="0">
                  <a:solidFill>
                    <a:schemeClr val="bg1"/>
                  </a:solidFill>
                </a:rPr>
                <a:t>OPERATE</a:t>
              </a:r>
              <a:endParaRPr lang="nl-NL" sz="1600" dirty="0">
                <a:solidFill>
                  <a:schemeClr val="bg1"/>
                </a:solidFill>
              </a:endParaRPr>
            </a:p>
          </p:txBody>
        </p:sp>
        <p:sp>
          <p:nvSpPr>
            <p:cNvPr id="106" name="Tekstvak 105"/>
            <p:cNvSpPr txBox="1"/>
            <p:nvPr/>
          </p:nvSpPr>
          <p:spPr>
            <a:xfrm>
              <a:off x="10076263" y="2542309"/>
              <a:ext cx="177644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sz="1600" dirty="0" smtClean="0">
                  <a:solidFill>
                    <a:schemeClr val="bg1"/>
                  </a:solidFill>
                </a:rPr>
                <a:t>EVALUATE</a:t>
              </a:r>
              <a:br>
                <a:rPr lang="nl-NL" sz="1600" dirty="0" smtClean="0">
                  <a:solidFill>
                    <a:schemeClr val="bg1"/>
                  </a:solidFill>
                </a:rPr>
              </a:br>
              <a:r>
                <a:rPr lang="nl-NL" sz="1600" dirty="0" smtClean="0">
                  <a:solidFill>
                    <a:schemeClr val="bg1"/>
                  </a:solidFill>
                </a:rPr>
                <a:t>PERFORMANCE</a:t>
              </a:r>
              <a:endParaRPr lang="nl-NL" sz="1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119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ISMS </a:t>
            </a:r>
            <a:r>
              <a:rPr lang="nl-NL" dirty="0" err="1" smtClean="0"/>
              <a:t>mapping</a:t>
            </a:r>
            <a:r>
              <a:rPr lang="nl-NL" dirty="0" smtClean="0"/>
              <a:t> ISO 27001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282633" y="2542308"/>
            <a:ext cx="2111432" cy="3158842"/>
          </a:xfrm>
          <a:prstGeom prst="rect">
            <a:avLst/>
          </a:prstGeom>
          <a:solidFill>
            <a:srgbClr val="4FB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2689168" y="2542308"/>
            <a:ext cx="2111432" cy="3158842"/>
          </a:xfrm>
          <a:prstGeom prst="rect">
            <a:avLst/>
          </a:prstGeom>
          <a:solidFill>
            <a:srgbClr val="4FB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5095702" y="2542309"/>
            <a:ext cx="2111432" cy="3158841"/>
          </a:xfrm>
          <a:prstGeom prst="rect">
            <a:avLst/>
          </a:prstGeom>
          <a:solidFill>
            <a:srgbClr val="4FB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9908771" y="2542309"/>
            <a:ext cx="2111432" cy="3158841"/>
          </a:xfrm>
          <a:prstGeom prst="rect">
            <a:avLst/>
          </a:prstGeom>
          <a:solidFill>
            <a:srgbClr val="4FB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7502236" y="2542309"/>
            <a:ext cx="2111432" cy="3158841"/>
          </a:xfrm>
          <a:prstGeom prst="rect">
            <a:avLst/>
          </a:prstGeom>
          <a:solidFill>
            <a:srgbClr val="4FB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Stroomdiagram: Alternatief proces 11"/>
          <p:cNvSpPr/>
          <p:nvPr/>
        </p:nvSpPr>
        <p:spPr>
          <a:xfrm>
            <a:off x="438105" y="3511255"/>
            <a:ext cx="1800484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err="1" smtClean="0">
                <a:solidFill>
                  <a:schemeClr val="tx1"/>
                </a:solidFill>
              </a:rPr>
              <a:t>Organization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wide</a:t>
            </a:r>
            <a:r>
              <a:rPr lang="nl-NL" sz="1500" dirty="0" smtClean="0">
                <a:solidFill>
                  <a:schemeClr val="tx1"/>
                </a:solidFill>
              </a:rPr>
              <a:t> risk analysis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13" name="Stroomdiagram: Alternatief proces 12"/>
          <p:cNvSpPr/>
          <p:nvPr/>
        </p:nvSpPr>
        <p:spPr>
          <a:xfrm>
            <a:off x="490451" y="4814456"/>
            <a:ext cx="1695796" cy="714894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>
                <a:solidFill>
                  <a:schemeClr val="tx1"/>
                </a:solidFill>
              </a:rPr>
              <a:t>Service </a:t>
            </a:r>
            <a:r>
              <a:rPr lang="nl-NL" sz="1500" dirty="0" smtClean="0">
                <a:solidFill>
                  <a:schemeClr val="tx1"/>
                </a:solidFill>
              </a:rPr>
              <a:t>risk analysis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17" name="Stroomdiagram: Alternatief proces 16"/>
          <p:cNvSpPr/>
          <p:nvPr/>
        </p:nvSpPr>
        <p:spPr>
          <a:xfrm>
            <a:off x="2896986" y="3041068"/>
            <a:ext cx="1695796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err="1" smtClean="0">
                <a:solidFill>
                  <a:schemeClr val="tx1"/>
                </a:solidFill>
              </a:rPr>
              <a:t>generic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controls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18" name="Stroomdiagram: Alternatief proces 17"/>
          <p:cNvSpPr/>
          <p:nvPr/>
        </p:nvSpPr>
        <p:spPr>
          <a:xfrm>
            <a:off x="2896986" y="3927762"/>
            <a:ext cx="1695796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smtClean="0">
                <a:solidFill>
                  <a:schemeClr val="tx1"/>
                </a:solidFill>
              </a:rPr>
              <a:t>Baseline 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19" name="Stroomdiagram: Alternatief proces 18"/>
          <p:cNvSpPr/>
          <p:nvPr/>
        </p:nvSpPr>
        <p:spPr>
          <a:xfrm>
            <a:off x="2896986" y="4814456"/>
            <a:ext cx="1695796" cy="714894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smtClean="0">
                <a:solidFill>
                  <a:schemeClr val="tx1"/>
                </a:solidFill>
              </a:rPr>
              <a:t>Service </a:t>
            </a:r>
            <a:r>
              <a:rPr lang="nl-NL" sz="1500" dirty="0" err="1" smtClean="0">
                <a:solidFill>
                  <a:schemeClr val="tx1"/>
                </a:solidFill>
              </a:rPr>
              <a:t>specific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controls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41" name="Stroomdiagram: Alternatief proces 40"/>
          <p:cNvSpPr/>
          <p:nvPr/>
        </p:nvSpPr>
        <p:spPr>
          <a:xfrm>
            <a:off x="7710054" y="3484415"/>
            <a:ext cx="1695796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err="1" smtClean="0">
                <a:solidFill>
                  <a:schemeClr val="tx1"/>
                </a:solidFill>
              </a:rPr>
              <a:t>Implement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generic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controls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42" name="Stroomdiagram: Alternatief proces 41"/>
          <p:cNvSpPr/>
          <p:nvPr/>
        </p:nvSpPr>
        <p:spPr>
          <a:xfrm>
            <a:off x="10116589" y="3484415"/>
            <a:ext cx="1695796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err="1" smtClean="0">
                <a:solidFill>
                  <a:schemeClr val="tx1"/>
                </a:solidFill>
              </a:rPr>
              <a:t>organization-wide</a:t>
            </a:r>
            <a:r>
              <a:rPr lang="nl-NL" sz="1500" dirty="0" smtClean="0">
                <a:solidFill>
                  <a:schemeClr val="tx1"/>
                </a:solidFill>
              </a:rPr>
              <a:t> audit and benchmark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44" name="Stroomdiagram: Alternatief proces 43"/>
          <p:cNvSpPr/>
          <p:nvPr/>
        </p:nvSpPr>
        <p:spPr>
          <a:xfrm>
            <a:off x="10116589" y="4371109"/>
            <a:ext cx="1695796" cy="714894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smtClean="0">
                <a:solidFill>
                  <a:schemeClr val="tx1"/>
                </a:solidFill>
              </a:rPr>
              <a:t>Service audit</a:t>
            </a:r>
            <a:endParaRPr lang="nl-NL" sz="1500" dirty="0">
              <a:solidFill>
                <a:schemeClr val="tx1"/>
              </a:solidFill>
            </a:endParaRPr>
          </a:p>
        </p:txBody>
      </p:sp>
      <p:cxnSp>
        <p:nvCxnSpPr>
          <p:cNvPr id="6" name="Rechte verbindingslijn met pijl 5"/>
          <p:cNvCxnSpPr>
            <a:stCxn id="37" idx="2"/>
          </p:cNvCxnSpPr>
          <p:nvPr/>
        </p:nvCxnSpPr>
        <p:spPr>
          <a:xfrm flipH="1">
            <a:off x="5983995" y="5086003"/>
            <a:ext cx="167423" cy="443347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Stroomdiagram: Alternatief proces 44"/>
          <p:cNvSpPr/>
          <p:nvPr/>
        </p:nvSpPr>
        <p:spPr>
          <a:xfrm>
            <a:off x="490450" y="1449875"/>
            <a:ext cx="4102331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>
                <a:solidFill>
                  <a:schemeClr val="tx1"/>
                </a:solidFill>
              </a:rPr>
              <a:t>I</a:t>
            </a:r>
            <a:r>
              <a:rPr lang="nl-NL" sz="1500" dirty="0" smtClean="0">
                <a:solidFill>
                  <a:schemeClr val="tx1"/>
                </a:solidFill>
              </a:rPr>
              <a:t>nformation security policy</a:t>
            </a:r>
            <a:endParaRPr lang="nl-NL" sz="1500" dirty="0">
              <a:solidFill>
                <a:schemeClr val="tx1"/>
              </a:solidFill>
            </a:endParaRPr>
          </a:p>
        </p:txBody>
      </p:sp>
      <p:cxnSp>
        <p:nvCxnSpPr>
          <p:cNvPr id="46" name="Rechte verbindingslijn met pijl 45"/>
          <p:cNvCxnSpPr>
            <a:endCxn id="36" idx="3"/>
          </p:cNvCxnSpPr>
          <p:nvPr/>
        </p:nvCxnSpPr>
        <p:spPr>
          <a:xfrm flipH="1">
            <a:off x="6999316" y="3841862"/>
            <a:ext cx="710738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Rechte verbindingslijn met pijl 46"/>
          <p:cNvCxnSpPr>
            <a:stCxn id="42" idx="1"/>
            <a:endCxn id="41" idx="3"/>
          </p:cNvCxnSpPr>
          <p:nvPr/>
        </p:nvCxnSpPr>
        <p:spPr>
          <a:xfrm flipH="1">
            <a:off x="9405850" y="3841862"/>
            <a:ext cx="710739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met pijl 48"/>
          <p:cNvCxnSpPr>
            <a:stCxn id="19" idx="1"/>
            <a:endCxn id="13" idx="3"/>
          </p:cNvCxnSpPr>
          <p:nvPr/>
        </p:nvCxnSpPr>
        <p:spPr>
          <a:xfrm flipH="1">
            <a:off x="2186247" y="5171903"/>
            <a:ext cx="710739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>
            <a:stCxn id="44" idx="1"/>
            <a:endCxn id="43" idx="3"/>
          </p:cNvCxnSpPr>
          <p:nvPr/>
        </p:nvCxnSpPr>
        <p:spPr>
          <a:xfrm flipH="1">
            <a:off x="9405850" y="4728556"/>
            <a:ext cx="710739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Vrije vorm 58"/>
          <p:cNvSpPr/>
          <p:nvPr/>
        </p:nvSpPr>
        <p:spPr>
          <a:xfrm>
            <a:off x="9405850" y="3841862"/>
            <a:ext cx="502921" cy="886694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Stroomdiagram: Alternatief proces 42"/>
          <p:cNvSpPr/>
          <p:nvPr/>
        </p:nvSpPr>
        <p:spPr>
          <a:xfrm>
            <a:off x="7710054" y="4371109"/>
            <a:ext cx="1695796" cy="714894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err="1" smtClean="0">
                <a:solidFill>
                  <a:schemeClr val="tx1"/>
                </a:solidFill>
              </a:rPr>
              <a:t>Implement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specific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controls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61" name="Vrije vorm 60"/>
          <p:cNvSpPr/>
          <p:nvPr/>
        </p:nvSpPr>
        <p:spPr>
          <a:xfrm>
            <a:off x="2186246" y="3398516"/>
            <a:ext cx="710740" cy="443346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2" name="Vrije vorm 61"/>
          <p:cNvSpPr/>
          <p:nvPr/>
        </p:nvSpPr>
        <p:spPr>
          <a:xfrm>
            <a:off x="4592783" y="3842208"/>
            <a:ext cx="588817" cy="429654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Vrije vorm 62"/>
          <p:cNvSpPr/>
          <p:nvPr/>
        </p:nvSpPr>
        <p:spPr>
          <a:xfrm flipV="1">
            <a:off x="4592782" y="4271862"/>
            <a:ext cx="588818" cy="456694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4" name="Vrije vorm 63"/>
          <p:cNvSpPr/>
          <p:nvPr/>
        </p:nvSpPr>
        <p:spPr>
          <a:xfrm>
            <a:off x="4592781" y="4728556"/>
            <a:ext cx="598344" cy="443346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5" name="Vrije vorm 64"/>
          <p:cNvSpPr/>
          <p:nvPr/>
        </p:nvSpPr>
        <p:spPr>
          <a:xfrm flipV="1">
            <a:off x="2186246" y="3841862"/>
            <a:ext cx="710739" cy="430000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69" name="Rechte verbindingslijn met pijl 68"/>
          <p:cNvCxnSpPr>
            <a:stCxn id="13" idx="0"/>
            <a:endCxn id="12" idx="2"/>
          </p:cNvCxnSpPr>
          <p:nvPr/>
        </p:nvCxnSpPr>
        <p:spPr>
          <a:xfrm flipH="1" flipV="1">
            <a:off x="1338347" y="4226149"/>
            <a:ext cx="2" cy="588307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Rechte verbindingslijn met pijl 71"/>
          <p:cNvCxnSpPr>
            <a:stCxn id="43" idx="1"/>
            <a:endCxn id="37" idx="3"/>
          </p:cNvCxnSpPr>
          <p:nvPr/>
        </p:nvCxnSpPr>
        <p:spPr>
          <a:xfrm flipH="1">
            <a:off x="6999316" y="4728556"/>
            <a:ext cx="710738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Rechte verbindingslijn met pijl 74"/>
          <p:cNvCxnSpPr/>
          <p:nvPr/>
        </p:nvCxnSpPr>
        <p:spPr>
          <a:xfrm flipH="1">
            <a:off x="5160645" y="4728556"/>
            <a:ext cx="150496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troomdiagram: Alternatief proces 36"/>
          <p:cNvSpPr/>
          <p:nvPr/>
        </p:nvSpPr>
        <p:spPr>
          <a:xfrm>
            <a:off x="5303520" y="4371109"/>
            <a:ext cx="1695796" cy="714894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smtClean="0">
                <a:solidFill>
                  <a:schemeClr val="tx1"/>
                </a:solidFill>
              </a:rPr>
              <a:t>Planning </a:t>
            </a:r>
          </a:p>
          <a:p>
            <a:pPr algn="ctr"/>
            <a:r>
              <a:rPr lang="nl-NL" sz="1500" smtClean="0">
                <a:solidFill>
                  <a:schemeClr val="tx1"/>
                </a:solidFill>
              </a:rPr>
              <a:t>Service</a:t>
            </a:r>
            <a:endParaRPr lang="nl-NL" sz="1500" dirty="0">
              <a:solidFill>
                <a:schemeClr val="tx1"/>
              </a:solidFill>
            </a:endParaRPr>
          </a:p>
        </p:txBody>
      </p:sp>
      <p:cxnSp>
        <p:nvCxnSpPr>
          <p:cNvPr id="78" name="Rechte verbindingslijn met pijl 77"/>
          <p:cNvCxnSpPr/>
          <p:nvPr/>
        </p:nvCxnSpPr>
        <p:spPr>
          <a:xfrm flipH="1">
            <a:off x="5151120" y="3842208"/>
            <a:ext cx="150496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Stroomdiagram: Alternatief proces 35"/>
          <p:cNvSpPr/>
          <p:nvPr/>
        </p:nvSpPr>
        <p:spPr>
          <a:xfrm>
            <a:off x="5303520" y="3484415"/>
            <a:ext cx="1695796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err="1" smtClean="0">
                <a:solidFill>
                  <a:schemeClr val="tx1"/>
                </a:solidFill>
              </a:rPr>
              <a:t>Annual</a:t>
            </a:r>
            <a:r>
              <a:rPr lang="nl-NL" sz="1500" dirty="0" smtClean="0">
                <a:solidFill>
                  <a:schemeClr val="tx1"/>
                </a:solidFill>
              </a:rPr>
              <a:t> planning </a:t>
            </a:r>
            <a:r>
              <a:rPr lang="nl-NL" sz="1500" dirty="0" err="1" smtClean="0">
                <a:solidFill>
                  <a:schemeClr val="tx1"/>
                </a:solidFill>
              </a:rPr>
              <a:t>organization</a:t>
            </a:r>
            <a:endParaRPr lang="nl-NL" sz="1500" dirty="0">
              <a:solidFill>
                <a:schemeClr val="tx1"/>
              </a:solidFill>
            </a:endParaRPr>
          </a:p>
        </p:txBody>
      </p:sp>
      <p:cxnSp>
        <p:nvCxnSpPr>
          <p:cNvPr id="80" name="Rechte verbindingslijn met pijl 79"/>
          <p:cNvCxnSpPr/>
          <p:nvPr/>
        </p:nvCxnSpPr>
        <p:spPr>
          <a:xfrm flipV="1">
            <a:off x="3744884" y="2164769"/>
            <a:ext cx="0" cy="377539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Rechte verbindingslijn met pijl 84"/>
          <p:cNvCxnSpPr/>
          <p:nvPr/>
        </p:nvCxnSpPr>
        <p:spPr>
          <a:xfrm flipV="1">
            <a:off x="1338349" y="2164769"/>
            <a:ext cx="0" cy="37754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Vrije vorm 87"/>
          <p:cNvSpPr/>
          <p:nvPr/>
        </p:nvSpPr>
        <p:spPr>
          <a:xfrm flipV="1">
            <a:off x="4592784" y="3398515"/>
            <a:ext cx="633584" cy="443693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89" name="Rechte verbindingslijn met pijl 88"/>
          <p:cNvCxnSpPr>
            <a:stCxn id="37" idx="0"/>
            <a:endCxn id="36" idx="2"/>
          </p:cNvCxnSpPr>
          <p:nvPr/>
        </p:nvCxnSpPr>
        <p:spPr>
          <a:xfrm flipV="1">
            <a:off x="6151418" y="4199309"/>
            <a:ext cx="0" cy="17180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Rechte verbindingslijn met pijl 91"/>
          <p:cNvCxnSpPr/>
          <p:nvPr/>
        </p:nvCxnSpPr>
        <p:spPr>
          <a:xfrm flipV="1">
            <a:off x="8557952" y="4199309"/>
            <a:ext cx="0" cy="17180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kromde verbindingslijn 96"/>
          <p:cNvCxnSpPr>
            <a:stCxn id="42" idx="0"/>
            <a:endCxn id="45" idx="3"/>
          </p:cNvCxnSpPr>
          <p:nvPr/>
        </p:nvCxnSpPr>
        <p:spPr>
          <a:xfrm rot="16200000" flipV="1">
            <a:off x="6940088" y="-539984"/>
            <a:ext cx="1677093" cy="6371706"/>
          </a:xfrm>
          <a:prstGeom prst="curvedConnector2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kromde verbindingslijn 97"/>
          <p:cNvCxnSpPr>
            <a:stCxn id="44" idx="2"/>
            <a:endCxn id="19" idx="2"/>
          </p:cNvCxnSpPr>
          <p:nvPr/>
        </p:nvCxnSpPr>
        <p:spPr>
          <a:xfrm rot="5400000">
            <a:off x="7133013" y="1697875"/>
            <a:ext cx="443347" cy="7219603"/>
          </a:xfrm>
          <a:prstGeom prst="curvedConnector3">
            <a:avLst>
              <a:gd name="adj1" fmla="val 385311"/>
            </a:avLst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kstvak 101"/>
          <p:cNvSpPr txBox="1"/>
          <p:nvPr/>
        </p:nvSpPr>
        <p:spPr>
          <a:xfrm>
            <a:off x="491486" y="2542308"/>
            <a:ext cx="16937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>
                <a:solidFill>
                  <a:schemeClr val="bg1"/>
                </a:solidFill>
              </a:rPr>
              <a:t>RISK ANALYSIS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103" name="Tekstvak 102"/>
          <p:cNvSpPr txBox="1"/>
          <p:nvPr/>
        </p:nvSpPr>
        <p:spPr>
          <a:xfrm>
            <a:off x="3083487" y="2575379"/>
            <a:ext cx="13227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>
                <a:solidFill>
                  <a:schemeClr val="bg1"/>
                </a:solidFill>
              </a:rPr>
              <a:t>CONTROLS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104" name="Tekstvak 103"/>
          <p:cNvSpPr txBox="1"/>
          <p:nvPr/>
        </p:nvSpPr>
        <p:spPr>
          <a:xfrm>
            <a:off x="5792187" y="2542308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>
                <a:solidFill>
                  <a:schemeClr val="bg1"/>
                </a:solidFill>
              </a:rPr>
              <a:t>PLAN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105" name="Tekstvak 104"/>
          <p:cNvSpPr txBox="1"/>
          <p:nvPr/>
        </p:nvSpPr>
        <p:spPr>
          <a:xfrm>
            <a:off x="7984338" y="2542309"/>
            <a:ext cx="11472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>
                <a:solidFill>
                  <a:schemeClr val="bg1"/>
                </a:solidFill>
              </a:rPr>
              <a:t>OPERATE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106" name="Tekstvak 105"/>
          <p:cNvSpPr txBox="1"/>
          <p:nvPr/>
        </p:nvSpPr>
        <p:spPr>
          <a:xfrm>
            <a:off x="10076263" y="2542309"/>
            <a:ext cx="1776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>
                <a:solidFill>
                  <a:schemeClr val="bg1"/>
                </a:solidFill>
              </a:rPr>
              <a:t>EVALUATE</a:t>
            </a:r>
            <a:br>
              <a:rPr lang="nl-NL" sz="1600" dirty="0" smtClean="0">
                <a:solidFill>
                  <a:schemeClr val="bg1"/>
                </a:solidFill>
              </a:rPr>
            </a:br>
            <a:r>
              <a:rPr lang="nl-NL" sz="1600" dirty="0" smtClean="0">
                <a:solidFill>
                  <a:schemeClr val="bg1"/>
                </a:solidFill>
              </a:rPr>
              <a:t>PERFORMANCE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51" name="Afgeronde rechthoek 50"/>
          <p:cNvSpPr/>
          <p:nvPr/>
        </p:nvSpPr>
        <p:spPr>
          <a:xfrm>
            <a:off x="50107" y="4271862"/>
            <a:ext cx="1163547" cy="414236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5. </a:t>
            </a:r>
            <a:r>
              <a:rPr lang="nl-NL" sz="1200" dirty="0" err="1" smtClean="0">
                <a:solidFill>
                  <a:schemeClr val="tx1"/>
                </a:solidFill>
              </a:rPr>
              <a:t>Leadership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2" name="Afgeronde rechthoek 51"/>
          <p:cNvSpPr/>
          <p:nvPr/>
        </p:nvSpPr>
        <p:spPr>
          <a:xfrm>
            <a:off x="1569026" y="1169692"/>
            <a:ext cx="1234440" cy="503847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5. </a:t>
            </a:r>
            <a:r>
              <a:rPr lang="nl-NL" sz="1200" dirty="0" err="1" smtClean="0">
                <a:solidFill>
                  <a:schemeClr val="tx1"/>
                </a:solidFill>
              </a:rPr>
              <a:t>Leadership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3" name="Afgeronde rechthoek 52"/>
          <p:cNvSpPr/>
          <p:nvPr/>
        </p:nvSpPr>
        <p:spPr>
          <a:xfrm>
            <a:off x="1924395" y="4470856"/>
            <a:ext cx="3485806" cy="402428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6. Planning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4" name="Afgeronde rechthoek 53"/>
          <p:cNvSpPr/>
          <p:nvPr/>
        </p:nvSpPr>
        <p:spPr>
          <a:xfrm>
            <a:off x="7807958" y="3127083"/>
            <a:ext cx="1302789" cy="390779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7. Support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5" name="Afgeronde rechthoek 54"/>
          <p:cNvSpPr/>
          <p:nvPr/>
        </p:nvSpPr>
        <p:spPr>
          <a:xfrm>
            <a:off x="7847213" y="4071008"/>
            <a:ext cx="1234440" cy="411432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8. </a:t>
            </a:r>
            <a:r>
              <a:rPr lang="nl-NL" sz="1200" dirty="0" err="1" smtClean="0">
                <a:solidFill>
                  <a:schemeClr val="tx1"/>
                </a:solidFill>
              </a:rPr>
              <a:t>Operation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6" name="Afgeronde rechthoek 55"/>
          <p:cNvSpPr/>
          <p:nvPr/>
        </p:nvSpPr>
        <p:spPr>
          <a:xfrm>
            <a:off x="9821486" y="4191005"/>
            <a:ext cx="1400693" cy="442045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9. Performance </a:t>
            </a:r>
            <a:r>
              <a:rPr lang="nl-NL" sz="1200" dirty="0" err="1" smtClean="0">
                <a:solidFill>
                  <a:schemeClr val="tx1"/>
                </a:solidFill>
              </a:rPr>
              <a:t>evaluation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7" name="Afgeronde rechthoek 56"/>
          <p:cNvSpPr/>
          <p:nvPr/>
        </p:nvSpPr>
        <p:spPr>
          <a:xfrm>
            <a:off x="6024649" y="5067438"/>
            <a:ext cx="1537854" cy="411201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10. </a:t>
            </a:r>
            <a:r>
              <a:rPr lang="nl-NL" sz="1200" dirty="0" err="1" smtClean="0">
                <a:solidFill>
                  <a:schemeClr val="tx1"/>
                </a:solidFill>
              </a:rPr>
              <a:t>Improvement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8" name="Afgeronde rechthoek 57"/>
          <p:cNvSpPr/>
          <p:nvPr/>
        </p:nvSpPr>
        <p:spPr>
          <a:xfrm>
            <a:off x="9709264" y="5529352"/>
            <a:ext cx="1463042" cy="459738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10. </a:t>
            </a:r>
            <a:r>
              <a:rPr lang="nl-NL" sz="1200" dirty="0" err="1" smtClean="0">
                <a:solidFill>
                  <a:schemeClr val="tx1"/>
                </a:solidFill>
              </a:rPr>
              <a:t>Improvement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0" name="Afgeronde rechthoek 59"/>
          <p:cNvSpPr/>
          <p:nvPr/>
        </p:nvSpPr>
        <p:spPr>
          <a:xfrm>
            <a:off x="7685808" y="1840768"/>
            <a:ext cx="1445768" cy="512771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10. </a:t>
            </a:r>
            <a:r>
              <a:rPr lang="nl-NL" sz="1200" dirty="0" err="1" smtClean="0">
                <a:solidFill>
                  <a:schemeClr val="tx1"/>
                </a:solidFill>
              </a:rPr>
              <a:t>Improvement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6" name="Afgeronde rechthoek 65"/>
          <p:cNvSpPr/>
          <p:nvPr/>
        </p:nvSpPr>
        <p:spPr>
          <a:xfrm>
            <a:off x="209564" y="1998717"/>
            <a:ext cx="1433945" cy="612281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4. Context of </a:t>
            </a:r>
            <a:r>
              <a:rPr lang="nl-NL" sz="1200" dirty="0" err="1" smtClean="0">
                <a:solidFill>
                  <a:schemeClr val="tx1"/>
                </a:solidFill>
              </a:rPr>
              <a:t>the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r>
              <a:rPr lang="nl-NL" sz="1200" dirty="0" err="1" smtClean="0">
                <a:solidFill>
                  <a:schemeClr val="tx1"/>
                </a:solidFill>
              </a:rPr>
              <a:t>organisation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7" name="Stroomdiagram: Alternatief proces 24"/>
          <p:cNvSpPr/>
          <p:nvPr/>
        </p:nvSpPr>
        <p:spPr>
          <a:xfrm>
            <a:off x="5303520" y="5460076"/>
            <a:ext cx="1869064" cy="1088968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err="1" smtClean="0">
                <a:solidFill>
                  <a:schemeClr val="tx1"/>
                </a:solidFill>
              </a:rPr>
              <a:t>Explain</a:t>
            </a:r>
            <a:r>
              <a:rPr lang="nl-NL" sz="1400" dirty="0" smtClean="0">
                <a:solidFill>
                  <a:schemeClr val="tx1"/>
                </a:solidFill>
              </a:rPr>
              <a:t> </a:t>
            </a:r>
            <a:r>
              <a:rPr lang="nl-NL" sz="1400" dirty="0" err="1" smtClean="0">
                <a:solidFill>
                  <a:schemeClr val="tx1"/>
                </a:solidFill>
              </a:rPr>
              <a:t>deviations</a:t>
            </a:r>
            <a:r>
              <a:rPr lang="nl-NL" sz="1400" dirty="0" smtClean="0">
                <a:solidFill>
                  <a:schemeClr val="tx1"/>
                </a:solidFill>
              </a:rPr>
              <a:t> </a:t>
            </a:r>
            <a:r>
              <a:rPr lang="nl-NL" sz="1400" dirty="0" err="1" smtClean="0">
                <a:solidFill>
                  <a:schemeClr val="tx1"/>
                </a:solidFill>
              </a:rPr>
              <a:t>to</a:t>
            </a:r>
            <a:r>
              <a:rPr lang="nl-NL" sz="1400" dirty="0" smtClean="0">
                <a:solidFill>
                  <a:schemeClr val="tx1"/>
                </a:solidFill>
              </a:rPr>
              <a:t> baseline </a:t>
            </a:r>
            <a:r>
              <a:rPr lang="nl-NL" sz="1400" dirty="0" err="1" smtClean="0">
                <a:solidFill>
                  <a:schemeClr val="tx1"/>
                </a:solidFill>
              </a:rPr>
              <a:t>to</a:t>
            </a:r>
            <a:r>
              <a:rPr lang="nl-NL" sz="1400" dirty="0" smtClean="0">
                <a:solidFill>
                  <a:schemeClr val="tx1"/>
                </a:solidFill>
              </a:rPr>
              <a:t> security </a:t>
            </a:r>
            <a:r>
              <a:rPr lang="nl-NL" sz="1400" dirty="0">
                <a:solidFill>
                  <a:schemeClr val="tx1"/>
                </a:solidFill>
              </a:rPr>
              <a:t>officer </a:t>
            </a:r>
            <a:r>
              <a:rPr lang="nl-NL" sz="1400" dirty="0" smtClean="0">
                <a:solidFill>
                  <a:schemeClr val="tx1"/>
                </a:solidFill>
              </a:rPr>
              <a:t>(</a:t>
            </a:r>
            <a:r>
              <a:rPr lang="nl-NL" sz="1400" i="1" dirty="0" smtClean="0">
                <a:solidFill>
                  <a:schemeClr val="tx1"/>
                </a:solidFill>
              </a:rPr>
              <a:t>comply or explain</a:t>
            </a:r>
            <a:r>
              <a:rPr lang="nl-NL" sz="1400" dirty="0" smtClean="0">
                <a:solidFill>
                  <a:schemeClr val="tx1"/>
                </a:solidFill>
              </a:rPr>
              <a:t>)</a:t>
            </a:r>
            <a:endParaRPr lang="nl-NL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43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ISMS </a:t>
            </a:r>
            <a:r>
              <a:rPr lang="nl-NL" dirty="0" err="1" smtClean="0"/>
              <a:t>Products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282633" y="2542308"/>
            <a:ext cx="2111432" cy="3158842"/>
          </a:xfrm>
          <a:prstGeom prst="rect">
            <a:avLst/>
          </a:prstGeom>
          <a:solidFill>
            <a:srgbClr val="4FB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2689168" y="2542308"/>
            <a:ext cx="2111432" cy="3158842"/>
          </a:xfrm>
          <a:prstGeom prst="rect">
            <a:avLst/>
          </a:prstGeom>
          <a:solidFill>
            <a:srgbClr val="4FB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5095702" y="2542309"/>
            <a:ext cx="2111432" cy="3158841"/>
          </a:xfrm>
          <a:prstGeom prst="rect">
            <a:avLst/>
          </a:prstGeom>
          <a:solidFill>
            <a:srgbClr val="4FB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9908771" y="2542309"/>
            <a:ext cx="2111432" cy="3158841"/>
          </a:xfrm>
          <a:prstGeom prst="rect">
            <a:avLst/>
          </a:prstGeom>
          <a:solidFill>
            <a:srgbClr val="4FB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7502236" y="2542309"/>
            <a:ext cx="2111432" cy="3158841"/>
          </a:xfrm>
          <a:prstGeom prst="rect">
            <a:avLst/>
          </a:prstGeom>
          <a:solidFill>
            <a:srgbClr val="4FB3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Stroomdiagram: Alternatief proces 11"/>
          <p:cNvSpPr/>
          <p:nvPr/>
        </p:nvSpPr>
        <p:spPr>
          <a:xfrm>
            <a:off x="366393" y="3527464"/>
            <a:ext cx="1947083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err="1" smtClean="0">
                <a:solidFill>
                  <a:schemeClr val="tx1"/>
                </a:solidFill>
              </a:rPr>
              <a:t>Organization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wide</a:t>
            </a:r>
            <a:r>
              <a:rPr lang="nl-NL" sz="1500" dirty="0" smtClean="0">
                <a:solidFill>
                  <a:schemeClr val="tx1"/>
                </a:solidFill>
              </a:rPr>
              <a:t> risk analysis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13" name="Stroomdiagram: Alternatief proces 12"/>
          <p:cNvSpPr/>
          <p:nvPr/>
        </p:nvSpPr>
        <p:spPr>
          <a:xfrm>
            <a:off x="490451" y="4814456"/>
            <a:ext cx="1695796" cy="714894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>
                <a:solidFill>
                  <a:schemeClr val="tx1"/>
                </a:solidFill>
              </a:rPr>
              <a:t>Service </a:t>
            </a:r>
            <a:r>
              <a:rPr lang="nl-NL" sz="1500" dirty="0" smtClean="0">
                <a:solidFill>
                  <a:schemeClr val="tx1"/>
                </a:solidFill>
              </a:rPr>
              <a:t>risk analysis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17" name="Stroomdiagram: Alternatief proces 16"/>
          <p:cNvSpPr/>
          <p:nvPr/>
        </p:nvSpPr>
        <p:spPr>
          <a:xfrm>
            <a:off x="2896986" y="3041068"/>
            <a:ext cx="1695796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err="1" smtClean="0">
                <a:solidFill>
                  <a:schemeClr val="tx1"/>
                </a:solidFill>
              </a:rPr>
              <a:t>generic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controls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18" name="Stroomdiagram: Alternatief proces 17"/>
          <p:cNvSpPr/>
          <p:nvPr/>
        </p:nvSpPr>
        <p:spPr>
          <a:xfrm>
            <a:off x="2896986" y="3927762"/>
            <a:ext cx="1695796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smtClean="0">
                <a:solidFill>
                  <a:schemeClr val="tx1"/>
                </a:solidFill>
              </a:rPr>
              <a:t>Baseline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19" name="Stroomdiagram: Alternatief proces 18"/>
          <p:cNvSpPr/>
          <p:nvPr/>
        </p:nvSpPr>
        <p:spPr>
          <a:xfrm>
            <a:off x="2896986" y="4814456"/>
            <a:ext cx="1695796" cy="714894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smtClean="0">
                <a:solidFill>
                  <a:schemeClr val="tx1"/>
                </a:solidFill>
              </a:rPr>
              <a:t>Service </a:t>
            </a:r>
            <a:r>
              <a:rPr lang="nl-NL" sz="1500" dirty="0" err="1" smtClean="0">
                <a:solidFill>
                  <a:schemeClr val="tx1"/>
                </a:solidFill>
              </a:rPr>
              <a:t>specific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controls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25" name="Stroomdiagram: Alternatief proces 24"/>
          <p:cNvSpPr/>
          <p:nvPr/>
        </p:nvSpPr>
        <p:spPr>
          <a:xfrm>
            <a:off x="5303520" y="5460076"/>
            <a:ext cx="1869064" cy="1088968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err="1" smtClean="0">
                <a:solidFill>
                  <a:schemeClr val="tx1"/>
                </a:solidFill>
              </a:rPr>
              <a:t>Explain</a:t>
            </a:r>
            <a:r>
              <a:rPr lang="nl-NL" sz="1400" dirty="0" smtClean="0">
                <a:solidFill>
                  <a:schemeClr val="tx1"/>
                </a:solidFill>
              </a:rPr>
              <a:t> </a:t>
            </a:r>
            <a:r>
              <a:rPr lang="nl-NL" sz="1400" dirty="0" err="1" smtClean="0">
                <a:solidFill>
                  <a:schemeClr val="tx1"/>
                </a:solidFill>
              </a:rPr>
              <a:t>deviations</a:t>
            </a:r>
            <a:r>
              <a:rPr lang="nl-NL" sz="1400" dirty="0" smtClean="0">
                <a:solidFill>
                  <a:schemeClr val="tx1"/>
                </a:solidFill>
              </a:rPr>
              <a:t> </a:t>
            </a:r>
            <a:r>
              <a:rPr lang="nl-NL" sz="1400" dirty="0" err="1" smtClean="0">
                <a:solidFill>
                  <a:schemeClr val="tx1"/>
                </a:solidFill>
              </a:rPr>
              <a:t>to</a:t>
            </a:r>
            <a:r>
              <a:rPr lang="nl-NL" sz="1400" dirty="0" smtClean="0">
                <a:solidFill>
                  <a:schemeClr val="tx1"/>
                </a:solidFill>
              </a:rPr>
              <a:t> baseline </a:t>
            </a:r>
            <a:r>
              <a:rPr lang="nl-NL" sz="1400" dirty="0" err="1" smtClean="0">
                <a:solidFill>
                  <a:schemeClr val="tx1"/>
                </a:solidFill>
              </a:rPr>
              <a:t>to</a:t>
            </a:r>
            <a:r>
              <a:rPr lang="nl-NL" sz="1400" dirty="0" smtClean="0">
                <a:solidFill>
                  <a:schemeClr val="tx1"/>
                </a:solidFill>
              </a:rPr>
              <a:t> security </a:t>
            </a:r>
            <a:r>
              <a:rPr lang="nl-NL" sz="1400" dirty="0">
                <a:solidFill>
                  <a:schemeClr val="tx1"/>
                </a:solidFill>
              </a:rPr>
              <a:t>officer </a:t>
            </a:r>
            <a:r>
              <a:rPr lang="nl-NL" sz="1400" dirty="0" smtClean="0">
                <a:solidFill>
                  <a:schemeClr val="tx1"/>
                </a:solidFill>
              </a:rPr>
              <a:t>(</a:t>
            </a:r>
            <a:r>
              <a:rPr lang="nl-NL" sz="1400" i="1" dirty="0" smtClean="0">
                <a:solidFill>
                  <a:schemeClr val="tx1"/>
                </a:solidFill>
              </a:rPr>
              <a:t>comply or explain</a:t>
            </a:r>
            <a:r>
              <a:rPr lang="nl-NL" sz="1400" dirty="0" smtClean="0">
                <a:solidFill>
                  <a:schemeClr val="tx1"/>
                </a:solidFill>
              </a:rPr>
              <a:t>)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41" name="Stroomdiagram: Alternatief proces 40"/>
          <p:cNvSpPr/>
          <p:nvPr/>
        </p:nvSpPr>
        <p:spPr>
          <a:xfrm>
            <a:off x="7710054" y="3484415"/>
            <a:ext cx="1695796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err="1" smtClean="0">
                <a:solidFill>
                  <a:schemeClr val="tx1"/>
                </a:solidFill>
              </a:rPr>
              <a:t>Implement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generic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controls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42" name="Stroomdiagram: Alternatief proces 41"/>
          <p:cNvSpPr/>
          <p:nvPr/>
        </p:nvSpPr>
        <p:spPr>
          <a:xfrm>
            <a:off x="10116589" y="3484415"/>
            <a:ext cx="1695796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err="1" smtClean="0">
                <a:solidFill>
                  <a:schemeClr val="tx1"/>
                </a:solidFill>
              </a:rPr>
              <a:t>Organization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wide</a:t>
            </a:r>
            <a:r>
              <a:rPr lang="nl-NL" sz="1500" dirty="0" smtClean="0">
                <a:solidFill>
                  <a:schemeClr val="tx1"/>
                </a:solidFill>
              </a:rPr>
              <a:t> audit and benchmark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44" name="Stroomdiagram: Alternatief proces 43"/>
          <p:cNvSpPr/>
          <p:nvPr/>
        </p:nvSpPr>
        <p:spPr>
          <a:xfrm>
            <a:off x="10116589" y="4371109"/>
            <a:ext cx="1695796" cy="714894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smtClean="0">
                <a:solidFill>
                  <a:schemeClr val="tx1"/>
                </a:solidFill>
              </a:rPr>
              <a:t>Service audit</a:t>
            </a:r>
            <a:endParaRPr lang="nl-NL" sz="1500" dirty="0">
              <a:solidFill>
                <a:schemeClr val="tx1"/>
              </a:solidFill>
            </a:endParaRPr>
          </a:p>
        </p:txBody>
      </p:sp>
      <p:cxnSp>
        <p:nvCxnSpPr>
          <p:cNvPr id="6" name="Rechte verbindingslijn met pijl 5"/>
          <p:cNvCxnSpPr>
            <a:stCxn id="37" idx="2"/>
            <a:endCxn id="25" idx="0"/>
          </p:cNvCxnSpPr>
          <p:nvPr/>
        </p:nvCxnSpPr>
        <p:spPr>
          <a:xfrm>
            <a:off x="6151418" y="5086003"/>
            <a:ext cx="86634" cy="374073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Stroomdiagram: Alternatief proces 44"/>
          <p:cNvSpPr/>
          <p:nvPr/>
        </p:nvSpPr>
        <p:spPr>
          <a:xfrm>
            <a:off x="490450" y="1449875"/>
            <a:ext cx="4102331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smtClean="0">
                <a:solidFill>
                  <a:schemeClr val="tx1"/>
                </a:solidFill>
              </a:rPr>
              <a:t>information security policy</a:t>
            </a:r>
            <a:endParaRPr lang="nl-NL" sz="1500" dirty="0">
              <a:solidFill>
                <a:schemeClr val="tx1"/>
              </a:solidFill>
            </a:endParaRPr>
          </a:p>
        </p:txBody>
      </p:sp>
      <p:cxnSp>
        <p:nvCxnSpPr>
          <p:cNvPr id="46" name="Rechte verbindingslijn met pijl 45"/>
          <p:cNvCxnSpPr>
            <a:endCxn id="36" idx="3"/>
          </p:cNvCxnSpPr>
          <p:nvPr/>
        </p:nvCxnSpPr>
        <p:spPr>
          <a:xfrm flipH="1">
            <a:off x="6999316" y="3841862"/>
            <a:ext cx="710738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Rechte verbindingslijn met pijl 46"/>
          <p:cNvCxnSpPr>
            <a:stCxn id="42" idx="1"/>
            <a:endCxn id="41" idx="3"/>
          </p:cNvCxnSpPr>
          <p:nvPr/>
        </p:nvCxnSpPr>
        <p:spPr>
          <a:xfrm flipH="1">
            <a:off x="9405850" y="3841862"/>
            <a:ext cx="710739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met pijl 48"/>
          <p:cNvCxnSpPr>
            <a:stCxn id="19" idx="1"/>
            <a:endCxn id="13" idx="3"/>
          </p:cNvCxnSpPr>
          <p:nvPr/>
        </p:nvCxnSpPr>
        <p:spPr>
          <a:xfrm flipH="1">
            <a:off x="2186247" y="5171903"/>
            <a:ext cx="710739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Rechte verbindingslijn met pijl 49"/>
          <p:cNvCxnSpPr>
            <a:stCxn id="44" idx="1"/>
            <a:endCxn id="43" idx="3"/>
          </p:cNvCxnSpPr>
          <p:nvPr/>
        </p:nvCxnSpPr>
        <p:spPr>
          <a:xfrm flipH="1">
            <a:off x="9405850" y="4728556"/>
            <a:ext cx="710739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Vrije vorm 58"/>
          <p:cNvSpPr/>
          <p:nvPr/>
        </p:nvSpPr>
        <p:spPr>
          <a:xfrm>
            <a:off x="9405850" y="3841862"/>
            <a:ext cx="502921" cy="886694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3" name="Stroomdiagram: Alternatief proces 42"/>
          <p:cNvSpPr/>
          <p:nvPr/>
        </p:nvSpPr>
        <p:spPr>
          <a:xfrm>
            <a:off x="7710054" y="4371109"/>
            <a:ext cx="1695796" cy="714894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err="1" smtClean="0">
                <a:solidFill>
                  <a:schemeClr val="tx1"/>
                </a:solidFill>
              </a:rPr>
              <a:t>Implement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specific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r>
              <a:rPr lang="nl-NL" sz="1500" dirty="0" err="1" smtClean="0">
                <a:solidFill>
                  <a:schemeClr val="tx1"/>
                </a:solidFill>
              </a:rPr>
              <a:t>controls</a:t>
            </a:r>
            <a:r>
              <a:rPr lang="nl-NL" sz="1500" dirty="0" smtClean="0">
                <a:solidFill>
                  <a:schemeClr val="tx1"/>
                </a:solidFill>
              </a:rPr>
              <a:t> </a:t>
            </a:r>
            <a:endParaRPr lang="nl-NL" sz="1500" dirty="0">
              <a:solidFill>
                <a:schemeClr val="tx1"/>
              </a:solidFill>
            </a:endParaRPr>
          </a:p>
        </p:txBody>
      </p:sp>
      <p:sp>
        <p:nvSpPr>
          <p:cNvPr id="61" name="Vrije vorm 60"/>
          <p:cNvSpPr/>
          <p:nvPr/>
        </p:nvSpPr>
        <p:spPr>
          <a:xfrm>
            <a:off x="2186246" y="3398516"/>
            <a:ext cx="710740" cy="443346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2" name="Vrije vorm 61"/>
          <p:cNvSpPr/>
          <p:nvPr/>
        </p:nvSpPr>
        <p:spPr>
          <a:xfrm>
            <a:off x="4592783" y="3842208"/>
            <a:ext cx="588817" cy="429654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Vrije vorm 62"/>
          <p:cNvSpPr/>
          <p:nvPr/>
        </p:nvSpPr>
        <p:spPr>
          <a:xfrm flipV="1">
            <a:off x="4592782" y="4271862"/>
            <a:ext cx="588818" cy="456694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4" name="Vrije vorm 63"/>
          <p:cNvSpPr/>
          <p:nvPr/>
        </p:nvSpPr>
        <p:spPr>
          <a:xfrm>
            <a:off x="4592781" y="4728556"/>
            <a:ext cx="598344" cy="443346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5" name="Vrije vorm 64"/>
          <p:cNvSpPr/>
          <p:nvPr/>
        </p:nvSpPr>
        <p:spPr>
          <a:xfrm flipV="1">
            <a:off x="2186246" y="3841862"/>
            <a:ext cx="710739" cy="430000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69" name="Rechte verbindingslijn met pijl 68"/>
          <p:cNvCxnSpPr>
            <a:stCxn id="13" idx="0"/>
            <a:endCxn id="12" idx="2"/>
          </p:cNvCxnSpPr>
          <p:nvPr/>
        </p:nvCxnSpPr>
        <p:spPr>
          <a:xfrm flipV="1">
            <a:off x="1338349" y="4242358"/>
            <a:ext cx="1586" cy="572098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Rechte verbindingslijn met pijl 71"/>
          <p:cNvCxnSpPr>
            <a:stCxn id="43" idx="1"/>
            <a:endCxn id="37" idx="3"/>
          </p:cNvCxnSpPr>
          <p:nvPr/>
        </p:nvCxnSpPr>
        <p:spPr>
          <a:xfrm flipH="1">
            <a:off x="6999316" y="4728556"/>
            <a:ext cx="710738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Rechte verbindingslijn met pijl 74"/>
          <p:cNvCxnSpPr/>
          <p:nvPr/>
        </p:nvCxnSpPr>
        <p:spPr>
          <a:xfrm flipH="1">
            <a:off x="5160645" y="4728556"/>
            <a:ext cx="150496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Stroomdiagram: Alternatief proces 36"/>
          <p:cNvSpPr/>
          <p:nvPr/>
        </p:nvSpPr>
        <p:spPr>
          <a:xfrm>
            <a:off x="5303520" y="4371109"/>
            <a:ext cx="1695796" cy="714894"/>
          </a:xfrm>
          <a:prstGeom prst="flowChartAlternateProcess">
            <a:avLst/>
          </a:prstGeom>
          <a:solidFill>
            <a:srgbClr val="FDD79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smtClean="0">
                <a:solidFill>
                  <a:schemeClr val="tx1"/>
                </a:solidFill>
              </a:rPr>
              <a:t>Planning Service</a:t>
            </a:r>
            <a:endParaRPr lang="nl-NL" sz="1500" dirty="0">
              <a:solidFill>
                <a:schemeClr val="tx1"/>
              </a:solidFill>
            </a:endParaRPr>
          </a:p>
        </p:txBody>
      </p:sp>
      <p:cxnSp>
        <p:nvCxnSpPr>
          <p:cNvPr id="78" name="Rechte verbindingslijn met pijl 77"/>
          <p:cNvCxnSpPr/>
          <p:nvPr/>
        </p:nvCxnSpPr>
        <p:spPr>
          <a:xfrm flipH="1">
            <a:off x="5151120" y="3842208"/>
            <a:ext cx="150496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Stroomdiagram: Alternatief proces 35"/>
          <p:cNvSpPr/>
          <p:nvPr/>
        </p:nvSpPr>
        <p:spPr>
          <a:xfrm>
            <a:off x="5303520" y="3484415"/>
            <a:ext cx="1695796" cy="714894"/>
          </a:xfrm>
          <a:prstGeom prst="flowChartAlternateProcess">
            <a:avLst/>
          </a:prstGeom>
          <a:solidFill>
            <a:srgbClr val="88C5E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500" dirty="0" smtClean="0">
                <a:solidFill>
                  <a:schemeClr val="tx1"/>
                </a:solidFill>
              </a:rPr>
              <a:t>Planning SURFnet</a:t>
            </a:r>
            <a:endParaRPr lang="nl-NL" sz="1500" dirty="0">
              <a:solidFill>
                <a:schemeClr val="tx1"/>
              </a:solidFill>
            </a:endParaRPr>
          </a:p>
        </p:txBody>
      </p:sp>
      <p:cxnSp>
        <p:nvCxnSpPr>
          <p:cNvPr id="80" name="Rechte verbindingslijn met pijl 79"/>
          <p:cNvCxnSpPr/>
          <p:nvPr/>
        </p:nvCxnSpPr>
        <p:spPr>
          <a:xfrm flipV="1">
            <a:off x="3744884" y="2164769"/>
            <a:ext cx="0" cy="377539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Rechte verbindingslijn met pijl 84"/>
          <p:cNvCxnSpPr/>
          <p:nvPr/>
        </p:nvCxnSpPr>
        <p:spPr>
          <a:xfrm flipV="1">
            <a:off x="1338349" y="2164769"/>
            <a:ext cx="0" cy="37754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Vrije vorm 87"/>
          <p:cNvSpPr/>
          <p:nvPr/>
        </p:nvSpPr>
        <p:spPr>
          <a:xfrm flipV="1">
            <a:off x="4592784" y="3398515"/>
            <a:ext cx="633584" cy="443693"/>
          </a:xfrm>
          <a:custGeom>
            <a:avLst/>
            <a:gdLst>
              <a:gd name="connsiteX0" fmla="*/ 0 w 847725"/>
              <a:gd name="connsiteY0" fmla="*/ 762000 h 762000"/>
              <a:gd name="connsiteX1" fmla="*/ 847725 w 847725"/>
              <a:gd name="connsiteY1" fmla="*/ 0 h 762000"/>
              <a:gd name="connsiteX0" fmla="*/ 0 w 1047750"/>
              <a:gd name="connsiteY0" fmla="*/ 438150 h 438150"/>
              <a:gd name="connsiteX1" fmla="*/ 1047750 w 1047750"/>
              <a:gd name="connsiteY1" fmla="*/ 0 h 438150"/>
              <a:gd name="connsiteX0" fmla="*/ 0 w 1047750"/>
              <a:gd name="connsiteY0" fmla="*/ 438150 h 438150"/>
              <a:gd name="connsiteX1" fmla="*/ 1047750 w 1047750"/>
              <a:gd name="connsiteY1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47750" h="438150">
                <a:moveTo>
                  <a:pt x="0" y="438150"/>
                </a:moveTo>
                <a:cubicBezTo>
                  <a:pt x="349250" y="292100"/>
                  <a:pt x="22225" y="50800"/>
                  <a:pt x="1047750" y="0"/>
                </a:cubicBezTo>
              </a:path>
            </a:pathLst>
          </a:custGeom>
          <a:noFill/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89" name="Rechte verbindingslijn met pijl 88"/>
          <p:cNvCxnSpPr>
            <a:stCxn id="37" idx="0"/>
            <a:endCxn id="36" idx="2"/>
          </p:cNvCxnSpPr>
          <p:nvPr/>
        </p:nvCxnSpPr>
        <p:spPr>
          <a:xfrm flipV="1">
            <a:off x="6151418" y="4199309"/>
            <a:ext cx="0" cy="17180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Rechte verbindingslijn met pijl 91"/>
          <p:cNvCxnSpPr/>
          <p:nvPr/>
        </p:nvCxnSpPr>
        <p:spPr>
          <a:xfrm flipV="1">
            <a:off x="8557952" y="4199309"/>
            <a:ext cx="0" cy="17180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Gekromde verbindingslijn 96"/>
          <p:cNvCxnSpPr>
            <a:stCxn id="42" idx="0"/>
            <a:endCxn id="45" idx="3"/>
          </p:cNvCxnSpPr>
          <p:nvPr/>
        </p:nvCxnSpPr>
        <p:spPr>
          <a:xfrm rot="16200000" flipV="1">
            <a:off x="6940088" y="-539984"/>
            <a:ext cx="1677093" cy="6371706"/>
          </a:xfrm>
          <a:prstGeom prst="curvedConnector2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kromde verbindingslijn 97"/>
          <p:cNvCxnSpPr>
            <a:stCxn id="44" idx="2"/>
            <a:endCxn id="19" idx="2"/>
          </p:cNvCxnSpPr>
          <p:nvPr/>
        </p:nvCxnSpPr>
        <p:spPr>
          <a:xfrm rot="5400000">
            <a:off x="7133013" y="1697875"/>
            <a:ext cx="443347" cy="7219603"/>
          </a:xfrm>
          <a:prstGeom prst="curvedConnector3">
            <a:avLst>
              <a:gd name="adj1" fmla="val 385311"/>
            </a:avLst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kstvak 101"/>
          <p:cNvSpPr txBox="1"/>
          <p:nvPr/>
        </p:nvSpPr>
        <p:spPr>
          <a:xfrm>
            <a:off x="491486" y="2542308"/>
            <a:ext cx="16937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>
                <a:solidFill>
                  <a:schemeClr val="bg1"/>
                </a:solidFill>
              </a:rPr>
              <a:t>RISK ANALYSIS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103" name="Tekstvak 102"/>
          <p:cNvSpPr txBox="1"/>
          <p:nvPr/>
        </p:nvSpPr>
        <p:spPr>
          <a:xfrm>
            <a:off x="3083487" y="2575379"/>
            <a:ext cx="13227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>
                <a:solidFill>
                  <a:schemeClr val="bg1"/>
                </a:solidFill>
              </a:rPr>
              <a:t>CONTROLS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104" name="Tekstvak 103"/>
          <p:cNvSpPr txBox="1"/>
          <p:nvPr/>
        </p:nvSpPr>
        <p:spPr>
          <a:xfrm>
            <a:off x="5792187" y="2542308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>
                <a:solidFill>
                  <a:schemeClr val="bg1"/>
                </a:solidFill>
              </a:rPr>
              <a:t>PLAN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105" name="Tekstvak 104"/>
          <p:cNvSpPr txBox="1"/>
          <p:nvPr/>
        </p:nvSpPr>
        <p:spPr>
          <a:xfrm>
            <a:off x="7984338" y="2542309"/>
            <a:ext cx="11472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>
                <a:solidFill>
                  <a:schemeClr val="bg1"/>
                </a:solidFill>
              </a:rPr>
              <a:t>OPERATE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106" name="Tekstvak 105"/>
          <p:cNvSpPr txBox="1"/>
          <p:nvPr/>
        </p:nvSpPr>
        <p:spPr>
          <a:xfrm>
            <a:off x="10076263" y="2542309"/>
            <a:ext cx="1776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>
                <a:solidFill>
                  <a:schemeClr val="bg1"/>
                </a:solidFill>
              </a:rPr>
              <a:t>EVALUATE</a:t>
            </a:r>
            <a:br>
              <a:rPr lang="nl-NL" sz="1600" dirty="0" smtClean="0">
                <a:solidFill>
                  <a:schemeClr val="bg1"/>
                </a:solidFill>
              </a:rPr>
            </a:br>
            <a:r>
              <a:rPr lang="nl-NL" sz="1600" dirty="0" smtClean="0">
                <a:solidFill>
                  <a:schemeClr val="bg1"/>
                </a:solidFill>
              </a:rPr>
              <a:t>PERFORMANCE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48" name="Afgeronde rechthoek 47"/>
          <p:cNvSpPr/>
          <p:nvPr/>
        </p:nvSpPr>
        <p:spPr>
          <a:xfrm>
            <a:off x="5024524" y="2931996"/>
            <a:ext cx="1234440" cy="683853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(</a:t>
            </a:r>
            <a:r>
              <a:rPr lang="nl-NL" sz="1200" dirty="0" err="1" smtClean="0">
                <a:solidFill>
                  <a:schemeClr val="tx1"/>
                </a:solidFill>
              </a:rPr>
              <a:t>Annual</a:t>
            </a:r>
            <a:r>
              <a:rPr lang="nl-NL" sz="1200" dirty="0" smtClean="0">
                <a:solidFill>
                  <a:schemeClr val="tx1"/>
                </a:solidFill>
              </a:rPr>
              <a:t>) planning SURFnet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1" name="Afgeronde rechthoek 50"/>
          <p:cNvSpPr/>
          <p:nvPr/>
        </p:nvSpPr>
        <p:spPr>
          <a:xfrm>
            <a:off x="4932652" y="4873465"/>
            <a:ext cx="1234440" cy="610352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(</a:t>
            </a:r>
            <a:r>
              <a:rPr lang="nl-NL" sz="1200" dirty="0" err="1" smtClean="0">
                <a:solidFill>
                  <a:schemeClr val="tx1"/>
                </a:solidFill>
              </a:rPr>
              <a:t>Annual</a:t>
            </a:r>
            <a:r>
              <a:rPr lang="nl-NL" sz="1200" dirty="0" smtClean="0">
                <a:solidFill>
                  <a:schemeClr val="tx1"/>
                </a:solidFill>
              </a:rPr>
              <a:t>) planning Service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2" name="Afgeronde rechthoek 51"/>
          <p:cNvSpPr/>
          <p:nvPr/>
        </p:nvSpPr>
        <p:spPr>
          <a:xfrm>
            <a:off x="2689168" y="3823030"/>
            <a:ext cx="1234440" cy="332352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Wiki baseline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3" name="Afgeronde rechthoek 52"/>
          <p:cNvSpPr/>
          <p:nvPr/>
        </p:nvSpPr>
        <p:spPr>
          <a:xfrm>
            <a:off x="2341703" y="5503951"/>
            <a:ext cx="1285616" cy="615147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Controls </a:t>
            </a:r>
            <a:r>
              <a:rPr lang="nl-NL" sz="1200" dirty="0" err="1" smtClean="0">
                <a:solidFill>
                  <a:schemeClr val="tx1"/>
                </a:solidFill>
              </a:rPr>
              <a:t>selected</a:t>
            </a:r>
            <a:r>
              <a:rPr lang="nl-NL" sz="1200" dirty="0" smtClean="0">
                <a:solidFill>
                  <a:schemeClr val="tx1"/>
                </a:solidFill>
              </a:rPr>
              <a:t> by Service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4" name="Afgeronde rechthoek 53"/>
          <p:cNvSpPr/>
          <p:nvPr/>
        </p:nvSpPr>
        <p:spPr>
          <a:xfrm>
            <a:off x="2392879" y="2803093"/>
            <a:ext cx="1234440" cy="423624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Awareness, logserver, </a:t>
            </a:r>
            <a:r>
              <a:rPr lang="nl-NL" sz="1200" dirty="0" err="1" smtClean="0">
                <a:solidFill>
                  <a:schemeClr val="tx1"/>
                </a:solidFill>
              </a:rPr>
              <a:t>etc</a:t>
            </a:r>
            <a:r>
              <a:rPr lang="nl-NL" sz="1200" dirty="0" smtClean="0">
                <a:solidFill>
                  <a:schemeClr val="tx1"/>
                </a:solidFill>
              </a:rPr>
              <a:t> 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5" name="Afgeronde rechthoek 54"/>
          <p:cNvSpPr/>
          <p:nvPr/>
        </p:nvSpPr>
        <p:spPr>
          <a:xfrm>
            <a:off x="7502236" y="3072110"/>
            <a:ext cx="1234440" cy="561520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Controls </a:t>
            </a:r>
            <a:r>
              <a:rPr lang="nl-NL" sz="1200" dirty="0" err="1" smtClean="0">
                <a:solidFill>
                  <a:schemeClr val="tx1"/>
                </a:solidFill>
              </a:rPr>
              <a:t>strategic</a:t>
            </a:r>
            <a:r>
              <a:rPr lang="nl-NL" sz="1200" dirty="0" smtClean="0">
                <a:solidFill>
                  <a:schemeClr val="tx1"/>
                </a:solidFill>
              </a:rPr>
              <a:t> level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6" name="Afgeronde rechthoek 55"/>
          <p:cNvSpPr/>
          <p:nvPr/>
        </p:nvSpPr>
        <p:spPr>
          <a:xfrm>
            <a:off x="7502236" y="5016444"/>
            <a:ext cx="1350820" cy="443631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Controls </a:t>
            </a:r>
            <a:r>
              <a:rPr lang="nl-NL" sz="1200" dirty="0" err="1" smtClean="0">
                <a:solidFill>
                  <a:schemeClr val="tx1"/>
                </a:solidFill>
              </a:rPr>
              <a:t>operational</a:t>
            </a:r>
            <a:r>
              <a:rPr lang="nl-NL" sz="1200" dirty="0" smtClean="0">
                <a:solidFill>
                  <a:schemeClr val="tx1"/>
                </a:solidFill>
              </a:rPr>
              <a:t> level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7" name="Afgeronde rechthoek 56"/>
          <p:cNvSpPr/>
          <p:nvPr/>
        </p:nvSpPr>
        <p:spPr>
          <a:xfrm>
            <a:off x="7450281" y="4027509"/>
            <a:ext cx="1234440" cy="492814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Controls </a:t>
            </a:r>
            <a:r>
              <a:rPr lang="nl-NL" sz="1200" dirty="0" err="1" smtClean="0">
                <a:solidFill>
                  <a:schemeClr val="tx1"/>
                </a:solidFill>
              </a:rPr>
              <a:t>tactical</a:t>
            </a:r>
            <a:r>
              <a:rPr lang="nl-NL" sz="1200" dirty="0" smtClean="0">
                <a:solidFill>
                  <a:schemeClr val="tx1"/>
                </a:solidFill>
              </a:rPr>
              <a:t> level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58" name="Afgeronde rechthoek 57"/>
          <p:cNvSpPr/>
          <p:nvPr/>
        </p:nvSpPr>
        <p:spPr>
          <a:xfrm>
            <a:off x="59488" y="2869268"/>
            <a:ext cx="1741458" cy="683853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Risk analysis security officer and management team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0" name="Afgeronde rechthoek 59"/>
          <p:cNvSpPr/>
          <p:nvPr/>
        </p:nvSpPr>
        <p:spPr>
          <a:xfrm>
            <a:off x="282633" y="4371109"/>
            <a:ext cx="1234440" cy="502355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Risk analysis Service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6" name="Afgeronde rechthoek 65"/>
          <p:cNvSpPr/>
          <p:nvPr/>
        </p:nvSpPr>
        <p:spPr>
          <a:xfrm>
            <a:off x="9908771" y="5000103"/>
            <a:ext cx="1168112" cy="459972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Pentest</a:t>
            </a:r>
            <a:r>
              <a:rPr lang="nl-NL" sz="1200" dirty="0" smtClean="0">
                <a:solidFill>
                  <a:schemeClr val="tx1"/>
                </a:solidFill>
              </a:rPr>
              <a:t>, audit, etc.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7" name="Afgeronde rechthoek 66"/>
          <p:cNvSpPr/>
          <p:nvPr/>
        </p:nvSpPr>
        <p:spPr>
          <a:xfrm>
            <a:off x="9437456" y="3101044"/>
            <a:ext cx="1613623" cy="395680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err="1" smtClean="0">
                <a:solidFill>
                  <a:schemeClr val="tx1"/>
                </a:solidFill>
              </a:rPr>
              <a:t>Coable</a:t>
            </a:r>
            <a:r>
              <a:rPr lang="nl-NL" sz="1200" dirty="0" smtClean="0">
                <a:solidFill>
                  <a:schemeClr val="tx1"/>
                </a:solidFill>
              </a:rPr>
              <a:t>, benchmark, </a:t>
            </a:r>
            <a:r>
              <a:rPr lang="nl-NL" sz="1200" dirty="0" err="1" smtClean="0">
                <a:solidFill>
                  <a:schemeClr val="tx1"/>
                </a:solidFill>
              </a:rPr>
              <a:t>internal</a:t>
            </a:r>
            <a:r>
              <a:rPr lang="nl-NL" sz="1200" dirty="0" smtClean="0">
                <a:solidFill>
                  <a:schemeClr val="tx1"/>
                </a:solidFill>
              </a:rPr>
              <a:t> review, etc.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68" name="Afgeronde rechthoek 67"/>
          <p:cNvSpPr/>
          <p:nvPr/>
        </p:nvSpPr>
        <p:spPr>
          <a:xfrm>
            <a:off x="6615110" y="6194778"/>
            <a:ext cx="1582017" cy="493633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Risk </a:t>
            </a:r>
            <a:r>
              <a:rPr lang="nl-NL" sz="1200" dirty="0" err="1" smtClean="0">
                <a:solidFill>
                  <a:schemeClr val="tx1"/>
                </a:solidFill>
              </a:rPr>
              <a:t>logbook</a:t>
            </a:r>
            <a:r>
              <a:rPr lang="nl-NL" sz="1200" dirty="0" smtClean="0">
                <a:solidFill>
                  <a:schemeClr val="tx1"/>
                </a:solidFill>
              </a:rPr>
              <a:t>, comply or explain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70" name="Afgeronde rechthoek 69"/>
          <p:cNvSpPr/>
          <p:nvPr/>
        </p:nvSpPr>
        <p:spPr>
          <a:xfrm>
            <a:off x="8526779" y="6293287"/>
            <a:ext cx="1234440" cy="511514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Governance Service</a:t>
            </a:r>
            <a:endParaRPr lang="nl-NL" sz="1200" dirty="0">
              <a:solidFill>
                <a:schemeClr val="tx1"/>
              </a:solidFill>
            </a:endParaRPr>
          </a:p>
        </p:txBody>
      </p:sp>
      <p:sp>
        <p:nvSpPr>
          <p:cNvPr id="71" name="Afgeronde rechthoek 70"/>
          <p:cNvSpPr/>
          <p:nvPr/>
        </p:nvSpPr>
        <p:spPr>
          <a:xfrm>
            <a:off x="7307838" y="1959200"/>
            <a:ext cx="1234440" cy="447483"/>
          </a:xfrm>
          <a:prstGeom prst="roundRect">
            <a:avLst/>
          </a:prstGeom>
          <a:solidFill>
            <a:srgbClr val="FB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dirty="0" smtClean="0">
                <a:solidFill>
                  <a:schemeClr val="tx1"/>
                </a:solidFill>
              </a:rPr>
              <a:t>Governance SURFnet</a:t>
            </a:r>
            <a:endParaRPr lang="nl-NL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124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Baseline - ISO 27002 </a:t>
            </a:r>
            <a:r>
              <a:rPr lang="nl-NL" dirty="0" err="1" smtClean="0"/>
              <a:t>based</a:t>
            </a:r>
            <a:r>
              <a:rPr lang="nl-NL" dirty="0" smtClean="0"/>
              <a:t>: </a:t>
            </a:r>
            <a:r>
              <a:rPr lang="nl-NL" dirty="0" err="1" smtClean="0"/>
              <a:t>generic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specific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Integration in management </a:t>
            </a:r>
            <a:r>
              <a:rPr lang="nl-NL" dirty="0" err="1" smtClean="0"/>
              <a:t>and</a:t>
            </a:r>
            <a:r>
              <a:rPr lang="nl-NL" dirty="0" smtClean="0"/>
              <a:t> development </a:t>
            </a:r>
            <a:r>
              <a:rPr lang="nl-NL" dirty="0" err="1" smtClean="0"/>
              <a:t>processes</a:t>
            </a:r>
            <a:endParaRPr lang="nl-NL" dirty="0"/>
          </a:p>
        </p:txBody>
      </p:sp>
      <p:pic>
        <p:nvPicPr>
          <p:cNvPr id="50" name="Afbeelding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538" y="1468438"/>
            <a:ext cx="4887569" cy="2189162"/>
          </a:xfrm>
          <a:prstGeom prst="rect">
            <a:avLst/>
          </a:prstGeom>
        </p:spPr>
      </p:pic>
      <p:sp>
        <p:nvSpPr>
          <p:cNvPr id="51" name="Afgeronde rechthoek 50"/>
          <p:cNvSpPr/>
          <p:nvPr/>
        </p:nvSpPr>
        <p:spPr>
          <a:xfrm>
            <a:off x="6265429" y="1436191"/>
            <a:ext cx="2543175" cy="641175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risk management &amp; security </a:t>
            </a:r>
            <a:r>
              <a:rPr lang="nl-NL" dirty="0" err="1" smtClean="0">
                <a:solidFill>
                  <a:schemeClr val="tx1"/>
                </a:solidFill>
              </a:rPr>
              <a:t>manageemnt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4" name="Afgeronde rechthoek 53"/>
          <p:cNvSpPr/>
          <p:nvPr/>
        </p:nvSpPr>
        <p:spPr>
          <a:xfrm>
            <a:off x="9082896" y="2272810"/>
            <a:ext cx="2543175" cy="684603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Assets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5" name="Afgeronde rechthoek 54"/>
          <p:cNvSpPr/>
          <p:nvPr/>
        </p:nvSpPr>
        <p:spPr>
          <a:xfrm>
            <a:off x="6265428" y="4147797"/>
            <a:ext cx="2543175" cy="663672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>
                <a:solidFill>
                  <a:schemeClr val="tx1"/>
                </a:solidFill>
              </a:rPr>
              <a:t>Cryptography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6" name="Afgeronde rechthoek 55"/>
          <p:cNvSpPr/>
          <p:nvPr/>
        </p:nvSpPr>
        <p:spPr>
          <a:xfrm>
            <a:off x="6296298" y="5925942"/>
            <a:ext cx="2543175" cy="684603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>
                <a:solidFill>
                  <a:schemeClr val="tx1"/>
                </a:solidFill>
              </a:rPr>
              <a:t>Continuity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7" name="Afgeronde rechthoek 56"/>
          <p:cNvSpPr/>
          <p:nvPr/>
        </p:nvSpPr>
        <p:spPr>
          <a:xfrm>
            <a:off x="6272126" y="5031386"/>
            <a:ext cx="2543175" cy="684603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Security </a:t>
            </a:r>
            <a:r>
              <a:rPr lang="nl-NL" dirty="0" err="1" smtClean="0">
                <a:solidFill>
                  <a:schemeClr val="tx1"/>
                </a:solidFill>
              </a:rPr>
              <a:t>incidents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8" name="Afgeronde rechthoek 57"/>
          <p:cNvSpPr/>
          <p:nvPr/>
        </p:nvSpPr>
        <p:spPr>
          <a:xfrm>
            <a:off x="6272126" y="3196620"/>
            <a:ext cx="2543175" cy="684603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Employees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59" name="Afgeronde rechthoek 58"/>
          <p:cNvSpPr/>
          <p:nvPr/>
        </p:nvSpPr>
        <p:spPr>
          <a:xfrm>
            <a:off x="9096286" y="3229358"/>
            <a:ext cx="2543175" cy="643056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>
                <a:solidFill>
                  <a:schemeClr val="tx1"/>
                </a:solidFill>
              </a:rPr>
              <a:t>Employment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60" name="Afgeronde rechthoek 59"/>
          <p:cNvSpPr/>
          <p:nvPr/>
        </p:nvSpPr>
        <p:spPr>
          <a:xfrm>
            <a:off x="9096286" y="4144359"/>
            <a:ext cx="2543175" cy="654614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Suppliers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61" name="Afgeronde rechthoek 60"/>
          <p:cNvSpPr/>
          <p:nvPr/>
        </p:nvSpPr>
        <p:spPr>
          <a:xfrm>
            <a:off x="9096286" y="5046083"/>
            <a:ext cx="2543175" cy="684603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Systems </a:t>
            </a:r>
            <a:r>
              <a:rPr lang="nl-NL" dirty="0" err="1" smtClean="0">
                <a:solidFill>
                  <a:schemeClr val="tx1"/>
                </a:solidFill>
              </a:rPr>
              <a:t>and</a:t>
            </a:r>
            <a:r>
              <a:rPr lang="nl-NL" dirty="0" smtClean="0">
                <a:solidFill>
                  <a:schemeClr val="tx1"/>
                </a:solidFill>
              </a:rPr>
              <a:t> software development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62" name="Afgeronde rechthoek 61"/>
          <p:cNvSpPr/>
          <p:nvPr/>
        </p:nvSpPr>
        <p:spPr>
          <a:xfrm>
            <a:off x="9096290" y="5925942"/>
            <a:ext cx="2543175" cy="684602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Access Management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63" name="Afgeronde rechthoek 62"/>
          <p:cNvSpPr/>
          <p:nvPr/>
        </p:nvSpPr>
        <p:spPr>
          <a:xfrm>
            <a:off x="500063" y="3657600"/>
            <a:ext cx="5491075" cy="2952944"/>
          </a:xfrm>
          <a:prstGeom prst="roundRect">
            <a:avLst>
              <a:gd name="adj" fmla="val 5968"/>
            </a:avLst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The ISMS model is </a:t>
            </a:r>
            <a:r>
              <a:rPr lang="nl-NL" dirty="0" err="1" smtClean="0">
                <a:solidFill>
                  <a:schemeClr val="tx1"/>
                </a:solidFill>
              </a:rPr>
              <a:t>supported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by</a:t>
            </a:r>
            <a:r>
              <a:rPr lang="nl-NL" dirty="0" smtClean="0">
                <a:solidFill>
                  <a:schemeClr val="tx1"/>
                </a:solidFill>
              </a:rPr>
              <a:t> a </a:t>
            </a:r>
            <a:r>
              <a:rPr lang="nl-NL" b="1" dirty="0" smtClean="0">
                <a:solidFill>
                  <a:schemeClr val="tx1"/>
                </a:solidFill>
              </a:rPr>
              <a:t>baseline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with</a:t>
            </a:r>
            <a:r>
              <a:rPr lang="nl-NL" dirty="0" smtClean="0">
                <a:solidFill>
                  <a:schemeClr val="tx1"/>
                </a:solidFill>
              </a:rPr>
              <a:t> a </a:t>
            </a:r>
            <a:r>
              <a:rPr lang="nl-NL" dirty="0" err="1" smtClean="0">
                <a:solidFill>
                  <a:schemeClr val="tx1"/>
                </a:solidFill>
              </a:rPr>
              <a:t>grouping</a:t>
            </a:r>
            <a:r>
              <a:rPr lang="nl-NL" dirty="0" smtClean="0">
                <a:solidFill>
                  <a:schemeClr val="tx1"/>
                </a:solidFill>
              </a:rPr>
              <a:t> of relevant ISO 27002 </a:t>
            </a:r>
            <a:r>
              <a:rPr lang="nl-NL" dirty="0" err="1" smtClean="0">
                <a:solidFill>
                  <a:schemeClr val="tx1"/>
                </a:solidFill>
              </a:rPr>
              <a:t>controls</a:t>
            </a:r>
            <a:r>
              <a:rPr lang="nl-NL" dirty="0" smtClean="0">
                <a:solidFill>
                  <a:schemeClr val="tx1"/>
                </a:solidFill>
              </a:rPr>
              <a:t> in 12 </a:t>
            </a:r>
            <a:r>
              <a:rPr lang="nl-NL" dirty="0" err="1" smtClean="0">
                <a:solidFill>
                  <a:schemeClr val="tx1"/>
                </a:solidFill>
              </a:rPr>
              <a:t>theme’s</a:t>
            </a:r>
            <a:r>
              <a:rPr lang="nl-NL" dirty="0" smtClean="0">
                <a:solidFill>
                  <a:schemeClr val="tx1"/>
                </a:solidFill>
              </a:rPr>
              <a:t>. For </a:t>
            </a:r>
            <a:r>
              <a:rPr lang="nl-NL" dirty="0" err="1" smtClean="0">
                <a:solidFill>
                  <a:schemeClr val="tx1"/>
                </a:solidFill>
              </a:rPr>
              <a:t>each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theme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you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can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describe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what</a:t>
            </a:r>
            <a:r>
              <a:rPr lang="nl-NL" dirty="0" smtClean="0">
                <a:solidFill>
                  <a:schemeClr val="tx1"/>
                </a:solidFill>
              </a:rPr>
              <a:t> (</a:t>
            </a:r>
            <a:r>
              <a:rPr lang="nl-NL" dirty="0" err="1" smtClean="0">
                <a:solidFill>
                  <a:schemeClr val="tx1"/>
                </a:solidFill>
              </a:rPr>
              <a:t>strategic</a:t>
            </a:r>
            <a:r>
              <a:rPr lang="nl-NL" dirty="0" smtClean="0">
                <a:solidFill>
                  <a:schemeClr val="tx1"/>
                </a:solidFill>
              </a:rPr>
              <a:t>) </a:t>
            </a:r>
            <a:r>
              <a:rPr lang="nl-NL" dirty="0" err="1" smtClean="0">
                <a:solidFill>
                  <a:schemeClr val="tx1"/>
                </a:solidFill>
              </a:rPr>
              <a:t>choices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you</a:t>
            </a:r>
            <a:r>
              <a:rPr lang="nl-NL" dirty="0" smtClean="0">
                <a:solidFill>
                  <a:schemeClr val="tx1"/>
                </a:solidFill>
              </a:rPr>
              <a:t> have made, </a:t>
            </a:r>
            <a:r>
              <a:rPr lang="nl-NL" dirty="0" err="1" smtClean="0">
                <a:solidFill>
                  <a:schemeClr val="tx1"/>
                </a:solidFill>
              </a:rPr>
              <a:t>what</a:t>
            </a:r>
            <a:r>
              <a:rPr lang="nl-NL" dirty="0" smtClean="0">
                <a:solidFill>
                  <a:schemeClr val="tx1"/>
                </a:solidFill>
              </a:rPr>
              <a:t> is </a:t>
            </a:r>
            <a:r>
              <a:rPr lang="nl-NL" dirty="0" err="1" smtClean="0">
                <a:solidFill>
                  <a:schemeClr val="tx1"/>
                </a:solidFill>
              </a:rPr>
              <a:t>generic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and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what</a:t>
            </a:r>
            <a:r>
              <a:rPr lang="nl-NL" dirty="0" smtClean="0">
                <a:solidFill>
                  <a:schemeClr val="tx1"/>
                </a:solidFill>
              </a:rPr>
              <a:t> is service or </a:t>
            </a:r>
            <a:r>
              <a:rPr lang="nl-NL" dirty="0" err="1" smtClean="0">
                <a:solidFill>
                  <a:schemeClr val="tx1"/>
                </a:solidFill>
              </a:rPr>
              <a:t>department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specific</a:t>
            </a:r>
            <a:r>
              <a:rPr lang="nl-NL" dirty="0" smtClean="0">
                <a:solidFill>
                  <a:schemeClr val="tx1"/>
                </a:solidFill>
              </a:rPr>
              <a:t>. The 12 </a:t>
            </a:r>
            <a:r>
              <a:rPr lang="nl-NL" dirty="0" err="1" smtClean="0">
                <a:solidFill>
                  <a:schemeClr val="tx1"/>
                </a:solidFill>
              </a:rPr>
              <a:t>theme’s</a:t>
            </a:r>
            <a:r>
              <a:rPr lang="nl-NL" dirty="0" smtClean="0">
                <a:solidFill>
                  <a:schemeClr val="tx1"/>
                </a:solidFill>
              </a:rPr>
              <a:t> are </a:t>
            </a:r>
            <a:r>
              <a:rPr lang="nl-NL" dirty="0" err="1" smtClean="0">
                <a:solidFill>
                  <a:schemeClr val="tx1"/>
                </a:solidFill>
              </a:rPr>
              <a:t>designed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to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be</a:t>
            </a:r>
            <a:r>
              <a:rPr lang="nl-NL" dirty="0" smtClean="0">
                <a:solidFill>
                  <a:schemeClr val="tx1"/>
                </a:solidFill>
              </a:rPr>
              <a:t> close </a:t>
            </a:r>
            <a:r>
              <a:rPr lang="nl-NL" dirty="0" err="1" smtClean="0">
                <a:solidFill>
                  <a:schemeClr val="tx1"/>
                </a:solidFill>
              </a:rPr>
              <a:t>to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the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daily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working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processes</a:t>
            </a:r>
            <a:r>
              <a:rPr lang="nl-NL" dirty="0" smtClean="0">
                <a:solidFill>
                  <a:schemeClr val="tx1"/>
                </a:solidFill>
              </a:rPr>
              <a:t>. </a:t>
            </a:r>
            <a:r>
              <a:rPr lang="nl-NL" dirty="0" err="1" smtClean="0">
                <a:solidFill>
                  <a:schemeClr val="tx1"/>
                </a:solidFill>
              </a:rPr>
              <a:t>Because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the</a:t>
            </a:r>
            <a:r>
              <a:rPr lang="nl-NL" dirty="0" smtClean="0">
                <a:solidFill>
                  <a:schemeClr val="tx1"/>
                </a:solidFill>
              </a:rPr>
              <a:t> baseline is ISO 27000 </a:t>
            </a:r>
            <a:r>
              <a:rPr lang="nl-NL" dirty="0" err="1" smtClean="0">
                <a:solidFill>
                  <a:schemeClr val="tx1"/>
                </a:solidFill>
              </a:rPr>
              <a:t>based</a:t>
            </a:r>
            <a:r>
              <a:rPr lang="nl-NL" dirty="0" smtClean="0">
                <a:solidFill>
                  <a:schemeClr val="tx1"/>
                </a:solidFill>
              </a:rPr>
              <a:t>, as well as </a:t>
            </a:r>
            <a:r>
              <a:rPr lang="nl-NL" dirty="0" err="1" smtClean="0">
                <a:solidFill>
                  <a:schemeClr val="tx1"/>
                </a:solidFill>
              </a:rPr>
              <a:t>the</a:t>
            </a:r>
            <a:r>
              <a:rPr lang="nl-NL" dirty="0" smtClean="0">
                <a:solidFill>
                  <a:schemeClr val="tx1"/>
                </a:solidFill>
              </a:rPr>
              <a:t> management </a:t>
            </a:r>
            <a:r>
              <a:rPr lang="nl-NL" dirty="0" err="1" smtClean="0">
                <a:solidFill>
                  <a:schemeClr val="tx1"/>
                </a:solidFill>
              </a:rPr>
              <a:t>processes</a:t>
            </a:r>
            <a:r>
              <a:rPr lang="nl-NL" dirty="0" smtClean="0">
                <a:solidFill>
                  <a:schemeClr val="tx1"/>
                </a:solidFill>
              </a:rPr>
              <a:t>, </a:t>
            </a:r>
            <a:r>
              <a:rPr lang="nl-NL" dirty="0" err="1" smtClean="0">
                <a:solidFill>
                  <a:schemeClr val="tx1"/>
                </a:solidFill>
              </a:rPr>
              <a:t>the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organization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will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be</a:t>
            </a:r>
            <a:r>
              <a:rPr lang="nl-NL" dirty="0" smtClean="0">
                <a:solidFill>
                  <a:schemeClr val="tx1"/>
                </a:solidFill>
              </a:rPr>
              <a:t> well </a:t>
            </a:r>
            <a:r>
              <a:rPr lang="nl-NL" dirty="0" err="1" smtClean="0">
                <a:solidFill>
                  <a:schemeClr val="tx1"/>
                </a:solidFill>
              </a:rPr>
              <a:t>prepared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for</a:t>
            </a:r>
            <a:r>
              <a:rPr lang="nl-NL" dirty="0" smtClean="0">
                <a:solidFill>
                  <a:schemeClr val="tx1"/>
                </a:solidFill>
              </a:rPr>
              <a:t> a </a:t>
            </a:r>
            <a:r>
              <a:rPr lang="nl-NL" dirty="0" err="1" smtClean="0">
                <a:solidFill>
                  <a:schemeClr val="tx1"/>
                </a:solidFill>
              </a:rPr>
              <a:t>future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certification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process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5" name="Afgeronde rechthoek 14"/>
          <p:cNvSpPr/>
          <p:nvPr/>
        </p:nvSpPr>
        <p:spPr>
          <a:xfrm>
            <a:off x="9096285" y="1459648"/>
            <a:ext cx="2543175" cy="611818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mtClean="0">
                <a:solidFill>
                  <a:schemeClr val="tx1"/>
                </a:solidFill>
              </a:rPr>
              <a:t>General, policies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6" name="Afgeronde rechthoek 15"/>
          <p:cNvSpPr/>
          <p:nvPr/>
        </p:nvSpPr>
        <p:spPr>
          <a:xfrm>
            <a:off x="6272126" y="2318576"/>
            <a:ext cx="2543175" cy="663672"/>
          </a:xfrm>
          <a:prstGeom prst="roundRect">
            <a:avLst/>
          </a:prstGeom>
          <a:solidFill>
            <a:srgbClr val="88C5E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Systems management </a:t>
            </a:r>
            <a:r>
              <a:rPr lang="nl-NL" dirty="0" err="1">
                <a:solidFill>
                  <a:schemeClr val="tx1"/>
                </a:solidFill>
              </a:rPr>
              <a:t>and</a:t>
            </a:r>
            <a:r>
              <a:rPr lang="nl-NL" dirty="0">
                <a:solidFill>
                  <a:schemeClr val="tx1"/>
                </a:solidFill>
              </a:rPr>
              <a:t> operations</a:t>
            </a:r>
          </a:p>
        </p:txBody>
      </p:sp>
    </p:spTree>
    <p:extLst>
      <p:ext uri="{BB962C8B-B14F-4D97-AF65-F5344CB8AC3E}">
        <p14:creationId xmlns:p14="http://schemas.microsoft.com/office/powerpoint/2010/main" val="108906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November 20-21, 2017: CLAW workshop, Malaga</a:t>
            </a:r>
          </a:p>
          <a:p>
            <a:r>
              <a:rPr lang="nl-NL" dirty="0" err="1" smtClean="0"/>
              <a:t>June</a:t>
            </a:r>
            <a:r>
              <a:rPr lang="nl-NL" dirty="0" smtClean="0"/>
              <a:t> 11 </a:t>
            </a:r>
            <a:r>
              <a:rPr lang="mr-IN" dirty="0" smtClean="0"/>
              <a:t>–</a:t>
            </a:r>
            <a:r>
              <a:rPr lang="nl-NL" dirty="0" smtClean="0"/>
              <a:t> 15, 2018, TNC18, </a:t>
            </a:r>
            <a:r>
              <a:rPr lang="nl-NL" dirty="0" smtClean="0"/>
              <a:t>Trondheim</a:t>
            </a:r>
          </a:p>
          <a:p>
            <a:endParaRPr lang="nl-NL" dirty="0"/>
          </a:p>
          <a:p>
            <a:r>
              <a:rPr lang="nl-NL" dirty="0" smtClean="0"/>
              <a:t>Spring 2018: SIG-ISM, ????</a:t>
            </a:r>
            <a:endParaRPr lang="nl-NL" dirty="0"/>
          </a:p>
        </p:txBody>
      </p:sp>
      <p:sp>
        <p:nvSpPr>
          <p:cNvPr id="5" name="Tijdelijke aanduiding voor afbeelding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SIG-ISM 6th Workshop: spring 2018 </a:t>
            </a:r>
            <a:endParaRPr lang="nl-NL" dirty="0"/>
          </a:p>
        </p:txBody>
      </p:sp>
      <p:pic>
        <p:nvPicPr>
          <p:cNvPr id="2050" name="Picture 2" descr="oing deep into Paris on a 48-hour city break is an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023" y="1400775"/>
            <a:ext cx="3571060" cy="237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rst time Rome: a beginner’s guide to the Eternal City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359" y="3768957"/>
            <a:ext cx="3727046" cy="2387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orld Visits: Acropolis Of Athens Is An Ancient Citadel In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4742" y="1403233"/>
            <a:ext cx="3580242" cy="238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e Pyramids of Giza Pictures, Photos &amp; Facts - Cairo,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2828" y="3734647"/>
            <a:ext cx="4332539" cy="242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89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-884" y="829800"/>
            <a:ext cx="11808000" cy="1152000"/>
          </a:xfrm>
        </p:spPr>
        <p:txBody>
          <a:bodyPr/>
          <a:lstStyle/>
          <a:p>
            <a:r>
              <a:rPr lang="nl-NL" dirty="0" smtClean="0"/>
              <a:t>SIG-ISM: Never a </a:t>
            </a:r>
            <a:r>
              <a:rPr lang="nl-NL" dirty="0" err="1" smtClean="0"/>
              <a:t>Dull</a:t>
            </a:r>
            <a:r>
              <a:rPr lang="nl-NL" dirty="0" smtClean="0"/>
              <a:t> moment</a:t>
            </a:r>
            <a:endParaRPr lang="nl-NL" dirty="0"/>
          </a:p>
        </p:txBody>
      </p:sp>
      <p:pic>
        <p:nvPicPr>
          <p:cNvPr id="1026" name="Picture 2" descr="openhagen-denmark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9" y="2286000"/>
            <a:ext cx="6858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iki.geant.org/download/attachments/58131662/trondheim.png?version=1&amp;modificationDate=1463645849284&amp;api=v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9" y="-53182"/>
            <a:ext cx="6868689" cy="2339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bli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3040525"/>
            <a:ext cx="5750168" cy="3833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Tijdelijke aanduiding voor afbeelding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5" r="8435"/>
          <a:stretch>
            <a:fillRect/>
          </a:stretch>
        </p:blipFill>
        <p:spPr>
          <a:xfrm>
            <a:off x="6429375" y="-237282"/>
            <a:ext cx="5859288" cy="3964952"/>
          </a:xfrm>
          <a:prstGeom prst="roundRect">
            <a:avLst>
              <a:gd name="adj" fmla="val 2376"/>
            </a:avLst>
          </a:prstGeom>
        </p:spPr>
      </p:pic>
    </p:spTree>
    <p:extLst>
      <p:ext uri="{BB962C8B-B14F-4D97-AF65-F5344CB8AC3E}">
        <p14:creationId xmlns:p14="http://schemas.microsoft.com/office/powerpoint/2010/main" val="54535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929688" cy="5022950"/>
          </a:xfrm>
          <a:prstGeom prst="rect">
            <a:avLst/>
          </a:prstGeom>
          <a:ln w="38100">
            <a:solidFill>
              <a:schemeClr val="tx2">
                <a:lumMod val="75000"/>
              </a:schemeClr>
            </a:solidFill>
          </a:ln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3194150"/>
            <a:ext cx="4876800" cy="3657600"/>
          </a:xfrm>
          <a:prstGeom prst="rect">
            <a:avLst/>
          </a:prstGeom>
          <a:ln w="38100">
            <a:solidFill>
              <a:schemeClr val="tx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2276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-884" y="829800"/>
            <a:ext cx="11808000" cy="1152000"/>
          </a:xfrm>
        </p:spPr>
        <p:txBody>
          <a:bodyPr/>
          <a:lstStyle/>
          <a:p>
            <a:r>
              <a:rPr lang="nl-NL" dirty="0" smtClean="0"/>
              <a:t>SIG-ISM: Never a </a:t>
            </a:r>
            <a:r>
              <a:rPr lang="nl-NL" dirty="0" err="1" smtClean="0"/>
              <a:t>Dull</a:t>
            </a:r>
            <a:r>
              <a:rPr lang="nl-NL" dirty="0" smtClean="0"/>
              <a:t> moment</a:t>
            </a:r>
            <a:endParaRPr lang="nl-NL" dirty="0"/>
          </a:p>
        </p:txBody>
      </p:sp>
      <p:pic>
        <p:nvPicPr>
          <p:cNvPr id="1026" name="Picture 2" descr="openhagen-denmark-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9" y="2286000"/>
            <a:ext cx="6858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iki.geant.org/download/attachments/58131662/trondheim.png?version=1&amp;modificationDate=1463645849284&amp;api=v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9" y="-53182"/>
            <a:ext cx="6868689" cy="2339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ubli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3040525"/>
            <a:ext cx="5750168" cy="3833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Tijdelijke aanduiding voor afbeelding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5" r="8435"/>
          <a:stretch>
            <a:fillRect/>
          </a:stretch>
        </p:blipFill>
        <p:spPr>
          <a:xfrm>
            <a:off x="6657975" y="-237282"/>
            <a:ext cx="5630688" cy="3810259"/>
          </a:xfrm>
          <a:prstGeom prst="roundRect">
            <a:avLst>
              <a:gd name="adj" fmla="val 2376"/>
            </a:avLst>
          </a:prstGeom>
        </p:spPr>
      </p:pic>
      <p:pic>
        <p:nvPicPr>
          <p:cNvPr id="7" name="Picture 2" descr="russel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653" y="415376"/>
            <a:ext cx="8724060" cy="5250298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218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Agenda </a:t>
            </a:r>
            <a:r>
              <a:rPr lang="nl-NL" u="sng" dirty="0" err="1" smtClean="0"/>
              <a:t>October</a:t>
            </a:r>
            <a:r>
              <a:rPr lang="nl-NL" u="sng" dirty="0" smtClean="0"/>
              <a:t> </a:t>
            </a:r>
            <a:r>
              <a:rPr lang="nl-NL" u="sng" dirty="0"/>
              <a:t>5 (</a:t>
            </a:r>
            <a:r>
              <a:rPr lang="nl-NL" u="sng" dirty="0" err="1"/>
              <a:t>Thursday</a:t>
            </a:r>
            <a:r>
              <a:rPr lang="nl-NL" u="sng" dirty="0" smtClean="0"/>
              <a:t>)</a:t>
            </a:r>
            <a:endParaRPr lang="nl-NL" dirty="0" smtClean="0"/>
          </a:p>
          <a:p>
            <a:r>
              <a:rPr lang="nl-NL" dirty="0" smtClean="0"/>
              <a:t> </a:t>
            </a:r>
          </a:p>
          <a:p>
            <a:r>
              <a:rPr lang="nl-NL" b="1" dirty="0" smtClean="0"/>
              <a:t>12:30 </a:t>
            </a:r>
            <a:r>
              <a:rPr lang="nl-NL" b="1" dirty="0"/>
              <a:t>– 13:30 – Light lunch </a:t>
            </a:r>
            <a:r>
              <a:rPr lang="nl-NL" b="1" dirty="0" err="1"/>
              <a:t>upon</a:t>
            </a:r>
            <a:r>
              <a:rPr lang="nl-NL" b="1" dirty="0"/>
              <a:t> </a:t>
            </a:r>
            <a:r>
              <a:rPr lang="nl-NL" b="1" dirty="0" err="1"/>
              <a:t>arrival</a:t>
            </a:r>
            <a:endParaRPr lang="nl-NL" dirty="0"/>
          </a:p>
          <a:p>
            <a:r>
              <a:rPr lang="nl-NL" dirty="0" smtClean="0"/>
              <a:t>13:30 </a:t>
            </a:r>
            <a:r>
              <a:rPr lang="nl-NL" dirty="0"/>
              <a:t>- 14:00 - </a:t>
            </a:r>
            <a:r>
              <a:rPr lang="nl-NL" dirty="0" err="1"/>
              <a:t>Welcome</a:t>
            </a:r>
            <a:r>
              <a:rPr lang="nl-NL" dirty="0"/>
              <a:t>, </a:t>
            </a:r>
            <a:r>
              <a:rPr lang="nl-NL" dirty="0" err="1"/>
              <a:t>introductions</a:t>
            </a:r>
            <a:r>
              <a:rPr lang="nl-NL" dirty="0"/>
              <a:t>, update on </a:t>
            </a:r>
            <a:r>
              <a:rPr lang="nl-NL" dirty="0" err="1"/>
              <a:t>other</a:t>
            </a:r>
            <a:r>
              <a:rPr lang="nl-NL" dirty="0"/>
              <a:t> </a:t>
            </a:r>
            <a:r>
              <a:rPr lang="nl-NL" dirty="0" err="1"/>
              <a:t>related</a:t>
            </a:r>
            <a:r>
              <a:rPr lang="nl-NL" dirty="0"/>
              <a:t> </a:t>
            </a:r>
            <a:r>
              <a:rPr lang="nl-NL" dirty="0" err="1"/>
              <a:t>activities</a:t>
            </a:r>
            <a:r>
              <a:rPr lang="nl-NL" dirty="0"/>
              <a:t> (</a:t>
            </a:r>
            <a:r>
              <a:rPr lang="nl-NL" dirty="0" smtClean="0"/>
              <a:t>WISE, Global </a:t>
            </a:r>
            <a:r>
              <a:rPr lang="nl-NL" dirty="0"/>
              <a:t>CEO Forum Security </a:t>
            </a:r>
            <a:r>
              <a:rPr lang="nl-NL" dirty="0" err="1"/>
              <a:t>group</a:t>
            </a:r>
            <a:r>
              <a:rPr lang="nl-NL" dirty="0"/>
              <a:t>, FIRST </a:t>
            </a:r>
            <a:r>
              <a:rPr lang="nl-NL" dirty="0" err="1"/>
              <a:t>Academic</a:t>
            </a:r>
            <a:r>
              <a:rPr lang="nl-NL" dirty="0"/>
              <a:t> SIG, CLAW </a:t>
            </a:r>
            <a:r>
              <a:rPr lang="nl-NL" dirty="0" err="1"/>
              <a:t>exercise</a:t>
            </a:r>
            <a:r>
              <a:rPr lang="nl-NL" dirty="0"/>
              <a:t>)</a:t>
            </a:r>
          </a:p>
          <a:p>
            <a:r>
              <a:rPr lang="nl-NL" dirty="0" smtClean="0"/>
              <a:t>14:00 </a:t>
            </a:r>
            <a:r>
              <a:rPr lang="nl-NL" dirty="0"/>
              <a:t>- 14:30 - "On </a:t>
            </a:r>
            <a:r>
              <a:rPr lang="nl-NL" dirty="0" err="1"/>
              <a:t>the</a:t>
            </a:r>
            <a:r>
              <a:rPr lang="nl-NL" dirty="0"/>
              <a:t> safe side" - information on </a:t>
            </a:r>
            <a:r>
              <a:rPr lang="nl-NL" dirty="0" err="1"/>
              <a:t>safety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security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Norwegian</a:t>
            </a:r>
            <a:r>
              <a:rPr lang="nl-NL" dirty="0"/>
              <a:t> </a:t>
            </a:r>
            <a:r>
              <a:rPr lang="nl-NL" dirty="0" err="1"/>
              <a:t>higher</a:t>
            </a:r>
            <a:r>
              <a:rPr lang="nl-NL" dirty="0"/>
              <a:t> </a:t>
            </a:r>
            <a:r>
              <a:rPr lang="nl-NL" dirty="0" err="1"/>
              <a:t>education</a:t>
            </a:r>
            <a:r>
              <a:rPr lang="nl-NL" dirty="0"/>
              <a:t> sector - </a:t>
            </a:r>
            <a:r>
              <a:rPr lang="nl-NL" dirty="0" err="1"/>
              <a:t>Øivind</a:t>
            </a:r>
            <a:r>
              <a:rPr lang="nl-NL" dirty="0"/>
              <a:t> </a:t>
            </a:r>
            <a:r>
              <a:rPr lang="nl-NL" dirty="0" err="1"/>
              <a:t>Høiem</a:t>
            </a:r>
            <a:r>
              <a:rPr lang="nl-NL" dirty="0"/>
              <a:t>, UNINETT AS</a:t>
            </a:r>
          </a:p>
          <a:p>
            <a:r>
              <a:rPr lang="nl-NL" dirty="0" smtClean="0"/>
              <a:t>14:30 </a:t>
            </a:r>
            <a:r>
              <a:rPr lang="nl-NL" dirty="0"/>
              <a:t>- 15:00 - Updates on </a:t>
            </a:r>
            <a:r>
              <a:rPr lang="nl-NL" dirty="0" err="1"/>
              <a:t>regional</a:t>
            </a:r>
            <a:r>
              <a:rPr lang="nl-NL" dirty="0"/>
              <a:t> </a:t>
            </a:r>
            <a:r>
              <a:rPr lang="nl-NL" dirty="0" err="1"/>
              <a:t>collaborations</a:t>
            </a:r>
            <a:endParaRPr lang="nl-NL" dirty="0"/>
          </a:p>
          <a:p>
            <a:r>
              <a:rPr lang="nl-NL" b="1" dirty="0" smtClean="0"/>
              <a:t>15:00 </a:t>
            </a:r>
            <a:r>
              <a:rPr lang="nl-NL" b="1" dirty="0"/>
              <a:t>– 15:30 – Coffee break</a:t>
            </a:r>
            <a:endParaRPr lang="nl-NL" dirty="0"/>
          </a:p>
          <a:p>
            <a:r>
              <a:rPr lang="nl-NL" dirty="0" smtClean="0"/>
              <a:t>15:30 </a:t>
            </a:r>
            <a:r>
              <a:rPr lang="nl-NL" dirty="0"/>
              <a:t>- 16:15 - GDPR </a:t>
            </a:r>
            <a:r>
              <a:rPr lang="nl-NL" dirty="0" err="1"/>
              <a:t>discussion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introductions</a:t>
            </a:r>
            <a:r>
              <a:rPr lang="nl-NL" dirty="0"/>
              <a:t> </a:t>
            </a:r>
            <a:r>
              <a:rPr lang="nl-NL" dirty="0" err="1"/>
              <a:t>by</a:t>
            </a:r>
            <a:r>
              <a:rPr lang="nl-NL" dirty="0"/>
              <a:t> Alf Moens (SURFnet), Rolf Normann (UNINETT)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Urpo</a:t>
            </a:r>
            <a:r>
              <a:rPr lang="nl-NL" dirty="0"/>
              <a:t> </a:t>
            </a:r>
            <a:r>
              <a:rPr lang="nl-NL" dirty="0" err="1"/>
              <a:t>Kaila</a:t>
            </a:r>
            <a:r>
              <a:rPr lang="nl-NL" dirty="0"/>
              <a:t> (CSC) </a:t>
            </a:r>
          </a:p>
          <a:p>
            <a:r>
              <a:rPr lang="nl-NL" dirty="0"/>
              <a:t> </a:t>
            </a:r>
            <a:r>
              <a:rPr lang="nl-NL" dirty="0" smtClean="0"/>
              <a:t>16:15 </a:t>
            </a:r>
            <a:r>
              <a:rPr lang="nl-NL" dirty="0"/>
              <a:t>- 17:00 - GN4-3 Security </a:t>
            </a:r>
            <a:r>
              <a:rPr lang="nl-NL" dirty="0" err="1"/>
              <a:t>white</a:t>
            </a:r>
            <a:r>
              <a:rPr lang="nl-NL" dirty="0"/>
              <a:t> paper </a:t>
            </a:r>
            <a:r>
              <a:rPr lang="nl-NL" dirty="0" err="1"/>
              <a:t>discussion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introduction</a:t>
            </a:r>
            <a:r>
              <a:rPr lang="nl-NL" dirty="0"/>
              <a:t> </a:t>
            </a:r>
            <a:r>
              <a:rPr lang="nl-NL" dirty="0" err="1"/>
              <a:t>by</a:t>
            </a:r>
            <a:r>
              <a:rPr lang="nl-NL" dirty="0"/>
              <a:t> Alf Moens (SURFnet)</a:t>
            </a:r>
          </a:p>
          <a:p>
            <a:r>
              <a:rPr lang="nl-NL" dirty="0"/>
              <a:t> </a:t>
            </a:r>
            <a:r>
              <a:rPr lang="nl-NL" dirty="0" smtClean="0"/>
              <a:t>17:00 </a:t>
            </a:r>
            <a:r>
              <a:rPr lang="nl-NL" dirty="0"/>
              <a:t>- 17:15 - </a:t>
            </a:r>
            <a:r>
              <a:rPr lang="nl-NL" dirty="0" err="1"/>
              <a:t>Closing</a:t>
            </a:r>
            <a:r>
              <a:rPr lang="nl-NL" dirty="0"/>
              <a:t> </a:t>
            </a:r>
            <a:r>
              <a:rPr lang="nl-NL" dirty="0" err="1" smtClean="0"/>
              <a:t>remarks</a:t>
            </a:r>
            <a:endParaRPr lang="nl-NL" dirty="0" smtClean="0"/>
          </a:p>
          <a:p>
            <a:r>
              <a:rPr lang="nl-NL" b="1" dirty="0" smtClean="0"/>
              <a:t>Evening </a:t>
            </a:r>
            <a:r>
              <a:rPr lang="nl-NL" b="1" dirty="0"/>
              <a:t>– </a:t>
            </a:r>
            <a:r>
              <a:rPr lang="nl-NL" b="1" dirty="0" err="1"/>
              <a:t>Dinner</a:t>
            </a:r>
            <a:r>
              <a:rPr lang="nl-NL" b="1" dirty="0"/>
              <a:t> </a:t>
            </a:r>
            <a:endParaRPr lang="nl-NL" b="1" dirty="0" smtClean="0"/>
          </a:p>
          <a:p>
            <a:r>
              <a:rPr lang="nl-NL" b="1" dirty="0" smtClean="0"/>
              <a:t>Friday </a:t>
            </a:r>
            <a:r>
              <a:rPr lang="nl-NL" b="1" dirty="0" err="1" smtClean="0"/>
              <a:t>morning</a:t>
            </a:r>
            <a:r>
              <a:rPr lang="nl-NL" b="1" dirty="0" smtClean="0"/>
              <a:t>: </a:t>
            </a:r>
            <a:r>
              <a:rPr lang="nl-NL" b="1" dirty="0" err="1" smtClean="0"/>
              <a:t>working</a:t>
            </a:r>
            <a:r>
              <a:rPr lang="nl-NL" b="1" dirty="0" smtClean="0"/>
              <a:t> </a:t>
            </a:r>
            <a:r>
              <a:rPr lang="nl-NL" b="1" dirty="0" err="1" smtClean="0"/>
              <a:t>group</a:t>
            </a:r>
            <a:r>
              <a:rPr lang="nl-NL" b="1" dirty="0" smtClean="0"/>
              <a:t> </a:t>
            </a:r>
            <a:r>
              <a:rPr lang="nl-NL" b="1" dirty="0" err="1" smtClean="0"/>
              <a:t>work</a:t>
            </a:r>
            <a:r>
              <a:rPr lang="nl-NL" b="1" dirty="0" smtClean="0"/>
              <a:t> </a:t>
            </a:r>
            <a:r>
              <a:rPr lang="nl-NL" b="1" dirty="0" err="1" smtClean="0"/>
              <a:t>sessions</a:t>
            </a:r>
            <a:endParaRPr lang="nl-NL" dirty="0"/>
          </a:p>
          <a:p>
            <a:endParaRPr lang="nl-NL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SIG-ISM </a:t>
            </a:r>
            <a:r>
              <a:rPr lang="mr-IN" dirty="0"/>
              <a:t>–</a:t>
            </a:r>
            <a:r>
              <a:rPr lang="nl-NL" dirty="0"/>
              <a:t> Oktober 2017 </a:t>
            </a:r>
            <a:r>
              <a:rPr lang="mr-IN" dirty="0"/>
              <a:t>–</a:t>
            </a:r>
            <a:r>
              <a:rPr lang="nl-NL" dirty="0"/>
              <a:t> </a:t>
            </a:r>
            <a:r>
              <a:rPr lang="nl-NL" dirty="0" err="1"/>
              <a:t>Belnet</a:t>
            </a:r>
            <a:r>
              <a:rPr lang="nl-NL" dirty="0"/>
              <a:t> - Bruxelles</a:t>
            </a:r>
          </a:p>
        </p:txBody>
      </p:sp>
      <p:pic>
        <p:nvPicPr>
          <p:cNvPr id="2050" name="Picture 2" descr="russe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2" y="1871662"/>
            <a:ext cx="5238750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65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4"/>
          </p:nvPr>
        </p:nvSpPr>
        <p:spPr>
          <a:xfrm>
            <a:off x="441325" y="6383337"/>
            <a:ext cx="8443913" cy="2607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err="1" smtClean="0"/>
              <a:t>https</a:t>
            </a:r>
            <a:r>
              <a:rPr lang="nl-NL" dirty="0"/>
              <a:t>://</a:t>
            </a:r>
            <a:r>
              <a:rPr lang="nl-NL" dirty="0" err="1"/>
              <a:t>wise-community.org</a:t>
            </a:r>
            <a:r>
              <a:rPr lang="nl-NL" dirty="0"/>
              <a:t>/2017/07/31/security-is-</a:t>
            </a:r>
            <a:r>
              <a:rPr lang="nl-NL" dirty="0" err="1"/>
              <a:t>the</a:t>
            </a:r>
            <a:r>
              <a:rPr lang="nl-NL" dirty="0"/>
              <a:t>-new-black-of-</a:t>
            </a:r>
            <a:r>
              <a:rPr lang="nl-NL" dirty="0" err="1"/>
              <a:t>the</a:t>
            </a:r>
            <a:r>
              <a:rPr lang="nl-NL" dirty="0"/>
              <a:t>-re-community/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International </a:t>
            </a:r>
            <a:r>
              <a:rPr lang="nl-NL" dirty="0" err="1" smtClean="0"/>
              <a:t>collaboration</a:t>
            </a:r>
            <a:endParaRPr lang="nl-NL" dirty="0"/>
          </a:p>
        </p:txBody>
      </p:sp>
      <p:sp>
        <p:nvSpPr>
          <p:cNvPr id="5" name="Afgeronde rechthoek 4"/>
          <p:cNvSpPr/>
          <p:nvPr/>
        </p:nvSpPr>
        <p:spPr>
          <a:xfrm>
            <a:off x="314326" y="1527175"/>
            <a:ext cx="1857375" cy="600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mtClean="0"/>
              <a:t>TF-CSIRT</a:t>
            </a:r>
            <a:endParaRPr lang="nl-NL"/>
          </a:p>
        </p:txBody>
      </p:sp>
      <p:sp>
        <p:nvSpPr>
          <p:cNvPr id="6" name="Afgeronde rechthoek 5"/>
          <p:cNvSpPr/>
          <p:nvPr/>
        </p:nvSpPr>
        <p:spPr>
          <a:xfrm>
            <a:off x="2338389" y="1527175"/>
            <a:ext cx="1857375" cy="600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SIG-ISM</a:t>
            </a:r>
            <a:endParaRPr lang="nl-NL" dirty="0"/>
          </a:p>
        </p:txBody>
      </p:sp>
      <p:sp>
        <p:nvSpPr>
          <p:cNvPr id="7" name="Afgeronde rechthoek 6"/>
          <p:cNvSpPr/>
          <p:nvPr/>
        </p:nvSpPr>
        <p:spPr>
          <a:xfrm>
            <a:off x="4362452" y="1527175"/>
            <a:ext cx="1857375" cy="600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WISE</a:t>
            </a:r>
            <a:endParaRPr lang="nl-NL" dirty="0"/>
          </a:p>
        </p:txBody>
      </p:sp>
      <p:sp>
        <p:nvSpPr>
          <p:cNvPr id="8" name="Afgeronde rechthoek 7"/>
          <p:cNvSpPr/>
          <p:nvPr/>
        </p:nvSpPr>
        <p:spPr>
          <a:xfrm>
            <a:off x="6386515" y="1527175"/>
            <a:ext cx="1857375" cy="600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Global NREN</a:t>
            </a:r>
            <a:endParaRPr lang="nl-NL" dirty="0"/>
          </a:p>
        </p:txBody>
      </p:sp>
      <p:sp>
        <p:nvSpPr>
          <p:cNvPr id="9" name="Afgeronde rechthoek 8"/>
          <p:cNvSpPr/>
          <p:nvPr/>
        </p:nvSpPr>
        <p:spPr>
          <a:xfrm>
            <a:off x="8384382" y="1527174"/>
            <a:ext cx="1857375" cy="600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FIRST </a:t>
            </a:r>
            <a:r>
              <a:rPr lang="nl-NL" dirty="0" err="1" smtClean="0"/>
              <a:t>academic</a:t>
            </a:r>
            <a:endParaRPr lang="nl-NL" dirty="0"/>
          </a:p>
        </p:txBody>
      </p:sp>
      <p:sp>
        <p:nvSpPr>
          <p:cNvPr id="10" name="Afgeronde rechthoek 9"/>
          <p:cNvSpPr/>
          <p:nvPr/>
        </p:nvSpPr>
        <p:spPr>
          <a:xfrm>
            <a:off x="314326" y="2251075"/>
            <a:ext cx="1857375" cy="906463"/>
          </a:xfrm>
          <a:prstGeom prst="roundRect">
            <a:avLst/>
          </a:prstGeom>
          <a:solidFill>
            <a:srgbClr val="4FB3C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Incident respons teams</a:t>
            </a:r>
            <a:endParaRPr lang="nl-NL" dirty="0"/>
          </a:p>
        </p:txBody>
      </p:sp>
      <p:sp>
        <p:nvSpPr>
          <p:cNvPr id="11" name="Afgeronde rechthoek 10"/>
          <p:cNvSpPr/>
          <p:nvPr/>
        </p:nvSpPr>
        <p:spPr>
          <a:xfrm>
            <a:off x="2338389" y="2251074"/>
            <a:ext cx="1857375" cy="906463"/>
          </a:xfrm>
          <a:prstGeom prst="roundRect">
            <a:avLst/>
          </a:prstGeom>
          <a:solidFill>
            <a:srgbClr val="4FB3C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NREN </a:t>
            </a:r>
            <a:endParaRPr lang="nl-NL" dirty="0" smtClean="0"/>
          </a:p>
          <a:p>
            <a:pPr algn="ctr"/>
            <a:r>
              <a:rPr lang="nl-NL" dirty="0" smtClean="0"/>
              <a:t>security </a:t>
            </a:r>
            <a:r>
              <a:rPr lang="nl-NL" dirty="0" smtClean="0"/>
              <a:t>officers</a:t>
            </a:r>
            <a:endParaRPr lang="nl-NL" dirty="0"/>
          </a:p>
        </p:txBody>
      </p:sp>
      <p:sp>
        <p:nvSpPr>
          <p:cNvPr id="12" name="Afgeronde rechthoek 11"/>
          <p:cNvSpPr/>
          <p:nvPr/>
        </p:nvSpPr>
        <p:spPr>
          <a:xfrm>
            <a:off x="4362452" y="2251074"/>
            <a:ext cx="1857375" cy="906463"/>
          </a:xfrm>
          <a:prstGeom prst="roundRect">
            <a:avLst/>
          </a:prstGeom>
          <a:solidFill>
            <a:srgbClr val="4FB3C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E-</a:t>
            </a:r>
            <a:r>
              <a:rPr lang="nl-NL" dirty="0" err="1" smtClean="0"/>
              <a:t>infrastructure</a:t>
            </a:r>
            <a:r>
              <a:rPr lang="nl-NL" dirty="0" smtClean="0"/>
              <a:t> </a:t>
            </a:r>
            <a:r>
              <a:rPr lang="nl-NL" dirty="0" smtClean="0"/>
              <a:t>security </a:t>
            </a:r>
            <a:r>
              <a:rPr lang="nl-NL" dirty="0" smtClean="0"/>
              <a:t>officers</a:t>
            </a:r>
            <a:endParaRPr lang="nl-NL" dirty="0"/>
          </a:p>
        </p:txBody>
      </p:sp>
      <p:sp>
        <p:nvSpPr>
          <p:cNvPr id="13" name="Afgeronde rechthoek 12"/>
          <p:cNvSpPr/>
          <p:nvPr/>
        </p:nvSpPr>
        <p:spPr>
          <a:xfrm>
            <a:off x="6386514" y="2251073"/>
            <a:ext cx="1857375" cy="906463"/>
          </a:xfrm>
          <a:prstGeom prst="roundRect">
            <a:avLst/>
          </a:prstGeom>
          <a:solidFill>
            <a:srgbClr val="4FB3C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NREN </a:t>
            </a:r>
            <a:endParaRPr lang="nl-NL" dirty="0" smtClean="0"/>
          </a:p>
          <a:p>
            <a:pPr algn="ctr"/>
            <a:r>
              <a:rPr lang="nl-NL" dirty="0" smtClean="0"/>
              <a:t>security </a:t>
            </a:r>
            <a:r>
              <a:rPr lang="nl-NL" dirty="0" smtClean="0"/>
              <a:t>officers</a:t>
            </a:r>
            <a:endParaRPr lang="nl-NL" dirty="0"/>
          </a:p>
        </p:txBody>
      </p:sp>
      <p:sp>
        <p:nvSpPr>
          <p:cNvPr id="14" name="Afgeronde rechthoek 13"/>
          <p:cNvSpPr/>
          <p:nvPr/>
        </p:nvSpPr>
        <p:spPr>
          <a:xfrm>
            <a:off x="8384382" y="2246313"/>
            <a:ext cx="1857375" cy="906463"/>
          </a:xfrm>
          <a:prstGeom prst="roundRect">
            <a:avLst/>
          </a:prstGeom>
          <a:solidFill>
            <a:srgbClr val="4FB3C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NREN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academic</a:t>
            </a:r>
            <a:r>
              <a:rPr lang="nl-NL" dirty="0" smtClean="0"/>
              <a:t> security officers</a:t>
            </a:r>
            <a:endParaRPr lang="nl-NL" dirty="0"/>
          </a:p>
        </p:txBody>
      </p:sp>
      <p:sp>
        <p:nvSpPr>
          <p:cNvPr id="15" name="Afgeronde rechthoek 14"/>
          <p:cNvSpPr/>
          <p:nvPr/>
        </p:nvSpPr>
        <p:spPr>
          <a:xfrm>
            <a:off x="314326" y="3281363"/>
            <a:ext cx="1857375" cy="26354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Wingdings" charset="2"/>
              <a:buChar char="v"/>
            </a:pPr>
            <a:r>
              <a:rPr lang="nl-NL" sz="1600" dirty="0" err="1" smtClean="0">
                <a:solidFill>
                  <a:schemeClr val="tx1"/>
                </a:solidFill>
              </a:rPr>
              <a:t>Trusted</a:t>
            </a:r>
            <a:r>
              <a:rPr lang="nl-NL" sz="1600" dirty="0" smtClean="0">
                <a:solidFill>
                  <a:schemeClr val="tx1"/>
                </a:solidFill>
              </a:rPr>
              <a:t> </a:t>
            </a:r>
            <a:r>
              <a:rPr lang="nl-NL" sz="1600" dirty="0" err="1" smtClean="0">
                <a:solidFill>
                  <a:schemeClr val="tx1"/>
                </a:solidFill>
              </a:rPr>
              <a:t>Introducer</a:t>
            </a:r>
            <a:endParaRPr lang="nl-NL" sz="16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charset="2"/>
              <a:buChar char="v"/>
            </a:pPr>
            <a:r>
              <a:rPr lang="nl-NL" sz="1600" dirty="0" smtClean="0">
                <a:solidFill>
                  <a:schemeClr val="tx1"/>
                </a:solidFill>
              </a:rPr>
              <a:t>Conferences</a:t>
            </a:r>
          </a:p>
          <a:p>
            <a:pPr marL="285750" indent="-285750">
              <a:buFont typeface="Wingdings" charset="2"/>
              <a:buChar char="v"/>
            </a:pPr>
            <a:r>
              <a:rPr lang="nl-NL" sz="1600" dirty="0" smtClean="0">
                <a:solidFill>
                  <a:schemeClr val="tx1"/>
                </a:solidFill>
              </a:rPr>
              <a:t>Transit </a:t>
            </a:r>
            <a:r>
              <a:rPr lang="nl-NL" sz="1600" dirty="0" err="1" smtClean="0">
                <a:solidFill>
                  <a:schemeClr val="tx1"/>
                </a:solidFill>
              </a:rPr>
              <a:t>trainings</a:t>
            </a:r>
            <a:endParaRPr lang="nl-NL" sz="1600" dirty="0">
              <a:solidFill>
                <a:schemeClr val="tx1"/>
              </a:solidFill>
            </a:endParaRPr>
          </a:p>
        </p:txBody>
      </p:sp>
      <p:sp>
        <p:nvSpPr>
          <p:cNvPr id="16" name="Afgeronde rechthoek 15"/>
          <p:cNvSpPr/>
          <p:nvPr/>
        </p:nvSpPr>
        <p:spPr>
          <a:xfrm>
            <a:off x="2338389" y="3281363"/>
            <a:ext cx="1857375" cy="26354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Wingdings" charset="2"/>
              <a:buChar char="v"/>
            </a:pPr>
            <a:r>
              <a:rPr lang="nl-NL" sz="1600" dirty="0" smtClean="0">
                <a:solidFill>
                  <a:schemeClr val="tx1"/>
                </a:solidFill>
              </a:rPr>
              <a:t>Inventory</a:t>
            </a:r>
          </a:p>
          <a:p>
            <a:pPr marL="285750" indent="-285750">
              <a:buFont typeface="Wingdings" charset="2"/>
              <a:buChar char="v"/>
            </a:pPr>
            <a:r>
              <a:rPr lang="nl-NL" sz="1600" dirty="0" smtClean="0">
                <a:solidFill>
                  <a:schemeClr val="tx1"/>
                </a:solidFill>
              </a:rPr>
              <a:t>Security management</a:t>
            </a:r>
          </a:p>
          <a:p>
            <a:pPr marL="285750" indent="-285750">
              <a:buFont typeface="Wingdings" charset="2"/>
              <a:buChar char="v"/>
            </a:pPr>
            <a:r>
              <a:rPr lang="nl-NL" sz="1600" dirty="0" smtClean="0">
                <a:solidFill>
                  <a:schemeClr val="tx1"/>
                </a:solidFill>
              </a:rPr>
              <a:t>Risk register</a:t>
            </a:r>
          </a:p>
        </p:txBody>
      </p:sp>
      <p:sp>
        <p:nvSpPr>
          <p:cNvPr id="17" name="Afgeronde rechthoek 16"/>
          <p:cNvSpPr/>
          <p:nvPr/>
        </p:nvSpPr>
        <p:spPr>
          <a:xfrm>
            <a:off x="4362451" y="3281363"/>
            <a:ext cx="1857375" cy="26354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charset="2"/>
              <a:buChar char="v"/>
            </a:pPr>
            <a:r>
              <a:rPr lang="nl-NL" sz="1600" dirty="0" smtClean="0">
                <a:solidFill>
                  <a:schemeClr val="tx1"/>
                </a:solidFill>
              </a:rPr>
              <a:t>SCI framework</a:t>
            </a:r>
          </a:p>
          <a:p>
            <a:pPr marL="285750" indent="-285750">
              <a:buFont typeface="Wingdings" charset="2"/>
              <a:buChar char="v"/>
            </a:pPr>
            <a:r>
              <a:rPr lang="nl-NL" sz="1600" dirty="0" smtClean="0">
                <a:solidFill>
                  <a:schemeClr val="tx1"/>
                </a:solidFill>
              </a:rPr>
              <a:t>Awareness </a:t>
            </a:r>
            <a:r>
              <a:rPr lang="nl-NL" sz="1600" dirty="0" err="1" smtClean="0">
                <a:solidFill>
                  <a:schemeClr val="tx1"/>
                </a:solidFill>
              </a:rPr>
              <a:t>and</a:t>
            </a:r>
            <a:r>
              <a:rPr lang="nl-NL" sz="1600" dirty="0" smtClean="0">
                <a:solidFill>
                  <a:schemeClr val="tx1"/>
                </a:solidFill>
              </a:rPr>
              <a:t> training</a:t>
            </a:r>
          </a:p>
          <a:p>
            <a:pPr marL="285750" indent="-285750">
              <a:buFont typeface="Wingdings" charset="2"/>
              <a:buChar char="v"/>
            </a:pPr>
            <a:r>
              <a:rPr lang="nl-NL" sz="1600" dirty="0" smtClean="0">
                <a:solidFill>
                  <a:schemeClr val="tx1"/>
                </a:solidFill>
              </a:rPr>
              <a:t>Risk </a:t>
            </a:r>
            <a:r>
              <a:rPr lang="nl-NL" sz="1600" dirty="0" err="1" smtClean="0">
                <a:solidFill>
                  <a:schemeClr val="tx1"/>
                </a:solidFill>
              </a:rPr>
              <a:t>assesments</a:t>
            </a:r>
            <a:endParaRPr lang="nl-NL" sz="16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charset="2"/>
              <a:buChar char="v"/>
            </a:pPr>
            <a:r>
              <a:rPr lang="nl-NL" sz="1600" dirty="0" smtClean="0">
                <a:solidFill>
                  <a:schemeClr val="tx1"/>
                </a:solidFill>
              </a:rPr>
              <a:t>Security in </a:t>
            </a:r>
            <a:r>
              <a:rPr lang="nl-NL" sz="1600" dirty="0" err="1" smtClean="0">
                <a:solidFill>
                  <a:schemeClr val="tx1"/>
                </a:solidFill>
              </a:rPr>
              <a:t>bog</a:t>
            </a:r>
            <a:r>
              <a:rPr lang="nl-NL" sz="1600" dirty="0" smtClean="0">
                <a:solidFill>
                  <a:schemeClr val="tx1"/>
                </a:solidFill>
              </a:rPr>
              <a:t> </a:t>
            </a:r>
            <a:r>
              <a:rPr lang="nl-NL" sz="1600" dirty="0" err="1" smtClean="0">
                <a:solidFill>
                  <a:schemeClr val="tx1"/>
                </a:solidFill>
              </a:rPr>
              <a:t>and</a:t>
            </a:r>
            <a:r>
              <a:rPr lang="nl-NL" sz="1600" dirty="0" smtClean="0">
                <a:solidFill>
                  <a:schemeClr val="tx1"/>
                </a:solidFill>
              </a:rPr>
              <a:t> open data</a:t>
            </a:r>
          </a:p>
        </p:txBody>
      </p:sp>
      <p:sp>
        <p:nvSpPr>
          <p:cNvPr id="18" name="Afgeronde rechthoek 17"/>
          <p:cNvSpPr/>
          <p:nvPr/>
        </p:nvSpPr>
        <p:spPr>
          <a:xfrm>
            <a:off x="6386513" y="3289299"/>
            <a:ext cx="1857375" cy="265399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Wingdings" charset="2"/>
              <a:buChar char="v"/>
            </a:pPr>
            <a:r>
              <a:rPr lang="nl-NL" sz="1600" dirty="0" smtClean="0">
                <a:solidFill>
                  <a:schemeClr val="tx1"/>
                </a:solidFill>
              </a:rPr>
              <a:t>Security baseline</a:t>
            </a:r>
          </a:p>
          <a:p>
            <a:pPr marL="285750" indent="-285750">
              <a:buFont typeface="Wingdings" charset="2"/>
              <a:buChar char="v"/>
            </a:pPr>
            <a:r>
              <a:rPr lang="nl-NL" sz="1600" dirty="0" smtClean="0">
                <a:solidFill>
                  <a:schemeClr val="tx1"/>
                </a:solidFill>
              </a:rPr>
              <a:t>DDOS filtering </a:t>
            </a:r>
          </a:p>
          <a:p>
            <a:pPr marL="285750" indent="-285750">
              <a:buFont typeface="Wingdings" charset="2"/>
              <a:buChar char="v"/>
            </a:pPr>
            <a:r>
              <a:rPr lang="nl-NL" sz="1600" dirty="0" smtClean="0">
                <a:solidFill>
                  <a:schemeClr val="tx1"/>
                </a:solidFill>
              </a:rPr>
              <a:t>Crisis </a:t>
            </a:r>
            <a:r>
              <a:rPr lang="nl-NL" sz="1600" dirty="0" err="1" smtClean="0">
                <a:solidFill>
                  <a:schemeClr val="tx1"/>
                </a:solidFill>
              </a:rPr>
              <a:t>exercises</a:t>
            </a:r>
            <a:endParaRPr lang="nl-NL" sz="1600" dirty="0" smtClean="0">
              <a:solidFill>
                <a:schemeClr val="tx1"/>
              </a:solidFill>
            </a:endParaRPr>
          </a:p>
          <a:p>
            <a:pPr marL="285750" indent="-285750">
              <a:buFont typeface="Wingdings" charset="2"/>
              <a:buChar char="v"/>
            </a:pPr>
            <a:r>
              <a:rPr lang="nl-NL" sz="1600" dirty="0" err="1" smtClean="0">
                <a:solidFill>
                  <a:schemeClr val="tx1"/>
                </a:solidFill>
              </a:rPr>
              <a:t>Automated</a:t>
            </a:r>
            <a:r>
              <a:rPr lang="nl-NL" sz="1600" dirty="0" smtClean="0">
                <a:solidFill>
                  <a:schemeClr val="tx1"/>
                </a:solidFill>
              </a:rPr>
              <a:t> </a:t>
            </a:r>
            <a:r>
              <a:rPr lang="nl-NL" sz="1600" dirty="0" err="1" smtClean="0">
                <a:solidFill>
                  <a:schemeClr val="tx1"/>
                </a:solidFill>
              </a:rPr>
              <a:t>threat</a:t>
            </a:r>
            <a:r>
              <a:rPr lang="nl-NL" sz="1600" dirty="0" smtClean="0">
                <a:solidFill>
                  <a:schemeClr val="tx1"/>
                </a:solidFill>
              </a:rPr>
              <a:t> information</a:t>
            </a:r>
          </a:p>
        </p:txBody>
      </p:sp>
      <p:sp>
        <p:nvSpPr>
          <p:cNvPr id="19" name="Afgeronde rechthoek 18"/>
          <p:cNvSpPr/>
          <p:nvPr/>
        </p:nvSpPr>
        <p:spPr>
          <a:xfrm>
            <a:off x="8384381" y="3271840"/>
            <a:ext cx="1857375" cy="168334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dirty="0" smtClean="0">
                <a:solidFill>
                  <a:schemeClr val="tx1"/>
                </a:solidFill>
              </a:rPr>
              <a:t>TBD, </a:t>
            </a:r>
            <a:r>
              <a:rPr lang="nl-NL" dirty="0" err="1" smtClean="0">
                <a:solidFill>
                  <a:schemeClr val="tx1"/>
                </a:solidFill>
              </a:rPr>
              <a:t>aimed</a:t>
            </a:r>
            <a:r>
              <a:rPr lang="nl-NL" dirty="0" smtClean="0">
                <a:solidFill>
                  <a:schemeClr val="tx1"/>
                </a:solidFill>
              </a:rPr>
              <a:t> at cooperation 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with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and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between</a:t>
            </a:r>
            <a:r>
              <a:rPr lang="nl-NL" dirty="0" smtClean="0">
                <a:solidFill>
                  <a:schemeClr val="tx1"/>
                </a:solidFill>
              </a:rPr>
              <a:t> academies</a:t>
            </a:r>
          </a:p>
        </p:txBody>
      </p:sp>
      <p:sp>
        <p:nvSpPr>
          <p:cNvPr id="21" name="Afgeronde rechthoek 20"/>
          <p:cNvSpPr/>
          <p:nvPr/>
        </p:nvSpPr>
        <p:spPr>
          <a:xfrm>
            <a:off x="10313987" y="1527173"/>
            <a:ext cx="1764599" cy="600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TF-DPR</a:t>
            </a:r>
            <a:endParaRPr lang="nl-NL" dirty="0"/>
          </a:p>
        </p:txBody>
      </p:sp>
      <p:sp>
        <p:nvSpPr>
          <p:cNvPr id="22" name="Afgeronde rechthoek 21"/>
          <p:cNvSpPr/>
          <p:nvPr/>
        </p:nvSpPr>
        <p:spPr>
          <a:xfrm>
            <a:off x="10334625" y="2246313"/>
            <a:ext cx="1743961" cy="906463"/>
          </a:xfrm>
          <a:prstGeom prst="roundRect">
            <a:avLst/>
          </a:prstGeom>
          <a:solidFill>
            <a:srgbClr val="4FB3C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NREN privacy 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legal</a:t>
            </a:r>
            <a:r>
              <a:rPr lang="nl-NL" dirty="0" smtClean="0"/>
              <a:t> officers</a:t>
            </a:r>
            <a:endParaRPr lang="nl-NL" dirty="0"/>
          </a:p>
        </p:txBody>
      </p:sp>
      <p:sp>
        <p:nvSpPr>
          <p:cNvPr id="23" name="Afgeronde rechthoek 22"/>
          <p:cNvSpPr/>
          <p:nvPr/>
        </p:nvSpPr>
        <p:spPr>
          <a:xfrm>
            <a:off x="10382249" y="3271840"/>
            <a:ext cx="1696337" cy="1683347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dirty="0" smtClean="0">
                <a:solidFill>
                  <a:schemeClr val="tx1"/>
                </a:solidFill>
              </a:rPr>
              <a:t>2018: </a:t>
            </a:r>
            <a:r>
              <a:rPr lang="nl-NL" dirty="0" err="1" smtClean="0">
                <a:solidFill>
                  <a:schemeClr val="tx1"/>
                </a:solidFill>
              </a:rPr>
              <a:t>prepare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for</a:t>
            </a:r>
            <a:r>
              <a:rPr lang="nl-NL" dirty="0" smtClean="0">
                <a:solidFill>
                  <a:schemeClr val="tx1"/>
                </a:solidFill>
              </a:rPr>
              <a:t> GDPR</a:t>
            </a:r>
          </a:p>
        </p:txBody>
      </p:sp>
      <p:sp>
        <p:nvSpPr>
          <p:cNvPr id="25" name="Afgeronde rechthoek 24"/>
          <p:cNvSpPr/>
          <p:nvPr/>
        </p:nvSpPr>
        <p:spPr>
          <a:xfrm>
            <a:off x="8384381" y="5210257"/>
            <a:ext cx="3615619" cy="70654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nl-NL" dirty="0" smtClean="0">
                <a:solidFill>
                  <a:schemeClr val="tx1"/>
                </a:solidFill>
              </a:rPr>
              <a:t>CLAW crisis management workshop</a:t>
            </a:r>
          </a:p>
        </p:txBody>
      </p:sp>
      <p:cxnSp>
        <p:nvCxnSpPr>
          <p:cNvPr id="29" name="Rechte verbindingslijn 28"/>
          <p:cNvCxnSpPr/>
          <p:nvPr/>
        </p:nvCxnSpPr>
        <p:spPr>
          <a:xfrm>
            <a:off x="8384380" y="5081335"/>
            <a:ext cx="3615619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666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NL" dirty="0"/>
              <a:t>C</a:t>
            </a:r>
            <a:r>
              <a:rPr lang="nl-NL" dirty="0" smtClean="0"/>
              <a:t>ountdown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/>
              <a:t>M</a:t>
            </a:r>
            <a:r>
              <a:rPr lang="nl-NL" dirty="0" smtClean="0"/>
              <a:t>ay 25, 2018</a:t>
            </a:r>
          </a:p>
          <a:p>
            <a:r>
              <a:rPr lang="nl-NL" dirty="0" smtClean="0"/>
              <a:t>Shortlist:</a:t>
            </a:r>
          </a:p>
          <a:p>
            <a:pPr lvl="1"/>
            <a:r>
              <a:rPr lang="nl-NL" dirty="0" smtClean="0"/>
              <a:t>Inventory of </a:t>
            </a:r>
            <a:r>
              <a:rPr lang="nl-NL" dirty="0" err="1" smtClean="0"/>
              <a:t>what</a:t>
            </a:r>
            <a:r>
              <a:rPr lang="nl-NL" dirty="0" smtClean="0"/>
              <a:t> (PII) data </a:t>
            </a:r>
            <a:r>
              <a:rPr lang="nl-NL" dirty="0" err="1" smtClean="0"/>
              <a:t>you</a:t>
            </a:r>
            <a:r>
              <a:rPr lang="nl-NL" dirty="0" smtClean="0"/>
              <a:t> are processing</a:t>
            </a:r>
          </a:p>
          <a:p>
            <a:pPr lvl="1"/>
            <a:r>
              <a:rPr lang="nl-NL" dirty="0" smtClean="0"/>
              <a:t>Privacy </a:t>
            </a:r>
            <a:r>
              <a:rPr lang="nl-NL" dirty="0" err="1" smtClean="0"/>
              <a:t>Imopact</a:t>
            </a:r>
            <a:r>
              <a:rPr lang="nl-NL" dirty="0" smtClean="0"/>
              <a:t> Assessments</a:t>
            </a:r>
          </a:p>
          <a:p>
            <a:pPr lvl="1"/>
            <a:r>
              <a:rPr lang="nl-NL" dirty="0" err="1" smtClean="0"/>
              <a:t>Agreements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</a:t>
            </a:r>
            <a:r>
              <a:rPr lang="nl-NL" dirty="0" err="1" smtClean="0"/>
              <a:t>suppliers</a:t>
            </a:r>
            <a:endParaRPr lang="nl-NL" dirty="0" smtClean="0"/>
          </a:p>
          <a:p>
            <a:pPr lvl="1"/>
            <a:r>
              <a:rPr lang="nl-NL" dirty="0" smtClean="0"/>
              <a:t>Adequate security </a:t>
            </a:r>
            <a:r>
              <a:rPr lang="nl-NL" dirty="0" err="1" smtClean="0"/>
              <a:t>measures</a:t>
            </a:r>
            <a:endParaRPr lang="nl-NL" dirty="0" smtClean="0"/>
          </a:p>
          <a:p>
            <a:pPr lvl="1"/>
            <a:r>
              <a:rPr lang="nl-NL" dirty="0" smtClean="0"/>
              <a:t>Data </a:t>
            </a:r>
            <a:r>
              <a:rPr lang="nl-NL" dirty="0" err="1" smtClean="0"/>
              <a:t>breaches</a:t>
            </a:r>
            <a:r>
              <a:rPr lang="nl-NL" dirty="0" smtClean="0"/>
              <a:t>: </a:t>
            </a:r>
            <a:r>
              <a:rPr lang="nl-NL" dirty="0" err="1" smtClean="0"/>
              <a:t>detection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notification</a:t>
            </a:r>
            <a:endParaRPr lang="nl-NL" dirty="0" smtClean="0"/>
          </a:p>
          <a:p>
            <a:pPr lvl="1"/>
            <a:r>
              <a:rPr lang="nl-NL" dirty="0" smtClean="0"/>
              <a:t>Privacy </a:t>
            </a:r>
            <a:r>
              <a:rPr lang="nl-NL" dirty="0" err="1" smtClean="0"/>
              <a:t>by</a:t>
            </a:r>
            <a:r>
              <a:rPr lang="nl-NL" dirty="0" smtClean="0"/>
              <a:t> default</a:t>
            </a:r>
          </a:p>
          <a:p>
            <a:pPr lvl="1"/>
            <a:r>
              <a:rPr lang="nl-NL" dirty="0" smtClean="0"/>
              <a:t>Privacy </a:t>
            </a:r>
            <a:r>
              <a:rPr lang="nl-NL" dirty="0" err="1" smtClean="0"/>
              <a:t>by</a:t>
            </a:r>
            <a:r>
              <a:rPr lang="nl-NL" dirty="0" smtClean="0"/>
              <a:t> design: Data </a:t>
            </a:r>
            <a:r>
              <a:rPr lang="nl-NL" dirty="0" err="1" smtClean="0"/>
              <a:t>minimalisation</a:t>
            </a:r>
            <a:endParaRPr lang="nl-NL" dirty="0" smtClean="0"/>
          </a:p>
          <a:p>
            <a:pPr lvl="1"/>
            <a:r>
              <a:rPr lang="nl-NL" dirty="0" smtClean="0"/>
              <a:t>Right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forgotten</a:t>
            </a:r>
            <a:endParaRPr lang="nl-NL" dirty="0"/>
          </a:p>
        </p:txBody>
      </p:sp>
      <p:pic>
        <p:nvPicPr>
          <p:cNvPr id="5" name="Tijdelijke aanduiding voor afbeelding 4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1" r="14171"/>
          <a:stretch>
            <a:fillRect/>
          </a:stretch>
        </p:blipFill>
        <p:spPr>
          <a:xfrm>
            <a:off x="6193368" y="1584326"/>
            <a:ext cx="5615516" cy="4408488"/>
          </a:xfrm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General Data </a:t>
            </a:r>
            <a:r>
              <a:rPr lang="nl-NL" dirty="0" err="1" smtClean="0"/>
              <a:t>Protection</a:t>
            </a:r>
            <a:r>
              <a:rPr lang="nl-NL" dirty="0" smtClean="0"/>
              <a:t> </a:t>
            </a:r>
            <a:r>
              <a:rPr lang="nl-NL" dirty="0" err="1" smtClean="0"/>
              <a:t>Regulation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7683500" y="6281140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mtClean="0"/>
              <a:t>Foto</a:t>
            </a:r>
            <a:r>
              <a:rPr lang="is-IS" dirty="0" smtClean="0"/>
              <a:t> on 20171004_155336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636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GÉANT Security Whitepaper 2018 - 2022</a:t>
            </a:r>
            <a:endParaRPr lang="nl-NL" dirty="0"/>
          </a:p>
        </p:txBody>
      </p:sp>
      <p:sp>
        <p:nvSpPr>
          <p:cNvPr id="7" name="Afgeronde rechthoek 6"/>
          <p:cNvSpPr/>
          <p:nvPr/>
        </p:nvSpPr>
        <p:spPr>
          <a:xfrm>
            <a:off x="304800" y="1625600"/>
            <a:ext cx="3721100" cy="2374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nl-NL" sz="2800" dirty="0" smtClean="0"/>
              <a:t>Security </a:t>
            </a:r>
            <a:r>
              <a:rPr lang="nl-NL" sz="2800" dirty="0" err="1" smtClean="0"/>
              <a:t>Baselining</a:t>
            </a:r>
            <a:endParaRPr lang="nl-NL" dirty="0" smtClean="0"/>
          </a:p>
          <a:p>
            <a:pPr algn="ctr"/>
            <a:r>
              <a:rPr lang="nl-NL" dirty="0" smtClean="0"/>
              <a:t>Standards, </a:t>
            </a:r>
            <a:r>
              <a:rPr lang="nl-NL" dirty="0" err="1" smtClean="0"/>
              <a:t>Frameworks</a:t>
            </a:r>
            <a:r>
              <a:rPr lang="nl-NL" dirty="0" smtClean="0"/>
              <a:t>, best practices, benchmarking</a:t>
            </a:r>
            <a:endParaRPr lang="nl-NL" dirty="0"/>
          </a:p>
        </p:txBody>
      </p:sp>
      <p:sp>
        <p:nvSpPr>
          <p:cNvPr id="10" name="Afgeronde rechthoek 9"/>
          <p:cNvSpPr/>
          <p:nvPr/>
        </p:nvSpPr>
        <p:spPr>
          <a:xfrm>
            <a:off x="4235450" y="1625600"/>
            <a:ext cx="3721100" cy="2374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nl-NL" sz="2800" dirty="0" smtClean="0"/>
              <a:t>(</a:t>
            </a:r>
            <a:r>
              <a:rPr lang="nl-NL" sz="2800" dirty="0" err="1" smtClean="0"/>
              <a:t>Managed</a:t>
            </a:r>
            <a:r>
              <a:rPr lang="nl-NL" sz="2800" dirty="0" smtClean="0"/>
              <a:t>) Security </a:t>
            </a:r>
            <a:r>
              <a:rPr lang="nl-NL" sz="2800" dirty="0" err="1"/>
              <a:t>P</a:t>
            </a:r>
            <a:r>
              <a:rPr lang="nl-NL" sz="2800" dirty="0" err="1" smtClean="0"/>
              <a:t>roducts</a:t>
            </a:r>
            <a:r>
              <a:rPr lang="nl-NL" sz="2800" dirty="0" smtClean="0"/>
              <a:t> &amp; Services</a:t>
            </a:r>
          </a:p>
          <a:p>
            <a:pPr algn="ctr"/>
            <a:r>
              <a:rPr lang="nl-NL" sz="1400" dirty="0" smtClean="0"/>
              <a:t>DDOS </a:t>
            </a:r>
            <a:r>
              <a:rPr lang="nl-NL" sz="1400" dirty="0" err="1" smtClean="0"/>
              <a:t>mitigation</a:t>
            </a:r>
            <a:r>
              <a:rPr lang="nl-NL" sz="1400" dirty="0" smtClean="0"/>
              <a:t>, </a:t>
            </a:r>
            <a:r>
              <a:rPr lang="nl-NL" sz="1400" dirty="0" err="1" smtClean="0"/>
              <a:t>certificate</a:t>
            </a:r>
            <a:r>
              <a:rPr lang="nl-NL" sz="1400" dirty="0" smtClean="0"/>
              <a:t> services, crypto </a:t>
            </a:r>
            <a:r>
              <a:rPr lang="nl-NL" sz="1400" dirty="0" err="1" smtClean="0"/>
              <a:t>technologies</a:t>
            </a:r>
            <a:endParaRPr lang="nl-NL" sz="2400" dirty="0" smtClean="0"/>
          </a:p>
        </p:txBody>
      </p:sp>
      <p:sp>
        <p:nvSpPr>
          <p:cNvPr id="11" name="Afgeronde rechthoek 10"/>
          <p:cNvSpPr/>
          <p:nvPr/>
        </p:nvSpPr>
        <p:spPr>
          <a:xfrm>
            <a:off x="8166100" y="1625600"/>
            <a:ext cx="3721100" cy="2374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nl-NL" sz="2800" dirty="0" smtClean="0"/>
              <a:t>Legal Compliance</a:t>
            </a:r>
            <a:endParaRPr lang="nl-NL" dirty="0" smtClean="0"/>
          </a:p>
          <a:p>
            <a:pPr algn="ctr"/>
            <a:r>
              <a:rPr lang="nl-NL" dirty="0" smtClean="0"/>
              <a:t>GDPR, NIS guideline, </a:t>
            </a:r>
            <a:r>
              <a:rPr lang="nl-NL" dirty="0" err="1" smtClean="0"/>
              <a:t>eIDAS</a:t>
            </a:r>
            <a:r>
              <a:rPr lang="nl-NL" dirty="0" smtClean="0"/>
              <a:t>, best practices</a:t>
            </a:r>
            <a:endParaRPr lang="nl-NL" dirty="0"/>
          </a:p>
        </p:txBody>
      </p:sp>
      <p:sp>
        <p:nvSpPr>
          <p:cNvPr id="12" name="Afgeronde rechthoek 11"/>
          <p:cNvSpPr/>
          <p:nvPr/>
        </p:nvSpPr>
        <p:spPr>
          <a:xfrm>
            <a:off x="304800" y="4203700"/>
            <a:ext cx="3721100" cy="2374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nl-NL" sz="2800" dirty="0" smtClean="0"/>
              <a:t>Management of Risk</a:t>
            </a:r>
            <a:endParaRPr lang="nl-NL" dirty="0" smtClean="0"/>
          </a:p>
          <a:p>
            <a:pPr algn="ctr"/>
            <a:r>
              <a:rPr lang="nl-NL" dirty="0" smtClean="0"/>
              <a:t>Risk analysis, </a:t>
            </a:r>
            <a:r>
              <a:rPr lang="nl-NL" dirty="0" err="1" smtClean="0"/>
              <a:t>threat</a:t>
            </a:r>
            <a:r>
              <a:rPr lang="nl-NL" dirty="0" smtClean="0"/>
              <a:t> assessments, </a:t>
            </a:r>
            <a:r>
              <a:rPr lang="nl-NL" dirty="0" err="1" smtClean="0"/>
              <a:t>threat</a:t>
            </a:r>
            <a:r>
              <a:rPr lang="nl-NL" dirty="0" smtClean="0"/>
              <a:t> intelligence </a:t>
            </a:r>
            <a:r>
              <a:rPr lang="nl-NL" dirty="0" err="1" smtClean="0"/>
              <a:t>sharing</a:t>
            </a:r>
            <a:endParaRPr lang="nl-NL" dirty="0"/>
          </a:p>
        </p:txBody>
      </p:sp>
      <p:sp>
        <p:nvSpPr>
          <p:cNvPr id="13" name="Afgeronde rechthoek 12"/>
          <p:cNvSpPr/>
          <p:nvPr/>
        </p:nvSpPr>
        <p:spPr>
          <a:xfrm>
            <a:off x="4235450" y="4203700"/>
            <a:ext cx="3721100" cy="2374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nl-NL" sz="2800" dirty="0" smtClean="0"/>
              <a:t>Training </a:t>
            </a:r>
            <a:r>
              <a:rPr lang="nl-NL" sz="2800" dirty="0" err="1" smtClean="0"/>
              <a:t>and</a:t>
            </a:r>
            <a:r>
              <a:rPr lang="nl-NL" sz="2800" dirty="0" smtClean="0"/>
              <a:t> Awareness</a:t>
            </a:r>
            <a:endParaRPr lang="nl-NL" dirty="0" smtClean="0"/>
          </a:p>
          <a:p>
            <a:pPr algn="ctr"/>
            <a:r>
              <a:rPr lang="nl-NL" dirty="0" err="1" smtClean="0"/>
              <a:t>Develop</a:t>
            </a:r>
            <a:r>
              <a:rPr lang="nl-NL" dirty="0" smtClean="0"/>
              <a:t> new </a:t>
            </a:r>
            <a:r>
              <a:rPr lang="nl-NL" dirty="0" err="1" smtClean="0"/>
              <a:t>trainingmaterials</a:t>
            </a:r>
            <a:r>
              <a:rPr lang="nl-NL" dirty="0" smtClean="0"/>
              <a:t>, share best practices</a:t>
            </a:r>
            <a:endParaRPr lang="nl-NL" dirty="0"/>
          </a:p>
        </p:txBody>
      </p:sp>
      <p:sp>
        <p:nvSpPr>
          <p:cNvPr id="14" name="Afgeronde rechthoek 13"/>
          <p:cNvSpPr/>
          <p:nvPr/>
        </p:nvSpPr>
        <p:spPr>
          <a:xfrm>
            <a:off x="8166100" y="4203700"/>
            <a:ext cx="3721100" cy="23749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nl-NL" sz="2800" dirty="0" smtClean="0"/>
              <a:t>Incident respons, Business </a:t>
            </a:r>
            <a:r>
              <a:rPr lang="nl-NL" sz="2800" dirty="0" err="1" smtClean="0"/>
              <a:t>continuity</a:t>
            </a:r>
            <a:r>
              <a:rPr lang="nl-NL" sz="2800" dirty="0" smtClean="0"/>
              <a:t> </a:t>
            </a:r>
            <a:r>
              <a:rPr lang="nl-NL" sz="2800" dirty="0" err="1" smtClean="0"/>
              <a:t>and</a:t>
            </a:r>
            <a:r>
              <a:rPr lang="nl-NL" sz="2800" dirty="0" smtClean="0"/>
              <a:t> crisis management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86834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sz="quarter" idx="14"/>
          </p:nvPr>
        </p:nvSpPr>
        <p:spPr>
          <a:xfrm>
            <a:off x="383116" y="1584325"/>
            <a:ext cx="6233584" cy="4983163"/>
          </a:xfrm>
        </p:spPr>
        <p:txBody>
          <a:bodyPr/>
          <a:lstStyle/>
          <a:p>
            <a:r>
              <a:rPr lang="nl-NL" dirty="0" smtClean="0"/>
              <a:t>Framework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implementation</a:t>
            </a:r>
            <a:r>
              <a:rPr lang="nl-NL" dirty="0" smtClean="0"/>
              <a:t> guidelines</a:t>
            </a:r>
          </a:p>
          <a:p>
            <a:r>
              <a:rPr lang="nl-NL" dirty="0" smtClean="0"/>
              <a:t>Covers Business </a:t>
            </a:r>
            <a:r>
              <a:rPr lang="nl-NL" dirty="0" err="1" smtClean="0"/>
              <a:t>Continuity</a:t>
            </a:r>
            <a:r>
              <a:rPr lang="nl-NL" dirty="0" smtClean="0"/>
              <a:t>, Disaster Recovery </a:t>
            </a:r>
            <a:r>
              <a:rPr lang="nl-NL" dirty="0" err="1" smtClean="0"/>
              <a:t>and</a:t>
            </a:r>
            <a:r>
              <a:rPr lang="nl-NL" dirty="0" smtClean="0"/>
              <a:t> Crisis </a:t>
            </a:r>
            <a:r>
              <a:rPr lang="nl-NL" dirty="0"/>
              <a:t>M</a:t>
            </a:r>
            <a:r>
              <a:rPr lang="nl-NL" dirty="0" smtClean="0"/>
              <a:t>anagement</a:t>
            </a:r>
          </a:p>
          <a:p>
            <a:r>
              <a:rPr lang="nl-NL" dirty="0" err="1" smtClean="0"/>
              <a:t>Based</a:t>
            </a:r>
            <a:r>
              <a:rPr lang="nl-NL" dirty="0" smtClean="0"/>
              <a:t> in </a:t>
            </a:r>
            <a:r>
              <a:rPr lang="nl-NL" dirty="0" err="1" smtClean="0"/>
              <a:t>international</a:t>
            </a:r>
            <a:r>
              <a:rPr lang="nl-NL" dirty="0" smtClean="0"/>
              <a:t> </a:t>
            </a:r>
            <a:r>
              <a:rPr lang="nl-NL" dirty="0" err="1" smtClean="0"/>
              <a:t>standards</a:t>
            </a:r>
            <a:r>
              <a:rPr lang="nl-NL" dirty="0" smtClean="0"/>
              <a:t>, </a:t>
            </a:r>
            <a:r>
              <a:rPr lang="nl-NL" dirty="0" err="1" smtClean="0"/>
              <a:t>not</a:t>
            </a:r>
            <a:r>
              <a:rPr lang="nl-NL" dirty="0" smtClean="0"/>
              <a:t> 1 standard is </a:t>
            </a:r>
            <a:r>
              <a:rPr lang="nl-NL" dirty="0" err="1" smtClean="0"/>
              <a:t>covering</a:t>
            </a:r>
            <a:r>
              <a:rPr lang="nl-NL" dirty="0" smtClean="0"/>
              <a:t> </a:t>
            </a:r>
            <a:r>
              <a:rPr lang="nl-NL" dirty="0" err="1" smtClean="0"/>
              <a:t>everything</a:t>
            </a:r>
            <a:endParaRPr lang="nl-NL" dirty="0" smtClean="0"/>
          </a:p>
          <a:p>
            <a:r>
              <a:rPr lang="nl-NL" dirty="0" smtClean="0"/>
              <a:t>54 control statements in 7 </a:t>
            </a:r>
            <a:r>
              <a:rPr lang="nl-NL" dirty="0" err="1" smtClean="0"/>
              <a:t>chapters</a:t>
            </a:r>
            <a:endParaRPr lang="nl-NL" dirty="0" smtClean="0"/>
          </a:p>
          <a:p>
            <a:r>
              <a:rPr lang="nl-NL" dirty="0" err="1" smtClean="0"/>
              <a:t>Some</a:t>
            </a:r>
            <a:r>
              <a:rPr lang="nl-NL" dirty="0" smtClean="0"/>
              <a:t> overlapping </a:t>
            </a:r>
            <a:r>
              <a:rPr lang="nl-NL" dirty="0" err="1" smtClean="0"/>
              <a:t>controls</a:t>
            </a:r>
            <a:r>
              <a:rPr lang="nl-NL" dirty="0" smtClean="0"/>
              <a:t> (</a:t>
            </a:r>
            <a:r>
              <a:rPr lang="nl-NL" dirty="0" err="1" smtClean="0"/>
              <a:t>identified</a:t>
            </a:r>
            <a:r>
              <a:rPr lang="nl-NL" dirty="0" smtClean="0"/>
              <a:t>) </a:t>
            </a:r>
            <a:r>
              <a:rPr lang="nl-NL" dirty="0" err="1" smtClean="0"/>
              <a:t>with</a:t>
            </a:r>
            <a:r>
              <a:rPr lang="nl-NL" dirty="0" smtClean="0"/>
              <a:t> security </a:t>
            </a:r>
            <a:r>
              <a:rPr lang="nl-NL" dirty="0" err="1" smtClean="0"/>
              <a:t>frameworks</a:t>
            </a:r>
            <a:r>
              <a:rPr lang="nl-NL" dirty="0" smtClean="0"/>
              <a:t> </a:t>
            </a:r>
            <a:r>
              <a:rPr lang="nl-NL" dirty="0" err="1" smtClean="0"/>
              <a:t>and</a:t>
            </a:r>
            <a:r>
              <a:rPr lang="nl-NL" dirty="0" smtClean="0"/>
              <a:t> </a:t>
            </a:r>
            <a:r>
              <a:rPr lang="nl-NL" dirty="0" err="1" smtClean="0"/>
              <a:t>with</a:t>
            </a:r>
            <a:r>
              <a:rPr lang="nl-NL" dirty="0" smtClean="0"/>
              <a:t> privacy </a:t>
            </a:r>
            <a:r>
              <a:rPr lang="nl-NL" dirty="0" err="1" smtClean="0"/>
              <a:t>frameworks</a:t>
            </a:r>
            <a:endParaRPr lang="nl-NL" dirty="0" smtClean="0"/>
          </a:p>
          <a:p>
            <a:r>
              <a:rPr lang="nl-NL" dirty="0" err="1" smtClean="0"/>
              <a:t>Available</a:t>
            </a:r>
            <a:r>
              <a:rPr lang="nl-NL" dirty="0" smtClean="0"/>
              <a:t> </a:t>
            </a:r>
            <a:r>
              <a:rPr lang="nl-NL" dirty="0" err="1" smtClean="0"/>
              <a:t>under</a:t>
            </a:r>
            <a:r>
              <a:rPr lang="nl-NL" dirty="0" smtClean="0"/>
              <a:t> CC-4.0-BY </a:t>
            </a:r>
            <a:r>
              <a:rPr lang="nl-NL" dirty="0" err="1" smtClean="0"/>
              <a:t>license</a:t>
            </a:r>
            <a:endParaRPr lang="nl-NL" dirty="0" smtClean="0"/>
          </a:p>
          <a:p>
            <a:endParaRPr lang="nl-NL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Business </a:t>
            </a:r>
            <a:r>
              <a:rPr lang="nl-NL" dirty="0" err="1" smtClean="0"/>
              <a:t>Cointinmuit</a:t>
            </a:r>
            <a:r>
              <a:rPr lang="nl-NL" dirty="0" smtClean="0"/>
              <a:t> Framework</a:t>
            </a:r>
            <a:endParaRPr lang="nl-NL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829300" y="1584324"/>
            <a:ext cx="16485528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pic>
        <p:nvPicPr>
          <p:cNvPr id="1025" name="Picture 1" descr="BCM Framewor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5" b="5016"/>
          <a:stretch>
            <a:fillRect/>
          </a:stretch>
        </p:blipFill>
        <p:spPr bwMode="auto">
          <a:xfrm>
            <a:off x="6445134" y="1584324"/>
            <a:ext cx="5746866" cy="4983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19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11&quot;&gt;&lt;property id=&quot;20148&quot; value=&quot;5&quot;/&gt;&lt;property id=&quot;20300&quot; value=&quot;Slide 1&quot;/&gt;&lt;property id=&quot;20307&quot; value=&quot;25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SURFnet template 16-9 (1)">
  <a:themeElements>
    <a:clrScheme name="Surfn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7DB4"/>
      </a:accent1>
      <a:accent2>
        <a:srgbClr val="0090C4"/>
      </a:accent2>
      <a:accent3>
        <a:srgbClr val="5EA8D2"/>
      </a:accent3>
      <a:accent4>
        <a:srgbClr val="9BC4E1"/>
      </a:accent4>
      <a:accent5>
        <a:srgbClr val="CEE0F0"/>
      </a:accent5>
      <a:accent6>
        <a:srgbClr val="6D6E71"/>
      </a:accent6>
      <a:hlink>
        <a:srgbClr val="0000FF"/>
      </a:hlink>
      <a:folHlink>
        <a:srgbClr val="800080"/>
      </a:folHlink>
    </a:clrScheme>
    <a:fontScheme name="Su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4" id="{7E6A11E6-3AB3-0841-9356-54A294DBC622}" vid="{6D977012-73F3-6F42-BB90-DD0C9BDD33B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E0121F59773F94AA3E21BD911C70D3F" ma:contentTypeVersion="0" ma:contentTypeDescription="Een nieuw document maken." ma:contentTypeScope="" ma:versionID="a2f9e45eacdcd3462deff0870e7b164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17e5968c79d9fe2fc9f8835eee23f5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86F37FF-871A-4413-B2EA-18FCE92FA643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73ADDF6-C92D-48EC-A5F4-E3D83B5820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89EB17D-20AA-4E4E-949B-6F7A74234AF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SURFnet template 16-9 (1)</Template>
  <TotalTime>0</TotalTime>
  <Words>742</Words>
  <Application>Microsoft Macintosh PowerPoint</Application>
  <PresentationFormat>Breedbeeld</PresentationFormat>
  <Paragraphs>205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20" baseType="lpstr">
      <vt:lpstr>Calibri</vt:lpstr>
      <vt:lpstr>Verdana</vt:lpstr>
      <vt:lpstr>Wingdings</vt:lpstr>
      <vt:lpstr>Arial</vt:lpstr>
      <vt:lpstr>SURFnet template 16-9 (1)</vt:lpstr>
      <vt:lpstr>SIG-ISM – Oktober 2017 – Belnet - Bruxelles</vt:lpstr>
      <vt:lpstr>SIG-ISM: Never a Dull moment</vt:lpstr>
      <vt:lpstr>PowerPoint-presentatie</vt:lpstr>
      <vt:lpstr>SIG-ISM: Never a Dull moment</vt:lpstr>
      <vt:lpstr>SIG-ISM – Oktober 2017 – Belnet - Bruxelles</vt:lpstr>
      <vt:lpstr>International collaboration</vt:lpstr>
      <vt:lpstr>General Data Protection Regulation</vt:lpstr>
      <vt:lpstr>GÉANT Security Whitepaper 2018 - 2022</vt:lpstr>
      <vt:lpstr>Business Cointinmuit Framework</vt:lpstr>
      <vt:lpstr>SIG-ISM – Oktober 2017 – Belnet - Bruxelles</vt:lpstr>
      <vt:lpstr>ISMS – Information Security Management System</vt:lpstr>
      <vt:lpstr>ISMS mapping ISO 27001</vt:lpstr>
      <vt:lpstr>ISMS Products</vt:lpstr>
      <vt:lpstr>Baseline - ISO 27002 based: generic and specific Integration in management and development processes</vt:lpstr>
      <vt:lpstr>SIG-ISM 6th Workshop: spring 2018 </vt:lpstr>
    </vt:vector>
  </TitlesOfParts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cp:lastPrinted>2017-10-03T08:34:31Z</cp:lastPrinted>
  <dcterms:created xsi:type="dcterms:W3CDTF">2017-08-22T07:31:44Z</dcterms:created>
  <dcterms:modified xsi:type="dcterms:W3CDTF">2017-10-05T10:16:04Z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0x0101007E0121F59773F94AA3E21BD911C70D3F</vt:lpwstr>
  </property>
</Properties>
</file>